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handoutMasterIdLst>
    <p:handoutMasterId r:id="rId46"/>
  </p:handoutMasterIdLst>
  <p:sldIdLst>
    <p:sldId id="260" r:id="rId5"/>
    <p:sldId id="2610" r:id="rId6"/>
    <p:sldId id="2535" r:id="rId7"/>
    <p:sldId id="2611" r:id="rId8"/>
    <p:sldId id="2612" r:id="rId9"/>
    <p:sldId id="276" r:id="rId10"/>
    <p:sldId id="2631" r:id="rId11"/>
    <p:sldId id="2627" r:id="rId12"/>
    <p:sldId id="2628" r:id="rId13"/>
    <p:sldId id="2593" r:id="rId14"/>
    <p:sldId id="2616" r:id="rId15"/>
    <p:sldId id="2640" r:id="rId16"/>
    <p:sldId id="2619" r:id="rId17"/>
    <p:sldId id="2602" r:id="rId18"/>
    <p:sldId id="2599" r:id="rId19"/>
    <p:sldId id="2641" r:id="rId20"/>
    <p:sldId id="2625" r:id="rId21"/>
    <p:sldId id="2642" r:id="rId22"/>
    <p:sldId id="2634" r:id="rId23"/>
    <p:sldId id="2601" r:id="rId24"/>
    <p:sldId id="2635" r:id="rId25"/>
    <p:sldId id="2614" r:id="rId26"/>
    <p:sldId id="2643" r:id="rId27"/>
    <p:sldId id="2636" r:id="rId28"/>
    <p:sldId id="2629" r:id="rId29"/>
    <p:sldId id="2638" r:id="rId30"/>
    <p:sldId id="2657" r:id="rId31"/>
    <p:sldId id="256" r:id="rId32"/>
    <p:sldId id="2652" r:id="rId33"/>
    <p:sldId id="2655" r:id="rId34"/>
    <p:sldId id="2656" r:id="rId35"/>
    <p:sldId id="2650" r:id="rId36"/>
    <p:sldId id="2617" r:id="rId37"/>
    <p:sldId id="2618" r:id="rId38"/>
    <p:sldId id="2639" r:id="rId39"/>
    <p:sldId id="2645" r:id="rId40"/>
    <p:sldId id="2646" r:id="rId41"/>
    <p:sldId id="2644" r:id="rId42"/>
    <p:sldId id="2560" r:id="rId43"/>
    <p:sldId id="284" r:id="rId44"/>
  </p:sldIdLst>
  <p:sldSz cx="9144000" cy="6858000" type="screen4x3"/>
  <p:notesSz cx="7010400" cy="9296400"/>
  <p:custDataLst>
    <p:tags r:id="rId4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584">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A34433B-E2DA-0AE3-57BB-82FCF3DE9889}" name="Hannigan, Sherri (EHS)" initials="HS(" userId="S::sherri.hannigan@mass.gov::e376dc48-b7db-4bf6-b1bc-4330f3ec3853" providerId="AD"/>
  <p188:author id="{490B0D77-EFDE-0AEE-1E7B-DAF51C245C9D}" name="Damico, Jarred (EHS)" initials="DJ(" userId="S::Jarred.Damico@mass.gov::d8cf18ef-8faf-4dca-b20b-72d158ecdefe" providerId="AD"/>
  <p188:author id="{4426FD8E-099A-722C-4611-815CD72F7257}" name="Palakanis, Jared M (EHS)" initials="JP" userId="S::Jared.M.Palakanis@mass.gov::ceb4798c-6333-4f39-a872-3b2dae13b971" providerId="AD"/>
  <p188:author id="{5C32ADA2-D6B7-0CE9-09E9-B828923B2007}" name="Palakanis, Jared M (EHS)" initials="P(" userId="S::jared.m.palakanis@mass.gov::ceb4798c-6333-4f39-a872-3b2dae13b971" providerId="AD"/>
  <p188:author id="{B925A3B4-2014-C40C-3D5D-F8425B23FA82}" name="Caryn Swartz" initials="CS" userId="S::cswartz@healthmanagement.com::cfa5c56a-f4fb-4c50-b102-eacdd6607fd8" providerId="AD"/>
  <p188:author id="{1BADB0BE-1A3D-BC3F-D2B2-7CEF40AF5BBC}" name="Darcy, Leslie (EHS)" initials="D(" userId="S::leslie.darcy@mass.gov::d42d4828-5d47-417e-be62-bf82ed934ece" providerId="AD"/>
  <p188:author id="{AA55CFDB-44BB-5AB9-9956-D24588A65542}" name="Caryn Swartz" initials="CS" userId="S::cswartz_healthmanagement.com#ext#@massgov.onmicrosoft.com::f60a102f-0330-438e-8011-ca4447df4b11" providerId="AD"/>
  <p188:author id="{98125BFB-9F71-D1F3-3F8D-F2AC6AA1FD9F}" name="Kacher, Eleni (EHS)" initials="KE(" userId="S::Eleni.Kacher@mass.gov::33a69a99-6581-4ec0-8da1-daa0d7dbed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herri Hannigan" initials="SH" lastIdx="0" clrIdx="6">
    <p:extLst>
      <p:ext uri="{19B8F6BF-5375-455C-9EA6-DF929625EA0E}">
        <p15:presenceInfo xmlns:p15="http://schemas.microsoft.com/office/powerpoint/2012/main" userId="S::shannigan@meantide.com::92c9d66b-fc79-4efa-bf15-b3e3b0b139b5" providerId="AD"/>
      </p:ext>
    </p:extLst>
  </p:cmAuthor>
  <p:cmAuthor id="1" name="Fox Swartz, Colleen (ELD)" initials="FSC(" lastIdx="0" clrIdx="0"/>
  <p:cmAuthor id="8" name="Smith, Julian (EHS)" initials="SJ(" lastIdx="0" clrIdx="7">
    <p:extLst>
      <p:ext uri="{19B8F6BF-5375-455C-9EA6-DF929625EA0E}">
        <p15:presenceInfo xmlns:p15="http://schemas.microsoft.com/office/powerpoint/2012/main" userId="S::julian.smith@mass.gov::99ec45d7-69f5-4e4b-9485-69825ebd6bf6" providerId="AD"/>
      </p:ext>
    </p:extLst>
  </p:cmAuthor>
  <p:cmAuthor id="2" name="COLLEEN FOX" initials="CF" lastIdx="0" clrIdx="1">
    <p:extLst>
      <p:ext uri="{19B8F6BF-5375-455C-9EA6-DF929625EA0E}">
        <p15:presenceInfo xmlns:p15="http://schemas.microsoft.com/office/powerpoint/2012/main" userId="11f451e9a2b4964d" providerId="Windows Live"/>
      </p:ext>
    </p:extLst>
  </p:cmAuthor>
  <p:cmAuthor id="9" name="Fox Swartz, Colleen (EHS)" initials="FSC(" lastIdx="0" clrIdx="8">
    <p:extLst>
      <p:ext uri="{19B8F6BF-5375-455C-9EA6-DF929625EA0E}">
        <p15:presenceInfo xmlns:p15="http://schemas.microsoft.com/office/powerpoint/2012/main" userId="S::Colleen.FoxSwartz@mass.gov::31bb7c4b-123a-4518-b9c1-628c7952b441" providerId="AD"/>
      </p:ext>
    </p:extLst>
  </p:cmAuthor>
  <p:cmAuthor id="3" name="Gabriela Fowler" initials="GF" lastIdx="0" clrIdx="2">
    <p:extLst>
      <p:ext uri="{19B8F6BF-5375-455C-9EA6-DF929625EA0E}">
        <p15:presenceInfo xmlns:p15="http://schemas.microsoft.com/office/powerpoint/2012/main" userId="S::f004m7h@dartmouth.edu::caa59c55-9338-4f35-bca7-17b6cd6d8e62" providerId="AD"/>
      </p:ext>
    </p:extLst>
  </p:cmAuthor>
  <p:cmAuthor id="10" name="Crugnale, Caitlin P. (EHS)" initials="CCP(" lastIdx="0" clrIdx="9">
    <p:extLst>
      <p:ext uri="{19B8F6BF-5375-455C-9EA6-DF929625EA0E}">
        <p15:presenceInfo xmlns:p15="http://schemas.microsoft.com/office/powerpoint/2012/main" userId="S::Caitlin.P.Crugnale@mass.gov::b2a02c60-52bb-4d38-b519-63f462b8cbde" providerId="AD"/>
      </p:ext>
    </p:extLst>
  </p:cmAuthor>
  <p:cmAuthor id="4" name="jeff clausen" initials="jc" lastIdx="0" clrIdx="3">
    <p:extLst>
      <p:ext uri="{19B8F6BF-5375-455C-9EA6-DF929625EA0E}">
        <p15:presenceInfo xmlns:p15="http://schemas.microsoft.com/office/powerpoint/2012/main" userId="1964a1938899aa47" providerId="Windows Live"/>
      </p:ext>
    </p:extLst>
  </p:cmAuthor>
  <p:cmAuthor id="11" name="Moyer, Whitney (EHS)" initials="MW( [2]" lastIdx="0" clrIdx="10">
    <p:extLst>
      <p:ext uri="{19B8F6BF-5375-455C-9EA6-DF929625EA0E}">
        <p15:presenceInfo xmlns:p15="http://schemas.microsoft.com/office/powerpoint/2012/main" userId="S::whitney.moyer@mass.gov::977d595f-cf52-42c6-8af4-b9849f83f5cd" providerId="AD"/>
      </p:ext>
    </p:extLst>
  </p:cmAuthor>
  <p:cmAuthor id="5" name="Moyer, Whitney (EHS)" initials="MW(" lastIdx="0" clrIdx="4">
    <p:extLst>
      <p:ext uri="{19B8F6BF-5375-455C-9EA6-DF929625EA0E}">
        <p15:presenceInfo xmlns:p15="http://schemas.microsoft.com/office/powerpoint/2012/main" userId="S::Whitney.Moyer@massmail.state.ma.us::977d595f-cf52-42c6-8af4-b9849f83f5cd" providerId="AD"/>
      </p:ext>
    </p:extLst>
  </p:cmAuthor>
  <p:cmAuthor id="12" name="Caryn Swartz" initials="CS" lastIdx="0" clrIdx="11">
    <p:extLst>
      <p:ext uri="{19B8F6BF-5375-455C-9EA6-DF929625EA0E}">
        <p15:presenceInfo xmlns:p15="http://schemas.microsoft.com/office/powerpoint/2012/main" userId="S::cswartz@healthmanagement.com::cfa5c56a-f4fb-4c50-b102-eacdd6607fd8" providerId="AD"/>
      </p:ext>
    </p:extLst>
  </p:cmAuthor>
  <p:cmAuthor id="6" name="Tina Sang" initials="TS" lastIdx="0" clrIdx="5">
    <p:extLst>
      <p:ext uri="{19B8F6BF-5375-455C-9EA6-DF929625EA0E}">
        <p15:presenceInfo xmlns:p15="http://schemas.microsoft.com/office/powerpoint/2012/main" userId="Tina Sa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8BFF"/>
    <a:srgbClr val="002A60"/>
    <a:srgbClr val="FFEFEF"/>
    <a:srgbClr val="FFC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3707" autoAdjust="0"/>
  </p:normalViewPr>
  <p:slideViewPr>
    <p:cSldViewPr snapToGrid="0">
      <p:cViewPr varScale="1">
        <p:scale>
          <a:sx n="59" d="100"/>
          <a:sy n="59" d="100"/>
        </p:scale>
        <p:origin x="1772" y="60"/>
      </p:cViewPr>
      <p:guideLst>
        <p:guide orient="horz" pos="2160"/>
        <p:guide pos="1584"/>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64" tIns="46582" rIns="93164" bIns="46582" rtlCol="0"/>
          <a:lstStyle>
            <a:lvl1pPr algn="r">
              <a:defRPr sz="1200"/>
            </a:lvl1pPr>
          </a:lstStyle>
          <a:p>
            <a:fld id="{523E1075-14C4-4DB8-97A7-38B2B221BE54}" type="datetimeFigureOut">
              <a:rPr lang="en-US" smtClean="0"/>
              <a:t>12/18/2023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64" tIns="46582" rIns="93164" bIns="46582" rtlCol="0" anchor="b"/>
          <a:lstStyle>
            <a:lvl1pPr algn="r">
              <a:defRPr sz="1200"/>
            </a:lvl1pPr>
          </a:lstStyle>
          <a:p>
            <a:fld id="{F49963D4-2E9A-4336-8542-8A4713DAB7E1}" type="slidenum">
              <a:rPr lang="en-US" smtClean="0"/>
              <a:t>‹#›</a:t>
            </a:fld>
            <a:endParaRPr lang="en-US"/>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A03C4B8C-B595-4096-B22A-D91D29305918}" type="datetimeFigureOut">
              <a:rPr lang="en-US" smtClean="0"/>
              <a:t>12/18/2023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sp>
      <p:sp>
        <p:nvSpPr>
          <p:cNvPr id="5" name="Notes Placeholder 4"/>
          <p:cNvSpPr>
            <a:spLocks noGrp="1"/>
          </p:cNvSpPr>
          <p:nvPr>
            <p:ph type="body" sz="quarter" idx="3"/>
          </p:nvPr>
        </p:nvSpPr>
        <p:spPr>
          <a:xfrm>
            <a:off x="701040" y="4415790"/>
            <a:ext cx="5608320" cy="4183380"/>
          </a:xfrm>
          <a:prstGeom prst="rect">
            <a:avLst/>
          </a:prstGeom>
        </p:spPr>
        <p:txBody>
          <a:bodyPr vert="horz" lIns="93164" tIns="46582" rIns="93164" bIns="465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89A28886-3B44-46AC-9280-8D0D6E5922C9}" type="slidenum">
              <a:rPr lang="en-US" smtClean="0"/>
              <a:t>‹#›</a:t>
            </a:fld>
            <a:endParaRPr lang="en-US"/>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1</a:t>
            </a:fld>
            <a:endParaRPr lang="en-US"/>
          </a:p>
        </p:txBody>
      </p:sp>
    </p:spTree>
    <p:extLst>
      <p:ext uri="{BB962C8B-B14F-4D97-AF65-F5344CB8AC3E}">
        <p14:creationId xmlns:p14="http://schemas.microsoft.com/office/powerpoint/2010/main" val="363746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2</a:t>
            </a:fld>
            <a:endParaRPr lang="en-US"/>
          </a:p>
        </p:txBody>
      </p:sp>
    </p:spTree>
    <p:extLst>
      <p:ext uri="{BB962C8B-B14F-4D97-AF65-F5344CB8AC3E}">
        <p14:creationId xmlns:p14="http://schemas.microsoft.com/office/powerpoint/2010/main" val="3427855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3</a:t>
            </a:fld>
            <a:endParaRPr lang="en-US"/>
          </a:p>
        </p:txBody>
      </p:sp>
    </p:spTree>
    <p:extLst>
      <p:ext uri="{BB962C8B-B14F-4D97-AF65-F5344CB8AC3E}">
        <p14:creationId xmlns:p14="http://schemas.microsoft.com/office/powerpoint/2010/main" val="139872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4</a:t>
            </a:fld>
            <a:endParaRPr lang="en-US"/>
          </a:p>
        </p:txBody>
      </p:sp>
    </p:spTree>
    <p:extLst>
      <p:ext uri="{BB962C8B-B14F-4D97-AF65-F5344CB8AC3E}">
        <p14:creationId xmlns:p14="http://schemas.microsoft.com/office/powerpoint/2010/main" val="471728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5</a:t>
            </a:fld>
            <a:endParaRPr lang="en-US"/>
          </a:p>
        </p:txBody>
      </p:sp>
    </p:spTree>
    <p:extLst>
      <p:ext uri="{BB962C8B-B14F-4D97-AF65-F5344CB8AC3E}">
        <p14:creationId xmlns:p14="http://schemas.microsoft.com/office/powerpoint/2010/main" val="12760594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a:t> </a:t>
            </a:r>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6</a:t>
            </a:fld>
            <a:endParaRPr lang="en-US"/>
          </a:p>
        </p:txBody>
      </p:sp>
    </p:spTree>
    <p:extLst>
      <p:ext uri="{BB962C8B-B14F-4D97-AF65-F5344CB8AC3E}">
        <p14:creationId xmlns:p14="http://schemas.microsoft.com/office/powerpoint/2010/main" val="4082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39</a:t>
            </a:fld>
            <a:endParaRPr lang="en-US"/>
          </a:p>
        </p:txBody>
      </p:sp>
    </p:spTree>
    <p:extLst>
      <p:ext uri="{BB962C8B-B14F-4D97-AF65-F5344CB8AC3E}">
        <p14:creationId xmlns:p14="http://schemas.microsoft.com/office/powerpoint/2010/main" val="3030194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40</a:t>
            </a:fld>
            <a:endParaRPr lang="en-US"/>
          </a:p>
        </p:txBody>
      </p:sp>
    </p:spTree>
    <p:extLst>
      <p:ext uri="{BB962C8B-B14F-4D97-AF65-F5344CB8AC3E}">
        <p14:creationId xmlns:p14="http://schemas.microsoft.com/office/powerpoint/2010/main" val="3994566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4.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1.xml"/><Relationship Id="rId4" Type="http://schemas.openxmlformats.org/officeDocument/2006/relationships/image" Target="../media/image4.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4.emf"/><Relationship Id="rId4" Type="http://schemas.openxmlformats.org/officeDocument/2006/relationships/oleObject" Target="../embeddings/oleObject6.bin"/></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4.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384926470"/>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0" name="OLE substitute image"/>
                      <p:cNvPicPr/>
                      <p:nvPr/>
                    </p:nvPicPr>
                    <p:blipFill>
                      <a:blip r:embed="rId4"/>
                      <a:stretch>
                        <a:fillRect/>
                      </a:stretch>
                    </p:blipFill>
                    <p:spPr>
                      <a:xfrm>
                        <a:off x="1621" y="1621"/>
                        <a:ext cx="161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2693796" y="2725185"/>
            <a:ext cx="5539245" cy="430887"/>
          </a:xfrm>
          <a:prstGeom prst="rect">
            <a:avLst/>
          </a:prstGeom>
        </p:spPr>
        <p:txBody>
          <a:bodyPr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hasCustomPrompt="1"/>
          </p:nvPr>
        </p:nvSpPr>
        <p:spPr bwMode="auto">
          <a:xfrm>
            <a:off x="2693796" y="4355068"/>
            <a:ext cx="5539245" cy="307777"/>
          </a:xfrm>
        </p:spPr>
        <p:txBody>
          <a:bodyPr>
            <a:spAutoFit/>
          </a:bodyPr>
          <a:lstStyle>
            <a:lvl1pPr>
              <a:defRPr sz="2000" baseline="0">
                <a:solidFill>
                  <a:schemeClr val="tx2"/>
                </a:solidFill>
                <a:latin typeface="+mn-lt"/>
                <a:ea typeface="+mn-ea"/>
              </a:defRPr>
            </a:lvl1pPr>
          </a:lstStyle>
          <a:p>
            <a:pPr lvl="0"/>
            <a:r>
              <a:rPr lang="en-US" noProof="0"/>
              <a:t>Executive Office of Health and Human Services</a:t>
            </a:r>
          </a:p>
        </p:txBody>
      </p:sp>
      <p:sp>
        <p:nvSpPr>
          <p:cNvPr id="12" name="TitleTopPlaceholder"/>
          <p:cNvSpPr>
            <a:spLocks noChangeArrowheads="1"/>
          </p:cNvSpPr>
          <p:nvPr/>
        </p:nvSpPr>
        <p:spPr bwMode="ltGray">
          <a:xfrm>
            <a:off x="2125654" y="3245969"/>
            <a:ext cx="2125653" cy="436455"/>
          </a:xfrm>
          <a:prstGeom prst="rect">
            <a:avLst/>
          </a:prstGeom>
          <a:solidFill>
            <a:srgbClr val="5E8BFF">
              <a:alpha val="76863"/>
            </a:srgbClr>
          </a:solidFill>
          <a:ln w="9525">
            <a:noFill/>
            <a:miter lim="800000"/>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8627"/>
            </a:srgbClr>
          </a:solidFill>
          <a:ln w="9525">
            <a:noFill/>
            <a:miter lim="800000"/>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2693796" y="5969951"/>
            <a:ext cx="5544784" cy="15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s" sz="1000" b="0" i="0" strike="noStrike" cap="none" spc="0" baseline="0">
                <a:solidFill>
                  <a:srgbClr val="002960"/>
                </a:solidFill>
                <a:effectLst/>
                <a:latin typeface="Arial"/>
                <a:ea typeface="Arial"/>
                <a:cs typeface="Arial"/>
              </a:rPr>
              <a:t>CONFIDENCIAL: SOLO PARA LOS PROPÓSITOS DE LA CREACIÓN DE NORMAS</a:t>
            </a:r>
          </a:p>
        </p:txBody>
      </p:sp>
      <p:sp>
        <p:nvSpPr>
          <p:cNvPr id="4" name="Content Placeholder 3"/>
          <p:cNvSpPr>
            <a:spLocks noGrp="1"/>
          </p:cNvSpPr>
          <p:nvPr>
            <p:ph sz="quarter" idx="10" hasCustomPrompt="1"/>
          </p:nvPr>
        </p:nvSpPr>
        <p:spPr>
          <a:xfrm>
            <a:off x="2693796" y="4940989"/>
            <a:ext cx="3344854" cy="215444"/>
          </a:xfrm>
        </p:spPr>
        <p:txBody>
          <a:bodyPr/>
          <a:lstStyle>
            <a:lvl1pPr>
              <a:defRPr sz="1400" b="1" baseline="0">
                <a:solidFill>
                  <a:schemeClr val="tx2"/>
                </a:solidFill>
              </a:defRPr>
            </a:lvl1pPr>
            <a:lvl3pPr>
              <a:defRPr/>
            </a:lvl3pPr>
          </a:lstStyle>
          <a:p>
            <a:pPr lvl="0"/>
            <a:r>
              <a:rPr lang="en-US"/>
              <a:t>Click to edit Master subtitle style</a:t>
            </a:r>
          </a:p>
        </p:txBody>
      </p:sp>
    </p:spTree>
    <p:extLst>
      <p:ext uri="{BB962C8B-B14F-4D97-AF65-F5344CB8AC3E}">
        <p14:creationId xmlns:p14="http://schemas.microsoft.com/office/powerpoint/2010/main" val="339893204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42809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0" name="OLE substitute image"/>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8038191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0" name="OLE substitute image"/>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952500" y="1238250"/>
            <a:ext cx="7239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3343110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0" name="OLE substitute image"/>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228600" y="1371600"/>
            <a:ext cx="1737360" cy="990600"/>
          </a:xfrm>
          <a:solidFill>
            <a:schemeClr val="accent2"/>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228600" y="2565400"/>
            <a:ext cx="1737360" cy="990600"/>
          </a:xfrm>
          <a:solidFill>
            <a:schemeClr val="accent2"/>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228600" y="3759200"/>
            <a:ext cx="1737360" cy="990600"/>
          </a:xfrm>
          <a:solidFill>
            <a:schemeClr val="accent2"/>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228600" y="4953000"/>
            <a:ext cx="1737360" cy="990600"/>
          </a:xfrm>
          <a:solidFill>
            <a:schemeClr val="accent2"/>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2286000" y="990600"/>
            <a:ext cx="12192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4686300" y="990600"/>
            <a:ext cx="12192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7086600" y="990600"/>
            <a:ext cx="12192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6445424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1091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381000" y="914400"/>
            <a:ext cx="2901756" cy="1846659"/>
          </a:xfrm>
        </p:spPr>
        <p:txBody>
          <a:bodyPr wrap="square">
            <a:spAutoFit/>
          </a:bodyPr>
          <a:lstStyle>
            <a:lvl1pPr>
              <a:spcAft>
                <a:spcPts val="1200"/>
              </a:spcAft>
              <a:defRPr/>
            </a:lvl1pPr>
            <a:lvl2pPr>
              <a:spcAft>
                <a:spcPts val="1200"/>
              </a:spcAft>
              <a:defRPr/>
            </a:lvl2pPr>
            <a:lvl3pPr>
              <a:spcAft>
                <a:spcPts val="1200"/>
              </a:spcAft>
              <a:defRPr/>
            </a:lvl3pPr>
            <a:lvl4pPr>
              <a:spcAft>
                <a:spcPts val="1200"/>
              </a:spcAft>
              <a:defRPr/>
            </a:lvl4pPr>
            <a:lvl5pPr>
              <a:spcAft>
                <a:spcPts val="120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3044612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0" imgH="0" progId="TCLayout.ActiveDocument.1">
                  <p:embed/>
                </p:oleObj>
              </mc:Choice>
              <mc:Fallback>
                <p:oleObj name="think-cell Slide" r:id="rId3" imgW="0" imgH="0" progId="TCLayout.ActiveDocument.1">
                  <p:embed/>
                  <p:pic>
                    <p:nvPicPr>
                      <p:cNvPr id="0" name="OLE substitute image"/>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2" name="2. Slide Title"/>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4" name="Slide Number Placeholder 1">
            <a:extLst>
              <a:ext uri="{FF2B5EF4-FFF2-40B4-BE49-F238E27FC236}">
                <a16:creationId xmlns:a16="http://schemas.microsoft.com/office/drawing/2014/main" id="{452BD68F-0B58-4A4E-8874-D563CE45A8A1}"/>
              </a:ext>
            </a:extLst>
          </p:cNvPr>
          <p:cNvSpPr>
            <a:spLocks noGrp="1"/>
          </p:cNvSpPr>
          <p:nvPr>
            <p:ph type="sldNum" sz="quarter" idx="4294967295"/>
          </p:nvPr>
        </p:nvSpPr>
        <p:spPr>
          <a:xfrm>
            <a:off x="8595968" y="6593207"/>
            <a:ext cx="548033" cy="259998"/>
          </a:xfrm>
          <a:prstGeom prst="rect">
            <a:avLst/>
          </a:prstGeom>
        </p:spPr>
        <p:txBody>
          <a:bodyPr/>
          <a:lstStyle>
            <a:lvl1pPr algn="ctr">
              <a:defRPr/>
            </a:lvl1pPr>
          </a:lstStyle>
          <a:p>
            <a:fld id="{1B845CE2-52C6-D640-906F-6FEE9CFEE2EC}" type="slidenum">
              <a:rPr lang="en-US" sz="1020" smtClean="0"/>
              <a:t>‹#›</a:t>
            </a:fld>
            <a:endParaRPr lang="en-US" sz="1020"/>
          </a:p>
        </p:txBody>
      </p:sp>
    </p:spTree>
    <p:extLst>
      <p:ext uri="{BB962C8B-B14F-4D97-AF65-F5344CB8AC3E}">
        <p14:creationId xmlns:p14="http://schemas.microsoft.com/office/powerpoint/2010/main" val="10878757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289BC-84AA-B8AD-84A4-23D99A04C429}"/>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640BC3F-30FD-A2CA-6377-750D1186CFC3}"/>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B76983C-36D9-353B-0C21-259D1D8B4078}"/>
              </a:ext>
            </a:extLst>
          </p:cNvPr>
          <p:cNvSpPr>
            <a:spLocks noGrp="1"/>
          </p:cNvSpPr>
          <p:nvPr>
            <p:ph type="dt" sz="half" idx="10"/>
          </p:nvPr>
        </p:nvSpPr>
        <p:spPr/>
        <p:txBody>
          <a:bodyPr/>
          <a:lstStyle/>
          <a:p>
            <a:fld id="{A19DF1BB-9475-4F59-B59E-046D9980C688}" type="datetimeFigureOut">
              <a:rPr lang="en-US" smtClean="0"/>
              <a:t>12/18/2023</a:t>
            </a:fld>
            <a:endParaRPr lang="en-US"/>
          </a:p>
        </p:txBody>
      </p:sp>
      <p:sp>
        <p:nvSpPr>
          <p:cNvPr id="5" name="Footer Placeholder 4">
            <a:extLst>
              <a:ext uri="{FF2B5EF4-FFF2-40B4-BE49-F238E27FC236}">
                <a16:creationId xmlns:a16="http://schemas.microsoft.com/office/drawing/2014/main" id="{A2A19BCC-7F22-4AE4-7D64-907378740B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C2A80C-B116-9D2E-09B8-06A099F5FE80}"/>
              </a:ext>
            </a:extLst>
          </p:cNvPr>
          <p:cNvSpPr>
            <a:spLocks noGrp="1"/>
          </p:cNvSpPr>
          <p:nvPr>
            <p:ph type="sldNum" sz="quarter" idx="12"/>
          </p:nvPr>
        </p:nvSpPr>
        <p:spPr/>
        <p:txBody>
          <a:bodyPr/>
          <a:lstStyle/>
          <a:p>
            <a:fld id="{9F67FB00-8F5E-4DB6-89D3-06EBFB666F6A}" type="slidenum">
              <a:rPr lang="en-US" smtClean="0"/>
              <a:t>‹#›</a:t>
            </a:fld>
            <a:endParaRPr lang="en-US"/>
          </a:p>
        </p:txBody>
      </p:sp>
    </p:spTree>
    <p:extLst>
      <p:ext uri="{BB962C8B-B14F-4D97-AF65-F5344CB8AC3E}">
        <p14:creationId xmlns:p14="http://schemas.microsoft.com/office/powerpoint/2010/main" val="97185235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4.xml"/><Relationship Id="rId18" Type="http://schemas.openxmlformats.org/officeDocument/2006/relationships/tags" Target="../tags/tag9.xml"/><Relationship Id="rId26" Type="http://schemas.openxmlformats.org/officeDocument/2006/relationships/tags" Target="../tags/tag17.xml"/><Relationship Id="rId3" Type="http://schemas.openxmlformats.org/officeDocument/2006/relationships/slideLayout" Target="../slideLayouts/slideLayout3.xml"/><Relationship Id="rId21" Type="http://schemas.openxmlformats.org/officeDocument/2006/relationships/tags" Target="../tags/tag12.xml"/><Relationship Id="rId7" Type="http://schemas.openxmlformats.org/officeDocument/2006/relationships/slideLayout" Target="../slideLayouts/slideLayout7.xml"/><Relationship Id="rId12" Type="http://schemas.openxmlformats.org/officeDocument/2006/relationships/tags" Target="../tags/tag3.xml"/><Relationship Id="rId17" Type="http://schemas.openxmlformats.org/officeDocument/2006/relationships/tags" Target="../tags/tag8.xml"/><Relationship Id="rId25" Type="http://schemas.openxmlformats.org/officeDocument/2006/relationships/tags" Target="../tags/tag16.xml"/><Relationship Id="rId2" Type="http://schemas.openxmlformats.org/officeDocument/2006/relationships/slideLayout" Target="../slideLayouts/slideLayout2.xml"/><Relationship Id="rId16" Type="http://schemas.openxmlformats.org/officeDocument/2006/relationships/tags" Target="../tags/tag7.xml"/><Relationship Id="rId20" Type="http://schemas.openxmlformats.org/officeDocument/2006/relationships/tags" Target="../tags/tag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24" Type="http://schemas.openxmlformats.org/officeDocument/2006/relationships/tags" Target="../tags/tag15.xml"/><Relationship Id="rId5" Type="http://schemas.openxmlformats.org/officeDocument/2006/relationships/slideLayout" Target="../slideLayouts/slideLayout5.xml"/><Relationship Id="rId15" Type="http://schemas.openxmlformats.org/officeDocument/2006/relationships/tags" Target="../tags/tag6.xml"/><Relationship Id="rId23" Type="http://schemas.openxmlformats.org/officeDocument/2006/relationships/tags" Target="../tags/tag14.xml"/><Relationship Id="rId28" Type="http://schemas.openxmlformats.org/officeDocument/2006/relationships/image" Target="../media/image1.emf"/><Relationship Id="rId10" Type="http://schemas.openxmlformats.org/officeDocument/2006/relationships/theme" Target="../theme/theme1.xml"/><Relationship Id="rId19" Type="http://schemas.openxmlformats.org/officeDocument/2006/relationships/tags" Target="../tags/tag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5.xml"/><Relationship Id="rId22" Type="http://schemas.openxmlformats.org/officeDocument/2006/relationships/tags" Target="../tags/tag13.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3237523660"/>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0" imgH="0" progId="TCLayout.ActiveDocument.1">
                  <p:embed/>
                </p:oleObj>
              </mc:Choice>
              <mc:Fallback>
                <p:oleObj name="think-cell Slide" r:id="rId27" imgW="0" imgH="0" progId="TCLayout.ActiveDocument.1">
                  <p:embed/>
                  <p:pic>
                    <p:nvPicPr>
                      <p:cNvPr id="0" name="OLE substitute image"/>
                      <p:cNvPicPr/>
                      <p:nvPr/>
                    </p:nvPicPr>
                    <p:blipFill>
                      <a:blip r:embed="rId28"/>
                      <a:stretch>
                        <a:fillRect/>
                      </a:stretch>
                    </p:blipFill>
                    <p:spPr>
                      <a:xfrm>
                        <a:off x="0" y="0"/>
                        <a:ext cx="161984"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482156" y="1990667"/>
            <a:ext cx="4389768" cy="1477328"/>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a:defRPr>
            </a:lvl1pPr>
            <a:lvl2pPr marL="447675" defTabSz="895350">
              <a:defRPr sz="2400">
                <a:solidFill>
                  <a:schemeClr val="tx1"/>
                </a:solidFill>
                <a:latin typeface="Arial"/>
              </a:defRPr>
            </a:lvl2pPr>
            <a:lvl3pPr marL="895350" defTabSz="895350">
              <a:defRPr sz="2400">
                <a:solidFill>
                  <a:schemeClr val="tx1"/>
                </a:solidFill>
                <a:latin typeface="Arial"/>
              </a:defRPr>
            </a:lvl3pPr>
            <a:lvl4pPr marL="1344613" defTabSz="895350">
              <a:defRPr sz="2400">
                <a:solidFill>
                  <a:schemeClr val="tx1"/>
                </a:solidFill>
                <a:latin typeface="Arial"/>
              </a:defRPr>
            </a:lvl4pPr>
            <a:lvl5pPr marL="1792288" defTabSz="895350">
              <a:defRPr sz="2400">
                <a:solidFill>
                  <a:schemeClr val="tx1"/>
                </a:solidFill>
                <a:latin typeface="Arial"/>
              </a:defRPr>
            </a:lvl5pPr>
            <a:lvl6pPr marL="2249488" defTabSz="895350" fontAlgn="base">
              <a:spcBef>
                <a:spcPct val="0"/>
              </a:spcBef>
              <a:spcAft>
                <a:spcPct val="0"/>
              </a:spcAft>
              <a:defRPr sz="2400">
                <a:solidFill>
                  <a:schemeClr val="tx1"/>
                </a:solidFill>
                <a:latin typeface="Arial"/>
              </a:defRPr>
            </a:lvl6pPr>
            <a:lvl7pPr marL="2706688" defTabSz="895350" fontAlgn="base">
              <a:spcBef>
                <a:spcPct val="0"/>
              </a:spcBef>
              <a:spcAft>
                <a:spcPct val="0"/>
              </a:spcAft>
              <a:defRPr sz="2400">
                <a:solidFill>
                  <a:schemeClr val="tx1"/>
                </a:solidFill>
                <a:latin typeface="Arial"/>
              </a:defRPr>
            </a:lvl7pPr>
            <a:lvl8pPr marL="3163888" defTabSz="895350" fontAlgn="base">
              <a:spcBef>
                <a:spcPct val="0"/>
              </a:spcBef>
              <a:spcAft>
                <a:spcPct val="0"/>
              </a:spcAft>
              <a:defRPr sz="2400">
                <a:solidFill>
                  <a:schemeClr val="tx1"/>
                </a:solidFill>
                <a:latin typeface="Arial"/>
              </a:defRPr>
            </a:lvl8pPr>
            <a:lvl9pPr marL="3621088" defTabSz="895350" fontAlgn="base">
              <a:spcBef>
                <a:spcPct val="0"/>
              </a:spcBef>
              <a:spcAft>
                <a:spcPct val="0"/>
              </a:spcAft>
              <a:defRPr sz="2400">
                <a:solidFill>
                  <a:schemeClr val="tx1"/>
                </a:solidFill>
                <a:latin typeface="Arial"/>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Slide Elements" hidden="1"/>
          <p:cNvGrpSpPr/>
          <p:nvPr/>
        </p:nvGrpSpPr>
        <p:grpSpPr>
          <a:xfrm>
            <a:off x="174944" y="6086391"/>
            <a:ext cx="8799129"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a:defRPr>
              </a:lvl1pPr>
              <a:lvl2pPr marL="1031875" defTabSz="895350">
                <a:defRPr sz="2400">
                  <a:solidFill>
                    <a:schemeClr val="tx1"/>
                  </a:solidFill>
                  <a:latin typeface="Arial"/>
                </a:defRPr>
              </a:lvl2pPr>
              <a:lvl3pPr marL="1217613" defTabSz="895350">
                <a:defRPr sz="2400">
                  <a:solidFill>
                    <a:schemeClr val="tx1"/>
                  </a:solidFill>
                  <a:latin typeface="Arial"/>
                </a:defRPr>
              </a:lvl3pPr>
              <a:lvl4pPr marL="1404938" defTabSz="895350">
                <a:defRPr sz="2400">
                  <a:solidFill>
                    <a:schemeClr val="tx1"/>
                  </a:solidFill>
                  <a:latin typeface="Arial"/>
                </a:defRPr>
              </a:lvl4pPr>
              <a:lvl5pPr marL="1792288" defTabSz="895350">
                <a:defRPr sz="2400">
                  <a:solidFill>
                    <a:schemeClr val="tx1"/>
                  </a:solidFill>
                  <a:latin typeface="Arial"/>
                </a:defRPr>
              </a:lvl5pPr>
              <a:lvl6pPr marL="2249488" defTabSz="895350" fontAlgn="base">
                <a:spcBef>
                  <a:spcPct val="0"/>
                </a:spcBef>
                <a:spcAft>
                  <a:spcPct val="0"/>
                </a:spcAft>
                <a:defRPr sz="2400">
                  <a:solidFill>
                    <a:schemeClr val="tx1"/>
                  </a:solidFill>
                  <a:latin typeface="Arial"/>
                </a:defRPr>
              </a:lvl6pPr>
              <a:lvl7pPr marL="2706688" defTabSz="895350" fontAlgn="base">
                <a:spcBef>
                  <a:spcPct val="0"/>
                </a:spcBef>
                <a:spcAft>
                  <a:spcPct val="0"/>
                </a:spcAft>
                <a:defRPr sz="2400">
                  <a:solidFill>
                    <a:schemeClr val="tx1"/>
                  </a:solidFill>
                  <a:latin typeface="Arial"/>
                </a:defRPr>
              </a:lvl7pPr>
              <a:lvl8pPr marL="3163888" defTabSz="895350" fontAlgn="base">
                <a:spcBef>
                  <a:spcPct val="0"/>
                </a:spcBef>
                <a:spcAft>
                  <a:spcPct val="0"/>
                </a:spcAft>
                <a:defRPr sz="2400">
                  <a:solidFill>
                    <a:schemeClr val="tx1"/>
                  </a:solidFill>
                  <a:latin typeface="Arial"/>
                </a:defRPr>
              </a:lvl8pPr>
              <a:lvl9pPr marL="3621088" defTabSz="895350" fontAlgn="base">
                <a:spcBef>
                  <a:spcPct val="0"/>
                </a:spcBef>
                <a:spcAft>
                  <a:spcPct val="0"/>
                </a:spcAft>
                <a:defRPr sz="2400">
                  <a:solidFill>
                    <a:schemeClr val="tx1"/>
                  </a:solidFill>
                  <a:latin typeface="Arial"/>
                </a:defRPr>
              </a:lvl9pPr>
            </a:lstStyle>
            <a:p>
              <a:pPr fontAlgn="base">
                <a:spcBef>
                  <a:spcPct val="0"/>
                </a:spcBef>
                <a:spcAft>
                  <a:spcPct val="0"/>
                </a:spcAft>
                <a:defRPr/>
              </a:pPr>
              <a:r>
                <a:rPr lang="en-US" sz="100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p:nvPr/>
        </p:nvGrpSpPr>
        <p:grpSpPr>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p:nvPr/>
        </p:nvGrpSpPr>
        <p:grpSpPr>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p:nvPr/>
        </p:nvGrpSpPr>
        <p:grpSpPr>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Sticker" hidden="1"/>
          <p:cNvGrpSpPr/>
          <p:nvPr/>
        </p:nvGrpSpPr>
        <p:grpSpPr>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flipH="1">
              <a:off x="7673880" y="285750"/>
              <a:ext cx="0" cy="212366"/>
            </a:xfrm>
            <a:prstGeom prst="straightConnector1">
              <a:avLst/>
            </a:prstGeom>
            <a:noFill/>
            <a:ln w="9525">
              <a:solidFill>
                <a:srgbClr val="808080"/>
              </a:solidFill>
              <a:rou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ln>
            <a:extLst>
              <a:ext uri="{909E8E84-426E-40DD-AFC4-6F175D3DCCD1}">
                <a14:hiddenFill xmlns:a14="http://schemas.microsoft.com/office/drawing/2010/main">
                  <a:noFill/>
                </a14:hiddenFill>
              </a:ext>
            </a:extLst>
          </p:spPr>
        </p:cxnSp>
      </p:grpSp>
      <p:grpSp>
        <p:nvGrpSpPr>
          <p:cNvPr id="83" name="LegendMoons" hidden="1"/>
          <p:cNvGrpSpPr/>
          <p:nvPr/>
        </p:nvGrpSpPr>
        <p:grpSpPr>
          <a:xfrm>
            <a:off x="7381273" y="275438"/>
            <a:ext cx="847347" cy="1333054"/>
            <a:chOff x="6655594" y="273840"/>
            <a:chExt cx="830430" cy="1306516"/>
          </a:xfrm>
        </p:grpSpPr>
        <p:grpSp>
          <p:nvGrpSpPr>
            <p:cNvPr id="84" name="MoonLegend1"/>
            <p:cNvGrpSpPr>
              <a:grpSpLocks noChangeAspect="1"/>
            </p:cNvGrpSpPr>
            <p:nvPr>
              <p:custDataLst>
                <p:tags r:id="rId12"/>
              </p:custDataLst>
            </p:nvPr>
          </p:nvGrpSpPr>
          <p:grpSpPr>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13"/>
              </p:custDataLst>
            </p:nvPr>
          </p:nvGrpSpPr>
          <p:grpSpPr>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14"/>
              </p:custDataLst>
            </p:nvPr>
          </p:nvGrpSpPr>
          <p:grpSpPr>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15"/>
              </p:custDataLst>
            </p:nvPr>
          </p:nvGrpSpPr>
          <p:grpSpPr>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16"/>
              </p:custDataLst>
            </p:nvPr>
          </p:nvGrpSpPr>
          <p:grpSpPr>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p:nvPr/>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chemeClr val="tx1"/>
                </a:solidFill>
              </a:rPr>
              <a:pPr algn="r" fontAlgn="base">
                <a:spcBef>
                  <a:spcPct val="0"/>
                </a:spcBef>
                <a:spcAft>
                  <a:spcPct val="0"/>
                </a:spcAft>
              </a:pPr>
              <a:t>‹#›</a:t>
            </a:fld>
            <a:endParaRPr lang="en-US">
              <a:solidFill>
                <a:schemeClr val="tx1"/>
              </a:solidFill>
            </a:endParaRPr>
          </a:p>
        </p:txBody>
      </p:sp>
      <p:sp>
        <p:nvSpPr>
          <p:cNvPr id="105" name="TextBox 104"/>
          <p:cNvSpPr txBox="1"/>
          <p:nvPr userDrawn="1"/>
        </p:nvSpPr>
        <p:spPr>
          <a:xfrm>
            <a:off x="3672325" y="6611832"/>
            <a:ext cx="5159165" cy="152552"/>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a:buChar char="▪"/>
              <a:defRPr baseline="0">
                <a:latin typeface="+mn-lt"/>
              </a:defRPr>
            </a:lvl2pPr>
            <a:lvl3pPr marL="457151" lvl="2" indent="-261910" defTabSz="895255" eaLnBrk="1" hangingPunct="1">
              <a:buClr>
                <a:schemeClr val="tx2"/>
              </a:buClr>
              <a:buSzPct val="120000"/>
              <a:buFont typeface="Arial"/>
              <a:buChar char="–"/>
              <a:defRPr baseline="0">
                <a:latin typeface="+mn-lt"/>
              </a:defRPr>
            </a:lvl3pPr>
            <a:lvl4pPr marL="614298" lvl="3" indent="-155558" defTabSz="895255" eaLnBrk="1" hangingPunct="1">
              <a:buClr>
                <a:schemeClr val="tx2"/>
              </a:buClr>
              <a:buSzPct val="120000"/>
              <a:buFont typeface="Arial"/>
              <a:buChar char="▫"/>
              <a:defRPr baseline="0">
                <a:latin typeface="+mn-lt"/>
              </a:defRPr>
            </a:lvl4pPr>
            <a:lvl5pPr marL="749728" lvl="4" indent="-130162" defTabSz="895255" eaLnBrk="1" hangingPunct="1">
              <a:buClr>
                <a:schemeClr val="tx2"/>
              </a:buClr>
              <a:buSzPct val="89000"/>
              <a:buFont typeface="Arial"/>
              <a:buChar char="-"/>
              <a:defRPr baseline="0">
                <a:latin typeface="+mn-lt"/>
              </a:defRPr>
            </a:lvl5pPr>
            <a:lvl6pPr marL="749728" indent="-130162" defTabSz="895255" fontAlgn="base">
              <a:spcBef>
                <a:spcPct val="0"/>
              </a:spcBef>
              <a:spcAft>
                <a:spcPct val="0"/>
              </a:spcAft>
              <a:buClr>
                <a:schemeClr val="tx2"/>
              </a:buClr>
              <a:buSzPct val="89000"/>
              <a:buFont typeface="Arial"/>
              <a:buChar char="-"/>
              <a:defRPr baseline="0">
                <a:latin typeface="+mn-lt"/>
              </a:defRPr>
            </a:lvl6pPr>
            <a:lvl7pPr marL="749728" indent="-130162" defTabSz="895255" fontAlgn="base">
              <a:spcBef>
                <a:spcPct val="0"/>
              </a:spcBef>
              <a:spcAft>
                <a:spcPct val="0"/>
              </a:spcAft>
              <a:buClr>
                <a:schemeClr val="tx2"/>
              </a:buClr>
              <a:buSzPct val="89000"/>
              <a:buFont typeface="Arial"/>
              <a:buChar char="-"/>
              <a:defRPr baseline="0">
                <a:latin typeface="+mn-lt"/>
              </a:defRPr>
            </a:lvl7pPr>
            <a:lvl8pPr marL="749728" indent="-130162" defTabSz="895255" fontAlgn="base">
              <a:spcBef>
                <a:spcPct val="0"/>
              </a:spcBef>
              <a:spcAft>
                <a:spcPct val="0"/>
              </a:spcAft>
              <a:buClr>
                <a:schemeClr val="tx2"/>
              </a:buClr>
              <a:buSzPct val="89000"/>
              <a:buFont typeface="Arial"/>
              <a:buChar char="-"/>
              <a:defRPr baseline="0">
                <a:latin typeface="+mn-lt"/>
              </a:defRPr>
            </a:lvl8pPr>
            <a:lvl9pPr marL="749728" indent="-130162" defTabSz="895255" fontAlgn="base">
              <a:spcBef>
                <a:spcPct val="0"/>
              </a:spcBef>
              <a:spcAft>
                <a:spcPct val="0"/>
              </a:spcAft>
              <a:buClr>
                <a:schemeClr val="tx2"/>
              </a:buClr>
              <a:buSzPct val="89000"/>
              <a:buFont typeface="Arial"/>
              <a:buChar char="-"/>
              <a:defRPr baseline="0">
                <a:latin typeface="+mn-lt"/>
              </a:defRPr>
            </a:lvl9pPr>
          </a:lstStyle>
          <a:p>
            <a:pPr algn="r">
              <a:buClr>
                <a:srgbClr val="000000"/>
              </a:buClr>
            </a:pPr>
            <a:r>
              <a:rPr lang="es" sz="1000" b="0" i="0" strike="noStrike" cap="none" spc="0" baseline="0">
                <a:solidFill>
                  <a:srgbClr val="000000"/>
                </a:solidFill>
                <a:effectLst/>
                <a:latin typeface="Arial"/>
                <a:ea typeface="Arial"/>
                <a:cs typeface="Arial"/>
              </a:rPr>
              <a:t>Confidencial: solo para los propósitos de la creación de normas  |</a:t>
            </a: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70" r:id="rId8"/>
    <p:sldLayoutId id="2147483671" r:id="rId9"/>
  </p:sldLayoutIdLst>
  <p:transition/>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a:defRPr>
      </a:lvl2pPr>
      <a:lvl3pPr algn="l" defTabSz="913429" rtl="0" eaLnBrk="1" fontAlgn="base" hangingPunct="1">
        <a:spcBef>
          <a:spcPct val="0"/>
        </a:spcBef>
        <a:spcAft>
          <a:spcPct val="0"/>
        </a:spcAft>
        <a:defRPr sz="1900" b="1">
          <a:solidFill>
            <a:schemeClr val="tx2"/>
          </a:solidFill>
          <a:latin typeface="Arial"/>
        </a:defRPr>
      </a:lvl3pPr>
      <a:lvl4pPr algn="l" defTabSz="913429" rtl="0" eaLnBrk="1" fontAlgn="base" hangingPunct="1">
        <a:spcBef>
          <a:spcPct val="0"/>
        </a:spcBef>
        <a:spcAft>
          <a:spcPct val="0"/>
        </a:spcAft>
        <a:defRPr sz="1900" b="1">
          <a:solidFill>
            <a:schemeClr val="tx2"/>
          </a:solidFill>
          <a:latin typeface="Arial"/>
        </a:defRPr>
      </a:lvl4pPr>
      <a:lvl5pPr algn="l" defTabSz="913429" rtl="0" eaLnBrk="1" fontAlgn="base" hangingPunct="1">
        <a:spcBef>
          <a:spcPct val="0"/>
        </a:spcBef>
        <a:spcAft>
          <a:spcPct val="0"/>
        </a:spcAft>
        <a:defRPr sz="1900" b="1">
          <a:solidFill>
            <a:schemeClr val="tx2"/>
          </a:solidFill>
          <a:latin typeface="Arial"/>
        </a:defRPr>
      </a:lvl5pPr>
      <a:lvl6pPr marL="466431" algn="l" defTabSz="913429" rtl="0" eaLnBrk="1" fontAlgn="base" hangingPunct="1">
        <a:spcBef>
          <a:spcPct val="0"/>
        </a:spcBef>
        <a:spcAft>
          <a:spcPct val="0"/>
        </a:spcAft>
        <a:defRPr sz="1900" b="1">
          <a:solidFill>
            <a:schemeClr val="tx2"/>
          </a:solidFill>
          <a:latin typeface="Arial"/>
        </a:defRPr>
      </a:lvl6pPr>
      <a:lvl7pPr marL="932863" algn="l" defTabSz="913429" rtl="0" eaLnBrk="1" fontAlgn="base" hangingPunct="1">
        <a:spcBef>
          <a:spcPct val="0"/>
        </a:spcBef>
        <a:spcAft>
          <a:spcPct val="0"/>
        </a:spcAft>
        <a:defRPr sz="1900" b="1">
          <a:solidFill>
            <a:schemeClr val="tx2"/>
          </a:solidFill>
          <a:latin typeface="Arial"/>
        </a:defRPr>
      </a:lvl7pPr>
      <a:lvl8pPr marL="1399295" algn="l" defTabSz="913429" rtl="0" eaLnBrk="1" fontAlgn="base" hangingPunct="1">
        <a:spcBef>
          <a:spcPct val="0"/>
        </a:spcBef>
        <a:spcAft>
          <a:spcPct val="0"/>
        </a:spcAft>
        <a:defRPr sz="1900" b="1">
          <a:solidFill>
            <a:schemeClr val="tx2"/>
          </a:solidFill>
          <a:latin typeface="Arial"/>
        </a:defRPr>
      </a:lvl8pPr>
      <a:lvl9pPr marL="1865728" algn="l" defTabSz="913429" rtl="0" eaLnBrk="1" fontAlgn="base" hangingPunct="1">
        <a:spcBef>
          <a:spcPct val="0"/>
        </a:spcBef>
        <a:spcAft>
          <a:spcPct val="0"/>
        </a:spcAft>
        <a:defRPr sz="1900" b="1">
          <a:solidFill>
            <a:schemeClr val="tx2"/>
          </a:solidFill>
          <a:latin typeface="Arial"/>
        </a:defRPr>
      </a:lvl9pPr>
    </p:titleStyle>
    <p:bodyStyle>
      <a:lvl1pPr marL="0" indent="0" algn="l" defTabSz="913429"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6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6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6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6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11.emf"/><Relationship Id="rId4" Type="http://schemas.openxmlformats.org/officeDocument/2006/relationships/oleObject" Target="../embeddings/oleObject15.bin"/></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1.emf"/><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4.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slideLayout" Target="../slideLayouts/slideLayout7.xml"/><Relationship Id="rId7" Type="http://schemas.openxmlformats.org/officeDocument/2006/relationships/image" Target="../media/image6.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11.emf"/><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11.emf"/><Relationship Id="rId4" Type="http://schemas.openxmlformats.org/officeDocument/2006/relationships/oleObject" Target="../embeddings/oleObject18.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image" Target="../media/image11.emf"/><Relationship Id="rId4" Type="http://schemas.openxmlformats.org/officeDocument/2006/relationships/oleObject" Target="../embeddings/oleObject19.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16.svg"/><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image" Target="../media/image15.png"/><Relationship Id="rId5" Type="http://schemas.openxmlformats.org/officeDocument/2006/relationships/image" Target="../media/image11.emf"/><Relationship Id="rId4" Type="http://schemas.openxmlformats.org/officeDocument/2006/relationships/oleObject" Target="../embeddings/oleObject20.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1.emf"/><Relationship Id="rId4" Type="http://schemas.openxmlformats.org/officeDocument/2006/relationships/oleObject" Target="../embeddings/oleObject21.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8.png"/><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5.emf"/><Relationship Id="rId5" Type="http://schemas.openxmlformats.org/officeDocument/2006/relationships/oleObject" Target="../embeddings/oleObject9.bin"/><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4.xml"/><Relationship Id="rId1" Type="http://schemas.openxmlformats.org/officeDocument/2006/relationships/tags" Target="../tags/tag53.xml"/><Relationship Id="rId5" Type="http://schemas.openxmlformats.org/officeDocument/2006/relationships/image" Target="../media/image11.emf"/><Relationship Id="rId4" Type="http://schemas.openxmlformats.org/officeDocument/2006/relationships/oleObject" Target="../embeddings/oleObject22.bin"/></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hyperlink" Target="https://tempusunlimited.org/evv/" TargetMode="External"/><Relationship Id="rId5" Type="http://schemas.openxmlformats.org/officeDocument/2006/relationships/image" Target="../media/image11.emf"/><Relationship Id="rId4" Type="http://schemas.openxmlformats.org/officeDocument/2006/relationships/oleObject" Target="../embeddings/oleObject23.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https://tempusunlimited.org/evv/" TargetMode="Externa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24.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image" Target="../media/image5.emf"/><Relationship Id="rId5" Type="http://schemas.openxmlformats.org/officeDocument/2006/relationships/oleObject" Target="../embeddings/oleObject10.bin"/><Relationship Id="rId4" Type="http://schemas.openxmlformats.org/officeDocument/2006/relationships/notesSlide" Target="../notesSlides/notesSlide4.xml"/><Relationship Id="rId9" Type="http://schemas.openxmlformats.org/officeDocument/2006/relationships/image" Target="../media/image10.png"/></Relationships>
</file>

<file path=ppt/slides/_rels/slide40.xml.rels><?xml version="1.0" encoding="UTF-8" standalone="yes"?>
<Relationships xmlns="http://schemas.openxmlformats.org/package/2006/relationships"><Relationship Id="rId3" Type="http://schemas.openxmlformats.org/officeDocument/2006/relationships/hyperlink" Target="mailto:PCAfeedback@mass.gov"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hyperlink" Target="mailto:PCAfeedback@mass.gov" TargetMode="Externa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emf"/><Relationship Id="rId5" Type="http://schemas.openxmlformats.org/officeDocument/2006/relationships/oleObject" Target="../embeddings/oleObject11.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image" Target="../media/image5.emf"/><Relationship Id="rId5" Type="http://schemas.openxmlformats.org/officeDocument/2006/relationships/oleObject" Target="../embeddings/oleObject12.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1.emf"/><Relationship Id="rId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hyperlink" Target="https://evvweb.tempusunlimited.org/" TargetMode="External"/><Relationship Id="rId5" Type="http://schemas.openxmlformats.org/officeDocument/2006/relationships/image" Target="../media/image11.emf"/><Relationship Id="rId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1927480"/>
            <a:ext cx="6353951" cy="1200329"/>
          </a:xfrm>
        </p:spPr>
        <p:txBody>
          <a:bodyPr/>
          <a:lstStyle/>
          <a:p>
            <a:pPr>
              <a:spcAft>
                <a:spcPts val="600"/>
              </a:spcAft>
            </a:pPr>
            <a:r>
              <a:rPr lang="es" sz="2200" b="1" i="0" strike="noStrike" cap="none" spc="0" baseline="0" dirty="0">
                <a:solidFill>
                  <a:srgbClr val="002960"/>
                </a:solidFill>
                <a:effectLst/>
                <a:latin typeface="Arial"/>
                <a:ea typeface="Arial"/>
                <a:cs typeface="Arial"/>
              </a:rPr>
              <a:t>Sesión pública para escuchar comentarios:</a:t>
            </a:r>
            <a:br>
              <a:rPr sz="2000" dirty="0"/>
            </a:br>
            <a:r>
              <a:rPr lang="es" sz="2800" b="1" i="0" strike="noStrike" cap="none" spc="0" baseline="0" dirty="0">
                <a:solidFill>
                  <a:srgbClr val="002960"/>
                </a:solidFill>
                <a:effectLst/>
                <a:latin typeface="Arial"/>
                <a:ea typeface="Arial"/>
                <a:cs typeface="Arial"/>
              </a:rPr>
              <a:t>Implementación de la EVV</a:t>
            </a:r>
            <a:r>
              <a:rPr lang="es" dirty="0">
                <a:solidFill>
                  <a:srgbClr val="002960"/>
                </a:solidFill>
                <a:latin typeface="Arial"/>
                <a:ea typeface="Arial"/>
                <a:cs typeface="Arial"/>
              </a:rPr>
              <a:t> </a:t>
            </a:r>
            <a:r>
              <a:rPr lang="es" sz="2800" b="1" i="0" strike="noStrike" cap="none" spc="0" baseline="0" dirty="0">
                <a:solidFill>
                  <a:srgbClr val="002960"/>
                </a:solidFill>
                <a:effectLst/>
                <a:latin typeface="Arial"/>
                <a:ea typeface="Arial"/>
                <a:cs typeface="Arial"/>
              </a:rPr>
              <a:t>en el</a:t>
            </a:r>
            <a:br>
              <a:rPr lang="es" sz="2800" b="1" i="0" strike="noStrike" cap="none" spc="0" baseline="0" dirty="0">
                <a:solidFill>
                  <a:srgbClr val="002960"/>
                </a:solidFill>
                <a:effectLst/>
                <a:latin typeface="Arial"/>
                <a:ea typeface="Arial"/>
                <a:cs typeface="Arial"/>
              </a:rPr>
            </a:br>
            <a:r>
              <a:rPr lang="es" sz="2800" b="1" i="0" strike="noStrike" cap="none" spc="0" baseline="0" dirty="0">
                <a:solidFill>
                  <a:srgbClr val="002960"/>
                </a:solidFill>
                <a:effectLst/>
                <a:latin typeface="Arial"/>
                <a:ea typeface="Arial"/>
                <a:cs typeface="Arial"/>
              </a:rPr>
              <a:t>Programa de PCA de MassHealth</a:t>
            </a:r>
          </a:p>
        </p:txBody>
      </p:sp>
      <p:sp>
        <p:nvSpPr>
          <p:cNvPr id="3" name="Subtitle 2"/>
          <p:cNvSpPr>
            <a:spLocks noGrp="1"/>
          </p:cNvSpPr>
          <p:nvPr>
            <p:ph type="subTitle" idx="1"/>
          </p:nvPr>
        </p:nvSpPr>
        <p:spPr/>
        <p:txBody>
          <a:bodyPr/>
          <a:lstStyle/>
          <a:p>
            <a:r>
              <a:rPr lang="es" sz="2000" b="0" i="0" strike="noStrike" cap="none" spc="0" baseline="0">
                <a:solidFill>
                  <a:srgbClr val="002960"/>
                </a:solidFill>
                <a:effectLst/>
                <a:latin typeface="Arial"/>
                <a:ea typeface="Arial"/>
                <a:cs typeface="Arial"/>
              </a:rPr>
              <a:t>Oficina Ejecutiva de Salud y Servicios Humanos</a:t>
            </a:r>
          </a:p>
        </p:txBody>
      </p:sp>
      <p:sp>
        <p:nvSpPr>
          <p:cNvPr id="4" name="Content Placeholder 3"/>
          <p:cNvSpPr>
            <a:spLocks noGrp="1"/>
          </p:cNvSpPr>
          <p:nvPr>
            <p:ph sz="quarter" idx="10"/>
          </p:nvPr>
        </p:nvSpPr>
        <p:spPr>
          <a:xfrm>
            <a:off x="2693796" y="4940989"/>
            <a:ext cx="3344854" cy="507831"/>
          </a:xfrm>
        </p:spPr>
        <p:txBody>
          <a:bodyPr/>
          <a:lstStyle/>
          <a:p>
            <a:r>
              <a:rPr lang="es" sz="1400" b="1" i="0" strike="noStrike" cap="none" spc="0" baseline="0">
                <a:solidFill>
                  <a:srgbClr val="002960"/>
                </a:solidFill>
                <a:effectLst/>
                <a:latin typeface="Arial"/>
                <a:ea typeface="Arial"/>
                <a:cs typeface="Arial"/>
              </a:rPr>
              <a:t> Diciembre de 2023</a:t>
            </a:r>
          </a:p>
          <a:p>
            <a:endParaRPr lang="en-US"/>
          </a:p>
        </p:txBody>
      </p:sp>
    </p:spTree>
    <p:extLst>
      <p:ext uri="{BB962C8B-B14F-4D97-AF65-F5344CB8AC3E}">
        <p14:creationId xmlns:p14="http://schemas.microsoft.com/office/powerpoint/2010/main" val="2201271495"/>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¿Cuándo empezaré a usar la EVV?</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itchFamily="2" charset="2"/>
              <a:buChar char="§"/>
            </a:pPr>
            <a:endParaRPr lang="en-US" sz="150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3" y="747557"/>
            <a:ext cx="8553263" cy="2841804"/>
          </a:xfrm>
        </p:spPr>
        <p:txBody>
          <a:bodyPr/>
          <a:lstStyle/>
          <a:p>
            <a:pPr marL="285750" indent="-285750">
              <a:spcAft>
                <a:spcPts val="800"/>
              </a:spcAft>
              <a:buSzPct val="120000"/>
              <a:buFont typeface="Wingdings" pitchFamily="2" charset="2"/>
              <a:buChar char="§"/>
            </a:pPr>
            <a:r>
              <a:rPr lang="es" sz="1800" b="0" i="0" strike="noStrike" cap="none" spc="0" baseline="0">
                <a:solidFill>
                  <a:srgbClr val="000000"/>
                </a:solidFill>
                <a:effectLst/>
                <a:latin typeface="Arial"/>
                <a:ea typeface="Arial"/>
                <a:cs typeface="Arial"/>
              </a:rPr>
              <a:t>MassHealth implementará el sistema de EVV de manera gradual. </a:t>
            </a:r>
          </a:p>
          <a:p>
            <a:pPr marL="285750" indent="-285750">
              <a:spcAft>
                <a:spcPts val="800"/>
              </a:spcAft>
              <a:buSzPct val="120000"/>
              <a:buFont typeface="Wingdings" pitchFamily="2" charset="2"/>
              <a:buChar char="§"/>
            </a:pPr>
            <a:r>
              <a:rPr lang="es" sz="1800" b="0" i="0" strike="noStrike" cap="none" spc="0" baseline="0">
                <a:solidFill>
                  <a:srgbClr val="000000"/>
                </a:solidFill>
                <a:effectLst/>
                <a:latin typeface="Arial"/>
                <a:ea typeface="Arial"/>
                <a:cs typeface="Arial"/>
              </a:rPr>
              <a:t>Mil Consumidores y PCA están participando en una prueba piloto de la EVV que comenzó en octubre de 2023. </a:t>
            </a:r>
          </a:p>
          <a:p>
            <a:pPr marL="285750" indent="-285750">
              <a:spcAft>
                <a:spcPts val="800"/>
              </a:spcAft>
              <a:buSzPct val="120000"/>
              <a:buFont typeface="Wingdings" pitchFamily="2" charset="2"/>
              <a:buChar char="§"/>
            </a:pPr>
            <a:r>
              <a:rPr lang="es" sz="1800" b="0" i="0" strike="noStrike" cap="none" spc="0" baseline="0">
                <a:solidFill>
                  <a:srgbClr val="000000"/>
                </a:solidFill>
                <a:effectLst/>
                <a:latin typeface="Arial"/>
                <a:ea typeface="Arial"/>
                <a:cs typeface="Arial"/>
              </a:rPr>
              <a:t>A partir de enero de 2024, un nuevo grupo de Consumidores y PCA empezarán a recibir su Paquete de Incorporación a la EVV.</a:t>
            </a:r>
          </a:p>
          <a:p>
            <a:pPr marL="285750" indent="-285750">
              <a:spcAft>
                <a:spcPts val="800"/>
              </a:spcAft>
              <a:buSzPct val="120000"/>
              <a:buFont typeface="Wingdings" pitchFamily="2" charset="2"/>
              <a:buChar char="§"/>
            </a:pPr>
            <a:r>
              <a:rPr lang="es" sz="1800" b="0" i="0" strike="noStrike" cap="none" spc="0" baseline="0">
                <a:solidFill>
                  <a:srgbClr val="000000"/>
                </a:solidFill>
                <a:effectLst/>
                <a:latin typeface="Arial"/>
                <a:ea typeface="Arial"/>
                <a:cs typeface="Arial"/>
              </a:rPr>
              <a:t>Si usted es PCA y trabaja para más de un Consumidor, es posible que su fecha de inicio para usar la EVV sea diferente para cada Consumidor. </a:t>
            </a:r>
          </a:p>
          <a:p>
            <a:pPr marL="628650" lvl="1" indent="-285750">
              <a:spcAft>
                <a:spcPts val="800"/>
              </a:spcAft>
              <a:buSzPct val="120000"/>
              <a:buFont typeface="Wingdings" pitchFamily="2" charset="2"/>
              <a:buChar char="§"/>
            </a:pPr>
            <a:r>
              <a:rPr lang="es" sz="1600" b="0" i="0" strike="noStrike" cap="none" spc="0" baseline="0">
                <a:solidFill>
                  <a:srgbClr val="000000"/>
                </a:solidFill>
                <a:effectLst/>
                <a:latin typeface="Arial"/>
                <a:ea typeface="Arial"/>
                <a:cs typeface="Arial"/>
              </a:rPr>
              <a:t>Por ejemplo, usted podría comenzar a utilizar la EVV para un Consumidor en el otoño de 2023, pero podría empezar a usar la EVV con otro Consumidor en el verano de 2024.</a:t>
            </a:r>
          </a:p>
        </p:txBody>
      </p:sp>
      <p:sp>
        <p:nvSpPr>
          <p:cNvPr id="13" name="Rectangle 286">
            <a:extLst>
              <a:ext uri="{FF2B5EF4-FFF2-40B4-BE49-F238E27FC236}">
                <a16:creationId xmlns:a16="http://schemas.microsoft.com/office/drawing/2014/main" id="{EF08C80A-99FE-3C4A-938F-B2327343BE3E}"/>
              </a:ext>
            </a:extLst>
          </p:cNvPr>
          <p:cNvSpPr txBox="1">
            <a:spLocks noChangeArrowheads="1"/>
          </p:cNvSpPr>
          <p:nvPr/>
        </p:nvSpPr>
        <p:spPr bwMode="auto">
          <a:xfrm>
            <a:off x="174943" y="5053495"/>
            <a:ext cx="8768623" cy="966305"/>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r>
              <a:rPr lang="es" sz="1900" b="1" i="0" strike="noStrike" cap="none" spc="0" baseline="0" dirty="0">
                <a:solidFill>
                  <a:srgbClr val="FFFFFF"/>
                </a:solidFill>
                <a:effectLst/>
                <a:latin typeface="Arial"/>
                <a:ea typeface="Arial"/>
                <a:cs typeface="Arial"/>
              </a:rPr>
              <a:t>Si a usted se le exige usar el sistema de EVV, probablemente comenzará</a:t>
            </a:r>
          </a:p>
          <a:p>
            <a:pPr algn="ctr"/>
            <a:r>
              <a:rPr lang="es" sz="1900" b="1" i="0" strike="noStrike" cap="none" spc="0" baseline="0" dirty="0">
                <a:solidFill>
                  <a:srgbClr val="FFFFFF"/>
                </a:solidFill>
                <a:effectLst/>
                <a:latin typeface="Arial"/>
                <a:ea typeface="Arial"/>
                <a:cs typeface="Arial"/>
              </a:rPr>
              <a:t>a hacerlo en algún momento entre principios de 2024 y finales de 2025.</a:t>
            </a:r>
          </a:p>
        </p:txBody>
      </p:sp>
      <p:sp>
        <p:nvSpPr>
          <p:cNvPr id="6" name="Rectangle 5">
            <a:extLst>
              <a:ext uri="{FF2B5EF4-FFF2-40B4-BE49-F238E27FC236}">
                <a16:creationId xmlns:a16="http://schemas.microsoft.com/office/drawing/2014/main" id="{FF0091F3-D035-15D8-1D74-A2DB02F51B18}"/>
              </a:ext>
            </a:extLst>
          </p:cNvPr>
          <p:cNvSpPr/>
          <p:nvPr/>
        </p:nvSpPr>
        <p:spPr>
          <a:xfrm>
            <a:off x="571810" y="6188401"/>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61810196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Cronograma de implementación de la EVV</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68F3DB4B-4697-1E95-7608-D311424425C8}"/>
              </a:ext>
            </a:extLst>
          </p:cNvPr>
          <p:cNvSpPr>
            <a:spLocks noGrp="1"/>
          </p:cNvSpPr>
          <p:nvPr>
            <p:ph type="body" sz="quarter" idx="12"/>
          </p:nvPr>
        </p:nvSpPr>
        <p:spPr>
          <a:xfrm>
            <a:off x="390303" y="1600200"/>
            <a:ext cx="8553263" cy="4031873"/>
          </a:xfrm>
        </p:spPr>
        <p:txBody>
          <a:bodyPr/>
          <a:lstStyle/>
          <a:p>
            <a:pPr marL="285750" indent="-285750">
              <a:spcAft>
                <a:spcPts val="800"/>
              </a:spcAft>
              <a:buSzPct val="120000"/>
              <a:buFont typeface="Wingdings" pitchFamily="2" charset="2"/>
              <a:buChar char="§"/>
            </a:pPr>
            <a:r>
              <a:rPr lang="es" sz="1800" b="0" i="0" strike="noStrike" cap="none" spc="0" baseline="0" dirty="0">
                <a:solidFill>
                  <a:srgbClr val="000000"/>
                </a:solidFill>
                <a:effectLst/>
                <a:latin typeface="Arial"/>
                <a:ea typeface="Arial"/>
                <a:cs typeface="Arial"/>
              </a:rPr>
              <a:t>Para los Consumidores que ya estén recibiendo servicios de PCA a partir del </a:t>
            </a:r>
            <a:br>
              <a:rPr lang="es" sz="1800" b="0" i="0" strike="noStrike" cap="none" spc="0" baseline="0" dirty="0">
                <a:solidFill>
                  <a:srgbClr val="000000"/>
                </a:solidFill>
                <a:effectLst/>
                <a:latin typeface="Arial"/>
                <a:ea typeface="Arial"/>
                <a:cs typeface="Arial"/>
              </a:rPr>
            </a:br>
            <a:r>
              <a:rPr lang="es" sz="1800" b="0" i="0" strike="noStrike" cap="none" spc="0" baseline="0" dirty="0">
                <a:solidFill>
                  <a:srgbClr val="000000"/>
                </a:solidFill>
                <a:effectLst/>
                <a:latin typeface="Arial"/>
                <a:ea typeface="Arial"/>
                <a:cs typeface="Arial"/>
              </a:rPr>
              <a:t>1 de enero de 2024, su fecha de inicio dependerá de su apellido. </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Los Consumidores que ya estén participando en el Programa de PCA sabrán cuándo es su fecha de inicio para usar la EVV cuando reciban su Paquete de incorporación a la EVV. Este se les enviará por correo postal aproximadamente dos meses antes de su fecha de inicio para usar la EVV.</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r>
              <a:rPr lang="es" sz="1800" b="0" i="0" strike="noStrike" cap="none" spc="0" baseline="0" dirty="0">
                <a:solidFill>
                  <a:srgbClr val="000000"/>
                </a:solidFill>
                <a:effectLst/>
                <a:latin typeface="Arial"/>
                <a:ea typeface="Arial"/>
                <a:cs typeface="Arial"/>
              </a:rPr>
              <a:t>Todos los Consumidores que sean nuevos en el Programa de PCA después del 1 de enero de 2024 utilizarán la EVV tan pronto como se asocien al programa. </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Los PCA de los Consumidores empezarán a usar la EVV al mismo tiempo que el Consumidor.</a:t>
            </a:r>
          </a:p>
          <a:p>
            <a:pPr marL="285750" indent="-285750">
              <a:spcAft>
                <a:spcPts val="800"/>
              </a:spcAft>
              <a:buSzPct val="120000"/>
              <a:buFont typeface="Wingdings" pitchFamily="2" charset="2"/>
              <a:buChar char="§"/>
            </a:pPr>
            <a:endParaRPr lang="en-US" sz="1800" dirty="0"/>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9F5D8AD6-0851-3584-ECC2-0A9667BC85DA}"/>
              </a:ext>
            </a:extLst>
          </p:cNvPr>
          <p:cNvSpPr txBox="1">
            <a:spLocks noChangeArrowheads="1"/>
          </p:cNvSpPr>
          <p:nvPr/>
        </p:nvSpPr>
        <p:spPr bwMode="auto">
          <a:xfrm>
            <a:off x="609599" y="827286"/>
            <a:ext cx="8165991" cy="520038"/>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r>
              <a:rPr lang="es" sz="2000" b="1" i="0" strike="noStrike" cap="none" spc="0" baseline="0">
                <a:solidFill>
                  <a:srgbClr val="FFFFFF"/>
                </a:solidFill>
                <a:effectLst/>
                <a:latin typeface="Arial"/>
                <a:ea typeface="Arial"/>
                <a:cs typeface="Arial"/>
              </a:rPr>
              <a:t>Consumidores y sus PCA (después del 1 de enero de 2024)</a:t>
            </a:r>
          </a:p>
        </p:txBody>
      </p:sp>
      <p:sp>
        <p:nvSpPr>
          <p:cNvPr id="8" name="Rectangle 7">
            <a:extLst>
              <a:ext uri="{FF2B5EF4-FFF2-40B4-BE49-F238E27FC236}">
                <a16:creationId xmlns:a16="http://schemas.microsoft.com/office/drawing/2014/main" id="{906939D2-59A2-2C99-C081-C8E6F45E998A}"/>
              </a:ext>
            </a:extLst>
          </p:cNvPr>
          <p:cNvSpPr/>
          <p:nvPr/>
        </p:nvSpPr>
        <p:spPr>
          <a:xfrm>
            <a:off x="772244" y="6155853"/>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52534865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Acerca del sistema de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411507783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¿Qué es la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7" name="Text Placeholder 2">
            <a:extLst>
              <a:ext uri="{FF2B5EF4-FFF2-40B4-BE49-F238E27FC236}">
                <a16:creationId xmlns:a16="http://schemas.microsoft.com/office/drawing/2014/main" id="{F6A16CA2-4ADE-EE88-8D43-89A2A2B68860}"/>
              </a:ext>
            </a:extLst>
          </p:cNvPr>
          <p:cNvSpPr txBox="1"/>
          <p:nvPr/>
        </p:nvSpPr>
        <p:spPr bwMode="auto">
          <a:xfrm>
            <a:off x="337259" y="785585"/>
            <a:ext cx="8297202" cy="5232202"/>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marL="285750" indent="-285750">
              <a:spcAft>
                <a:spcPts val="8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La sigla EVV significa "Verificación Electrónica de Visitas". </a:t>
            </a:r>
          </a:p>
          <a:p>
            <a:pPr marL="285750" indent="-285750">
              <a:spcAft>
                <a:spcPts val="8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La EVV es un nuevo sistema de planillas de horas trabajadas que el Programa de PCA de MassHealth está poniendo en práctica actualmente.</a:t>
            </a:r>
          </a:p>
          <a:p>
            <a:pPr marL="628650" lvl="1" indent="-285750">
              <a:spcAft>
                <a:spcPts val="8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La EVV NO es lo mismo que eTimesheets, el cual es un sistema de planillas electrónicas que algunos Consumidores y algunos PCA usan ahora.</a:t>
            </a:r>
          </a:p>
          <a:p>
            <a:pPr marL="285750" indent="-285750">
              <a:spcAft>
                <a:spcPts val="8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MassHealth debe empezar a usar la EVV porque así lo exigen las leyes federales.</a:t>
            </a:r>
          </a:p>
          <a:p>
            <a:pPr marL="285750" indent="-285750">
              <a:spcAft>
                <a:spcPts val="8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El sistema de EVV será accesible y fácil de usar. </a:t>
            </a:r>
          </a:p>
          <a:p>
            <a:pPr marL="628650" lvl="1" indent="-285750">
              <a:spcAft>
                <a:spcPts val="8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El sistema de EVV se diseñó basándose en las opiniones que los Consumidores, los PCA, el personal de PCM y otras partes interesadas aportaron durante varios años.</a:t>
            </a:r>
          </a:p>
          <a:p>
            <a:pPr marL="628650" lvl="1" indent="-285750">
              <a:spcAft>
                <a:spcPts val="8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MassHealth ha organizado frecuentes Sesiones públicas para escuchar comentarios y grupos de trabajo públicos donde los Consumidores y los PCA brindaron comentarios al personal de MassHealth. Estos comentarios abarcaban muchos temas, incluidos, entre otros:</a:t>
            </a:r>
          </a:p>
          <a:p>
            <a:pPr marL="866775" lvl="2"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hacer para que el sistema de EVV sea fácil de usar para todas las personas</a:t>
            </a:r>
          </a:p>
          <a:p>
            <a:pPr marL="866775" lvl="2"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debe comunicarse MassHealth con los Consumidores y con los PCA acerca de la EVV </a:t>
            </a:r>
          </a:p>
          <a:p>
            <a:pPr marL="866775" lvl="2"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puede el Intermediario Fiscal (FI) Tempus capacitar efectivamente a los consumidores y los PCA respecto de la EVV</a:t>
            </a:r>
          </a:p>
        </p:txBody>
      </p:sp>
    </p:spTree>
    <p:extLst>
      <p:ext uri="{BB962C8B-B14F-4D97-AF65-F5344CB8AC3E}">
        <p14:creationId xmlns:p14="http://schemas.microsoft.com/office/powerpoint/2010/main" val="161984902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¿Qué cambiará la EVV?</a:t>
            </a:r>
          </a:p>
        </p:txBody>
      </p:sp>
      <p:sp>
        <p:nvSpPr>
          <p:cNvPr id="7" name="Text Placeholder 2">
            <a:extLst>
              <a:ext uri="{FF2B5EF4-FFF2-40B4-BE49-F238E27FC236}">
                <a16:creationId xmlns:a16="http://schemas.microsoft.com/office/drawing/2014/main" id="{8AE34DA1-1A20-1048-9302-08BCB1D994C1}"/>
              </a:ext>
            </a:extLst>
          </p:cNvPr>
          <p:cNvSpPr txBox="1"/>
          <p:nvPr/>
        </p:nvSpPr>
        <p:spPr bwMode="auto">
          <a:xfrm>
            <a:off x="423399" y="763088"/>
            <a:ext cx="8297201" cy="4922357"/>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Si usted debe usar la EVV, esta reemplazará la manera en que actualmente envía las planillas de horas trabajadas. El sistema de EVV será la única manera de presentar planillas una vez que a usted le toque empezar a utilizar la EVV.</a:t>
            </a:r>
          </a:p>
          <a:p>
            <a:pPr marL="925195" lvl="4"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Por ejemplo, si usted ahora presenta planillas en papel, pero se le exige que use la EVV, usará la EVV </a:t>
            </a:r>
            <a:r>
              <a:rPr lang="es" sz="1600" b="1" i="0" u="sng" strike="noStrike" cap="none" spc="0" baseline="0" dirty="0">
                <a:solidFill>
                  <a:srgbClr val="000000"/>
                </a:solidFill>
                <a:effectLst/>
                <a:uFill>
                  <a:solidFill>
                    <a:srgbClr val="000000"/>
                  </a:solidFill>
                </a:uFill>
                <a:latin typeface="Arial"/>
                <a:ea typeface="Arial"/>
                <a:cs typeface="Arial"/>
              </a:rPr>
              <a:t>en lugar de</a:t>
            </a:r>
            <a:r>
              <a:rPr lang="es" sz="1600" b="0" i="0" strike="noStrike" cap="none" spc="0" baseline="0" dirty="0">
                <a:solidFill>
                  <a:srgbClr val="000000"/>
                </a:solidFill>
                <a:effectLst/>
                <a:latin typeface="Arial"/>
                <a:ea typeface="Arial"/>
                <a:cs typeface="Arial"/>
              </a:rPr>
              <a:t> las planillas en papel.</a:t>
            </a:r>
          </a:p>
          <a:p>
            <a:pPr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La EVV </a:t>
            </a:r>
            <a:r>
              <a:rPr lang="es" sz="1800" b="1" i="0" u="sng" strike="noStrike" cap="none" spc="0" baseline="0" dirty="0">
                <a:solidFill>
                  <a:srgbClr val="000000"/>
                </a:solidFill>
                <a:effectLst/>
                <a:uFill>
                  <a:solidFill>
                    <a:srgbClr val="000000"/>
                  </a:solidFill>
                </a:uFill>
                <a:latin typeface="Arial"/>
                <a:ea typeface="Arial"/>
                <a:cs typeface="Arial"/>
              </a:rPr>
              <a:t>NO</a:t>
            </a:r>
            <a:r>
              <a:rPr lang="es" sz="1800" b="0" i="0" strike="noStrike" cap="none" spc="0" baseline="0" dirty="0">
                <a:solidFill>
                  <a:srgbClr val="000000"/>
                </a:solidFill>
                <a:effectLst/>
                <a:latin typeface="Arial"/>
                <a:ea typeface="Arial"/>
                <a:cs typeface="Arial"/>
              </a:rPr>
              <a:t> modificará la manera en que funciona el Programa de PCA. Por ejemplo, la EVV no modificará:</a:t>
            </a:r>
          </a:p>
          <a:p>
            <a:pPr lvl="4"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Cómo usan los Consumidores sus servicios de PCA</a:t>
            </a:r>
          </a:p>
          <a:p>
            <a:pPr lvl="4"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Cuántas horas de servicios de PCA recibe de MassHealth un Consumidor</a:t>
            </a:r>
          </a:p>
          <a:p>
            <a:pPr lvl="4"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Cómo brindan los PCA servicios a los Consumidores</a:t>
            </a:r>
          </a:p>
          <a:p>
            <a:pPr lvl="4"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Otros requisitos del programa</a:t>
            </a:r>
          </a:p>
          <a:p>
            <a:pPr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Si usted es un PCA, utilizará la aplicación de EVV para marcar la llegada y la salida de sus visitas. Si usted es un Consumidor, utilizará el Portal de EVV para revisar, aprobar y enviar las horas de su PCA a Tempus FI para que le paguen.</a:t>
            </a:r>
          </a:p>
        </p:txBody>
      </p:sp>
      <p:sp>
        <p:nvSpPr>
          <p:cNvPr id="3" name="Rectangle 2">
            <a:extLst>
              <a:ext uri="{FF2B5EF4-FFF2-40B4-BE49-F238E27FC236}">
                <a16:creationId xmlns:a16="http://schemas.microsoft.com/office/drawing/2014/main" id="{E3331F66-5C1B-074D-E343-369D2D92CE6F}"/>
              </a:ext>
            </a:extLst>
          </p:cNvPr>
          <p:cNvSpPr/>
          <p:nvPr/>
        </p:nvSpPr>
        <p:spPr>
          <a:xfrm>
            <a:off x="772244" y="6094912"/>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1575091470"/>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funcionará el sistema de EVV?</a:t>
            </a:r>
          </a:p>
        </p:txBody>
      </p:sp>
      <p:sp>
        <p:nvSpPr>
          <p:cNvPr id="3" name="Text Placeholder 2">
            <a:extLst>
              <a:ext uri="{FF2B5EF4-FFF2-40B4-BE49-F238E27FC236}">
                <a16:creationId xmlns:a16="http://schemas.microsoft.com/office/drawing/2014/main" id="{3C2141D3-60B8-0D4C-84E5-26953B03EF75}"/>
              </a:ext>
            </a:extLst>
          </p:cNvPr>
          <p:cNvSpPr>
            <a:spLocks noGrp="1"/>
          </p:cNvSpPr>
          <p:nvPr>
            <p:ph type="body" sz="quarter" idx="12"/>
          </p:nvPr>
        </p:nvSpPr>
        <p:spPr>
          <a:xfrm>
            <a:off x="2133600" y="1216858"/>
            <a:ext cx="6644971" cy="1467068"/>
          </a:xfrm>
        </p:spPr>
        <p:txBody>
          <a:bodyPr/>
          <a:lstStyle/>
          <a:p>
            <a:pPr lvl="1" indent="0">
              <a:spcAft>
                <a:spcPts val="800"/>
              </a:spcAft>
              <a:buSzPct val="120000"/>
              <a:buNone/>
            </a:pPr>
            <a:r>
              <a:rPr lang="es" sz="1800" b="1" i="0" u="sng" strike="noStrike" cap="none" spc="0" baseline="0" dirty="0">
                <a:solidFill>
                  <a:srgbClr val="000000"/>
                </a:solidFill>
                <a:effectLst/>
                <a:uFill>
                  <a:solidFill>
                    <a:srgbClr val="000000"/>
                  </a:solidFill>
                </a:uFill>
                <a:latin typeface="Arial"/>
                <a:ea typeface="Arial"/>
                <a:cs typeface="Arial"/>
              </a:rPr>
              <a:t>La aplicación de EVV</a:t>
            </a:r>
          </a:p>
          <a:p>
            <a:pPr lvl="1" indent="0">
              <a:spcAft>
                <a:spcPts val="600"/>
              </a:spcAft>
              <a:buSzPct val="120000"/>
              <a:buNone/>
            </a:pPr>
            <a:r>
              <a:rPr lang="es" sz="1600" b="0" i="0" strike="noStrike" cap="none" spc="0" baseline="0" dirty="0">
                <a:solidFill>
                  <a:srgbClr val="000000"/>
                </a:solidFill>
                <a:effectLst/>
                <a:latin typeface="Arial"/>
                <a:ea typeface="Arial"/>
                <a:cs typeface="Arial"/>
              </a:rPr>
              <a:t>Los PCA usarán la aplicación de EVV para marcar la llegada al inicio de cada turno y la salida al final de cada turno. </a:t>
            </a:r>
          </a:p>
          <a:p>
            <a:pPr lvl="1" indent="0">
              <a:spcAft>
                <a:spcPts val="600"/>
              </a:spcAft>
              <a:buSzPct val="120000"/>
              <a:buNone/>
            </a:pPr>
            <a:r>
              <a:rPr lang="es" sz="1600" b="0" i="0" strike="noStrike" cap="none" spc="0" baseline="0" dirty="0">
                <a:solidFill>
                  <a:srgbClr val="000000"/>
                </a:solidFill>
                <a:effectLst/>
                <a:latin typeface="Arial"/>
                <a:ea typeface="Arial"/>
                <a:cs typeface="Arial"/>
              </a:rPr>
              <a:t>Se debe descargar la aplicación de EVV en un dispositivo inteligente, tal como un teléfono inteligente o una tableta.</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pic>
        <p:nvPicPr>
          <p:cNvPr id="8" name="Graphic 7" descr="Smart Phone with solid fill">
            <a:extLst>
              <a:ext uri="{FF2B5EF4-FFF2-40B4-BE49-F238E27FC236}">
                <a16:creationId xmlns:a16="http://schemas.microsoft.com/office/drawing/2014/main" id="{508D2748-90B7-4243-BD7E-905FCC93CD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627" y="1263802"/>
            <a:ext cx="1035731" cy="1035731"/>
          </a:xfrm>
          <a:prstGeom prst="rect">
            <a:avLst/>
          </a:prstGeom>
        </p:spPr>
      </p:pic>
      <p:sp>
        <p:nvSpPr>
          <p:cNvPr id="4" name="Text Placeholder 2">
            <a:extLst>
              <a:ext uri="{FF2B5EF4-FFF2-40B4-BE49-F238E27FC236}">
                <a16:creationId xmlns:a16="http://schemas.microsoft.com/office/drawing/2014/main" id="{AB3DD450-41F7-582D-013E-A6F2BF352B3E}"/>
              </a:ext>
            </a:extLst>
          </p:cNvPr>
          <p:cNvSpPr txBox="1"/>
          <p:nvPr/>
        </p:nvSpPr>
        <p:spPr bwMode="auto">
          <a:xfrm>
            <a:off x="427543" y="667713"/>
            <a:ext cx="8297201" cy="274594"/>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a:spcAft>
                <a:spcPts val="800"/>
              </a:spcAft>
              <a:buFont typeface="Wingdings" pitchFamily="2" charset="2"/>
              <a:buChar char="§"/>
            </a:pPr>
            <a:r>
              <a:rPr lang="es" sz="1800" b="0" i="0" strike="noStrike" cap="none" spc="0" baseline="0">
                <a:solidFill>
                  <a:srgbClr val="000000"/>
                </a:solidFill>
                <a:effectLst/>
                <a:latin typeface="Arial"/>
                <a:ea typeface="Arial"/>
                <a:cs typeface="Arial"/>
              </a:rPr>
              <a:t>El sistema de EVV tiene dos partes:</a:t>
            </a:r>
          </a:p>
        </p:txBody>
      </p:sp>
      <p:sp>
        <p:nvSpPr>
          <p:cNvPr id="7" name="Text Placeholder 2">
            <a:extLst>
              <a:ext uri="{FF2B5EF4-FFF2-40B4-BE49-F238E27FC236}">
                <a16:creationId xmlns:a16="http://schemas.microsoft.com/office/drawing/2014/main" id="{74FA5A5C-A19A-5ACF-51A1-7AE92EA44AF0}"/>
              </a:ext>
            </a:extLst>
          </p:cNvPr>
          <p:cNvSpPr txBox="1"/>
          <p:nvPr/>
        </p:nvSpPr>
        <p:spPr bwMode="auto">
          <a:xfrm>
            <a:off x="2133600" y="3043378"/>
            <a:ext cx="5949544" cy="3020538"/>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0">
              <a:spcAft>
                <a:spcPts val="800"/>
              </a:spcAft>
              <a:buSzPct val="120000"/>
              <a:buFont typeface="Arial"/>
              <a:buNone/>
            </a:pPr>
            <a:r>
              <a:rPr lang="es" sz="1800" b="1" i="0" u="sng" strike="noStrike" cap="none" spc="0" baseline="0" dirty="0">
                <a:solidFill>
                  <a:srgbClr val="000000"/>
                </a:solidFill>
                <a:effectLst/>
                <a:uFill>
                  <a:solidFill>
                    <a:srgbClr val="000000"/>
                  </a:solidFill>
                </a:uFill>
                <a:latin typeface="Arial"/>
                <a:ea typeface="Arial"/>
                <a:cs typeface="Arial"/>
              </a:rPr>
              <a:t>El portal de EVV</a:t>
            </a:r>
            <a:r>
              <a:rPr lang="es" sz="1600" b="0" i="0" strike="noStrike" cap="none" spc="0" baseline="0" dirty="0">
                <a:solidFill>
                  <a:srgbClr val="000000"/>
                </a:solidFill>
                <a:effectLst/>
                <a:latin typeface="Arial"/>
                <a:ea typeface="Arial"/>
                <a:cs typeface="Arial"/>
              </a:rPr>
              <a:t> </a:t>
            </a:r>
          </a:p>
          <a:p>
            <a:pPr lvl="1" indent="0">
              <a:spcAft>
                <a:spcPts val="600"/>
              </a:spcAft>
              <a:buSzPct val="120000"/>
              <a:buFont typeface="Arial"/>
              <a:buNone/>
            </a:pPr>
            <a:r>
              <a:rPr lang="es" sz="1600" b="0" i="0" strike="noStrike" cap="none" spc="0" baseline="0" dirty="0">
                <a:solidFill>
                  <a:srgbClr val="000000"/>
                </a:solidFill>
                <a:effectLst/>
                <a:latin typeface="Arial"/>
                <a:ea typeface="Arial"/>
                <a:cs typeface="Arial"/>
              </a:rPr>
              <a:t>Los Consumidores y los Representantes utilizarán el Portal de EVV para ver, aprobar y presentar las horas trabajadas de sus PCA a Tempus FI para que se les paguen. </a:t>
            </a:r>
          </a:p>
          <a:p>
            <a:pPr lvl="1" indent="0">
              <a:spcAft>
                <a:spcPts val="600"/>
              </a:spcAft>
              <a:buSzPct val="120000"/>
              <a:buFont typeface="Arial"/>
              <a:buNone/>
            </a:pPr>
            <a:r>
              <a:rPr lang="es" sz="1600" b="0" i="0" strike="noStrike" cap="none" spc="0" baseline="0" dirty="0">
                <a:solidFill>
                  <a:srgbClr val="000000"/>
                </a:solidFill>
                <a:effectLst/>
                <a:latin typeface="Arial"/>
                <a:ea typeface="Arial"/>
                <a:cs typeface="Arial"/>
              </a:rPr>
              <a:t>Los PCA también pueden acceder al Portal de EVV para ver su planilla de horas trabajadas, crear turnos manualmente y requerir PTO, o tiempo libre pagado.</a:t>
            </a:r>
          </a:p>
          <a:p>
            <a:pPr lvl="1" indent="0">
              <a:spcAft>
                <a:spcPts val="600"/>
              </a:spcAft>
              <a:buSzPct val="120000"/>
              <a:buFont typeface="Arial"/>
              <a:buNone/>
            </a:pPr>
            <a:r>
              <a:rPr lang="es" sz="1600" b="0" i="0" strike="noStrike" cap="none" spc="0" baseline="0" dirty="0">
                <a:solidFill>
                  <a:srgbClr val="000000"/>
                </a:solidFill>
                <a:effectLst/>
                <a:latin typeface="Arial"/>
                <a:ea typeface="Arial"/>
                <a:cs typeface="Arial"/>
              </a:rPr>
              <a:t>El Portal de EVV es un sitio web que puede verse en cualquier dispositivo que tenga acceso a internet y un navegador, tal como una computadora, un teléfono inteligente o una tableta.</a:t>
            </a:r>
          </a:p>
        </p:txBody>
      </p:sp>
      <p:sp>
        <p:nvSpPr>
          <p:cNvPr id="9" name="Oval 8">
            <a:extLst>
              <a:ext uri="{FF2B5EF4-FFF2-40B4-BE49-F238E27FC236}">
                <a16:creationId xmlns:a16="http://schemas.microsoft.com/office/drawing/2014/main" id="{424056FE-5311-6DE8-A8D7-CD18C21372B2}"/>
              </a:ext>
            </a:extLst>
          </p:cNvPr>
          <p:cNvSpPr/>
          <p:nvPr/>
        </p:nvSpPr>
        <p:spPr bwMode="auto">
          <a:xfrm>
            <a:off x="1524000" y="1243364"/>
            <a:ext cx="688267" cy="688267"/>
          </a:xfrm>
          <a:prstGeom prst="ellipse">
            <a:avLst/>
          </a:prstGeom>
          <a:solidFill>
            <a:schemeClr val="accent1">
              <a:lumMod val="25000"/>
            </a:schemeClr>
          </a:solidFill>
          <a:ln w="9525">
            <a:solidFill>
              <a:srgbClr val="808080"/>
            </a:solidFill>
            <a:miter lim="800000"/>
          </a:ln>
          <a:effectLst/>
        </p:spPr>
        <p:txBody>
          <a:bodyPr wrap="none" rtlCol="0" anchor="ctr"/>
          <a:lstStyle/>
          <a:p>
            <a:pPr algn="ctr" defTabSz="914400" fontAlgn="base">
              <a:spcBef>
                <a:spcPct val="0"/>
              </a:spcBef>
              <a:spcAft>
                <a:spcPct val="0"/>
              </a:spcAft>
            </a:pPr>
            <a:r>
              <a:rPr lang="es" sz="3200" b="0" i="0" strike="noStrike" cap="none" spc="0" baseline="0">
                <a:solidFill>
                  <a:srgbClr val="FFFFFF"/>
                </a:solidFill>
                <a:effectLst/>
                <a:latin typeface="Arial"/>
                <a:ea typeface="Arial"/>
                <a:cs typeface="Arial"/>
              </a:rPr>
              <a:t>1</a:t>
            </a:r>
          </a:p>
        </p:txBody>
      </p:sp>
      <p:cxnSp>
        <p:nvCxnSpPr>
          <p:cNvPr id="12" name="Straight Connector 11">
            <a:extLst>
              <a:ext uri="{FF2B5EF4-FFF2-40B4-BE49-F238E27FC236}">
                <a16:creationId xmlns:a16="http://schemas.microsoft.com/office/drawing/2014/main" id="{05D97039-5475-87AF-F4F7-BA5175966235}"/>
              </a:ext>
            </a:extLst>
          </p:cNvPr>
          <p:cNvCxnSpPr/>
          <p:nvPr/>
        </p:nvCxnSpPr>
        <p:spPr>
          <a:xfrm>
            <a:off x="566627" y="2939716"/>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E7C9234-44A5-5B92-8F70-01D849065CB9}"/>
              </a:ext>
            </a:extLst>
          </p:cNvPr>
          <p:cNvCxnSpPr/>
          <p:nvPr/>
        </p:nvCxnSpPr>
        <p:spPr>
          <a:xfrm>
            <a:off x="566627" y="10668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5EDEE25-1860-BB04-BABF-63D49A1E5801}"/>
              </a:ext>
            </a:extLst>
          </p:cNvPr>
          <p:cNvCxnSpPr/>
          <p:nvPr/>
        </p:nvCxnSpPr>
        <p:spPr>
          <a:xfrm>
            <a:off x="566627" y="6096000"/>
            <a:ext cx="7927765"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1" name="Graphic 5" descr="Computer with solid fill">
            <a:extLst>
              <a:ext uri="{FF2B5EF4-FFF2-40B4-BE49-F238E27FC236}">
                <a16:creationId xmlns:a16="http://schemas.microsoft.com/office/drawing/2014/main" id="{29D5DA3B-E9B4-96FC-F1A3-9F71FEE13A2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0855" y="3503574"/>
            <a:ext cx="1567276" cy="1567276"/>
          </a:xfrm>
          <a:prstGeom prst="rect">
            <a:avLst/>
          </a:prstGeom>
        </p:spPr>
      </p:pic>
      <p:sp>
        <p:nvSpPr>
          <p:cNvPr id="10" name="Oval 9">
            <a:extLst>
              <a:ext uri="{FF2B5EF4-FFF2-40B4-BE49-F238E27FC236}">
                <a16:creationId xmlns:a16="http://schemas.microsoft.com/office/drawing/2014/main" id="{F15B02F6-E5A1-4316-0FB1-8948B6C325CD}"/>
              </a:ext>
            </a:extLst>
          </p:cNvPr>
          <p:cNvSpPr/>
          <p:nvPr/>
        </p:nvSpPr>
        <p:spPr bwMode="auto">
          <a:xfrm>
            <a:off x="1523998" y="3276600"/>
            <a:ext cx="688267" cy="688267"/>
          </a:xfrm>
          <a:prstGeom prst="ellipse">
            <a:avLst/>
          </a:prstGeom>
          <a:solidFill>
            <a:schemeClr val="accent1">
              <a:lumMod val="25000"/>
            </a:schemeClr>
          </a:solidFill>
          <a:ln w="9525">
            <a:solidFill>
              <a:srgbClr val="808080"/>
            </a:solidFill>
            <a:miter lim="800000"/>
          </a:ln>
          <a:effectLst/>
        </p:spPr>
        <p:txBody>
          <a:bodyPr wrap="none" rtlCol="0" anchor="ctr"/>
          <a:lstStyle/>
          <a:p>
            <a:pPr algn="ctr" defTabSz="914400" fontAlgn="base">
              <a:spcBef>
                <a:spcPct val="0"/>
              </a:spcBef>
              <a:spcAft>
                <a:spcPct val="0"/>
              </a:spcAft>
            </a:pPr>
            <a:r>
              <a:rPr lang="es" sz="3200" b="0" i="0" strike="noStrike" cap="none" spc="0" baseline="0">
                <a:solidFill>
                  <a:srgbClr val="FFFFFF"/>
                </a:solidFill>
                <a:effectLst/>
                <a:latin typeface="Arial"/>
                <a:ea typeface="Arial"/>
                <a:cs typeface="Arial"/>
              </a:rPr>
              <a:t>2</a:t>
            </a:r>
          </a:p>
        </p:txBody>
      </p:sp>
    </p:spTree>
    <p:extLst>
      <p:ext uri="{BB962C8B-B14F-4D97-AF65-F5344CB8AC3E}">
        <p14:creationId xmlns:p14="http://schemas.microsoft.com/office/powerpoint/2010/main" val="130909798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dirty="0">
                <a:solidFill>
                  <a:srgbClr val="002960"/>
                </a:solidFill>
                <a:effectLst/>
                <a:latin typeface="Arial"/>
                <a:ea typeface="Arial"/>
                <a:cs typeface="Arial"/>
              </a:rPr>
              <a:t>Este es un ejemplo de cómo funcionará el sistema de EVV:</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4193911184"/>
              </p:ext>
            </p:extLst>
          </p:nvPr>
        </p:nvGraphicFramePr>
        <p:xfrm>
          <a:off x="483438" y="805307"/>
          <a:ext cx="8009872" cy="4270029"/>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s" sz="1800" b="1" i="0" u="sng" strike="noStrike" cap="none" spc="0" baseline="0" dirty="0">
                          <a:solidFill>
                            <a:srgbClr val="000000"/>
                          </a:solidFill>
                          <a:effectLst/>
                          <a:uFill>
                            <a:solidFill>
                              <a:srgbClr val="000000"/>
                            </a:solidFill>
                          </a:uFill>
                          <a:latin typeface="Arial"/>
                          <a:ea typeface="Arial"/>
                          <a:cs typeface="Arial"/>
                        </a:rPr>
                        <a:t>Ejemplo:</a:t>
                      </a:r>
                      <a:r>
                        <a:rPr lang="es" sz="1800" b="1" i="0" strike="noStrike" cap="none" spc="0" baseline="0" dirty="0">
                          <a:solidFill>
                            <a:srgbClr val="000000"/>
                          </a:solidFill>
                          <a:effectLst/>
                          <a:latin typeface="Arial"/>
                          <a:ea typeface="Arial"/>
                          <a:cs typeface="Arial"/>
                        </a:rPr>
                        <a:t> John es un Consumidor. John programa que su PCA trabaje todos los lunes de 8:00 a. m. a 4:00 p. m.</a:t>
                      </a:r>
                    </a:p>
                    <a:p>
                      <a:pPr algn="ctr"/>
                      <a:endParaRPr lang="en-US" sz="16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s" sz="1800" b="1" i="0" strike="noStrike" cap="none" spc="0" baseline="0" dirty="0">
                          <a:solidFill>
                            <a:srgbClr val="FFFFFF"/>
                          </a:solidFill>
                          <a:effectLst/>
                          <a:latin typeface="Arial"/>
                          <a:ea typeface="Arial"/>
                          <a:cs typeface="Arial"/>
                        </a:rPr>
                        <a:t>Hoy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s" sz="1800" b="1" i="0" strike="noStrike" cap="none" spc="0" baseline="0" dirty="0">
                          <a:solidFill>
                            <a:srgbClr val="FFFFFF"/>
                          </a:solidFill>
                          <a:effectLst/>
                          <a:latin typeface="Arial"/>
                          <a:ea typeface="Arial"/>
                          <a:cs typeface="Arial"/>
                        </a:rPr>
                        <a:t>Después de la fecha de comienzo de la EVV</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9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Al final del período de pago, John llena una planilla de horas trabajadas </a:t>
                      </a:r>
                      <a:br>
                        <a:rPr lang="es" sz="1500" b="1" i="0" strike="noStrike" cap="none" spc="0" baseline="0" dirty="0">
                          <a:solidFill>
                            <a:srgbClr val="000000"/>
                          </a:solidFill>
                          <a:effectLst/>
                          <a:latin typeface="Arial"/>
                          <a:ea typeface="Arial"/>
                          <a:cs typeface="Arial"/>
                        </a:rPr>
                      </a:br>
                      <a:r>
                        <a:rPr lang="es" sz="1500" b="1" i="0" strike="noStrike" cap="none" spc="0" baseline="0" dirty="0">
                          <a:solidFill>
                            <a:srgbClr val="000000"/>
                          </a:solidFill>
                          <a:effectLst/>
                          <a:latin typeface="Arial"/>
                          <a:ea typeface="Arial"/>
                          <a:cs typeface="Arial"/>
                        </a:rPr>
                        <a:t>en papel.</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La planilla en papel muestra que el PCA de John trabajó todos los lunes de </a:t>
                      </a:r>
                      <a:br>
                        <a:rPr lang="es" sz="1500" b="1" i="0" strike="noStrike" cap="none" spc="0" baseline="0" dirty="0">
                          <a:solidFill>
                            <a:srgbClr val="000000"/>
                          </a:solidFill>
                          <a:effectLst/>
                          <a:latin typeface="Arial"/>
                          <a:ea typeface="Arial"/>
                          <a:cs typeface="Arial"/>
                        </a:rPr>
                      </a:br>
                      <a:r>
                        <a:rPr lang="es" sz="1500" b="1" i="0" strike="noStrike" cap="none" spc="0" baseline="0" dirty="0">
                          <a:solidFill>
                            <a:srgbClr val="000000"/>
                          </a:solidFill>
                          <a:effectLst/>
                          <a:latin typeface="Arial"/>
                          <a:ea typeface="Arial"/>
                          <a:cs typeface="Arial"/>
                        </a:rPr>
                        <a:t>8:00 a. m. a 4:00 p. m.</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John envía la planilla de horas trabajadas por fax a Tempus FI. </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600" i="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9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Todos los lunes, el PCA de John usa la aplicación de EVV para marcar la llegada </a:t>
                      </a:r>
                      <a:r>
                        <a:rPr lang="es" sz="1500" b="1" i="0" strike="noStrike" cap="none" spc="-10" baseline="0" dirty="0">
                          <a:solidFill>
                            <a:srgbClr val="000000"/>
                          </a:solidFill>
                          <a:effectLst/>
                          <a:latin typeface="Arial"/>
                          <a:ea typeface="Arial"/>
                          <a:cs typeface="Arial"/>
                        </a:rPr>
                        <a:t>a las 8:00 a. m. y la salida a las 4:00 p. m.</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Al final del período de pago, John accede al Portal de EVV para aprobar la planilla de horas trabajadas de su PCA. </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 través del Portal de EVV, John envía la planilla a Tempus FI.</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p:nvPr/>
        </p:nvSpPr>
        <p:spPr bwMode="auto">
          <a:xfrm>
            <a:off x="519533" y="5280695"/>
            <a:ext cx="8297201" cy="800219"/>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340995">
              <a:spcBef>
                <a:spcPct val="0"/>
              </a:spcBef>
              <a:spcAft>
                <a:spcPct val="0"/>
              </a:spcAft>
              <a:buFont typeface="Wingdings" pitchFamily="2" charset="2"/>
              <a:buChar char="§"/>
            </a:pPr>
            <a:r>
              <a:rPr lang="es" sz="1300" b="1" i="0" strike="noStrike" cap="none" spc="0" baseline="0" dirty="0">
                <a:solidFill>
                  <a:srgbClr val="000000"/>
                </a:solidFill>
                <a:effectLst/>
                <a:latin typeface="+mj-lt"/>
                <a:ea typeface="Arial"/>
                <a:cs typeface="Arial"/>
              </a:rPr>
              <a:t>Nota:</a:t>
            </a:r>
            <a:r>
              <a:rPr lang="es" sz="1300" b="0" i="0" strike="noStrike" cap="none" spc="0" baseline="0" dirty="0">
                <a:solidFill>
                  <a:srgbClr val="000000"/>
                </a:solidFill>
                <a:effectLst/>
                <a:latin typeface="+mj-lt"/>
                <a:ea typeface="Arial"/>
                <a:cs typeface="Arial"/>
              </a:rPr>
              <a:t> El cambio a la EVV no modifica los servicios ni el cronograma del PCA de John. </a:t>
            </a:r>
          </a:p>
          <a:p>
            <a:pPr lvl="1" indent="-340995">
              <a:spcBef>
                <a:spcPct val="0"/>
              </a:spcBef>
              <a:spcAft>
                <a:spcPct val="0"/>
              </a:spcAft>
              <a:buFont typeface="Wingdings" pitchFamily="2" charset="2"/>
              <a:buChar char="§"/>
            </a:pPr>
            <a:endParaRPr lang="en-US" sz="1300" dirty="0">
              <a:latin typeface="+mj-lt"/>
              <a:cs typeface="Arial"/>
            </a:endParaRPr>
          </a:p>
          <a:p>
            <a:pPr lvl="1" indent="-340995">
              <a:spcBef>
                <a:spcPct val="0"/>
              </a:spcBef>
              <a:spcAft>
                <a:spcPct val="0"/>
              </a:spcAft>
              <a:buFont typeface="Wingdings" pitchFamily="2" charset="2"/>
              <a:buChar char="§"/>
            </a:pPr>
            <a:r>
              <a:rPr lang="es" sz="1300" b="0" i="0" strike="noStrike" cap="none" spc="0" baseline="0" dirty="0">
                <a:solidFill>
                  <a:srgbClr val="000000"/>
                </a:solidFill>
                <a:effectLst/>
                <a:latin typeface="+mj-lt"/>
                <a:ea typeface="Arial"/>
                <a:cs typeface="Arial"/>
              </a:rPr>
              <a:t>Además, el PCA de John no necesita marcar el inicio y la finalización de cada actividad de la vida diaria (ADL); necesita marcar solamente </a:t>
            </a:r>
            <a:r>
              <a:rPr lang="es" sz="1300" b="0" i="0" u="sng" strike="noStrike" cap="none" spc="0" baseline="0" dirty="0">
                <a:solidFill>
                  <a:srgbClr val="000000"/>
                </a:solidFill>
                <a:effectLst/>
                <a:uFill>
                  <a:solidFill>
                    <a:srgbClr val="000000"/>
                  </a:solidFill>
                </a:uFill>
                <a:latin typeface="+mj-lt"/>
                <a:ea typeface="Arial"/>
                <a:cs typeface="Arial"/>
              </a:rPr>
              <a:t>la llegada cuando comienza su turno</a:t>
            </a:r>
            <a:r>
              <a:rPr lang="es" sz="1300" b="0" i="0" strike="noStrike" cap="none" spc="0" baseline="0" dirty="0">
                <a:solidFill>
                  <a:srgbClr val="000000"/>
                </a:solidFill>
                <a:effectLst/>
                <a:latin typeface="+mj-lt"/>
                <a:ea typeface="Arial"/>
                <a:cs typeface="Arial"/>
              </a:rPr>
              <a:t> y </a:t>
            </a:r>
            <a:r>
              <a:rPr lang="es" sz="1300" b="0" i="0" u="sng" strike="noStrike" cap="none" spc="0" baseline="0" dirty="0">
                <a:solidFill>
                  <a:srgbClr val="000000"/>
                </a:solidFill>
                <a:effectLst/>
                <a:uFill>
                  <a:solidFill>
                    <a:srgbClr val="000000"/>
                  </a:solidFill>
                </a:uFill>
                <a:latin typeface="+mj-lt"/>
                <a:ea typeface="Arial"/>
                <a:cs typeface="Arial"/>
              </a:rPr>
              <a:t>la salida cuando termina su turno</a:t>
            </a:r>
            <a:r>
              <a:rPr lang="es" sz="1300" b="0" i="0" strike="noStrike" cap="none" spc="0" baseline="0" dirty="0">
                <a:solidFill>
                  <a:srgbClr val="000000"/>
                </a:solidFill>
                <a:effectLst/>
                <a:latin typeface="+mj-lt"/>
                <a:ea typeface="Arial"/>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772244" y="6261205"/>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106119134"/>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¿Qué información verifica el sistema de EVV?</a:t>
            </a:r>
          </a:p>
        </p:txBody>
      </p:sp>
      <p:sp>
        <p:nvSpPr>
          <p:cNvPr id="7" name="Text Placeholder 2">
            <a:extLst>
              <a:ext uri="{FF2B5EF4-FFF2-40B4-BE49-F238E27FC236}">
                <a16:creationId xmlns:a16="http://schemas.microsoft.com/office/drawing/2014/main" id="{8AE34DA1-1A20-1048-9302-08BCB1D994C1}"/>
              </a:ext>
            </a:extLst>
          </p:cNvPr>
          <p:cNvSpPr txBox="1"/>
          <p:nvPr/>
        </p:nvSpPr>
        <p:spPr bwMode="auto">
          <a:xfrm>
            <a:off x="427543" y="666835"/>
            <a:ext cx="8297201" cy="4759634"/>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Para cumplir con los requisitos federales, el sistema de EVV verificará de manera electrónica determinadas partes de cada visita del PCA, como:</a:t>
            </a:r>
          </a:p>
          <a:p>
            <a:pPr marL="927100" lvl="4" indent="-342900">
              <a:spcAft>
                <a:spcPts val="800"/>
              </a:spcAft>
              <a:buFont typeface="+mj-lt"/>
              <a:buAutoNum type="arabicPeriod"/>
            </a:pPr>
            <a:r>
              <a:rPr lang="es" sz="1600" b="0" i="0" strike="noStrike" cap="none" spc="0" baseline="0" dirty="0">
                <a:solidFill>
                  <a:srgbClr val="000000"/>
                </a:solidFill>
                <a:effectLst/>
                <a:latin typeface="Arial"/>
                <a:ea typeface="Arial"/>
                <a:cs typeface="Arial"/>
              </a:rPr>
              <a:t>El nombre del Consumidor;</a:t>
            </a:r>
          </a:p>
          <a:p>
            <a:pPr marL="927100" lvl="4" indent="-342900">
              <a:spcAft>
                <a:spcPts val="800"/>
              </a:spcAft>
              <a:buFont typeface="+mj-lt"/>
              <a:buAutoNum type="arabicPeriod"/>
            </a:pPr>
            <a:r>
              <a:rPr lang="es" sz="1600" b="0" i="0" strike="noStrike" cap="none" spc="0" baseline="0" dirty="0">
                <a:solidFill>
                  <a:srgbClr val="000000"/>
                </a:solidFill>
                <a:effectLst/>
                <a:latin typeface="Arial"/>
                <a:ea typeface="Arial"/>
                <a:cs typeface="Arial"/>
              </a:rPr>
              <a:t>El nombre del PCA;</a:t>
            </a:r>
          </a:p>
          <a:p>
            <a:pPr marL="927100" lvl="4" indent="-342900">
              <a:spcAft>
                <a:spcPts val="800"/>
              </a:spcAft>
              <a:buFont typeface="+mj-lt"/>
              <a:buAutoNum type="arabicPeriod"/>
            </a:pPr>
            <a:r>
              <a:rPr lang="es" sz="1600" b="0" i="0" strike="noStrike" cap="none" spc="0" baseline="0" dirty="0">
                <a:solidFill>
                  <a:srgbClr val="000000"/>
                </a:solidFill>
                <a:effectLst/>
                <a:latin typeface="Arial"/>
                <a:ea typeface="Arial"/>
                <a:cs typeface="Arial"/>
              </a:rPr>
              <a:t>La fecha de la visita;</a:t>
            </a:r>
          </a:p>
          <a:p>
            <a:pPr marL="927100" lvl="4" indent="-342900">
              <a:spcAft>
                <a:spcPts val="800"/>
              </a:spcAft>
              <a:buFont typeface="+mj-lt"/>
              <a:buAutoNum type="arabicPeriod"/>
            </a:pPr>
            <a:r>
              <a:rPr lang="es" sz="1600" b="0" i="0" strike="noStrike" cap="none" spc="0" baseline="0" dirty="0">
                <a:solidFill>
                  <a:srgbClr val="000000"/>
                </a:solidFill>
                <a:effectLst/>
                <a:latin typeface="Arial"/>
                <a:ea typeface="Arial"/>
                <a:cs typeface="Arial"/>
              </a:rPr>
              <a:t>El horario de inicio y de finalización de la visita;</a:t>
            </a:r>
          </a:p>
          <a:p>
            <a:pPr marL="927100" lvl="4" indent="-342900">
              <a:spcAft>
                <a:spcPts val="800"/>
              </a:spcAft>
              <a:buFont typeface="+mj-lt"/>
              <a:buAutoNum type="arabicPeriod"/>
            </a:pPr>
            <a:r>
              <a:rPr lang="es" sz="1600" b="0" i="0" strike="noStrike" cap="none" spc="0" baseline="0" dirty="0">
                <a:solidFill>
                  <a:srgbClr val="000000"/>
                </a:solidFill>
                <a:effectLst/>
                <a:latin typeface="Arial"/>
                <a:ea typeface="Arial"/>
                <a:cs typeface="Arial"/>
              </a:rPr>
              <a:t>El lugar de la visita. </a:t>
            </a:r>
          </a:p>
          <a:p>
            <a:pPr marL="287655" lvl="1"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En el sistema de EVV, la ubicación del PCA solo se marcará como “Hogar” o “Comunidad”. </a:t>
            </a:r>
          </a:p>
          <a:p>
            <a:pPr marL="525780" lvl="2" indent="-285750">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El sistema de EVV mostrará “Hogar” si el PCA marca la llegada o la salida en el hogar del Consumidor. El sistema de EVV mostrará “Comunidad” si el PCA marca la llegada o la salida en un lugar que no sea el hogar del Consumidor.</a:t>
            </a:r>
          </a:p>
          <a:p>
            <a:pPr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La ubicación del PCA se verificará solamente a la hora exacta de llegada y de salida de cada visita.</a:t>
            </a:r>
          </a:p>
          <a:p>
            <a:pPr lvl="2" indent="-340995">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El sistema de EVV nunca verificará la ubicación de un PCA en ningún otro momento.</a:t>
            </a:r>
          </a:p>
        </p:txBody>
      </p:sp>
      <p:sp>
        <p:nvSpPr>
          <p:cNvPr id="3" name="Rectangle 2">
            <a:extLst>
              <a:ext uri="{FF2B5EF4-FFF2-40B4-BE49-F238E27FC236}">
                <a16:creationId xmlns:a16="http://schemas.microsoft.com/office/drawing/2014/main" id="{9D0B87EC-2D12-9F1D-F575-9AD278833F35}"/>
              </a:ext>
            </a:extLst>
          </p:cNvPr>
          <p:cNvSpPr/>
          <p:nvPr/>
        </p:nvSpPr>
        <p:spPr>
          <a:xfrm>
            <a:off x="633697" y="6191165"/>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414966873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¿Qué información verifica el sistema de EVV? (Continuación)</a:t>
            </a:r>
          </a:p>
        </p:txBody>
      </p:sp>
      <p:sp>
        <p:nvSpPr>
          <p:cNvPr id="7" name="Text Placeholder 2">
            <a:extLst>
              <a:ext uri="{FF2B5EF4-FFF2-40B4-BE49-F238E27FC236}">
                <a16:creationId xmlns:a16="http://schemas.microsoft.com/office/drawing/2014/main" id="{8AE34DA1-1A20-1048-9302-08BCB1D994C1}"/>
              </a:ext>
            </a:extLst>
          </p:cNvPr>
          <p:cNvSpPr txBox="1"/>
          <p:nvPr/>
        </p:nvSpPr>
        <p:spPr bwMode="auto">
          <a:xfrm>
            <a:off x="427543" y="666835"/>
            <a:ext cx="8297201" cy="2593392"/>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340995">
              <a:spcAft>
                <a:spcPts val="800"/>
              </a:spcAft>
              <a:buFont typeface="Wingdings" pitchFamily="2" charset="2"/>
              <a:buChar char="§"/>
            </a:pPr>
            <a:r>
              <a:rPr lang="es" sz="1800" b="1" i="0" strike="noStrike" cap="none" spc="0" baseline="0">
                <a:solidFill>
                  <a:srgbClr val="000000"/>
                </a:solidFill>
                <a:effectLst/>
                <a:latin typeface="Arial"/>
                <a:ea typeface="Arial"/>
                <a:cs typeface="Arial"/>
              </a:rPr>
              <a:t>Nota</a:t>
            </a:r>
            <a:r>
              <a:rPr lang="es" sz="1800" b="0" i="0" strike="noStrike" cap="none" spc="0" baseline="0">
                <a:solidFill>
                  <a:srgbClr val="000000"/>
                </a:solidFill>
                <a:effectLst/>
                <a:latin typeface="Arial"/>
                <a:ea typeface="Arial"/>
                <a:cs typeface="Arial"/>
              </a:rPr>
              <a:t>: Como el sistema de EVV debe verificar todas las visitas, los Consumidores </a:t>
            </a:r>
            <a:r>
              <a:rPr lang="es" sz="1800" b="0" i="0" u="sng" strike="noStrike" cap="none" spc="0" baseline="0">
                <a:solidFill>
                  <a:srgbClr val="000000"/>
                </a:solidFill>
                <a:effectLst/>
                <a:uFill>
                  <a:solidFill>
                    <a:srgbClr val="000000"/>
                  </a:solidFill>
                </a:uFill>
                <a:latin typeface="Arial"/>
                <a:ea typeface="Arial"/>
                <a:cs typeface="Arial"/>
              </a:rPr>
              <a:t>no pueden</a:t>
            </a:r>
            <a:r>
              <a:rPr lang="es" sz="1800" b="0" i="0" strike="noStrike" cap="none" spc="0" baseline="0">
                <a:solidFill>
                  <a:srgbClr val="000000"/>
                </a:solidFill>
                <a:effectLst/>
                <a:latin typeface="Arial"/>
                <a:ea typeface="Arial"/>
                <a:cs typeface="Arial"/>
              </a:rPr>
              <a:t> ingresar con anticipación en el cronograma de su PCA en el sistema de EVV. </a:t>
            </a:r>
          </a:p>
          <a:p>
            <a:pPr lvl="2" indent="-340995">
              <a:spcAft>
                <a:spcPts val="800"/>
              </a:spcAft>
              <a:buFont typeface="Wingdings" pitchFamily="2" charset="2"/>
              <a:buChar char="§"/>
            </a:pPr>
            <a:r>
              <a:rPr lang="es" sz="1600" b="0" i="0" strike="noStrike" cap="none" spc="0" baseline="0">
                <a:solidFill>
                  <a:srgbClr val="000000"/>
                </a:solidFill>
                <a:effectLst/>
                <a:latin typeface="Arial"/>
                <a:ea typeface="Arial"/>
                <a:cs typeface="Arial"/>
              </a:rPr>
              <a:t>Será necesario que los PCA marquen el inicio y la finalización de cada turno.</a:t>
            </a:r>
          </a:p>
          <a:p>
            <a:pPr lvl="2" indent="-340995">
              <a:spcAft>
                <a:spcPts val="800"/>
              </a:spcAft>
              <a:buFont typeface="Wingdings" pitchFamily="2" charset="2"/>
              <a:buChar char="§"/>
            </a:pPr>
            <a:r>
              <a:rPr lang="es" sz="1600" b="0" i="0" strike="noStrike" cap="none" spc="0" baseline="0">
                <a:solidFill>
                  <a:srgbClr val="000000"/>
                </a:solidFill>
                <a:effectLst/>
                <a:latin typeface="Arial"/>
                <a:ea typeface="Arial"/>
                <a:cs typeface="Arial"/>
              </a:rPr>
              <a:t>Si un PCA olvida marcar la llegada y la salida, o si surge un inconveniente (por ejemplo, si el teléfono de un PCA no funciona), el PCA o el Consumidor puede crear un turno manualmente en el Portal de EVV. </a:t>
            </a:r>
          </a:p>
          <a:p>
            <a:pPr lvl="2" indent="-340995">
              <a:spcAft>
                <a:spcPts val="800"/>
              </a:spcAft>
              <a:buFont typeface="Wingdings" pitchFamily="2" charset="2"/>
              <a:buChar char="§"/>
            </a:pPr>
            <a:r>
              <a:rPr lang="es" sz="1600" b="0" i="0" strike="noStrike" cap="none" spc="0" baseline="0">
                <a:solidFill>
                  <a:srgbClr val="000000"/>
                </a:solidFill>
                <a:effectLst/>
                <a:latin typeface="Arial"/>
                <a:ea typeface="Arial"/>
                <a:cs typeface="Arial"/>
              </a:rPr>
              <a:t>Los Consumidores y los PCA obtendrán más información sobre este proceso cuando reciban la capacitación sobre la EVV que les brindará Tempus. </a:t>
            </a:r>
          </a:p>
        </p:txBody>
      </p:sp>
      <p:sp>
        <p:nvSpPr>
          <p:cNvPr id="3" name="Rectangle 2">
            <a:extLst>
              <a:ext uri="{FF2B5EF4-FFF2-40B4-BE49-F238E27FC236}">
                <a16:creationId xmlns:a16="http://schemas.microsoft.com/office/drawing/2014/main" id="{9D0B87EC-2D12-9F1D-F575-9AD278833F35}"/>
              </a:ext>
            </a:extLst>
          </p:cNvPr>
          <p:cNvSpPr/>
          <p:nvPr/>
        </p:nvSpPr>
        <p:spPr>
          <a:xfrm>
            <a:off x="934486" y="5914166"/>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96012233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Exenciones de la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222965916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0" imgH="0" progId="TCLayout.ActiveDocument.1">
                  <p:embed/>
                </p:oleObj>
              </mc:Choice>
              <mc:Fallback>
                <p:oleObj name="think-cell Slide" r:id="rId5" imgW="0" imgH="0" progId="TCLayout.ActiveDocument.1">
                  <p:embed/>
                  <p:pic>
                    <p:nvPicPr>
                      <p:cNvPr id="0" name="OLE substitute image"/>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ingresar desde un dispositivo móvil</a:t>
            </a:r>
          </a:p>
        </p:txBody>
      </p:sp>
      <p:sp>
        <p:nvSpPr>
          <p:cNvPr id="8" name="Text Placeholder 7">
            <a:extLst>
              <a:ext uri="{FF2B5EF4-FFF2-40B4-BE49-F238E27FC236}">
                <a16:creationId xmlns:a16="http://schemas.microsoft.com/office/drawing/2014/main" id="{E15D27EA-96DC-6A42-9D87-79A3E30C7D73}"/>
              </a:ext>
            </a:extLst>
          </p:cNvPr>
          <p:cNvSpPr>
            <a:spLocks noGrp="1"/>
          </p:cNvSpPr>
          <p:nvPr>
            <p:ph type="body" sz="quarter" idx="12"/>
          </p:nvPr>
        </p:nvSpPr>
        <p:spPr>
          <a:xfrm>
            <a:off x="376855" y="810207"/>
            <a:ext cx="4800600" cy="5232202"/>
          </a:xfrm>
        </p:spPr>
        <p:txBody>
          <a:bodyPr/>
          <a:lstStyle/>
          <a:p>
            <a:pPr marL="285750" lvl="2" indent="-285750">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Si está ingresando a la reunión desde un dispositivo móvil, usted tiene dos opciones:</a:t>
            </a:r>
          </a:p>
          <a:p>
            <a:pPr marL="521335" lvl="3" indent="-285750">
              <a:spcAft>
                <a:spcPts val="600"/>
              </a:spcAft>
              <a:buSzTx/>
              <a:buFont typeface="System Font Regular"/>
              <a:buChar char="-"/>
            </a:pPr>
            <a:r>
              <a:rPr lang="es" sz="1500" b="0" i="0" strike="noStrike" cap="none" spc="0" baseline="0" dirty="0">
                <a:solidFill>
                  <a:srgbClr val="000000"/>
                </a:solidFill>
                <a:effectLst/>
                <a:latin typeface="Arial"/>
                <a:ea typeface="Arial"/>
                <a:cs typeface="Arial"/>
              </a:rPr>
              <a:t>Ingresar llamando por teléfono</a:t>
            </a:r>
          </a:p>
          <a:p>
            <a:pPr marL="521335" lvl="3" indent="-285750">
              <a:spcAft>
                <a:spcPts val="600"/>
              </a:spcAft>
              <a:buSzTx/>
              <a:buFont typeface="System Font Regular"/>
              <a:buChar char="-"/>
            </a:pPr>
            <a:r>
              <a:rPr lang="es" sz="1500" b="0" i="0" strike="noStrike" cap="none" spc="0" baseline="0" dirty="0">
                <a:solidFill>
                  <a:srgbClr val="000000"/>
                </a:solidFill>
                <a:effectLst/>
                <a:latin typeface="Arial"/>
                <a:ea typeface="Arial"/>
                <a:cs typeface="Arial"/>
              </a:rPr>
              <a:t>Ingresar por medio de la aplicación móvil Zoom</a:t>
            </a:r>
          </a:p>
          <a:p>
            <a:pPr marL="285750" lvl="2" indent="-285750">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Puede encontrar los detalles sobre la Sesión para escuchar comentarios, incluidas la información para llamar y la contraseña de la reunión, en línea en mass.gov buscando </a:t>
            </a:r>
            <a:r>
              <a:rPr lang="es" sz="1500" b="0" i="1" strike="noStrike" cap="none" spc="0" baseline="0" dirty="0">
                <a:solidFill>
                  <a:srgbClr val="000000"/>
                </a:solidFill>
                <a:effectLst/>
                <a:latin typeface="Arial"/>
                <a:ea typeface="Arial"/>
                <a:cs typeface="Arial"/>
              </a:rPr>
              <a:t>“Notice of PCA Public Listening Session”</a:t>
            </a:r>
            <a:r>
              <a:rPr lang="es" sz="1500" b="0" i="0" strike="noStrike" cap="none" spc="0" baseline="0" dirty="0">
                <a:solidFill>
                  <a:srgbClr val="000000"/>
                </a:solidFill>
                <a:effectLst/>
                <a:latin typeface="Arial"/>
                <a:ea typeface="Arial"/>
                <a:cs typeface="Arial"/>
              </a:rPr>
              <a:t> (Aviso de sesión pública de PCA) y abriendo el resultado de la búsqueda para diciembre de 2023.</a:t>
            </a:r>
          </a:p>
          <a:p>
            <a:pPr marL="285750" lvl="2" indent="-285750">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Si tiene dificultades para ingresar a la sesión por medio de la aplicación móvil, por favor, llame usando la información brindada en las comunicaciones que le enviamos para esta sesión para escuchar comentarios.</a:t>
            </a:r>
          </a:p>
          <a:p>
            <a:pPr marL="285750" lvl="2" indent="-285750">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Si decide llamar, el módulo que revisaremos será publicado en mass.gov y puede hallarlo buscando en </a:t>
            </a:r>
            <a:r>
              <a:rPr lang="es" sz="1500" b="0" i="1" strike="noStrike" cap="none" spc="0" baseline="0" dirty="0">
                <a:solidFill>
                  <a:srgbClr val="000000"/>
                </a:solidFill>
                <a:effectLst/>
                <a:latin typeface="Arial"/>
                <a:ea typeface="Arial"/>
                <a:cs typeface="Arial"/>
              </a:rPr>
              <a:t>“December EVV PCA Public Listening Session” </a:t>
            </a:r>
            <a:r>
              <a:rPr lang="es" sz="1500" b="0" i="0" strike="noStrike" cap="none" spc="0" baseline="0" dirty="0">
                <a:solidFill>
                  <a:srgbClr val="000000"/>
                </a:solidFill>
                <a:effectLst/>
                <a:latin typeface="Arial"/>
                <a:ea typeface="Arial"/>
                <a:cs typeface="Arial"/>
              </a:rPr>
              <a:t>(Sesión pública para escuchar comentarios sobre EVV de PCA del mes de diciembre).</a:t>
            </a:r>
          </a:p>
        </p:txBody>
      </p:sp>
      <p:sp>
        <p:nvSpPr>
          <p:cNvPr id="2" name="Rectangle 1">
            <a:extLst>
              <a:ext uri="{FF2B5EF4-FFF2-40B4-BE49-F238E27FC236}">
                <a16:creationId xmlns:a16="http://schemas.microsoft.com/office/drawing/2014/main" id="{996FBE5C-8A3A-AD4F-8E6C-06A357EB5F6E}"/>
              </a:ext>
            </a:extLst>
          </p:cNvPr>
          <p:cNvSpPr/>
          <p:nvPr/>
        </p:nvSpPr>
        <p:spPr>
          <a:xfrm>
            <a:off x="376855" y="6192625"/>
            <a:ext cx="8297201" cy="276999"/>
          </a:xfrm>
          <a:prstGeom prst="rect">
            <a:avLst/>
          </a:prstGeom>
        </p:spPr>
        <p:txBody>
          <a:bodyPr wrap="square">
            <a:spAutoFit/>
          </a:bodyPr>
          <a:lstStyle/>
          <a:p>
            <a:pPr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pic>
        <p:nvPicPr>
          <p:cNvPr id="3" name="Graphic 6" descr="Smart Phone with solid fill">
            <a:extLst>
              <a:ext uri="{FF2B5EF4-FFF2-40B4-BE49-F238E27FC236}">
                <a16:creationId xmlns:a16="http://schemas.microsoft.com/office/drawing/2014/main" id="{4CEF81D8-1AA2-A79A-56E6-BFC5559E83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181600" y="914400"/>
            <a:ext cx="4102768" cy="4102768"/>
          </a:xfrm>
          <a:prstGeom prst="rect">
            <a:avLst/>
          </a:prstGeom>
        </p:spPr>
      </p:pic>
    </p:spTree>
    <p:extLst>
      <p:ext uri="{BB962C8B-B14F-4D97-AF65-F5344CB8AC3E}">
        <p14:creationId xmlns:p14="http://schemas.microsoft.com/office/powerpoint/2010/main" val="366364472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¿Deberé usar la EVV?</a:t>
            </a:r>
          </a:p>
        </p:txBody>
      </p:sp>
      <p:sp>
        <p:nvSpPr>
          <p:cNvPr id="13" name="Rectangle 12">
            <a:extLst>
              <a:ext uri="{FF2B5EF4-FFF2-40B4-BE49-F238E27FC236}">
                <a16:creationId xmlns:a16="http://schemas.microsoft.com/office/drawing/2014/main" id="{AF897A99-B3B3-044A-B663-8EB0F1CD33DB}"/>
              </a:ext>
            </a:extLst>
          </p:cNvPr>
          <p:cNvSpPr/>
          <p:nvPr/>
        </p:nvSpPr>
        <p:spPr>
          <a:xfrm>
            <a:off x="408017" y="6321623"/>
            <a:ext cx="8371756" cy="305105"/>
          </a:xfrm>
          <a:prstGeom prst="rect">
            <a:avLst/>
          </a:prstGeom>
        </p:spPr>
        <p:txBody>
          <a:bodyPr wrap="square">
            <a:spAutoFit/>
          </a:bodyPr>
          <a:lstStyle/>
          <a:p>
            <a:pPr lvl="0" algn="ctr"/>
            <a:r>
              <a:rPr lang="es" sz="1400" b="1" i="0" strike="noStrike" cap="none" spc="0" baseline="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4" y="685800"/>
            <a:ext cx="8220296" cy="5663089"/>
          </a:xfrm>
        </p:spPr>
        <p:txBody>
          <a:bodyPr/>
          <a:lstStyle/>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Se exigirá que la mayoría de los Consumidores y los PCA usen el sistema de EVV. </a:t>
            </a:r>
          </a:p>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Sin embargo, hay dos grupos de personas que están “exentas” de usar la EVV. Si usted está exento de usar la EVV, significa que </a:t>
            </a:r>
            <a:r>
              <a:rPr lang="es" sz="1700" b="1" i="0" u="sng" strike="noStrike" cap="none" spc="0" baseline="0" dirty="0">
                <a:solidFill>
                  <a:srgbClr val="000000"/>
                </a:solidFill>
                <a:effectLst/>
                <a:uFill>
                  <a:solidFill>
                    <a:srgbClr val="000000"/>
                  </a:solidFill>
                </a:uFill>
                <a:latin typeface="Arial"/>
                <a:ea typeface="Arial"/>
                <a:cs typeface="Arial"/>
              </a:rPr>
              <a:t>NO</a:t>
            </a:r>
            <a:r>
              <a:rPr lang="es" sz="1700" b="0" i="0" strike="noStrike" cap="none" spc="0" baseline="0" dirty="0">
                <a:solidFill>
                  <a:srgbClr val="000000"/>
                </a:solidFill>
                <a:effectLst/>
                <a:latin typeface="Arial"/>
                <a:ea typeface="Arial"/>
                <a:cs typeface="Arial"/>
              </a:rPr>
              <a:t> debe usar el sistema de EVV.</a:t>
            </a:r>
          </a:p>
          <a:p>
            <a:pPr marL="628650" lvl="1" indent="-285750">
              <a:spcAft>
                <a:spcPts val="800"/>
              </a:spcAft>
              <a:buFont typeface="Wingdings" pitchFamily="2" charset="2"/>
              <a:buChar char="§"/>
            </a:pPr>
            <a:r>
              <a:rPr lang="es" sz="1700" b="1" i="0" u="sng" strike="noStrike" cap="none" spc="0" baseline="0" dirty="0">
                <a:solidFill>
                  <a:srgbClr val="000000"/>
                </a:solidFill>
                <a:effectLst/>
                <a:uFill>
                  <a:solidFill>
                    <a:srgbClr val="000000"/>
                  </a:solidFill>
                </a:uFill>
                <a:latin typeface="Arial"/>
                <a:ea typeface="Arial"/>
                <a:cs typeface="Arial"/>
              </a:rPr>
              <a:t>Exención por convivencia </a:t>
            </a:r>
            <a:r>
              <a:rPr lang="es" sz="1700" b="1" i="1" u="sng" strike="noStrike" cap="none" spc="0" baseline="0" dirty="0">
                <a:solidFill>
                  <a:srgbClr val="000000"/>
                </a:solidFill>
                <a:effectLst/>
                <a:uFill>
                  <a:solidFill>
                    <a:srgbClr val="000000"/>
                  </a:solidFill>
                </a:uFill>
                <a:latin typeface="Arial"/>
                <a:ea typeface="Arial"/>
                <a:cs typeface="Arial"/>
              </a:rPr>
              <a:t>(Live-In Exemption)</a:t>
            </a:r>
            <a:r>
              <a:rPr lang="es" sz="1700" b="0" i="0" strike="noStrike" cap="none" spc="0" baseline="0" dirty="0">
                <a:solidFill>
                  <a:srgbClr val="000000"/>
                </a:solidFill>
                <a:effectLst/>
                <a:latin typeface="Arial"/>
                <a:ea typeface="Arial"/>
                <a:cs typeface="Arial"/>
              </a:rPr>
              <a:t>: No se exigirá que los Consumidores y los PCA que vivan en el mismo hogar de manera permanente o por “períodos de tiempo prolongado” utilicen la EVV juntos. </a:t>
            </a:r>
          </a:p>
          <a:p>
            <a:pPr marL="866775" lvl="2" indent="-285750">
              <a:spcAft>
                <a:spcPts val="800"/>
              </a:spcAft>
              <a:buFont typeface="Wingdings" pitchFamily="2" charset="2"/>
              <a:buChar char="§"/>
            </a:pPr>
            <a:r>
              <a:rPr lang="es" sz="1500" b="1" i="0" strike="noStrike" cap="none" spc="0" baseline="0" dirty="0">
                <a:solidFill>
                  <a:srgbClr val="000000"/>
                </a:solidFill>
                <a:effectLst/>
                <a:latin typeface="Arial"/>
                <a:ea typeface="Arial"/>
                <a:cs typeface="Arial"/>
              </a:rPr>
              <a:t>Nota</a:t>
            </a:r>
            <a:r>
              <a:rPr lang="es" sz="1500" b="0" i="0" strike="noStrike" cap="none" spc="0" baseline="0" dirty="0">
                <a:solidFill>
                  <a:srgbClr val="000000"/>
                </a:solidFill>
                <a:effectLst/>
                <a:latin typeface="Arial"/>
                <a:ea typeface="Arial"/>
                <a:cs typeface="Arial"/>
              </a:rPr>
              <a:t>: La exención por convivencia se aplica solo a un determinado par de Consumidor/PCA. Por ejemplo, si usted es un PCA que convive de tiempo completo con un Consumidor, es posible que no deba usar la EVV para ese Consumidor. Sin embargo, si usted también trabaja para un segundo Consumidor que vive en un hogar diferente, </a:t>
            </a:r>
            <a:r>
              <a:rPr lang="es" sz="1500" b="0" i="1" strike="noStrike" cap="none" spc="0" baseline="0" dirty="0">
                <a:solidFill>
                  <a:srgbClr val="000000"/>
                </a:solidFill>
                <a:effectLst/>
                <a:latin typeface="Arial"/>
                <a:ea typeface="Arial"/>
                <a:cs typeface="Arial"/>
              </a:rPr>
              <a:t>deberá </a:t>
            </a:r>
            <a:r>
              <a:rPr lang="es" sz="1500" b="0" i="0" strike="noStrike" cap="none" spc="0" baseline="0" dirty="0">
                <a:solidFill>
                  <a:srgbClr val="000000"/>
                </a:solidFill>
                <a:effectLst/>
                <a:latin typeface="Arial"/>
                <a:ea typeface="Arial"/>
                <a:cs typeface="Arial"/>
              </a:rPr>
              <a:t>usar la EVV para ese Consumidor.</a:t>
            </a:r>
          </a:p>
          <a:p>
            <a:pPr marL="628650" lvl="1" indent="-285750">
              <a:spcAft>
                <a:spcPts val="800"/>
              </a:spcAft>
              <a:buFont typeface="Wingdings" pitchFamily="2" charset="2"/>
              <a:buChar char="§"/>
            </a:pPr>
            <a:r>
              <a:rPr lang="es" sz="1700" b="1" i="0" u="sng" strike="noStrike" cap="none" spc="0" baseline="0" dirty="0">
                <a:solidFill>
                  <a:srgbClr val="000000"/>
                </a:solidFill>
                <a:effectLst/>
                <a:uFill>
                  <a:solidFill>
                    <a:srgbClr val="000000"/>
                  </a:solidFill>
                </a:uFill>
                <a:latin typeface="Arial"/>
                <a:ea typeface="Arial"/>
                <a:cs typeface="Arial"/>
              </a:rPr>
              <a:t>Exención por seguridad </a:t>
            </a:r>
            <a:r>
              <a:rPr lang="es" sz="1700" b="1" i="1" u="sng" strike="noStrike" cap="none" spc="0" baseline="0" dirty="0">
                <a:solidFill>
                  <a:srgbClr val="000000"/>
                </a:solidFill>
                <a:effectLst/>
                <a:uFill>
                  <a:solidFill>
                    <a:srgbClr val="000000"/>
                  </a:solidFill>
                </a:uFill>
                <a:latin typeface="Arial"/>
                <a:ea typeface="Arial"/>
                <a:cs typeface="Arial"/>
              </a:rPr>
              <a:t>(Safety Exemption)</a:t>
            </a:r>
            <a:r>
              <a:rPr lang="es" sz="1700" b="0" i="0" strike="noStrike" cap="none" spc="0" baseline="0" dirty="0">
                <a:solidFill>
                  <a:srgbClr val="000000"/>
                </a:solidFill>
                <a:effectLst/>
                <a:latin typeface="Arial"/>
                <a:ea typeface="Arial"/>
                <a:cs typeface="Arial"/>
              </a:rPr>
              <a:t>: No se exige que los Consumidores ni los PCA utilicen la EVV si usar el sistema podría causar un problema de seguridad. Por ejemplo, algunas víctimas de violencia doméstica o de acoso no pueden usar un dispositivo inteligente con servicios de ubicación o GPS.</a:t>
            </a:r>
          </a:p>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Usted recibirá más información sobre las exenciones cuando le llegue su Paquete de incorporación a la EVV.</a:t>
            </a:r>
          </a:p>
          <a:p>
            <a:pPr marL="285750" indent="-285750">
              <a:spcAft>
                <a:spcPts val="800"/>
              </a:spcAft>
              <a:buFont typeface="Wingdings" pitchFamily="2" charset="2"/>
              <a:buChar char="§"/>
            </a:pPr>
            <a:endParaRPr lang="en-US" sz="1800" dirty="0"/>
          </a:p>
        </p:txBody>
      </p:sp>
    </p:spTree>
    <p:extLst>
      <p:ext uri="{BB962C8B-B14F-4D97-AF65-F5344CB8AC3E}">
        <p14:creationId xmlns:p14="http://schemas.microsoft.com/office/powerpoint/2010/main" val="58692240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Dispositivos para la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1646971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4945" y="234863"/>
            <a:ext cx="8697378" cy="261610"/>
          </a:xfrm>
        </p:spPr>
        <p:txBody>
          <a:bodyPr/>
          <a:lstStyle/>
          <a:p>
            <a:r>
              <a:rPr lang="es" sz="1700" b="1" i="0" strike="noStrike" cap="none" spc="0" baseline="0" dirty="0">
                <a:solidFill>
                  <a:srgbClr val="002960"/>
                </a:solidFill>
                <a:effectLst/>
                <a:latin typeface="Arial"/>
                <a:ea typeface="Arial"/>
                <a:cs typeface="Arial"/>
              </a:rPr>
              <a:t>¿Qué sucede si no tengo un dispositivo inteligente o una computadora para la EVV?</a:t>
            </a:r>
          </a:p>
        </p:txBody>
      </p:sp>
      <p:sp>
        <p:nvSpPr>
          <p:cNvPr id="13" name="Rectangle 12">
            <a:extLst>
              <a:ext uri="{FF2B5EF4-FFF2-40B4-BE49-F238E27FC236}">
                <a16:creationId xmlns:a16="http://schemas.microsoft.com/office/drawing/2014/main" id="{AF897A99-B3B3-044A-B663-8EB0F1CD33DB}"/>
              </a:ext>
            </a:extLst>
          </p:cNvPr>
          <p:cNvSpPr/>
          <p:nvPr/>
        </p:nvSpPr>
        <p:spPr>
          <a:xfrm>
            <a:off x="500567" y="6319499"/>
            <a:ext cx="8371756"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4262705"/>
          </a:xfrm>
        </p:spPr>
        <p:txBody>
          <a:bodyPr/>
          <a:lstStyle/>
          <a:p>
            <a:pPr marL="285750"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Recuerde que, para usar la EVV:</a:t>
            </a:r>
          </a:p>
          <a:p>
            <a:pPr marL="628650" lvl="1"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Los PCA necesitarán un dispositivo inteligente, como un teléfono inteligente o una tableta, para usar la aplicación de EVV.</a:t>
            </a:r>
          </a:p>
          <a:p>
            <a:pPr marL="628650" lvl="1"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Los Consumidores necesitarán cualquier dispositivo que tenga navegador web, como una computadora portátil, una de escritorio, un teléfono inteligente o una tableta, para usar el sitio web del Portal de EVV.</a:t>
            </a:r>
          </a:p>
          <a:p>
            <a:pPr marL="285750"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MassHealth espera que la mayoría de los Consumidores y los PCA usen su propio dispositivo con EVV.</a:t>
            </a:r>
          </a:p>
          <a:p>
            <a:pPr marL="285750"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Sin embargo, durante la implementación de la EVV, MassHealth proporcionará un vale para un dispositivo inteligente básico a todos los Consumidores o los PCA que no tengan acceso a un dispositivo inteligente o que no deseen usar su dispositivo personal para la EVV. </a:t>
            </a:r>
          </a:p>
          <a:p>
            <a:pPr marL="285750"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Cuando le toque empezar a usar la EVV, usted recibirá más información de Tempus FI sobre los dispositivos.</a:t>
            </a:r>
          </a:p>
        </p:txBody>
      </p:sp>
      <p:sp>
        <p:nvSpPr>
          <p:cNvPr id="4" name="Rectangle 286">
            <a:extLst>
              <a:ext uri="{FF2B5EF4-FFF2-40B4-BE49-F238E27FC236}">
                <a16:creationId xmlns:a16="http://schemas.microsoft.com/office/drawing/2014/main" id="{FF36EEE9-FFD8-4090-0B55-33603F1106AF}"/>
              </a:ext>
            </a:extLst>
          </p:cNvPr>
          <p:cNvSpPr txBox="1">
            <a:spLocks noChangeArrowheads="1"/>
          </p:cNvSpPr>
          <p:nvPr/>
        </p:nvSpPr>
        <p:spPr bwMode="auto">
          <a:xfrm>
            <a:off x="282623" y="5063564"/>
            <a:ext cx="8600646" cy="1140876"/>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r>
              <a:rPr lang="es" sz="1800" b="1" i="0" strike="noStrike" cap="none" spc="0" baseline="0" dirty="0">
                <a:solidFill>
                  <a:srgbClr val="FFFFFF"/>
                </a:solidFill>
                <a:effectLst/>
                <a:latin typeface="Arial"/>
                <a:ea typeface="Arial"/>
                <a:cs typeface="Arial"/>
              </a:rPr>
              <a:t>Los Consumidores y los PCA </a:t>
            </a:r>
            <a:r>
              <a:rPr lang="es" sz="1800" b="1" i="0" u="sng" strike="noStrike" cap="none" spc="0" baseline="0" dirty="0">
                <a:solidFill>
                  <a:srgbClr val="FFFFFF"/>
                </a:solidFill>
                <a:effectLst/>
                <a:uFill>
                  <a:solidFill>
                    <a:srgbClr val="FFFFFF"/>
                  </a:solidFill>
                </a:uFill>
                <a:latin typeface="Arial"/>
                <a:ea typeface="Arial"/>
                <a:cs typeface="Arial"/>
              </a:rPr>
              <a:t>NO</a:t>
            </a:r>
            <a:r>
              <a:rPr lang="es" sz="1800" b="1" i="0" strike="noStrike" cap="none" spc="0" baseline="0" dirty="0">
                <a:solidFill>
                  <a:srgbClr val="FFFFFF"/>
                </a:solidFill>
                <a:effectLst/>
                <a:latin typeface="Arial"/>
                <a:ea typeface="Arial"/>
                <a:cs typeface="Arial"/>
              </a:rPr>
              <a:t> están obligados a requerir un dispositivo de MassHealth.</a:t>
            </a:r>
          </a:p>
          <a:p>
            <a:pPr algn="ctr"/>
            <a:r>
              <a:rPr lang="es" sz="1500" b="1" i="0" strike="noStrike" cap="none" spc="0" baseline="0" dirty="0">
                <a:solidFill>
                  <a:srgbClr val="FFFFFF"/>
                </a:solidFill>
                <a:effectLst/>
                <a:latin typeface="Arial"/>
                <a:ea typeface="Arial"/>
                <a:cs typeface="Arial"/>
              </a:rPr>
              <a:t>Si usted tiene su propio dispositivo y quiere usarlo con la EVV, está perfectamente bien.</a:t>
            </a:r>
          </a:p>
        </p:txBody>
      </p:sp>
    </p:spTree>
    <p:extLst>
      <p:ext uri="{BB962C8B-B14F-4D97-AF65-F5344CB8AC3E}">
        <p14:creationId xmlns:p14="http://schemas.microsoft.com/office/powerpoint/2010/main" val="145262989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¿Qué sucede si no tengo acceso a internet?</a:t>
            </a:r>
          </a:p>
        </p:txBody>
      </p:sp>
      <p:sp>
        <p:nvSpPr>
          <p:cNvPr id="13" name="Rectangle 12">
            <a:extLst>
              <a:ext uri="{FF2B5EF4-FFF2-40B4-BE49-F238E27FC236}">
                <a16:creationId xmlns:a16="http://schemas.microsoft.com/office/drawing/2014/main" id="{AF897A99-B3B3-044A-B663-8EB0F1CD33DB}"/>
              </a:ext>
            </a:extLst>
          </p:cNvPr>
          <p:cNvSpPr/>
          <p:nvPr/>
        </p:nvSpPr>
        <p:spPr>
          <a:xfrm>
            <a:off x="408017" y="6323769"/>
            <a:ext cx="8371756"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5550237"/>
          </a:xfrm>
        </p:spPr>
        <p:txBody>
          <a:bodyPr/>
          <a:lstStyle/>
          <a:p>
            <a:pPr marL="285750"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Si un PCA no tiene internet (o un plan de datos) para usar la aplicación de EVV en su dispositivo inteligente, </a:t>
            </a:r>
            <a:r>
              <a:rPr lang="es" sz="1800" b="1" i="0" u="sng" strike="noStrike" cap="none" spc="0" baseline="0" dirty="0">
                <a:solidFill>
                  <a:srgbClr val="000000"/>
                </a:solidFill>
                <a:effectLst/>
                <a:uFill>
                  <a:solidFill>
                    <a:srgbClr val="000000"/>
                  </a:solidFill>
                </a:uFill>
                <a:latin typeface="Arial"/>
                <a:ea typeface="Arial"/>
                <a:cs typeface="Arial"/>
              </a:rPr>
              <a:t>igualmente usará la aplicación de EVV para marcar la llegada y la salida en cada turno</a:t>
            </a:r>
            <a:r>
              <a:rPr lang="es" sz="1800" b="0" i="0" strike="noStrike" cap="none" spc="0" baseline="0" dirty="0">
                <a:solidFill>
                  <a:srgbClr val="000000"/>
                </a:solidFill>
                <a:effectLst/>
                <a:latin typeface="Arial"/>
                <a:ea typeface="Arial"/>
                <a:cs typeface="Arial"/>
              </a:rPr>
              <a:t>.</a:t>
            </a:r>
          </a:p>
          <a:p>
            <a:pPr marL="628650" lvl="1"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Al final del período de pago, el PCA tendrá que ir a algún lugar donde tenga acceso a internet, que podría ser una biblioteca, una tienda, un café u otro lugar con señal de wifi gratuita. </a:t>
            </a:r>
          </a:p>
          <a:p>
            <a:pPr marL="628650" lvl="1" indent="-285750">
              <a:spcAft>
                <a:spcPts val="600"/>
              </a:spcAft>
              <a:buFont typeface="Wingdings" pitchFamily="2" charset="2"/>
              <a:buChar char="§"/>
            </a:pPr>
            <a:r>
              <a:rPr lang="es" sz="1800" b="0" i="0" strike="noStrike" cap="none" spc="0" baseline="0" dirty="0">
                <a:solidFill>
                  <a:srgbClr val="000000"/>
                </a:solidFill>
                <a:effectLst/>
                <a:latin typeface="Arial"/>
                <a:ea typeface="Arial"/>
                <a:cs typeface="Arial"/>
              </a:rPr>
              <a:t>Una vez que se haya conectado a internet, la aplicación de EVV cargará automáticamente las visitas del PCA en el sistema de EVV, de modo que el Consumidor pueda verlas y aprobarlas.</a:t>
            </a:r>
          </a:p>
          <a:p>
            <a:pPr marL="628650" lvl="1" indent="-285750">
              <a:spcAft>
                <a:spcPts val="600"/>
              </a:spcAft>
              <a:buFont typeface="Wingdings" pitchFamily="2" charset="2"/>
              <a:buChar char="§"/>
            </a:pPr>
            <a:endParaRPr lang="en-US" sz="1800" dirty="0"/>
          </a:p>
          <a:p>
            <a:pPr marL="285750"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Si el Consumidor no tiene internet o un plan de datos para acceder al sitio web del Portal de EVV, deberá comunicarse con su Agencia de Supervisión de Cuidados Personales (PCM).</a:t>
            </a:r>
          </a:p>
          <a:p>
            <a:pPr marL="628650" lvl="1"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La Agencia de PCM conversará con el Consumidor acerca de las opciones disponibles y colaborará para encontrar la manera de que el Consumidor tenga acceso al Portal de EVV.</a:t>
            </a:r>
          </a:p>
          <a:p>
            <a:pPr marL="628650" lvl="1"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Esta es una situación que MassHealth supervisará cuidadosamente cuando los Consumidores empiecen a usar la EVV.</a:t>
            </a:r>
          </a:p>
        </p:txBody>
      </p:sp>
    </p:spTree>
    <p:extLst>
      <p:ext uri="{BB962C8B-B14F-4D97-AF65-F5344CB8AC3E}">
        <p14:creationId xmlns:p14="http://schemas.microsoft.com/office/powerpoint/2010/main" val="259470982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Capacitación en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103706235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¿Me capacitarán para saber usar la EVV?</a:t>
            </a:r>
          </a:p>
        </p:txBody>
      </p:sp>
      <p:sp>
        <p:nvSpPr>
          <p:cNvPr id="13" name="Rectangle 12">
            <a:extLst>
              <a:ext uri="{FF2B5EF4-FFF2-40B4-BE49-F238E27FC236}">
                <a16:creationId xmlns:a16="http://schemas.microsoft.com/office/drawing/2014/main" id="{AF897A99-B3B3-044A-B663-8EB0F1CD33DB}"/>
              </a:ext>
            </a:extLst>
          </p:cNvPr>
          <p:cNvSpPr/>
          <p:nvPr/>
        </p:nvSpPr>
        <p:spPr>
          <a:xfrm>
            <a:off x="408017" y="6323769"/>
            <a:ext cx="8371756"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2903359"/>
          </a:xfrm>
        </p:spPr>
        <p:txBody>
          <a:bodyPr/>
          <a:lstStyle/>
          <a:p>
            <a:pPr marL="285750" indent="-285750">
              <a:spcAft>
                <a:spcPts val="800"/>
              </a:spcAft>
              <a:buFont typeface="Wingdings" pitchFamily="2" charset="2"/>
              <a:buChar char="§"/>
            </a:pPr>
            <a:r>
              <a:rPr lang="es" sz="1800" b="0" i="0" strike="noStrike" cap="none" spc="0" baseline="0">
                <a:solidFill>
                  <a:srgbClr val="000000"/>
                </a:solidFill>
                <a:effectLst/>
                <a:latin typeface="Arial"/>
                <a:ea typeface="Arial"/>
                <a:cs typeface="Arial"/>
              </a:rPr>
              <a:t>Todos los Consumidores y los PCA recibirán capacitación antes de que empiecen a usar el sistema de EVV. </a:t>
            </a:r>
          </a:p>
          <a:p>
            <a:pPr marL="285750" indent="-285750">
              <a:spcAft>
                <a:spcPts val="800"/>
              </a:spcAft>
              <a:buFont typeface="Wingdings" pitchFamily="2" charset="2"/>
              <a:buChar char="§"/>
            </a:pPr>
            <a:r>
              <a:rPr lang="es" sz="1800" b="0" i="0" strike="noStrike" cap="none" spc="0" baseline="0">
                <a:solidFill>
                  <a:srgbClr val="000000"/>
                </a:solidFill>
                <a:effectLst/>
                <a:latin typeface="Arial"/>
                <a:ea typeface="Arial"/>
                <a:cs typeface="Arial"/>
              </a:rPr>
              <a:t>Tempus FI le brindará la capacitación aproximadamente 6 semanas antes de que a usted le toque empezar a usar la EVV.</a:t>
            </a:r>
          </a:p>
          <a:p>
            <a:pPr marL="285750" indent="-285750">
              <a:spcAft>
                <a:spcPts val="800"/>
              </a:spcAft>
              <a:buFont typeface="Wingdings" pitchFamily="2" charset="2"/>
              <a:buChar char="§"/>
            </a:pPr>
            <a:r>
              <a:rPr lang="es" sz="1800" b="0" i="0" strike="noStrike" cap="none" spc="0" baseline="0">
                <a:solidFill>
                  <a:srgbClr val="000000"/>
                </a:solidFill>
                <a:effectLst/>
                <a:latin typeface="Arial"/>
                <a:ea typeface="Arial"/>
                <a:cs typeface="Arial"/>
              </a:rPr>
              <a:t>Tempus FI ofrecerá distintos tipos de capacitación. Usted podrá elegir qué tipo de capacitación le resulta mejor. La capacitación en EVV se ofrecerá en línea y en vivo, en línea a su propio ritmo y presencial.  </a:t>
            </a:r>
          </a:p>
          <a:p>
            <a:pPr marL="285750" indent="-285750">
              <a:spcAft>
                <a:spcPts val="800"/>
              </a:spcAft>
              <a:buFont typeface="Wingdings" pitchFamily="2" charset="2"/>
              <a:buChar char="§"/>
            </a:pPr>
            <a:r>
              <a:rPr lang="es" sz="1800" b="0" i="0" strike="noStrike" cap="none" spc="0" baseline="0">
                <a:solidFill>
                  <a:srgbClr val="000000"/>
                </a:solidFill>
                <a:effectLst/>
                <a:latin typeface="Arial"/>
                <a:ea typeface="Arial"/>
                <a:cs typeface="Arial"/>
              </a:rPr>
              <a:t>La capacitación en EVV está a disposición de todos los PCA, a quienes se les pagará una hora y media después de terminar su capacitación.</a:t>
            </a:r>
          </a:p>
        </p:txBody>
      </p:sp>
      <p:pic>
        <p:nvPicPr>
          <p:cNvPr id="4" name="Graphic 5" descr="Teacher with solid fill">
            <a:extLst>
              <a:ext uri="{FF2B5EF4-FFF2-40B4-BE49-F238E27FC236}">
                <a16:creationId xmlns:a16="http://schemas.microsoft.com/office/drawing/2014/main" id="{62C745B4-AFBC-5276-337B-FA99C689BB7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971800" y="3120438"/>
            <a:ext cx="3200400" cy="3200400"/>
          </a:xfrm>
          <a:prstGeom prst="rect">
            <a:avLst/>
          </a:prstGeom>
        </p:spPr>
      </p:pic>
    </p:spTree>
    <p:extLst>
      <p:ext uri="{BB962C8B-B14F-4D97-AF65-F5344CB8AC3E}">
        <p14:creationId xmlns:p14="http://schemas.microsoft.com/office/powerpoint/2010/main" val="34070886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Cumplimiento</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2277847701"/>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p:nvPr/>
        </p:nvSpPr>
        <p:spPr bwMode="auto">
          <a:xfrm>
            <a:off x="174945" y="243340"/>
            <a:ext cx="8061729" cy="28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a:defRPr>
            </a:lvl2pPr>
            <a:lvl3pPr algn="l" defTabSz="913429" rtl="0" eaLnBrk="1" fontAlgn="base" hangingPunct="1">
              <a:spcBef>
                <a:spcPct val="0"/>
              </a:spcBef>
              <a:spcAft>
                <a:spcPct val="0"/>
              </a:spcAft>
              <a:defRPr sz="1900" b="1">
                <a:solidFill>
                  <a:schemeClr val="tx2"/>
                </a:solidFill>
                <a:latin typeface="Arial"/>
              </a:defRPr>
            </a:lvl3pPr>
            <a:lvl4pPr algn="l" defTabSz="913429" rtl="0" eaLnBrk="1" fontAlgn="base" hangingPunct="1">
              <a:spcBef>
                <a:spcPct val="0"/>
              </a:spcBef>
              <a:spcAft>
                <a:spcPct val="0"/>
              </a:spcAft>
              <a:defRPr sz="1900" b="1">
                <a:solidFill>
                  <a:schemeClr val="tx2"/>
                </a:solidFill>
                <a:latin typeface="Arial"/>
              </a:defRPr>
            </a:lvl4pPr>
            <a:lvl5pPr algn="l" defTabSz="913429" rtl="0" eaLnBrk="1" fontAlgn="base" hangingPunct="1">
              <a:spcBef>
                <a:spcPct val="0"/>
              </a:spcBef>
              <a:spcAft>
                <a:spcPct val="0"/>
              </a:spcAft>
              <a:defRPr sz="1900" b="1">
                <a:solidFill>
                  <a:schemeClr val="tx2"/>
                </a:solidFill>
                <a:latin typeface="Arial"/>
              </a:defRPr>
            </a:lvl5pPr>
            <a:lvl6pPr marL="466431" algn="l" defTabSz="913429" rtl="0" eaLnBrk="1" fontAlgn="base" hangingPunct="1">
              <a:spcBef>
                <a:spcPct val="0"/>
              </a:spcBef>
              <a:spcAft>
                <a:spcPct val="0"/>
              </a:spcAft>
              <a:defRPr sz="1900" b="1">
                <a:solidFill>
                  <a:schemeClr val="tx2"/>
                </a:solidFill>
                <a:latin typeface="Arial"/>
              </a:defRPr>
            </a:lvl6pPr>
            <a:lvl7pPr marL="932863" algn="l" defTabSz="913429" rtl="0" eaLnBrk="1" fontAlgn="base" hangingPunct="1">
              <a:spcBef>
                <a:spcPct val="0"/>
              </a:spcBef>
              <a:spcAft>
                <a:spcPct val="0"/>
              </a:spcAft>
              <a:defRPr sz="1900" b="1">
                <a:solidFill>
                  <a:schemeClr val="tx2"/>
                </a:solidFill>
                <a:latin typeface="Arial"/>
              </a:defRPr>
            </a:lvl7pPr>
            <a:lvl8pPr marL="1399295" algn="l" defTabSz="913429" rtl="0" eaLnBrk="1" fontAlgn="base" hangingPunct="1">
              <a:spcBef>
                <a:spcPct val="0"/>
              </a:spcBef>
              <a:spcAft>
                <a:spcPct val="0"/>
              </a:spcAft>
              <a:defRPr sz="1900" b="1">
                <a:solidFill>
                  <a:schemeClr val="tx2"/>
                </a:solidFill>
                <a:latin typeface="Arial"/>
              </a:defRPr>
            </a:lvl8pPr>
            <a:lvl9pPr marL="1865728" algn="l" defTabSz="913429" rtl="0" eaLnBrk="1" fontAlgn="base" hangingPunct="1">
              <a:spcBef>
                <a:spcPct val="0"/>
              </a:spcBef>
              <a:spcAft>
                <a:spcPct val="0"/>
              </a:spcAft>
              <a:defRPr sz="1900" b="1">
                <a:solidFill>
                  <a:schemeClr val="tx2"/>
                </a:solidFill>
                <a:latin typeface="Arial"/>
              </a:defRPr>
            </a:lvl9pPr>
          </a:lstStyle>
          <a:p>
            <a:pPr algn="l"/>
            <a:r>
              <a:rPr lang="es" sz="1900" b="1" i="0" strike="noStrike" cap="none" spc="0" baseline="0">
                <a:solidFill>
                  <a:srgbClr val="002960"/>
                </a:solidFill>
                <a:effectLst/>
                <a:latin typeface="Arial"/>
                <a:ea typeface="Arial"/>
                <a:cs typeface="Arial"/>
              </a:rPr>
              <a:t>Incumplimiento del uso de la EVV</a:t>
            </a:r>
          </a:p>
        </p:txBody>
      </p:sp>
      <p:sp>
        <p:nvSpPr>
          <p:cNvPr id="4" name="TextBox 3">
            <a:extLst>
              <a:ext uri="{FF2B5EF4-FFF2-40B4-BE49-F238E27FC236}">
                <a16:creationId xmlns:a16="http://schemas.microsoft.com/office/drawing/2014/main" id="{69A46C0C-40CD-C881-0531-C4A9A0C3BA0B}"/>
              </a:ext>
            </a:extLst>
          </p:cNvPr>
          <p:cNvSpPr txBox="1"/>
          <p:nvPr/>
        </p:nvSpPr>
        <p:spPr>
          <a:xfrm>
            <a:off x="277402" y="1037690"/>
            <a:ext cx="8256998" cy="3600986"/>
          </a:xfrm>
          <a:prstGeom prst="rect">
            <a:avLst/>
          </a:prstGeom>
          <a:noFill/>
        </p:spPr>
        <p:txBody>
          <a:bodyPr wrap="square" rtlCol="0">
            <a:spAutoFit/>
          </a:bodyPr>
          <a:lstStyle/>
          <a:p>
            <a:r>
              <a:rPr lang="es" sz="1800" b="1" i="0" strike="noStrike" cap="none" spc="0" baseline="0" dirty="0">
                <a:solidFill>
                  <a:srgbClr val="000000"/>
                </a:solidFill>
                <a:effectLst/>
                <a:latin typeface="Arial"/>
                <a:ea typeface="Arial"/>
                <a:cs typeface="Arial"/>
              </a:rPr>
              <a:t>Ocasiones en que no se usa la EVV (incumplimiento)</a:t>
            </a:r>
          </a:p>
          <a:p>
            <a:pPr marL="285750" indent="-285750">
              <a:buFont typeface="Wingdings" pitchFamily="2" charset="2"/>
              <a:buChar char="§"/>
            </a:pPr>
            <a:endParaRPr lang="en-US" b="1" dirty="0"/>
          </a:p>
          <a:p>
            <a:pPr marL="285750" indent="-285750">
              <a:buSzPct val="120000"/>
              <a:buFont typeface="Wingdings" pitchFamily="2" charset="2"/>
              <a:buChar char="§"/>
            </a:pPr>
            <a:r>
              <a:rPr lang="es" sz="1600" b="0" i="0" strike="noStrike" cap="none" spc="0" baseline="0" dirty="0">
                <a:solidFill>
                  <a:srgbClr val="000000"/>
                </a:solidFill>
                <a:effectLst/>
                <a:latin typeface="Arial"/>
                <a:ea typeface="Arial"/>
                <a:cs typeface="Arial"/>
              </a:rPr>
              <a:t>Las ocasiones en que no se usa la EVV se tendrán en cuenta para evaluar el cumplimiento del Consumidor.</a:t>
            </a:r>
          </a:p>
          <a:p>
            <a:pPr marL="285750" indent="-285750">
              <a:buSzPct val="120000"/>
              <a:buFont typeface="Wingdings" pitchFamily="2" charset="2"/>
              <a:buChar char="§"/>
            </a:pPr>
            <a:endParaRPr lang="en-US" sz="1600" dirty="0"/>
          </a:p>
          <a:p>
            <a:pPr marL="285750" indent="-285750">
              <a:buSzPct val="120000"/>
              <a:buFont typeface="Wingdings" pitchFamily="2" charset="2"/>
              <a:buChar char="§"/>
            </a:pPr>
            <a:r>
              <a:rPr lang="es" sz="1600" b="0" i="0" strike="noStrike" cap="none" spc="0" baseline="0" dirty="0">
                <a:solidFill>
                  <a:srgbClr val="000000"/>
                </a:solidFill>
                <a:effectLst/>
                <a:latin typeface="Arial"/>
                <a:ea typeface="Arial"/>
                <a:cs typeface="Arial"/>
              </a:rPr>
              <a:t>El incumplimiento del uso de la EVV es la acción por la cual un Consumidor presenta una planilla en papel o una eTimesheet en lugar de aprobar las planillas de horas trabajadas o de ingresar manualmente el horario del PCA en el Portal de EVV.</a:t>
            </a:r>
          </a:p>
          <a:p>
            <a:pPr marL="285750" indent="-285750">
              <a:buSzPct val="120000"/>
              <a:buFont typeface="Wingdings" pitchFamily="2" charset="2"/>
              <a:buChar char="§"/>
            </a:pPr>
            <a:endParaRPr lang="en-US" sz="1600" dirty="0"/>
          </a:p>
          <a:p>
            <a:pPr marL="285750" indent="-285750">
              <a:buSzPct val="120000"/>
              <a:buFont typeface="Wingdings" pitchFamily="2" charset="2"/>
              <a:buChar char="§"/>
            </a:pPr>
            <a:r>
              <a:rPr lang="es" sz="1600" b="0" i="0" strike="noStrike" cap="none" spc="0" baseline="0" dirty="0">
                <a:solidFill>
                  <a:srgbClr val="000000"/>
                </a:solidFill>
                <a:effectLst/>
                <a:latin typeface="Arial"/>
                <a:ea typeface="Arial"/>
                <a:cs typeface="Arial"/>
              </a:rPr>
              <a:t>El contador de incumplimiento del uso de la EVV se reinicia después de cinco períodos de pago </a:t>
            </a:r>
            <a:r>
              <a:rPr lang="es" sz="1600" b="0" i="0" u="sng" strike="noStrike" cap="none" spc="0" baseline="0" dirty="0">
                <a:solidFill>
                  <a:srgbClr val="000000"/>
                </a:solidFill>
                <a:effectLst/>
                <a:uFill>
                  <a:solidFill>
                    <a:srgbClr val="000000"/>
                  </a:solidFill>
                </a:uFill>
                <a:latin typeface="Arial"/>
                <a:ea typeface="Arial"/>
                <a:cs typeface="Arial"/>
              </a:rPr>
              <a:t>consecutivos</a:t>
            </a:r>
            <a:r>
              <a:rPr lang="es" sz="1600" b="0" i="0" strike="noStrike" cap="none" spc="0" baseline="0" dirty="0">
                <a:solidFill>
                  <a:srgbClr val="000000"/>
                </a:solidFill>
                <a:effectLst/>
                <a:latin typeface="Arial"/>
                <a:ea typeface="Arial"/>
                <a:cs typeface="Arial"/>
              </a:rPr>
              <a:t> en los que se use apropiadamente el sistema de EVV.</a:t>
            </a:r>
          </a:p>
          <a:p>
            <a:pPr marL="285750" indent="-285750">
              <a:buSzPct val="120000"/>
              <a:buFont typeface="Wingdings" pitchFamily="2" charset="2"/>
              <a:buChar char="§"/>
            </a:pPr>
            <a:endParaRPr lang="en-US" sz="1600" dirty="0"/>
          </a:p>
          <a:p>
            <a:pPr marL="285750" indent="-285750">
              <a:buSzPct val="120000"/>
              <a:buFont typeface="Wingdings" pitchFamily="2" charset="2"/>
              <a:buChar char="§"/>
            </a:pPr>
            <a:r>
              <a:rPr lang="es" sz="1600" b="0" i="0" strike="noStrike" cap="none" spc="0" baseline="0" dirty="0">
                <a:solidFill>
                  <a:srgbClr val="000000"/>
                </a:solidFill>
                <a:effectLst/>
                <a:latin typeface="Arial"/>
                <a:ea typeface="Arial"/>
                <a:cs typeface="Arial"/>
              </a:rPr>
              <a:t>Para los consumidores que aún no están haciendo la prueba piloto, este proceso comienza en su fecha programada para empezar a usar la EVV.</a:t>
            </a:r>
          </a:p>
        </p:txBody>
      </p:sp>
    </p:spTree>
    <p:extLst>
      <p:ext uri="{BB962C8B-B14F-4D97-AF65-F5344CB8AC3E}">
        <p14:creationId xmlns:p14="http://schemas.microsoft.com/office/powerpoint/2010/main" val="29515733"/>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36B12-329D-7036-C141-85A0C7777506}"/>
              </a:ext>
            </a:extLst>
          </p:cNvPr>
          <p:cNvSpPr txBox="1"/>
          <p:nvPr/>
        </p:nvSpPr>
        <p:spPr bwMode="auto">
          <a:xfrm>
            <a:off x="174945" y="506437"/>
            <a:ext cx="86802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ctr" defTabSz="913429" rtl="0" eaLnBrk="1" fontAlgn="base" hangingPunct="1">
              <a:spcBef>
                <a:spcPct val="0"/>
              </a:spcBef>
              <a:spcAft>
                <a:spcPct val="0"/>
              </a:spcAft>
              <a:tabLst>
                <a:tab pos="275324" algn="l"/>
              </a:tabLst>
              <a:defRPr sz="45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a:defRPr>
            </a:lvl2pPr>
            <a:lvl3pPr algn="l" defTabSz="913429" rtl="0" eaLnBrk="1" fontAlgn="base" hangingPunct="1">
              <a:spcBef>
                <a:spcPct val="0"/>
              </a:spcBef>
              <a:spcAft>
                <a:spcPct val="0"/>
              </a:spcAft>
              <a:defRPr sz="1900" b="1">
                <a:solidFill>
                  <a:schemeClr val="tx2"/>
                </a:solidFill>
                <a:latin typeface="Arial"/>
              </a:defRPr>
            </a:lvl3pPr>
            <a:lvl4pPr algn="l" defTabSz="913429" rtl="0" eaLnBrk="1" fontAlgn="base" hangingPunct="1">
              <a:spcBef>
                <a:spcPct val="0"/>
              </a:spcBef>
              <a:spcAft>
                <a:spcPct val="0"/>
              </a:spcAft>
              <a:defRPr sz="1900" b="1">
                <a:solidFill>
                  <a:schemeClr val="tx2"/>
                </a:solidFill>
                <a:latin typeface="Arial"/>
              </a:defRPr>
            </a:lvl4pPr>
            <a:lvl5pPr algn="l" defTabSz="913429" rtl="0" eaLnBrk="1" fontAlgn="base" hangingPunct="1">
              <a:spcBef>
                <a:spcPct val="0"/>
              </a:spcBef>
              <a:spcAft>
                <a:spcPct val="0"/>
              </a:spcAft>
              <a:defRPr sz="1900" b="1">
                <a:solidFill>
                  <a:schemeClr val="tx2"/>
                </a:solidFill>
                <a:latin typeface="Arial"/>
              </a:defRPr>
            </a:lvl5pPr>
            <a:lvl6pPr marL="466431" algn="l" defTabSz="913429" rtl="0" eaLnBrk="1" fontAlgn="base" hangingPunct="1">
              <a:spcBef>
                <a:spcPct val="0"/>
              </a:spcBef>
              <a:spcAft>
                <a:spcPct val="0"/>
              </a:spcAft>
              <a:defRPr sz="1900" b="1">
                <a:solidFill>
                  <a:schemeClr val="tx2"/>
                </a:solidFill>
                <a:latin typeface="Arial"/>
              </a:defRPr>
            </a:lvl6pPr>
            <a:lvl7pPr marL="932863" algn="l" defTabSz="913429" rtl="0" eaLnBrk="1" fontAlgn="base" hangingPunct="1">
              <a:spcBef>
                <a:spcPct val="0"/>
              </a:spcBef>
              <a:spcAft>
                <a:spcPct val="0"/>
              </a:spcAft>
              <a:defRPr sz="1900" b="1">
                <a:solidFill>
                  <a:schemeClr val="tx2"/>
                </a:solidFill>
                <a:latin typeface="Arial"/>
              </a:defRPr>
            </a:lvl7pPr>
            <a:lvl8pPr marL="1399295" algn="l" defTabSz="913429" rtl="0" eaLnBrk="1" fontAlgn="base" hangingPunct="1">
              <a:spcBef>
                <a:spcPct val="0"/>
              </a:spcBef>
              <a:spcAft>
                <a:spcPct val="0"/>
              </a:spcAft>
              <a:defRPr sz="1900" b="1">
                <a:solidFill>
                  <a:schemeClr val="tx2"/>
                </a:solidFill>
                <a:latin typeface="Arial"/>
              </a:defRPr>
            </a:lvl8pPr>
            <a:lvl9pPr marL="1865728" algn="l" defTabSz="913429" rtl="0" eaLnBrk="1" fontAlgn="base" hangingPunct="1">
              <a:spcBef>
                <a:spcPct val="0"/>
              </a:spcBef>
              <a:spcAft>
                <a:spcPct val="0"/>
              </a:spcAft>
              <a:defRPr sz="1900" b="1">
                <a:solidFill>
                  <a:schemeClr val="tx2"/>
                </a:solidFill>
                <a:latin typeface="Arial"/>
              </a:defRPr>
            </a:lvl9pPr>
          </a:lstStyle>
          <a:p>
            <a:pPr algn="l"/>
            <a:r>
              <a:rPr lang="es" sz="1800" b="1" i="0" strike="noStrike" cap="none" spc="0" baseline="0" dirty="0">
                <a:solidFill>
                  <a:srgbClr val="002960"/>
                </a:solidFill>
                <a:effectLst/>
                <a:latin typeface="Arial"/>
                <a:ea typeface="Arial"/>
                <a:cs typeface="Arial"/>
              </a:rPr>
              <a:t>Cumplimiento de la EVV: Seguimiento de las ocasiones en que no se usa (NU)</a:t>
            </a:r>
          </a:p>
        </p:txBody>
      </p:sp>
      <p:graphicFrame>
        <p:nvGraphicFramePr>
          <p:cNvPr id="3" name="Table 2">
            <a:extLst>
              <a:ext uri="{FF2B5EF4-FFF2-40B4-BE49-F238E27FC236}">
                <a16:creationId xmlns:a16="http://schemas.microsoft.com/office/drawing/2014/main" id="{CAB2D796-24CD-0962-527E-3540188466A3}"/>
              </a:ext>
            </a:extLst>
          </p:cNvPr>
          <p:cNvGraphicFramePr>
            <a:graphicFrameLocks noGrp="1"/>
          </p:cNvGraphicFramePr>
          <p:nvPr>
            <p:extLst>
              <p:ext uri="{D42A27DB-BD31-4B8C-83A1-F6EECF244321}">
                <p14:modId xmlns:p14="http://schemas.microsoft.com/office/powerpoint/2010/main" val="2136077373"/>
              </p:ext>
            </p:extLst>
          </p:nvPr>
        </p:nvGraphicFramePr>
        <p:xfrm>
          <a:off x="423120" y="1089116"/>
          <a:ext cx="8183946" cy="2852166"/>
        </p:xfrm>
        <a:graphic>
          <a:graphicData uri="http://schemas.openxmlformats.org/drawingml/2006/table">
            <a:tbl>
              <a:tblPr firstRow="1" firstCol="1" bandRow="1">
                <a:tableStyleId>{5C22544A-7EE6-4342-B048-85BDC9FD1C3A}</a:tableStyleId>
              </a:tblPr>
              <a:tblGrid>
                <a:gridCol w="1023919">
                  <a:extLst>
                    <a:ext uri="{9D8B030D-6E8A-4147-A177-3AD203B41FA5}">
                      <a16:colId xmlns:a16="http://schemas.microsoft.com/office/drawing/2014/main" val="2281780374"/>
                    </a:ext>
                  </a:extLst>
                </a:gridCol>
                <a:gridCol w="1477394">
                  <a:extLst>
                    <a:ext uri="{9D8B030D-6E8A-4147-A177-3AD203B41FA5}">
                      <a16:colId xmlns:a16="http://schemas.microsoft.com/office/drawing/2014/main" val="2515249512"/>
                    </a:ext>
                  </a:extLst>
                </a:gridCol>
                <a:gridCol w="1289870">
                  <a:extLst>
                    <a:ext uri="{9D8B030D-6E8A-4147-A177-3AD203B41FA5}">
                      <a16:colId xmlns:a16="http://schemas.microsoft.com/office/drawing/2014/main" val="1585662991"/>
                    </a:ext>
                  </a:extLst>
                </a:gridCol>
                <a:gridCol w="1852863">
                  <a:extLst>
                    <a:ext uri="{9D8B030D-6E8A-4147-A177-3AD203B41FA5}">
                      <a16:colId xmlns:a16="http://schemas.microsoft.com/office/drawing/2014/main" val="2261809619"/>
                    </a:ext>
                  </a:extLst>
                </a:gridCol>
                <a:gridCol w="2539900">
                  <a:extLst>
                    <a:ext uri="{9D8B030D-6E8A-4147-A177-3AD203B41FA5}">
                      <a16:colId xmlns:a16="http://schemas.microsoft.com/office/drawing/2014/main" val="1375888173"/>
                    </a:ext>
                  </a:extLst>
                </a:gridCol>
              </a:tblGrid>
              <a:tr h="356456">
                <a:tc rowSpan="2">
                  <a:txBody>
                    <a:bodyPr/>
                    <a:lstStyle/>
                    <a:p>
                      <a:pPr marL="0" marR="0" algn="ctr">
                        <a:spcBef>
                          <a:spcPct val="0"/>
                        </a:spcBef>
                        <a:spcAft>
                          <a:spcPct val="0"/>
                        </a:spcAft>
                      </a:pPr>
                      <a:r>
                        <a:rPr lang="es" sz="1500" b="1" i="0" strike="noStrike" cap="none" spc="0" baseline="0" dirty="0">
                          <a:solidFill>
                            <a:srgbClr val="FFFFFF"/>
                          </a:solidFill>
                          <a:effectLst/>
                          <a:latin typeface="Arial"/>
                          <a:ea typeface="Arial"/>
                          <a:cs typeface="Arial"/>
                        </a:rPr>
                        <a:t>Período de pago</a:t>
                      </a:r>
                    </a:p>
                  </a:txBody>
                  <a:tcPr marL="47515" marR="47515" marT="0" marB="0" anchor="ctr">
                    <a:solidFill>
                      <a:srgbClr val="002A60"/>
                    </a:solidFill>
                  </a:tcPr>
                </a:tc>
                <a:tc rowSpan="2">
                  <a:txBody>
                    <a:bodyPr/>
                    <a:lstStyle/>
                    <a:p>
                      <a:pPr marL="0" marR="0" algn="ctr">
                        <a:spcBef>
                          <a:spcPct val="0"/>
                        </a:spcBef>
                        <a:spcAft>
                          <a:spcPct val="0"/>
                        </a:spcAft>
                      </a:pPr>
                      <a:r>
                        <a:rPr lang="es" sz="1500" b="1" i="0" strike="noStrike" cap="none" spc="0" baseline="0" dirty="0">
                          <a:solidFill>
                            <a:srgbClr val="FFFFFF"/>
                          </a:solidFill>
                          <a:effectLst/>
                          <a:latin typeface="Arial"/>
                          <a:ea typeface="Arial"/>
                          <a:cs typeface="Arial"/>
                        </a:rPr>
                        <a:t>Acción</a:t>
                      </a:r>
                    </a:p>
                  </a:txBody>
                  <a:tcPr marL="47515" marR="47515" marT="0" marB="0" anchor="ctr">
                    <a:solidFill>
                      <a:srgbClr val="002A60"/>
                    </a:solidFill>
                  </a:tcPr>
                </a:tc>
                <a:tc gridSpan="3">
                  <a:txBody>
                    <a:bodyPr/>
                    <a:lstStyle/>
                    <a:p>
                      <a:pPr marL="0" marR="0" algn="ctr">
                        <a:spcBef>
                          <a:spcPct val="0"/>
                        </a:spcBef>
                        <a:spcAft>
                          <a:spcPct val="0"/>
                        </a:spcAft>
                      </a:pPr>
                      <a:r>
                        <a:rPr lang="es" sz="1500" b="1" i="0" strike="noStrike" cap="none" spc="0" baseline="0" dirty="0">
                          <a:solidFill>
                            <a:srgbClr val="FFFFFF"/>
                          </a:solidFill>
                          <a:effectLst/>
                          <a:latin typeface="Arial"/>
                          <a:ea typeface="Arial"/>
                          <a:cs typeface="Arial"/>
                        </a:rPr>
                        <a:t>Método de comunicación para notificar el incumplimiento</a:t>
                      </a:r>
                    </a:p>
                  </a:txBody>
                  <a:tcPr marL="47515" marR="47515" marT="0" marB="0" anchor="ctr">
                    <a:solidFill>
                      <a:srgbClr val="002A6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4428200"/>
                  </a:ext>
                </a:extLst>
              </a:tr>
              <a:tr h="310627">
                <a:tc vMerge="1">
                  <a:txBody>
                    <a:bodyPr/>
                    <a:lstStyle/>
                    <a:p>
                      <a:endParaRPr lang="en-US"/>
                    </a:p>
                  </a:txBody>
                  <a:tcPr/>
                </a:tc>
                <a:tc vMerge="1">
                  <a:txBody>
                    <a:bodyPr/>
                    <a:lstStyle/>
                    <a:p>
                      <a:endParaRPr lang="en-US"/>
                    </a:p>
                  </a:txBody>
                  <a:tcPr/>
                </a:tc>
                <a:tc>
                  <a:txBody>
                    <a:bodyPr/>
                    <a:lstStyle/>
                    <a:p>
                      <a:pPr marL="0" marR="0" algn="ctr">
                        <a:spcBef>
                          <a:spcPct val="0"/>
                        </a:spcBef>
                        <a:spcAft>
                          <a:spcPct val="0"/>
                        </a:spcAft>
                      </a:pPr>
                      <a:r>
                        <a:rPr lang="es" sz="1500" b="1" i="0" strike="noStrike" cap="none" spc="0" baseline="0" dirty="0">
                          <a:solidFill>
                            <a:srgbClr val="000000"/>
                          </a:solidFill>
                          <a:effectLst/>
                          <a:latin typeface="Arial"/>
                          <a:ea typeface="Arial"/>
                          <a:cs typeface="Arial"/>
                        </a:rPr>
                        <a:t>Everbridge</a:t>
                      </a:r>
                    </a:p>
                  </a:txBody>
                  <a:tcPr marL="47515" marR="47515" marT="0" marB="0" anchor="ctr">
                    <a:solidFill>
                      <a:schemeClr val="accent1"/>
                    </a:solidFill>
                  </a:tcPr>
                </a:tc>
                <a:tc>
                  <a:txBody>
                    <a:bodyPr/>
                    <a:lstStyle/>
                    <a:p>
                      <a:pPr marL="0" marR="0" algn="ctr">
                        <a:spcBef>
                          <a:spcPct val="0"/>
                        </a:spcBef>
                        <a:spcAft>
                          <a:spcPct val="0"/>
                        </a:spcAft>
                      </a:pPr>
                      <a:r>
                        <a:rPr lang="es" sz="1500" b="1" i="0" strike="noStrike" cap="none" spc="0" baseline="0" dirty="0">
                          <a:solidFill>
                            <a:srgbClr val="000000"/>
                          </a:solidFill>
                          <a:effectLst/>
                          <a:latin typeface="Arial"/>
                          <a:ea typeface="Arial"/>
                          <a:cs typeface="Arial"/>
                        </a:rPr>
                        <a:t>Llamado</a:t>
                      </a:r>
                    </a:p>
                  </a:txBody>
                  <a:tcPr marL="47515" marR="47515" marT="0" marB="0" anchor="ctr">
                    <a:solidFill>
                      <a:schemeClr val="accent1"/>
                    </a:solidFill>
                  </a:tcPr>
                </a:tc>
                <a:tc>
                  <a:txBody>
                    <a:bodyPr/>
                    <a:lstStyle/>
                    <a:p>
                      <a:pPr marL="0" marR="0" algn="ctr">
                        <a:spcBef>
                          <a:spcPct val="0"/>
                        </a:spcBef>
                        <a:spcAft>
                          <a:spcPct val="0"/>
                        </a:spcAft>
                      </a:pPr>
                      <a:r>
                        <a:rPr lang="es" sz="1500" b="1" i="0" strike="noStrike" cap="none" spc="0" baseline="0" dirty="0">
                          <a:solidFill>
                            <a:srgbClr val="000000"/>
                          </a:solidFill>
                          <a:effectLst/>
                          <a:latin typeface="Arial"/>
                          <a:ea typeface="Arial"/>
                          <a:cs typeface="Arial"/>
                        </a:rPr>
                        <a:t>Carta</a:t>
                      </a:r>
                    </a:p>
                  </a:txBody>
                  <a:tcPr marL="47515" marR="47515" marT="0" marB="0" anchor="ctr">
                    <a:solidFill>
                      <a:schemeClr val="accent1"/>
                    </a:solidFill>
                  </a:tcPr>
                </a:tc>
                <a:extLst>
                  <a:ext uri="{0D108BD9-81ED-4DB2-BD59-A6C34878D82A}">
                    <a16:rowId xmlns:a16="http://schemas.microsoft.com/office/drawing/2014/main" val="3280719770"/>
                  </a:ext>
                </a:extLst>
              </a:tr>
              <a:tr h="631441">
                <a:tc>
                  <a:txBody>
                    <a:bodyPr/>
                    <a:lstStyle/>
                    <a:p>
                      <a:pPr marL="0" marR="0" algn="ctr">
                        <a:spcBef>
                          <a:spcPct val="0"/>
                        </a:spcBef>
                        <a:spcAft>
                          <a:spcPct val="0"/>
                        </a:spcAft>
                      </a:pPr>
                      <a:r>
                        <a:rPr lang="es" sz="1500" b="1" i="0" strike="noStrike" cap="none" spc="0" baseline="0">
                          <a:solidFill>
                            <a:srgbClr val="002960"/>
                          </a:solidFill>
                          <a:effectLst/>
                          <a:latin typeface="Arial"/>
                          <a:ea typeface="Arial"/>
                          <a:cs typeface="Arial"/>
                        </a:rPr>
                        <a:t>1</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Advertencia</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Tempus</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PCM</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Carta de advertencia Tempus</a:t>
                      </a:r>
                    </a:p>
                  </a:txBody>
                  <a:tcPr marL="47515" marR="47515" marT="0" marB="0" anchor="ctr"/>
                </a:tc>
                <a:extLst>
                  <a:ext uri="{0D108BD9-81ED-4DB2-BD59-A6C34878D82A}">
                    <a16:rowId xmlns:a16="http://schemas.microsoft.com/office/drawing/2014/main" val="2006930882"/>
                  </a:ext>
                </a:extLst>
              </a:tr>
              <a:tr h="282232">
                <a:tc>
                  <a:txBody>
                    <a:bodyPr/>
                    <a:lstStyle/>
                    <a:p>
                      <a:pPr marL="0" marR="0" algn="ctr">
                        <a:spcBef>
                          <a:spcPct val="0"/>
                        </a:spcBef>
                        <a:spcAft>
                          <a:spcPct val="0"/>
                        </a:spcAft>
                      </a:pPr>
                      <a:r>
                        <a:rPr lang="es" sz="1500" b="1" i="0" strike="noStrike" cap="none" spc="0" baseline="0">
                          <a:solidFill>
                            <a:srgbClr val="002960"/>
                          </a:solidFill>
                          <a:effectLst/>
                          <a:latin typeface="Arial"/>
                          <a:ea typeface="Arial"/>
                          <a:cs typeface="Arial"/>
                        </a:rPr>
                        <a:t>2</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1.</a:t>
                      </a:r>
                      <a:r>
                        <a:rPr lang="es" sz="1500" b="0" i="0" strike="noStrike" cap="none" spc="0" baseline="30000">
                          <a:solidFill>
                            <a:srgbClr val="000000"/>
                          </a:solidFill>
                          <a:effectLst/>
                          <a:latin typeface="Arial"/>
                          <a:ea typeface="Arial"/>
                          <a:cs typeface="Arial"/>
                        </a:rPr>
                        <a:t>er</a:t>
                      </a:r>
                      <a:r>
                        <a:rPr lang="es" sz="1500" b="0" i="0" strike="noStrike" cap="none" spc="0" baseline="0">
                          <a:solidFill>
                            <a:srgbClr val="000000"/>
                          </a:solidFill>
                          <a:effectLst/>
                          <a:latin typeface="Arial"/>
                          <a:ea typeface="Arial"/>
                          <a:cs typeface="Arial"/>
                        </a:rPr>
                        <a:t> NU</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Tempus</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PCM</a:t>
                      </a:r>
                    </a:p>
                  </a:txBody>
                  <a:tcPr marL="47515" marR="47515" marT="0" marB="0" anchor="ctr"/>
                </a:tc>
                <a:tc>
                  <a:txBody>
                    <a:bodyPr/>
                    <a:lstStyle/>
                    <a:p>
                      <a:pPr marL="0" marR="0" algn="ctr">
                        <a:spcBef>
                          <a:spcPct val="0"/>
                        </a:spcBef>
                        <a:spcAft>
                          <a:spcPct val="0"/>
                        </a:spcAft>
                      </a:pPr>
                      <a:r>
                        <a:rPr lang="en-US" sz="1500" u="none" strike="noStrike" kern="100" dirty="0">
                          <a:effectLst/>
                        </a:rPr>
                        <a:t> </a:t>
                      </a:r>
                      <a:endParaRPr lang="en-US" sz="15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2570796457"/>
                  </a:ext>
                </a:extLst>
              </a:tr>
              <a:tr h="585610">
                <a:tc>
                  <a:txBody>
                    <a:bodyPr/>
                    <a:lstStyle/>
                    <a:p>
                      <a:pPr marL="0" marR="0" algn="ctr">
                        <a:spcBef>
                          <a:spcPct val="0"/>
                        </a:spcBef>
                        <a:spcAft>
                          <a:spcPct val="0"/>
                        </a:spcAft>
                      </a:pPr>
                      <a:r>
                        <a:rPr lang="es" sz="1500" b="1" i="0" strike="noStrike" cap="none" spc="0" baseline="0">
                          <a:solidFill>
                            <a:srgbClr val="002960"/>
                          </a:solidFill>
                          <a:effectLst/>
                          <a:latin typeface="Arial"/>
                          <a:ea typeface="Arial"/>
                          <a:cs typeface="Arial"/>
                        </a:rPr>
                        <a:t>3</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2.</a:t>
                      </a:r>
                      <a:r>
                        <a:rPr lang="es" sz="1500" b="0" i="0" strike="noStrike" cap="none" spc="0" baseline="30000" dirty="0">
                          <a:solidFill>
                            <a:srgbClr val="000000"/>
                          </a:solidFill>
                          <a:effectLst/>
                          <a:latin typeface="Arial"/>
                          <a:ea typeface="Arial"/>
                          <a:cs typeface="Arial"/>
                        </a:rPr>
                        <a:t>o</a:t>
                      </a:r>
                      <a:r>
                        <a:rPr lang="es" sz="1500" b="0" i="0" strike="noStrike" cap="none" spc="0" baseline="0" dirty="0">
                          <a:solidFill>
                            <a:srgbClr val="000000"/>
                          </a:solidFill>
                          <a:effectLst/>
                          <a:latin typeface="Arial"/>
                          <a:ea typeface="Arial"/>
                          <a:cs typeface="Arial"/>
                        </a:rPr>
                        <a:t> NU</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Tempus</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PCM</a:t>
                      </a:r>
                    </a:p>
                  </a:txBody>
                  <a:tcPr marL="47515" marR="47515" marT="0" marB="0" anchor="ctr"/>
                </a:tc>
                <a:tc>
                  <a:txBody>
                    <a:bodyPr/>
                    <a:lstStyle/>
                    <a:p>
                      <a:pPr marL="0" marR="0" algn="ctr">
                        <a:spcBef>
                          <a:spcPct val="0"/>
                        </a:spcBef>
                        <a:spcAft>
                          <a:spcPct val="0"/>
                        </a:spcAft>
                      </a:pPr>
                      <a:r>
                        <a:rPr lang="en-US" sz="1500" u="none" strike="noStrike" kern="100" dirty="0">
                          <a:effectLst/>
                        </a:rPr>
                        <a:t> </a:t>
                      </a:r>
                      <a:endParaRPr lang="en-US" sz="1500" kern="100" dirty="0">
                        <a:effectLst/>
                        <a:latin typeface="Calibri" panose="020F0502020204030204" pitchFamily="34" charset="0"/>
                        <a:ea typeface="Calibri" panose="020F0502020204030204" pitchFamily="34" charset="0"/>
                        <a:cs typeface="Arial" panose="020B0604020202020204" pitchFamily="34" charset="0"/>
                      </a:endParaRPr>
                    </a:p>
                  </a:txBody>
                  <a:tcPr marL="47515" marR="47515" marT="0" marB="0" anchor="ctr"/>
                </a:tc>
                <a:extLst>
                  <a:ext uri="{0D108BD9-81ED-4DB2-BD59-A6C34878D82A}">
                    <a16:rowId xmlns:a16="http://schemas.microsoft.com/office/drawing/2014/main" val="1046857969"/>
                  </a:ext>
                </a:extLst>
              </a:tr>
              <a:tr h="564465">
                <a:tc>
                  <a:txBody>
                    <a:bodyPr/>
                    <a:lstStyle/>
                    <a:p>
                      <a:pPr marL="0" marR="0" algn="ctr">
                        <a:spcBef>
                          <a:spcPct val="0"/>
                        </a:spcBef>
                        <a:spcAft>
                          <a:spcPct val="0"/>
                        </a:spcAft>
                      </a:pPr>
                      <a:r>
                        <a:rPr lang="es" sz="1500" b="1" i="0" strike="noStrike" cap="none" spc="0" baseline="0">
                          <a:solidFill>
                            <a:srgbClr val="002960"/>
                          </a:solidFill>
                          <a:effectLst/>
                          <a:latin typeface="Arial"/>
                          <a:ea typeface="Arial"/>
                          <a:cs typeface="Arial"/>
                        </a:rPr>
                        <a:t>4</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3.</a:t>
                      </a:r>
                      <a:r>
                        <a:rPr lang="es" sz="1500" b="0" i="0" strike="noStrike" cap="none" spc="0" baseline="30000">
                          <a:solidFill>
                            <a:srgbClr val="000000"/>
                          </a:solidFill>
                          <a:effectLst/>
                          <a:latin typeface="Arial"/>
                          <a:ea typeface="Arial"/>
                          <a:cs typeface="Arial"/>
                        </a:rPr>
                        <a:t>er</a:t>
                      </a:r>
                      <a:r>
                        <a:rPr lang="es" sz="1500" b="0" i="0" strike="noStrike" cap="none" spc="0" baseline="0">
                          <a:solidFill>
                            <a:srgbClr val="000000"/>
                          </a:solidFill>
                          <a:effectLst/>
                          <a:latin typeface="Arial"/>
                          <a:ea typeface="Arial"/>
                          <a:cs typeface="Arial"/>
                        </a:rPr>
                        <a:t> NU y último NU</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Tempus</a:t>
                      </a:r>
                    </a:p>
                  </a:txBody>
                  <a:tcPr marL="47515" marR="47515" marT="0" marB="0" anchor="ctr"/>
                </a:tc>
                <a:tc>
                  <a:txBody>
                    <a:bodyPr/>
                    <a:lstStyle/>
                    <a:p>
                      <a:pPr marL="0" marR="0" algn="ctr">
                        <a:spcBef>
                          <a:spcPct val="0"/>
                        </a:spcBef>
                        <a:spcAft>
                          <a:spcPct val="0"/>
                        </a:spcAft>
                      </a:pPr>
                      <a:r>
                        <a:rPr lang="es" sz="1500" b="0" i="0" strike="noStrike" cap="none" spc="0" baseline="0">
                          <a:solidFill>
                            <a:srgbClr val="000000"/>
                          </a:solidFill>
                          <a:effectLst/>
                          <a:latin typeface="Arial"/>
                          <a:ea typeface="Arial"/>
                          <a:cs typeface="Arial"/>
                        </a:rPr>
                        <a:t>PCM</a:t>
                      </a:r>
                    </a:p>
                  </a:txBody>
                  <a:tcPr marL="47515" marR="47515" marT="0" marB="0" anchor="ctr"/>
                </a:tc>
                <a:tc>
                  <a:txBody>
                    <a:bodyPr/>
                    <a:lstStyle/>
                    <a:p>
                      <a:pPr marL="0" marR="0" algn="ctr">
                        <a:spcBef>
                          <a:spcPct val="0"/>
                        </a:spcBef>
                        <a:spcAft>
                          <a:spcPct val="0"/>
                        </a:spcAft>
                      </a:pPr>
                      <a:r>
                        <a:rPr lang="es" sz="1500" b="0" i="0" strike="noStrike" cap="none" spc="0" baseline="0" dirty="0">
                          <a:solidFill>
                            <a:srgbClr val="000000"/>
                          </a:solidFill>
                          <a:effectLst/>
                          <a:latin typeface="Arial"/>
                          <a:ea typeface="Arial"/>
                          <a:cs typeface="Arial"/>
                        </a:rPr>
                        <a:t>Remitido para envío de carta de cancelación MassHealth</a:t>
                      </a:r>
                    </a:p>
                  </a:txBody>
                  <a:tcPr marL="47515" marR="47515" marT="0" marB="0" anchor="ctr"/>
                </a:tc>
                <a:extLst>
                  <a:ext uri="{0D108BD9-81ED-4DB2-BD59-A6C34878D82A}">
                    <a16:rowId xmlns:a16="http://schemas.microsoft.com/office/drawing/2014/main" val="2522833321"/>
                  </a:ext>
                </a:extLst>
              </a:tr>
            </a:tbl>
          </a:graphicData>
        </a:graphic>
      </p:graphicFrame>
      <p:sp>
        <p:nvSpPr>
          <p:cNvPr id="5" name="Text Placeholder 2">
            <a:extLst>
              <a:ext uri="{FF2B5EF4-FFF2-40B4-BE49-F238E27FC236}">
                <a16:creationId xmlns:a16="http://schemas.microsoft.com/office/drawing/2014/main" id="{F8945E7C-0913-BE6D-C927-4BDED806FAA0}"/>
              </a:ext>
            </a:extLst>
          </p:cNvPr>
          <p:cNvSpPr txBox="1"/>
          <p:nvPr/>
        </p:nvSpPr>
        <p:spPr>
          <a:xfrm>
            <a:off x="480028" y="4246963"/>
            <a:ext cx="8249293" cy="1972015"/>
          </a:xfrm>
        </p:spPr>
        <p:txBody>
          <a:bodyPr lIns="91440" tIns="45720" rIns="91440" bIns="45720" anchor="t"/>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07000"/>
              </a:lnSpc>
              <a:spcAft>
                <a:spcPts val="800"/>
              </a:spcAft>
            </a:pPr>
            <a:r>
              <a:rPr lang="es" b="1" i="0" strike="noStrike" cap="none" spc="0" baseline="0" dirty="0">
                <a:solidFill>
                  <a:srgbClr val="000000"/>
                </a:solidFill>
                <a:effectLst/>
                <a:latin typeface="Arial"/>
                <a:ea typeface="Arial"/>
                <a:cs typeface="Arial"/>
              </a:rPr>
              <a:t>Para alentar a usar la EVV, podemos implementar medidas adicionales para:</a:t>
            </a:r>
          </a:p>
          <a:p>
            <a:pPr marL="285750" indent="-285750">
              <a:lnSpc>
                <a:spcPct val="107000"/>
              </a:lnSpc>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Comentar la importancia de usar el sistema de EVV.</a:t>
            </a:r>
          </a:p>
          <a:p>
            <a:pPr marL="285750" indent="-285750">
              <a:lnSpc>
                <a:spcPct val="107000"/>
              </a:lnSpc>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Comentar las consecuencias de no usar el sistema de EVV.</a:t>
            </a:r>
          </a:p>
          <a:p>
            <a:pPr marL="285750" indent="-285750">
              <a:lnSpc>
                <a:spcPct val="107000"/>
              </a:lnSpc>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Comentar cómo pueden cambiar los servicios si los Consumidores son derivados a otro programa de MassHealth. </a:t>
            </a:r>
          </a:p>
        </p:txBody>
      </p:sp>
    </p:spTree>
    <p:extLst>
      <p:ext uri="{BB962C8B-B14F-4D97-AF65-F5344CB8AC3E}">
        <p14:creationId xmlns:p14="http://schemas.microsoft.com/office/powerpoint/2010/main" val="2216827142"/>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dirty="0">
                <a:solidFill>
                  <a:srgbClr val="002960"/>
                </a:solidFill>
                <a:effectLst/>
                <a:latin typeface="Arial"/>
                <a:ea typeface="Arial"/>
                <a:cs typeface="Arial"/>
              </a:rPr>
              <a:t>¿Qué es el </a:t>
            </a:r>
            <a:r>
              <a:rPr lang="es-419" sz="1900" b="1" i="0" strike="noStrike" cap="none" spc="0" baseline="0" dirty="0">
                <a:solidFill>
                  <a:srgbClr val="002960"/>
                </a:solidFill>
                <a:effectLst/>
                <a:latin typeface="Arial"/>
                <a:ea typeface="Arial"/>
                <a:cs typeface="Arial"/>
              </a:rPr>
              <a:t>Acuerdo</a:t>
            </a:r>
            <a:r>
              <a:rPr lang="es" sz="1900" b="1" i="0" strike="noStrike" cap="none" spc="0" baseline="0" dirty="0">
                <a:solidFill>
                  <a:srgbClr val="002960"/>
                </a:solidFill>
                <a:effectLst/>
                <a:latin typeface="Arial"/>
                <a:ea typeface="Arial"/>
                <a:cs typeface="Arial"/>
              </a:rPr>
              <a:t> de uso de la EVV?</a:t>
            </a:r>
          </a:p>
        </p:txBody>
      </p:sp>
      <p:sp>
        <p:nvSpPr>
          <p:cNvPr id="13" name="Rectangle 12">
            <a:extLst>
              <a:ext uri="{FF2B5EF4-FFF2-40B4-BE49-F238E27FC236}">
                <a16:creationId xmlns:a16="http://schemas.microsoft.com/office/drawing/2014/main" id="{AF897A99-B3B3-044A-B663-8EB0F1CD33DB}"/>
              </a:ext>
            </a:extLst>
          </p:cNvPr>
          <p:cNvSpPr/>
          <p:nvPr/>
        </p:nvSpPr>
        <p:spPr>
          <a:xfrm>
            <a:off x="408017" y="6323769"/>
            <a:ext cx="8371756"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685800"/>
            <a:ext cx="8385287" cy="5478423"/>
          </a:xfrm>
        </p:spPr>
        <p:txBody>
          <a:bodyPr/>
          <a:lstStyle/>
          <a:p>
            <a:pPr marL="285750"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Los Consumidores cuya Autorización previa (PA) esté cancelada o con notificación para su cancelación debido al incumplimiento del uso de la EVV tendrán la oportunidad de acceder o de continuar accediendo a los servicios del Programa de PCA en el futuro firmando un "Formulario de </a:t>
            </a:r>
            <a:r>
              <a:rPr lang="es-419" sz="1800" b="0" i="0" strike="noStrike" cap="none" spc="0" baseline="0" dirty="0">
                <a:solidFill>
                  <a:srgbClr val="000000"/>
                </a:solidFill>
                <a:effectLst/>
                <a:latin typeface="Arial"/>
                <a:ea typeface="Arial"/>
                <a:cs typeface="Arial"/>
              </a:rPr>
              <a:t>Acuerdo</a:t>
            </a:r>
            <a:r>
              <a:rPr lang="es" sz="1800" b="0" i="0" strike="noStrike" cap="none" spc="0" baseline="0" dirty="0">
                <a:solidFill>
                  <a:srgbClr val="000000"/>
                </a:solidFill>
                <a:effectLst/>
                <a:latin typeface="Arial"/>
                <a:ea typeface="Arial"/>
                <a:cs typeface="Arial"/>
              </a:rPr>
              <a:t> de uso de la EVV". </a:t>
            </a:r>
          </a:p>
          <a:p>
            <a:pPr marL="342265"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La continuidad de la participación en el Programa de PCA está supeditada al uso inmediato del sistema de EVV por parte del Consumidor.</a:t>
            </a:r>
          </a:p>
          <a:p>
            <a:pPr marL="342265" lvl="1" indent="-340995">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Después de firmar el </a:t>
            </a:r>
            <a:r>
              <a:rPr lang="es-419" sz="1800" b="0" i="0" strike="noStrike" cap="none" spc="0" baseline="0" dirty="0">
                <a:solidFill>
                  <a:srgbClr val="000000"/>
                </a:solidFill>
                <a:effectLst/>
                <a:latin typeface="Arial"/>
                <a:ea typeface="Arial"/>
                <a:cs typeface="Arial"/>
              </a:rPr>
              <a:t>Acuerdo</a:t>
            </a:r>
            <a:r>
              <a:rPr lang="es" sz="1800" b="0" i="0" strike="noStrike" cap="none" spc="0" baseline="0" dirty="0">
                <a:solidFill>
                  <a:srgbClr val="000000"/>
                </a:solidFill>
                <a:effectLst/>
                <a:latin typeface="Arial"/>
                <a:ea typeface="Arial"/>
                <a:cs typeface="Arial"/>
              </a:rPr>
              <a:t>, los Consumidores quedarán a prueba y deberán usar la EVV durante los cinco períodos de pago siguientes (cuando reciban servicios de PCA). </a:t>
            </a:r>
          </a:p>
          <a:p>
            <a:pPr marL="924878" lvl="4" indent="-340995">
              <a:spcAft>
                <a:spcPts val="800"/>
              </a:spcAft>
              <a:buFont typeface="Courier New" panose="02070309020205020404" pitchFamily="49" charset="0"/>
              <a:buChar char="o"/>
            </a:pPr>
            <a:r>
              <a:rPr lang="es" sz="1600" b="0" i="0" strike="noStrike" cap="none" spc="0" baseline="0" dirty="0">
                <a:solidFill>
                  <a:srgbClr val="000000"/>
                </a:solidFill>
                <a:effectLst/>
                <a:latin typeface="Arial"/>
                <a:ea typeface="Arial"/>
                <a:cs typeface="Arial"/>
              </a:rPr>
              <a:t>Si los Consumidores no usan la EVV, se notificará nuevamente a MassHealth para la cancelación de la PA. </a:t>
            </a:r>
          </a:p>
          <a:p>
            <a:pPr marL="924878" lvl="4" indent="-340995">
              <a:spcAft>
                <a:spcPts val="800"/>
              </a:spcAft>
              <a:buFont typeface="Courier New" panose="02070309020205020404" pitchFamily="49" charset="0"/>
              <a:buChar char="o"/>
            </a:pPr>
            <a:r>
              <a:rPr lang="es" sz="1600" b="0" i="0" strike="noStrike" cap="none" spc="0" baseline="0" dirty="0">
                <a:solidFill>
                  <a:srgbClr val="000000"/>
                </a:solidFill>
                <a:effectLst/>
                <a:latin typeface="Arial"/>
                <a:ea typeface="Arial"/>
                <a:cs typeface="Arial"/>
              </a:rPr>
              <a:t>Después de 5 períodos de pago con cumplimiento de la EVV (cuando reciban servicios de PCA), se levantará el período de prueba.</a:t>
            </a:r>
          </a:p>
          <a:p>
            <a:pPr marL="285750" indent="-285750">
              <a:spcAft>
                <a:spcPts val="800"/>
              </a:spcAft>
              <a:buFont typeface="Wingdings" pitchFamily="2" charset="2"/>
              <a:buChar char="§"/>
            </a:pPr>
            <a:r>
              <a:rPr lang="es" sz="1800" b="0" i="0" strike="noStrike" cap="none" spc="0" baseline="0" dirty="0">
                <a:solidFill>
                  <a:srgbClr val="000000"/>
                </a:solidFill>
                <a:effectLst/>
                <a:latin typeface="Arial"/>
                <a:ea typeface="Arial"/>
                <a:cs typeface="Arial"/>
              </a:rPr>
              <a:t>Los Consumidores tienen tiempo de apelar la decisión de MassHealth de cancelar una PA hasta 60 días después de la fecha de notificación de la cancelación. </a:t>
            </a:r>
          </a:p>
          <a:p>
            <a:pPr>
              <a:spcAft>
                <a:spcPts val="800"/>
              </a:spcAft>
            </a:pPr>
            <a:endParaRPr lang="en-US" sz="1800" dirty="0">
              <a:cs typeface="Arial"/>
            </a:endParaRPr>
          </a:p>
        </p:txBody>
      </p:sp>
    </p:spTree>
    <p:extLst>
      <p:ext uri="{BB962C8B-B14F-4D97-AF65-F5344CB8AC3E}">
        <p14:creationId xmlns:p14="http://schemas.microsoft.com/office/powerpoint/2010/main" val="159370572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0" imgH="0" progId="TCLayout.ActiveDocument.1">
                  <p:embed/>
                </p:oleObj>
              </mc:Choice>
              <mc:Fallback>
                <p:oleObj name="think-cell Slide" r:id="rId5" imgW="0" imgH="0" progId="TCLayout.ActiveDocument.1">
                  <p:embed/>
                  <p:pic>
                    <p:nvPicPr>
                      <p:cNvPr id="0" name="OLE substitute image"/>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Subtitulado e interpretación en español</a:t>
            </a:r>
          </a:p>
        </p:txBody>
      </p:sp>
      <p:sp>
        <p:nvSpPr>
          <p:cNvPr id="2" name="Text Placeholder 1">
            <a:extLst>
              <a:ext uri="{FF2B5EF4-FFF2-40B4-BE49-F238E27FC236}">
                <a16:creationId xmlns:a16="http://schemas.microsoft.com/office/drawing/2014/main" id="{6E378DC3-1358-E140-BA5A-5B792D3A3F4E}"/>
              </a:ext>
            </a:extLst>
          </p:cNvPr>
          <p:cNvSpPr>
            <a:spLocks noGrp="1"/>
          </p:cNvSpPr>
          <p:nvPr>
            <p:ph type="body" sz="quarter" idx="12"/>
          </p:nvPr>
        </p:nvSpPr>
        <p:spPr>
          <a:xfrm>
            <a:off x="381000" y="914400"/>
            <a:ext cx="8305800" cy="1461939"/>
          </a:xfrm>
        </p:spPr>
        <p:txBody>
          <a:bodyPr/>
          <a:lstStyle/>
          <a:p>
            <a:pPr marL="288925" lvl="2" indent="-288925">
              <a:buFont typeface="Wingdings" pitchFamily="2" charset="2"/>
              <a:buChar char="§"/>
            </a:pPr>
            <a:r>
              <a:rPr lang="es" sz="1500" b="0" i="0" strike="noStrike" cap="none" spc="0" baseline="0" dirty="0">
                <a:solidFill>
                  <a:srgbClr val="000000"/>
                </a:solidFill>
                <a:effectLst/>
                <a:latin typeface="Arial"/>
                <a:ea typeface="Arial"/>
                <a:cs typeface="Arial"/>
              </a:rPr>
              <a:t>El subtitulado estará disponible durante esta sesión para quienes usen su computadora.</a:t>
            </a:r>
          </a:p>
          <a:p>
            <a:pPr marL="288925" lvl="2" indent="-288925">
              <a:buFont typeface="Wingdings" pitchFamily="2" charset="2"/>
              <a:buChar char="§"/>
            </a:pPr>
            <a:endParaRPr lang="en-US" sz="1500" dirty="0"/>
          </a:p>
          <a:p>
            <a:pPr marL="288925" lvl="2" indent="-288925">
              <a:buFont typeface="Wingdings" pitchFamily="2" charset="2"/>
              <a:buChar char="§"/>
            </a:pPr>
            <a:r>
              <a:rPr lang="es" sz="1500" b="0" i="0" strike="noStrike" cap="none" spc="0" baseline="0" dirty="0">
                <a:solidFill>
                  <a:srgbClr val="000000"/>
                </a:solidFill>
                <a:effectLst/>
                <a:latin typeface="Arial"/>
                <a:ea typeface="Arial"/>
                <a:cs typeface="Arial"/>
              </a:rPr>
              <a:t>Se proporcionará un intérprete de español para esta reunión. Para elegir el canal de español, haga clic en </a:t>
            </a:r>
            <a:r>
              <a:rPr lang="es" sz="1500" b="0" i="1" strike="noStrike" cap="none" spc="0" baseline="0" dirty="0">
                <a:solidFill>
                  <a:srgbClr val="000000"/>
                </a:solidFill>
                <a:effectLst/>
                <a:latin typeface="Arial"/>
                <a:ea typeface="Arial"/>
                <a:cs typeface="Arial"/>
              </a:rPr>
              <a:t>Interpretation</a:t>
            </a:r>
            <a:r>
              <a:rPr lang="es" sz="1500" b="0" i="0" strike="noStrike" cap="none" spc="0" baseline="0" dirty="0">
                <a:solidFill>
                  <a:srgbClr val="000000"/>
                </a:solidFill>
                <a:effectLst/>
                <a:latin typeface="Arial"/>
                <a:ea typeface="Arial"/>
                <a:cs typeface="Arial"/>
              </a:rPr>
              <a:t> (Interpretación)       en los controles de la reunión y seleccione el canal de idioma español. </a:t>
            </a:r>
          </a:p>
        </p:txBody>
      </p:sp>
      <p:pic>
        <p:nvPicPr>
          <p:cNvPr id="1026" name="Picture 2">
            <a:extLst>
              <a:ext uri="{FF2B5EF4-FFF2-40B4-BE49-F238E27FC236}">
                <a16:creationId xmlns:a16="http://schemas.microsoft.com/office/drawing/2014/main" id="{C250ECFF-9E89-B42A-68F8-71DA49028B6E}"/>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4295775" y="1919413"/>
            <a:ext cx="238125" cy="238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0827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E77E6-87D8-3BE5-437B-FBB14A8BAE71}"/>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Roles y responsabilidades</a:t>
            </a:r>
          </a:p>
        </p:txBody>
      </p:sp>
      <p:sp>
        <p:nvSpPr>
          <p:cNvPr id="5" name="TextBox 4">
            <a:extLst>
              <a:ext uri="{FF2B5EF4-FFF2-40B4-BE49-F238E27FC236}">
                <a16:creationId xmlns:a16="http://schemas.microsoft.com/office/drawing/2014/main" id="{90641FC8-7368-996A-0A26-9BF7B4947791}"/>
              </a:ext>
            </a:extLst>
          </p:cNvPr>
          <p:cNvSpPr txBox="1"/>
          <p:nvPr/>
        </p:nvSpPr>
        <p:spPr>
          <a:xfrm>
            <a:off x="174945" y="733926"/>
            <a:ext cx="8183146" cy="5986895"/>
          </a:xfrm>
          <a:prstGeom prst="rect">
            <a:avLst/>
          </a:prstGeom>
          <a:noFill/>
        </p:spPr>
        <p:txBody>
          <a:bodyPr wrap="square" rtlCol="0">
            <a:spAutoFit/>
          </a:bodyPr>
          <a:lstStyle/>
          <a:p>
            <a:pPr marL="0" marR="0">
              <a:lnSpc>
                <a:spcPct val="107000"/>
              </a:lnSpc>
              <a:spcBef>
                <a:spcPct val="0"/>
              </a:spcBef>
              <a:spcAft>
                <a:spcPts val="800"/>
              </a:spcAft>
            </a:pPr>
            <a:r>
              <a:rPr lang="es" sz="1800" b="1" i="0" strike="noStrike" cap="none" spc="0" baseline="0" dirty="0">
                <a:solidFill>
                  <a:srgbClr val="000000"/>
                </a:solidFill>
                <a:effectLst/>
                <a:latin typeface="Arial"/>
                <a:ea typeface="Arial"/>
                <a:cs typeface="Arial"/>
              </a:rPr>
              <a:t>Agencias de PCM o planes de SCO y One Care</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Las Agencias de PCM llevan un registro de incumplimiento (actualizado semanalmente).</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Realizan llamadas telefónicas semanales a los Consumidores que no usan el sistema de EVV para presentar sus planillas de horas trabajadas.</a:t>
            </a:r>
          </a:p>
          <a:p>
            <a:pPr marL="342900" marR="0" lvl="0" indent="-342900">
              <a:lnSpc>
                <a:spcPct val="107000"/>
              </a:lnSpc>
              <a:spcBef>
                <a:spcPct val="0"/>
              </a:spcBef>
              <a:buFont typeface="Wingdings" pitchFamily="2" charset="2"/>
              <a:buChar char="§"/>
            </a:pPr>
            <a:r>
              <a:rPr lang="es" sz="1600" b="0" i="0" strike="noStrike" cap="none" spc="0" baseline="0" dirty="0">
                <a:solidFill>
                  <a:srgbClr val="000000"/>
                </a:solidFill>
                <a:effectLst/>
                <a:latin typeface="Arial"/>
                <a:ea typeface="Arial"/>
                <a:cs typeface="Arial"/>
              </a:rPr>
              <a:t>Siguen procedimientos estándar (no se puede contactar, Representante, EVV).</a:t>
            </a:r>
          </a:p>
          <a:p>
            <a:pPr marL="342900" marR="0" lvl="0" indent="-342900">
              <a:lnSpc>
                <a:spcPct val="107000"/>
              </a:lnSpc>
              <a:spcBef>
                <a:spcPct val="0"/>
              </a:spcBef>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Reciben y mantienen los formularios de </a:t>
            </a:r>
            <a:r>
              <a:rPr lang="es-419" sz="1600" b="0" i="0" strike="noStrike" cap="none" spc="0" baseline="0" dirty="0">
                <a:solidFill>
                  <a:srgbClr val="000000"/>
                </a:solidFill>
                <a:effectLst/>
                <a:latin typeface="Arial"/>
                <a:ea typeface="Arial"/>
                <a:cs typeface="Arial"/>
              </a:rPr>
              <a:t>Acuerdo</a:t>
            </a:r>
            <a:r>
              <a:rPr lang="es" sz="1600" b="0" i="0" strike="noStrike" cap="none" spc="0" baseline="0" dirty="0">
                <a:solidFill>
                  <a:srgbClr val="000000"/>
                </a:solidFill>
                <a:effectLst/>
                <a:latin typeface="Arial"/>
                <a:ea typeface="Arial"/>
                <a:cs typeface="Arial"/>
              </a:rPr>
              <a:t> de uso de la EVV.</a:t>
            </a:r>
            <a:br>
              <a:rPr sz="1600" dirty="0"/>
            </a:br>
            <a:endParaRPr sz="1600" dirty="0"/>
          </a:p>
          <a:p>
            <a:pPr marL="0" marR="0">
              <a:lnSpc>
                <a:spcPct val="107000"/>
              </a:lnSpc>
              <a:spcBef>
                <a:spcPct val="0"/>
              </a:spcBef>
              <a:spcAft>
                <a:spcPts val="800"/>
              </a:spcAft>
            </a:pPr>
            <a:r>
              <a:rPr lang="es" sz="1800" b="1" i="0" strike="noStrike" cap="none" spc="0" baseline="0" dirty="0">
                <a:solidFill>
                  <a:srgbClr val="000000"/>
                </a:solidFill>
                <a:effectLst/>
                <a:latin typeface="Arial"/>
                <a:ea typeface="Arial"/>
                <a:cs typeface="Arial"/>
              </a:rPr>
              <a:t>Consumidores</a:t>
            </a:r>
            <a:r>
              <a:rPr lang="es" sz="1800" b="0" i="0" strike="noStrike" cap="none" spc="0" baseline="0" dirty="0">
                <a:solidFill>
                  <a:srgbClr val="000000"/>
                </a:solidFill>
                <a:effectLst/>
                <a:latin typeface="Arial"/>
                <a:ea typeface="Arial"/>
                <a:cs typeface="Arial"/>
              </a:rPr>
              <a:t> </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Se registran para la EVV y asistir a capacitaciones, si es necesario. </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Revisan y aprueban el horario en el Portal de EVV.</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Instruyen a los PCA respecto de la EVV y, si es necesario, ingresan manualmente el horario de los PCA en el Portal de EVV.</a:t>
            </a:r>
            <a:br>
              <a:rPr sz="1600" dirty="0"/>
            </a:br>
            <a:endParaRPr sz="1600" dirty="0"/>
          </a:p>
          <a:p>
            <a:pPr marL="0" marR="0">
              <a:lnSpc>
                <a:spcPct val="107000"/>
              </a:lnSpc>
              <a:spcBef>
                <a:spcPct val="0"/>
              </a:spcBef>
              <a:spcAft>
                <a:spcPts val="800"/>
              </a:spcAft>
            </a:pPr>
            <a:r>
              <a:rPr lang="es" sz="1800" b="1" i="0" strike="noStrike" cap="none" spc="0" baseline="0" dirty="0">
                <a:solidFill>
                  <a:srgbClr val="000000"/>
                </a:solidFill>
                <a:effectLst/>
                <a:latin typeface="Arial"/>
                <a:ea typeface="Arial"/>
                <a:cs typeface="Arial"/>
              </a:rPr>
              <a:t>PCA</a:t>
            </a:r>
          </a:p>
          <a:p>
            <a:pPr marL="342900" marR="0" lvl="0" indent="-342900">
              <a:lnSpc>
                <a:spcPct val="107000"/>
              </a:lnSpc>
              <a:spcBef>
                <a:spcPct val="0"/>
              </a:spcBef>
              <a:spcAft>
                <a:spcPct val="0"/>
              </a:spcAft>
              <a:buFont typeface="Wingdings" pitchFamily="2" charset="2"/>
              <a:buChar char="§"/>
            </a:pPr>
            <a:r>
              <a:rPr lang="es" sz="1600" dirty="0">
                <a:solidFill>
                  <a:srgbClr val="000000"/>
                </a:solidFill>
                <a:latin typeface="Arial"/>
                <a:ea typeface="Arial"/>
                <a:cs typeface="Arial"/>
              </a:rPr>
              <a:t>Se r</a:t>
            </a:r>
            <a:r>
              <a:rPr lang="es" sz="1600" b="0" i="0" strike="noStrike" cap="none" spc="0" baseline="0" dirty="0">
                <a:solidFill>
                  <a:srgbClr val="000000"/>
                </a:solidFill>
                <a:effectLst/>
                <a:latin typeface="Arial"/>
                <a:ea typeface="Arial"/>
                <a:cs typeface="Arial"/>
              </a:rPr>
              <a:t>egistran para la EVV.</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Descargan la aplicación</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Marcan la entrada y la salida de cada turno usando el sistema de EVV.</a:t>
            </a:r>
          </a:p>
          <a:p>
            <a:pPr marL="342900" marR="0" lvl="0" indent="-342900">
              <a:lnSpc>
                <a:spcPct val="107000"/>
              </a:lnSpc>
              <a:spcBef>
                <a:spcPct val="0"/>
              </a:spcBef>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Ingresan el PTO en el UCP.</a:t>
            </a:r>
          </a:p>
          <a:p>
            <a:endParaRPr lang="en-US" dirty="0"/>
          </a:p>
        </p:txBody>
      </p:sp>
    </p:spTree>
    <p:extLst>
      <p:ext uri="{BB962C8B-B14F-4D97-AF65-F5344CB8AC3E}">
        <p14:creationId xmlns:p14="http://schemas.microsoft.com/office/powerpoint/2010/main" val="349928210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16AD-4ED8-1DFF-9F62-14BFC1F1F6A5}"/>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Roles y responsabilidades (Continuación)</a:t>
            </a:r>
          </a:p>
        </p:txBody>
      </p:sp>
      <p:sp>
        <p:nvSpPr>
          <p:cNvPr id="3" name="Text Placeholder 2">
            <a:extLst>
              <a:ext uri="{FF2B5EF4-FFF2-40B4-BE49-F238E27FC236}">
                <a16:creationId xmlns:a16="http://schemas.microsoft.com/office/drawing/2014/main" id="{E2216A4F-942D-B785-3D45-6F318D8B6CD1}"/>
              </a:ext>
            </a:extLst>
          </p:cNvPr>
          <p:cNvSpPr>
            <a:spLocks noGrp="1"/>
          </p:cNvSpPr>
          <p:nvPr>
            <p:ph type="body" sz="quarter" idx="12"/>
          </p:nvPr>
        </p:nvSpPr>
        <p:spPr>
          <a:xfrm>
            <a:off x="246864" y="719191"/>
            <a:ext cx="8402053" cy="3884012"/>
          </a:xfrm>
        </p:spPr>
        <p:txBody>
          <a:bodyPr/>
          <a:lstStyle/>
          <a:p>
            <a:pPr marR="0">
              <a:lnSpc>
                <a:spcPct val="107000"/>
              </a:lnSpc>
              <a:spcBef>
                <a:spcPct val="0"/>
              </a:spcBef>
              <a:spcAft>
                <a:spcPts val="800"/>
              </a:spcAft>
            </a:pPr>
            <a:r>
              <a:rPr lang="es" sz="1800" b="1" i="0" strike="noStrike" cap="none" spc="0" baseline="0" dirty="0">
                <a:solidFill>
                  <a:srgbClr val="000000"/>
                </a:solidFill>
                <a:effectLst/>
                <a:latin typeface="Arial"/>
                <a:ea typeface="Arial"/>
                <a:cs typeface="Arial"/>
              </a:rPr>
              <a:t>Tempus</a:t>
            </a:r>
            <a:r>
              <a:rPr lang="es" sz="1600" b="0" i="0" strike="noStrike" cap="none" spc="0" baseline="0" dirty="0">
                <a:solidFill>
                  <a:srgbClr val="000000"/>
                </a:solidFill>
                <a:effectLst/>
                <a:latin typeface="Arial"/>
                <a:ea typeface="Arial"/>
                <a:cs typeface="Arial"/>
              </a:rPr>
              <a:t> </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Envía comunicaciones de Everbridge a los Consumidores que no cumplen.</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Se comunica con los PCA que no cumplen.</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Envía una carta al Consumidor sobre el incumplimiento del uso de la EVV (Advertencia).</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Informa a MassHealth de las comunicaciones enviadas a cada PCA (correos electrónicos, llamadas), detallando el contenido y los resultados. </a:t>
            </a:r>
          </a:p>
          <a:p>
            <a:pPr marL="342900" marR="0" lvl="0" indent="-342900">
              <a:lnSpc>
                <a:spcPct val="107000"/>
              </a:lnSpc>
              <a:spcBef>
                <a:spcPct val="0"/>
              </a:spcBef>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Genera informes de la EVV para las Agencias de PCM y los planes de IC. </a:t>
            </a:r>
            <a:br>
              <a:rPr sz="1600" dirty="0"/>
            </a:br>
            <a:endParaRPr sz="1600" dirty="0"/>
          </a:p>
          <a:p>
            <a:pPr marR="0">
              <a:lnSpc>
                <a:spcPct val="107000"/>
              </a:lnSpc>
              <a:spcBef>
                <a:spcPct val="0"/>
              </a:spcBef>
              <a:spcAft>
                <a:spcPts val="800"/>
              </a:spcAft>
            </a:pPr>
            <a:r>
              <a:rPr lang="es" sz="1800" b="1" i="0" strike="noStrike" cap="none" spc="0" baseline="0" dirty="0">
                <a:solidFill>
                  <a:srgbClr val="000000"/>
                </a:solidFill>
                <a:effectLst/>
                <a:latin typeface="Arial"/>
                <a:ea typeface="Arial"/>
                <a:cs typeface="Arial"/>
              </a:rPr>
              <a:t>MassHealth</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Monitorea las actividades. </a:t>
            </a:r>
          </a:p>
          <a:p>
            <a:pPr marL="342900" marR="0" lvl="0" indent="-342900">
              <a:lnSpc>
                <a:spcPct val="107000"/>
              </a:lnSpc>
              <a:spcBef>
                <a:spcPct val="0"/>
              </a:spcBef>
              <a:spcAft>
                <a:spcPct val="0"/>
              </a:spcAft>
              <a:buFont typeface="Wingdings" pitchFamily="2" charset="2"/>
              <a:buChar char="§"/>
            </a:pPr>
            <a:r>
              <a:rPr lang="es" sz="1600" b="0" i="0" strike="noStrike" cap="none" spc="0" baseline="0" dirty="0">
                <a:solidFill>
                  <a:srgbClr val="000000"/>
                </a:solidFill>
                <a:effectLst/>
                <a:latin typeface="Arial"/>
                <a:ea typeface="Arial"/>
                <a:cs typeface="Arial"/>
              </a:rPr>
              <a:t>Cancela la PA del Programa de PCA para los Consumidores y los PCA. </a:t>
            </a:r>
          </a:p>
          <a:p>
            <a:pPr marL="342900" marR="0" lvl="0" indent="-342900">
              <a:lnSpc>
                <a:spcPct val="107000"/>
              </a:lnSpc>
              <a:spcBef>
                <a:spcPct val="0"/>
              </a:spcBef>
              <a:spcAft>
                <a:spcPts val="800"/>
              </a:spcAft>
              <a:buFont typeface="Wingdings" pitchFamily="2" charset="2"/>
              <a:buChar char="§"/>
            </a:pPr>
            <a:r>
              <a:rPr lang="es" sz="1600" b="0" i="0" strike="noStrike" cap="none" spc="0" baseline="0" dirty="0">
                <a:solidFill>
                  <a:srgbClr val="000000"/>
                </a:solidFill>
                <a:effectLst/>
                <a:latin typeface="Arial"/>
                <a:ea typeface="Arial"/>
                <a:cs typeface="Arial"/>
              </a:rPr>
              <a:t>Comité de Cumplimiento de la EVV.</a:t>
            </a:r>
          </a:p>
          <a:p>
            <a:endParaRPr lang="en-US" dirty="0"/>
          </a:p>
        </p:txBody>
      </p:sp>
    </p:spTree>
    <p:extLst>
      <p:ext uri="{BB962C8B-B14F-4D97-AF65-F5344CB8AC3E}">
        <p14:creationId xmlns:p14="http://schemas.microsoft.com/office/powerpoint/2010/main" val="326616783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Pasos siguientes</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76686668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¿Hay algo que deba hacer ya mismo?</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1828800"/>
            <a:ext cx="8553263" cy="4514056"/>
          </a:xfrm>
        </p:spPr>
        <p:txBody>
          <a:bodyPr/>
          <a:lstStyle/>
          <a:p>
            <a:pPr marL="285750" indent="-285750">
              <a:spcAft>
                <a:spcPts val="800"/>
              </a:spcAft>
              <a:buSzPct val="120000"/>
              <a:buFont typeface="Wingdings" pitchFamily="2" charset="2"/>
              <a:buChar char="§"/>
            </a:pPr>
            <a:r>
              <a:rPr lang="es" sz="1800" b="0" i="0" strike="noStrike" cap="none" spc="0" baseline="0" dirty="0">
                <a:solidFill>
                  <a:srgbClr val="000000"/>
                </a:solidFill>
                <a:effectLst/>
                <a:latin typeface="Arial"/>
                <a:ea typeface="Arial"/>
                <a:cs typeface="Arial"/>
              </a:rPr>
              <a:t>Todos los Consumidores, los Representantes y los PCA deben asegurarse de que Tempus FI tenga su información de contacto actual. Esto incluye su:</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Dirección del domicilio</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Dirección postal</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Número de teléfono</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Dirección de correo electrónico</a:t>
            </a:r>
          </a:p>
          <a:p>
            <a:pPr marL="285750" indent="-285750">
              <a:spcAft>
                <a:spcPts val="800"/>
              </a:spcAft>
              <a:buSzPct val="120000"/>
              <a:buFont typeface="Wingdings" pitchFamily="2" charset="2"/>
              <a:buChar char="§"/>
            </a:pPr>
            <a:r>
              <a:rPr lang="es" sz="1800" b="1" i="0" u="sng" strike="noStrike" cap="none" spc="0" baseline="0" dirty="0">
                <a:solidFill>
                  <a:srgbClr val="000000"/>
                </a:solidFill>
                <a:effectLst/>
                <a:uFill>
                  <a:solidFill>
                    <a:srgbClr val="000000"/>
                  </a:solidFill>
                </a:uFill>
                <a:latin typeface="Arial"/>
                <a:ea typeface="Arial"/>
                <a:cs typeface="Arial"/>
              </a:rPr>
              <a:t>Visite evvweb.tempusunlimited.org para actualizar su información de contacto. </a:t>
            </a:r>
          </a:p>
          <a:p>
            <a:pPr marL="285750" indent="-285750">
              <a:spcAft>
                <a:spcPts val="800"/>
              </a:spcAft>
              <a:buSzPct val="120000"/>
              <a:buFont typeface="Wingdings" pitchFamily="2" charset="2"/>
              <a:buChar char="§"/>
            </a:pPr>
            <a:r>
              <a:rPr lang="es" sz="1800" b="0" i="0" strike="noStrike" cap="none" spc="0" baseline="0" dirty="0">
                <a:solidFill>
                  <a:srgbClr val="000000"/>
                </a:solidFill>
                <a:effectLst/>
                <a:latin typeface="Arial"/>
                <a:ea typeface="Arial"/>
                <a:cs typeface="Arial"/>
              </a:rPr>
              <a:t>Después de que usted confirme que Tempus tiene su información de contacto actualizada, no debe hacer nada más hasta que reciba su Paquete de incorporación a la EVV. </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Tempus FI le enviará su Paquete de incorporación a la EVV aproximadamente dos meses antes de que le toque empezar a usar la EVV.</a:t>
            </a:r>
          </a:p>
          <a:p>
            <a:pPr marL="285750" indent="-285750">
              <a:spcAft>
                <a:spcPts val="800"/>
              </a:spcAft>
              <a:buSzPct val="120000"/>
              <a:buFont typeface="Wingdings" pitchFamily="2" charset="2"/>
              <a:buChar char="§"/>
            </a:pPr>
            <a:endParaRPr lang="en-US" sz="1800" dirty="0"/>
          </a:p>
        </p:txBody>
      </p:sp>
      <p:sp>
        <p:nvSpPr>
          <p:cNvPr id="6" name="Rectangle 286">
            <a:extLst>
              <a:ext uri="{FF2B5EF4-FFF2-40B4-BE49-F238E27FC236}">
                <a16:creationId xmlns:a16="http://schemas.microsoft.com/office/drawing/2014/main" id="{76642E35-2E19-AD7A-CC03-F28B11E1A881}"/>
              </a:ext>
            </a:extLst>
          </p:cNvPr>
          <p:cNvSpPr txBox="1">
            <a:spLocks noChangeArrowheads="1"/>
          </p:cNvSpPr>
          <p:nvPr/>
        </p:nvSpPr>
        <p:spPr bwMode="auto">
          <a:xfrm>
            <a:off x="174945" y="640719"/>
            <a:ext cx="8600646" cy="959481"/>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spcAft>
                <a:spcPts val="800"/>
              </a:spcAft>
            </a:pPr>
            <a:r>
              <a:rPr lang="es" sz="2000" b="1" i="0" strike="noStrike" cap="none" spc="0" baseline="0" dirty="0">
                <a:solidFill>
                  <a:srgbClr val="FFFFFF"/>
                </a:solidFill>
                <a:effectLst/>
                <a:latin typeface="Arial"/>
                <a:ea typeface="Arial"/>
                <a:cs typeface="Arial"/>
              </a:rPr>
              <a:t>Actualice hoy mismo su información de contacto para Tempus FI.</a:t>
            </a:r>
          </a:p>
          <a:p>
            <a:pPr algn="ctr"/>
            <a:r>
              <a:rPr lang="es" sz="1800" b="1" i="0" strike="noStrike" cap="none" spc="0" baseline="0" dirty="0">
                <a:solidFill>
                  <a:srgbClr val="FFFFFF"/>
                </a:solidFill>
                <a:effectLst/>
                <a:latin typeface="Arial"/>
                <a:ea typeface="Arial"/>
                <a:cs typeface="Arial"/>
              </a:rPr>
              <a:t>Visite </a:t>
            </a:r>
            <a:r>
              <a:rPr lang="es" sz="1800" b="1" i="0" u="sng" strike="noStrike" cap="none" spc="0" baseline="0" dirty="0">
                <a:solidFill>
                  <a:srgbClr val="FFFFFF"/>
                </a:solidFill>
                <a:effectLst/>
                <a:latin typeface="Arial"/>
                <a:ea typeface="Arial"/>
                <a:cs typeface="Arial"/>
              </a:rPr>
              <a:t>evvweb.tempusunlimited.org</a:t>
            </a:r>
            <a:r>
              <a:rPr lang="es" sz="1800" b="1" i="0" strike="noStrike" cap="none" spc="0" baseline="0" dirty="0">
                <a:solidFill>
                  <a:srgbClr val="FFFFFF"/>
                </a:solidFill>
                <a:effectLst/>
                <a:latin typeface="Arial"/>
                <a:ea typeface="Arial"/>
                <a:cs typeface="Arial"/>
              </a:rPr>
              <a:t> y siga las instrucciones de la página.</a:t>
            </a:r>
          </a:p>
        </p:txBody>
      </p:sp>
      <p:sp>
        <p:nvSpPr>
          <p:cNvPr id="8" name="Rectangle 7">
            <a:extLst>
              <a:ext uri="{FF2B5EF4-FFF2-40B4-BE49-F238E27FC236}">
                <a16:creationId xmlns:a16="http://schemas.microsoft.com/office/drawing/2014/main" id="{CD426AFF-24C6-451F-FC4C-9A08516BDCC1}"/>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695741663"/>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puedo informarme más?</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itchFamily="2" charset="2"/>
              <a:buChar char="§"/>
            </a:pPr>
            <a:endParaRPr lang="en-US" sz="1500">
              <a:ea typeface="Calibri" panose="020F0502020204030204" pitchFamily="34" charset="0"/>
              <a:cs typeface="Times New Roman" panose="02020603050405020304" pitchFamily="18" charset="0"/>
            </a:endParaRPr>
          </a:p>
        </p:txBody>
      </p:sp>
      <p:sp>
        <p:nvSpPr>
          <p:cNvPr id="4" name="Text Placeholder 3">
            <a:extLst>
              <a:ext uri="{FF2B5EF4-FFF2-40B4-BE49-F238E27FC236}">
                <a16:creationId xmlns:a16="http://schemas.microsoft.com/office/drawing/2014/main" id="{AC7DF519-FFF4-6254-F606-BB1927BA8799}"/>
              </a:ext>
            </a:extLst>
          </p:cNvPr>
          <p:cNvSpPr>
            <a:spLocks noGrp="1"/>
          </p:cNvSpPr>
          <p:nvPr>
            <p:ph type="body" sz="quarter" idx="12"/>
          </p:nvPr>
        </p:nvSpPr>
        <p:spPr>
          <a:xfrm>
            <a:off x="376519" y="2695892"/>
            <a:ext cx="8553263" cy="2862322"/>
          </a:xfrm>
        </p:spPr>
        <p:txBody>
          <a:bodyPr/>
          <a:lstStyle/>
          <a:p>
            <a:pPr marL="285750" indent="-285750">
              <a:spcAft>
                <a:spcPts val="800"/>
              </a:spcAft>
              <a:buSzPct val="120000"/>
              <a:buFont typeface="Wingdings" pitchFamily="2" charset="2"/>
              <a:buChar char="§"/>
            </a:pPr>
            <a:r>
              <a:rPr lang="es" sz="1800" b="0" i="0" strike="noStrike" cap="none" spc="0" baseline="0" dirty="0">
                <a:solidFill>
                  <a:srgbClr val="000000"/>
                </a:solidFill>
                <a:effectLst/>
                <a:latin typeface="Arial"/>
                <a:ea typeface="Arial"/>
                <a:cs typeface="Arial"/>
              </a:rPr>
              <a:t>Si usted desea obtener más información sobre la EVV, puede:</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Visitar </a:t>
            </a:r>
            <a:r>
              <a:rPr lang="es" sz="1600" b="0" i="0" u="sng" strike="noStrike" cap="none" spc="0" baseline="0" dirty="0">
                <a:solidFill>
                  <a:srgbClr val="000000"/>
                </a:solidFill>
                <a:effectLst/>
                <a:uFill>
                  <a:solidFill>
                    <a:srgbClr val="000000"/>
                  </a:solidFill>
                </a:uFill>
                <a:latin typeface="Arial"/>
                <a:ea typeface="Arial"/>
                <a:cs typeface="Arial"/>
                <a:hlinkClick r:id="rId6" history="0"/>
              </a:rPr>
              <a:t>tempusunlimited.org/EVV</a:t>
            </a:r>
            <a:r>
              <a:rPr lang="es" sz="1600" b="0" i="0" strike="noStrike" cap="none" spc="0" baseline="0" dirty="0">
                <a:solidFill>
                  <a:srgbClr val="000000"/>
                </a:solidFill>
                <a:effectLst/>
                <a:uFill>
                  <a:solidFill>
                    <a:srgbClr val="000000"/>
                  </a:solidFill>
                </a:uFill>
                <a:latin typeface="Arial"/>
                <a:ea typeface="Arial"/>
                <a:cs typeface="Arial"/>
              </a:rPr>
              <a:t>.</a:t>
            </a:r>
            <a:endParaRPr lang="es" sz="1600" b="0" i="0" strike="noStrike" cap="none" spc="0" baseline="0" dirty="0">
              <a:solidFill>
                <a:srgbClr val="000000"/>
              </a:solidFill>
              <a:effectLst/>
              <a:uFill>
                <a:solidFill>
                  <a:srgbClr val="000000"/>
                </a:solidFill>
              </a:uFill>
              <a:latin typeface="Arial"/>
              <a:ea typeface="Arial"/>
              <a:cs typeface="Arial"/>
              <a:hlinkClick r:id="rId6" history="0"/>
            </a:endParaRP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Comunicarse con su Agencia de Supervisión de Cuidados Personales (PCM) y hablar con su instructor de destrezas.</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Estar pendiente de las Sesiones públicas para escuchar comentarios de MassHealth visitando </a:t>
            </a:r>
            <a:r>
              <a:rPr lang="es" sz="1600" b="0" i="0" u="sng" strike="noStrike" cap="none" spc="0" baseline="0" dirty="0">
                <a:solidFill>
                  <a:srgbClr val="000000"/>
                </a:solidFill>
                <a:effectLst/>
                <a:uFill>
                  <a:solidFill>
                    <a:srgbClr val="000000"/>
                  </a:solidFill>
                </a:uFill>
                <a:latin typeface="Arial"/>
                <a:ea typeface="Arial"/>
                <a:cs typeface="Arial"/>
              </a:rPr>
              <a:t>www.mass.gov/info-details/learn-about-evv-for-consumer-directed-programs</a:t>
            </a:r>
            <a:r>
              <a:rPr lang="es" sz="1600" b="0" i="0" strike="noStrike" cap="none" spc="0" baseline="0" dirty="0">
                <a:solidFill>
                  <a:srgbClr val="000000"/>
                </a:solidFill>
                <a:effectLst/>
                <a:latin typeface="Arial"/>
                <a:ea typeface="Arial"/>
                <a:cs typeface="Arial"/>
              </a:rPr>
              <a:t>.</a:t>
            </a:r>
          </a:p>
          <a:p>
            <a:pPr marL="285750"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Por favor, todavía no llame a Tempus FI para preguntar sobre la EVV.</a:t>
            </a:r>
          </a:p>
          <a:p>
            <a:pPr marL="628650" lvl="1" indent="-285750">
              <a:spcAft>
                <a:spcPts val="800"/>
              </a:spcAft>
              <a:buSzPct val="120000"/>
              <a:buFont typeface="Wingdings" pitchFamily="2" charset="2"/>
              <a:buChar char="§"/>
            </a:pPr>
            <a:r>
              <a:rPr lang="es" sz="1600" b="0" i="0" strike="noStrike" cap="none" spc="0" baseline="0" dirty="0">
                <a:solidFill>
                  <a:srgbClr val="000000"/>
                </a:solidFill>
                <a:effectLst/>
                <a:latin typeface="Arial"/>
                <a:ea typeface="Arial"/>
                <a:cs typeface="Arial"/>
              </a:rPr>
              <a:t>En cambio, visite el sitio web de Tempus sobre la EVV en </a:t>
            </a:r>
            <a:r>
              <a:rPr lang="es" sz="1600" b="0" i="0" u="sng" strike="noStrike" cap="none" spc="0" baseline="0" dirty="0">
                <a:solidFill>
                  <a:srgbClr val="000000"/>
                </a:solidFill>
                <a:effectLst/>
                <a:uFill>
                  <a:solidFill>
                    <a:srgbClr val="000000"/>
                  </a:solidFill>
                </a:uFill>
                <a:latin typeface="Arial"/>
                <a:ea typeface="Arial"/>
                <a:cs typeface="Arial"/>
                <a:hlinkClick r:id="rId6" history="0"/>
              </a:rPr>
              <a:t>tempusunlimited.org/EVV</a:t>
            </a:r>
            <a:r>
              <a:rPr lang="es" sz="1600" b="0" i="0" strike="noStrike" cap="none" spc="0" baseline="0" dirty="0">
                <a:solidFill>
                  <a:srgbClr val="000000"/>
                </a:solidFill>
                <a:effectLst/>
                <a:latin typeface="Arial"/>
                <a:ea typeface="Arial"/>
                <a:cs typeface="Arial"/>
              </a:rPr>
              <a:t> o comuníquese con su Agencia de PCM. </a:t>
            </a:r>
          </a:p>
        </p:txBody>
      </p:sp>
      <p:sp>
        <p:nvSpPr>
          <p:cNvPr id="8" name="Rectangle: Rounded Corners 7">
            <a:extLst>
              <a:ext uri="{FF2B5EF4-FFF2-40B4-BE49-F238E27FC236}">
                <a16:creationId xmlns:a16="http://schemas.microsoft.com/office/drawing/2014/main" id="{487481C8-CBC6-4A47-26B6-AE9742036E1F}"/>
              </a:ext>
            </a:extLst>
          </p:cNvPr>
          <p:cNvSpPr/>
          <p:nvPr/>
        </p:nvSpPr>
        <p:spPr bwMode="auto">
          <a:xfrm>
            <a:off x="1220437" y="923193"/>
            <a:ext cx="6703125" cy="1362807"/>
          </a:xfrm>
          <a:prstGeom prst="roundRect">
            <a:avLst/>
          </a:prstGeom>
          <a:solidFill>
            <a:schemeClr val="accent2">
              <a:lumMod val="20000"/>
              <a:lumOff val="80000"/>
            </a:schemeClr>
          </a:solidFill>
          <a:ln w="76200">
            <a:solidFill>
              <a:schemeClr val="accent3">
                <a:lumMod val="75000"/>
              </a:schemeClr>
            </a:solidFill>
            <a:miter lim="800000"/>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a:p>
        </p:txBody>
      </p:sp>
      <p:sp>
        <p:nvSpPr>
          <p:cNvPr id="12" name="Text Placeholder 3">
            <a:extLst>
              <a:ext uri="{FF2B5EF4-FFF2-40B4-BE49-F238E27FC236}">
                <a16:creationId xmlns:a16="http://schemas.microsoft.com/office/drawing/2014/main" id="{5F3719E0-D31D-53B3-4805-9DD84324D787}"/>
              </a:ext>
            </a:extLst>
          </p:cNvPr>
          <p:cNvSpPr txBox="1"/>
          <p:nvPr/>
        </p:nvSpPr>
        <p:spPr bwMode="auto">
          <a:xfrm>
            <a:off x="1438668" y="1107679"/>
            <a:ext cx="6266665" cy="1017016"/>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spcAft>
                <a:spcPts val="800"/>
              </a:spcAft>
              <a:buSzPct val="120000"/>
            </a:pPr>
            <a:r>
              <a:rPr lang="es" sz="3000" b="0" i="0" strike="noStrike" cap="none" spc="0" baseline="0" dirty="0">
                <a:solidFill>
                  <a:srgbClr val="000000"/>
                </a:solidFill>
                <a:effectLst/>
                <a:latin typeface="Arial"/>
                <a:ea typeface="Arial"/>
                <a:cs typeface="Arial"/>
              </a:rPr>
              <a:t>Visite </a:t>
            </a:r>
            <a:r>
              <a:rPr lang="es" sz="3000" b="1" i="0" u="sng" strike="noStrike" cap="none" spc="0" baseline="0" dirty="0">
                <a:solidFill>
                  <a:srgbClr val="000000"/>
                </a:solidFill>
                <a:effectLst/>
                <a:uFill>
                  <a:solidFill>
                    <a:srgbClr val="000000"/>
                  </a:solidFill>
                </a:uFill>
                <a:latin typeface="Arial"/>
                <a:ea typeface="Arial"/>
                <a:cs typeface="Arial"/>
              </a:rPr>
              <a:t>tempusunlimited.org/EVV</a:t>
            </a:r>
            <a:r>
              <a:rPr lang="es" sz="3000" b="0" i="0" strike="noStrike" cap="none" spc="0" baseline="0" dirty="0">
                <a:solidFill>
                  <a:srgbClr val="000000"/>
                </a:solidFill>
                <a:effectLst/>
                <a:latin typeface="Arial"/>
                <a:ea typeface="Arial"/>
                <a:cs typeface="Arial"/>
              </a:rPr>
              <a:t> </a:t>
            </a:r>
          </a:p>
          <a:p>
            <a:pPr algn="ctr">
              <a:spcAft>
                <a:spcPts val="800"/>
              </a:spcAft>
              <a:buSzPct val="120000"/>
            </a:pPr>
            <a:r>
              <a:rPr lang="es" sz="3000" b="0" i="0" strike="noStrike" cap="none" spc="0" baseline="0" dirty="0">
                <a:solidFill>
                  <a:srgbClr val="000000"/>
                </a:solidFill>
                <a:effectLst/>
                <a:latin typeface="Arial"/>
                <a:ea typeface="Arial"/>
                <a:cs typeface="Arial"/>
              </a:rPr>
              <a:t>para informarse más sobre la EVV.</a:t>
            </a:r>
          </a:p>
        </p:txBody>
      </p:sp>
      <p:sp>
        <p:nvSpPr>
          <p:cNvPr id="13" name="Rectangle 12">
            <a:extLst>
              <a:ext uri="{FF2B5EF4-FFF2-40B4-BE49-F238E27FC236}">
                <a16:creationId xmlns:a16="http://schemas.microsoft.com/office/drawing/2014/main" id="{C990D831-5FC0-AFF6-E84B-6EC7094E61E7}"/>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614944739"/>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Breve resumen</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996269146"/>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dirty="0">
                <a:solidFill>
                  <a:srgbClr val="002960"/>
                </a:solidFill>
                <a:effectLst/>
                <a:latin typeface="Arial"/>
                <a:ea typeface="Arial"/>
                <a:cs typeface="Arial"/>
              </a:rPr>
              <a:t>Breve resumen</a:t>
            </a:r>
          </a:p>
        </p:txBody>
      </p:sp>
      <p:sp>
        <p:nvSpPr>
          <p:cNvPr id="10" name="Rectangle 9">
            <a:extLst>
              <a:ext uri="{FF2B5EF4-FFF2-40B4-BE49-F238E27FC236}">
                <a16:creationId xmlns:a16="http://schemas.microsoft.com/office/drawing/2014/main" id="{E7CFF8BD-B32A-F041-BB52-2AE7FD5413CF}"/>
              </a:ext>
            </a:extLst>
          </p:cNvPr>
          <p:cNvSpPr/>
          <p:nvPr/>
        </p:nvSpPr>
        <p:spPr>
          <a:xfrm>
            <a:off x="200432" y="768073"/>
            <a:ext cx="8562567" cy="323165"/>
          </a:xfrm>
          <a:prstGeom prst="rect">
            <a:avLst/>
          </a:prstGeom>
        </p:spPr>
        <p:txBody>
          <a:bodyPr wrap="square">
            <a:spAutoFit/>
          </a:bodyPr>
          <a:lstStyle/>
          <a:p>
            <a:pPr marL="285750" marR="0" lvl="0" indent="-285750">
              <a:spcAft>
                <a:spcPts val="1000"/>
              </a:spcAft>
              <a:buFont typeface="Wingdings" pitchFamily="2" charset="2"/>
              <a:buChar char="§"/>
            </a:pPr>
            <a:endParaRPr lang="en-US" sz="1500">
              <a:ea typeface="Calibri" panose="020F0502020204030204" pitchFamily="34" charset="0"/>
              <a:cs typeface="Times New Roman" panose="02020603050405020304" pitchFamily="18" charset="0"/>
            </a:endParaRPr>
          </a:p>
        </p:txBody>
      </p:sp>
      <p:sp>
        <p:nvSpPr>
          <p:cNvPr id="12" name="Text Placeholder 3">
            <a:extLst>
              <a:ext uri="{FF2B5EF4-FFF2-40B4-BE49-F238E27FC236}">
                <a16:creationId xmlns:a16="http://schemas.microsoft.com/office/drawing/2014/main" id="{DA6C4225-96C7-3541-BA23-BFAA85E145C1}"/>
              </a:ext>
            </a:extLst>
          </p:cNvPr>
          <p:cNvSpPr>
            <a:spLocks noGrp="1"/>
          </p:cNvSpPr>
          <p:nvPr>
            <p:ph type="body" sz="quarter" idx="12"/>
          </p:nvPr>
        </p:nvSpPr>
        <p:spPr>
          <a:xfrm>
            <a:off x="390305" y="625293"/>
            <a:ext cx="8553263" cy="6124754"/>
          </a:xfrm>
        </p:spPr>
        <p:txBody>
          <a:bodyPr/>
          <a:lstStyle/>
          <a:p>
            <a:pPr marL="285750" indent="-285750">
              <a:spcAft>
                <a:spcPts val="6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Hoy conversamos sobre la “Verificación Electrónica de Visitas”, o EVV. La EVV es un nuevo sistema de planillas de horas trabajadas que el Programa de PCA de MassHealth está poniendo en práctica actualmente.</a:t>
            </a:r>
          </a:p>
          <a:p>
            <a:pPr marL="285750" indent="-285750">
              <a:spcAft>
                <a:spcPts val="500"/>
              </a:spcAft>
              <a:buSzPct val="120000"/>
              <a:buFont typeface="Wingdings" pitchFamily="2" charset="2"/>
              <a:buChar char="§"/>
            </a:pPr>
            <a:r>
              <a:rPr lang="es" sz="1700" b="1" i="0" strike="noStrike" cap="none" spc="0" baseline="0" dirty="0">
                <a:solidFill>
                  <a:srgbClr val="000000"/>
                </a:solidFill>
                <a:effectLst/>
                <a:latin typeface="Arial"/>
                <a:ea typeface="Arial"/>
                <a:cs typeface="Arial"/>
              </a:rPr>
              <a:t>Entre los puntos clave están</a:t>
            </a:r>
            <a:r>
              <a:rPr lang="es" sz="1700" b="0" i="0" strike="noStrike" cap="none" spc="0" baseline="0" dirty="0">
                <a:solidFill>
                  <a:srgbClr val="000000"/>
                </a:solidFill>
                <a:effectLst/>
                <a:latin typeface="Arial"/>
                <a:ea typeface="Arial"/>
                <a:cs typeface="Arial"/>
              </a:rPr>
              <a:t>:</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Los PCA usarán la aplicación de EVV para marcar la llegada y la salida de cada turno. Los Consumidores y los Representantes utilizarán el Portal de EVV para ver, aprobar y presentar las planillas de horas trabajadas de sus PCA a Tempus FI.</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La mayoría de los Consumidores y los PCA deberán empezar a usar la EVV en algún momento entre principios de 2024 y finales de 2025.</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Si usted debe usar la EVV, esta reemplazará su planilla actual.</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Aproximadamente dos meses antes de que le toque usar la EVV, usted recibirá un Paquete de incorporación a la EVV de Tempus FI por correo postal. Este paquete contendrá información importante e instrucciones que usted deberá seguir.</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Asegúrese de que Tempus FI tenga su información de contacto correcta. Visite </a:t>
            </a:r>
            <a:r>
              <a:rPr lang="es" sz="1500" b="1" i="0" strike="noStrike" cap="none" spc="0" baseline="0" dirty="0">
                <a:solidFill>
                  <a:srgbClr val="000000"/>
                </a:solidFill>
                <a:effectLst/>
                <a:latin typeface="Arial"/>
                <a:ea typeface="Arial"/>
                <a:cs typeface="Arial"/>
                <a:hlinkClick r:id="rId6" history="0"/>
              </a:rPr>
              <a:t>evvweb.tempusunlimited.org</a:t>
            </a:r>
            <a:r>
              <a:rPr lang="es" sz="1500" b="0" i="0" strike="noStrike" cap="none" spc="0" baseline="0" dirty="0">
                <a:solidFill>
                  <a:srgbClr val="000000"/>
                </a:solidFill>
                <a:effectLst/>
                <a:latin typeface="Arial"/>
                <a:ea typeface="Arial"/>
                <a:cs typeface="Arial"/>
              </a:rPr>
              <a:t> para actualizar su información de contacto para Tempus.</a:t>
            </a:r>
          </a:p>
          <a:p>
            <a:pPr marL="285750" indent="-285750">
              <a:spcAft>
                <a:spcPts val="500"/>
              </a:spcAft>
              <a:buSzPct val="120000"/>
              <a:buFont typeface="Wingdings" pitchFamily="2" charset="2"/>
              <a:buChar char="§"/>
            </a:pPr>
            <a:r>
              <a:rPr lang="es" sz="1700" b="0" i="0" strike="noStrike" cap="none" spc="0" baseline="0" dirty="0">
                <a:solidFill>
                  <a:srgbClr val="000000"/>
                </a:solidFill>
                <a:effectLst/>
                <a:latin typeface="Arial"/>
                <a:ea typeface="Arial"/>
                <a:cs typeface="Arial"/>
              </a:rPr>
              <a:t>Si usted desea obtener más información, puede:</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Descargar una copia de esta presentación en mass.gov buscando “Notice of PCA Public Listening Session” (Aviso de sesión pública de PCA) y abriendo el resultado de la búsqueda para diciembre de 2023.</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Visite</a:t>
            </a:r>
            <a:r>
              <a:rPr lang="es" sz="1500" b="0" i="0" u="sng" strike="noStrike" cap="none" spc="0" baseline="0" dirty="0">
                <a:solidFill>
                  <a:srgbClr val="000000"/>
                </a:solidFill>
                <a:effectLst/>
                <a:uFill>
                  <a:solidFill>
                    <a:srgbClr val="000000"/>
                  </a:solidFill>
                </a:uFill>
                <a:latin typeface="Arial"/>
                <a:ea typeface="Arial"/>
                <a:cs typeface="Arial"/>
                <a:hlinkClick r:id="rId7" history="0"/>
              </a:rPr>
              <a:t>tempusunlimited.org/EVV</a:t>
            </a:r>
            <a:r>
              <a:rPr lang="es" sz="1500" b="0" i="0" strike="noStrike" cap="none" spc="0" baseline="0" dirty="0">
                <a:solidFill>
                  <a:srgbClr val="000000"/>
                </a:solidFill>
                <a:effectLst/>
                <a:latin typeface="Arial"/>
                <a:ea typeface="Arial"/>
                <a:cs typeface="Arial"/>
              </a:rPr>
              <a:t> para informarse más sobre la EVV.</a:t>
            </a:r>
          </a:p>
          <a:p>
            <a:pPr marL="628650" lvl="1"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Comuníquese con su Agencia de PCM.</a:t>
            </a:r>
          </a:p>
          <a:p>
            <a:pPr marL="628650" lvl="1" indent="-285750">
              <a:spcAft>
                <a:spcPts val="800"/>
              </a:spcAft>
              <a:buSzPct val="120000"/>
              <a:buFont typeface="Wingdings" pitchFamily="2" charset="2"/>
              <a:buChar char="§"/>
            </a:pPr>
            <a:endParaRPr lang="en-US" sz="1800" dirty="0"/>
          </a:p>
        </p:txBody>
      </p:sp>
      <p:sp>
        <p:nvSpPr>
          <p:cNvPr id="4" name="Rectangle 3">
            <a:extLst>
              <a:ext uri="{FF2B5EF4-FFF2-40B4-BE49-F238E27FC236}">
                <a16:creationId xmlns:a16="http://schemas.microsoft.com/office/drawing/2014/main" id="{9A642A68-CC38-70DB-C372-16CC9E77CE9F}"/>
              </a:ext>
            </a:extLst>
          </p:cNvPr>
          <p:cNvSpPr/>
          <p:nvPr/>
        </p:nvSpPr>
        <p:spPr>
          <a:xfrm>
            <a:off x="761685" y="6346138"/>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3889765185"/>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174945" y="234863"/>
            <a:ext cx="8547950" cy="298327"/>
          </a:xfrm>
        </p:spPr>
        <p:txBody>
          <a:bodyPr/>
          <a:lstStyle/>
          <a:p>
            <a:r>
              <a:rPr lang="es" sz="1900" b="1" i="0" strike="noStrike" cap="none" spc="0" baseline="0" dirty="0">
                <a:solidFill>
                  <a:srgbClr val="002960"/>
                </a:solidFill>
                <a:effectLst/>
                <a:latin typeface="Arial"/>
                <a:ea typeface="Arial"/>
                <a:cs typeface="Arial"/>
              </a:rPr>
              <a:t>Recordatorio: Este es un ejemplo de cómo funcionará el sistema de EVV:</a:t>
            </a:r>
          </a:p>
        </p:txBody>
      </p:sp>
      <p:graphicFrame>
        <p:nvGraphicFramePr>
          <p:cNvPr id="3" name="Table 5">
            <a:extLst>
              <a:ext uri="{FF2B5EF4-FFF2-40B4-BE49-F238E27FC236}">
                <a16:creationId xmlns:a16="http://schemas.microsoft.com/office/drawing/2014/main" id="{595CCB2C-8AFE-C125-1EA5-8E6C264857B7}"/>
              </a:ext>
            </a:extLst>
          </p:cNvPr>
          <p:cNvGraphicFramePr>
            <a:graphicFrameLocks noGrp="1"/>
          </p:cNvGraphicFramePr>
          <p:nvPr>
            <p:extLst>
              <p:ext uri="{D42A27DB-BD31-4B8C-83A1-F6EECF244321}">
                <p14:modId xmlns:p14="http://schemas.microsoft.com/office/powerpoint/2010/main" val="4061827306"/>
              </p:ext>
            </p:extLst>
          </p:nvPr>
        </p:nvGraphicFramePr>
        <p:xfrm>
          <a:off x="443984" y="833512"/>
          <a:ext cx="8009872" cy="4270029"/>
        </p:xfrm>
        <a:graphic>
          <a:graphicData uri="http://schemas.openxmlformats.org/drawingml/2006/table">
            <a:tbl>
              <a:tblPr firstRow="1" bandRow="1">
                <a:tableStyleId>{5C22544A-7EE6-4342-B048-85BDC9FD1C3A}</a:tableStyleId>
              </a:tblPr>
              <a:tblGrid>
                <a:gridCol w="3906941">
                  <a:extLst>
                    <a:ext uri="{9D8B030D-6E8A-4147-A177-3AD203B41FA5}">
                      <a16:colId xmlns:a16="http://schemas.microsoft.com/office/drawing/2014/main" val="2915614370"/>
                    </a:ext>
                  </a:extLst>
                </a:gridCol>
                <a:gridCol w="208280">
                  <a:extLst>
                    <a:ext uri="{9D8B030D-6E8A-4147-A177-3AD203B41FA5}">
                      <a16:colId xmlns:a16="http://schemas.microsoft.com/office/drawing/2014/main" val="3651807039"/>
                    </a:ext>
                  </a:extLst>
                </a:gridCol>
                <a:gridCol w="3894651">
                  <a:extLst>
                    <a:ext uri="{9D8B030D-6E8A-4147-A177-3AD203B41FA5}">
                      <a16:colId xmlns:a16="http://schemas.microsoft.com/office/drawing/2014/main" val="1885591061"/>
                    </a:ext>
                  </a:extLst>
                </a:gridCol>
              </a:tblGrid>
              <a:tr h="901989">
                <a:tc gridSpan="3">
                  <a:txBody>
                    <a:bodyPr/>
                    <a:lstStyle/>
                    <a:p>
                      <a:pPr algn="ctr"/>
                      <a:r>
                        <a:rPr lang="es" sz="1800" b="1" i="0" u="sng" strike="noStrike" cap="none" spc="0" baseline="0" dirty="0">
                          <a:solidFill>
                            <a:srgbClr val="000000"/>
                          </a:solidFill>
                          <a:effectLst/>
                          <a:uFill>
                            <a:solidFill>
                              <a:srgbClr val="000000"/>
                            </a:solidFill>
                          </a:uFill>
                          <a:latin typeface="Arial"/>
                          <a:ea typeface="Arial"/>
                          <a:cs typeface="Arial"/>
                        </a:rPr>
                        <a:t>Ejemplo:</a:t>
                      </a:r>
                      <a:r>
                        <a:rPr lang="es" sz="1800" b="1" i="0" strike="noStrike" cap="none" spc="0" baseline="0" dirty="0">
                          <a:solidFill>
                            <a:srgbClr val="000000"/>
                          </a:solidFill>
                          <a:effectLst/>
                          <a:latin typeface="Arial"/>
                          <a:ea typeface="Arial"/>
                          <a:cs typeface="Arial"/>
                        </a:rPr>
                        <a:t> John es un Consumidor. John programa que su PCA trabaje </a:t>
                      </a:r>
                    </a:p>
                    <a:p>
                      <a:pPr algn="ctr"/>
                      <a:r>
                        <a:rPr lang="es" sz="1800" b="1" i="0" strike="noStrike" cap="none" spc="0" baseline="0" dirty="0">
                          <a:solidFill>
                            <a:srgbClr val="000000"/>
                          </a:solidFill>
                          <a:effectLst/>
                          <a:latin typeface="Arial"/>
                          <a:ea typeface="Arial"/>
                          <a:cs typeface="Arial"/>
                        </a:rPr>
                        <a:t>todos los lunes de 8:00 a. m. a 4:00 p. m.</a:t>
                      </a:r>
                    </a:p>
                    <a:p>
                      <a:pPr algn="ctr"/>
                      <a:endParaRPr lang="en-US" sz="1400" dirty="0">
                        <a:solidFill>
                          <a:schemeClr val="tx1"/>
                        </a:solidFill>
                      </a:endParaRPr>
                    </a:p>
                  </a:txBody>
                  <a:tcPr>
                    <a:lnB w="28575" cap="flat" cmpd="sng" algn="ctr">
                      <a:solidFill>
                        <a:schemeClr val="bg1"/>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4632691"/>
                  </a:ext>
                </a:extLst>
              </a:tr>
              <a:tr h="404340">
                <a:tc>
                  <a:txBody>
                    <a:bodyPr/>
                    <a:lstStyle/>
                    <a:p>
                      <a:pPr algn="ctr"/>
                      <a:r>
                        <a:rPr lang="es" sz="1800" b="1" i="0" strike="noStrike" cap="none" spc="0" baseline="0" dirty="0">
                          <a:solidFill>
                            <a:srgbClr val="FFFFFF"/>
                          </a:solidFill>
                          <a:effectLst/>
                          <a:latin typeface="Arial"/>
                          <a:ea typeface="Arial"/>
                          <a:cs typeface="Arial"/>
                        </a:rPr>
                        <a:t>Hoy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1">
                        <a:lumMod val="25000"/>
                      </a:schemeClr>
                    </a:solidFill>
                  </a:tcPr>
                </a:tc>
                <a:tc>
                  <a:txBody>
                    <a:bodyPr/>
                    <a:lstStyle/>
                    <a:p>
                      <a:pPr algn="ctr"/>
                      <a:endParaRPr lang="en-US" sz="2000" b="1">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noFill/>
                  </a:tcPr>
                </a:tc>
                <a:tc>
                  <a:txBody>
                    <a:bodyPr/>
                    <a:lstStyle/>
                    <a:p>
                      <a:pPr algn="ctr"/>
                      <a:r>
                        <a:rPr lang="es" sz="1800" b="1" i="0" strike="noStrike" cap="none" spc="0" baseline="0" dirty="0">
                          <a:solidFill>
                            <a:srgbClr val="FFFFFF"/>
                          </a:solidFill>
                          <a:effectLst/>
                          <a:latin typeface="Arial"/>
                          <a:ea typeface="Arial"/>
                          <a:cs typeface="Arial"/>
                        </a:rPr>
                        <a:t>Después de la fecha de comienzo de la EVV</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rgbClr val="B00047"/>
                    </a:solidFill>
                  </a:tcPr>
                </a:tc>
                <a:extLst>
                  <a:ext uri="{0D108BD9-81ED-4DB2-BD59-A6C34878D82A}">
                    <a16:rowId xmlns:a16="http://schemas.microsoft.com/office/drawing/2014/main" val="1610773273"/>
                  </a:ext>
                </a:extLst>
              </a:tr>
              <a:tr h="2721518">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9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Al final del período de pago, John llena una planilla de horas trabajadas </a:t>
                      </a:r>
                      <a:br>
                        <a:rPr lang="es" sz="1500" b="1" i="0" strike="noStrike" cap="none" spc="0" baseline="0" dirty="0">
                          <a:solidFill>
                            <a:srgbClr val="000000"/>
                          </a:solidFill>
                          <a:effectLst/>
                          <a:latin typeface="Arial"/>
                          <a:ea typeface="Arial"/>
                          <a:cs typeface="Arial"/>
                        </a:rPr>
                      </a:br>
                      <a:r>
                        <a:rPr lang="es" sz="1500" b="1" i="0" strike="noStrike" cap="none" spc="0" baseline="0" dirty="0">
                          <a:solidFill>
                            <a:srgbClr val="000000"/>
                          </a:solidFill>
                          <a:effectLst/>
                          <a:latin typeface="Arial"/>
                          <a:ea typeface="Arial"/>
                          <a:cs typeface="Arial"/>
                        </a:rPr>
                        <a:t>en papel.</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La planilla en papel muestra que el PCA de John trabajó todos los lunes de </a:t>
                      </a:r>
                      <a:br>
                        <a:rPr lang="es" sz="1500" b="1" i="0" strike="noStrike" cap="none" spc="0" baseline="0" dirty="0">
                          <a:solidFill>
                            <a:srgbClr val="000000"/>
                          </a:solidFill>
                          <a:effectLst/>
                          <a:latin typeface="Arial"/>
                          <a:ea typeface="Arial"/>
                          <a:cs typeface="Arial"/>
                        </a:rPr>
                      </a:br>
                      <a:r>
                        <a:rPr lang="es" sz="1500" b="1" i="0" strike="noStrike" cap="none" spc="0" baseline="0" dirty="0">
                          <a:solidFill>
                            <a:srgbClr val="000000"/>
                          </a:solidFill>
                          <a:effectLst/>
                          <a:latin typeface="Arial"/>
                          <a:ea typeface="Arial"/>
                          <a:cs typeface="Arial"/>
                        </a:rPr>
                        <a:t>8:00 a. m. a 4:00 p. m.</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ea typeface="+mn-lt"/>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John envía la planilla de horas trabajadas por fax a Tempus FI. </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600" b="1" dirty="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chemeClr val="tx2">
                        <a:lumMod val="10000"/>
                        <a:lumOff val="90000"/>
                      </a:schemeClr>
                    </a:solidFill>
                  </a:tcPr>
                </a:tc>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600" i="0">
                        <a:latin typeface="Arial"/>
                        <a:ea typeface="+mn-lt"/>
                        <a:cs typeface="Aria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9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Todos los lunes, el PCA de John usa la aplicación de EVV para marcar la llegada </a:t>
                      </a:r>
                      <a:r>
                        <a:rPr lang="es" sz="1500" b="1" i="0" strike="noStrike" cap="none" spc="-10" baseline="0" dirty="0">
                          <a:solidFill>
                            <a:srgbClr val="000000"/>
                          </a:solidFill>
                          <a:effectLst/>
                          <a:latin typeface="Arial"/>
                          <a:ea typeface="Arial"/>
                          <a:cs typeface="Arial"/>
                        </a:rPr>
                        <a:t>a las 8:00 a. m. y la salida a las 4:00 p. m.</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Al final del período de pago, John accede al Portal de EVV para aprobar la planilla de horas trabajadas de su PCA. </a:t>
                      </a: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endParaRPr lang="en-US" sz="1400" b="1" dirty="0">
                        <a:latin typeface="Arial"/>
                        <a:cs typeface="Arial"/>
                      </a:endParaRPr>
                    </a:p>
                    <a:p>
                      <a:pPr marL="0" marR="0" lvl="0" indent="0" algn="ctr"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es" sz="1500" b="1" i="0" strike="noStrike" cap="none" spc="0" baseline="0" dirty="0">
                          <a:solidFill>
                            <a:srgbClr val="000000"/>
                          </a:solidFill>
                          <a:effectLst/>
                          <a:latin typeface="Arial"/>
                          <a:ea typeface="Arial"/>
                          <a:cs typeface="Arial"/>
                        </a:rPr>
                        <a:t>A través del Portal de EVV, John envía la planilla a Tempus FI.</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solidFill>
                      <a:srgbClr val="FFE7F1"/>
                    </a:solidFill>
                  </a:tcPr>
                </a:tc>
                <a:extLst>
                  <a:ext uri="{0D108BD9-81ED-4DB2-BD59-A6C34878D82A}">
                    <a16:rowId xmlns:a16="http://schemas.microsoft.com/office/drawing/2014/main" val="4219339720"/>
                  </a:ext>
                </a:extLst>
              </a:tr>
            </a:tbl>
          </a:graphicData>
        </a:graphic>
      </p:graphicFrame>
      <p:sp>
        <p:nvSpPr>
          <p:cNvPr id="4" name="Text Placeholder 2">
            <a:extLst>
              <a:ext uri="{FF2B5EF4-FFF2-40B4-BE49-F238E27FC236}">
                <a16:creationId xmlns:a16="http://schemas.microsoft.com/office/drawing/2014/main" id="{CF1DE075-247F-D97B-B0B5-F1E5739AE09A}"/>
              </a:ext>
            </a:extLst>
          </p:cNvPr>
          <p:cNvSpPr txBox="1"/>
          <p:nvPr/>
        </p:nvSpPr>
        <p:spPr bwMode="auto">
          <a:xfrm>
            <a:off x="564898" y="5324730"/>
            <a:ext cx="8297201" cy="800219"/>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lvl="1" indent="-340995">
              <a:spcBef>
                <a:spcPct val="0"/>
              </a:spcBef>
              <a:spcAft>
                <a:spcPct val="0"/>
              </a:spcAft>
              <a:buFont typeface="Wingdings" pitchFamily="2" charset="2"/>
              <a:buChar char="§"/>
            </a:pPr>
            <a:r>
              <a:rPr lang="es" sz="1300" b="1" i="0" strike="noStrike" cap="none" spc="0" baseline="0" dirty="0">
                <a:solidFill>
                  <a:srgbClr val="000000"/>
                </a:solidFill>
                <a:effectLst/>
                <a:latin typeface="Arial"/>
                <a:ea typeface="Arial"/>
                <a:cs typeface="Arial"/>
              </a:rPr>
              <a:t>Nota</a:t>
            </a:r>
            <a:r>
              <a:rPr lang="es" sz="1300" b="0" i="0" strike="noStrike" cap="none" spc="0" baseline="0" dirty="0">
                <a:solidFill>
                  <a:srgbClr val="000000"/>
                </a:solidFill>
                <a:effectLst/>
                <a:latin typeface="Arial"/>
                <a:ea typeface="Arial"/>
                <a:cs typeface="Arial"/>
              </a:rPr>
              <a:t>: El cambio a la EVV no modifica los servicios ni el cronograma del PCA de John. </a:t>
            </a:r>
          </a:p>
          <a:p>
            <a:pPr lvl="1" indent="-340995">
              <a:spcBef>
                <a:spcPct val="0"/>
              </a:spcBef>
              <a:spcAft>
                <a:spcPct val="0"/>
              </a:spcAft>
              <a:buFont typeface="Wingdings" pitchFamily="2" charset="2"/>
              <a:buChar char="§"/>
            </a:pPr>
            <a:endParaRPr lang="en-US" sz="1300" dirty="0">
              <a:cs typeface="Arial"/>
            </a:endParaRPr>
          </a:p>
          <a:p>
            <a:pPr lvl="1" indent="-340995">
              <a:spcBef>
                <a:spcPct val="0"/>
              </a:spcBef>
              <a:spcAft>
                <a:spcPct val="0"/>
              </a:spcAft>
              <a:buFont typeface="Wingdings" pitchFamily="2" charset="2"/>
              <a:buChar char="§"/>
            </a:pPr>
            <a:r>
              <a:rPr lang="es" sz="1300" b="0" i="0" strike="noStrike" cap="none" spc="0" baseline="0" dirty="0">
                <a:solidFill>
                  <a:srgbClr val="000000"/>
                </a:solidFill>
                <a:effectLst/>
                <a:latin typeface="Arial"/>
                <a:ea typeface="Arial"/>
                <a:cs typeface="Arial"/>
              </a:rPr>
              <a:t>Además, el PCA de John no necesita marcar el inicio y la finalización de cada actividad de la vida diaria (ADL); necesita marcar solamente </a:t>
            </a:r>
            <a:r>
              <a:rPr lang="es" sz="1300" b="0" i="0" u="sng" strike="noStrike" cap="none" spc="0" baseline="0" dirty="0">
                <a:solidFill>
                  <a:srgbClr val="000000"/>
                </a:solidFill>
                <a:effectLst/>
                <a:uFill>
                  <a:solidFill>
                    <a:srgbClr val="000000"/>
                  </a:solidFill>
                </a:uFill>
                <a:latin typeface="Arial"/>
                <a:ea typeface="Arial"/>
                <a:cs typeface="Arial"/>
              </a:rPr>
              <a:t>la llegada cuando comienza su turno</a:t>
            </a:r>
            <a:r>
              <a:rPr lang="es" sz="1300" b="0" i="0" strike="noStrike" cap="none" spc="0" baseline="0" dirty="0">
                <a:solidFill>
                  <a:srgbClr val="000000"/>
                </a:solidFill>
                <a:effectLst/>
                <a:latin typeface="Arial"/>
                <a:ea typeface="Arial"/>
                <a:cs typeface="Arial"/>
              </a:rPr>
              <a:t> y </a:t>
            </a:r>
            <a:r>
              <a:rPr lang="es" sz="1300" b="0" i="0" u="sng" strike="noStrike" cap="none" spc="0" baseline="0" dirty="0">
                <a:solidFill>
                  <a:srgbClr val="000000"/>
                </a:solidFill>
                <a:effectLst/>
                <a:uFill>
                  <a:solidFill>
                    <a:srgbClr val="000000"/>
                  </a:solidFill>
                </a:uFill>
                <a:latin typeface="Arial"/>
                <a:ea typeface="Arial"/>
                <a:cs typeface="Arial"/>
              </a:rPr>
              <a:t>la salida cuando termina su turno</a:t>
            </a:r>
            <a:r>
              <a:rPr lang="es" sz="1300" b="0" i="0" strike="noStrike" cap="none" spc="0" baseline="0" dirty="0">
                <a:solidFill>
                  <a:srgbClr val="000000"/>
                </a:solidFill>
                <a:effectLst/>
                <a:latin typeface="Arial"/>
                <a:ea typeface="Arial"/>
                <a:cs typeface="Arial"/>
              </a:rPr>
              <a:t>.</a:t>
            </a:r>
          </a:p>
        </p:txBody>
      </p:sp>
      <p:sp>
        <p:nvSpPr>
          <p:cNvPr id="6" name="Rectangle 5">
            <a:extLst>
              <a:ext uri="{FF2B5EF4-FFF2-40B4-BE49-F238E27FC236}">
                <a16:creationId xmlns:a16="http://schemas.microsoft.com/office/drawing/2014/main" id="{29E91944-FA2F-0391-6A0C-6FF22BD2D0D4}"/>
              </a:ext>
            </a:extLst>
          </p:cNvPr>
          <p:cNvSpPr/>
          <p:nvPr/>
        </p:nvSpPr>
        <p:spPr>
          <a:xfrm>
            <a:off x="657760" y="6346138"/>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749833927"/>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553998"/>
          </a:xfrm>
        </p:spPr>
        <p:txBody>
          <a:bodyPr/>
          <a:lstStyle/>
          <a:p>
            <a:pPr algn="ctr"/>
            <a:r>
              <a:rPr lang="es" sz="3600" b="1" i="0" strike="noStrike" cap="none" spc="0" baseline="0">
                <a:solidFill>
                  <a:srgbClr val="002960"/>
                </a:solidFill>
                <a:effectLst/>
                <a:latin typeface="Arial"/>
                <a:ea typeface="Arial"/>
                <a:cs typeface="Arial"/>
              </a:rPr>
              <a:t>Comentarios públicos</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1690649825"/>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6507-3586-D646-A42D-993DB5207F10}"/>
              </a:ext>
            </a:extLst>
          </p:cNvPr>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¡MassHealth desea saber su opinión!</a:t>
            </a:r>
          </a:p>
        </p:txBody>
      </p:sp>
      <p:sp>
        <p:nvSpPr>
          <p:cNvPr id="4" name="Text Placeholder 3">
            <a:extLst>
              <a:ext uri="{FF2B5EF4-FFF2-40B4-BE49-F238E27FC236}">
                <a16:creationId xmlns:a16="http://schemas.microsoft.com/office/drawing/2014/main" id="{EA01F29E-B6E2-F540-8710-54588EC15677}"/>
              </a:ext>
            </a:extLst>
          </p:cNvPr>
          <p:cNvSpPr>
            <a:spLocks noGrp="1"/>
          </p:cNvSpPr>
          <p:nvPr>
            <p:ph type="body" sz="quarter" idx="12"/>
          </p:nvPr>
        </p:nvSpPr>
        <p:spPr>
          <a:xfrm>
            <a:off x="418495" y="1836821"/>
            <a:ext cx="8307009" cy="4349909"/>
          </a:xfrm>
        </p:spPr>
        <p:txBody>
          <a:bodyPr/>
          <a:lstStyle/>
          <a:p>
            <a:pPr marL="0" lvl="1" indent="0" algn="ctr">
              <a:spcAft>
                <a:spcPts val="800"/>
              </a:spcAft>
              <a:buNone/>
            </a:pPr>
            <a:r>
              <a:rPr lang="es" sz="1800" b="1" i="0" strike="noStrike" cap="none" spc="0" baseline="0" dirty="0">
                <a:solidFill>
                  <a:srgbClr val="000000"/>
                </a:solidFill>
                <a:effectLst/>
                <a:latin typeface="Arial"/>
                <a:ea typeface="Arial"/>
                <a:cs typeface="Arial"/>
              </a:rPr>
              <a:t>Recordatorios para hacer comentarios</a:t>
            </a:r>
          </a:p>
          <a:p>
            <a:pPr lvl="1">
              <a:spcAft>
                <a:spcPts val="800"/>
              </a:spcAft>
            </a:pPr>
            <a:r>
              <a:rPr lang="es" sz="1800" b="0" i="0" strike="noStrike" cap="none" spc="0" baseline="0" dirty="0">
                <a:solidFill>
                  <a:srgbClr val="000000"/>
                </a:solidFill>
                <a:effectLst/>
                <a:latin typeface="Arial"/>
                <a:ea typeface="Arial"/>
                <a:cs typeface="Arial"/>
              </a:rPr>
              <a:t>Se dará prioridad a los comentarios en el siguiente orden:</a:t>
            </a:r>
          </a:p>
          <a:p>
            <a:pPr marL="812418" lvl="2" indent="-342900">
              <a:buFont typeface="+mj-lt"/>
              <a:buAutoNum type="arabicPeriod"/>
            </a:pPr>
            <a:r>
              <a:rPr lang="es" sz="1600" b="0" i="0" strike="noStrike" cap="none" spc="0" baseline="0" dirty="0">
                <a:solidFill>
                  <a:srgbClr val="000000"/>
                </a:solidFill>
                <a:effectLst/>
                <a:latin typeface="Arial"/>
                <a:ea typeface="Arial"/>
                <a:cs typeface="Arial"/>
              </a:rPr>
              <a:t>Un representante de MassHealth leerá los comentarios enviados en la sección de comentarios.</a:t>
            </a:r>
          </a:p>
          <a:p>
            <a:pPr marL="812418" lvl="2" indent="-342900">
              <a:buFont typeface="+mj-lt"/>
              <a:buAutoNum type="arabicPeriod"/>
            </a:pPr>
            <a:r>
              <a:rPr lang="es" sz="1600" b="0" i="0" strike="noStrike" cap="none" spc="0" baseline="0" dirty="0">
                <a:solidFill>
                  <a:srgbClr val="000000"/>
                </a:solidFill>
                <a:effectLst/>
                <a:latin typeface="Arial"/>
                <a:ea typeface="Arial"/>
                <a:cs typeface="Arial"/>
              </a:rPr>
              <a:t>Un representante de MassHealth llamará a las personas que estén usando la función “raise hand” (levantar la mano).</a:t>
            </a:r>
          </a:p>
          <a:p>
            <a:pPr marL="812418" lvl="2" indent="-342900">
              <a:buFont typeface="+mj-lt"/>
              <a:buAutoNum type="arabicPeriod"/>
            </a:pPr>
            <a:r>
              <a:rPr lang="es" sz="1600" b="0" i="0" strike="noStrike" cap="none" spc="0" baseline="0" dirty="0">
                <a:solidFill>
                  <a:srgbClr val="000000"/>
                </a:solidFill>
                <a:effectLst/>
                <a:latin typeface="Arial"/>
                <a:ea typeface="Arial"/>
                <a:cs typeface="Arial"/>
              </a:rPr>
              <a:t>Los asistentes podrán quitar la función de silenciado y brindar opiniones.</a:t>
            </a:r>
          </a:p>
          <a:p>
            <a:pPr lvl="1">
              <a:spcAft>
                <a:spcPts val="800"/>
              </a:spcAft>
            </a:pPr>
            <a:r>
              <a:rPr lang="es" sz="1800" b="0" i="0" strike="noStrike" cap="none" spc="0" baseline="0" dirty="0">
                <a:solidFill>
                  <a:srgbClr val="000000"/>
                </a:solidFill>
                <a:effectLst/>
                <a:latin typeface="Arial"/>
                <a:ea typeface="Arial"/>
                <a:cs typeface="Arial"/>
              </a:rPr>
              <a:t>Durante las Sesiones públicas para escuchar comentarios, MassHealth </a:t>
            </a:r>
            <a:r>
              <a:rPr lang="es" sz="1800" b="1" i="0" u="sng" strike="noStrike" cap="none" spc="0" baseline="0" dirty="0">
                <a:solidFill>
                  <a:srgbClr val="000000"/>
                </a:solidFill>
                <a:effectLst/>
                <a:uFill>
                  <a:solidFill>
                    <a:srgbClr val="000000"/>
                  </a:solidFill>
                </a:uFill>
                <a:latin typeface="Arial"/>
                <a:ea typeface="Arial"/>
                <a:cs typeface="Arial"/>
              </a:rPr>
              <a:t>responderá</a:t>
            </a:r>
            <a:r>
              <a:rPr lang="es" sz="1800" b="0" i="0" strike="noStrike" cap="none" spc="0" baseline="0" dirty="0">
                <a:solidFill>
                  <a:srgbClr val="000000"/>
                </a:solidFill>
                <a:effectLst/>
                <a:latin typeface="Arial"/>
                <a:ea typeface="Arial"/>
                <a:cs typeface="Arial"/>
              </a:rPr>
              <a:t> a los comentarios. Por favor, use la función “raise hand” (levantar la mano) y espere a que un representante de MassHealth lo llame por su nombre. Por favor, mencione cuál es su papel como parte interesada antes de compartir su comentario o pregunta.</a:t>
            </a:r>
          </a:p>
          <a:p>
            <a:pPr lvl="1">
              <a:spcAft>
                <a:spcPts val="800"/>
              </a:spcAft>
            </a:pPr>
            <a:r>
              <a:rPr lang="es" sz="1800" b="0" i="0" strike="noStrike" cap="none" spc="0" baseline="0" dirty="0">
                <a:solidFill>
                  <a:srgbClr val="000000"/>
                </a:solidFill>
                <a:effectLst/>
                <a:latin typeface="Arial"/>
                <a:ea typeface="Arial"/>
                <a:cs typeface="Arial"/>
              </a:rPr>
              <a:t>Si el tiempo no nos alcanza y no llegamos a tratar su pregunta, MassHealth acepta comentarios en cualquier momento en </a:t>
            </a:r>
            <a:r>
              <a:rPr lang="es" sz="1800" b="0" i="0" strike="noStrike" cap="none" spc="0" baseline="0" dirty="0">
                <a:solidFill>
                  <a:srgbClr val="000000"/>
                </a:solidFill>
                <a:effectLst/>
                <a:latin typeface="Arial"/>
                <a:ea typeface="Arial"/>
                <a:cs typeface="Arial"/>
                <a:hlinkClick r:id="rId3" history="0"/>
              </a:rPr>
              <a:t>PCAfeedback@mass.gov</a:t>
            </a:r>
            <a:r>
              <a:rPr lang="es" sz="1800" b="0" i="0" strike="noStrike" cap="none" spc="0" baseline="0" dirty="0">
                <a:solidFill>
                  <a:srgbClr val="000000"/>
                </a:solidFill>
                <a:effectLst/>
                <a:latin typeface="Arial"/>
                <a:ea typeface="Arial"/>
                <a:cs typeface="Arial"/>
              </a:rPr>
              <a:t>.</a:t>
            </a:r>
          </a:p>
          <a:p>
            <a:pPr marL="1587" lvl="1" indent="0">
              <a:spcAft>
                <a:spcPts val="800"/>
              </a:spcAft>
              <a:buNone/>
            </a:pPr>
            <a:endParaRPr lang="en-US" sz="1800" dirty="0">
              <a:cs typeface="Calibri" pitchFamily="34" charset="0"/>
            </a:endParaRPr>
          </a:p>
        </p:txBody>
      </p:sp>
      <p:sp>
        <p:nvSpPr>
          <p:cNvPr id="5" name="Text Placeholder 2">
            <a:extLst>
              <a:ext uri="{FF2B5EF4-FFF2-40B4-BE49-F238E27FC236}">
                <a16:creationId xmlns:a16="http://schemas.microsoft.com/office/drawing/2014/main" id="{6B77E912-AFB0-5746-9FB6-083879F160BA}"/>
              </a:ext>
            </a:extLst>
          </p:cNvPr>
          <p:cNvSpPr txBox="1"/>
          <p:nvPr/>
        </p:nvSpPr>
        <p:spPr>
          <a:xfrm>
            <a:off x="315468" y="952395"/>
            <a:ext cx="8513064" cy="609600"/>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defPPr>
              <a:defRPr lang="en-US"/>
            </a:defPPr>
            <a:lvl1pPr indent="0" algn="ctr" defTabSz="913429" fontAlgn="base">
              <a:spcBef>
                <a:spcPct val="0"/>
              </a:spcBef>
              <a:spcAft>
                <a:spcPct val="0"/>
              </a:spcAft>
              <a:buClr>
                <a:schemeClr val="tx2"/>
              </a:buClr>
              <a:defRPr sz="1600" b="1" kern="0" baseline="0">
                <a:solidFill>
                  <a:schemeClr val="bg1"/>
                </a:solidFill>
                <a:latin typeface="Arial" panose="020B0604020202020204" pitchFamily="34" charset="0"/>
                <a:cs typeface="Arial" panose="020B0604020202020204" pitchFamily="34" charset="0"/>
              </a:defRPr>
            </a:lvl1pPr>
            <a:lvl2pPr marL="197586" indent="-195966" defTabSz="913429" fontAlgn="base">
              <a:spcBef>
                <a:spcPct val="0"/>
              </a:spcBef>
              <a:spcAft>
                <a:spcPct val="0"/>
              </a:spcAft>
              <a:buClr>
                <a:schemeClr val="tx2"/>
              </a:buClr>
              <a:buSzPct val="125000"/>
              <a:buFont typeface="Arial"/>
              <a:buChar char="▪"/>
              <a:defRPr sz="1600" baseline="0"/>
            </a:lvl2pPr>
            <a:lvl3pPr marL="466431" indent="-267227" defTabSz="913429" fontAlgn="base">
              <a:spcBef>
                <a:spcPct val="0"/>
              </a:spcBef>
              <a:spcAft>
                <a:spcPct val="0"/>
              </a:spcAft>
              <a:buClr>
                <a:schemeClr val="tx2"/>
              </a:buClr>
              <a:buSzPct val="120000"/>
              <a:buFont typeface="Arial"/>
              <a:buChar char="–"/>
              <a:defRPr sz="1600" baseline="0"/>
            </a:lvl3pPr>
            <a:lvl4pPr marL="626768" indent="-158716" defTabSz="913429" fontAlgn="base">
              <a:spcBef>
                <a:spcPct val="0"/>
              </a:spcBef>
              <a:spcAft>
                <a:spcPct val="0"/>
              </a:spcAft>
              <a:buClr>
                <a:schemeClr val="tx2"/>
              </a:buClr>
              <a:buSzPct val="120000"/>
              <a:buFont typeface="Arial"/>
              <a:buChar char="▫"/>
              <a:defRPr sz="1600" baseline="0"/>
            </a:lvl4pPr>
            <a:lvl5pPr marL="764947" indent="-132804" defTabSz="913429" fontAlgn="base">
              <a:spcBef>
                <a:spcPct val="0"/>
              </a:spcBef>
              <a:spcAft>
                <a:spcPct val="0"/>
              </a:spcAft>
              <a:buClr>
                <a:schemeClr val="tx2"/>
              </a:buClr>
              <a:buSzPct val="89000"/>
              <a:buFont typeface="Arial"/>
              <a:buChar char="-"/>
              <a:defRPr sz="1600" baseline="0"/>
            </a:lvl5pPr>
            <a:lvl6pPr marL="764947" indent="-132804" defTabSz="913429" fontAlgn="base">
              <a:spcBef>
                <a:spcPct val="0"/>
              </a:spcBef>
              <a:spcAft>
                <a:spcPct val="0"/>
              </a:spcAft>
              <a:buClr>
                <a:schemeClr val="tx2"/>
              </a:buClr>
              <a:buSzPct val="89000"/>
              <a:buFont typeface="Arial"/>
              <a:buChar char="-"/>
              <a:defRPr sz="1600" baseline="0"/>
            </a:lvl6pPr>
            <a:lvl7pPr marL="764947" indent="-132804" defTabSz="913429" fontAlgn="base">
              <a:spcBef>
                <a:spcPct val="0"/>
              </a:spcBef>
              <a:spcAft>
                <a:spcPct val="0"/>
              </a:spcAft>
              <a:buClr>
                <a:schemeClr val="tx2"/>
              </a:buClr>
              <a:buSzPct val="89000"/>
              <a:buFont typeface="Arial"/>
              <a:buChar char="-"/>
              <a:defRPr sz="1600" baseline="0"/>
            </a:lvl7pPr>
            <a:lvl8pPr marL="764947" indent="-132804" defTabSz="913429" fontAlgn="base">
              <a:spcBef>
                <a:spcPct val="0"/>
              </a:spcBef>
              <a:spcAft>
                <a:spcPct val="0"/>
              </a:spcAft>
              <a:buClr>
                <a:schemeClr val="tx2"/>
              </a:buClr>
              <a:buSzPct val="89000"/>
              <a:buFont typeface="Arial"/>
              <a:buChar char="-"/>
              <a:defRPr sz="1600" baseline="0"/>
            </a:lvl8pPr>
            <a:lvl9pPr marL="764947" indent="-132804" defTabSz="913429" fontAlgn="base">
              <a:spcBef>
                <a:spcPct val="0"/>
              </a:spcBef>
              <a:spcAft>
                <a:spcPct val="0"/>
              </a:spcAft>
              <a:buClr>
                <a:schemeClr val="tx2"/>
              </a:buClr>
              <a:buSzPct val="89000"/>
              <a:buFont typeface="Arial"/>
              <a:buChar char="-"/>
              <a:defRPr sz="1600" baseline="0"/>
            </a:lvl9pPr>
          </a:lstStyle>
          <a:p>
            <a:r>
              <a:rPr lang="es" sz="1600" b="1" i="0" strike="noStrike" cap="none" spc="0" baseline="0">
                <a:solidFill>
                  <a:srgbClr val="FFFFFF"/>
                </a:solidFill>
                <a:effectLst/>
                <a:latin typeface="Arial"/>
                <a:ea typeface="Arial"/>
                <a:cs typeface="Arial"/>
              </a:rPr>
              <a:t>¿Tiene usted comentarios o sugerencias para MassHealth acerca de la EVV?</a:t>
            </a:r>
          </a:p>
        </p:txBody>
      </p:sp>
    </p:spTree>
    <p:extLst>
      <p:ext uri="{BB962C8B-B14F-4D97-AF65-F5344CB8AC3E}">
        <p14:creationId xmlns:p14="http://schemas.microsoft.com/office/powerpoint/2010/main" val="236433371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0" imgH="0" progId="TCLayout.ActiveDocument.1">
                  <p:embed/>
                </p:oleObj>
              </mc:Choice>
              <mc:Fallback>
                <p:oleObj name="think-cell Slide" r:id="rId5" imgW="0" imgH="0" progId="TCLayout.ActiveDocument.1">
                  <p:embed/>
                  <p:pic>
                    <p:nvPicPr>
                      <p:cNvPr id="0" name="OLE substitute image"/>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silenciar y reiniciar el audio de su teléfono</a:t>
            </a:r>
          </a:p>
        </p:txBody>
      </p:sp>
      <p:sp>
        <p:nvSpPr>
          <p:cNvPr id="2" name="Text Placeholder 1">
            <a:extLst>
              <a:ext uri="{FF2B5EF4-FFF2-40B4-BE49-F238E27FC236}">
                <a16:creationId xmlns:a16="http://schemas.microsoft.com/office/drawing/2014/main" id="{A4C3E19B-7970-1D4F-9DBA-5C525D84823C}"/>
              </a:ext>
            </a:extLst>
          </p:cNvPr>
          <p:cNvSpPr>
            <a:spLocks noGrp="1"/>
          </p:cNvSpPr>
          <p:nvPr>
            <p:ph type="body" sz="quarter" idx="12"/>
          </p:nvPr>
        </p:nvSpPr>
        <p:spPr>
          <a:xfrm>
            <a:off x="381000" y="792903"/>
            <a:ext cx="4435532" cy="5847755"/>
          </a:xfrm>
        </p:spPr>
        <p:txBody>
          <a:bodyPr/>
          <a:lstStyle/>
          <a:p>
            <a:pPr marL="288925" lvl="2" indent="-288925">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Todos los asistentes están únicamente en modo de escucha durante esta presentación. </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Si usted necesita reiniciar el audio de su teléfono para hacer una pregunta, puede llamar la atención de MassHealth al "levantar la mano" haciendo clic en el botón </a:t>
            </a:r>
            <a:r>
              <a:rPr lang="es" sz="1500" b="0" i="1" strike="noStrike" cap="none" spc="0" baseline="0" dirty="0">
                <a:solidFill>
                  <a:srgbClr val="000000"/>
                </a:solidFill>
                <a:effectLst/>
                <a:latin typeface="Arial"/>
                <a:ea typeface="Arial"/>
                <a:cs typeface="Arial"/>
              </a:rPr>
              <a:t>Reactions</a:t>
            </a:r>
            <a:r>
              <a:rPr lang="es" sz="1500" b="0" i="0" strike="noStrike" cap="none" spc="0" baseline="0" dirty="0">
                <a:solidFill>
                  <a:srgbClr val="000000"/>
                </a:solidFill>
                <a:effectLst/>
                <a:latin typeface="Arial"/>
                <a:ea typeface="Arial"/>
                <a:cs typeface="Arial"/>
              </a:rPr>
              <a:t> (Reacciones) y eligiendo </a:t>
            </a:r>
            <a:r>
              <a:rPr lang="es" sz="1500" b="0" i="1" strike="noStrike" cap="none" spc="0" baseline="0" dirty="0">
                <a:solidFill>
                  <a:srgbClr val="000000"/>
                </a:solidFill>
                <a:effectLst/>
                <a:latin typeface="Arial"/>
                <a:ea typeface="Arial"/>
                <a:cs typeface="Arial"/>
              </a:rPr>
              <a:t>Raise a Hand </a:t>
            </a:r>
            <a:r>
              <a:rPr lang="es" sz="1500" b="0" i="0" strike="noStrike" cap="none" spc="0" baseline="0" dirty="0">
                <a:solidFill>
                  <a:srgbClr val="000000"/>
                </a:solidFill>
                <a:effectLst/>
                <a:latin typeface="Arial"/>
                <a:ea typeface="Arial"/>
                <a:cs typeface="Arial"/>
              </a:rPr>
              <a:t>(Levantar la mano). </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Cuando a usted se le pida que hable, deberá </a:t>
            </a:r>
            <a:r>
              <a:rPr lang="es" sz="1500" b="1" i="0" u="sng" strike="noStrike" cap="none" spc="0" baseline="0" dirty="0">
                <a:solidFill>
                  <a:srgbClr val="000000"/>
                </a:solidFill>
                <a:effectLst/>
                <a:uFill>
                  <a:solidFill>
                    <a:srgbClr val="000000"/>
                  </a:solidFill>
                </a:uFill>
                <a:latin typeface="Arial"/>
                <a:ea typeface="Arial"/>
                <a:cs typeface="Arial"/>
              </a:rPr>
              <a:t>reiniciar</a:t>
            </a:r>
            <a:r>
              <a:rPr lang="es" sz="1500" b="0" i="0" strike="noStrike" cap="none" spc="0" baseline="0" dirty="0">
                <a:solidFill>
                  <a:srgbClr val="000000"/>
                </a:solidFill>
                <a:effectLst/>
                <a:latin typeface="Arial"/>
                <a:ea typeface="Arial"/>
                <a:cs typeface="Arial"/>
              </a:rPr>
              <a:t> su audio. Puede hacerlo siguiendo estas instrucciones:</a:t>
            </a:r>
          </a:p>
          <a:p>
            <a:pPr marL="515938" lvl="1" indent="-285750">
              <a:spcAft>
                <a:spcPts val="600"/>
              </a:spcAft>
              <a:buFontTx/>
              <a:buChar char="-"/>
            </a:pPr>
            <a:r>
              <a:rPr lang="es" sz="1400" b="0" i="0" strike="noStrike" cap="none" spc="0" baseline="0" dirty="0">
                <a:solidFill>
                  <a:srgbClr val="000000"/>
                </a:solidFill>
                <a:effectLst/>
                <a:latin typeface="Arial"/>
                <a:ea typeface="Arial"/>
                <a:cs typeface="Arial"/>
              </a:rPr>
              <a:t>Si está conectado con el audio </a:t>
            </a:r>
            <a:r>
              <a:rPr lang="es" sz="1400" b="1" i="0" strike="noStrike" cap="none" spc="0" baseline="0" dirty="0">
                <a:solidFill>
                  <a:srgbClr val="000000"/>
                </a:solidFill>
                <a:effectLst/>
                <a:latin typeface="Arial"/>
                <a:ea typeface="Arial"/>
                <a:cs typeface="Arial"/>
              </a:rPr>
              <a:t>de su teléfono: </a:t>
            </a:r>
            <a:r>
              <a:rPr lang="es" sz="1400" b="0" i="0" strike="noStrike" cap="none" spc="0" baseline="0" dirty="0">
                <a:solidFill>
                  <a:srgbClr val="000000"/>
                </a:solidFill>
                <a:effectLst/>
                <a:latin typeface="Arial"/>
                <a:ea typeface="Arial"/>
                <a:cs typeface="Arial"/>
              </a:rPr>
              <a:t>Oprima *6 en su teléfono.</a:t>
            </a:r>
          </a:p>
          <a:p>
            <a:pPr marL="515938" lvl="1" indent="-285750">
              <a:spcAft>
                <a:spcPts val="600"/>
              </a:spcAft>
              <a:buFontTx/>
              <a:buChar char="-"/>
            </a:pPr>
            <a:r>
              <a:rPr lang="es" sz="1400" b="0" i="0" strike="noStrike" cap="none" spc="0" baseline="0" dirty="0">
                <a:solidFill>
                  <a:srgbClr val="000000"/>
                </a:solidFill>
                <a:effectLst/>
                <a:latin typeface="Arial"/>
                <a:ea typeface="Arial"/>
                <a:cs typeface="Arial"/>
              </a:rPr>
              <a:t>Si usted está conectado con el audio </a:t>
            </a:r>
            <a:r>
              <a:rPr lang="es" sz="1400" b="1" i="0" strike="noStrike" cap="none" spc="0" baseline="0" dirty="0">
                <a:solidFill>
                  <a:srgbClr val="000000"/>
                </a:solidFill>
                <a:effectLst/>
                <a:latin typeface="Arial"/>
                <a:ea typeface="Arial"/>
                <a:cs typeface="Arial"/>
              </a:rPr>
              <a:t>de su computadora o por medio de la aplicación Zoom:</a:t>
            </a:r>
            <a:r>
              <a:rPr lang="es" sz="1400" b="0" i="0" strike="noStrike" cap="none" spc="0" baseline="0" dirty="0">
                <a:solidFill>
                  <a:srgbClr val="000000"/>
                </a:solidFill>
                <a:effectLst/>
                <a:latin typeface="Arial"/>
                <a:ea typeface="Arial"/>
                <a:cs typeface="Arial"/>
              </a:rPr>
              <a:t> Haga clic en el ícono de </a:t>
            </a:r>
            <a:r>
              <a:rPr lang="es" sz="1400" b="0" i="1" strike="noStrike" cap="none" spc="0" baseline="0" dirty="0">
                <a:solidFill>
                  <a:srgbClr val="000000"/>
                </a:solidFill>
                <a:effectLst/>
                <a:latin typeface="Arial"/>
                <a:ea typeface="Arial"/>
                <a:cs typeface="Arial"/>
              </a:rPr>
              <a:t>Mute</a:t>
            </a:r>
            <a:r>
              <a:rPr lang="es" sz="1400" b="0" i="0" strike="noStrike" cap="none" spc="0" baseline="0" dirty="0">
                <a:solidFill>
                  <a:srgbClr val="000000"/>
                </a:solidFill>
                <a:effectLst/>
                <a:latin typeface="Arial"/>
                <a:ea typeface="Arial"/>
                <a:cs typeface="Arial"/>
              </a:rPr>
              <a:t> (Silenciar) en la parte inferior de la pantalla.</a:t>
            </a:r>
          </a:p>
          <a:p>
            <a:pPr marL="288925" lvl="2" indent="-288925">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Si no alcanzó el tiempo y usted no pudo compartir sus comentarios, se aceptarán respuestas por escrito en cualquier momento en </a:t>
            </a:r>
            <a:r>
              <a:rPr lang="es" sz="1500" b="0" i="0" strike="noStrike" cap="none" spc="0" baseline="0" dirty="0">
                <a:solidFill>
                  <a:srgbClr val="000000"/>
                </a:solidFill>
                <a:effectLst/>
                <a:latin typeface="Arial"/>
                <a:ea typeface="Arial"/>
                <a:cs typeface="Arial"/>
                <a:hlinkClick r:id="rId7" history="0"/>
              </a:rPr>
              <a:t>PCAfeedback@mass.gov</a:t>
            </a:r>
            <a:r>
              <a:rPr lang="es" sz="1500" b="0" i="0" strike="noStrike" cap="none" spc="0" baseline="0" dirty="0">
                <a:solidFill>
                  <a:srgbClr val="000000"/>
                </a:solidFill>
                <a:effectLst/>
                <a:latin typeface="Arial"/>
                <a:ea typeface="Arial"/>
                <a:cs typeface="Arial"/>
              </a:rPr>
              <a:t>.</a:t>
            </a:r>
          </a:p>
          <a:p>
            <a:pPr marL="0" lvl="2" indent="0">
              <a:buNone/>
            </a:pPr>
            <a:endParaRPr lang="en-US" sz="1500" dirty="0"/>
          </a:p>
          <a:p>
            <a:endParaRPr lang="en-US" dirty="0"/>
          </a:p>
        </p:txBody>
      </p:sp>
      <p:cxnSp>
        <p:nvCxnSpPr>
          <p:cNvPr id="12" name="Straight Arrow Connector 11">
            <a:extLst>
              <a:ext uri="{FF2B5EF4-FFF2-40B4-BE49-F238E27FC236}">
                <a16:creationId xmlns:a16="http://schemas.microsoft.com/office/drawing/2014/main" id="{571AF9B1-FB04-1043-8098-025E95D0C210}"/>
              </a:ext>
            </a:extLst>
          </p:cNvPr>
          <p:cNvCxnSpPr/>
          <p:nvPr/>
        </p:nvCxnSpPr>
        <p:spPr>
          <a:xfrm>
            <a:off x="4246234" y="2062716"/>
            <a:ext cx="489063"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224108F1-E81A-9749-80E5-91CCD4988DCD}"/>
              </a:ext>
            </a:extLst>
          </p:cNvPr>
          <p:cNvSpPr/>
          <p:nvPr/>
        </p:nvSpPr>
        <p:spPr>
          <a:xfrm>
            <a:off x="284185" y="6272662"/>
            <a:ext cx="8546642"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pic>
        <p:nvPicPr>
          <p:cNvPr id="11" name="Picture 10">
            <a:extLst>
              <a:ext uri="{FF2B5EF4-FFF2-40B4-BE49-F238E27FC236}">
                <a16:creationId xmlns:a16="http://schemas.microsoft.com/office/drawing/2014/main" id="{F7A28054-90B6-4D59-8170-D9B7E07C1286}"/>
              </a:ext>
            </a:extLst>
          </p:cNvPr>
          <p:cNvPicPr>
            <a:picLocks noChangeAspect="1"/>
          </p:cNvPicPr>
          <p:nvPr/>
        </p:nvPicPr>
        <p:blipFill>
          <a:blip r:embed="rId8"/>
          <a:stretch>
            <a:fillRect/>
          </a:stretch>
        </p:blipFill>
        <p:spPr>
          <a:xfrm>
            <a:off x="4816533" y="3380666"/>
            <a:ext cx="4010025" cy="2495550"/>
          </a:xfrm>
          <a:prstGeom prst="rect">
            <a:avLst/>
          </a:prstGeom>
        </p:spPr>
      </p:pic>
      <p:pic>
        <p:nvPicPr>
          <p:cNvPr id="23" name="Picture 22">
            <a:extLst>
              <a:ext uri="{FF2B5EF4-FFF2-40B4-BE49-F238E27FC236}">
                <a16:creationId xmlns:a16="http://schemas.microsoft.com/office/drawing/2014/main" id="{8C139DA8-429D-4DD8-961C-54E134661E63}"/>
              </a:ext>
            </a:extLst>
          </p:cNvPr>
          <p:cNvPicPr>
            <a:picLocks noChangeAspect="1"/>
          </p:cNvPicPr>
          <p:nvPr/>
        </p:nvPicPr>
        <p:blipFill>
          <a:blip r:embed="rId9"/>
          <a:stretch>
            <a:fillRect/>
          </a:stretch>
        </p:blipFill>
        <p:spPr>
          <a:xfrm>
            <a:off x="4816532" y="686827"/>
            <a:ext cx="4010026" cy="2483196"/>
          </a:xfrm>
          <a:prstGeom prst="rect">
            <a:avLst/>
          </a:prstGeom>
        </p:spPr>
      </p:pic>
      <p:cxnSp>
        <p:nvCxnSpPr>
          <p:cNvPr id="14" name="Straight Arrow Connector 13">
            <a:extLst>
              <a:ext uri="{FF2B5EF4-FFF2-40B4-BE49-F238E27FC236}">
                <a16:creationId xmlns:a16="http://schemas.microsoft.com/office/drawing/2014/main" id="{41DD1DBD-CD55-444E-9E47-AC18B09418D8}"/>
              </a:ext>
            </a:extLst>
          </p:cNvPr>
          <p:cNvCxnSpPr>
            <a:cxnSpLocks/>
          </p:cNvCxnSpPr>
          <p:nvPr/>
        </p:nvCxnSpPr>
        <p:spPr>
          <a:xfrm>
            <a:off x="4006516" y="4710584"/>
            <a:ext cx="647546" cy="16684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0460020"/>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txBox="1"/>
          <p:nvPr/>
        </p:nvSpPr>
        <p:spPr bwMode="auto">
          <a:xfrm>
            <a:off x="228600" y="194511"/>
            <a:ext cx="8061729" cy="28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a:defRPr>
            </a:lvl2pPr>
            <a:lvl3pPr algn="l" defTabSz="913429" rtl="0" eaLnBrk="1" fontAlgn="base" hangingPunct="1">
              <a:spcBef>
                <a:spcPct val="0"/>
              </a:spcBef>
              <a:spcAft>
                <a:spcPct val="0"/>
              </a:spcAft>
              <a:defRPr sz="1900" b="1">
                <a:solidFill>
                  <a:schemeClr val="tx2"/>
                </a:solidFill>
                <a:latin typeface="Arial"/>
              </a:defRPr>
            </a:lvl3pPr>
            <a:lvl4pPr algn="l" defTabSz="913429" rtl="0" eaLnBrk="1" fontAlgn="base" hangingPunct="1">
              <a:spcBef>
                <a:spcPct val="0"/>
              </a:spcBef>
              <a:spcAft>
                <a:spcPct val="0"/>
              </a:spcAft>
              <a:defRPr sz="1900" b="1">
                <a:solidFill>
                  <a:schemeClr val="tx2"/>
                </a:solidFill>
                <a:latin typeface="Arial"/>
              </a:defRPr>
            </a:lvl4pPr>
            <a:lvl5pPr algn="l" defTabSz="913429" rtl="0" eaLnBrk="1" fontAlgn="base" hangingPunct="1">
              <a:spcBef>
                <a:spcPct val="0"/>
              </a:spcBef>
              <a:spcAft>
                <a:spcPct val="0"/>
              </a:spcAft>
              <a:defRPr sz="1900" b="1">
                <a:solidFill>
                  <a:schemeClr val="tx2"/>
                </a:solidFill>
                <a:latin typeface="Arial"/>
              </a:defRPr>
            </a:lvl5pPr>
            <a:lvl6pPr marL="466431" algn="l" defTabSz="913429" rtl="0" eaLnBrk="1" fontAlgn="base" hangingPunct="1">
              <a:spcBef>
                <a:spcPct val="0"/>
              </a:spcBef>
              <a:spcAft>
                <a:spcPct val="0"/>
              </a:spcAft>
              <a:defRPr sz="1900" b="1">
                <a:solidFill>
                  <a:schemeClr val="tx2"/>
                </a:solidFill>
                <a:latin typeface="Arial"/>
              </a:defRPr>
            </a:lvl6pPr>
            <a:lvl7pPr marL="932863" algn="l" defTabSz="913429" rtl="0" eaLnBrk="1" fontAlgn="base" hangingPunct="1">
              <a:spcBef>
                <a:spcPct val="0"/>
              </a:spcBef>
              <a:spcAft>
                <a:spcPct val="0"/>
              </a:spcAft>
              <a:defRPr sz="1900" b="1">
                <a:solidFill>
                  <a:schemeClr val="tx2"/>
                </a:solidFill>
                <a:latin typeface="Arial"/>
              </a:defRPr>
            </a:lvl7pPr>
            <a:lvl8pPr marL="1399295" algn="l" defTabSz="913429" rtl="0" eaLnBrk="1" fontAlgn="base" hangingPunct="1">
              <a:spcBef>
                <a:spcPct val="0"/>
              </a:spcBef>
              <a:spcAft>
                <a:spcPct val="0"/>
              </a:spcAft>
              <a:defRPr sz="1900" b="1">
                <a:solidFill>
                  <a:schemeClr val="tx2"/>
                </a:solidFill>
                <a:latin typeface="Arial"/>
              </a:defRPr>
            </a:lvl8pPr>
            <a:lvl9pPr marL="1865728" algn="l" defTabSz="913429" rtl="0" eaLnBrk="1" fontAlgn="base" hangingPunct="1">
              <a:spcBef>
                <a:spcPct val="0"/>
              </a:spcBef>
              <a:spcAft>
                <a:spcPct val="0"/>
              </a:spcAft>
              <a:defRPr sz="1900" b="1">
                <a:solidFill>
                  <a:schemeClr val="tx2"/>
                </a:solidFill>
                <a:latin typeface="Arial"/>
              </a:defRPr>
            </a:lvl9pPr>
          </a:lstStyle>
          <a:p>
            <a:r>
              <a:rPr lang="es" sz="1900" b="1" i="0" strike="noStrike" cap="none" spc="0" baseline="0">
                <a:solidFill>
                  <a:srgbClr val="002960"/>
                </a:solidFill>
                <a:effectLst/>
                <a:latin typeface="Arial"/>
                <a:ea typeface="Arial"/>
                <a:cs typeface="Arial"/>
              </a:rPr>
              <a:t>¡Muchas gracias!</a:t>
            </a:r>
          </a:p>
        </p:txBody>
      </p:sp>
      <p:sp>
        <p:nvSpPr>
          <p:cNvPr id="2" name="Rectangle 1"/>
          <p:cNvSpPr/>
          <p:nvPr/>
        </p:nvSpPr>
        <p:spPr>
          <a:xfrm>
            <a:off x="313182" y="907927"/>
            <a:ext cx="8517636" cy="1477328"/>
          </a:xfrm>
          <a:prstGeom prst="rect">
            <a:avLst/>
          </a:prstGeom>
        </p:spPr>
        <p:txBody>
          <a:bodyPr wrap="square" lIns="91440" tIns="45720" rIns="91440" bIns="45720" anchor="t">
            <a:spAutoFit/>
          </a:bodyPr>
          <a:lstStyle/>
          <a:p>
            <a:pPr marL="8255" algn="ctr"/>
            <a:endParaRPr lang="en-US" i="1" dirty="0">
              <a:cs typeface="Arial"/>
            </a:endParaRPr>
          </a:p>
          <a:p>
            <a:pPr marL="8255" algn="ctr"/>
            <a:r>
              <a:rPr lang="es" sz="1800" b="0" i="0" strike="noStrike" cap="none" spc="0" baseline="0" dirty="0">
                <a:solidFill>
                  <a:srgbClr val="000000"/>
                </a:solidFill>
                <a:effectLst/>
                <a:latin typeface="Arial"/>
                <a:ea typeface="Arial"/>
                <a:cs typeface="Arial"/>
              </a:rPr>
              <a:t>Se pueden enviar comentarios adicionales a MassHealth por correo electrónico a:</a:t>
            </a:r>
          </a:p>
          <a:p>
            <a:pPr marL="8255" algn="ctr"/>
            <a:endParaRPr lang="en-US" i="1" dirty="0">
              <a:cs typeface="Arial"/>
            </a:endParaRPr>
          </a:p>
          <a:p>
            <a:pPr marL="8255" algn="ctr"/>
            <a:r>
              <a:rPr lang="es" sz="1800" b="1" i="1" u="sng" strike="noStrike" cap="none" spc="0" baseline="0" dirty="0">
                <a:solidFill>
                  <a:srgbClr val="002960"/>
                </a:solidFill>
                <a:effectLst/>
                <a:latin typeface="Arial"/>
                <a:ea typeface="Arial"/>
                <a:cs typeface="Arial"/>
              </a:rPr>
              <a:t>PCAfeedback@mass.gov</a:t>
            </a:r>
            <a:endParaRPr lang="es" sz="1800" b="1" i="1" u="sng" strike="noStrike" cap="none" spc="0" baseline="0" dirty="0">
              <a:solidFill>
                <a:srgbClr val="002960"/>
              </a:solidFill>
              <a:effectLst/>
              <a:latin typeface="Arial"/>
              <a:ea typeface="Arial"/>
              <a:cs typeface="Arial"/>
              <a:hlinkClick r:id="rId3" history="0"/>
            </a:endParaRPr>
          </a:p>
          <a:p>
            <a:pPr marL="8255" algn="ctr"/>
            <a:endParaRPr lang="en-US" b="1" i="1" dirty="0">
              <a:solidFill>
                <a:schemeClr val="accent4"/>
              </a:solidFill>
              <a:cs typeface="Arial"/>
            </a:endParaRPr>
          </a:p>
        </p:txBody>
      </p:sp>
      <p:sp>
        <p:nvSpPr>
          <p:cNvPr id="20" name="Text Placeholder 1"/>
          <p:cNvSpPr txBox="1"/>
          <p:nvPr/>
        </p:nvSpPr>
        <p:spPr>
          <a:xfrm>
            <a:off x="313182" y="831727"/>
            <a:ext cx="8517636" cy="1524000"/>
          </a:xfrm>
          <a:prstGeom prst="rect">
            <a:avLst/>
          </a:prstGeom>
          <a:ln>
            <a:solidFill>
              <a:schemeClr val="accent6">
                <a:lumMod val="60000"/>
                <a:lumOff val="40000"/>
              </a:schemeClr>
            </a:solidFill>
          </a:ln>
          <a:effectLst>
            <a:outerShdw blurRad="50800" dist="38100" dir="2700000" algn="tl" rotWithShape="0">
              <a:prstClr val="black">
                <a:alpha val="40000"/>
              </a:prstClr>
            </a:outerShdw>
          </a:effectLst>
        </p:spPr>
        <p:txBody>
          <a:bodyPr lIns="274320" rIns="274320"/>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r>
              <a:rPr lang="en-US" b="1">
                <a:solidFill>
                  <a:schemeClr val="tx2"/>
                </a:solidFill>
              </a:rPr>
              <a:t> </a:t>
            </a:r>
          </a:p>
        </p:txBody>
      </p:sp>
      <p:sp>
        <p:nvSpPr>
          <p:cNvPr id="4" name="Rectangle: Rounded Corners 3">
            <a:extLst>
              <a:ext uri="{FF2B5EF4-FFF2-40B4-BE49-F238E27FC236}">
                <a16:creationId xmlns:a16="http://schemas.microsoft.com/office/drawing/2014/main" id="{81522437-FFE0-A614-3663-349D3B317E50}"/>
              </a:ext>
            </a:extLst>
          </p:cNvPr>
          <p:cNvSpPr/>
          <p:nvPr/>
        </p:nvSpPr>
        <p:spPr bwMode="auto">
          <a:xfrm>
            <a:off x="1220437" y="3505200"/>
            <a:ext cx="6703125" cy="1362807"/>
          </a:xfrm>
          <a:prstGeom prst="roundRect">
            <a:avLst/>
          </a:prstGeom>
          <a:solidFill>
            <a:schemeClr val="accent2">
              <a:lumMod val="20000"/>
              <a:lumOff val="80000"/>
            </a:schemeClr>
          </a:solidFill>
          <a:ln w="76200">
            <a:solidFill>
              <a:schemeClr val="accent3">
                <a:lumMod val="75000"/>
              </a:schemeClr>
            </a:solidFill>
            <a:miter lim="800000"/>
          </a:ln>
          <a:effectLst>
            <a:outerShdw blurRad="50800" dist="38100" dir="2700000" algn="tl" rotWithShape="0">
              <a:prstClr val="black">
                <a:alpha val="40000"/>
              </a:prstClr>
            </a:outerShdw>
          </a:effectLst>
        </p:spPr>
        <p:txBody>
          <a:bodyPr wrap="none" rtlCol="0" anchor="ctr"/>
          <a:lstStyle/>
          <a:p>
            <a:pPr marL="342900" lvl="1" algn="ctr">
              <a:spcAft>
                <a:spcPts val="800"/>
              </a:spcAft>
              <a:buSzPct val="120000"/>
            </a:pPr>
            <a:endParaRPr lang="en-US" sz="2400" u="sng"/>
          </a:p>
        </p:txBody>
      </p:sp>
      <p:sp>
        <p:nvSpPr>
          <p:cNvPr id="5" name="Text Placeholder 3">
            <a:extLst>
              <a:ext uri="{FF2B5EF4-FFF2-40B4-BE49-F238E27FC236}">
                <a16:creationId xmlns:a16="http://schemas.microsoft.com/office/drawing/2014/main" id="{D11D6751-62FD-6798-0BAE-2995A2559AA0}"/>
              </a:ext>
            </a:extLst>
          </p:cNvPr>
          <p:cNvSpPr txBox="1"/>
          <p:nvPr/>
        </p:nvSpPr>
        <p:spPr bwMode="auto">
          <a:xfrm>
            <a:off x="1438668" y="3689686"/>
            <a:ext cx="6266665" cy="915314"/>
          </a:xfrm>
          <a:prstGeom prst="rect">
            <a:avLst/>
          </a:prstGeom>
          <a:noFill/>
          <a:ln w="9525">
            <a:noFill/>
            <a:miter lim="800000"/>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ts val="1200"/>
              </a:spcAft>
              <a:buClr>
                <a:schemeClr val="tx2"/>
              </a:buClr>
              <a:defRPr sz="1600" baseline="0">
                <a:solidFill>
                  <a:schemeClr val="tx1"/>
                </a:solidFill>
                <a:latin typeface="+mn-lt"/>
                <a:ea typeface="+mn-ea"/>
                <a:cs typeface="+mn-cs"/>
              </a:defRPr>
            </a:lvl1pPr>
            <a:lvl2pPr marL="342900" indent="-341313" algn="l" defTabSz="913429" rtl="0" eaLnBrk="1" fontAlgn="base" hangingPunct="1">
              <a:spcBef>
                <a:spcPct val="0"/>
              </a:spcBef>
              <a:spcAft>
                <a:spcPts val="1200"/>
              </a:spcAft>
              <a:buClr>
                <a:schemeClr val="tx2"/>
              </a:buClr>
              <a:buSzPct val="125000"/>
              <a:buFont typeface="Arial"/>
              <a:buChar char="▪"/>
              <a:defRPr sz="1600" baseline="0">
                <a:solidFill>
                  <a:schemeClr val="tx1"/>
                </a:solidFill>
                <a:latin typeface="+mn-lt"/>
              </a:defRPr>
            </a:lvl2pPr>
            <a:lvl3pPr marL="581025" indent="-382588"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3pPr>
            <a:lvl4pPr marL="747713" indent="-279400" algn="l" defTabSz="913429" rtl="0" eaLnBrk="1" fontAlgn="base" hangingPunct="1">
              <a:spcBef>
                <a:spcPct val="0"/>
              </a:spcBef>
              <a:spcAft>
                <a:spcPts val="1200"/>
              </a:spcAft>
              <a:buClr>
                <a:schemeClr val="tx2"/>
              </a:buClr>
              <a:buSzPct val="120000"/>
              <a:buFont typeface="Arial"/>
              <a:buChar char="▫"/>
              <a:defRPr sz="1400" baseline="0">
                <a:solidFill>
                  <a:schemeClr val="tx1"/>
                </a:solidFill>
                <a:latin typeface="+mn-lt"/>
              </a:defRPr>
            </a:lvl4pPr>
            <a:lvl5pPr marL="925513" indent="-293688" algn="l" defTabSz="913429" rtl="0" eaLnBrk="1" fontAlgn="base" hangingPunct="1">
              <a:spcBef>
                <a:spcPct val="0"/>
              </a:spcBef>
              <a:spcAft>
                <a:spcPts val="1200"/>
              </a:spcAft>
              <a:buClr>
                <a:schemeClr val="tx2"/>
              </a:buClr>
              <a:buSzPct val="89000"/>
              <a:buFont typeface="Arial"/>
              <a:buChar char="-"/>
              <a:defRPr sz="14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spcAft>
                <a:spcPts val="800"/>
              </a:spcAft>
              <a:buSzPct val="120000"/>
            </a:pPr>
            <a:r>
              <a:rPr lang="es" sz="3000" b="0" i="0" strike="noStrike" cap="none" spc="0" baseline="0" dirty="0">
                <a:solidFill>
                  <a:srgbClr val="000000"/>
                </a:solidFill>
                <a:effectLst/>
                <a:latin typeface="Arial"/>
                <a:ea typeface="Arial"/>
                <a:cs typeface="Arial"/>
              </a:rPr>
              <a:t>Visite </a:t>
            </a:r>
            <a:r>
              <a:rPr lang="es" sz="3000" b="1" i="0" u="sng" strike="noStrike" cap="none" spc="0" baseline="0" dirty="0">
                <a:solidFill>
                  <a:srgbClr val="000000"/>
                </a:solidFill>
                <a:effectLst/>
                <a:uFill>
                  <a:solidFill>
                    <a:srgbClr val="000000"/>
                  </a:solidFill>
                </a:uFill>
                <a:latin typeface="Arial"/>
                <a:ea typeface="Arial"/>
                <a:cs typeface="Arial"/>
              </a:rPr>
              <a:t>tempusunlimited.org/EVV</a:t>
            </a:r>
            <a:r>
              <a:rPr lang="es" sz="3000" b="0" i="0" strike="noStrike" cap="none" spc="0" baseline="0" dirty="0">
                <a:solidFill>
                  <a:srgbClr val="000000"/>
                </a:solidFill>
                <a:effectLst/>
                <a:latin typeface="Arial"/>
                <a:ea typeface="Arial"/>
                <a:cs typeface="Arial"/>
              </a:rPr>
              <a:t> para informarse más sobre la EVV.</a:t>
            </a:r>
          </a:p>
        </p:txBody>
      </p:sp>
    </p:spTree>
    <p:extLst>
      <p:ext uri="{BB962C8B-B14F-4D97-AF65-F5344CB8AC3E}">
        <p14:creationId xmlns:p14="http://schemas.microsoft.com/office/powerpoint/2010/main" val="226111733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0" imgH="0" progId="TCLayout.ActiveDocument.1">
                  <p:embed/>
                </p:oleObj>
              </mc:Choice>
              <mc:Fallback>
                <p:oleObj name="think-cell Slide" r:id="rId5" imgW="0" imgH="0" progId="TCLayout.ActiveDocument.1">
                  <p:embed/>
                  <p:pic>
                    <p:nvPicPr>
                      <p:cNvPr id="0" name="OLE substitute image"/>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hacer comentarios</a:t>
            </a:r>
          </a:p>
        </p:txBody>
      </p:sp>
      <p:sp>
        <p:nvSpPr>
          <p:cNvPr id="2" name="Text Placeholder 1">
            <a:extLst>
              <a:ext uri="{FF2B5EF4-FFF2-40B4-BE49-F238E27FC236}">
                <a16:creationId xmlns:a16="http://schemas.microsoft.com/office/drawing/2014/main" id="{0F09FC13-A917-8B40-A942-47EC51B6828C}"/>
              </a:ext>
            </a:extLst>
          </p:cNvPr>
          <p:cNvSpPr>
            <a:spLocks noGrp="1"/>
          </p:cNvSpPr>
          <p:nvPr>
            <p:ph type="body" sz="quarter" idx="12"/>
          </p:nvPr>
        </p:nvSpPr>
        <p:spPr>
          <a:xfrm>
            <a:off x="368968" y="866760"/>
            <a:ext cx="8229600" cy="5124480"/>
          </a:xfrm>
        </p:spPr>
        <p:txBody>
          <a:bodyPr/>
          <a:lstStyle/>
          <a:p>
            <a:pPr marL="285750" indent="-285750">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Esta Sesión pública para escuchar comentarios incluirá una presentación de MassHealth seguida de un período para que los asistentes hagan sus comentarios. </a:t>
            </a:r>
            <a:r>
              <a:rPr lang="es" sz="1500" b="1" i="0" strike="noStrike" cap="none" spc="0" baseline="0" dirty="0">
                <a:solidFill>
                  <a:srgbClr val="000000"/>
                </a:solidFill>
                <a:effectLst/>
                <a:latin typeface="Arial"/>
                <a:ea typeface="Arial"/>
                <a:cs typeface="Arial"/>
              </a:rPr>
              <a:t>Por favor, espere hasta el final de la presentación de MassHealth para darnos sus comentarios</a:t>
            </a:r>
            <a:r>
              <a:rPr lang="es" sz="1500" b="0" i="0" strike="noStrike" cap="none" spc="0" baseline="0" dirty="0">
                <a:solidFill>
                  <a:srgbClr val="000000"/>
                </a:solidFill>
                <a:effectLst/>
                <a:latin typeface="Arial"/>
                <a:ea typeface="Arial"/>
                <a:cs typeface="Arial"/>
              </a:rPr>
              <a:t>. </a:t>
            </a:r>
          </a:p>
          <a:p>
            <a:pPr marL="288925" lvl="2" indent="-288925">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Los asistentes pueden hacer sus comentarios escribiéndolos en la sección del chat (foro) de Zoom o quitando el silenciado y expresando sus comentarios verbalmente.</a:t>
            </a:r>
          </a:p>
          <a:p>
            <a:pPr marL="521906" lvl="1" indent="-285750">
              <a:spcAft>
                <a:spcPts val="600"/>
              </a:spcAft>
              <a:buFont typeface="System Font Regular"/>
              <a:buChar char="-"/>
            </a:pPr>
            <a:r>
              <a:rPr lang="es" sz="1400" b="0" i="0" strike="noStrike" cap="none" spc="0" baseline="0" dirty="0">
                <a:solidFill>
                  <a:srgbClr val="000000"/>
                </a:solidFill>
                <a:effectLst/>
                <a:latin typeface="Arial"/>
                <a:ea typeface="Arial"/>
                <a:cs typeface="Arial"/>
              </a:rPr>
              <a:t>MassHealth pide que las personas que brinden sus comentarios también indiquen su papel como parte interesada. Por ejemplo, identifíquese como consumidor o PCA o empleado de una agencia de PCM, etc.</a:t>
            </a:r>
          </a:p>
          <a:p>
            <a:pPr marL="521906" lvl="1" indent="-285750">
              <a:spcAft>
                <a:spcPts val="600"/>
              </a:spcAft>
              <a:buFont typeface="System Font Regular"/>
              <a:buChar char="-"/>
            </a:pPr>
            <a:r>
              <a:rPr lang="es" sz="1400" b="0" i="0" strike="noStrike" cap="none" spc="0" baseline="0" dirty="0">
                <a:solidFill>
                  <a:srgbClr val="000000"/>
                </a:solidFill>
                <a:effectLst/>
                <a:latin typeface="Arial"/>
                <a:ea typeface="Arial"/>
                <a:cs typeface="Arial"/>
              </a:rPr>
              <a:t>Se dará prioridad a los comentarios en el siguiente orden:</a:t>
            </a:r>
          </a:p>
          <a:p>
            <a:pPr marL="812418" lvl="2" indent="-342900">
              <a:spcAft>
                <a:spcPts val="600"/>
              </a:spcAft>
              <a:buSzTx/>
              <a:buFont typeface="+mj-lt"/>
              <a:buAutoNum type="arabicPeriod"/>
            </a:pPr>
            <a:r>
              <a:rPr lang="es" sz="1400" b="0" i="0" strike="noStrike" cap="none" spc="0" baseline="0" dirty="0">
                <a:solidFill>
                  <a:srgbClr val="000000"/>
                </a:solidFill>
                <a:effectLst/>
                <a:latin typeface="Arial"/>
                <a:ea typeface="Arial"/>
                <a:cs typeface="Arial"/>
              </a:rPr>
              <a:t>Un representante de MassHealth leerá los comentarios enviados en la sección de comentarios.</a:t>
            </a:r>
          </a:p>
          <a:p>
            <a:pPr marL="812418" lvl="2" indent="-342900">
              <a:spcAft>
                <a:spcPts val="600"/>
              </a:spcAft>
              <a:buSzTx/>
              <a:buFont typeface="+mj-lt"/>
              <a:buAutoNum type="arabicPeriod"/>
            </a:pPr>
            <a:r>
              <a:rPr lang="es" sz="1400" b="0" i="0" strike="noStrike" cap="none" spc="0" baseline="0" dirty="0">
                <a:solidFill>
                  <a:srgbClr val="000000"/>
                </a:solidFill>
                <a:effectLst/>
                <a:latin typeface="Arial"/>
                <a:ea typeface="Arial"/>
                <a:cs typeface="Arial"/>
              </a:rPr>
              <a:t>Un representante de MassHealth llamará a las personas que estén usando la función </a:t>
            </a:r>
            <a:r>
              <a:rPr lang="es" sz="1400" b="0" i="1" strike="noStrike" cap="none" spc="0" baseline="0" dirty="0">
                <a:solidFill>
                  <a:srgbClr val="000000"/>
                </a:solidFill>
                <a:effectLst/>
                <a:latin typeface="Arial"/>
                <a:ea typeface="Arial"/>
                <a:cs typeface="Arial"/>
              </a:rPr>
              <a:t>“raise hand”</a:t>
            </a:r>
            <a:r>
              <a:rPr lang="es" sz="1400" b="0" i="0" strike="noStrike" cap="none" spc="0" baseline="0" dirty="0">
                <a:solidFill>
                  <a:srgbClr val="000000"/>
                </a:solidFill>
                <a:effectLst/>
                <a:latin typeface="Arial"/>
                <a:ea typeface="Arial"/>
                <a:cs typeface="Arial"/>
              </a:rPr>
              <a:t> (levantar la mano).</a:t>
            </a:r>
          </a:p>
          <a:p>
            <a:pPr marL="812418" lvl="2" indent="-342900">
              <a:spcAft>
                <a:spcPts val="600"/>
              </a:spcAft>
              <a:buSzTx/>
              <a:buFont typeface="+mj-lt"/>
              <a:buAutoNum type="arabicPeriod"/>
            </a:pPr>
            <a:r>
              <a:rPr lang="es" sz="1400" b="0" i="0" strike="noStrike" cap="none" spc="0" baseline="0" dirty="0">
                <a:solidFill>
                  <a:srgbClr val="000000"/>
                </a:solidFill>
                <a:effectLst/>
                <a:latin typeface="Arial"/>
                <a:ea typeface="Arial"/>
                <a:cs typeface="Arial"/>
              </a:rPr>
              <a:t>Los asistentes podrán quitar la función de silenciado y brindar opiniones.</a:t>
            </a:r>
          </a:p>
          <a:p>
            <a:pPr marL="521906" lvl="1" indent="-285750">
              <a:spcAft>
                <a:spcPts val="600"/>
              </a:spcAft>
              <a:buFont typeface="System Font Regular"/>
              <a:buChar char="-"/>
            </a:pPr>
            <a:r>
              <a:rPr lang="es" sz="1400" b="0" i="0" strike="noStrike" cap="none" spc="0" baseline="0" dirty="0">
                <a:solidFill>
                  <a:srgbClr val="000000"/>
                </a:solidFill>
                <a:effectLst/>
                <a:latin typeface="Arial"/>
                <a:ea typeface="Arial"/>
                <a:cs typeface="Arial"/>
              </a:rPr>
              <a:t>MassHealth prevé que muchos participantes querrán hacer comentarios. Le pedimos que sea lo más breve posible para asegurar que todos los asistentes que deseen dar su opinión tengan tiempo para hacerlo.</a:t>
            </a:r>
          </a:p>
          <a:p>
            <a:pPr marL="288925" lvl="2" indent="-288925">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MassHealth responderá las preguntas al final de esta sesión. </a:t>
            </a:r>
          </a:p>
          <a:p>
            <a:pPr marL="288925" lvl="2" indent="-288925">
              <a:spcAft>
                <a:spcPts val="600"/>
              </a:spcAft>
              <a:buFont typeface="Wingdings" pitchFamily="2" charset="2"/>
              <a:buChar char="§"/>
            </a:pPr>
            <a:r>
              <a:rPr lang="es" sz="1500" b="0" i="0" strike="noStrike" cap="none" spc="0" baseline="0" dirty="0">
                <a:solidFill>
                  <a:srgbClr val="000000"/>
                </a:solidFill>
                <a:effectLst/>
                <a:latin typeface="Arial"/>
                <a:ea typeface="Arial"/>
                <a:cs typeface="Arial"/>
              </a:rPr>
              <a:t>Si no alcanzó el tiempo y usted no pudo compartir sus comentarios, se aceptarán respuestas por escrito en cualquier momento en </a:t>
            </a:r>
            <a:r>
              <a:rPr lang="es" sz="1500" b="0" i="0" strike="noStrike" cap="none" spc="0" baseline="0" dirty="0">
                <a:solidFill>
                  <a:srgbClr val="000000"/>
                </a:solidFill>
                <a:effectLst/>
                <a:latin typeface="Arial"/>
                <a:ea typeface="Arial"/>
                <a:cs typeface="Arial"/>
                <a:hlinkClick r:id="rId7" history="0"/>
              </a:rPr>
              <a:t>PCAfeedback@mass.gov</a:t>
            </a:r>
          </a:p>
        </p:txBody>
      </p:sp>
    </p:spTree>
    <p:extLst>
      <p:ext uri="{BB962C8B-B14F-4D97-AF65-F5344CB8AC3E}">
        <p14:creationId xmlns:p14="http://schemas.microsoft.com/office/powerpoint/2010/main" val="28010553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859" y="1589"/>
          <a:ext cx="1587" cy="1587"/>
        </p:xfrm>
        <a:graphic>
          <a:graphicData uri="http://schemas.openxmlformats.org/presentationml/2006/ole">
            <mc:AlternateContent xmlns:mc="http://schemas.openxmlformats.org/markup-compatibility/2006">
              <mc:Choice xmlns:v="urn:schemas-microsoft-com:vml" Requires="v">
                <p:oleObj name="think-cell Slide" r:id="rId5" imgW="0" imgH="0" progId="TCLayout.ActiveDocument.1">
                  <p:embed/>
                </p:oleObj>
              </mc:Choice>
              <mc:Fallback>
                <p:oleObj name="think-cell Slide" r:id="rId5" imgW="0" imgH="0" progId="TCLayout.ActiveDocument.1">
                  <p:embed/>
                  <p:pic>
                    <p:nvPicPr>
                      <p:cNvPr id="0" name="OLE substitute image"/>
                      <p:cNvPicPr/>
                      <p:nvPr/>
                    </p:nvPicPr>
                    <p:blipFill>
                      <a:blip r:embed="rId6"/>
                      <a:stretch>
                        <a:fillRect/>
                      </a:stretch>
                    </p:blipFill>
                    <p:spPr>
                      <a:xfrm>
                        <a:off x="1859" y="1589"/>
                        <a:ext cx="1587" cy="1587"/>
                      </a:xfrm>
                      <a:prstGeom prst="rect">
                        <a:avLst/>
                      </a:prstGeom>
                    </p:spPr>
                  </p:pic>
                </p:oleObj>
              </mc:Fallback>
            </mc:AlternateContent>
          </a:graphicData>
        </a:graphic>
      </p:graphicFrame>
      <p:sp>
        <p:nvSpPr>
          <p:cNvPr id="5" name="Rectangle 4" hidden="1"/>
          <p:cNvSpPr/>
          <p:nvPr>
            <p:custDataLst>
              <p:tags r:id="rId2"/>
            </p:custDataLst>
          </p:nvPr>
        </p:nvSpPr>
        <p:spPr bwMode="auto">
          <a:xfrm>
            <a:off x="270" y="1"/>
            <a:ext cx="158741" cy="158750"/>
          </a:xfrm>
          <a:prstGeom prst="rect">
            <a:avLst/>
          </a:prstGeom>
          <a:solidFill>
            <a:srgbClr val="FF0000"/>
          </a:solidFill>
          <a:ln w="9525">
            <a:solidFill>
              <a:srgbClr val="808080"/>
            </a:solidFill>
            <a:miter lim="800000"/>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spcCol="0" rtlCol="0" anchor="ctr" anchorCtr="0">
            <a:noAutofit/>
          </a:bodyPr>
          <a:lstStyle/>
          <a:p>
            <a:pPr algn="ctr" defTabSz="914303"/>
            <a:endParaRPr lang="en-US" sz="1326">
              <a:solidFill>
                <a:srgbClr val="000000"/>
              </a:solidFill>
              <a:latin typeface="Arial"/>
              <a:ea typeface="ＭＳ Ｐゴシック"/>
              <a:sym typeface="Arial"/>
            </a:endParaRPr>
          </a:p>
        </p:txBody>
      </p:sp>
      <p:sp>
        <p:nvSpPr>
          <p:cNvPr id="4" name="Title 3"/>
          <p:cNvSpPr>
            <a:spLocks noGrp="1"/>
          </p:cNvSpPr>
          <p:nvPr>
            <p:ph type="title"/>
          </p:nvPr>
        </p:nvSpPr>
        <p:spPr>
          <a:xfrm>
            <a:off x="174945" y="345426"/>
            <a:ext cx="8545656" cy="553998"/>
          </a:xfrm>
        </p:spPr>
        <p:txBody>
          <a:bodyPr/>
          <a:lstStyle/>
          <a:p>
            <a:r>
              <a:rPr lang="es" sz="1800" b="1" i="0" strike="noStrike" cap="none" spc="0" baseline="0" dirty="0">
                <a:solidFill>
                  <a:srgbClr val="002960"/>
                </a:solidFill>
                <a:effectLst/>
                <a:latin typeface="Arial"/>
                <a:ea typeface="Arial"/>
                <a:cs typeface="Arial"/>
              </a:rPr>
              <a:t>¿Por qué MassHealth realiza esta Sesión pública para escuchar comentarios?</a:t>
            </a:r>
          </a:p>
        </p:txBody>
      </p:sp>
      <p:sp>
        <p:nvSpPr>
          <p:cNvPr id="3" name="Text Placeholder 2">
            <a:extLst>
              <a:ext uri="{FF2B5EF4-FFF2-40B4-BE49-F238E27FC236}">
                <a16:creationId xmlns:a16="http://schemas.microsoft.com/office/drawing/2014/main" id="{DCEB053B-288E-1A4F-9B3A-EE9997374394}"/>
              </a:ext>
            </a:extLst>
          </p:cNvPr>
          <p:cNvSpPr>
            <a:spLocks noGrp="1"/>
          </p:cNvSpPr>
          <p:nvPr>
            <p:ph type="body" sz="quarter" idx="12"/>
          </p:nvPr>
        </p:nvSpPr>
        <p:spPr>
          <a:xfrm>
            <a:off x="423399" y="1615154"/>
            <a:ext cx="8288912" cy="4231928"/>
          </a:xfrm>
        </p:spPr>
        <p:txBody>
          <a:bodyPr/>
          <a:lstStyle/>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MassHealth ha realizado Sesiones públicas para escuchar comentarios sobre la implementación de la Verificación Electrónica de Visitas (EVV) en el programa de Asistente de Cuidados P</a:t>
            </a:r>
            <a:r>
              <a:rPr lang="es-419" sz="1500" b="0" i="0" strike="noStrike" cap="none" spc="0" baseline="0" dirty="0">
                <a:solidFill>
                  <a:srgbClr val="000000"/>
                </a:solidFill>
                <a:effectLst/>
                <a:latin typeface="Arial"/>
                <a:ea typeface="Arial"/>
                <a:cs typeface="Arial"/>
              </a:rPr>
              <a:t>e</a:t>
            </a:r>
            <a:r>
              <a:rPr lang="es" sz="1500" b="0" i="0" strike="noStrike" cap="none" spc="0" baseline="0" dirty="0">
                <a:solidFill>
                  <a:srgbClr val="000000"/>
                </a:solidFill>
                <a:effectLst/>
                <a:latin typeface="Arial"/>
                <a:ea typeface="Arial"/>
                <a:cs typeface="Arial"/>
              </a:rPr>
              <a:t>rsonales (PCA) de MassHealth.</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En esta Sesión pública para escuchar comentarios, MassHealth compartirá las noticias sobre las normas respecto de la implementación de la EVV. Luego, MassHealth les pedirá a las partes interesadas, como los Consumidores y los PCA, que den su opinión sobre determinados temas. </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Esta Sesión pública para escuchar comentarios </a:t>
            </a:r>
            <a:r>
              <a:rPr lang="es" sz="1500" b="1" i="0" u="sng" strike="noStrike" cap="none" spc="0" baseline="0" dirty="0">
                <a:solidFill>
                  <a:srgbClr val="000000"/>
                </a:solidFill>
                <a:effectLst/>
                <a:uFill>
                  <a:solidFill>
                    <a:srgbClr val="000000"/>
                  </a:solidFill>
                </a:uFill>
                <a:latin typeface="Arial"/>
                <a:ea typeface="Arial"/>
                <a:cs typeface="Arial"/>
              </a:rPr>
              <a:t>no</a:t>
            </a:r>
            <a:r>
              <a:rPr lang="es" sz="1500" b="0" i="0" strike="noStrike" cap="none" spc="0" baseline="0" dirty="0">
                <a:solidFill>
                  <a:srgbClr val="000000"/>
                </a:solidFill>
                <a:effectLst/>
                <a:latin typeface="Arial"/>
                <a:ea typeface="Arial"/>
                <a:cs typeface="Arial"/>
              </a:rPr>
              <a:t> es un curso de capacitación.</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En esta Sesión pública para escuchar comentarios, MassHealth  </a:t>
            </a:r>
            <a:r>
              <a:rPr lang="es" sz="1500" b="1" i="0" u="sng" strike="noStrike" cap="none" spc="0" baseline="0" dirty="0">
                <a:solidFill>
                  <a:srgbClr val="000000"/>
                </a:solidFill>
                <a:effectLst/>
                <a:uFill>
                  <a:solidFill>
                    <a:srgbClr val="000000"/>
                  </a:solidFill>
                </a:uFill>
                <a:latin typeface="Arial"/>
                <a:ea typeface="Arial"/>
                <a:cs typeface="Arial"/>
              </a:rPr>
              <a:t>responderá</a:t>
            </a:r>
            <a:r>
              <a:rPr lang="es" sz="1500" b="0" i="0" strike="noStrike" cap="none" spc="0" baseline="0" dirty="0">
                <a:solidFill>
                  <a:srgbClr val="000000"/>
                </a:solidFill>
                <a:effectLst/>
                <a:latin typeface="Arial"/>
                <a:ea typeface="Arial"/>
                <a:cs typeface="Arial"/>
              </a:rPr>
              <a:t> a las opiniones y a las preguntas al final de la sesión. Por favor, evite levantar la mano hasta el final. El propósito de esta sesión es que MassHealth comparta actualizaciones y que las partes interesadas brinden comentarios o hagan preguntas que aporten información para la creación de normas en curso.</a:t>
            </a:r>
          </a:p>
          <a:p>
            <a:pPr marL="288925" indent="-288925">
              <a:spcAft>
                <a:spcPts val="600"/>
              </a:spcAft>
              <a:buSzPct val="120000"/>
              <a:buFont typeface="Wingdings" pitchFamily="2" charset="2"/>
              <a:buChar char="§"/>
            </a:pPr>
            <a:r>
              <a:rPr lang="es" sz="1500" b="0" i="0" strike="noStrike" cap="none" spc="0" baseline="0" dirty="0">
                <a:solidFill>
                  <a:srgbClr val="000000"/>
                </a:solidFill>
                <a:effectLst/>
                <a:latin typeface="Arial"/>
                <a:ea typeface="Arial"/>
                <a:cs typeface="Arial"/>
              </a:rPr>
              <a:t>Esta presentación estará disponible para descargar luego de que la Sesión pública para escuchar comentarios haya terminado. Para descargar una copia, visite mass.gov y busque </a:t>
            </a:r>
            <a:r>
              <a:rPr lang="es" sz="1500" b="0" i="1" strike="noStrike" cap="none" spc="0" baseline="0" dirty="0">
                <a:solidFill>
                  <a:srgbClr val="000000"/>
                </a:solidFill>
                <a:effectLst/>
                <a:latin typeface="Arial"/>
                <a:ea typeface="Arial"/>
                <a:cs typeface="Arial"/>
              </a:rPr>
              <a:t>“PCA Public Listening Session” </a:t>
            </a:r>
            <a:r>
              <a:rPr lang="es" sz="1500" b="0" i="0" strike="noStrike" cap="none" spc="0" baseline="0" dirty="0">
                <a:solidFill>
                  <a:srgbClr val="000000"/>
                </a:solidFill>
                <a:effectLst/>
                <a:latin typeface="Arial"/>
                <a:ea typeface="Arial"/>
                <a:cs typeface="Arial"/>
              </a:rPr>
              <a:t>(Sesión pública para escuchar comentarios de PCA) en la casilla de búsqueda. Esta presentación estará disponible también en español.</a:t>
            </a:r>
          </a:p>
        </p:txBody>
      </p:sp>
      <p:sp>
        <p:nvSpPr>
          <p:cNvPr id="6" name="Rectangle 5">
            <a:extLst>
              <a:ext uri="{FF2B5EF4-FFF2-40B4-BE49-F238E27FC236}">
                <a16:creationId xmlns:a16="http://schemas.microsoft.com/office/drawing/2014/main" id="{F2918368-E183-7C48-9E04-C7B4EAFFA17E}"/>
              </a:ext>
            </a:extLst>
          </p:cNvPr>
          <p:cNvSpPr/>
          <p:nvPr/>
        </p:nvSpPr>
        <p:spPr>
          <a:xfrm>
            <a:off x="423399" y="6154926"/>
            <a:ext cx="8297202" cy="276999"/>
          </a:xfrm>
          <a:prstGeom prst="rect">
            <a:avLst/>
          </a:prstGeom>
        </p:spPr>
        <p:txBody>
          <a:bodyPr wrap="square">
            <a:spAutoFit/>
          </a:bodyPr>
          <a:lstStyle/>
          <a:p>
            <a:pPr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2" name="Rounded Rectangle 1">
            <a:extLst>
              <a:ext uri="{FF2B5EF4-FFF2-40B4-BE49-F238E27FC236}">
                <a16:creationId xmlns:a16="http://schemas.microsoft.com/office/drawing/2014/main" id="{D2C276BF-B81A-5F45-AD70-8219EE38E06C}"/>
              </a:ext>
            </a:extLst>
          </p:cNvPr>
          <p:cNvSpPr/>
          <p:nvPr/>
        </p:nvSpPr>
        <p:spPr bwMode="auto">
          <a:xfrm>
            <a:off x="423399" y="977668"/>
            <a:ext cx="8183056" cy="480998"/>
          </a:xfrm>
          <a:prstGeom prst="roundRect">
            <a:avLst/>
          </a:prstGeom>
          <a:solidFill>
            <a:schemeClr val="accent1"/>
          </a:solidFill>
          <a:ln w="9525">
            <a:solidFill>
              <a:srgbClr val="808080"/>
            </a:solidFill>
            <a:miter lim="800000"/>
          </a:ln>
          <a:effectLst/>
        </p:spPr>
        <p:txBody>
          <a:bodyPr wrap="none" rtlCol="0" anchor="ctr"/>
          <a:lstStyle/>
          <a:p>
            <a:pPr lvl="0" algn="ctr"/>
            <a:r>
              <a:rPr lang="es" sz="1400" b="0" i="0" strike="noStrike" cap="none" spc="0" baseline="0" dirty="0">
                <a:solidFill>
                  <a:srgbClr val="000000"/>
                </a:solidFill>
                <a:effectLst/>
                <a:latin typeface="Arial"/>
                <a:ea typeface="Arial"/>
                <a:cs typeface="Arial"/>
              </a:rPr>
              <a:t>Participar en las Sesiones públicas para escuchar comentarios es voluntario.</a:t>
            </a:r>
          </a:p>
          <a:p>
            <a:pPr lvl="0" algn="ctr"/>
            <a:r>
              <a:rPr lang="es" sz="1400" b="1" i="0" u="sng" strike="noStrike" cap="none" spc="0" baseline="0" dirty="0">
                <a:solidFill>
                  <a:srgbClr val="000000"/>
                </a:solidFill>
                <a:effectLst/>
                <a:uFill>
                  <a:solidFill>
                    <a:srgbClr val="000000"/>
                  </a:solidFill>
                </a:uFill>
                <a:latin typeface="Arial"/>
                <a:ea typeface="Arial"/>
                <a:cs typeface="Arial"/>
              </a:rPr>
              <a:t>NO</a:t>
            </a:r>
            <a:r>
              <a:rPr lang="es" sz="1400" b="0" i="0" strike="noStrike" cap="none" spc="0" baseline="0" dirty="0">
                <a:solidFill>
                  <a:srgbClr val="000000"/>
                </a:solidFill>
                <a:effectLst/>
                <a:latin typeface="Arial"/>
                <a:ea typeface="Arial"/>
                <a:cs typeface="Arial"/>
              </a:rPr>
              <a:t> es obligatorio que los PCA asistan.</a:t>
            </a:r>
          </a:p>
        </p:txBody>
      </p:sp>
    </p:spTree>
    <p:extLst>
      <p:ext uri="{BB962C8B-B14F-4D97-AF65-F5344CB8AC3E}">
        <p14:creationId xmlns:p14="http://schemas.microsoft.com/office/powerpoint/2010/main" val="6219655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7BF9-5A09-914A-B610-089F0116D5D9}"/>
              </a:ext>
            </a:extLst>
          </p:cNvPr>
          <p:cNvSpPr>
            <a:spLocks noGrp="1"/>
          </p:cNvSpPr>
          <p:nvPr>
            <p:ph type="title"/>
          </p:nvPr>
        </p:nvSpPr>
        <p:spPr>
          <a:xfrm>
            <a:off x="545161" y="914400"/>
            <a:ext cx="8053675" cy="1107996"/>
          </a:xfrm>
        </p:spPr>
        <p:txBody>
          <a:bodyPr/>
          <a:lstStyle/>
          <a:p>
            <a:pPr algn="ctr"/>
            <a:r>
              <a:rPr lang="es" sz="3600" b="1" i="0" strike="noStrike" cap="none" spc="0" baseline="0" dirty="0">
                <a:solidFill>
                  <a:srgbClr val="002960"/>
                </a:solidFill>
                <a:effectLst/>
                <a:latin typeface="Arial"/>
                <a:ea typeface="Arial"/>
                <a:cs typeface="Arial"/>
              </a:rPr>
              <a:t>Cronograma de implementación</a:t>
            </a:r>
            <a:br>
              <a:rPr lang="es" sz="3600" b="1" i="0" strike="noStrike" cap="none" spc="0" baseline="0" dirty="0">
                <a:solidFill>
                  <a:srgbClr val="002960"/>
                </a:solidFill>
                <a:effectLst/>
                <a:latin typeface="Arial"/>
                <a:ea typeface="Arial"/>
                <a:cs typeface="Arial"/>
              </a:rPr>
            </a:br>
            <a:r>
              <a:rPr lang="es" sz="3600" b="1" i="0" strike="noStrike" cap="none" spc="0" baseline="0" dirty="0">
                <a:solidFill>
                  <a:srgbClr val="002960"/>
                </a:solidFill>
                <a:effectLst/>
                <a:latin typeface="Arial"/>
                <a:ea typeface="Arial"/>
                <a:cs typeface="Arial"/>
              </a:rPr>
              <a:t>de la EVV</a:t>
            </a:r>
          </a:p>
        </p:txBody>
      </p:sp>
      <p:sp>
        <p:nvSpPr>
          <p:cNvPr id="5" name="Rectangle 4">
            <a:extLst>
              <a:ext uri="{FF2B5EF4-FFF2-40B4-BE49-F238E27FC236}">
                <a16:creationId xmlns:a16="http://schemas.microsoft.com/office/drawing/2014/main" id="{15E9CFB1-9E3A-C249-B52D-B6F4AA29DD44}"/>
              </a:ext>
            </a:extLst>
          </p:cNvPr>
          <p:cNvSpPr/>
          <p:nvPr/>
        </p:nvSpPr>
        <p:spPr>
          <a:xfrm>
            <a:off x="656542" y="6172200"/>
            <a:ext cx="7830913"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Tree>
    <p:extLst>
      <p:ext uri="{BB962C8B-B14F-4D97-AF65-F5344CB8AC3E}">
        <p14:creationId xmlns:p14="http://schemas.microsoft.com/office/powerpoint/2010/main" val="184037227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lstStyle/>
          <a:p>
            <a:r>
              <a:rPr lang="es" sz="1900" b="1" i="0" strike="noStrike" cap="none" spc="0" baseline="0">
                <a:solidFill>
                  <a:srgbClr val="002960"/>
                </a:solidFill>
                <a:effectLst/>
                <a:latin typeface="Arial"/>
                <a:ea typeface="Arial"/>
                <a:cs typeface="Arial"/>
              </a:rPr>
              <a:t>¿Cómo sabré cuándo me toca usar la EVV?</a:t>
            </a:r>
          </a:p>
        </p:txBody>
      </p:sp>
      <p:sp>
        <p:nvSpPr>
          <p:cNvPr id="9" name="Rectangle 286">
            <a:extLst>
              <a:ext uri="{FF2B5EF4-FFF2-40B4-BE49-F238E27FC236}">
                <a16:creationId xmlns:a16="http://schemas.microsoft.com/office/drawing/2014/main" id="{A544F9BB-0135-1D4E-AA77-2366A9E8583F}"/>
              </a:ext>
            </a:extLst>
          </p:cNvPr>
          <p:cNvSpPr txBox="1">
            <a:spLocks noChangeArrowheads="1"/>
          </p:cNvSpPr>
          <p:nvPr/>
        </p:nvSpPr>
        <p:spPr bwMode="auto">
          <a:xfrm>
            <a:off x="174945" y="626215"/>
            <a:ext cx="8600646" cy="887138"/>
          </a:xfrm>
          <a:prstGeom prst="rect">
            <a:avLst/>
          </a:prstGeom>
          <a:solidFill>
            <a:schemeClr val="tx2"/>
          </a:solidFill>
          <a:ln w="9525">
            <a:noFill/>
            <a:miter lim="800000"/>
          </a:ln>
          <a:effectLst/>
        </p:spPr>
        <p:txBody>
          <a:bodyPr vert="horz" wrap="square" lIns="76200" tIns="76200" rIns="76200" bIns="76200" numCol="1" anchor="ctr"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a:buChar char="-"/>
              <a:defRPr sz="1600" baseline="0">
                <a:solidFill>
                  <a:schemeClr val="tx1"/>
                </a:solidFill>
                <a:latin typeface="+mn-lt"/>
              </a:defRPr>
            </a:lvl9pPr>
          </a:lstStyle>
          <a:p>
            <a:pPr algn="ctr"/>
            <a:r>
              <a:rPr lang="es" sz="1800" b="1" i="0" strike="noStrike" cap="none" spc="0" baseline="0" dirty="0">
                <a:solidFill>
                  <a:srgbClr val="FFFFFF"/>
                </a:solidFill>
                <a:effectLst/>
                <a:latin typeface="Arial"/>
                <a:ea typeface="Arial"/>
                <a:cs typeface="Arial"/>
              </a:rPr>
              <a:t>Aproximadamente dos meses antes de que empiece a usar la EVV, </a:t>
            </a:r>
            <a:br>
              <a:rPr lang="es" sz="1800" b="1" i="0" strike="noStrike" cap="none" spc="0" baseline="0" dirty="0">
                <a:solidFill>
                  <a:srgbClr val="FFFFFF"/>
                </a:solidFill>
                <a:effectLst/>
                <a:latin typeface="Arial"/>
                <a:ea typeface="Arial"/>
                <a:cs typeface="Arial"/>
              </a:rPr>
            </a:br>
            <a:r>
              <a:rPr lang="es" sz="1800" b="1" i="0" strike="noStrike" cap="none" spc="0" baseline="0" dirty="0">
                <a:solidFill>
                  <a:srgbClr val="FFFFFF"/>
                </a:solidFill>
                <a:effectLst/>
                <a:latin typeface="Arial"/>
                <a:ea typeface="Arial"/>
                <a:cs typeface="Arial"/>
              </a:rPr>
              <a:t>usted recibirá un paquete de Tempus por correo postal,</a:t>
            </a:r>
          </a:p>
          <a:p>
            <a:pPr algn="ctr"/>
            <a:r>
              <a:rPr lang="es" sz="1800" b="1" i="0" strike="noStrike" cap="none" spc="0" baseline="0" dirty="0">
                <a:solidFill>
                  <a:srgbClr val="FFFFFF"/>
                </a:solidFill>
                <a:effectLst/>
                <a:latin typeface="Arial"/>
                <a:ea typeface="Arial"/>
                <a:cs typeface="Arial"/>
              </a:rPr>
              <a:t>llamado </a:t>
            </a:r>
            <a:r>
              <a:rPr lang="es" sz="1800" b="1" i="0" u="sng" strike="noStrike" cap="none" spc="0" baseline="0" dirty="0">
                <a:solidFill>
                  <a:srgbClr val="FFFFFF"/>
                </a:solidFill>
                <a:effectLst/>
                <a:uFill>
                  <a:solidFill>
                    <a:srgbClr val="FFFFFF"/>
                  </a:solidFill>
                </a:uFill>
                <a:latin typeface="Arial"/>
                <a:ea typeface="Arial"/>
                <a:cs typeface="Arial"/>
              </a:rPr>
              <a:t>Paquete de incorporación a la EVV</a:t>
            </a:r>
            <a:r>
              <a:rPr lang="es" sz="1800" b="1" i="0" strike="noStrike" cap="none" spc="0" baseline="0" dirty="0">
                <a:solidFill>
                  <a:srgbClr val="FFFFFF"/>
                </a:solidFill>
                <a:effectLst/>
                <a:latin typeface="Arial"/>
                <a:ea typeface="Arial"/>
                <a:cs typeface="Arial"/>
              </a:rPr>
              <a:t>.</a:t>
            </a:r>
          </a:p>
        </p:txBody>
      </p:sp>
      <p:sp>
        <p:nvSpPr>
          <p:cNvPr id="13" name="Rectangle 12">
            <a:extLst>
              <a:ext uri="{FF2B5EF4-FFF2-40B4-BE49-F238E27FC236}">
                <a16:creationId xmlns:a16="http://schemas.microsoft.com/office/drawing/2014/main" id="{AF897A99-B3B3-044A-B663-8EB0F1CD33DB}"/>
              </a:ext>
            </a:extLst>
          </p:cNvPr>
          <p:cNvSpPr/>
          <p:nvPr/>
        </p:nvSpPr>
        <p:spPr>
          <a:xfrm>
            <a:off x="537444" y="6186681"/>
            <a:ext cx="8371756" cy="276999"/>
          </a:xfrm>
          <a:prstGeom prst="rect">
            <a:avLst/>
          </a:prstGeom>
        </p:spPr>
        <p:txBody>
          <a:bodyPr wrap="square">
            <a:spAutoFit/>
          </a:bodyPr>
          <a:lstStyle/>
          <a:p>
            <a:pPr lvl="0"/>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sp>
        <p:nvSpPr>
          <p:cNvPr id="11" name="Text Placeholder 3">
            <a:extLst>
              <a:ext uri="{FF2B5EF4-FFF2-40B4-BE49-F238E27FC236}">
                <a16:creationId xmlns:a16="http://schemas.microsoft.com/office/drawing/2014/main" id="{D829A42D-E1D7-0E48-9F70-786A3833DE78}"/>
              </a:ext>
            </a:extLst>
          </p:cNvPr>
          <p:cNvSpPr>
            <a:spLocks noGrp="1"/>
          </p:cNvSpPr>
          <p:nvPr>
            <p:ph type="body" sz="quarter" idx="12"/>
          </p:nvPr>
        </p:nvSpPr>
        <p:spPr>
          <a:xfrm>
            <a:off x="390303" y="1606379"/>
            <a:ext cx="8144097" cy="4560223"/>
          </a:xfrm>
        </p:spPr>
        <p:txBody>
          <a:bodyPr/>
          <a:lstStyle/>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Su Paquete de incorporación a la EVV contendrá información importante sobre la EVV, por ejemplo:</a:t>
            </a:r>
          </a:p>
          <a:p>
            <a:pPr marL="628650" lvl="1"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Su fecha para empezar a usar la EVV</a:t>
            </a:r>
          </a:p>
          <a:p>
            <a:pPr marL="628650" lvl="1"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asistir a una capacitación sobre la EVV</a:t>
            </a:r>
          </a:p>
          <a:p>
            <a:pPr marL="628650" lvl="1"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solicitar una exención de la EVV</a:t>
            </a:r>
          </a:p>
          <a:p>
            <a:pPr marL="628650" lvl="1"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Cómo canjear un vale por un dispositivo</a:t>
            </a:r>
          </a:p>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Por favor, lea todo su Paquete de incorporación a la EVV y siga las instrucciones.</a:t>
            </a:r>
          </a:p>
          <a:p>
            <a:pPr marL="285750" indent="-285750">
              <a:spcAft>
                <a:spcPts val="800"/>
              </a:spcAft>
              <a:buFont typeface="Wingdings" pitchFamily="2" charset="2"/>
              <a:buChar char="§"/>
            </a:pPr>
            <a:r>
              <a:rPr lang="es" sz="1700" b="0" i="0" strike="noStrike" cap="none" spc="0" baseline="0" dirty="0">
                <a:solidFill>
                  <a:srgbClr val="000000"/>
                </a:solidFill>
                <a:effectLst/>
                <a:latin typeface="Arial"/>
                <a:ea typeface="Arial"/>
                <a:cs typeface="Arial"/>
              </a:rPr>
              <a:t>Usted también recibirá varios correos electrónicos, llamados telefónicos y mensajes de texto automatizados antes de que deba empezar a utilizar la EVV. </a:t>
            </a:r>
          </a:p>
          <a:p>
            <a:pPr marL="628650" lvl="1" indent="-285750">
              <a:spcAft>
                <a:spcPts val="800"/>
              </a:spcAft>
              <a:buFont typeface="Wingdings" pitchFamily="2" charset="2"/>
              <a:buChar char="§"/>
            </a:pPr>
            <a:r>
              <a:rPr lang="es" sz="1500" b="0" i="0" strike="noStrike" cap="none" spc="0" baseline="0" dirty="0">
                <a:solidFill>
                  <a:srgbClr val="000000"/>
                </a:solidFill>
                <a:effectLst/>
                <a:latin typeface="Arial"/>
                <a:ea typeface="Arial"/>
                <a:cs typeface="Arial"/>
              </a:rPr>
              <a:t>Por favor, no ignore estos mensajes. Es importante que lea todos los mensajes de Tempus FI y que siga las instrucciones de Tempus. </a:t>
            </a:r>
          </a:p>
          <a:p>
            <a:pPr marL="285750" indent="-285750">
              <a:spcAft>
                <a:spcPts val="800"/>
              </a:spcAft>
              <a:buFont typeface="Wingdings" pitchFamily="2" charset="2"/>
              <a:buChar char="§"/>
            </a:pPr>
            <a:r>
              <a:rPr lang="es" sz="1700" b="1" i="0" strike="noStrike" cap="none" spc="0" baseline="0" dirty="0">
                <a:solidFill>
                  <a:srgbClr val="000000"/>
                </a:solidFill>
                <a:effectLst/>
                <a:latin typeface="Arial"/>
                <a:ea typeface="Arial"/>
                <a:cs typeface="Arial"/>
              </a:rPr>
              <a:t>Nota:</a:t>
            </a:r>
            <a:r>
              <a:rPr lang="es" sz="1700" b="0" i="0" strike="noStrike" cap="none" spc="0" baseline="0" dirty="0">
                <a:solidFill>
                  <a:srgbClr val="000000"/>
                </a:solidFill>
                <a:effectLst/>
                <a:latin typeface="Arial"/>
                <a:ea typeface="Arial"/>
                <a:cs typeface="Arial"/>
              </a:rPr>
              <a:t> Usted no puede solicitar una exención sino hasta después de que haya recibido su Paquete de incorporación a la EVV. Por favor, no llame a Tempus FI para solicitar una exención sino hasta después de que haya recibido el Paquete de incorporación a la EVV.</a:t>
            </a:r>
          </a:p>
        </p:txBody>
      </p:sp>
    </p:spTree>
    <p:extLst>
      <p:ext uri="{BB962C8B-B14F-4D97-AF65-F5344CB8AC3E}">
        <p14:creationId xmlns:p14="http://schemas.microsoft.com/office/powerpoint/2010/main" val="190358934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579A3A8-7BAC-4117-BF5E-5BDEFE3BDC9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0" imgH="0" progId="TCLayout.ActiveDocument.1">
                  <p:embed/>
                </p:oleObj>
              </mc:Choice>
              <mc:Fallback>
                <p:oleObj name="think-cell Slide" r:id="rId4" imgW="0" imgH="0" progId="TCLayout.ActiveDocument.1">
                  <p:embed/>
                  <p:pic>
                    <p:nvPicPr>
                      <p:cNvPr id="0" name="OLE substitute imag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ADB1516C-F148-4EC6-829D-9DFCAC766146}"/>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a:latin typeface="Arial" panose="020B0604020202020204" pitchFamily="34" charset="0"/>
              <a:ea typeface="+mj-ea"/>
              <a:cs typeface="Arial" panose="020B0604020202020204" pitchFamily="34" charset="0"/>
              <a:sym typeface="Arial" panose="020B0604020202020204" pitchFamily="34" charset="0"/>
            </a:endParaRPr>
          </a:p>
        </p:txBody>
      </p:sp>
      <p:sp>
        <p:nvSpPr>
          <p:cNvPr id="13" name="Rectangle 12">
            <a:extLst>
              <a:ext uri="{FF2B5EF4-FFF2-40B4-BE49-F238E27FC236}">
                <a16:creationId xmlns:a16="http://schemas.microsoft.com/office/drawing/2014/main" id="{AF897A99-B3B3-044A-B663-8EB0F1CD33DB}"/>
              </a:ext>
            </a:extLst>
          </p:cNvPr>
          <p:cNvSpPr/>
          <p:nvPr/>
        </p:nvSpPr>
        <p:spPr>
          <a:xfrm>
            <a:off x="386122" y="6239548"/>
            <a:ext cx="8371756" cy="276999"/>
          </a:xfrm>
          <a:prstGeom prst="rect">
            <a:avLst/>
          </a:prstGeom>
        </p:spPr>
        <p:txBody>
          <a:bodyPr wrap="square">
            <a:spAutoFit/>
          </a:bodyPr>
          <a:lstStyle/>
          <a:p>
            <a:pPr lvl="0" algn="ctr"/>
            <a:r>
              <a:rPr lang="es" sz="1200" b="1" i="0" strike="noStrike" cap="none" spc="0" baseline="0" dirty="0">
                <a:solidFill>
                  <a:srgbClr val="000000"/>
                </a:solidFill>
                <a:effectLst/>
                <a:latin typeface="Arial"/>
                <a:ea typeface="Arial"/>
                <a:cs typeface="Arial"/>
              </a:rPr>
              <a:t>MassHealth le pide, por favor, que espere hasta el final de la presentación para darnos sus comentarios.</a:t>
            </a:r>
          </a:p>
        </p:txBody>
      </p:sp>
      <p:graphicFrame>
        <p:nvGraphicFramePr>
          <p:cNvPr id="4" name="Table 6">
            <a:extLst>
              <a:ext uri="{FF2B5EF4-FFF2-40B4-BE49-F238E27FC236}">
                <a16:creationId xmlns:a16="http://schemas.microsoft.com/office/drawing/2014/main" id="{84B5C12A-A1DE-B314-33BF-B0ADB6923F9F}"/>
              </a:ext>
            </a:extLst>
          </p:cNvPr>
          <p:cNvGraphicFramePr>
            <a:graphicFrameLocks noGrp="1"/>
          </p:cNvGraphicFramePr>
          <p:nvPr>
            <p:extLst>
              <p:ext uri="{D42A27DB-BD31-4B8C-83A1-F6EECF244321}">
                <p14:modId xmlns:p14="http://schemas.microsoft.com/office/powerpoint/2010/main" val="107827129"/>
              </p:ext>
            </p:extLst>
          </p:nvPr>
        </p:nvGraphicFramePr>
        <p:xfrm>
          <a:off x="1104900" y="1066800"/>
          <a:ext cx="7123720" cy="3627120"/>
        </p:xfrm>
        <a:graphic>
          <a:graphicData uri="http://schemas.openxmlformats.org/drawingml/2006/table">
            <a:tbl>
              <a:tblPr firstRow="1" bandRow="1">
                <a:tableStyleId>{5C22544A-7EE6-4342-B048-85BDC9FD1C3A}</a:tableStyleId>
              </a:tblPr>
              <a:tblGrid>
                <a:gridCol w="7123720">
                  <a:extLst>
                    <a:ext uri="{9D8B030D-6E8A-4147-A177-3AD203B41FA5}">
                      <a16:colId xmlns:a16="http://schemas.microsoft.com/office/drawing/2014/main" val="2781679620"/>
                    </a:ext>
                  </a:extLst>
                </a:gridCol>
              </a:tblGrid>
              <a:tr h="264429">
                <a:tc>
                  <a:txBody>
                    <a:bodyPr/>
                    <a:lstStyle/>
                    <a:p>
                      <a:pPr algn="ctr"/>
                      <a:r>
                        <a:rPr lang="es" sz="2800" b="1" i="0" strike="noStrike" cap="none" spc="0" baseline="0">
                          <a:solidFill>
                            <a:srgbClr val="FFFFFF"/>
                          </a:solidFill>
                          <a:effectLst/>
                          <a:latin typeface="Arial"/>
                          <a:ea typeface="Arial"/>
                          <a:cs typeface="Arial"/>
                        </a:rPr>
                        <a:t>IMPORTANTE</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88693091"/>
                  </a:ext>
                </a:extLst>
              </a:tr>
              <a:tr h="1256039">
                <a:tc>
                  <a:txBody>
                    <a:bodyPr/>
                    <a:lstStyle/>
                    <a:p>
                      <a:pPr algn="ctr"/>
                      <a:r>
                        <a:rPr lang="es" sz="1800" b="0" i="0" strike="noStrike" cap="none" spc="0" baseline="0" dirty="0">
                          <a:solidFill>
                            <a:srgbClr val="000000"/>
                          </a:solidFill>
                          <a:effectLst/>
                          <a:latin typeface="Arial"/>
                          <a:ea typeface="Arial"/>
                          <a:cs typeface="Arial"/>
                        </a:rPr>
                        <a:t>Asegúrese de que Tempus Fiscal Intermediary (FI, Intermediario Fiscal) tiene agendada su información de contacto correcta. </a:t>
                      </a:r>
                    </a:p>
                    <a:p>
                      <a:pPr algn="ctr"/>
                      <a:endParaRPr lang="en-US" b="0" dirty="0"/>
                    </a:p>
                    <a:p>
                      <a:pPr algn="ctr"/>
                      <a:r>
                        <a:rPr lang="es" sz="1800" b="0" i="0" strike="noStrike" cap="none" spc="0" baseline="0" dirty="0">
                          <a:solidFill>
                            <a:srgbClr val="000000"/>
                          </a:solidFill>
                          <a:effectLst/>
                          <a:latin typeface="Arial"/>
                          <a:ea typeface="Arial"/>
                          <a:cs typeface="Arial"/>
                        </a:rPr>
                        <a:t>Si Tempus no tiene su domicilio, su número de teléfono o su dirección de correo electrónico correctos, es posible que usted no reciba su Paquete de incorporación a la EVV.</a:t>
                      </a:r>
                    </a:p>
                    <a:p>
                      <a:pPr algn="ctr"/>
                      <a:endParaRPr lang="en-US" dirty="0"/>
                    </a:p>
                    <a:p>
                      <a:pPr algn="ctr"/>
                      <a:r>
                        <a:rPr lang="es" sz="1800" b="1" i="0" strike="noStrike" cap="none" spc="0" baseline="0" dirty="0">
                          <a:solidFill>
                            <a:srgbClr val="000000"/>
                          </a:solidFill>
                          <a:effectLst/>
                          <a:latin typeface="Arial"/>
                          <a:ea typeface="Arial"/>
                          <a:cs typeface="Arial"/>
                        </a:rPr>
                        <a:t>Por favor, actualice su información de contacto para Tempus FI visitando </a:t>
                      </a:r>
                      <a:r>
                        <a:rPr lang="es" sz="1800" b="1" i="0" strike="noStrike" cap="none" spc="0" baseline="0" dirty="0">
                          <a:solidFill>
                            <a:srgbClr val="000000"/>
                          </a:solidFill>
                          <a:effectLst/>
                          <a:latin typeface="Arial"/>
                          <a:ea typeface="Arial"/>
                          <a:cs typeface="Arial"/>
                          <a:hlinkClick r:id="rId6" history="0"/>
                        </a:rPr>
                        <a:t>evvweb.tempusunlimited.org</a:t>
                      </a:r>
                      <a:r>
                        <a:rPr lang="es" sz="1800" b="1" i="0" strike="noStrike" cap="none" spc="0" baseline="0" dirty="0">
                          <a:solidFill>
                            <a:srgbClr val="000000"/>
                          </a:solidFill>
                          <a:effectLst/>
                          <a:latin typeface="Arial"/>
                          <a:ea typeface="Arial"/>
                          <a:cs typeface="Arial"/>
                        </a:rPr>
                        <a:t> y siguiendo las instrucciones de la página.</a:t>
                      </a:r>
                    </a:p>
                    <a:p>
                      <a:pPr algn="ctr"/>
                      <a:endParaRPr lang="en-US" dirty="0"/>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FEF"/>
                    </a:solidFill>
                  </a:tcPr>
                </a:tc>
                <a:extLst>
                  <a:ext uri="{0D108BD9-81ED-4DB2-BD59-A6C34878D82A}">
                    <a16:rowId xmlns:a16="http://schemas.microsoft.com/office/drawing/2014/main" val="204715382"/>
                  </a:ext>
                </a:extLst>
              </a:tr>
            </a:tbl>
          </a:graphicData>
        </a:graphic>
      </p:graphicFrame>
      <p:sp>
        <p:nvSpPr>
          <p:cNvPr id="8" name="Title 1">
            <a:extLst>
              <a:ext uri="{FF2B5EF4-FFF2-40B4-BE49-F238E27FC236}">
                <a16:creationId xmlns:a16="http://schemas.microsoft.com/office/drawing/2014/main" id="{36AEF491-769A-1ACE-7B18-C3BDD9284B57}"/>
              </a:ext>
            </a:extLst>
          </p:cNvPr>
          <p:cNvSpPr>
            <a:spLocks noGrp="1"/>
          </p:cNvSpPr>
          <p:nvPr>
            <p:ph type="title"/>
          </p:nvPr>
        </p:nvSpPr>
        <p:spPr>
          <a:xfrm>
            <a:off x="174945" y="234863"/>
            <a:ext cx="8053675" cy="298327"/>
          </a:xfrm>
        </p:spPr>
        <p:txBody>
          <a:bodyPr/>
          <a:lstStyle/>
          <a:p>
            <a:r>
              <a:rPr lang="es" sz="1900" b="1" i="0" strike="noStrike" cap="none" spc="0" baseline="0">
                <a:solidFill>
                  <a:srgbClr val="002960"/>
                </a:solidFill>
                <a:effectLst/>
                <a:latin typeface="Arial"/>
                <a:ea typeface="Arial"/>
                <a:cs typeface="Arial"/>
              </a:rPr>
              <a:t>Nota importante acerca del Paquete de incorporación a la EVV</a:t>
            </a:r>
          </a:p>
        </p:txBody>
      </p:sp>
    </p:spTree>
    <p:extLst>
      <p:ext uri="{BB962C8B-B14F-4D97-AF65-F5344CB8AC3E}">
        <p14:creationId xmlns:p14="http://schemas.microsoft.com/office/powerpoint/2010/main" val="243096469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17.10.31"/>
  <p:tag name="AS_TITLE" val="Aspose.Slides for Java"/>
  <p:tag name="AS_VERSION" val="17.10"/>
  <p:tag name="THINKCELLPRESENTATIONDONOTDELETE" val="&lt;?xml version=&quot;1.0&quot; encoding=&quot;UTF-16&quot; standalone=&quot;yes&quot;?&gt;&lt;root reqver=&quot;23045&quot;&gt;&lt;version val=&quot;2514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ANGLE" val="5"/>
  <p:tag name="NAME" val="MoonShape"/>
</p:tagLst>
</file>

<file path=ppt/tags/tag11.xml><?xml version="1.0" encoding="utf-8"?>
<p:tagLst xmlns:a="http://schemas.openxmlformats.org/drawingml/2006/main" xmlns:r="http://schemas.openxmlformats.org/officeDocument/2006/relationships" xmlns:p="http://schemas.openxmlformats.org/presentationml/2006/main">
  <p:tag name="ANGLE" val="5"/>
  <p:tag name="NAME" val="MoonHalfShape"/>
</p:tagLst>
</file>

<file path=ppt/tags/tag12.xml><?xml version="1.0" encoding="utf-8"?>
<p:tagLst xmlns:a="http://schemas.openxmlformats.org/drawingml/2006/main" xmlns:r="http://schemas.openxmlformats.org/officeDocument/2006/relationships" xmlns:p="http://schemas.openxmlformats.org/presentationml/2006/main">
  <p:tag name="ANGLE" val="4"/>
  <p:tag name="NAME" val="MoonShape"/>
</p:tagLst>
</file>

<file path=ppt/tags/tag13.xml><?xml version="1.0" encoding="utf-8"?>
<p:tagLst xmlns:a="http://schemas.openxmlformats.org/drawingml/2006/main" xmlns:r="http://schemas.openxmlformats.org/officeDocument/2006/relationships" xmlns:p="http://schemas.openxmlformats.org/presentationml/2006/main">
  <p:tag name="ANGLE" val="4"/>
  <p:tag name="NAME" val="MoonHalfShape"/>
</p:tagLst>
</file>

<file path=ppt/tags/tag14.xml><?xml version="1.0" encoding="utf-8"?>
<p:tagLst xmlns:a="http://schemas.openxmlformats.org/drawingml/2006/main" xmlns:r="http://schemas.openxmlformats.org/officeDocument/2006/relationships" xmlns:p="http://schemas.openxmlformats.org/presentationml/2006/main">
  <p:tag name="ANGLE" val="2"/>
  <p:tag name="NAME" val="MoonShape"/>
</p:tagLst>
</file>

<file path=ppt/tags/tag15.xml><?xml version="1.0" encoding="utf-8"?>
<p:tagLst xmlns:a="http://schemas.openxmlformats.org/drawingml/2006/main" xmlns:r="http://schemas.openxmlformats.org/officeDocument/2006/relationships" xmlns:p="http://schemas.openxmlformats.org/presentationml/2006/main">
  <p:tag name="ANGLE" val="2"/>
  <p:tag name="NAME" val="MoonHalfShape"/>
</p:tagLst>
</file>

<file path=ppt/tags/tag16.xml><?xml version="1.0" encoding="utf-8"?>
<p:tagLst xmlns:a="http://schemas.openxmlformats.org/drawingml/2006/main" xmlns:r="http://schemas.openxmlformats.org/officeDocument/2006/relationships" xmlns:p="http://schemas.openxmlformats.org/presentationml/2006/main">
  <p:tag name="ANGLE" val="1"/>
  <p:tag name="NAME" val="MoonShape"/>
</p:tagLst>
</file>

<file path=ppt/tags/tag17.xml><?xml version="1.0" encoding="utf-8"?>
<p:tagLst xmlns:a="http://schemas.openxmlformats.org/drawingml/2006/main" xmlns:r="http://schemas.openxmlformats.org/officeDocument/2006/relationships" xmlns:p="http://schemas.openxmlformats.org/presentationml/2006/main">
  <p:tag name="ANGLE" val="1"/>
  <p:tag name="NAME" val="MoonHalfShap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LqBi3yuBRtmkmr.I582Bz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5_I3RvtDHItMjXfDpRvMFA"/>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ANGLE" val="3"/>
  <p:tag name="NAME" val="MoonShape"/>
</p:tagLst>
</file>

<file path=ppt/tags/tag9.xml><?xml version="1.0" encoding="utf-8"?>
<p:tagLst xmlns:a="http://schemas.openxmlformats.org/drawingml/2006/main" xmlns:r="http://schemas.openxmlformats.org/officeDocument/2006/relationships" xmlns:p="http://schemas.openxmlformats.org/presentationml/2006/main">
  <p:tag name="ANGLE" val="4"/>
  <p:tag name="NAME" val="MoonHalfShape"/>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0000"/>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anchor="ctr"/>
      <a:lstStyle>
        <a:defPPr defTabSz="914400" fontAlgn="base">
          <a:spcBef>
            <a:spcPct val="0"/>
          </a:spcBef>
          <a:spcAft>
            <a:spcPct val="0"/>
          </a:spcAft>
          <a:defRPr sz="1200" dirty="0">
            <a:solidFill>
              <a:srgbClr val="000000"/>
            </a:solidFill>
            <a:latin typeface="Arial"/>
          </a:defRPr>
        </a:defPPr>
      </a:lst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SharedWithUsers xmlns="3efdb8b0-c47e-4c3c-846a-2bf99d413b35">
      <UserInfo>
        <DisplayName>Hannigan, Sherri (EHS)</DisplayName>
        <AccountId>13</AccountId>
        <AccountType/>
      </UserInfo>
      <UserInfo>
        <DisplayName>Palakanis, Jared M (EHS)</DisplayName>
        <AccountId>202</AccountId>
        <AccountType/>
      </UserInfo>
      <UserInfo>
        <DisplayName>O'Brien, James F (EHS)</DisplayName>
        <AccountId>130</AccountId>
        <AccountType/>
      </UserInfo>
      <UserInfo>
        <DisplayName>Caryn Swartz</DisplayName>
        <AccountId>63</AccountId>
        <AccountType/>
      </UserInfo>
      <UserInfo>
        <DisplayName>Kacher, Eleni (EHS)</DisplayName>
        <AccountId>81</AccountId>
        <AccountType/>
      </UserInfo>
      <UserInfo>
        <DisplayName>Darcy, Leslie (EHS)</DisplayName>
        <AccountId>80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b49d197f5cdf79c428b741860ed19207">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16e0015cd71741903178969196129941"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2a62101f-b0dc-4e6f-8827-e535ec8bdbfb}"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A755968-79A2-4536-BEF7-2457A451FF26}">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0A6B5F0-49F4-40AA-A24F-94C2F8897732}">
  <ds:schemaRefs>
    <ds:schemaRef ds:uri="http://schemas.microsoft.com/sharepoint/v3/contenttype/forms"/>
  </ds:schemaRefs>
</ds:datastoreItem>
</file>

<file path=customXml/itemProps3.xml><?xml version="1.0" encoding="utf-8"?>
<ds:datastoreItem xmlns:ds="http://schemas.openxmlformats.org/officeDocument/2006/customXml" ds:itemID="{FC93EDB8-CC25-4BDF-B9D4-66756E08FC60}">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216</TotalTime>
  <Words>5741</Words>
  <Application>Microsoft Office PowerPoint</Application>
  <PresentationFormat>On-screen Show (4:3)</PresentationFormat>
  <Paragraphs>363</Paragraphs>
  <Slides>40</Slides>
  <Notes>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7" baseType="lpstr">
      <vt:lpstr>Arial</vt:lpstr>
      <vt:lpstr>Calibri</vt:lpstr>
      <vt:lpstr>Courier New</vt:lpstr>
      <vt:lpstr>System Font Regular</vt:lpstr>
      <vt:lpstr>Wingdings</vt:lpstr>
      <vt:lpstr>SRM_CF_DG1140</vt:lpstr>
      <vt:lpstr>think-cell Slide</vt:lpstr>
      <vt:lpstr>Sesión pública para escuchar comentarios: Implementación de la EVV en el Programa de PCA de MassHealth</vt:lpstr>
      <vt:lpstr>Cómo ingresar desde un dispositivo móvil</vt:lpstr>
      <vt:lpstr>Subtitulado e interpretación en español</vt:lpstr>
      <vt:lpstr>Cómo silenciar y reiniciar el audio de su teléfono</vt:lpstr>
      <vt:lpstr>Cómo hacer comentarios</vt:lpstr>
      <vt:lpstr>¿Por qué MassHealth realiza esta Sesión pública para escuchar comentarios?</vt:lpstr>
      <vt:lpstr>Cronograma de implementación de la EVV</vt:lpstr>
      <vt:lpstr>¿Cómo sabré cuándo me toca usar la EVV?</vt:lpstr>
      <vt:lpstr>Nota importante acerca del Paquete de incorporación a la EVV</vt:lpstr>
      <vt:lpstr>¿Cuándo empezaré a usar la EVV?</vt:lpstr>
      <vt:lpstr>Cronograma de implementación de la EVV</vt:lpstr>
      <vt:lpstr>Acerca del sistema de EVV</vt:lpstr>
      <vt:lpstr>¿Qué es la EVV?</vt:lpstr>
      <vt:lpstr>¿Qué cambiará la EVV?</vt:lpstr>
      <vt:lpstr>¿Cómo funcionará el sistema de EVV?</vt:lpstr>
      <vt:lpstr>Este es un ejemplo de cómo funcionará el sistema de EVV:</vt:lpstr>
      <vt:lpstr>¿Qué información verifica el sistema de EVV?</vt:lpstr>
      <vt:lpstr>¿Qué información verifica el sistema de EVV? (Continuación)</vt:lpstr>
      <vt:lpstr>Exenciones de la EVV</vt:lpstr>
      <vt:lpstr>¿Deberé usar la EVV?</vt:lpstr>
      <vt:lpstr>Dispositivos para la EVV</vt:lpstr>
      <vt:lpstr>¿Qué sucede si no tengo un dispositivo inteligente o una computadora para la EVV?</vt:lpstr>
      <vt:lpstr>¿Qué sucede si no tengo acceso a internet?</vt:lpstr>
      <vt:lpstr>Capacitación en EVV</vt:lpstr>
      <vt:lpstr>¿Me capacitarán para saber usar la EVV?</vt:lpstr>
      <vt:lpstr>Cumplimiento</vt:lpstr>
      <vt:lpstr>PowerPoint Presentation</vt:lpstr>
      <vt:lpstr>PowerPoint Presentation</vt:lpstr>
      <vt:lpstr>¿Qué es el Acuerdo de uso de la EVV?</vt:lpstr>
      <vt:lpstr>Roles y responsabilidades</vt:lpstr>
      <vt:lpstr>Roles y responsabilidades (Continuación)</vt:lpstr>
      <vt:lpstr>Pasos siguientes</vt:lpstr>
      <vt:lpstr>¿Hay algo que deba hacer ya mismo?</vt:lpstr>
      <vt:lpstr>¿Cómo puedo informarme más?</vt:lpstr>
      <vt:lpstr>Breve resumen</vt:lpstr>
      <vt:lpstr>Breve resumen</vt:lpstr>
      <vt:lpstr>Recordatorio: Este es un ejemplo de cómo funcionará el sistema de EVV:</vt:lpstr>
      <vt:lpstr>Comentarios públicos</vt:lpstr>
      <vt:lpstr>¡MassHealth desea saber su opinión!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Erika Schulz</cp:lastModifiedBy>
  <cp:revision>31</cp:revision>
  <cp:lastPrinted>2018-12-12T21:15:39Z</cp:lastPrinted>
  <dcterms:created xsi:type="dcterms:W3CDTF">2017-06-21T16:47:06Z</dcterms:created>
  <dcterms:modified xsi:type="dcterms:W3CDTF">2023-12-19T00:19:30Z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