
<file path=[Content_Types].xml><?xml version="1.0" encoding="utf-8"?>
<Types xmlns="http://schemas.openxmlformats.org/package/2006/content-types">
  <Default Extension="xml" ContentType="application/xml"/>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3"/>
  </p:notesMasterIdLst>
  <p:sldIdLst>
    <p:sldId id="256" r:id="rId2"/>
    <p:sldId id="257" r:id="rId3"/>
    <p:sldId id="258" r:id="rId4"/>
    <p:sldId id="259" r:id="rId5"/>
    <p:sldId id="260" r:id="rId6"/>
    <p:sldId id="261" r:id="rId7"/>
    <p:sldId id="262" r:id="rId8"/>
    <p:sldId id="263" r:id="rId9"/>
    <p:sldId id="277" r:id="rId10"/>
    <p:sldId id="264" r:id="rId11"/>
    <p:sldId id="279" r:id="rId12"/>
    <p:sldId id="265" r:id="rId13"/>
    <p:sldId id="266" r:id="rId14"/>
    <p:sldId id="274" r:id="rId15"/>
    <p:sldId id="275" r:id="rId16"/>
    <p:sldId id="276" r:id="rId17"/>
    <p:sldId id="272" r:id="rId18"/>
    <p:sldId id="278" r:id="rId19"/>
    <p:sldId id="269" r:id="rId20"/>
    <p:sldId id="270" r:id="rId21"/>
    <p:sldId id="271" r:id="rId22"/>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729"/>
  </p:normalViewPr>
  <p:slideViewPr>
    <p:cSldViewPr snapToGrid="0" snapToObjects="1">
      <p:cViewPr varScale="1">
        <p:scale>
          <a:sx n="109" d="100"/>
          <a:sy n="109" d="100"/>
        </p:scale>
        <p:origin x="680"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notesMaster" Target="notesMasters/notesMaster1.xml"/><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 name="Shape 5"/>
          <p:cNvSpPr>
            <a:spLocks noGrp="1" noRot="1" noChangeAspect="1"/>
          </p:cNvSpPr>
          <p:nvPr>
            <p:ph type="sldImg" idx="3"/>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buChar char="●"/>
              <a:defRPr sz="1200" b="0" i="0" u="none" strike="noStrike" cap="none">
                <a:solidFill>
                  <a:schemeClr val="dk1"/>
                </a:solidFill>
                <a:latin typeface="Calibri"/>
                <a:ea typeface="Calibri"/>
                <a:cs typeface="Calibri"/>
                <a:sym typeface="Calibri"/>
              </a:defRPr>
            </a:lvl1pPr>
            <a:lvl2pPr marL="457200" marR="0" lvl="1" indent="0" algn="l" rtl="0">
              <a:spcBef>
                <a:spcPts val="0"/>
              </a:spcBef>
              <a:buChar char="○"/>
              <a:defRPr sz="1200" b="0" i="0" u="none" strike="noStrike" cap="none">
                <a:solidFill>
                  <a:schemeClr val="dk1"/>
                </a:solidFill>
                <a:latin typeface="Calibri"/>
                <a:ea typeface="Calibri"/>
                <a:cs typeface="Calibri"/>
                <a:sym typeface="Calibri"/>
              </a:defRPr>
            </a:lvl2pPr>
            <a:lvl3pPr marL="914400" marR="0" lvl="2" indent="0" algn="l" rtl="0">
              <a:spcBef>
                <a:spcPts val="0"/>
              </a:spcBef>
              <a:buChar char="■"/>
              <a:defRPr sz="1200" b="0" i="0" u="none" strike="noStrike" cap="none">
                <a:solidFill>
                  <a:schemeClr val="dk1"/>
                </a:solidFill>
                <a:latin typeface="Calibri"/>
                <a:ea typeface="Calibri"/>
                <a:cs typeface="Calibri"/>
                <a:sym typeface="Calibri"/>
              </a:defRPr>
            </a:lvl3pPr>
            <a:lvl4pPr marL="1371600" marR="0" lvl="3" indent="0" algn="l" rtl="0">
              <a:spcBef>
                <a:spcPts val="0"/>
              </a:spcBef>
              <a:buChar char="●"/>
              <a:defRPr sz="1200" b="0" i="0" u="none" strike="noStrike" cap="none">
                <a:solidFill>
                  <a:schemeClr val="dk1"/>
                </a:solidFill>
                <a:latin typeface="Calibri"/>
                <a:ea typeface="Calibri"/>
                <a:cs typeface="Calibri"/>
                <a:sym typeface="Calibri"/>
              </a:defRPr>
            </a:lvl4pPr>
            <a:lvl5pPr marL="1828800" marR="0" lvl="4" indent="0" algn="l" rtl="0">
              <a:spcBef>
                <a:spcPts val="0"/>
              </a:spcBef>
              <a:buChar char="○"/>
              <a:defRPr sz="1200" b="0" i="0" u="none" strike="noStrike" cap="none">
                <a:solidFill>
                  <a:schemeClr val="dk1"/>
                </a:solidFill>
                <a:latin typeface="Calibri"/>
                <a:ea typeface="Calibri"/>
                <a:cs typeface="Calibri"/>
                <a:sym typeface="Calibri"/>
              </a:defRPr>
            </a:lvl5pPr>
            <a:lvl6pPr marL="2286000" marR="0" lvl="5" indent="0" algn="l" rtl="0">
              <a:spcBef>
                <a:spcPts val="0"/>
              </a:spcBef>
              <a:buChar char="■"/>
              <a:defRPr sz="1200" b="0" i="0" u="none" strike="noStrike" cap="none">
                <a:solidFill>
                  <a:schemeClr val="dk1"/>
                </a:solidFill>
                <a:latin typeface="Calibri"/>
                <a:ea typeface="Calibri"/>
                <a:cs typeface="Calibri"/>
                <a:sym typeface="Calibri"/>
              </a:defRPr>
            </a:lvl6pPr>
            <a:lvl7pPr marL="2743200" marR="0" lvl="6" indent="0" algn="l" rtl="0">
              <a:spcBef>
                <a:spcPts val="0"/>
              </a:spcBef>
              <a:buChar char="●"/>
              <a:defRPr sz="1200" b="0" i="0" u="none" strike="noStrike" cap="none">
                <a:solidFill>
                  <a:schemeClr val="dk1"/>
                </a:solidFill>
                <a:latin typeface="Calibri"/>
                <a:ea typeface="Calibri"/>
                <a:cs typeface="Calibri"/>
                <a:sym typeface="Calibri"/>
              </a:defRPr>
            </a:lvl7pPr>
            <a:lvl8pPr marL="3200400" marR="0" lvl="7" indent="0" algn="l" rtl="0">
              <a:spcBef>
                <a:spcPts val="0"/>
              </a:spcBef>
              <a:buChar char="○"/>
              <a:defRPr sz="1200" b="0" i="0" u="none" strike="noStrike" cap="none">
                <a:solidFill>
                  <a:schemeClr val="dk1"/>
                </a:solidFill>
                <a:latin typeface="Calibri"/>
                <a:ea typeface="Calibri"/>
                <a:cs typeface="Calibri"/>
                <a:sym typeface="Calibri"/>
              </a:defRPr>
            </a:lvl8pPr>
            <a:lvl9pPr marL="3657600" marR="0" lvl="8" indent="0" algn="l" rtl="0">
              <a:spcBef>
                <a:spcPts val="0"/>
              </a:spcBef>
              <a:buChar char="■"/>
              <a:defRPr sz="12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Calibri"/>
                <a:ea typeface="Calibri"/>
                <a:cs typeface="Calibri"/>
                <a:sym typeface="Calibri"/>
              </a:rPr>
              <a:t>‹#›</a:t>
            </a:fld>
            <a:endParaRPr lang="en-US"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Shape 8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86" name="Shape 8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Shape 15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156" name="Shape 156"/>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200" b="0" i="0" u="none" strike="noStrike" cap="none" dirty="0" smtClean="0">
                <a:solidFill>
                  <a:schemeClr val="dk1"/>
                </a:solidFill>
                <a:latin typeface="Calibri"/>
                <a:ea typeface="Calibri"/>
                <a:cs typeface="Calibri"/>
                <a:sym typeface="Calibri"/>
              </a:rPr>
              <a:t>This is a definition of a vision. Explain to group. </a:t>
            </a:r>
            <a:endParaRPr sz="1200" b="0" i="0" u="none" strike="noStrike" cap="none" dirty="0">
              <a:solidFill>
                <a:schemeClr val="dk1"/>
              </a:solidFill>
              <a:latin typeface="Calibri"/>
              <a:ea typeface="Calibri"/>
              <a:cs typeface="Calibri"/>
              <a:sym typeface="Calibri"/>
            </a:endParaRPr>
          </a:p>
        </p:txBody>
      </p:sp>
      <p:sp>
        <p:nvSpPr>
          <p:cNvPr id="157" name="Shape 157"/>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a:solidFill>
                  <a:schemeClr val="dk1"/>
                </a:solidFill>
                <a:latin typeface="Calibri"/>
                <a:ea typeface="Calibri"/>
                <a:cs typeface="Calibri"/>
                <a:sym typeface="Calibri"/>
              </a:rPr>
              <a:t>10</a:t>
            </a:fld>
            <a:endParaRPr lang="en-US" sz="1200">
              <a:solidFill>
                <a:schemeClr val="dk1"/>
              </a:solidFill>
              <a:latin typeface="Calibri"/>
              <a:ea typeface="Calibri"/>
              <a:cs typeface="Calibri"/>
              <a:sym typeface="Calibri"/>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Shape 15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156" name="Shape 156"/>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endParaRPr sz="1200" b="0" i="0" u="none" strike="noStrike" cap="none">
              <a:solidFill>
                <a:schemeClr val="dk1"/>
              </a:solidFill>
              <a:latin typeface="Calibri"/>
              <a:ea typeface="Calibri"/>
              <a:cs typeface="Calibri"/>
              <a:sym typeface="Calibri"/>
            </a:endParaRPr>
          </a:p>
        </p:txBody>
      </p:sp>
      <p:sp>
        <p:nvSpPr>
          <p:cNvPr id="157" name="Shape 157"/>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a:solidFill>
                  <a:schemeClr val="dk1"/>
                </a:solidFill>
                <a:latin typeface="Calibri"/>
                <a:ea typeface="Calibri"/>
                <a:cs typeface="Calibri"/>
                <a:sym typeface="Calibri"/>
              </a:rPr>
              <a:t>11</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352457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Shape 16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166" name="Shape 166"/>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200" b="0" i="0" u="none" strike="noStrike" cap="none" dirty="0" smtClean="0">
                <a:solidFill>
                  <a:schemeClr val="dk1"/>
                </a:solidFill>
                <a:latin typeface="Calibri"/>
                <a:ea typeface="Calibri"/>
                <a:cs typeface="Calibri"/>
                <a:sym typeface="Calibri"/>
              </a:rPr>
              <a:t>Use</a:t>
            </a:r>
            <a:r>
              <a:rPr lang="en-US" sz="1200" b="0" i="0" u="none" strike="noStrike" cap="none" baseline="0" dirty="0" smtClean="0">
                <a:solidFill>
                  <a:schemeClr val="dk1"/>
                </a:solidFill>
                <a:latin typeface="Calibri"/>
                <a:ea typeface="Calibri"/>
                <a:cs typeface="Calibri"/>
                <a:sym typeface="Calibri"/>
              </a:rPr>
              <a:t> the content generated during this section for writing a vision statement for your blueprint.</a:t>
            </a:r>
            <a:endParaRPr lang="en-US" sz="1200" b="0" i="0" u="none" strike="noStrike" cap="none" dirty="0">
              <a:solidFill>
                <a:schemeClr val="dk1"/>
              </a:solidFill>
              <a:latin typeface="Calibri"/>
              <a:ea typeface="Calibri"/>
              <a:cs typeface="Calibri"/>
              <a:sym typeface="Calibri"/>
            </a:endParaRPr>
          </a:p>
        </p:txBody>
      </p:sp>
      <p:sp>
        <p:nvSpPr>
          <p:cNvPr id="167" name="Shape 167"/>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a:solidFill>
                  <a:schemeClr val="dk1"/>
                </a:solidFill>
                <a:latin typeface="Calibri"/>
                <a:ea typeface="Calibri"/>
                <a:cs typeface="Calibri"/>
                <a:sym typeface="Calibri"/>
              </a:rPr>
              <a:t>12</a:t>
            </a:fld>
            <a:endParaRPr lang="en-US" sz="1200">
              <a:solidFill>
                <a:schemeClr val="dk1"/>
              </a:solidFill>
              <a:latin typeface="Calibri"/>
              <a:ea typeface="Calibri"/>
              <a:cs typeface="Calibri"/>
              <a:sym typeface="Calibri"/>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Shape 17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176" name="Shape 176"/>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200" b="0" i="0" u="none" strike="noStrike" cap="none" dirty="0" smtClean="0">
                <a:solidFill>
                  <a:schemeClr val="dk1"/>
                </a:solidFill>
                <a:latin typeface="Calibri"/>
                <a:ea typeface="Calibri"/>
                <a:cs typeface="Calibri"/>
                <a:sym typeface="Calibri"/>
              </a:rPr>
              <a:t>This is a definition of a mission. Explain to group. </a:t>
            </a:r>
            <a:endParaRPr lang="en-US" sz="1200" b="0" i="0" u="none" strike="noStrike" cap="none" dirty="0">
              <a:solidFill>
                <a:schemeClr val="dk1"/>
              </a:solidFill>
              <a:latin typeface="Calibri"/>
              <a:ea typeface="Calibri"/>
              <a:cs typeface="Calibri"/>
              <a:sym typeface="Calibri"/>
            </a:endParaRPr>
          </a:p>
        </p:txBody>
      </p:sp>
      <p:sp>
        <p:nvSpPr>
          <p:cNvPr id="177" name="Shape 177"/>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a:solidFill>
                  <a:schemeClr val="dk1"/>
                </a:solidFill>
                <a:latin typeface="Calibri"/>
                <a:ea typeface="Calibri"/>
                <a:cs typeface="Calibri"/>
                <a:sym typeface="Calibri"/>
              </a:rPr>
              <a:t>13</a:t>
            </a:fld>
            <a:endParaRPr lang="en-US" sz="1200">
              <a:solidFill>
                <a:schemeClr val="dk1"/>
              </a:solidFill>
              <a:latin typeface="Calibri"/>
              <a:ea typeface="Calibri"/>
              <a:cs typeface="Calibri"/>
              <a:sym typeface="Calibri"/>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Shape 15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156" name="Shape 156"/>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endParaRPr sz="1200" b="0" i="0" u="none" strike="noStrike" cap="none">
              <a:solidFill>
                <a:schemeClr val="dk1"/>
              </a:solidFill>
              <a:latin typeface="Calibri"/>
              <a:ea typeface="Calibri"/>
              <a:cs typeface="Calibri"/>
              <a:sym typeface="Calibri"/>
            </a:endParaRPr>
          </a:p>
        </p:txBody>
      </p:sp>
      <p:sp>
        <p:nvSpPr>
          <p:cNvPr id="157" name="Shape 157"/>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a:solidFill>
                  <a:schemeClr val="dk1"/>
                </a:solidFill>
                <a:latin typeface="Calibri"/>
                <a:ea typeface="Calibri"/>
                <a:cs typeface="Calibri"/>
                <a:sym typeface="Calibri"/>
              </a:rPr>
              <a:t>14</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25727949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Shape 18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186" name="Shape 186"/>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200" b="0" i="0" u="none" strike="noStrike" cap="none" dirty="0" smtClean="0">
                <a:solidFill>
                  <a:schemeClr val="dk1"/>
                </a:solidFill>
                <a:latin typeface="Calibri"/>
                <a:ea typeface="Calibri"/>
                <a:cs typeface="Calibri"/>
                <a:sym typeface="Calibri"/>
              </a:rPr>
              <a:t>Use the content</a:t>
            </a:r>
            <a:r>
              <a:rPr lang="en-US" sz="1200" b="0" i="0" u="none" strike="noStrike" cap="none" baseline="0" dirty="0" smtClean="0">
                <a:solidFill>
                  <a:schemeClr val="dk1"/>
                </a:solidFill>
                <a:latin typeface="Calibri"/>
                <a:ea typeface="Calibri"/>
                <a:cs typeface="Calibri"/>
                <a:sym typeface="Calibri"/>
              </a:rPr>
              <a:t> generated during this section to write mission statements for blueprint.</a:t>
            </a:r>
            <a:endParaRPr lang="en-US" sz="1200" b="0" i="0" u="none" strike="noStrike" cap="none" dirty="0">
              <a:solidFill>
                <a:schemeClr val="dk1"/>
              </a:solidFill>
              <a:latin typeface="Calibri"/>
              <a:ea typeface="Calibri"/>
              <a:cs typeface="Calibri"/>
              <a:sym typeface="Calibri"/>
            </a:endParaRPr>
          </a:p>
        </p:txBody>
      </p:sp>
      <p:sp>
        <p:nvSpPr>
          <p:cNvPr id="187" name="Shape 187"/>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a:solidFill>
                  <a:schemeClr val="dk1"/>
                </a:solidFill>
                <a:latin typeface="Calibri"/>
                <a:ea typeface="Calibri"/>
                <a:cs typeface="Calibri"/>
                <a:sym typeface="Calibri"/>
              </a:rPr>
              <a:t>15</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2180291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Shape 18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186" name="Shape 186"/>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Tx/>
              <a:buSzPct val="25000"/>
              <a:buFontTx/>
              <a:buNone/>
              <a:tabLst/>
              <a:defRPr/>
            </a:pPr>
            <a:r>
              <a:rPr lang="en-US" sz="1200" b="0" i="0" u="none" strike="noStrike" cap="none" dirty="0" smtClean="0">
                <a:solidFill>
                  <a:schemeClr val="dk1"/>
                </a:solidFill>
                <a:latin typeface="Calibri"/>
                <a:ea typeface="Calibri"/>
                <a:cs typeface="Calibri"/>
                <a:sym typeface="Calibri"/>
              </a:rPr>
              <a:t>Use the content</a:t>
            </a:r>
            <a:r>
              <a:rPr lang="en-US" sz="1200" b="0" i="0" u="none" strike="noStrike" cap="none" baseline="0" dirty="0" smtClean="0">
                <a:solidFill>
                  <a:schemeClr val="dk1"/>
                </a:solidFill>
                <a:latin typeface="Calibri"/>
                <a:ea typeface="Calibri"/>
                <a:cs typeface="Calibri"/>
                <a:sym typeface="Calibri"/>
              </a:rPr>
              <a:t> generated during this section to write mission statements for blueprint.</a:t>
            </a:r>
            <a:endParaRPr lang="en-US" sz="1200" b="0" i="0" u="none" strike="noStrike" cap="none" dirty="0" smtClean="0">
              <a:solidFill>
                <a:schemeClr val="dk1"/>
              </a:solidFill>
              <a:latin typeface="Calibri"/>
              <a:ea typeface="Calibri"/>
              <a:cs typeface="Calibri"/>
              <a:sym typeface="Calibri"/>
            </a:endParaRPr>
          </a:p>
          <a:p>
            <a:pPr marL="0" marR="0" lvl="0" indent="0" algn="l" rtl="0">
              <a:spcBef>
                <a:spcPts val="0"/>
              </a:spcBef>
              <a:buSzPct val="25000"/>
              <a:buNone/>
            </a:pPr>
            <a:endParaRPr lang="en-US" sz="1200" b="0" i="0" u="none" strike="noStrike" cap="none" dirty="0">
              <a:solidFill>
                <a:schemeClr val="dk1"/>
              </a:solidFill>
              <a:latin typeface="Calibri"/>
              <a:ea typeface="Calibri"/>
              <a:cs typeface="Calibri"/>
              <a:sym typeface="Calibri"/>
            </a:endParaRPr>
          </a:p>
        </p:txBody>
      </p:sp>
      <p:sp>
        <p:nvSpPr>
          <p:cNvPr id="187" name="Shape 187"/>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a:solidFill>
                  <a:schemeClr val="dk1"/>
                </a:solidFill>
                <a:latin typeface="Calibri"/>
                <a:ea typeface="Calibri"/>
                <a:cs typeface="Calibri"/>
                <a:sym typeface="Calibri"/>
              </a:rPr>
              <a:t>16</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0648950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Shape 17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176" name="Shape 176"/>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200" b="0" i="0" u="none" strike="noStrike" cap="none" dirty="0" smtClean="0">
                <a:solidFill>
                  <a:schemeClr val="dk1"/>
                </a:solidFill>
                <a:latin typeface="Calibri"/>
                <a:ea typeface="Calibri"/>
                <a:cs typeface="Calibri"/>
                <a:sym typeface="Calibri"/>
              </a:rPr>
              <a:t>Definition slide.</a:t>
            </a:r>
            <a:endParaRPr lang="en-US" sz="1200" b="0" i="0" u="none" strike="noStrike" cap="none" dirty="0">
              <a:solidFill>
                <a:schemeClr val="dk1"/>
              </a:solidFill>
              <a:latin typeface="Calibri"/>
              <a:ea typeface="Calibri"/>
              <a:cs typeface="Calibri"/>
              <a:sym typeface="Calibri"/>
            </a:endParaRPr>
          </a:p>
        </p:txBody>
      </p:sp>
      <p:sp>
        <p:nvSpPr>
          <p:cNvPr id="177" name="Shape 177"/>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a:solidFill>
                  <a:schemeClr val="dk1"/>
                </a:solidFill>
                <a:latin typeface="Calibri"/>
                <a:ea typeface="Calibri"/>
                <a:cs typeface="Calibri"/>
                <a:sym typeface="Calibri"/>
              </a:rPr>
              <a:t>17</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52346640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Shape 17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176" name="Shape 176"/>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200" b="0" i="0" u="none" strike="noStrike" cap="none" dirty="0" smtClean="0">
                <a:solidFill>
                  <a:schemeClr val="dk1"/>
                </a:solidFill>
                <a:latin typeface="Calibri"/>
                <a:ea typeface="Calibri"/>
                <a:cs typeface="Calibri"/>
                <a:sym typeface="Calibri"/>
              </a:rPr>
              <a:t>Sample output.</a:t>
            </a:r>
            <a:endParaRPr lang="en-US" sz="1200" b="0" i="0" u="none" strike="noStrike" cap="none" dirty="0">
              <a:solidFill>
                <a:schemeClr val="dk1"/>
              </a:solidFill>
              <a:latin typeface="Calibri"/>
              <a:ea typeface="Calibri"/>
              <a:cs typeface="Calibri"/>
              <a:sym typeface="Calibri"/>
            </a:endParaRPr>
          </a:p>
        </p:txBody>
      </p:sp>
      <p:sp>
        <p:nvSpPr>
          <p:cNvPr id="177" name="Shape 177"/>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a:solidFill>
                  <a:schemeClr val="dk1"/>
                </a:solidFill>
                <a:latin typeface="Calibri"/>
                <a:ea typeface="Calibri"/>
                <a:cs typeface="Calibri"/>
                <a:sym typeface="Calibri"/>
              </a:rPr>
              <a:t>18</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7134045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Shape 20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8" name="Shape 208"/>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200" b="0" i="0" u="none" strike="noStrike" cap="none" dirty="0" smtClean="0">
                <a:solidFill>
                  <a:schemeClr val="dk1"/>
                </a:solidFill>
                <a:latin typeface="Calibri"/>
                <a:ea typeface="Calibri"/>
                <a:cs typeface="Calibri"/>
                <a:sym typeface="Calibri"/>
              </a:rPr>
              <a:t>Use the content</a:t>
            </a:r>
            <a:r>
              <a:rPr lang="en-US" sz="1200" b="0" i="0" u="none" strike="noStrike" cap="none" baseline="0" dirty="0" smtClean="0">
                <a:solidFill>
                  <a:schemeClr val="dk1"/>
                </a:solidFill>
                <a:latin typeface="Calibri"/>
                <a:ea typeface="Calibri"/>
                <a:cs typeface="Calibri"/>
                <a:sym typeface="Calibri"/>
              </a:rPr>
              <a:t> generated during this section to inform strategy discussions during next session, and finalize goals.</a:t>
            </a:r>
            <a:endParaRPr lang="en-US" sz="1200" b="0" i="0" u="none" strike="noStrike" cap="none" dirty="0">
              <a:solidFill>
                <a:schemeClr val="dk1"/>
              </a:solidFill>
              <a:latin typeface="Calibri"/>
              <a:ea typeface="Calibri"/>
              <a:cs typeface="Calibri"/>
              <a:sym typeface="Calibri"/>
            </a:endParaRPr>
          </a:p>
        </p:txBody>
      </p:sp>
      <p:sp>
        <p:nvSpPr>
          <p:cNvPr id="209" name="Shape 209"/>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a:solidFill>
                  <a:schemeClr val="dk1"/>
                </a:solidFill>
                <a:latin typeface="Calibri"/>
                <a:ea typeface="Calibri"/>
                <a:cs typeface="Calibri"/>
                <a:sym typeface="Calibri"/>
              </a:rPr>
              <a:t>19</a:t>
            </a:fld>
            <a:endParaRPr lang="en-US" sz="1200">
              <a:solidFill>
                <a:schemeClr val="dk1"/>
              </a:solidFill>
              <a:latin typeface="Calibri"/>
              <a:ea typeface="Calibri"/>
              <a:cs typeface="Calibri"/>
              <a:sym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Shape 9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92" name="Shape 9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Shape 21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18" name="Shape 218"/>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200" b="0" i="0" u="none" strike="noStrike" cap="none" dirty="0" smtClean="0">
                <a:solidFill>
                  <a:schemeClr val="dk1"/>
                </a:solidFill>
                <a:latin typeface="Calibri"/>
                <a:ea typeface="Calibri"/>
                <a:cs typeface="Calibri"/>
                <a:sym typeface="Calibri"/>
              </a:rPr>
              <a:t>This</a:t>
            </a:r>
            <a:r>
              <a:rPr lang="en-US" sz="1200" b="0" i="0" u="none" strike="noStrike" cap="none" baseline="0" dirty="0" smtClean="0">
                <a:solidFill>
                  <a:schemeClr val="dk1"/>
                </a:solidFill>
                <a:latin typeface="Calibri"/>
                <a:ea typeface="Calibri"/>
                <a:cs typeface="Calibri"/>
                <a:sym typeface="Calibri"/>
              </a:rPr>
              <a:t> will give you your goal content.</a:t>
            </a:r>
            <a:endParaRPr lang="en-US" sz="1200" b="0" i="0" u="none" strike="noStrike" cap="none" dirty="0">
              <a:solidFill>
                <a:schemeClr val="dk1"/>
              </a:solidFill>
              <a:latin typeface="Calibri"/>
              <a:ea typeface="Calibri"/>
              <a:cs typeface="Calibri"/>
              <a:sym typeface="Calibri"/>
            </a:endParaRPr>
          </a:p>
        </p:txBody>
      </p:sp>
      <p:sp>
        <p:nvSpPr>
          <p:cNvPr id="219" name="Shape 219"/>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a:solidFill>
                  <a:schemeClr val="dk1"/>
                </a:solidFill>
                <a:latin typeface="Calibri"/>
                <a:ea typeface="Calibri"/>
                <a:cs typeface="Calibri"/>
                <a:sym typeface="Calibri"/>
              </a:rPr>
              <a:t>20</a:t>
            </a:fld>
            <a:endParaRPr lang="en-US" sz="1200">
              <a:solidFill>
                <a:schemeClr val="dk1"/>
              </a:solidFill>
              <a:latin typeface="Calibri"/>
              <a:ea typeface="Calibri"/>
              <a:cs typeface="Calibri"/>
              <a:sym typeface="Calibri"/>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6"/>
        <p:cNvGrpSpPr/>
        <p:nvPr/>
      </p:nvGrpSpPr>
      <p:grpSpPr>
        <a:xfrm>
          <a:off x="0" y="0"/>
          <a:ext cx="0" cy="0"/>
          <a:chOff x="0" y="0"/>
          <a:chExt cx="0" cy="0"/>
        </a:xfrm>
      </p:grpSpPr>
      <p:sp>
        <p:nvSpPr>
          <p:cNvPr id="227" name="Shape 22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28" name="Shape 228"/>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endParaRPr lang="en-US" sz="1200" b="0" i="0" u="none" strike="noStrike" cap="none" dirty="0">
              <a:solidFill>
                <a:schemeClr val="dk1"/>
              </a:solidFill>
              <a:latin typeface="Calibri"/>
              <a:ea typeface="Calibri"/>
              <a:cs typeface="Calibri"/>
              <a:sym typeface="Calibri"/>
            </a:endParaRPr>
          </a:p>
        </p:txBody>
      </p:sp>
      <p:sp>
        <p:nvSpPr>
          <p:cNvPr id="229" name="Shape 229"/>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a:solidFill>
                  <a:schemeClr val="dk1"/>
                </a:solidFill>
                <a:latin typeface="Calibri"/>
                <a:ea typeface="Calibri"/>
                <a:cs typeface="Calibri"/>
                <a:sym typeface="Calibri"/>
              </a:rPr>
              <a:t>21</a:t>
            </a:fld>
            <a:endParaRPr lang="en-US" sz="1200">
              <a:solidFill>
                <a:schemeClr val="dk1"/>
              </a:solidFill>
              <a:latin typeface="Calibri"/>
              <a:ea typeface="Calibri"/>
              <a:cs typeface="Calibri"/>
              <a:sym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Shape 9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r>
              <a:rPr lang="en-US" dirty="0" smtClean="0"/>
              <a:t>This should be a review from pre-work completed prior to Session</a:t>
            </a:r>
            <a:r>
              <a:rPr lang="en-US" baseline="0" dirty="0" smtClean="0"/>
              <a:t> III; if people have questions or want to discuss, direct to parking lot.</a:t>
            </a:r>
            <a:endParaRPr dirty="0"/>
          </a:p>
        </p:txBody>
      </p:sp>
      <p:sp>
        <p:nvSpPr>
          <p:cNvPr id="98" name="Shape 9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Shape 10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This should be a review from pre-work completed prior to Session</a:t>
            </a:r>
            <a:r>
              <a:rPr lang="en-US" baseline="0" dirty="0" smtClean="0"/>
              <a:t> III; if people have questions or want to discuss, direct to parking lot.</a:t>
            </a:r>
            <a:endParaRPr lang="en-US" dirty="0" smtClean="0"/>
          </a:p>
          <a:p>
            <a:pPr lvl="0">
              <a:spcBef>
                <a:spcPts val="0"/>
              </a:spcBef>
              <a:buNone/>
            </a:pPr>
            <a:endParaRPr dirty="0"/>
          </a:p>
        </p:txBody>
      </p:sp>
      <p:sp>
        <p:nvSpPr>
          <p:cNvPr id="107" name="Shape 10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Shape 11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This should be a review from pre-work completed prior to Session</a:t>
            </a:r>
            <a:r>
              <a:rPr lang="en-US" baseline="0" dirty="0" smtClean="0"/>
              <a:t> III; if people have questions or want to discuss, direct to parking lot.</a:t>
            </a:r>
            <a:endParaRPr lang="en-US" dirty="0" smtClean="0"/>
          </a:p>
          <a:p>
            <a:pPr lvl="0">
              <a:spcBef>
                <a:spcPts val="0"/>
              </a:spcBef>
              <a:buNone/>
            </a:pPr>
            <a:endParaRPr dirty="0"/>
          </a:p>
        </p:txBody>
      </p:sp>
      <p:sp>
        <p:nvSpPr>
          <p:cNvPr id="119" name="Shape 11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Shape 12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This should be a review from pre-work completed prior to Session</a:t>
            </a:r>
            <a:r>
              <a:rPr lang="en-US" baseline="0" dirty="0" smtClean="0"/>
              <a:t> III; if people have questions or want to discuss, direct to parking lot.</a:t>
            </a:r>
            <a:endParaRPr lang="en-US" dirty="0" smtClean="0"/>
          </a:p>
          <a:p>
            <a:pPr lvl="0">
              <a:spcBef>
                <a:spcPts val="0"/>
              </a:spcBef>
              <a:buNone/>
            </a:pPr>
            <a:endParaRPr dirty="0"/>
          </a:p>
        </p:txBody>
      </p:sp>
      <p:sp>
        <p:nvSpPr>
          <p:cNvPr id="128" name="Shape 12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Shape 13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This should be a review from pre-work completed prior to Session</a:t>
            </a:r>
            <a:r>
              <a:rPr lang="en-US" baseline="0" dirty="0" smtClean="0"/>
              <a:t> III; if people have questions or want to discuss, direct to parking lot.</a:t>
            </a:r>
            <a:endParaRPr lang="en-US" dirty="0" smtClean="0"/>
          </a:p>
          <a:p>
            <a:pPr lvl="0">
              <a:spcBef>
                <a:spcPts val="0"/>
              </a:spcBef>
              <a:buNone/>
            </a:pPr>
            <a:endParaRPr dirty="0"/>
          </a:p>
        </p:txBody>
      </p:sp>
      <p:sp>
        <p:nvSpPr>
          <p:cNvPr id="137" name="Shape 13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Shape 14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146" name="Shape 146"/>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endParaRPr lang="en-US" sz="1200" b="0" i="0" u="none" strike="noStrike" cap="none" dirty="0">
              <a:solidFill>
                <a:schemeClr val="dk1"/>
              </a:solidFill>
              <a:latin typeface="Calibri"/>
              <a:ea typeface="Calibri"/>
              <a:cs typeface="Calibri"/>
              <a:sym typeface="Calibri"/>
            </a:endParaRPr>
          </a:p>
        </p:txBody>
      </p:sp>
      <p:sp>
        <p:nvSpPr>
          <p:cNvPr id="147" name="Shape 147"/>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a:solidFill>
                  <a:schemeClr val="dk1"/>
                </a:solidFill>
                <a:latin typeface="Calibri"/>
                <a:ea typeface="Calibri"/>
                <a:cs typeface="Calibri"/>
                <a:sym typeface="Calibri"/>
              </a:rPr>
              <a:t>8</a:t>
            </a:fld>
            <a:endParaRPr lang="en-US" sz="1200">
              <a:solidFill>
                <a:schemeClr val="dk1"/>
              </a:solidFill>
              <a:latin typeface="Calibri"/>
              <a:ea typeface="Calibri"/>
              <a:cs typeface="Calibri"/>
              <a:sym typeface="Calibri"/>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Shape 9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92" name="Shape 9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771972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15"/>
        <p:cNvGrpSpPr/>
        <p:nvPr/>
      </p:nvGrpSpPr>
      <p:grpSpPr>
        <a:xfrm>
          <a:off x="0" y="0"/>
          <a:ext cx="0" cy="0"/>
          <a:chOff x="0" y="0"/>
          <a:chExt cx="0" cy="0"/>
        </a:xfrm>
      </p:grpSpPr>
      <p:sp>
        <p:nvSpPr>
          <p:cNvPr id="16" name="Shape 16"/>
          <p:cNvSpPr txBox="1">
            <a:spLocks noGrp="1"/>
          </p:cNvSpPr>
          <p:nvPr>
            <p:ph type="ctrTitle"/>
          </p:nvPr>
        </p:nvSpPr>
        <p:spPr>
          <a:xfrm>
            <a:off x="914400" y="2130425"/>
            <a:ext cx="10363200" cy="1470024"/>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7" name="Shape 17"/>
          <p:cNvSpPr txBox="1">
            <a:spLocks noGrp="1"/>
          </p:cNvSpPr>
          <p:nvPr>
            <p:ph type="subTitle" idx="1"/>
          </p:nvPr>
        </p:nvSpPr>
        <p:spPr>
          <a:xfrm>
            <a:off x="1828801" y="3886200"/>
            <a:ext cx="8534399" cy="1752600"/>
          </a:xfrm>
          <a:prstGeom prst="rect">
            <a:avLst/>
          </a:prstGeom>
          <a:noFill/>
          <a:ln>
            <a:noFill/>
          </a:ln>
        </p:spPr>
        <p:txBody>
          <a:bodyPr lIns="91425" tIns="91425" rIns="91425" bIns="91425" anchor="t" anchorCtr="0"/>
          <a:lstStyle>
            <a:lvl1pPr marL="0" marR="0" lvl="0" indent="0" algn="ctr" rtl="0">
              <a:spcBef>
                <a:spcPts val="640"/>
              </a:spcBef>
              <a:buClr>
                <a:srgbClr val="888888"/>
              </a:buClr>
              <a:buFont typeface="Arial"/>
              <a:buNone/>
              <a:defRPr sz="3200" b="0" i="0" u="none" strike="noStrike" cap="none">
                <a:solidFill>
                  <a:srgbClr val="888888"/>
                </a:solidFill>
                <a:latin typeface="Calibri"/>
                <a:ea typeface="Calibri"/>
                <a:cs typeface="Calibri"/>
                <a:sym typeface="Calibri"/>
              </a:defRPr>
            </a:lvl1pPr>
            <a:lvl2pPr marL="457200" marR="0" lvl="1" indent="0" algn="ctr" rtl="0">
              <a:spcBef>
                <a:spcPts val="560"/>
              </a:spcBef>
              <a:buClr>
                <a:srgbClr val="888888"/>
              </a:buClr>
              <a:buFont typeface="Arial"/>
              <a:buNone/>
              <a:defRPr sz="2800" b="0" i="0" u="none" strike="noStrike" cap="none">
                <a:solidFill>
                  <a:srgbClr val="888888"/>
                </a:solidFill>
                <a:latin typeface="Calibri"/>
                <a:ea typeface="Calibri"/>
                <a:cs typeface="Calibri"/>
                <a:sym typeface="Calibri"/>
              </a:defRPr>
            </a:lvl2pPr>
            <a:lvl3pPr marL="914400" marR="0" lvl="2" indent="0" algn="ctr" rtl="0">
              <a:spcBef>
                <a:spcPts val="480"/>
              </a:spcBef>
              <a:buClr>
                <a:srgbClr val="888888"/>
              </a:buClr>
              <a:buFont typeface="Arial"/>
              <a:buNone/>
              <a:defRPr sz="2400" b="0" i="0" u="none" strike="noStrike" cap="none">
                <a:solidFill>
                  <a:srgbClr val="888888"/>
                </a:solidFill>
                <a:latin typeface="Calibri"/>
                <a:ea typeface="Calibri"/>
                <a:cs typeface="Calibri"/>
                <a:sym typeface="Calibri"/>
              </a:defRPr>
            </a:lvl3pPr>
            <a:lvl4pPr marL="1371600" marR="0" lvl="3"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4pPr>
            <a:lvl5pPr marL="1828800" marR="0" lvl="4"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5pPr>
            <a:lvl6pPr marL="2286000" marR="0" lvl="5"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6pPr>
            <a:lvl7pPr marL="2743200" marR="0" lvl="6"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7pPr>
            <a:lvl8pPr marL="3200400" marR="0" lvl="7"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8pPr>
            <a:lvl9pPr marL="3657600" marR="0" lvl="8"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18" name="Shape 18"/>
          <p:cNvSpPr txBox="1">
            <a:spLocks noGrp="1"/>
          </p:cNvSpPr>
          <p:nvPr>
            <p:ph type="dt" idx="10"/>
          </p:nvPr>
        </p:nvSpPr>
        <p:spPr>
          <a:xfrm>
            <a:off x="609601" y="6356351"/>
            <a:ext cx="2844799" cy="365125"/>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9" name="Shape 19"/>
          <p:cNvSpPr txBox="1">
            <a:spLocks noGrp="1"/>
          </p:cNvSpPr>
          <p:nvPr>
            <p:ph type="ftr" idx="11"/>
          </p:nvPr>
        </p:nvSpPr>
        <p:spPr>
          <a:xfrm>
            <a:off x="4165600" y="6356351"/>
            <a:ext cx="3860800" cy="365125"/>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20" name="Shape 20"/>
          <p:cNvSpPr txBox="1">
            <a:spLocks noGrp="1"/>
          </p:cNvSpPr>
          <p:nvPr>
            <p:ph type="sldNum" idx="12"/>
          </p:nvPr>
        </p:nvSpPr>
        <p:spPr>
          <a:xfrm>
            <a:off x="8737601" y="6356351"/>
            <a:ext cx="2844799" cy="365125"/>
          </a:xfrm>
          <a:prstGeom prst="rect">
            <a:avLst/>
          </a:prstGeom>
          <a:noFill/>
          <a:ln>
            <a:noFill/>
          </a:ln>
        </p:spPr>
        <p:txBody>
          <a:bodyPr lIns="91425" tIns="45700" rIns="91425" bIns="45700" anchor="ctr" anchorCtr="0">
            <a:noAutofit/>
          </a:bodyPr>
          <a:lstStyle/>
          <a:p>
            <a:pPr algn="r">
              <a:buSzPct val="25000"/>
            </a:pPr>
            <a:fld id="{00000000-1234-1234-1234-123412341234}" type="slidenum">
              <a:rPr lang="en-US" sz="1200" smtClean="0">
                <a:solidFill>
                  <a:srgbClr val="888888"/>
                </a:solidFill>
                <a:latin typeface="Calibri"/>
                <a:ea typeface="Calibri"/>
                <a:cs typeface="Calibri"/>
                <a:sym typeface="Calibri"/>
              </a:rPr>
              <a:pPr algn="r">
                <a:buSzPct val="25000"/>
              </a:p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72"/>
        <p:cNvGrpSpPr/>
        <p:nvPr/>
      </p:nvGrpSpPr>
      <p:grpSpPr>
        <a:xfrm>
          <a:off x="0" y="0"/>
          <a:ext cx="0" cy="0"/>
          <a:chOff x="0" y="0"/>
          <a:chExt cx="0" cy="0"/>
        </a:xfrm>
      </p:grpSpPr>
      <p:sp>
        <p:nvSpPr>
          <p:cNvPr id="73" name="Shape 73"/>
          <p:cNvSpPr txBox="1">
            <a:spLocks noGrp="1"/>
          </p:cNvSpPr>
          <p:nvPr>
            <p:ph type="title"/>
          </p:nvPr>
        </p:nvSpPr>
        <p:spPr>
          <a:xfrm>
            <a:off x="609600" y="274637"/>
            <a:ext cx="10972800"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74" name="Shape 74"/>
          <p:cNvSpPr txBox="1">
            <a:spLocks noGrp="1"/>
          </p:cNvSpPr>
          <p:nvPr>
            <p:ph type="body" idx="1"/>
          </p:nvPr>
        </p:nvSpPr>
        <p:spPr>
          <a:xfrm rot="5400000">
            <a:off x="3833019" y="-1623218"/>
            <a:ext cx="4525963" cy="10972800"/>
          </a:xfrm>
          <a:prstGeom prst="rect">
            <a:avLst/>
          </a:prstGeom>
          <a:noFill/>
          <a:ln>
            <a:noFill/>
          </a:ln>
        </p:spPr>
        <p:txBody>
          <a:bodyPr lIns="91425" tIns="91425" rIns="91425" bIns="91425" anchor="t" anchorCtr="0"/>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75" name="Shape 75"/>
          <p:cNvSpPr txBox="1">
            <a:spLocks noGrp="1"/>
          </p:cNvSpPr>
          <p:nvPr>
            <p:ph type="dt" idx="10"/>
          </p:nvPr>
        </p:nvSpPr>
        <p:spPr>
          <a:xfrm>
            <a:off x="609601" y="6356351"/>
            <a:ext cx="28447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76" name="Shape 76"/>
          <p:cNvSpPr txBox="1">
            <a:spLocks noGrp="1"/>
          </p:cNvSpPr>
          <p:nvPr>
            <p:ph type="ftr" idx="11"/>
          </p:nvPr>
        </p:nvSpPr>
        <p:spPr>
          <a:xfrm>
            <a:off x="4165600" y="6356351"/>
            <a:ext cx="38608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77" name="Shape 77"/>
          <p:cNvSpPr txBox="1">
            <a:spLocks noGrp="1"/>
          </p:cNvSpPr>
          <p:nvPr>
            <p:ph type="sldNum" idx="12"/>
          </p:nvPr>
        </p:nvSpPr>
        <p:spPr>
          <a:xfrm>
            <a:off x="8737601" y="6356351"/>
            <a:ext cx="2844799" cy="365125"/>
          </a:xfrm>
          <a:prstGeom prst="rect">
            <a:avLst/>
          </a:prstGeom>
          <a:noFill/>
          <a:ln>
            <a:noFill/>
          </a:ln>
        </p:spPr>
        <p:txBody>
          <a:bodyPr lIns="91425" tIns="45700" rIns="91425" bIns="45700" anchor="ctr" anchorCtr="0">
            <a:noAutofit/>
          </a:bodyPr>
          <a:lstStyle/>
          <a:p>
            <a:pPr algn="r">
              <a:buSzPct val="25000"/>
            </a:pPr>
            <a:fld id="{00000000-1234-1234-1234-123412341234}" type="slidenum">
              <a:rPr lang="en-US" sz="1200" smtClean="0">
                <a:solidFill>
                  <a:srgbClr val="888888"/>
                </a:solidFill>
                <a:latin typeface="Calibri"/>
                <a:ea typeface="Calibri"/>
                <a:cs typeface="Calibri"/>
                <a:sym typeface="Calibri"/>
              </a:rPr>
              <a:pPr algn="r">
                <a:buSzPct val="25000"/>
              </a:p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78"/>
        <p:cNvGrpSpPr/>
        <p:nvPr/>
      </p:nvGrpSpPr>
      <p:grpSpPr>
        <a:xfrm>
          <a:off x="0" y="0"/>
          <a:ext cx="0" cy="0"/>
          <a:chOff x="0" y="0"/>
          <a:chExt cx="0" cy="0"/>
        </a:xfrm>
      </p:grpSpPr>
      <p:sp>
        <p:nvSpPr>
          <p:cNvPr id="79" name="Shape 79"/>
          <p:cNvSpPr txBox="1">
            <a:spLocks noGrp="1"/>
          </p:cNvSpPr>
          <p:nvPr>
            <p:ph type="title"/>
          </p:nvPr>
        </p:nvSpPr>
        <p:spPr>
          <a:xfrm rot="5400000">
            <a:off x="7285038" y="1828800"/>
            <a:ext cx="5851525" cy="27432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80" name="Shape 80"/>
          <p:cNvSpPr txBox="1">
            <a:spLocks noGrp="1"/>
          </p:cNvSpPr>
          <p:nvPr>
            <p:ph type="body" idx="1"/>
          </p:nvPr>
        </p:nvSpPr>
        <p:spPr>
          <a:xfrm rot="5400000">
            <a:off x="1697038" y="-812800"/>
            <a:ext cx="5851525" cy="8026399"/>
          </a:xfrm>
          <a:prstGeom prst="rect">
            <a:avLst/>
          </a:prstGeom>
          <a:noFill/>
          <a:ln>
            <a:noFill/>
          </a:ln>
        </p:spPr>
        <p:txBody>
          <a:bodyPr lIns="91425" tIns="91425" rIns="91425" bIns="91425" anchor="t" anchorCtr="0"/>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81" name="Shape 81"/>
          <p:cNvSpPr txBox="1">
            <a:spLocks noGrp="1"/>
          </p:cNvSpPr>
          <p:nvPr>
            <p:ph type="dt" idx="10"/>
          </p:nvPr>
        </p:nvSpPr>
        <p:spPr>
          <a:xfrm>
            <a:off x="609601" y="6356351"/>
            <a:ext cx="28447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82" name="Shape 82"/>
          <p:cNvSpPr txBox="1">
            <a:spLocks noGrp="1"/>
          </p:cNvSpPr>
          <p:nvPr>
            <p:ph type="ftr" idx="11"/>
          </p:nvPr>
        </p:nvSpPr>
        <p:spPr>
          <a:xfrm>
            <a:off x="4165600" y="6356351"/>
            <a:ext cx="38608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83" name="Shape 83"/>
          <p:cNvSpPr txBox="1">
            <a:spLocks noGrp="1"/>
          </p:cNvSpPr>
          <p:nvPr>
            <p:ph type="sldNum" idx="12"/>
          </p:nvPr>
        </p:nvSpPr>
        <p:spPr>
          <a:xfrm>
            <a:off x="8737601" y="6356351"/>
            <a:ext cx="2844799" cy="365125"/>
          </a:xfrm>
          <a:prstGeom prst="rect">
            <a:avLst/>
          </a:prstGeom>
          <a:noFill/>
          <a:ln>
            <a:noFill/>
          </a:ln>
        </p:spPr>
        <p:txBody>
          <a:bodyPr lIns="91425" tIns="45700" rIns="91425" bIns="45700" anchor="ctr" anchorCtr="0">
            <a:noAutofit/>
          </a:bodyPr>
          <a:lstStyle/>
          <a:p>
            <a:pPr algn="r">
              <a:buSzPct val="25000"/>
            </a:pPr>
            <a:fld id="{00000000-1234-1234-1234-123412341234}" type="slidenum">
              <a:rPr lang="en-US" sz="1200" smtClean="0">
                <a:solidFill>
                  <a:srgbClr val="888888"/>
                </a:solidFill>
                <a:latin typeface="Calibri"/>
                <a:ea typeface="Calibri"/>
                <a:cs typeface="Calibri"/>
                <a:sym typeface="Calibri"/>
              </a:rPr>
              <a:pPr algn="r">
                <a:buSzPct val="25000"/>
              </a:p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21"/>
        <p:cNvGrpSpPr/>
        <p:nvPr/>
      </p:nvGrpSpPr>
      <p:grpSpPr>
        <a:xfrm>
          <a:off x="0" y="0"/>
          <a:ext cx="0" cy="0"/>
          <a:chOff x="0" y="0"/>
          <a:chExt cx="0" cy="0"/>
        </a:xfrm>
      </p:grpSpPr>
      <p:sp>
        <p:nvSpPr>
          <p:cNvPr id="22" name="Shape 22"/>
          <p:cNvSpPr txBox="1">
            <a:spLocks noGrp="1"/>
          </p:cNvSpPr>
          <p:nvPr>
            <p:ph type="title"/>
          </p:nvPr>
        </p:nvSpPr>
        <p:spPr>
          <a:xfrm>
            <a:off x="609600" y="274637"/>
            <a:ext cx="10972800"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23" name="Shape 23"/>
          <p:cNvSpPr txBox="1">
            <a:spLocks noGrp="1"/>
          </p:cNvSpPr>
          <p:nvPr>
            <p:ph type="body" idx="1"/>
          </p:nvPr>
        </p:nvSpPr>
        <p:spPr>
          <a:xfrm>
            <a:off x="609600" y="1600201"/>
            <a:ext cx="10972800" cy="4525963"/>
          </a:xfrm>
          <a:prstGeom prst="rect">
            <a:avLst/>
          </a:prstGeom>
          <a:noFill/>
          <a:ln>
            <a:noFill/>
          </a:ln>
        </p:spPr>
        <p:txBody>
          <a:bodyPr lIns="91425" tIns="91425" rIns="91425" bIns="91425" anchor="t" anchorCtr="0"/>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24" name="Shape 24"/>
          <p:cNvSpPr txBox="1">
            <a:spLocks noGrp="1"/>
          </p:cNvSpPr>
          <p:nvPr>
            <p:ph type="dt" idx="10"/>
          </p:nvPr>
        </p:nvSpPr>
        <p:spPr>
          <a:xfrm>
            <a:off x="609601" y="6356351"/>
            <a:ext cx="2844799" cy="365125"/>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25" name="Shape 25"/>
          <p:cNvSpPr txBox="1">
            <a:spLocks noGrp="1"/>
          </p:cNvSpPr>
          <p:nvPr>
            <p:ph type="ftr" idx="11"/>
          </p:nvPr>
        </p:nvSpPr>
        <p:spPr>
          <a:xfrm>
            <a:off x="4165600" y="6356351"/>
            <a:ext cx="3860800" cy="365125"/>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26" name="Shape 26"/>
          <p:cNvSpPr txBox="1">
            <a:spLocks noGrp="1"/>
          </p:cNvSpPr>
          <p:nvPr>
            <p:ph type="sldNum" idx="12"/>
          </p:nvPr>
        </p:nvSpPr>
        <p:spPr>
          <a:xfrm>
            <a:off x="8737601" y="6356351"/>
            <a:ext cx="2844799" cy="365125"/>
          </a:xfrm>
          <a:prstGeom prst="rect">
            <a:avLst/>
          </a:prstGeom>
          <a:noFill/>
          <a:ln>
            <a:noFill/>
          </a:ln>
        </p:spPr>
        <p:txBody>
          <a:bodyPr lIns="91425" tIns="45700" rIns="91425" bIns="45700" anchor="ctr" anchorCtr="0">
            <a:noAutofit/>
          </a:bodyPr>
          <a:lstStyle/>
          <a:p>
            <a:pPr algn="r">
              <a:buSzPct val="25000"/>
            </a:pPr>
            <a:fld id="{00000000-1234-1234-1234-123412341234}" type="slidenum">
              <a:rPr lang="en-US" sz="1200" smtClean="0">
                <a:solidFill>
                  <a:srgbClr val="888888"/>
                </a:solidFill>
                <a:latin typeface="Calibri"/>
                <a:ea typeface="Calibri"/>
                <a:cs typeface="Calibri"/>
                <a:sym typeface="Calibri"/>
              </a:rPr>
              <a:pPr algn="r">
                <a:buSzPct val="25000"/>
              </a:p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27"/>
        <p:cNvGrpSpPr/>
        <p:nvPr/>
      </p:nvGrpSpPr>
      <p:grpSpPr>
        <a:xfrm>
          <a:off x="0" y="0"/>
          <a:ext cx="0" cy="0"/>
          <a:chOff x="0" y="0"/>
          <a:chExt cx="0" cy="0"/>
        </a:xfrm>
      </p:grpSpPr>
      <p:sp>
        <p:nvSpPr>
          <p:cNvPr id="28" name="Shape 28"/>
          <p:cNvSpPr txBox="1">
            <a:spLocks noGrp="1"/>
          </p:cNvSpPr>
          <p:nvPr>
            <p:ph type="title"/>
          </p:nvPr>
        </p:nvSpPr>
        <p:spPr>
          <a:xfrm>
            <a:off x="609600" y="274637"/>
            <a:ext cx="10972800"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29" name="Shape 29"/>
          <p:cNvSpPr txBox="1">
            <a:spLocks noGrp="1"/>
          </p:cNvSpPr>
          <p:nvPr>
            <p:ph type="body" idx="1"/>
          </p:nvPr>
        </p:nvSpPr>
        <p:spPr>
          <a:xfrm>
            <a:off x="609601" y="1535112"/>
            <a:ext cx="5386916" cy="639762"/>
          </a:xfrm>
          <a:prstGeom prst="rect">
            <a:avLst/>
          </a:prstGeom>
          <a:noFill/>
          <a:ln>
            <a:noFill/>
          </a:ln>
        </p:spPr>
        <p:txBody>
          <a:bodyPr lIns="91425" tIns="91425" rIns="91425" bIns="91425" anchor="b" anchorCtr="0"/>
          <a:lstStyle>
            <a:lvl1pPr marL="0" marR="0" lvl="0" indent="0" algn="l" rtl="0">
              <a:spcBef>
                <a:spcPts val="480"/>
              </a:spcBef>
              <a:buClr>
                <a:schemeClr val="dk1"/>
              </a:buClr>
              <a:buFont typeface="Arial"/>
              <a:buNone/>
              <a:defRPr sz="2400" b="1" i="0" u="none" strike="noStrike" cap="none">
                <a:solidFill>
                  <a:schemeClr val="dk1"/>
                </a:solidFill>
                <a:latin typeface="Calibri"/>
                <a:ea typeface="Calibri"/>
                <a:cs typeface="Calibri"/>
                <a:sym typeface="Calibri"/>
              </a:defRPr>
            </a:lvl1pPr>
            <a:lvl2pPr marL="457200" marR="0" lvl="1" indent="0" algn="l" rtl="0">
              <a:spcBef>
                <a:spcPts val="400"/>
              </a:spcBef>
              <a:buClr>
                <a:schemeClr val="dk1"/>
              </a:buClr>
              <a:buFont typeface="Arial"/>
              <a:buNone/>
              <a:defRPr sz="2000" b="1" i="0" u="none" strike="noStrike" cap="none">
                <a:solidFill>
                  <a:schemeClr val="dk1"/>
                </a:solidFill>
                <a:latin typeface="Calibri"/>
                <a:ea typeface="Calibri"/>
                <a:cs typeface="Calibri"/>
                <a:sym typeface="Calibri"/>
              </a:defRPr>
            </a:lvl2pPr>
            <a:lvl3pPr marL="914400" marR="0" lvl="2" indent="0" algn="l" rtl="0">
              <a:spcBef>
                <a:spcPts val="360"/>
              </a:spcBef>
              <a:buClr>
                <a:schemeClr val="dk1"/>
              </a:buClr>
              <a:buFont typeface="Arial"/>
              <a:buNone/>
              <a:defRPr sz="1800" b="1" i="0" u="none" strike="noStrike" cap="none">
                <a:solidFill>
                  <a:schemeClr val="dk1"/>
                </a:solidFill>
                <a:latin typeface="Calibri"/>
                <a:ea typeface="Calibri"/>
                <a:cs typeface="Calibri"/>
                <a:sym typeface="Calibri"/>
              </a:defRPr>
            </a:lvl3pPr>
            <a:lvl4pPr marL="1371600" marR="0" lvl="3"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4pPr>
            <a:lvl5pPr marL="1828800" marR="0" lvl="4"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5pPr>
            <a:lvl6pPr marL="2286000" marR="0" lvl="5"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6pPr>
            <a:lvl7pPr marL="2743200" marR="0" lvl="6"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7pPr>
            <a:lvl8pPr marL="3200400" marR="0" lvl="7"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8pPr>
            <a:lvl9pPr marL="3657600" marR="0" lvl="8"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30" name="Shape 30"/>
          <p:cNvSpPr txBox="1">
            <a:spLocks noGrp="1"/>
          </p:cNvSpPr>
          <p:nvPr>
            <p:ph type="body" idx="2"/>
          </p:nvPr>
        </p:nvSpPr>
        <p:spPr>
          <a:xfrm>
            <a:off x="609601" y="2174875"/>
            <a:ext cx="5386916" cy="3951287"/>
          </a:xfrm>
          <a:prstGeom prst="rect">
            <a:avLst/>
          </a:prstGeom>
          <a:noFill/>
          <a:ln>
            <a:noFill/>
          </a:ln>
        </p:spPr>
        <p:txBody>
          <a:bodyPr lIns="91425" tIns="91425" rIns="91425" bIns="91425" anchor="t" anchorCtr="0"/>
          <a:lstStyle>
            <a:lvl1pPr marL="342900" marR="0" lvl="0" indent="-1905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1pPr>
            <a:lvl2pPr marL="742950" marR="0" lvl="1" indent="-15875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2pPr>
            <a:lvl3pPr marL="1143000" marR="0" lvl="2"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3pPr>
            <a:lvl4pPr marL="1600200" marR="0" lvl="3"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4pPr>
            <a:lvl5pPr marL="2057400" marR="0" lvl="4"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5pPr>
            <a:lvl6pPr marL="2514600" marR="0" lvl="5"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6pPr>
            <a:lvl7pPr marL="2971800" marR="0" lvl="6"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7pPr>
            <a:lvl8pPr marL="3429000" marR="0" lvl="7"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8pPr>
            <a:lvl9pPr marL="3886200" marR="0" lvl="8"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31" name="Shape 31"/>
          <p:cNvSpPr txBox="1">
            <a:spLocks noGrp="1"/>
          </p:cNvSpPr>
          <p:nvPr>
            <p:ph type="body" idx="3"/>
          </p:nvPr>
        </p:nvSpPr>
        <p:spPr>
          <a:xfrm>
            <a:off x="6193367" y="1535112"/>
            <a:ext cx="5389032" cy="639762"/>
          </a:xfrm>
          <a:prstGeom prst="rect">
            <a:avLst/>
          </a:prstGeom>
          <a:noFill/>
          <a:ln>
            <a:noFill/>
          </a:ln>
        </p:spPr>
        <p:txBody>
          <a:bodyPr lIns="91425" tIns="91425" rIns="91425" bIns="91425" anchor="b" anchorCtr="0"/>
          <a:lstStyle>
            <a:lvl1pPr marL="0" marR="0" lvl="0" indent="0" algn="l" rtl="0">
              <a:spcBef>
                <a:spcPts val="480"/>
              </a:spcBef>
              <a:buClr>
                <a:schemeClr val="dk1"/>
              </a:buClr>
              <a:buFont typeface="Arial"/>
              <a:buNone/>
              <a:defRPr sz="2400" b="1" i="0" u="none" strike="noStrike" cap="none">
                <a:solidFill>
                  <a:schemeClr val="dk1"/>
                </a:solidFill>
                <a:latin typeface="Calibri"/>
                <a:ea typeface="Calibri"/>
                <a:cs typeface="Calibri"/>
                <a:sym typeface="Calibri"/>
              </a:defRPr>
            </a:lvl1pPr>
            <a:lvl2pPr marL="457200" marR="0" lvl="1" indent="0" algn="l" rtl="0">
              <a:spcBef>
                <a:spcPts val="400"/>
              </a:spcBef>
              <a:buClr>
                <a:schemeClr val="dk1"/>
              </a:buClr>
              <a:buFont typeface="Arial"/>
              <a:buNone/>
              <a:defRPr sz="2000" b="1" i="0" u="none" strike="noStrike" cap="none">
                <a:solidFill>
                  <a:schemeClr val="dk1"/>
                </a:solidFill>
                <a:latin typeface="Calibri"/>
                <a:ea typeface="Calibri"/>
                <a:cs typeface="Calibri"/>
                <a:sym typeface="Calibri"/>
              </a:defRPr>
            </a:lvl2pPr>
            <a:lvl3pPr marL="914400" marR="0" lvl="2" indent="0" algn="l" rtl="0">
              <a:spcBef>
                <a:spcPts val="360"/>
              </a:spcBef>
              <a:buClr>
                <a:schemeClr val="dk1"/>
              </a:buClr>
              <a:buFont typeface="Arial"/>
              <a:buNone/>
              <a:defRPr sz="1800" b="1" i="0" u="none" strike="noStrike" cap="none">
                <a:solidFill>
                  <a:schemeClr val="dk1"/>
                </a:solidFill>
                <a:latin typeface="Calibri"/>
                <a:ea typeface="Calibri"/>
                <a:cs typeface="Calibri"/>
                <a:sym typeface="Calibri"/>
              </a:defRPr>
            </a:lvl3pPr>
            <a:lvl4pPr marL="1371600" marR="0" lvl="3"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4pPr>
            <a:lvl5pPr marL="1828800" marR="0" lvl="4"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5pPr>
            <a:lvl6pPr marL="2286000" marR="0" lvl="5"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6pPr>
            <a:lvl7pPr marL="2743200" marR="0" lvl="6"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7pPr>
            <a:lvl8pPr marL="3200400" marR="0" lvl="7"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8pPr>
            <a:lvl9pPr marL="3657600" marR="0" lvl="8"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32" name="Shape 32"/>
          <p:cNvSpPr txBox="1">
            <a:spLocks noGrp="1"/>
          </p:cNvSpPr>
          <p:nvPr>
            <p:ph type="body" idx="4"/>
          </p:nvPr>
        </p:nvSpPr>
        <p:spPr>
          <a:xfrm>
            <a:off x="6193367" y="2174875"/>
            <a:ext cx="5389032" cy="3951287"/>
          </a:xfrm>
          <a:prstGeom prst="rect">
            <a:avLst/>
          </a:prstGeom>
          <a:noFill/>
          <a:ln>
            <a:noFill/>
          </a:ln>
        </p:spPr>
        <p:txBody>
          <a:bodyPr lIns="91425" tIns="91425" rIns="91425" bIns="91425" anchor="t" anchorCtr="0"/>
          <a:lstStyle>
            <a:lvl1pPr marL="342900" marR="0" lvl="0" indent="-1905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1pPr>
            <a:lvl2pPr marL="742950" marR="0" lvl="1" indent="-15875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2pPr>
            <a:lvl3pPr marL="1143000" marR="0" lvl="2"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3pPr>
            <a:lvl4pPr marL="1600200" marR="0" lvl="3"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4pPr>
            <a:lvl5pPr marL="2057400" marR="0" lvl="4"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5pPr>
            <a:lvl6pPr marL="2514600" marR="0" lvl="5"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6pPr>
            <a:lvl7pPr marL="2971800" marR="0" lvl="6"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7pPr>
            <a:lvl8pPr marL="3429000" marR="0" lvl="7"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8pPr>
            <a:lvl9pPr marL="3886200" marR="0" lvl="8"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33" name="Shape 33"/>
          <p:cNvSpPr txBox="1">
            <a:spLocks noGrp="1"/>
          </p:cNvSpPr>
          <p:nvPr>
            <p:ph type="dt" idx="10"/>
          </p:nvPr>
        </p:nvSpPr>
        <p:spPr>
          <a:xfrm>
            <a:off x="609601" y="6356351"/>
            <a:ext cx="28447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34" name="Shape 34"/>
          <p:cNvSpPr txBox="1">
            <a:spLocks noGrp="1"/>
          </p:cNvSpPr>
          <p:nvPr>
            <p:ph type="ftr" idx="11"/>
          </p:nvPr>
        </p:nvSpPr>
        <p:spPr>
          <a:xfrm>
            <a:off x="4165600" y="6356351"/>
            <a:ext cx="38608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35" name="Shape 35"/>
          <p:cNvSpPr txBox="1">
            <a:spLocks noGrp="1"/>
          </p:cNvSpPr>
          <p:nvPr>
            <p:ph type="sldNum" idx="12"/>
          </p:nvPr>
        </p:nvSpPr>
        <p:spPr>
          <a:xfrm>
            <a:off x="8737601" y="6356351"/>
            <a:ext cx="2844799" cy="365125"/>
          </a:xfrm>
          <a:prstGeom prst="rect">
            <a:avLst/>
          </a:prstGeom>
          <a:noFill/>
          <a:ln>
            <a:noFill/>
          </a:ln>
        </p:spPr>
        <p:txBody>
          <a:bodyPr lIns="91425" tIns="45700" rIns="91425" bIns="45700" anchor="ctr" anchorCtr="0">
            <a:noAutofit/>
          </a:bodyPr>
          <a:lstStyle/>
          <a:p>
            <a:pPr algn="r">
              <a:buSzPct val="25000"/>
            </a:pPr>
            <a:fld id="{00000000-1234-1234-1234-123412341234}" type="slidenum">
              <a:rPr lang="en-US" sz="1200" smtClean="0">
                <a:solidFill>
                  <a:srgbClr val="888888"/>
                </a:solidFill>
                <a:latin typeface="Calibri"/>
                <a:ea typeface="Calibri"/>
                <a:cs typeface="Calibri"/>
                <a:sym typeface="Calibri"/>
              </a:rPr>
              <a:pPr algn="r">
                <a:buSzPct val="25000"/>
              </a:p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36"/>
        <p:cNvGrpSpPr/>
        <p:nvPr/>
      </p:nvGrpSpPr>
      <p:grpSpPr>
        <a:xfrm>
          <a:off x="0" y="0"/>
          <a:ext cx="0" cy="0"/>
          <a:chOff x="0" y="0"/>
          <a:chExt cx="0" cy="0"/>
        </a:xfrm>
      </p:grpSpPr>
      <p:sp>
        <p:nvSpPr>
          <p:cNvPr id="37" name="Shape 37"/>
          <p:cNvSpPr txBox="1">
            <a:spLocks noGrp="1"/>
          </p:cNvSpPr>
          <p:nvPr>
            <p:ph type="title"/>
          </p:nvPr>
        </p:nvSpPr>
        <p:spPr>
          <a:xfrm>
            <a:off x="963083" y="4406901"/>
            <a:ext cx="10363200" cy="1362075"/>
          </a:xfrm>
          <a:prstGeom prst="rect">
            <a:avLst/>
          </a:prstGeom>
          <a:noFill/>
          <a:ln>
            <a:noFill/>
          </a:ln>
        </p:spPr>
        <p:txBody>
          <a:bodyPr lIns="91425" tIns="91425" rIns="91425" bIns="91425" anchor="t" anchorCtr="0"/>
          <a:lstStyle>
            <a:lvl1pPr marL="0" marR="0" lvl="0" indent="0" algn="l" rtl="0">
              <a:spcBef>
                <a:spcPts val="0"/>
              </a:spcBef>
              <a:buClr>
                <a:schemeClr val="dk1"/>
              </a:buClr>
              <a:buFont typeface="Calibri"/>
              <a:buNone/>
              <a:defRPr sz="4000" b="1"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38" name="Shape 38"/>
          <p:cNvSpPr txBox="1">
            <a:spLocks noGrp="1"/>
          </p:cNvSpPr>
          <p:nvPr>
            <p:ph type="body" idx="1"/>
          </p:nvPr>
        </p:nvSpPr>
        <p:spPr>
          <a:xfrm>
            <a:off x="963083" y="2906713"/>
            <a:ext cx="10363200" cy="1500187"/>
          </a:xfrm>
          <a:prstGeom prst="rect">
            <a:avLst/>
          </a:prstGeom>
          <a:noFill/>
          <a:ln>
            <a:noFill/>
          </a:ln>
        </p:spPr>
        <p:txBody>
          <a:bodyPr lIns="91425" tIns="91425" rIns="91425" bIns="91425" anchor="b" anchorCtr="0"/>
          <a:lstStyle>
            <a:lvl1pPr marL="0" marR="0" lvl="0" indent="0" algn="l"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1pPr>
            <a:lvl2pPr marL="457200" marR="0" lvl="1" indent="0" algn="l" rtl="0">
              <a:spcBef>
                <a:spcPts val="360"/>
              </a:spcBef>
              <a:buClr>
                <a:srgbClr val="888888"/>
              </a:buClr>
              <a:buFont typeface="Arial"/>
              <a:buNone/>
              <a:defRPr sz="1800" b="0" i="0" u="none" strike="noStrike" cap="none">
                <a:solidFill>
                  <a:srgbClr val="888888"/>
                </a:solidFill>
                <a:latin typeface="Calibri"/>
                <a:ea typeface="Calibri"/>
                <a:cs typeface="Calibri"/>
                <a:sym typeface="Calibri"/>
              </a:defRPr>
            </a:lvl2pPr>
            <a:lvl3pPr marL="914400" marR="0" lvl="2" indent="0" algn="l" rtl="0">
              <a:spcBef>
                <a:spcPts val="320"/>
              </a:spcBef>
              <a:buClr>
                <a:srgbClr val="888888"/>
              </a:buClr>
              <a:buFont typeface="Arial"/>
              <a:buNone/>
              <a:defRPr sz="1600" b="0" i="0" u="none" strike="noStrike" cap="none">
                <a:solidFill>
                  <a:srgbClr val="888888"/>
                </a:solidFill>
                <a:latin typeface="Calibri"/>
                <a:ea typeface="Calibri"/>
                <a:cs typeface="Calibri"/>
                <a:sym typeface="Calibri"/>
              </a:defRPr>
            </a:lvl3pPr>
            <a:lvl4pPr marL="1371600" marR="0" lvl="3"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4pPr>
            <a:lvl5pPr marL="1828800" marR="0" lvl="4"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5pPr>
            <a:lvl6pPr marL="2286000" marR="0" lvl="5"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6pPr>
            <a:lvl7pPr marL="2743200" marR="0" lvl="6"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7pPr>
            <a:lvl8pPr marL="3200400" marR="0" lvl="7"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8pPr>
            <a:lvl9pPr marL="3657600" marR="0" lvl="8"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9pPr>
          </a:lstStyle>
          <a:p>
            <a:endParaRPr/>
          </a:p>
        </p:txBody>
      </p:sp>
      <p:sp>
        <p:nvSpPr>
          <p:cNvPr id="39" name="Shape 39"/>
          <p:cNvSpPr txBox="1">
            <a:spLocks noGrp="1"/>
          </p:cNvSpPr>
          <p:nvPr>
            <p:ph type="dt" idx="10"/>
          </p:nvPr>
        </p:nvSpPr>
        <p:spPr>
          <a:xfrm>
            <a:off x="609601" y="6356351"/>
            <a:ext cx="28447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40" name="Shape 40"/>
          <p:cNvSpPr txBox="1">
            <a:spLocks noGrp="1"/>
          </p:cNvSpPr>
          <p:nvPr>
            <p:ph type="ftr" idx="11"/>
          </p:nvPr>
        </p:nvSpPr>
        <p:spPr>
          <a:xfrm>
            <a:off x="4165600" y="6356351"/>
            <a:ext cx="38608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41" name="Shape 41"/>
          <p:cNvSpPr txBox="1">
            <a:spLocks noGrp="1"/>
          </p:cNvSpPr>
          <p:nvPr>
            <p:ph type="sldNum" idx="12"/>
          </p:nvPr>
        </p:nvSpPr>
        <p:spPr>
          <a:xfrm>
            <a:off x="8737601" y="6356351"/>
            <a:ext cx="2844799" cy="365125"/>
          </a:xfrm>
          <a:prstGeom prst="rect">
            <a:avLst/>
          </a:prstGeom>
          <a:noFill/>
          <a:ln>
            <a:noFill/>
          </a:ln>
        </p:spPr>
        <p:txBody>
          <a:bodyPr lIns="91425" tIns="45700" rIns="91425" bIns="45700" anchor="ctr" anchorCtr="0">
            <a:noAutofit/>
          </a:bodyPr>
          <a:lstStyle/>
          <a:p>
            <a:pPr algn="r">
              <a:buSzPct val="25000"/>
            </a:pPr>
            <a:fld id="{00000000-1234-1234-1234-123412341234}" type="slidenum">
              <a:rPr lang="en-US" sz="1200" smtClean="0">
                <a:solidFill>
                  <a:srgbClr val="888888"/>
                </a:solidFill>
                <a:latin typeface="Calibri"/>
                <a:ea typeface="Calibri"/>
                <a:cs typeface="Calibri"/>
                <a:sym typeface="Calibri"/>
              </a:rPr>
              <a:pPr algn="r">
                <a:buSzPct val="25000"/>
              </a:p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42"/>
        <p:cNvGrpSpPr/>
        <p:nvPr/>
      </p:nvGrpSpPr>
      <p:grpSpPr>
        <a:xfrm>
          <a:off x="0" y="0"/>
          <a:ext cx="0" cy="0"/>
          <a:chOff x="0" y="0"/>
          <a:chExt cx="0" cy="0"/>
        </a:xfrm>
      </p:grpSpPr>
      <p:sp>
        <p:nvSpPr>
          <p:cNvPr id="43" name="Shape 43"/>
          <p:cNvSpPr txBox="1">
            <a:spLocks noGrp="1"/>
          </p:cNvSpPr>
          <p:nvPr>
            <p:ph type="title"/>
          </p:nvPr>
        </p:nvSpPr>
        <p:spPr>
          <a:xfrm>
            <a:off x="609600" y="274637"/>
            <a:ext cx="10972800"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44" name="Shape 44"/>
          <p:cNvSpPr txBox="1">
            <a:spLocks noGrp="1"/>
          </p:cNvSpPr>
          <p:nvPr>
            <p:ph type="body" idx="1"/>
          </p:nvPr>
        </p:nvSpPr>
        <p:spPr>
          <a:xfrm>
            <a:off x="609601" y="1600201"/>
            <a:ext cx="5384799" cy="4525963"/>
          </a:xfrm>
          <a:prstGeom prst="rect">
            <a:avLst/>
          </a:prstGeom>
          <a:noFill/>
          <a:ln>
            <a:noFill/>
          </a:ln>
        </p:spPr>
        <p:txBody>
          <a:bodyPr lIns="91425" tIns="91425" rIns="91425" bIns="91425" anchor="t" anchorCtr="0"/>
          <a:lstStyle>
            <a:lvl1pPr marL="342900" marR="0" lvl="0" indent="-16510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742950" marR="0" lvl="1" indent="-13335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45" name="Shape 45"/>
          <p:cNvSpPr txBox="1">
            <a:spLocks noGrp="1"/>
          </p:cNvSpPr>
          <p:nvPr>
            <p:ph type="body" idx="2"/>
          </p:nvPr>
        </p:nvSpPr>
        <p:spPr>
          <a:xfrm>
            <a:off x="6197601" y="1600201"/>
            <a:ext cx="5384799" cy="4525963"/>
          </a:xfrm>
          <a:prstGeom prst="rect">
            <a:avLst/>
          </a:prstGeom>
          <a:noFill/>
          <a:ln>
            <a:noFill/>
          </a:ln>
        </p:spPr>
        <p:txBody>
          <a:bodyPr lIns="91425" tIns="91425" rIns="91425" bIns="91425" anchor="t" anchorCtr="0"/>
          <a:lstStyle>
            <a:lvl1pPr marL="342900" marR="0" lvl="0" indent="-16510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742950" marR="0" lvl="1" indent="-13335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46" name="Shape 46"/>
          <p:cNvSpPr txBox="1">
            <a:spLocks noGrp="1"/>
          </p:cNvSpPr>
          <p:nvPr>
            <p:ph type="dt" idx="10"/>
          </p:nvPr>
        </p:nvSpPr>
        <p:spPr>
          <a:xfrm>
            <a:off x="609601" y="6356351"/>
            <a:ext cx="28447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47" name="Shape 47"/>
          <p:cNvSpPr txBox="1">
            <a:spLocks noGrp="1"/>
          </p:cNvSpPr>
          <p:nvPr>
            <p:ph type="ftr" idx="11"/>
          </p:nvPr>
        </p:nvSpPr>
        <p:spPr>
          <a:xfrm>
            <a:off x="4165600" y="6356351"/>
            <a:ext cx="38608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48" name="Shape 48"/>
          <p:cNvSpPr txBox="1">
            <a:spLocks noGrp="1"/>
          </p:cNvSpPr>
          <p:nvPr>
            <p:ph type="sldNum" idx="12"/>
          </p:nvPr>
        </p:nvSpPr>
        <p:spPr>
          <a:xfrm>
            <a:off x="8737601" y="6356351"/>
            <a:ext cx="2844799" cy="365125"/>
          </a:xfrm>
          <a:prstGeom prst="rect">
            <a:avLst/>
          </a:prstGeom>
          <a:noFill/>
          <a:ln>
            <a:noFill/>
          </a:ln>
        </p:spPr>
        <p:txBody>
          <a:bodyPr lIns="91425" tIns="45700" rIns="91425" bIns="45700" anchor="ctr" anchorCtr="0">
            <a:noAutofit/>
          </a:bodyPr>
          <a:lstStyle/>
          <a:p>
            <a:pPr algn="r">
              <a:buSzPct val="25000"/>
            </a:pPr>
            <a:fld id="{00000000-1234-1234-1234-123412341234}" type="slidenum">
              <a:rPr lang="en-US" sz="1200" smtClean="0">
                <a:solidFill>
                  <a:srgbClr val="888888"/>
                </a:solidFill>
                <a:latin typeface="Calibri"/>
                <a:ea typeface="Calibri"/>
                <a:cs typeface="Calibri"/>
                <a:sym typeface="Calibri"/>
              </a:rPr>
              <a:pPr algn="r">
                <a:buSzPct val="25000"/>
              </a:p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49"/>
        <p:cNvGrpSpPr/>
        <p:nvPr/>
      </p:nvGrpSpPr>
      <p:grpSpPr>
        <a:xfrm>
          <a:off x="0" y="0"/>
          <a:ext cx="0" cy="0"/>
          <a:chOff x="0" y="0"/>
          <a:chExt cx="0" cy="0"/>
        </a:xfrm>
      </p:grpSpPr>
      <p:sp>
        <p:nvSpPr>
          <p:cNvPr id="50" name="Shape 50"/>
          <p:cNvSpPr txBox="1">
            <a:spLocks noGrp="1"/>
          </p:cNvSpPr>
          <p:nvPr>
            <p:ph type="title"/>
          </p:nvPr>
        </p:nvSpPr>
        <p:spPr>
          <a:xfrm>
            <a:off x="609600" y="274637"/>
            <a:ext cx="10972800"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51" name="Shape 51"/>
          <p:cNvSpPr txBox="1">
            <a:spLocks noGrp="1"/>
          </p:cNvSpPr>
          <p:nvPr>
            <p:ph type="dt" idx="10"/>
          </p:nvPr>
        </p:nvSpPr>
        <p:spPr>
          <a:xfrm>
            <a:off x="609601" y="6356351"/>
            <a:ext cx="28447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2" name="Shape 52"/>
          <p:cNvSpPr txBox="1">
            <a:spLocks noGrp="1"/>
          </p:cNvSpPr>
          <p:nvPr>
            <p:ph type="ftr" idx="11"/>
          </p:nvPr>
        </p:nvSpPr>
        <p:spPr>
          <a:xfrm>
            <a:off x="4165600" y="6356351"/>
            <a:ext cx="38608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3" name="Shape 53"/>
          <p:cNvSpPr txBox="1">
            <a:spLocks noGrp="1"/>
          </p:cNvSpPr>
          <p:nvPr>
            <p:ph type="sldNum" idx="12"/>
          </p:nvPr>
        </p:nvSpPr>
        <p:spPr>
          <a:xfrm>
            <a:off x="8737601" y="6356351"/>
            <a:ext cx="2844799" cy="365125"/>
          </a:xfrm>
          <a:prstGeom prst="rect">
            <a:avLst/>
          </a:prstGeom>
          <a:noFill/>
          <a:ln>
            <a:noFill/>
          </a:ln>
        </p:spPr>
        <p:txBody>
          <a:bodyPr lIns="91425" tIns="45700" rIns="91425" bIns="45700" anchor="ctr" anchorCtr="0">
            <a:noAutofit/>
          </a:bodyPr>
          <a:lstStyle/>
          <a:p>
            <a:pPr algn="r">
              <a:buSzPct val="25000"/>
            </a:pPr>
            <a:fld id="{00000000-1234-1234-1234-123412341234}" type="slidenum">
              <a:rPr lang="en-US" sz="1200" smtClean="0">
                <a:solidFill>
                  <a:srgbClr val="888888"/>
                </a:solidFill>
                <a:latin typeface="Calibri"/>
                <a:ea typeface="Calibri"/>
                <a:cs typeface="Calibri"/>
                <a:sym typeface="Calibri"/>
              </a:rPr>
              <a:pPr algn="r">
                <a:buSzPct val="25000"/>
              </a:p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54"/>
        <p:cNvGrpSpPr/>
        <p:nvPr/>
      </p:nvGrpSpPr>
      <p:grpSpPr>
        <a:xfrm>
          <a:off x="0" y="0"/>
          <a:ext cx="0" cy="0"/>
          <a:chOff x="0" y="0"/>
          <a:chExt cx="0" cy="0"/>
        </a:xfrm>
      </p:grpSpPr>
      <p:sp>
        <p:nvSpPr>
          <p:cNvPr id="55" name="Shape 55"/>
          <p:cNvSpPr txBox="1">
            <a:spLocks noGrp="1"/>
          </p:cNvSpPr>
          <p:nvPr>
            <p:ph type="dt" idx="10"/>
          </p:nvPr>
        </p:nvSpPr>
        <p:spPr>
          <a:xfrm>
            <a:off x="609601" y="6356351"/>
            <a:ext cx="28447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6" name="Shape 56"/>
          <p:cNvSpPr txBox="1">
            <a:spLocks noGrp="1"/>
          </p:cNvSpPr>
          <p:nvPr>
            <p:ph type="ftr" idx="11"/>
          </p:nvPr>
        </p:nvSpPr>
        <p:spPr>
          <a:xfrm>
            <a:off x="4165600" y="6356351"/>
            <a:ext cx="38608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7" name="Shape 57"/>
          <p:cNvSpPr txBox="1">
            <a:spLocks noGrp="1"/>
          </p:cNvSpPr>
          <p:nvPr>
            <p:ph type="sldNum" idx="12"/>
          </p:nvPr>
        </p:nvSpPr>
        <p:spPr>
          <a:xfrm>
            <a:off x="8737601" y="6356351"/>
            <a:ext cx="2844799" cy="365125"/>
          </a:xfrm>
          <a:prstGeom prst="rect">
            <a:avLst/>
          </a:prstGeom>
          <a:noFill/>
          <a:ln>
            <a:noFill/>
          </a:ln>
        </p:spPr>
        <p:txBody>
          <a:bodyPr lIns="91425" tIns="45700" rIns="91425" bIns="45700" anchor="ctr" anchorCtr="0">
            <a:noAutofit/>
          </a:bodyPr>
          <a:lstStyle/>
          <a:p>
            <a:pPr algn="r">
              <a:buSzPct val="25000"/>
            </a:pPr>
            <a:fld id="{00000000-1234-1234-1234-123412341234}" type="slidenum">
              <a:rPr lang="en-US" sz="1200" smtClean="0">
                <a:solidFill>
                  <a:srgbClr val="888888"/>
                </a:solidFill>
                <a:latin typeface="Calibri"/>
                <a:ea typeface="Calibri"/>
                <a:cs typeface="Calibri"/>
                <a:sym typeface="Calibri"/>
              </a:rPr>
              <a:pPr algn="r">
                <a:buSzPct val="25000"/>
              </a:p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58"/>
        <p:cNvGrpSpPr/>
        <p:nvPr/>
      </p:nvGrpSpPr>
      <p:grpSpPr>
        <a:xfrm>
          <a:off x="0" y="0"/>
          <a:ext cx="0" cy="0"/>
          <a:chOff x="0" y="0"/>
          <a:chExt cx="0" cy="0"/>
        </a:xfrm>
      </p:grpSpPr>
      <p:sp>
        <p:nvSpPr>
          <p:cNvPr id="59" name="Shape 59"/>
          <p:cNvSpPr txBox="1">
            <a:spLocks noGrp="1"/>
          </p:cNvSpPr>
          <p:nvPr>
            <p:ph type="title"/>
          </p:nvPr>
        </p:nvSpPr>
        <p:spPr>
          <a:xfrm>
            <a:off x="609601" y="273051"/>
            <a:ext cx="4011084" cy="1162049"/>
          </a:xfrm>
          <a:prstGeom prst="rect">
            <a:avLst/>
          </a:prstGeom>
          <a:noFill/>
          <a:ln>
            <a:noFill/>
          </a:ln>
        </p:spPr>
        <p:txBody>
          <a:bodyPr lIns="91425" tIns="91425" rIns="91425" bIns="91425" anchor="b" anchorCtr="0"/>
          <a:lstStyle>
            <a:lvl1pPr marL="0" marR="0" lvl="0" indent="0" algn="l" rtl="0">
              <a:spcBef>
                <a:spcPts val="0"/>
              </a:spcBef>
              <a:buClr>
                <a:schemeClr val="dk1"/>
              </a:buClr>
              <a:buFont typeface="Calibri"/>
              <a:buNone/>
              <a:defRPr sz="2000" b="1"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60" name="Shape 60"/>
          <p:cNvSpPr txBox="1">
            <a:spLocks noGrp="1"/>
          </p:cNvSpPr>
          <p:nvPr>
            <p:ph type="body" idx="1"/>
          </p:nvPr>
        </p:nvSpPr>
        <p:spPr>
          <a:xfrm>
            <a:off x="4766733" y="273050"/>
            <a:ext cx="6815667" cy="5853112"/>
          </a:xfrm>
          <a:prstGeom prst="rect">
            <a:avLst/>
          </a:prstGeom>
          <a:noFill/>
          <a:ln>
            <a:noFill/>
          </a:ln>
        </p:spPr>
        <p:txBody>
          <a:bodyPr lIns="91425" tIns="91425" rIns="91425" bIns="91425" anchor="t" anchorCtr="0"/>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61" name="Shape 61"/>
          <p:cNvSpPr txBox="1">
            <a:spLocks noGrp="1"/>
          </p:cNvSpPr>
          <p:nvPr>
            <p:ph type="body" idx="2"/>
          </p:nvPr>
        </p:nvSpPr>
        <p:spPr>
          <a:xfrm>
            <a:off x="609601" y="1435101"/>
            <a:ext cx="4011084" cy="4691063"/>
          </a:xfrm>
          <a:prstGeom prst="rect">
            <a:avLst/>
          </a:prstGeom>
          <a:noFill/>
          <a:ln>
            <a:noFill/>
          </a:ln>
        </p:spPr>
        <p:txBody>
          <a:bodyPr lIns="91425" tIns="91425" rIns="91425" bIns="91425" anchor="t" anchorCtr="0"/>
          <a:lstStyle>
            <a:lvl1pPr marL="0" marR="0" lvl="0" indent="0" algn="l" rtl="0">
              <a:spcBef>
                <a:spcPts val="280"/>
              </a:spcBef>
              <a:buClr>
                <a:schemeClr val="dk1"/>
              </a:buClr>
              <a:buFont typeface="Arial"/>
              <a:buNone/>
              <a:defRPr sz="1400" b="0" i="0" u="none" strike="noStrike" cap="none">
                <a:solidFill>
                  <a:schemeClr val="dk1"/>
                </a:solidFill>
                <a:latin typeface="Calibri"/>
                <a:ea typeface="Calibri"/>
                <a:cs typeface="Calibri"/>
                <a:sym typeface="Calibri"/>
              </a:defRPr>
            </a:lvl1pPr>
            <a:lvl2pPr marL="457200" marR="0" lvl="1" indent="0" algn="l" rtl="0">
              <a:spcBef>
                <a:spcPts val="240"/>
              </a:spcBef>
              <a:buClr>
                <a:schemeClr val="dk1"/>
              </a:buClr>
              <a:buFont typeface="Arial"/>
              <a:buNone/>
              <a:defRPr sz="1200" b="0" i="0" u="none" strike="noStrike" cap="none">
                <a:solidFill>
                  <a:schemeClr val="dk1"/>
                </a:solidFill>
                <a:latin typeface="Calibri"/>
                <a:ea typeface="Calibri"/>
                <a:cs typeface="Calibri"/>
                <a:sym typeface="Calibri"/>
              </a:defRPr>
            </a:lvl2pPr>
            <a:lvl3pPr marL="914400" marR="0" lvl="2" indent="0" algn="l" rtl="0">
              <a:spcBef>
                <a:spcPts val="200"/>
              </a:spcBef>
              <a:buClr>
                <a:schemeClr val="dk1"/>
              </a:buClr>
              <a:buFont typeface="Arial"/>
              <a:buNone/>
              <a:defRPr sz="1000" b="0" i="0" u="none" strike="noStrike" cap="none">
                <a:solidFill>
                  <a:schemeClr val="dk1"/>
                </a:solidFill>
                <a:latin typeface="Calibri"/>
                <a:ea typeface="Calibri"/>
                <a:cs typeface="Calibri"/>
                <a:sym typeface="Calibri"/>
              </a:defRPr>
            </a:lvl3pPr>
            <a:lvl4pPr marL="1371600" marR="0" lvl="3"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4pPr>
            <a:lvl5pPr marL="1828800" marR="0" lvl="4"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5pPr>
            <a:lvl6pPr marL="2286000" marR="0" lvl="5"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6pPr>
            <a:lvl7pPr marL="2743200" marR="0" lvl="6"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7pPr>
            <a:lvl8pPr marL="3200400" marR="0" lvl="7"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8pPr>
            <a:lvl9pPr marL="3657600" marR="0" lvl="8"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62" name="Shape 62"/>
          <p:cNvSpPr txBox="1">
            <a:spLocks noGrp="1"/>
          </p:cNvSpPr>
          <p:nvPr>
            <p:ph type="dt" idx="10"/>
          </p:nvPr>
        </p:nvSpPr>
        <p:spPr>
          <a:xfrm>
            <a:off x="609601" y="6356351"/>
            <a:ext cx="28447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63" name="Shape 63"/>
          <p:cNvSpPr txBox="1">
            <a:spLocks noGrp="1"/>
          </p:cNvSpPr>
          <p:nvPr>
            <p:ph type="ftr" idx="11"/>
          </p:nvPr>
        </p:nvSpPr>
        <p:spPr>
          <a:xfrm>
            <a:off x="4165600" y="6356351"/>
            <a:ext cx="38608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64" name="Shape 64"/>
          <p:cNvSpPr txBox="1">
            <a:spLocks noGrp="1"/>
          </p:cNvSpPr>
          <p:nvPr>
            <p:ph type="sldNum" idx="12"/>
          </p:nvPr>
        </p:nvSpPr>
        <p:spPr>
          <a:xfrm>
            <a:off x="8737601" y="6356351"/>
            <a:ext cx="2844799" cy="365125"/>
          </a:xfrm>
          <a:prstGeom prst="rect">
            <a:avLst/>
          </a:prstGeom>
          <a:noFill/>
          <a:ln>
            <a:noFill/>
          </a:ln>
        </p:spPr>
        <p:txBody>
          <a:bodyPr lIns="91425" tIns="45700" rIns="91425" bIns="45700" anchor="ctr" anchorCtr="0">
            <a:noAutofit/>
          </a:bodyPr>
          <a:lstStyle/>
          <a:p>
            <a:pPr algn="r">
              <a:buSzPct val="25000"/>
            </a:pPr>
            <a:fld id="{00000000-1234-1234-1234-123412341234}" type="slidenum">
              <a:rPr lang="en-US" sz="1200" smtClean="0">
                <a:solidFill>
                  <a:srgbClr val="888888"/>
                </a:solidFill>
                <a:latin typeface="Calibri"/>
                <a:ea typeface="Calibri"/>
                <a:cs typeface="Calibri"/>
                <a:sym typeface="Calibri"/>
              </a:rPr>
              <a:pPr algn="r">
                <a:buSzPct val="25000"/>
              </a:p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65"/>
        <p:cNvGrpSpPr/>
        <p:nvPr/>
      </p:nvGrpSpPr>
      <p:grpSpPr>
        <a:xfrm>
          <a:off x="0" y="0"/>
          <a:ext cx="0" cy="0"/>
          <a:chOff x="0" y="0"/>
          <a:chExt cx="0" cy="0"/>
        </a:xfrm>
      </p:grpSpPr>
      <p:sp>
        <p:nvSpPr>
          <p:cNvPr id="66" name="Shape 66"/>
          <p:cNvSpPr txBox="1">
            <a:spLocks noGrp="1"/>
          </p:cNvSpPr>
          <p:nvPr>
            <p:ph type="title"/>
          </p:nvPr>
        </p:nvSpPr>
        <p:spPr>
          <a:xfrm>
            <a:off x="2389718" y="4800601"/>
            <a:ext cx="7315199" cy="566737"/>
          </a:xfrm>
          <a:prstGeom prst="rect">
            <a:avLst/>
          </a:prstGeom>
          <a:noFill/>
          <a:ln>
            <a:noFill/>
          </a:ln>
        </p:spPr>
        <p:txBody>
          <a:bodyPr lIns="91425" tIns="91425" rIns="91425" bIns="91425" anchor="b" anchorCtr="0"/>
          <a:lstStyle>
            <a:lvl1pPr marL="0" marR="0" lvl="0" indent="0" algn="l" rtl="0">
              <a:spcBef>
                <a:spcPts val="0"/>
              </a:spcBef>
              <a:buClr>
                <a:schemeClr val="dk1"/>
              </a:buClr>
              <a:buFont typeface="Calibri"/>
              <a:buNone/>
              <a:defRPr sz="2000" b="1"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67" name="Shape 67"/>
          <p:cNvSpPr>
            <a:spLocks noGrp="1"/>
          </p:cNvSpPr>
          <p:nvPr>
            <p:ph type="pic" idx="2"/>
          </p:nvPr>
        </p:nvSpPr>
        <p:spPr>
          <a:xfrm>
            <a:off x="2389718" y="612775"/>
            <a:ext cx="7315199" cy="4114800"/>
          </a:xfrm>
          <a:prstGeom prst="rect">
            <a:avLst/>
          </a:prstGeom>
          <a:noFill/>
          <a:ln>
            <a:noFill/>
          </a:ln>
        </p:spPr>
        <p:txBody>
          <a:bodyPr lIns="91425" tIns="91425" rIns="91425" bIns="91425" anchor="t" anchorCtr="0"/>
          <a:lstStyle>
            <a:lvl1pPr marL="0" marR="0" lvl="0" indent="0" algn="l" rtl="0">
              <a:spcBef>
                <a:spcPts val="640"/>
              </a:spcBef>
              <a:buClr>
                <a:schemeClr val="dk1"/>
              </a:buClr>
              <a:buFont typeface="Arial"/>
              <a:buNone/>
              <a:defRPr sz="3200" b="0" i="0" u="none" strike="noStrike" cap="none">
                <a:solidFill>
                  <a:schemeClr val="dk1"/>
                </a:solidFill>
                <a:latin typeface="Calibri"/>
                <a:ea typeface="Calibri"/>
                <a:cs typeface="Calibri"/>
                <a:sym typeface="Calibri"/>
              </a:defRPr>
            </a:lvl1pPr>
            <a:lvl2pPr marL="457200" marR="0" lvl="1" indent="0" algn="l" rtl="0">
              <a:spcBef>
                <a:spcPts val="560"/>
              </a:spcBef>
              <a:buClr>
                <a:schemeClr val="dk1"/>
              </a:buClr>
              <a:buFont typeface="Arial"/>
              <a:buNone/>
              <a:defRPr sz="2800" b="0" i="0" u="none" strike="noStrike" cap="none">
                <a:solidFill>
                  <a:schemeClr val="dk1"/>
                </a:solidFill>
                <a:latin typeface="Calibri"/>
                <a:ea typeface="Calibri"/>
                <a:cs typeface="Calibri"/>
                <a:sym typeface="Calibri"/>
              </a:defRPr>
            </a:lvl2pPr>
            <a:lvl3pPr marL="914400" marR="0" lvl="2" indent="0" algn="l" rtl="0">
              <a:spcBef>
                <a:spcPts val="480"/>
              </a:spcBef>
              <a:buClr>
                <a:schemeClr val="dk1"/>
              </a:buClr>
              <a:buFont typeface="Arial"/>
              <a:buNone/>
              <a:defRPr sz="2400" b="0" i="0" u="none" strike="noStrike" cap="none">
                <a:solidFill>
                  <a:schemeClr val="dk1"/>
                </a:solidFill>
                <a:latin typeface="Calibri"/>
                <a:ea typeface="Calibri"/>
                <a:cs typeface="Calibri"/>
                <a:sym typeface="Calibri"/>
              </a:defRPr>
            </a:lvl3pPr>
            <a:lvl4pPr marL="1371600" marR="0" lvl="3"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4pPr>
            <a:lvl5pPr marL="1828800" marR="0" lvl="4"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5pPr>
            <a:lvl6pPr marL="2286000" marR="0" lvl="5"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6pPr>
            <a:lvl7pPr marL="2743200" marR="0" lvl="6"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7pPr>
            <a:lvl8pPr marL="3200400" marR="0" lvl="7"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8pPr>
            <a:lvl9pPr marL="3657600" marR="0" lvl="8"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8" name="Shape 68"/>
          <p:cNvSpPr txBox="1">
            <a:spLocks noGrp="1"/>
          </p:cNvSpPr>
          <p:nvPr>
            <p:ph type="body" idx="1"/>
          </p:nvPr>
        </p:nvSpPr>
        <p:spPr>
          <a:xfrm>
            <a:off x="2389718" y="5367338"/>
            <a:ext cx="7315199" cy="804861"/>
          </a:xfrm>
          <a:prstGeom prst="rect">
            <a:avLst/>
          </a:prstGeom>
          <a:noFill/>
          <a:ln>
            <a:noFill/>
          </a:ln>
        </p:spPr>
        <p:txBody>
          <a:bodyPr lIns="91425" tIns="91425" rIns="91425" bIns="91425" anchor="t" anchorCtr="0"/>
          <a:lstStyle>
            <a:lvl1pPr marL="0" marR="0" lvl="0" indent="0" algn="l" rtl="0">
              <a:spcBef>
                <a:spcPts val="280"/>
              </a:spcBef>
              <a:buClr>
                <a:schemeClr val="dk1"/>
              </a:buClr>
              <a:buFont typeface="Arial"/>
              <a:buNone/>
              <a:defRPr sz="1400" b="0" i="0" u="none" strike="noStrike" cap="none">
                <a:solidFill>
                  <a:schemeClr val="dk1"/>
                </a:solidFill>
                <a:latin typeface="Calibri"/>
                <a:ea typeface="Calibri"/>
                <a:cs typeface="Calibri"/>
                <a:sym typeface="Calibri"/>
              </a:defRPr>
            </a:lvl1pPr>
            <a:lvl2pPr marL="457200" marR="0" lvl="1" indent="0" algn="l" rtl="0">
              <a:spcBef>
                <a:spcPts val="240"/>
              </a:spcBef>
              <a:buClr>
                <a:schemeClr val="dk1"/>
              </a:buClr>
              <a:buFont typeface="Arial"/>
              <a:buNone/>
              <a:defRPr sz="1200" b="0" i="0" u="none" strike="noStrike" cap="none">
                <a:solidFill>
                  <a:schemeClr val="dk1"/>
                </a:solidFill>
                <a:latin typeface="Calibri"/>
                <a:ea typeface="Calibri"/>
                <a:cs typeface="Calibri"/>
                <a:sym typeface="Calibri"/>
              </a:defRPr>
            </a:lvl2pPr>
            <a:lvl3pPr marL="914400" marR="0" lvl="2" indent="0" algn="l" rtl="0">
              <a:spcBef>
                <a:spcPts val="200"/>
              </a:spcBef>
              <a:buClr>
                <a:schemeClr val="dk1"/>
              </a:buClr>
              <a:buFont typeface="Arial"/>
              <a:buNone/>
              <a:defRPr sz="1000" b="0" i="0" u="none" strike="noStrike" cap="none">
                <a:solidFill>
                  <a:schemeClr val="dk1"/>
                </a:solidFill>
                <a:latin typeface="Calibri"/>
                <a:ea typeface="Calibri"/>
                <a:cs typeface="Calibri"/>
                <a:sym typeface="Calibri"/>
              </a:defRPr>
            </a:lvl3pPr>
            <a:lvl4pPr marL="1371600" marR="0" lvl="3"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4pPr>
            <a:lvl5pPr marL="1828800" marR="0" lvl="4"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5pPr>
            <a:lvl6pPr marL="2286000" marR="0" lvl="5"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6pPr>
            <a:lvl7pPr marL="2743200" marR="0" lvl="6"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7pPr>
            <a:lvl8pPr marL="3200400" marR="0" lvl="7"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8pPr>
            <a:lvl9pPr marL="3657600" marR="0" lvl="8"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69" name="Shape 69"/>
          <p:cNvSpPr txBox="1">
            <a:spLocks noGrp="1"/>
          </p:cNvSpPr>
          <p:nvPr>
            <p:ph type="dt" idx="10"/>
          </p:nvPr>
        </p:nvSpPr>
        <p:spPr>
          <a:xfrm>
            <a:off x="609601" y="6356351"/>
            <a:ext cx="28447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70" name="Shape 70"/>
          <p:cNvSpPr txBox="1">
            <a:spLocks noGrp="1"/>
          </p:cNvSpPr>
          <p:nvPr>
            <p:ph type="ftr" idx="11"/>
          </p:nvPr>
        </p:nvSpPr>
        <p:spPr>
          <a:xfrm>
            <a:off x="4165600" y="6356351"/>
            <a:ext cx="38608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71" name="Shape 71"/>
          <p:cNvSpPr txBox="1">
            <a:spLocks noGrp="1"/>
          </p:cNvSpPr>
          <p:nvPr>
            <p:ph type="sldNum" idx="12"/>
          </p:nvPr>
        </p:nvSpPr>
        <p:spPr>
          <a:xfrm>
            <a:off x="8737601" y="6356351"/>
            <a:ext cx="2844799" cy="365125"/>
          </a:xfrm>
          <a:prstGeom prst="rect">
            <a:avLst/>
          </a:prstGeom>
          <a:noFill/>
          <a:ln>
            <a:noFill/>
          </a:ln>
        </p:spPr>
        <p:txBody>
          <a:bodyPr lIns="91425" tIns="45700" rIns="91425" bIns="45700" anchor="ctr" anchorCtr="0">
            <a:noAutofit/>
          </a:bodyPr>
          <a:lstStyle/>
          <a:p>
            <a:pPr algn="r">
              <a:buSzPct val="25000"/>
            </a:pPr>
            <a:fld id="{00000000-1234-1234-1234-123412341234}" type="slidenum">
              <a:rPr lang="en-US" sz="1200" smtClean="0">
                <a:solidFill>
                  <a:srgbClr val="888888"/>
                </a:solidFill>
                <a:latin typeface="Calibri"/>
                <a:ea typeface="Calibri"/>
                <a:cs typeface="Calibri"/>
                <a:sym typeface="Calibri"/>
              </a:rPr>
              <a:pPr algn="r">
                <a:buSzPct val="25000"/>
              </a:p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609600" y="274637"/>
            <a:ext cx="10972800"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609600" y="1600201"/>
            <a:ext cx="10972800" cy="4525963"/>
          </a:xfrm>
          <a:prstGeom prst="rect">
            <a:avLst/>
          </a:prstGeom>
          <a:noFill/>
          <a:ln>
            <a:noFill/>
          </a:ln>
        </p:spPr>
        <p:txBody>
          <a:bodyPr lIns="91425" tIns="91425" rIns="91425" bIns="91425" anchor="t" anchorCtr="0"/>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Shape 12"/>
          <p:cNvSpPr txBox="1">
            <a:spLocks noGrp="1"/>
          </p:cNvSpPr>
          <p:nvPr>
            <p:ph type="dt" idx="10"/>
          </p:nvPr>
        </p:nvSpPr>
        <p:spPr>
          <a:xfrm>
            <a:off x="609601" y="6356351"/>
            <a:ext cx="2844799" cy="365125"/>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3" name="Shape 13"/>
          <p:cNvSpPr txBox="1">
            <a:spLocks noGrp="1"/>
          </p:cNvSpPr>
          <p:nvPr>
            <p:ph type="ftr" idx="11"/>
          </p:nvPr>
        </p:nvSpPr>
        <p:spPr>
          <a:xfrm>
            <a:off x="4165600" y="6356351"/>
            <a:ext cx="3860800" cy="365125"/>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4" name="Shape 14"/>
          <p:cNvSpPr txBox="1">
            <a:spLocks noGrp="1"/>
          </p:cNvSpPr>
          <p:nvPr>
            <p:ph type="sldNum" idx="12"/>
          </p:nvPr>
        </p:nvSpPr>
        <p:spPr>
          <a:xfrm>
            <a:off x="8737601" y="6356351"/>
            <a:ext cx="2844799" cy="365125"/>
          </a:xfrm>
          <a:prstGeom prst="rect">
            <a:avLst/>
          </a:prstGeom>
          <a:noFill/>
          <a:ln>
            <a:noFill/>
          </a:ln>
        </p:spPr>
        <p:txBody>
          <a:bodyPr lIns="91425" tIns="45700" rIns="91425" bIns="45700" anchor="ctr" anchorCtr="0">
            <a:noAutofit/>
          </a:bodyPr>
          <a:lstStyle/>
          <a:p>
            <a:pPr algn="r">
              <a:buSzPct val="25000"/>
            </a:pPr>
            <a:fld id="{00000000-1234-1234-1234-123412341234}" type="slidenum">
              <a:rPr lang="en-US" sz="1200" smtClean="0">
                <a:solidFill>
                  <a:srgbClr val="888888"/>
                </a:solidFill>
                <a:latin typeface="Calibri"/>
                <a:ea typeface="Calibri"/>
                <a:cs typeface="Calibri"/>
                <a:sym typeface="Calibri"/>
              </a:rPr>
              <a:pPr algn="r">
                <a:buSzPct val="25000"/>
              </a:pPr>
              <a:t>‹#›</a:t>
            </a:fld>
            <a:endParaRPr lang="en-US" sz="1200">
              <a:solidFill>
                <a:srgbClr val="888888"/>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Shape 88"/>
          <p:cNvSpPr txBox="1">
            <a:spLocks noGrp="1"/>
          </p:cNvSpPr>
          <p:nvPr>
            <p:ph type="ctrTitle"/>
          </p:nvPr>
        </p:nvSpPr>
        <p:spPr>
          <a:xfrm>
            <a:off x="2209800" y="2130425"/>
            <a:ext cx="7772400" cy="1470024"/>
          </a:xfrm>
          <a:prstGeom prst="rect">
            <a:avLst/>
          </a:prstGeom>
          <a:noFill/>
          <a:ln>
            <a:noFill/>
          </a:ln>
        </p:spPr>
        <p:txBody>
          <a:bodyPr lIns="91425" tIns="45700" rIns="91425" bIns="45700" anchor="ctr" anchorCtr="0">
            <a:noAutofit/>
          </a:bodyPr>
          <a:lstStyle/>
          <a:p>
            <a:pPr>
              <a:buSzPct val="25000"/>
            </a:pPr>
            <a:r>
              <a:rPr lang="en-US">
                <a:latin typeface="Helvetica Neue"/>
                <a:ea typeface="Helvetica Neue"/>
                <a:cs typeface="Helvetica Neue"/>
                <a:sym typeface="Helvetica Neue"/>
              </a:rPr>
              <a:t>Regional Workforce Skills Planning Initiative</a:t>
            </a:r>
          </a:p>
        </p:txBody>
      </p:sp>
      <p:sp>
        <p:nvSpPr>
          <p:cNvPr id="89" name="Shape 89"/>
          <p:cNvSpPr txBox="1">
            <a:spLocks noGrp="1"/>
          </p:cNvSpPr>
          <p:nvPr>
            <p:ph type="subTitle" idx="1"/>
          </p:nvPr>
        </p:nvSpPr>
        <p:spPr>
          <a:xfrm>
            <a:off x="2895601" y="3886200"/>
            <a:ext cx="6400799" cy="1752600"/>
          </a:xfrm>
          <a:prstGeom prst="rect">
            <a:avLst/>
          </a:prstGeom>
          <a:noFill/>
          <a:ln>
            <a:noFill/>
          </a:ln>
        </p:spPr>
        <p:txBody>
          <a:bodyPr lIns="91425" tIns="45700" rIns="91425" bIns="45700" anchor="t" anchorCtr="0">
            <a:noAutofit/>
          </a:bodyPr>
          <a:lstStyle/>
          <a:p>
            <a:pPr>
              <a:spcBef>
                <a:spcPts val="0"/>
              </a:spcBef>
              <a:buSzPct val="25000"/>
            </a:pPr>
            <a:r>
              <a:rPr lang="en-US">
                <a:latin typeface="Helvetica Neue"/>
                <a:ea typeface="Helvetica Neue"/>
                <a:cs typeface="Helvetica Neue"/>
                <a:sym typeface="Helvetica Neue"/>
              </a:rPr>
              <a:t>[</a:t>
            </a:r>
            <a:r>
              <a:rPr lang="en-US" i="1">
                <a:latin typeface="Helvetica Neue"/>
                <a:ea typeface="Helvetica Neue"/>
                <a:cs typeface="Helvetica Neue"/>
                <a:sym typeface="Helvetica Neue"/>
              </a:rPr>
              <a:t>Insert name of Region]</a:t>
            </a:r>
          </a:p>
          <a:p>
            <a:pPr>
              <a:buSzPct val="25000"/>
            </a:pPr>
            <a:r>
              <a:rPr lang="en-US">
                <a:latin typeface="Helvetica Neue"/>
                <a:ea typeface="Helvetica Neue"/>
                <a:cs typeface="Helvetica Neue"/>
                <a:sym typeface="Helvetica Neue"/>
              </a:rPr>
              <a:t>Session III</a:t>
            </a:r>
          </a:p>
          <a:p>
            <a:pPr>
              <a:buSzPct val="25000"/>
            </a:pPr>
            <a:r>
              <a:rPr lang="en-US" i="1">
                <a:latin typeface="Helvetica Neue"/>
                <a:ea typeface="Helvetica Neue"/>
                <a:cs typeface="Helvetica Neue"/>
                <a:sym typeface="Helvetica Neue"/>
              </a:rPr>
              <a:t>[Insert date and time]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Shape 159"/>
          <p:cNvSpPr txBox="1">
            <a:spLocks noGrp="1"/>
          </p:cNvSpPr>
          <p:nvPr>
            <p:ph type="title"/>
          </p:nvPr>
        </p:nvSpPr>
        <p:spPr>
          <a:prstGeom prst="rect">
            <a:avLst/>
          </a:prstGeom>
          <a:noFill/>
          <a:ln>
            <a:noFill/>
          </a:ln>
        </p:spPr>
        <p:txBody>
          <a:bodyPr lIns="91425" tIns="45700" rIns="91425" bIns="45700" anchor="ctr" anchorCtr="0">
            <a:noAutofit/>
          </a:bodyPr>
          <a:lstStyle/>
          <a:p>
            <a:pPr algn="l">
              <a:buSzPct val="25000"/>
            </a:pPr>
            <a:r>
              <a:rPr lang="en-US" sz="4000">
                <a:latin typeface="Helvetica Neue"/>
                <a:ea typeface="Helvetica Neue"/>
                <a:cs typeface="Helvetica Neue"/>
                <a:sym typeface="Helvetica Neue"/>
              </a:rPr>
              <a:t>Vision: What do we want?</a:t>
            </a:r>
          </a:p>
        </p:txBody>
      </p:sp>
      <p:sp>
        <p:nvSpPr>
          <p:cNvPr id="160" name="Shape 160"/>
          <p:cNvSpPr txBox="1">
            <a:spLocks noGrp="1"/>
          </p:cNvSpPr>
          <p:nvPr>
            <p:ph type="body" idx="1"/>
          </p:nvPr>
        </p:nvSpPr>
        <p:spPr>
          <a:prstGeom prst="rect">
            <a:avLst/>
          </a:prstGeom>
          <a:noFill/>
          <a:ln>
            <a:noFill/>
          </a:ln>
        </p:spPr>
        <p:txBody>
          <a:bodyPr lIns="91425" tIns="45700" rIns="91425" bIns="45700" anchor="t" anchorCtr="0">
            <a:noAutofit/>
          </a:bodyPr>
          <a:lstStyle/>
          <a:p>
            <a:pPr indent="-342900">
              <a:spcBef>
                <a:spcPts val="0"/>
              </a:spcBef>
            </a:pPr>
            <a:r>
              <a:rPr lang="en-US" dirty="0" smtClean="0">
                <a:latin typeface="Helvetica Neue"/>
                <a:ea typeface="Helvetica Neue"/>
                <a:cs typeface="Helvetica Neue"/>
                <a:sym typeface="Helvetica Neue"/>
              </a:rPr>
              <a:t>What do you hope will be true in your region 10 years from now?</a:t>
            </a:r>
          </a:p>
          <a:p>
            <a:pPr indent="-342900">
              <a:spcBef>
                <a:spcPts val="0"/>
              </a:spcBef>
            </a:pPr>
            <a:r>
              <a:rPr lang="en-US" dirty="0" smtClean="0">
                <a:latin typeface="Helvetica Neue"/>
                <a:ea typeface="Helvetica Neue"/>
                <a:cs typeface="Helvetica Neue"/>
                <a:sym typeface="Helvetica Neue"/>
              </a:rPr>
              <a:t>Our </a:t>
            </a:r>
            <a:r>
              <a:rPr lang="en-US" dirty="0">
                <a:latin typeface="Helvetica Neue"/>
                <a:ea typeface="Helvetica Neue"/>
                <a:cs typeface="Helvetica Neue"/>
                <a:sym typeface="Helvetica Neue"/>
              </a:rPr>
              <a:t>vision is the more perfect world we hope to create, grounded in our values – our criteria.</a:t>
            </a:r>
          </a:p>
          <a:p>
            <a:pPr indent="-342900"/>
            <a:r>
              <a:rPr lang="en-US" dirty="0">
                <a:latin typeface="Helvetica Neue"/>
                <a:ea typeface="Helvetica Neue"/>
                <a:cs typeface="Helvetica Neue"/>
                <a:sym typeface="Helvetica Neue"/>
              </a:rPr>
              <a:t>It helps us identify strategies that will guide us to our vision. </a:t>
            </a:r>
          </a:p>
          <a:p>
            <a:pPr indent="-342900"/>
            <a:r>
              <a:rPr lang="en-US" dirty="0">
                <a:latin typeface="Helvetica Neue"/>
                <a:ea typeface="Helvetica Neue"/>
                <a:cs typeface="Helvetica Neue"/>
                <a:sym typeface="Helvetica Neue"/>
              </a:rPr>
              <a:t>Aim for inspiring – this should be </a:t>
            </a:r>
            <a:r>
              <a:rPr lang="en-US" dirty="0" smtClean="0">
                <a:latin typeface="Helvetica Neue"/>
                <a:ea typeface="Helvetica Neue"/>
                <a:cs typeface="Helvetica Neue"/>
                <a:sym typeface="Helvetica Neue"/>
              </a:rPr>
              <a:t>an </a:t>
            </a:r>
            <a:r>
              <a:rPr lang="en-US" dirty="0">
                <a:latin typeface="Helvetica Neue"/>
                <a:ea typeface="Helvetica Neue"/>
                <a:cs typeface="Helvetica Neue"/>
                <a:sym typeface="Helvetica Neue"/>
              </a:rPr>
              <a:t>idea that makes people feel good when they hear it</a:t>
            </a:r>
            <a:r>
              <a:rPr lang="en-US" dirty="0" smtClean="0">
                <a:latin typeface="Helvetica Neue"/>
                <a:ea typeface="Helvetica Neue"/>
                <a:cs typeface="Helvetica Neue"/>
                <a:sym typeface="Helvetica Neue"/>
              </a:rPr>
              <a:t>.</a:t>
            </a:r>
          </a:p>
        </p:txBody>
      </p:sp>
      <p:sp>
        <p:nvSpPr>
          <p:cNvPr id="161" name="Shape 161"/>
          <p:cNvSpPr txBox="1"/>
          <p:nvPr/>
        </p:nvSpPr>
        <p:spPr>
          <a:xfrm>
            <a:off x="2133600" y="1676400"/>
            <a:ext cx="8229600" cy="1143000"/>
          </a:xfrm>
          <a:prstGeom prst="rect">
            <a:avLst/>
          </a:prstGeom>
          <a:noFill/>
          <a:ln>
            <a:noFill/>
          </a:ln>
        </p:spPr>
        <p:txBody>
          <a:bodyPr lIns="91425" tIns="45700" rIns="91425" bIns="45700" anchor="ctr" anchorCtr="0">
            <a:noAutofit/>
          </a:bodyPr>
          <a:lstStyle/>
          <a:p>
            <a:pPr>
              <a:buClr>
                <a:schemeClr val="dk1"/>
              </a:buClr>
            </a:pPr>
            <a:endParaRPr sz="4400">
              <a:solidFill>
                <a:schemeClr val="dk1"/>
              </a:solidFill>
              <a:latin typeface="Helvetica Neue"/>
              <a:ea typeface="Helvetica Neue"/>
              <a:cs typeface="Helvetica Neue"/>
              <a:sym typeface="Helvetica Neue"/>
            </a:endParaRPr>
          </a:p>
        </p:txBody>
      </p:sp>
      <p:sp>
        <p:nvSpPr>
          <p:cNvPr id="163" name="Shape 163"/>
          <p:cNvSpPr txBox="1"/>
          <p:nvPr/>
        </p:nvSpPr>
        <p:spPr>
          <a:xfrm>
            <a:off x="609600" y="92073"/>
            <a:ext cx="1146468" cy="369332"/>
          </a:xfrm>
          <a:prstGeom prst="rect">
            <a:avLst/>
          </a:prstGeom>
          <a:noFill/>
          <a:ln>
            <a:noFill/>
          </a:ln>
        </p:spPr>
        <p:txBody>
          <a:bodyPr lIns="91425" tIns="45700" rIns="91425" bIns="45700" anchor="t" anchorCtr="0">
            <a:noAutofit/>
          </a:bodyPr>
          <a:lstStyle/>
          <a:p>
            <a:pPr>
              <a:buSzPct val="25000"/>
            </a:pPr>
            <a:r>
              <a:rPr lang="en-US" sz="1800">
                <a:solidFill>
                  <a:schemeClr val="dk1"/>
                </a:solidFill>
                <a:latin typeface="Helvetica Neue"/>
                <a:ea typeface="Helvetica Neue"/>
                <a:cs typeface="Helvetica Neue"/>
                <a:sym typeface="Helvetica Neue"/>
              </a:rPr>
              <a:t>Definition</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Shape 159"/>
          <p:cNvSpPr txBox="1">
            <a:spLocks noGrp="1"/>
          </p:cNvSpPr>
          <p:nvPr>
            <p:ph type="title"/>
          </p:nvPr>
        </p:nvSpPr>
        <p:spPr>
          <a:prstGeom prst="rect">
            <a:avLst/>
          </a:prstGeom>
          <a:noFill/>
          <a:ln>
            <a:noFill/>
          </a:ln>
        </p:spPr>
        <p:txBody>
          <a:bodyPr lIns="91425" tIns="45700" rIns="91425" bIns="45700" anchor="ctr" anchorCtr="0">
            <a:noAutofit/>
          </a:bodyPr>
          <a:lstStyle/>
          <a:p>
            <a:pPr algn="l">
              <a:buSzPct val="25000"/>
            </a:pPr>
            <a:r>
              <a:rPr lang="en-US" sz="4000" dirty="0" smtClean="0">
                <a:latin typeface="Helvetica Neue"/>
                <a:ea typeface="Helvetica Neue"/>
                <a:cs typeface="Helvetica Neue"/>
                <a:sym typeface="Helvetica Neue"/>
              </a:rPr>
              <a:t>Sample Visions</a:t>
            </a:r>
            <a:endParaRPr lang="en-US" sz="4000" dirty="0">
              <a:latin typeface="Helvetica Neue"/>
              <a:ea typeface="Helvetica Neue"/>
              <a:cs typeface="Helvetica Neue"/>
              <a:sym typeface="Helvetica Neue"/>
            </a:endParaRPr>
          </a:p>
        </p:txBody>
      </p:sp>
      <p:sp>
        <p:nvSpPr>
          <p:cNvPr id="160" name="Shape 160"/>
          <p:cNvSpPr txBox="1">
            <a:spLocks noGrp="1"/>
          </p:cNvSpPr>
          <p:nvPr>
            <p:ph type="body" idx="1"/>
          </p:nvPr>
        </p:nvSpPr>
        <p:spPr>
          <a:prstGeom prst="rect">
            <a:avLst/>
          </a:prstGeom>
          <a:noFill/>
          <a:ln>
            <a:noFill/>
          </a:ln>
        </p:spPr>
        <p:txBody>
          <a:bodyPr lIns="91425" tIns="45700" rIns="91425" bIns="45700" anchor="t" anchorCtr="0">
            <a:noAutofit/>
          </a:bodyPr>
          <a:lstStyle/>
          <a:p>
            <a:pPr marL="457200" indent="-457200">
              <a:spcBef>
                <a:spcPts val="0"/>
              </a:spcBef>
              <a:buClrTx/>
              <a:buSzTx/>
            </a:pPr>
            <a:r>
              <a:rPr lang="en-US" b="1" dirty="0" smtClean="0">
                <a:latin typeface="Helvetica" charset="0"/>
                <a:ea typeface="Helvetica" charset="0"/>
                <a:cs typeface="Helvetica" charset="0"/>
              </a:rPr>
              <a:t>UNICEF</a:t>
            </a:r>
            <a:r>
              <a:rPr lang="en-US" dirty="0" smtClean="0">
                <a:latin typeface="Helvetica" charset="0"/>
                <a:ea typeface="Helvetica" charset="0"/>
                <a:cs typeface="Helvetica" charset="0"/>
              </a:rPr>
              <a:t>: </a:t>
            </a:r>
            <a:r>
              <a:rPr lang="en-US" dirty="0">
                <a:latin typeface="Helvetica" charset="0"/>
                <a:ea typeface="Helvetica" charset="0"/>
                <a:cs typeface="Helvetica" charset="0"/>
              </a:rPr>
              <a:t>A world where the rights of every child are </a:t>
            </a:r>
            <a:r>
              <a:rPr lang="en-US" dirty="0" smtClean="0">
                <a:latin typeface="Helvetica" charset="0"/>
                <a:ea typeface="Helvetica" charset="0"/>
                <a:cs typeface="Helvetica" charset="0"/>
              </a:rPr>
              <a:t>realized </a:t>
            </a:r>
            <a:endParaRPr lang="en-US" b="1" dirty="0" smtClean="0">
              <a:latin typeface="Helvetica" charset="0"/>
              <a:ea typeface="Helvetica" charset="0"/>
              <a:cs typeface="Helvetica" charset="0"/>
            </a:endParaRPr>
          </a:p>
          <a:p>
            <a:pPr marL="457200" indent="-457200">
              <a:spcBef>
                <a:spcPts val="0"/>
              </a:spcBef>
              <a:buClrTx/>
              <a:buSzTx/>
            </a:pPr>
            <a:r>
              <a:rPr lang="en-US" b="1" dirty="0" smtClean="0">
                <a:latin typeface="Helvetica" charset="0"/>
                <a:ea typeface="Helvetica" charset="0"/>
                <a:cs typeface="Helvetica" charset="0"/>
              </a:rPr>
              <a:t>ASPCA: </a:t>
            </a:r>
            <a:r>
              <a:rPr lang="en-US" dirty="0">
                <a:latin typeface="Helvetica" charset="0"/>
                <a:ea typeface="Helvetica" charset="0"/>
                <a:cs typeface="Helvetica" charset="0"/>
              </a:rPr>
              <a:t>That the United States is a humane community in which all animals are treated with respect and </a:t>
            </a:r>
            <a:r>
              <a:rPr lang="en-US" dirty="0" smtClean="0">
                <a:latin typeface="Helvetica" charset="0"/>
                <a:ea typeface="Helvetica" charset="0"/>
                <a:cs typeface="Helvetica" charset="0"/>
              </a:rPr>
              <a:t>kindness</a:t>
            </a:r>
            <a:r>
              <a:rPr lang="en-US" dirty="0">
                <a:latin typeface="Helvetica" charset="0"/>
                <a:ea typeface="Helvetica" charset="0"/>
                <a:cs typeface="Helvetica" charset="0"/>
              </a:rPr>
              <a:t> </a:t>
            </a:r>
          </a:p>
          <a:p>
            <a:pPr marL="457200" indent="-457200">
              <a:spcBef>
                <a:spcPts val="0"/>
              </a:spcBef>
              <a:buClrTx/>
              <a:buSzTx/>
            </a:pPr>
            <a:r>
              <a:rPr lang="en-US" b="1" dirty="0">
                <a:latin typeface="Helvetica" charset="0"/>
                <a:ea typeface="Helvetica" charset="0"/>
                <a:cs typeface="Helvetica" charset="0"/>
              </a:rPr>
              <a:t>LinkedIn: </a:t>
            </a:r>
            <a:r>
              <a:rPr lang="en-US" dirty="0">
                <a:latin typeface="Helvetica" charset="0"/>
                <a:ea typeface="Helvetica" charset="0"/>
                <a:cs typeface="Helvetica" charset="0"/>
              </a:rPr>
              <a:t>To connect the world’s professionals to make them more productive and successful</a:t>
            </a:r>
            <a:r>
              <a:rPr lang="en-US" dirty="0" smtClean="0">
                <a:latin typeface="Helvetica" charset="0"/>
                <a:ea typeface="Helvetica" charset="0"/>
                <a:cs typeface="Helvetica" charset="0"/>
              </a:rPr>
              <a:t>. </a:t>
            </a:r>
            <a:endParaRPr lang="en-US" dirty="0">
              <a:latin typeface="Helvetica" charset="0"/>
              <a:ea typeface="Helvetica" charset="0"/>
              <a:cs typeface="Helvetica" charset="0"/>
            </a:endParaRPr>
          </a:p>
          <a:p>
            <a:pPr marL="457200" indent="-457200">
              <a:spcBef>
                <a:spcPts val="0"/>
              </a:spcBef>
              <a:buClrTx/>
              <a:buSzTx/>
            </a:pPr>
            <a:r>
              <a:rPr lang="en-US" b="1" dirty="0">
                <a:latin typeface="Helvetica" charset="0"/>
                <a:ea typeface="Helvetica" charset="0"/>
                <a:cs typeface="Helvetica" charset="0"/>
              </a:rPr>
              <a:t>Facebook: </a:t>
            </a:r>
            <a:r>
              <a:rPr lang="en-US" dirty="0">
                <a:latin typeface="Helvetica" charset="0"/>
                <a:ea typeface="Helvetica" charset="0"/>
                <a:cs typeface="Helvetica" charset="0"/>
              </a:rPr>
              <a:t>Give people the power to build community and bring the world closer together </a:t>
            </a:r>
          </a:p>
          <a:p>
            <a:pPr marL="457200" indent="-457200">
              <a:spcBef>
                <a:spcPts val="0"/>
              </a:spcBef>
              <a:buClrTx/>
              <a:buSzTx/>
            </a:pPr>
            <a:endParaRPr lang="en-US" dirty="0">
              <a:latin typeface="Helvetica" charset="0"/>
              <a:ea typeface="Helvetica" charset="0"/>
              <a:cs typeface="Helvetica" charset="0"/>
            </a:endParaRPr>
          </a:p>
          <a:p>
            <a:pPr marL="457200" indent="-457200">
              <a:spcBef>
                <a:spcPts val="0"/>
              </a:spcBef>
              <a:buClrTx/>
              <a:buSzTx/>
            </a:pPr>
            <a:endParaRPr lang="en-US" dirty="0">
              <a:latin typeface="Helvetica" charset="0"/>
              <a:ea typeface="Helvetica" charset="0"/>
              <a:cs typeface="Helvetica" charset="0"/>
            </a:endParaRPr>
          </a:p>
        </p:txBody>
      </p:sp>
      <p:sp>
        <p:nvSpPr>
          <p:cNvPr id="163" name="Shape 163"/>
          <p:cNvSpPr txBox="1"/>
          <p:nvPr/>
        </p:nvSpPr>
        <p:spPr>
          <a:xfrm>
            <a:off x="609600" y="92073"/>
            <a:ext cx="1146468" cy="369332"/>
          </a:xfrm>
          <a:prstGeom prst="rect">
            <a:avLst/>
          </a:prstGeom>
          <a:noFill/>
          <a:ln>
            <a:noFill/>
          </a:ln>
        </p:spPr>
        <p:txBody>
          <a:bodyPr lIns="91425" tIns="45700" rIns="91425" bIns="45700" anchor="t" anchorCtr="0">
            <a:noAutofit/>
          </a:bodyPr>
          <a:lstStyle/>
          <a:p>
            <a:pPr>
              <a:buSzPct val="25000"/>
            </a:pPr>
            <a:r>
              <a:rPr lang="en-US" sz="1800">
                <a:solidFill>
                  <a:schemeClr val="dk1"/>
                </a:solidFill>
                <a:latin typeface="Helvetica Neue"/>
                <a:ea typeface="Helvetica Neue"/>
                <a:cs typeface="Helvetica Neue"/>
                <a:sym typeface="Helvetica Neue"/>
              </a:rPr>
              <a:t>Definition</a:t>
            </a:r>
          </a:p>
        </p:txBody>
      </p:sp>
    </p:spTree>
    <p:extLst>
      <p:ext uri="{BB962C8B-B14F-4D97-AF65-F5344CB8AC3E}">
        <p14:creationId xmlns:p14="http://schemas.microsoft.com/office/powerpoint/2010/main" val="85866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Shape 169"/>
          <p:cNvSpPr txBox="1">
            <a:spLocks noGrp="1"/>
          </p:cNvSpPr>
          <p:nvPr>
            <p:ph type="title"/>
          </p:nvPr>
        </p:nvSpPr>
        <p:spPr>
          <a:prstGeom prst="rect">
            <a:avLst/>
          </a:prstGeom>
          <a:noFill/>
          <a:ln>
            <a:noFill/>
          </a:ln>
        </p:spPr>
        <p:txBody>
          <a:bodyPr lIns="91425" tIns="45700" rIns="91425" bIns="45700" anchor="ctr" anchorCtr="0">
            <a:noAutofit/>
          </a:bodyPr>
          <a:lstStyle/>
          <a:p>
            <a:pPr algn="l">
              <a:buSzPct val="25000"/>
            </a:pPr>
            <a:r>
              <a:rPr lang="en-US" sz="4000">
                <a:latin typeface="Helvetica Neue"/>
                <a:ea typeface="Helvetica Neue"/>
                <a:cs typeface="Helvetica Neue"/>
                <a:sym typeface="Helvetica Neue"/>
              </a:rPr>
              <a:t>Vision: What do we want?</a:t>
            </a:r>
          </a:p>
        </p:txBody>
      </p:sp>
      <p:sp>
        <p:nvSpPr>
          <p:cNvPr id="170" name="Shape 170"/>
          <p:cNvSpPr txBox="1">
            <a:spLocks noGrp="1"/>
          </p:cNvSpPr>
          <p:nvPr>
            <p:ph type="body" idx="1"/>
          </p:nvPr>
        </p:nvSpPr>
        <p:spPr>
          <a:prstGeom prst="rect">
            <a:avLst/>
          </a:prstGeom>
          <a:noFill/>
          <a:ln>
            <a:noFill/>
          </a:ln>
        </p:spPr>
        <p:txBody>
          <a:bodyPr lIns="91425" tIns="45700" rIns="91425" bIns="45700" anchor="t" anchorCtr="0">
            <a:noAutofit/>
          </a:bodyPr>
          <a:lstStyle/>
          <a:p>
            <a:pPr indent="-342900">
              <a:lnSpc>
                <a:spcPct val="90000"/>
              </a:lnSpc>
              <a:spcBef>
                <a:spcPts val="0"/>
              </a:spcBef>
              <a:buSzPct val="100740"/>
            </a:pPr>
            <a:r>
              <a:rPr lang="en-US" sz="2720" dirty="0">
                <a:latin typeface="Helvetica Neue"/>
                <a:ea typeface="Helvetica Neue"/>
                <a:cs typeface="Helvetica Neue"/>
                <a:sym typeface="Helvetica Neue"/>
              </a:rPr>
              <a:t>Break into small groups of 2-5 people.</a:t>
            </a:r>
          </a:p>
          <a:p>
            <a:pPr indent="-342900">
              <a:lnSpc>
                <a:spcPct val="90000"/>
              </a:lnSpc>
              <a:spcBef>
                <a:spcPts val="544"/>
              </a:spcBef>
              <a:buSzPct val="100740"/>
            </a:pPr>
            <a:r>
              <a:rPr lang="en-US" sz="2720" b="1" dirty="0">
                <a:latin typeface="Helvetica Neue"/>
                <a:ea typeface="Helvetica Neue"/>
                <a:cs typeface="Helvetica Neue"/>
                <a:sym typeface="Helvetica Neue"/>
              </a:rPr>
              <a:t>Why to live here in 2027: </a:t>
            </a:r>
            <a:r>
              <a:rPr lang="en-US" sz="2720" dirty="0">
                <a:latin typeface="Helvetica Neue"/>
                <a:ea typeface="Helvetica Neue"/>
                <a:cs typeface="Helvetica Neue"/>
                <a:sym typeface="Helvetica Neue"/>
              </a:rPr>
              <a:t>Half of the groups work on developing </a:t>
            </a:r>
            <a:r>
              <a:rPr lang="en-US" sz="2720" dirty="0" smtClean="0">
                <a:latin typeface="Helvetica Neue"/>
                <a:ea typeface="Helvetica Neue"/>
                <a:cs typeface="Helvetica Neue"/>
                <a:sym typeface="Helvetica Neue"/>
              </a:rPr>
              <a:t>content for a realtor </a:t>
            </a:r>
            <a:r>
              <a:rPr lang="en-US" sz="2720" dirty="0">
                <a:latin typeface="Helvetica Neue"/>
                <a:ea typeface="Helvetica Neue"/>
                <a:cs typeface="Helvetica Neue"/>
                <a:sym typeface="Helvetica Neue"/>
              </a:rPr>
              <a:t>brochure that is designed to attract people to move to the area.</a:t>
            </a:r>
          </a:p>
          <a:p>
            <a:pPr indent="-342900">
              <a:lnSpc>
                <a:spcPct val="90000"/>
              </a:lnSpc>
              <a:spcBef>
                <a:spcPts val="544"/>
              </a:spcBef>
              <a:buSzPct val="100740"/>
            </a:pPr>
            <a:r>
              <a:rPr lang="en-US" sz="2720" b="1" dirty="0">
                <a:latin typeface="Helvetica Neue"/>
                <a:ea typeface="Helvetica Neue"/>
                <a:cs typeface="Helvetica Neue"/>
                <a:sym typeface="Helvetica Neue"/>
              </a:rPr>
              <a:t>Why to locate your business here in 2027: </a:t>
            </a:r>
            <a:r>
              <a:rPr lang="en-US" sz="2720" dirty="0">
                <a:latin typeface="Helvetica Neue"/>
                <a:ea typeface="Helvetica Neue"/>
                <a:cs typeface="Helvetica Neue"/>
                <a:sym typeface="Helvetica Neue"/>
              </a:rPr>
              <a:t>The other half of groups will work on </a:t>
            </a:r>
            <a:r>
              <a:rPr lang="en-US" sz="2720" dirty="0" smtClean="0">
                <a:latin typeface="Helvetica Neue"/>
                <a:ea typeface="Helvetica Neue"/>
                <a:cs typeface="Helvetica Neue"/>
                <a:sym typeface="Helvetica Neue"/>
              </a:rPr>
              <a:t>developing content for a brochure </a:t>
            </a:r>
            <a:r>
              <a:rPr lang="en-US" sz="2720" dirty="0">
                <a:latin typeface="Helvetica Neue"/>
                <a:ea typeface="Helvetica Neue"/>
                <a:cs typeface="Helvetica Neue"/>
                <a:sym typeface="Helvetica Neue"/>
              </a:rPr>
              <a:t>that sells business owners on why they should relocate or start their business to the area. What region-specific assets attract businesses to the area?</a:t>
            </a:r>
          </a:p>
          <a:p>
            <a:pPr indent="-342900">
              <a:lnSpc>
                <a:spcPct val="90000"/>
              </a:lnSpc>
              <a:spcBef>
                <a:spcPts val="544"/>
              </a:spcBef>
              <a:buSzPct val="100740"/>
            </a:pPr>
            <a:r>
              <a:rPr lang="en-US" sz="2720" dirty="0">
                <a:latin typeface="Helvetica Neue"/>
                <a:ea typeface="Helvetica Neue"/>
                <a:cs typeface="Helvetica Neue"/>
                <a:sym typeface="Helvetica Neue"/>
              </a:rPr>
              <a:t>Reconvene in 20 minutes</a:t>
            </a:r>
            <a:r>
              <a:rPr lang="en-US" sz="2720" dirty="0" smtClean="0">
                <a:latin typeface="Helvetica Neue"/>
                <a:ea typeface="Helvetica Neue"/>
                <a:cs typeface="Helvetica Neue"/>
                <a:sym typeface="Helvetica Neue"/>
              </a:rPr>
              <a:t>.</a:t>
            </a:r>
          </a:p>
        </p:txBody>
      </p:sp>
      <p:sp>
        <p:nvSpPr>
          <p:cNvPr id="173" name="Shape 173"/>
          <p:cNvSpPr txBox="1"/>
          <p:nvPr/>
        </p:nvSpPr>
        <p:spPr>
          <a:xfrm>
            <a:off x="609600" y="92073"/>
            <a:ext cx="867508" cy="376850"/>
          </a:xfrm>
          <a:prstGeom prst="rect">
            <a:avLst/>
          </a:prstGeom>
          <a:noFill/>
          <a:ln>
            <a:noFill/>
          </a:ln>
        </p:spPr>
        <p:txBody>
          <a:bodyPr lIns="91425" tIns="45700" rIns="91425" bIns="45700" anchor="t" anchorCtr="0">
            <a:noAutofit/>
          </a:bodyPr>
          <a:lstStyle/>
          <a:p>
            <a:pPr>
              <a:buSzPct val="25000"/>
            </a:pPr>
            <a:r>
              <a:rPr lang="en-US" sz="1800">
                <a:solidFill>
                  <a:schemeClr val="dk1"/>
                </a:solidFill>
                <a:latin typeface="Helvetica Neue"/>
                <a:ea typeface="Helvetica Neue"/>
                <a:cs typeface="Helvetica Neue"/>
                <a:sym typeface="Helvetica Neue"/>
              </a:rPr>
              <a:t>Work</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Shape 179"/>
          <p:cNvSpPr txBox="1">
            <a:spLocks noGrp="1"/>
          </p:cNvSpPr>
          <p:nvPr>
            <p:ph type="title"/>
          </p:nvPr>
        </p:nvSpPr>
        <p:spPr>
          <a:prstGeom prst="rect">
            <a:avLst/>
          </a:prstGeom>
          <a:noFill/>
          <a:ln>
            <a:noFill/>
          </a:ln>
        </p:spPr>
        <p:txBody>
          <a:bodyPr lIns="91425" tIns="45700" rIns="91425" bIns="45700" anchor="ctr" anchorCtr="0">
            <a:noAutofit/>
          </a:bodyPr>
          <a:lstStyle/>
          <a:p>
            <a:pPr algn="l">
              <a:buSzPct val="25000"/>
            </a:pPr>
            <a:r>
              <a:rPr lang="en-US" sz="3800">
                <a:latin typeface="Helvetica Neue"/>
                <a:ea typeface="Helvetica Neue"/>
                <a:cs typeface="Helvetica Neue"/>
                <a:sym typeface="Helvetica Neue"/>
              </a:rPr>
              <a:t>Mission: What are we doing to get what we want?</a:t>
            </a:r>
          </a:p>
        </p:txBody>
      </p:sp>
      <p:sp>
        <p:nvSpPr>
          <p:cNvPr id="180" name="Shape 180"/>
          <p:cNvSpPr txBox="1">
            <a:spLocks noGrp="1"/>
          </p:cNvSpPr>
          <p:nvPr>
            <p:ph type="body" idx="1"/>
          </p:nvPr>
        </p:nvSpPr>
        <p:spPr>
          <a:prstGeom prst="rect">
            <a:avLst/>
          </a:prstGeom>
          <a:noFill/>
          <a:ln>
            <a:noFill/>
          </a:ln>
        </p:spPr>
        <p:txBody>
          <a:bodyPr lIns="91425" tIns="45700" rIns="91425" bIns="45700" anchor="t" anchorCtr="0">
            <a:noAutofit/>
          </a:bodyPr>
          <a:lstStyle/>
          <a:p>
            <a:pPr indent="-342900">
              <a:lnSpc>
                <a:spcPct val="80000"/>
              </a:lnSpc>
              <a:spcBef>
                <a:spcPts val="0"/>
              </a:spcBef>
              <a:buSzPct val="98666"/>
            </a:pPr>
            <a:r>
              <a:rPr lang="en-US" sz="2960" dirty="0">
                <a:latin typeface="Helvetica Neue"/>
                <a:ea typeface="Helvetica Neue"/>
                <a:cs typeface="Helvetica Neue"/>
                <a:sym typeface="Helvetica Neue"/>
              </a:rPr>
              <a:t>Our role in building the world we want (as described by the vision) in the way we want to build it (aligned with our values/criteria</a:t>
            </a:r>
            <a:r>
              <a:rPr lang="en-US" sz="2960" dirty="0" smtClean="0">
                <a:latin typeface="Helvetica Neue"/>
                <a:ea typeface="Helvetica Neue"/>
                <a:cs typeface="Helvetica Neue"/>
                <a:sym typeface="Helvetica Neue"/>
              </a:rPr>
              <a:t>)</a:t>
            </a:r>
          </a:p>
          <a:p>
            <a:pPr indent="-342900">
              <a:lnSpc>
                <a:spcPct val="80000"/>
              </a:lnSpc>
              <a:spcBef>
                <a:spcPts val="0"/>
              </a:spcBef>
              <a:buSzPct val="98666"/>
            </a:pPr>
            <a:r>
              <a:rPr lang="en-US" sz="2960" dirty="0" smtClean="0">
                <a:latin typeface="Helvetica Neue"/>
                <a:ea typeface="Helvetica Neue"/>
                <a:cs typeface="Helvetica Neue"/>
                <a:sym typeface="Helvetica Neue"/>
              </a:rPr>
              <a:t>Vision is what we aspire to accomplish; mission is what we do</a:t>
            </a:r>
            <a:endParaRPr lang="en-US" sz="2960" dirty="0">
              <a:latin typeface="Helvetica Neue"/>
              <a:ea typeface="Helvetica Neue"/>
              <a:cs typeface="Helvetica Neue"/>
              <a:sym typeface="Helvetica Neue"/>
            </a:endParaRPr>
          </a:p>
          <a:p>
            <a:pPr indent="-342900">
              <a:lnSpc>
                <a:spcPct val="80000"/>
              </a:lnSpc>
              <a:spcBef>
                <a:spcPts val="592"/>
              </a:spcBef>
              <a:buSzPct val="98666"/>
            </a:pPr>
            <a:r>
              <a:rPr lang="en-US" sz="2960" dirty="0" smtClean="0">
                <a:latin typeface="Helvetica Neue"/>
                <a:ea typeface="Helvetica Neue"/>
                <a:cs typeface="Helvetica Neue"/>
                <a:sym typeface="Helvetica Neue"/>
              </a:rPr>
              <a:t>What will we do </a:t>
            </a:r>
            <a:r>
              <a:rPr lang="en-US" sz="2960" b="1" dirty="0" smtClean="0">
                <a:latin typeface="Helvetica Neue"/>
                <a:ea typeface="Helvetica Neue"/>
                <a:cs typeface="Helvetica Neue"/>
                <a:sym typeface="Helvetica Neue"/>
              </a:rPr>
              <a:t>as a regional team</a:t>
            </a:r>
            <a:r>
              <a:rPr lang="en-US" sz="2960" dirty="0" smtClean="0">
                <a:latin typeface="Helvetica Neue"/>
                <a:ea typeface="Helvetica Neue"/>
                <a:cs typeface="Helvetica Neue"/>
                <a:sym typeface="Helvetica Neue"/>
              </a:rPr>
              <a:t>?</a:t>
            </a:r>
          </a:p>
          <a:p>
            <a:pPr indent="-342900">
              <a:lnSpc>
                <a:spcPct val="80000"/>
              </a:lnSpc>
              <a:spcBef>
                <a:spcPts val="592"/>
              </a:spcBef>
              <a:buSzPct val="98666"/>
            </a:pPr>
            <a:r>
              <a:rPr lang="en-US" sz="2960" dirty="0" smtClean="0">
                <a:latin typeface="Helvetica Neue"/>
                <a:ea typeface="Helvetica Neue"/>
                <a:cs typeface="Helvetica Neue"/>
                <a:sym typeface="Helvetica Neue"/>
              </a:rPr>
              <a:t>What </a:t>
            </a:r>
            <a:r>
              <a:rPr lang="en-US" sz="2960" dirty="0">
                <a:latin typeface="Helvetica Neue"/>
                <a:ea typeface="Helvetica Neue"/>
                <a:cs typeface="Helvetica Neue"/>
                <a:sym typeface="Helvetica Neue"/>
              </a:rPr>
              <a:t>will </a:t>
            </a:r>
            <a:r>
              <a:rPr lang="en-US" sz="2960" b="1" dirty="0">
                <a:latin typeface="Helvetica Neue"/>
                <a:ea typeface="Helvetica Neue"/>
                <a:cs typeface="Helvetica Neue"/>
                <a:sym typeface="Helvetica Neue"/>
              </a:rPr>
              <a:t>each core partner do </a:t>
            </a:r>
            <a:r>
              <a:rPr lang="en-US" sz="2960" dirty="0">
                <a:latin typeface="Helvetica Neue"/>
                <a:ea typeface="Helvetica Neue"/>
                <a:cs typeface="Helvetica Neue"/>
                <a:sym typeface="Helvetica Neue"/>
              </a:rPr>
              <a:t>to reach our vision? </a:t>
            </a:r>
          </a:p>
          <a:p>
            <a:pPr lvl="1" indent="-235584">
              <a:lnSpc>
                <a:spcPct val="80000"/>
              </a:lnSpc>
              <a:spcBef>
                <a:spcPts val="518"/>
              </a:spcBef>
            </a:pPr>
            <a:r>
              <a:rPr lang="en-US" sz="1800" dirty="0">
                <a:latin typeface="Helvetica Neue"/>
                <a:ea typeface="Helvetica Neue"/>
                <a:cs typeface="Helvetica Neue"/>
                <a:sym typeface="Helvetica Neue"/>
              </a:rPr>
              <a:t>For example: our education partners will focus resources on expanding career awareness, as well as educational programming in priority industries X, Y, and Z. These are broad mission statements, not specific strategies (next time</a:t>
            </a:r>
            <a:r>
              <a:rPr lang="en-US" sz="1800" dirty="0" smtClean="0">
                <a:latin typeface="Helvetica Neue"/>
                <a:ea typeface="Helvetica Neue"/>
                <a:cs typeface="Helvetica Neue"/>
                <a:sym typeface="Helvetica Neue"/>
              </a:rPr>
              <a:t>).</a:t>
            </a:r>
          </a:p>
          <a:p>
            <a:pPr indent="-342900">
              <a:lnSpc>
                <a:spcPct val="80000"/>
              </a:lnSpc>
              <a:spcBef>
                <a:spcPts val="592"/>
              </a:spcBef>
              <a:buSzPct val="98666"/>
            </a:pPr>
            <a:r>
              <a:rPr lang="en-US" sz="2960" dirty="0" smtClean="0">
                <a:latin typeface="Helvetica Neue"/>
                <a:ea typeface="Helvetica Neue"/>
                <a:cs typeface="Helvetica Neue"/>
                <a:sym typeface="Helvetica Neue"/>
              </a:rPr>
              <a:t>Mission </a:t>
            </a:r>
            <a:r>
              <a:rPr lang="en-US" sz="2960" dirty="0">
                <a:latin typeface="Helvetica Neue"/>
                <a:ea typeface="Helvetica Neue"/>
                <a:cs typeface="Helvetica Neue"/>
                <a:sym typeface="Helvetica Neue"/>
              </a:rPr>
              <a:t>statements should be simple enough for all to understand, important enough for all to </a:t>
            </a:r>
            <a:r>
              <a:rPr lang="en-US" sz="2960" dirty="0" smtClean="0">
                <a:latin typeface="Helvetica Neue"/>
                <a:ea typeface="Helvetica Neue"/>
                <a:cs typeface="Helvetica Neue"/>
                <a:sym typeface="Helvetica Neue"/>
              </a:rPr>
              <a:t>support</a:t>
            </a:r>
          </a:p>
          <a:p>
            <a:pPr indent="-342900">
              <a:lnSpc>
                <a:spcPct val="80000"/>
              </a:lnSpc>
              <a:spcBef>
                <a:spcPts val="592"/>
              </a:spcBef>
              <a:buSzPct val="98666"/>
            </a:pPr>
            <a:r>
              <a:rPr lang="en-US" sz="2960" dirty="0" smtClean="0">
                <a:latin typeface="Helvetica Neue"/>
                <a:ea typeface="Helvetica Neue"/>
                <a:cs typeface="Helvetica Neue"/>
                <a:sym typeface="Helvetica Neue"/>
              </a:rPr>
              <a:t>Aim for no more than 20-30 words</a:t>
            </a:r>
            <a:endParaRPr lang="en-US" sz="2960" dirty="0">
              <a:latin typeface="Helvetica Neue"/>
              <a:ea typeface="Helvetica Neue"/>
              <a:cs typeface="Helvetica Neue"/>
              <a:sym typeface="Helvetica Neue"/>
            </a:endParaRPr>
          </a:p>
        </p:txBody>
      </p:sp>
      <p:sp>
        <p:nvSpPr>
          <p:cNvPr id="183" name="Shape 183"/>
          <p:cNvSpPr txBox="1"/>
          <p:nvPr/>
        </p:nvSpPr>
        <p:spPr>
          <a:xfrm>
            <a:off x="609600" y="92073"/>
            <a:ext cx="1146468" cy="369332"/>
          </a:xfrm>
          <a:prstGeom prst="rect">
            <a:avLst/>
          </a:prstGeom>
          <a:noFill/>
          <a:ln>
            <a:noFill/>
          </a:ln>
        </p:spPr>
        <p:txBody>
          <a:bodyPr lIns="91425" tIns="45700" rIns="91425" bIns="45700" anchor="t" anchorCtr="0">
            <a:noAutofit/>
          </a:bodyPr>
          <a:lstStyle/>
          <a:p>
            <a:pPr>
              <a:buSzPct val="25000"/>
            </a:pPr>
            <a:r>
              <a:rPr lang="en-US" sz="1800">
                <a:solidFill>
                  <a:schemeClr val="dk1"/>
                </a:solidFill>
                <a:latin typeface="Helvetica Neue"/>
                <a:ea typeface="Helvetica Neue"/>
                <a:cs typeface="Helvetica Neue"/>
                <a:sym typeface="Helvetica Neue"/>
              </a:rPr>
              <a:t>Definition</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Shape 159"/>
          <p:cNvSpPr txBox="1">
            <a:spLocks noGrp="1"/>
          </p:cNvSpPr>
          <p:nvPr>
            <p:ph type="title"/>
          </p:nvPr>
        </p:nvSpPr>
        <p:spPr>
          <a:prstGeom prst="rect">
            <a:avLst/>
          </a:prstGeom>
          <a:noFill/>
          <a:ln>
            <a:noFill/>
          </a:ln>
        </p:spPr>
        <p:txBody>
          <a:bodyPr lIns="91425" tIns="45700" rIns="91425" bIns="45700" anchor="ctr" anchorCtr="0">
            <a:noAutofit/>
          </a:bodyPr>
          <a:lstStyle/>
          <a:p>
            <a:pPr algn="l">
              <a:buSzPct val="25000"/>
            </a:pPr>
            <a:r>
              <a:rPr lang="en-US" sz="4000" dirty="0" smtClean="0">
                <a:latin typeface="Helvetica Neue"/>
                <a:ea typeface="Helvetica Neue"/>
                <a:cs typeface="Helvetica Neue"/>
                <a:sym typeface="Helvetica Neue"/>
              </a:rPr>
              <a:t>Sample Missions</a:t>
            </a:r>
            <a:endParaRPr lang="en-US" sz="4000" dirty="0">
              <a:latin typeface="Helvetica Neue"/>
              <a:ea typeface="Helvetica Neue"/>
              <a:cs typeface="Helvetica Neue"/>
              <a:sym typeface="Helvetica Neue"/>
            </a:endParaRPr>
          </a:p>
        </p:txBody>
      </p:sp>
      <p:sp>
        <p:nvSpPr>
          <p:cNvPr id="160" name="Shape 160"/>
          <p:cNvSpPr txBox="1">
            <a:spLocks noGrp="1"/>
          </p:cNvSpPr>
          <p:nvPr>
            <p:ph type="body" idx="1"/>
          </p:nvPr>
        </p:nvSpPr>
        <p:spPr>
          <a:prstGeom prst="rect">
            <a:avLst/>
          </a:prstGeom>
          <a:noFill/>
          <a:ln>
            <a:noFill/>
          </a:ln>
        </p:spPr>
        <p:txBody>
          <a:bodyPr lIns="91425" tIns="45700" rIns="91425" bIns="45700" anchor="t" anchorCtr="0">
            <a:noAutofit/>
          </a:bodyPr>
          <a:lstStyle/>
          <a:p>
            <a:pPr marL="457200" indent="-457200">
              <a:spcBef>
                <a:spcPts val="0"/>
              </a:spcBef>
              <a:buClrTx/>
              <a:buSzTx/>
            </a:pPr>
            <a:r>
              <a:rPr lang="en-US" sz="2800" b="1" dirty="0" smtClean="0">
                <a:latin typeface="Helvetica" charset="0"/>
                <a:ea typeface="Helvetica" charset="0"/>
                <a:cs typeface="Helvetica" charset="0"/>
              </a:rPr>
              <a:t>American Red Cross</a:t>
            </a:r>
            <a:r>
              <a:rPr lang="en-US" sz="2800" dirty="0" smtClean="0">
                <a:latin typeface="Helvetica" charset="0"/>
                <a:ea typeface="Helvetica" charset="0"/>
                <a:cs typeface="Helvetica" charset="0"/>
              </a:rPr>
              <a:t>: </a:t>
            </a:r>
            <a:r>
              <a:rPr lang="en-US" sz="2800" dirty="0">
                <a:latin typeface="Helvetica" charset="0"/>
                <a:ea typeface="Helvetica" charset="0"/>
                <a:cs typeface="Helvetica" charset="0"/>
              </a:rPr>
              <a:t>The American Red Cross a humanitarian organization led by volunteers and guided by its congressional charter and the fundamental principal of the International Red Cross Movement, will provide relief to victims of disasters and help people prevent, prepare for and respond to emergencies</a:t>
            </a:r>
            <a:r>
              <a:rPr lang="en-US" sz="2800" dirty="0" smtClean="0">
                <a:latin typeface="Helvetica" charset="0"/>
                <a:ea typeface="Helvetica" charset="0"/>
                <a:cs typeface="Helvetica" charset="0"/>
              </a:rPr>
              <a:t>.</a:t>
            </a:r>
          </a:p>
          <a:p>
            <a:pPr marL="457200" indent="-457200">
              <a:spcBef>
                <a:spcPts val="0"/>
              </a:spcBef>
              <a:buClrTx/>
              <a:buSzTx/>
            </a:pPr>
            <a:endParaRPr lang="en-US" sz="2800" dirty="0" smtClean="0">
              <a:latin typeface="Helvetica" charset="0"/>
              <a:ea typeface="Helvetica" charset="0"/>
              <a:cs typeface="Helvetica" charset="0"/>
            </a:endParaRPr>
          </a:p>
          <a:p>
            <a:pPr marL="457200" indent="-457200">
              <a:spcBef>
                <a:spcPts val="0"/>
              </a:spcBef>
              <a:buClrTx/>
              <a:buSzTx/>
            </a:pPr>
            <a:r>
              <a:rPr lang="en-US" sz="2800" b="1" dirty="0" smtClean="0">
                <a:latin typeface="Helvetica" charset="0"/>
                <a:ea typeface="Helvetica" charset="0"/>
                <a:cs typeface="Helvetica" charset="0"/>
              </a:rPr>
              <a:t>Target: </a:t>
            </a:r>
            <a:r>
              <a:rPr lang="en-US" sz="2800" dirty="0">
                <a:latin typeface="Helvetica" charset="0"/>
                <a:ea typeface="Helvetica" charset="0"/>
                <a:cs typeface="Helvetica" charset="0"/>
              </a:rPr>
              <a:t>Our mission is to make Target the preferred shopping destination for our guests by delivering outstanding value, continuous innovation and an exceptional guest experience by consistently fulfilling our Expect More. Pay Less. Brand promise.</a:t>
            </a:r>
            <a:endParaRPr lang="en-US" sz="2800" b="1" dirty="0">
              <a:latin typeface="Helvetica" charset="0"/>
              <a:ea typeface="Helvetica" charset="0"/>
              <a:cs typeface="Helvetica" charset="0"/>
            </a:endParaRPr>
          </a:p>
          <a:p>
            <a:pPr marL="457200" indent="-457200">
              <a:spcBef>
                <a:spcPts val="0"/>
              </a:spcBef>
              <a:buClrTx/>
              <a:buSzTx/>
            </a:pPr>
            <a:endParaRPr lang="en-US" sz="2800" dirty="0">
              <a:latin typeface="Helvetica" charset="0"/>
              <a:ea typeface="Helvetica" charset="0"/>
              <a:cs typeface="Helvetica" charset="0"/>
            </a:endParaRPr>
          </a:p>
        </p:txBody>
      </p:sp>
      <p:sp>
        <p:nvSpPr>
          <p:cNvPr id="162" name="Shape 162"/>
          <p:cNvSpPr txBox="1"/>
          <p:nvPr/>
        </p:nvSpPr>
        <p:spPr>
          <a:xfrm>
            <a:off x="2133601" y="3200400"/>
            <a:ext cx="4040187" cy="639762"/>
          </a:xfrm>
          <a:prstGeom prst="rect">
            <a:avLst/>
          </a:prstGeom>
          <a:noFill/>
          <a:ln>
            <a:noFill/>
          </a:ln>
        </p:spPr>
        <p:txBody>
          <a:bodyPr lIns="91425" tIns="45700" rIns="91425" bIns="45700" anchor="b" anchorCtr="0">
            <a:noAutofit/>
          </a:bodyPr>
          <a:lstStyle/>
          <a:p>
            <a:pPr>
              <a:buClr>
                <a:schemeClr val="dk1"/>
              </a:buClr>
            </a:pPr>
            <a:endParaRPr sz="2400">
              <a:solidFill>
                <a:schemeClr val="dk1"/>
              </a:solidFill>
              <a:latin typeface="Calibri"/>
              <a:ea typeface="Calibri"/>
              <a:cs typeface="Calibri"/>
              <a:sym typeface="Calibri"/>
            </a:endParaRPr>
          </a:p>
        </p:txBody>
      </p:sp>
      <p:sp>
        <p:nvSpPr>
          <p:cNvPr id="163" name="Shape 163"/>
          <p:cNvSpPr txBox="1"/>
          <p:nvPr/>
        </p:nvSpPr>
        <p:spPr>
          <a:xfrm>
            <a:off x="609600" y="92073"/>
            <a:ext cx="1146468" cy="369332"/>
          </a:xfrm>
          <a:prstGeom prst="rect">
            <a:avLst/>
          </a:prstGeom>
          <a:noFill/>
          <a:ln>
            <a:noFill/>
          </a:ln>
        </p:spPr>
        <p:txBody>
          <a:bodyPr lIns="91425" tIns="45700" rIns="91425" bIns="45700" anchor="t" anchorCtr="0">
            <a:noAutofit/>
          </a:bodyPr>
          <a:lstStyle/>
          <a:p>
            <a:pPr>
              <a:buSzPct val="25000"/>
            </a:pPr>
            <a:r>
              <a:rPr lang="en-US" sz="1800">
                <a:solidFill>
                  <a:schemeClr val="dk1"/>
                </a:solidFill>
                <a:latin typeface="Helvetica Neue"/>
                <a:ea typeface="Helvetica Neue"/>
                <a:cs typeface="Helvetica Neue"/>
                <a:sym typeface="Helvetica Neue"/>
              </a:rPr>
              <a:t>Definition</a:t>
            </a:r>
          </a:p>
        </p:txBody>
      </p:sp>
    </p:spTree>
    <p:extLst>
      <p:ext uri="{BB962C8B-B14F-4D97-AF65-F5344CB8AC3E}">
        <p14:creationId xmlns:p14="http://schemas.microsoft.com/office/powerpoint/2010/main" val="20923604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Shape 189"/>
          <p:cNvSpPr txBox="1">
            <a:spLocks noGrp="1"/>
          </p:cNvSpPr>
          <p:nvPr>
            <p:ph type="title"/>
          </p:nvPr>
        </p:nvSpPr>
        <p:spPr>
          <a:xfrm>
            <a:off x="609600" y="380144"/>
            <a:ext cx="10972800" cy="1143000"/>
          </a:xfrm>
          <a:prstGeom prst="rect">
            <a:avLst/>
          </a:prstGeom>
          <a:noFill/>
          <a:ln>
            <a:noFill/>
          </a:ln>
        </p:spPr>
        <p:txBody>
          <a:bodyPr lIns="91425" tIns="45700" rIns="91425" bIns="45700" anchor="ctr" anchorCtr="0">
            <a:noAutofit/>
          </a:bodyPr>
          <a:lstStyle/>
          <a:p>
            <a:pPr algn="l">
              <a:buSzPct val="25000"/>
            </a:pPr>
            <a:r>
              <a:rPr lang="en-US" sz="3800" dirty="0">
                <a:latin typeface="Helvetica Neue"/>
                <a:ea typeface="Helvetica Neue"/>
                <a:cs typeface="Helvetica Neue"/>
                <a:sym typeface="Helvetica Neue"/>
              </a:rPr>
              <a:t>Mission: What are we doing to get what we want</a:t>
            </a:r>
            <a:r>
              <a:rPr lang="en-US" sz="3800" dirty="0" smtClean="0">
                <a:latin typeface="Helvetica Neue"/>
                <a:ea typeface="Helvetica Neue"/>
                <a:cs typeface="Helvetica Neue"/>
                <a:sym typeface="Helvetica Neue"/>
              </a:rPr>
              <a:t>... </a:t>
            </a:r>
            <a:endParaRPr lang="en-US" sz="3800" dirty="0">
              <a:latin typeface="Helvetica Neue"/>
              <a:ea typeface="Helvetica Neue"/>
              <a:cs typeface="Helvetica Neue"/>
              <a:sym typeface="Helvetica Neue"/>
            </a:endParaRPr>
          </a:p>
        </p:txBody>
      </p:sp>
      <p:sp>
        <p:nvSpPr>
          <p:cNvPr id="2" name="Text Placeholder 1"/>
          <p:cNvSpPr>
            <a:spLocks noGrp="1"/>
          </p:cNvSpPr>
          <p:nvPr>
            <p:ph type="body" idx="1"/>
          </p:nvPr>
        </p:nvSpPr>
        <p:spPr>
          <a:xfrm>
            <a:off x="808892" y="1600201"/>
            <a:ext cx="10972800" cy="2362199"/>
          </a:xfrm>
        </p:spPr>
        <p:txBody>
          <a:bodyPr/>
          <a:lstStyle/>
          <a:p>
            <a:pPr marL="457200" lvl="1" indent="-457200">
              <a:spcBef>
                <a:spcPts val="0"/>
              </a:spcBef>
              <a:buClrTx/>
              <a:buSzTx/>
              <a:buFont typeface="Arial" charset="0"/>
              <a:buChar char="•"/>
            </a:pPr>
            <a:r>
              <a:rPr lang="en-US" dirty="0" smtClean="0">
                <a:latin typeface="Helvetica" charset="0"/>
                <a:ea typeface="Helvetica" charset="0"/>
                <a:cs typeface="Helvetica" charset="0"/>
              </a:rPr>
              <a:t>Full-group discussion</a:t>
            </a:r>
          </a:p>
          <a:p>
            <a:pPr marL="457200" lvl="1" indent="-457200">
              <a:spcBef>
                <a:spcPts val="0"/>
              </a:spcBef>
              <a:buClrTx/>
              <a:buSzTx/>
              <a:buFont typeface="Arial" charset="0"/>
              <a:buChar char="•"/>
            </a:pPr>
            <a:r>
              <a:rPr lang="en-US" dirty="0" smtClean="0">
                <a:latin typeface="Helvetica" charset="0"/>
                <a:ea typeface="Helvetica" charset="0"/>
                <a:cs typeface="Helvetica" charset="0"/>
              </a:rPr>
              <a:t>What </a:t>
            </a:r>
            <a:r>
              <a:rPr lang="en-US" dirty="0">
                <a:latin typeface="Helvetica" charset="0"/>
                <a:ea typeface="Helvetica" charset="0"/>
                <a:cs typeface="Helvetica" charset="0"/>
              </a:rPr>
              <a:t>are we doing to get what we want </a:t>
            </a:r>
            <a:r>
              <a:rPr lang="en-US" b="1" dirty="0">
                <a:latin typeface="Helvetica" charset="0"/>
                <a:ea typeface="Helvetica" charset="0"/>
                <a:cs typeface="Helvetica" charset="0"/>
              </a:rPr>
              <a:t>as a region</a:t>
            </a:r>
            <a:r>
              <a:rPr lang="en-US" dirty="0">
                <a:latin typeface="Helvetica" charset="0"/>
                <a:ea typeface="Helvetica" charset="0"/>
                <a:cs typeface="Helvetica" charset="0"/>
              </a:rPr>
              <a:t>?</a:t>
            </a:r>
          </a:p>
          <a:p>
            <a:pPr marL="857250" lvl="2" indent="-457200">
              <a:spcBef>
                <a:spcPts val="0"/>
              </a:spcBef>
              <a:buClrTx/>
              <a:buSzTx/>
              <a:buFont typeface="Arial" charset="0"/>
              <a:buChar char="•"/>
            </a:pPr>
            <a:r>
              <a:rPr lang="en-US" dirty="0">
                <a:latin typeface="Helvetica" charset="0"/>
                <a:ea typeface="Helvetica" charset="0"/>
                <a:cs typeface="Helvetica" charset="0"/>
              </a:rPr>
              <a:t>What do we do?</a:t>
            </a:r>
          </a:p>
          <a:p>
            <a:pPr marL="857250" lvl="2" indent="-457200">
              <a:spcBef>
                <a:spcPts val="0"/>
              </a:spcBef>
              <a:buClrTx/>
              <a:buSzTx/>
              <a:buFont typeface="Arial" charset="0"/>
              <a:buChar char="•"/>
            </a:pPr>
            <a:r>
              <a:rPr lang="en-US" dirty="0">
                <a:latin typeface="Helvetica" charset="0"/>
                <a:ea typeface="Helvetica" charset="0"/>
                <a:cs typeface="Helvetica" charset="0"/>
              </a:rPr>
              <a:t>What is the desired outcome of what we do?</a:t>
            </a:r>
          </a:p>
          <a:p>
            <a:pPr marL="857250" lvl="2" indent="-457200">
              <a:spcBef>
                <a:spcPts val="0"/>
              </a:spcBef>
              <a:buClrTx/>
              <a:buSzTx/>
              <a:buFont typeface="Arial" charset="0"/>
              <a:buChar char="•"/>
            </a:pPr>
            <a:r>
              <a:rPr lang="en-US" dirty="0">
                <a:latin typeface="Helvetica" charset="0"/>
                <a:ea typeface="Helvetica" charset="0"/>
                <a:cs typeface="Helvetica" charset="0"/>
              </a:rPr>
              <a:t>Who do we do it </a:t>
            </a:r>
            <a:r>
              <a:rPr lang="en-US" dirty="0" smtClean="0">
                <a:latin typeface="Helvetica" charset="0"/>
                <a:ea typeface="Helvetica" charset="0"/>
                <a:cs typeface="Helvetica" charset="0"/>
              </a:rPr>
              <a:t>for?</a:t>
            </a:r>
          </a:p>
          <a:p>
            <a:pPr marL="457200" lvl="1" indent="-457200">
              <a:spcBef>
                <a:spcPts val="0"/>
              </a:spcBef>
              <a:buClrTx/>
              <a:buSzTx/>
              <a:buFont typeface="Arial" charset="0"/>
              <a:buChar char="•"/>
            </a:pPr>
            <a:endParaRPr lang="en-US" dirty="0">
              <a:latin typeface="Helvetica" charset="0"/>
              <a:ea typeface="Helvetica" charset="0"/>
              <a:cs typeface="Helvetica" charset="0"/>
            </a:endParaRPr>
          </a:p>
          <a:p>
            <a:pPr marL="457200" lvl="1" indent="-457200">
              <a:spcBef>
                <a:spcPts val="0"/>
              </a:spcBef>
              <a:buClrTx/>
              <a:buSzTx/>
              <a:buFont typeface="Arial" charset="0"/>
              <a:buChar char="•"/>
            </a:pPr>
            <a:endParaRPr lang="en-US" dirty="0">
              <a:latin typeface="Helvetica" charset="0"/>
              <a:ea typeface="Helvetica" charset="0"/>
              <a:cs typeface="Helvetica" charset="0"/>
            </a:endParaRPr>
          </a:p>
          <a:p>
            <a:pPr marL="457200" marR="0" lvl="1" indent="-457200" defTabSz="914400" eaLnBrk="1" fontAlgn="auto" latinLnBrk="0" hangingPunct="1">
              <a:lnSpc>
                <a:spcPct val="100000"/>
              </a:lnSpc>
              <a:spcBef>
                <a:spcPts val="0"/>
              </a:spcBef>
              <a:spcAft>
                <a:spcPts val="0"/>
              </a:spcAft>
              <a:buClrTx/>
              <a:buSzTx/>
              <a:buFont typeface="Arial" charset="0"/>
              <a:buChar char="•"/>
              <a:tabLst/>
              <a:defRPr/>
            </a:pPr>
            <a:endParaRPr lang="en-US" dirty="0" smtClean="0">
              <a:latin typeface="Helvetica" charset="0"/>
              <a:ea typeface="Helvetica" charset="0"/>
              <a:cs typeface="Helvetica" charset="0"/>
            </a:endParaRPr>
          </a:p>
        </p:txBody>
      </p:sp>
      <p:sp>
        <p:nvSpPr>
          <p:cNvPr id="191" name="Shape 191"/>
          <p:cNvSpPr txBox="1"/>
          <p:nvPr/>
        </p:nvSpPr>
        <p:spPr>
          <a:xfrm>
            <a:off x="609600" y="92073"/>
            <a:ext cx="818192" cy="422031"/>
          </a:xfrm>
          <a:prstGeom prst="rect">
            <a:avLst/>
          </a:prstGeom>
          <a:noFill/>
          <a:ln>
            <a:noFill/>
          </a:ln>
        </p:spPr>
        <p:txBody>
          <a:bodyPr lIns="91425" tIns="45700" rIns="91425" bIns="45700" anchor="t" anchorCtr="0">
            <a:noAutofit/>
          </a:bodyPr>
          <a:lstStyle/>
          <a:p>
            <a:pPr>
              <a:buSzPct val="25000"/>
            </a:pPr>
            <a:r>
              <a:rPr lang="en-US" sz="1800">
                <a:solidFill>
                  <a:schemeClr val="dk1"/>
                </a:solidFill>
                <a:latin typeface="Helvetica Neue"/>
                <a:ea typeface="Helvetica Neue"/>
                <a:cs typeface="Helvetica Neue"/>
                <a:sym typeface="Helvetica Neue"/>
              </a:rPr>
              <a:t>Work</a:t>
            </a:r>
          </a:p>
        </p:txBody>
      </p:sp>
      <p:sp>
        <p:nvSpPr>
          <p:cNvPr id="3" name="Rectangle 2"/>
          <p:cNvSpPr/>
          <p:nvPr/>
        </p:nvSpPr>
        <p:spPr>
          <a:xfrm>
            <a:off x="1018696" y="4872318"/>
            <a:ext cx="9683263" cy="1200329"/>
          </a:xfrm>
          <a:prstGeom prst="rect">
            <a:avLst/>
          </a:prstGeom>
        </p:spPr>
        <p:txBody>
          <a:bodyPr wrap="square">
            <a:spAutoFit/>
          </a:bodyPr>
          <a:lstStyle/>
          <a:p>
            <a:pPr marL="400050" lvl="1"/>
            <a:r>
              <a:rPr lang="en-US" sz="1800" dirty="0" smtClean="0">
                <a:latin typeface="Helvetica" charset="0"/>
                <a:ea typeface="Helvetica" charset="0"/>
                <a:cs typeface="Helvetica" charset="0"/>
              </a:rPr>
              <a:t>**We’ll </a:t>
            </a:r>
            <a:r>
              <a:rPr lang="en-US" sz="1800" dirty="0">
                <a:latin typeface="Helvetica" charset="0"/>
                <a:ea typeface="Helvetica" charset="0"/>
                <a:cs typeface="Helvetica" charset="0"/>
              </a:rPr>
              <a:t>use the guide below to draft our mission </a:t>
            </a:r>
            <a:r>
              <a:rPr lang="en-US" sz="1800" dirty="0" smtClean="0">
                <a:latin typeface="Helvetica" charset="0"/>
                <a:ea typeface="Helvetica" charset="0"/>
                <a:cs typeface="Helvetica" charset="0"/>
              </a:rPr>
              <a:t>statement.</a:t>
            </a:r>
            <a:endParaRPr lang="en-US" sz="1800" dirty="0">
              <a:latin typeface="Helvetica" charset="0"/>
              <a:ea typeface="Helvetica" charset="0"/>
              <a:cs typeface="Helvetica" charset="0"/>
            </a:endParaRPr>
          </a:p>
          <a:p>
            <a:pPr lvl="1"/>
            <a:endParaRPr lang="en-US" sz="1800" dirty="0">
              <a:latin typeface="Helvetica" charset="0"/>
              <a:ea typeface="Helvetica" charset="0"/>
              <a:cs typeface="Helvetica" charset="0"/>
            </a:endParaRPr>
          </a:p>
          <a:p>
            <a:pPr lvl="1"/>
            <a:r>
              <a:rPr lang="en-US" sz="1800" dirty="0">
                <a:latin typeface="Helvetica" charset="0"/>
                <a:ea typeface="Helvetica" charset="0"/>
                <a:cs typeface="Helvetica" charset="0"/>
              </a:rPr>
              <a:t>We ______ </a:t>
            </a:r>
            <a:r>
              <a:rPr lang="en-US" sz="1800" dirty="0" smtClean="0">
                <a:latin typeface="Helvetica" charset="0"/>
                <a:ea typeface="Helvetica" charset="0"/>
                <a:cs typeface="Helvetica" charset="0"/>
              </a:rPr>
              <a:t>(fill in with major tasks, mentioned in Q. 1 of exercise), so </a:t>
            </a:r>
            <a:r>
              <a:rPr lang="en-US" sz="1800" dirty="0">
                <a:latin typeface="Helvetica" charset="0"/>
                <a:ea typeface="Helvetica" charset="0"/>
                <a:cs typeface="Helvetica" charset="0"/>
              </a:rPr>
              <a:t>that _______ (fill in with the desired outcome from Q. 2). We do this for ______ (who benefits or avoids harms)</a:t>
            </a:r>
          </a:p>
        </p:txBody>
      </p:sp>
    </p:spTree>
    <p:extLst>
      <p:ext uri="{BB962C8B-B14F-4D97-AF65-F5344CB8AC3E}">
        <p14:creationId xmlns:p14="http://schemas.microsoft.com/office/powerpoint/2010/main" val="160043141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Shape 189"/>
          <p:cNvSpPr txBox="1">
            <a:spLocks noGrp="1"/>
          </p:cNvSpPr>
          <p:nvPr>
            <p:ph type="title"/>
          </p:nvPr>
        </p:nvSpPr>
        <p:spPr>
          <a:xfrm>
            <a:off x="609600" y="403590"/>
            <a:ext cx="10972800" cy="1143000"/>
          </a:xfrm>
          <a:prstGeom prst="rect">
            <a:avLst/>
          </a:prstGeom>
          <a:noFill/>
          <a:ln>
            <a:noFill/>
          </a:ln>
        </p:spPr>
        <p:txBody>
          <a:bodyPr lIns="91425" tIns="45700" rIns="91425" bIns="45700" anchor="ctr" anchorCtr="0">
            <a:noAutofit/>
          </a:bodyPr>
          <a:lstStyle/>
          <a:p>
            <a:pPr algn="l">
              <a:buSzPct val="25000"/>
            </a:pPr>
            <a:r>
              <a:rPr lang="en-US" sz="3800" dirty="0">
                <a:latin typeface="Helvetica Neue"/>
                <a:ea typeface="Helvetica Neue"/>
                <a:cs typeface="Helvetica Neue"/>
                <a:sym typeface="Helvetica Neue"/>
              </a:rPr>
              <a:t>Mission: What are we doing to get what we want</a:t>
            </a:r>
            <a:r>
              <a:rPr lang="en-US" sz="3800" dirty="0" smtClean="0">
                <a:latin typeface="Helvetica Neue"/>
                <a:ea typeface="Helvetica Neue"/>
                <a:cs typeface="Helvetica Neue"/>
                <a:sym typeface="Helvetica Neue"/>
              </a:rPr>
              <a:t>... </a:t>
            </a:r>
            <a:endParaRPr lang="en-US" sz="3800" dirty="0">
              <a:latin typeface="Helvetica Neue"/>
              <a:ea typeface="Helvetica Neue"/>
              <a:cs typeface="Helvetica Neue"/>
              <a:sym typeface="Helvetica Neue"/>
            </a:endParaRPr>
          </a:p>
        </p:txBody>
      </p:sp>
      <p:sp>
        <p:nvSpPr>
          <p:cNvPr id="2" name="Text Placeholder 1"/>
          <p:cNvSpPr>
            <a:spLocks noGrp="1"/>
          </p:cNvSpPr>
          <p:nvPr>
            <p:ph type="body" idx="1"/>
          </p:nvPr>
        </p:nvSpPr>
        <p:spPr>
          <a:xfrm>
            <a:off x="808892" y="1600201"/>
            <a:ext cx="10972800" cy="2362199"/>
          </a:xfrm>
        </p:spPr>
        <p:txBody>
          <a:bodyPr/>
          <a:lstStyle/>
          <a:p>
            <a:pPr marL="457200" lvl="1" indent="-457200">
              <a:spcBef>
                <a:spcPts val="0"/>
              </a:spcBef>
              <a:buClrTx/>
              <a:buSzTx/>
              <a:buFont typeface="Arial" charset="0"/>
              <a:buChar char="•"/>
            </a:pPr>
            <a:r>
              <a:rPr lang="en-US" dirty="0" smtClean="0">
                <a:latin typeface="Helvetica" charset="0"/>
                <a:ea typeface="Helvetica" charset="0"/>
                <a:cs typeface="Helvetica" charset="0"/>
              </a:rPr>
              <a:t>Small-group discussion by type of partner (</a:t>
            </a:r>
            <a:r>
              <a:rPr lang="en-US" dirty="0" err="1" smtClean="0">
                <a:latin typeface="Helvetica" charset="0"/>
                <a:ea typeface="Helvetica" charset="0"/>
                <a:cs typeface="Helvetica" charset="0"/>
              </a:rPr>
              <a:t>ed</a:t>
            </a:r>
            <a:r>
              <a:rPr lang="en-US" dirty="0" smtClean="0">
                <a:latin typeface="Helvetica" charset="0"/>
                <a:ea typeface="Helvetica" charset="0"/>
                <a:cs typeface="Helvetica" charset="0"/>
              </a:rPr>
              <a:t>, econ dev, workforce)</a:t>
            </a:r>
          </a:p>
          <a:p>
            <a:pPr marL="457200" lvl="1" indent="-457200">
              <a:spcBef>
                <a:spcPts val="0"/>
              </a:spcBef>
              <a:buClrTx/>
              <a:buSzTx/>
              <a:buFont typeface="Arial" charset="0"/>
              <a:buChar char="•"/>
            </a:pPr>
            <a:r>
              <a:rPr lang="en-US" dirty="0" smtClean="0">
                <a:latin typeface="Helvetica" charset="0"/>
                <a:ea typeface="Helvetica" charset="0"/>
                <a:cs typeface="Helvetica" charset="0"/>
              </a:rPr>
              <a:t>What </a:t>
            </a:r>
            <a:r>
              <a:rPr lang="en-US" dirty="0">
                <a:latin typeface="Helvetica" charset="0"/>
                <a:ea typeface="Helvetica" charset="0"/>
                <a:cs typeface="Helvetica" charset="0"/>
              </a:rPr>
              <a:t>are we doing to get what we want </a:t>
            </a:r>
            <a:r>
              <a:rPr lang="en-US" b="1" dirty="0">
                <a:latin typeface="Helvetica" charset="0"/>
                <a:ea typeface="Helvetica" charset="0"/>
                <a:cs typeface="Helvetica" charset="0"/>
              </a:rPr>
              <a:t>as </a:t>
            </a:r>
            <a:r>
              <a:rPr lang="en-US" b="1" dirty="0" smtClean="0">
                <a:latin typeface="Helvetica" charset="0"/>
                <a:ea typeface="Helvetica" charset="0"/>
                <a:cs typeface="Helvetica" charset="0"/>
              </a:rPr>
              <a:t>systems</a:t>
            </a:r>
            <a:r>
              <a:rPr lang="en-US" dirty="0" smtClean="0">
                <a:latin typeface="Helvetica" charset="0"/>
                <a:ea typeface="Helvetica" charset="0"/>
                <a:cs typeface="Helvetica" charset="0"/>
              </a:rPr>
              <a:t>?</a:t>
            </a:r>
            <a:endParaRPr lang="en-US" dirty="0">
              <a:latin typeface="Helvetica" charset="0"/>
              <a:ea typeface="Helvetica" charset="0"/>
              <a:cs typeface="Helvetica" charset="0"/>
            </a:endParaRPr>
          </a:p>
          <a:p>
            <a:pPr marL="857250" lvl="2" indent="-457200">
              <a:spcBef>
                <a:spcPts val="0"/>
              </a:spcBef>
              <a:buClrTx/>
              <a:buSzTx/>
              <a:buFont typeface="Arial" charset="0"/>
              <a:buChar char="•"/>
            </a:pPr>
            <a:r>
              <a:rPr lang="en-US" dirty="0">
                <a:latin typeface="Helvetica" charset="0"/>
                <a:ea typeface="Helvetica" charset="0"/>
                <a:cs typeface="Helvetica" charset="0"/>
              </a:rPr>
              <a:t>What do we do?</a:t>
            </a:r>
          </a:p>
          <a:p>
            <a:pPr marL="857250" lvl="2" indent="-457200">
              <a:spcBef>
                <a:spcPts val="0"/>
              </a:spcBef>
              <a:buClrTx/>
              <a:buSzTx/>
              <a:buFont typeface="Arial" charset="0"/>
              <a:buChar char="•"/>
            </a:pPr>
            <a:r>
              <a:rPr lang="en-US" dirty="0">
                <a:latin typeface="Helvetica" charset="0"/>
                <a:ea typeface="Helvetica" charset="0"/>
                <a:cs typeface="Helvetica" charset="0"/>
              </a:rPr>
              <a:t>What is the desired outcome of what we do?</a:t>
            </a:r>
          </a:p>
          <a:p>
            <a:pPr marL="857250" lvl="2" indent="-457200">
              <a:spcBef>
                <a:spcPts val="0"/>
              </a:spcBef>
              <a:buClrTx/>
              <a:buSzTx/>
              <a:buFont typeface="Arial" charset="0"/>
              <a:buChar char="•"/>
            </a:pPr>
            <a:r>
              <a:rPr lang="en-US" dirty="0">
                <a:latin typeface="Helvetica" charset="0"/>
                <a:ea typeface="Helvetica" charset="0"/>
                <a:cs typeface="Helvetica" charset="0"/>
              </a:rPr>
              <a:t>Who do we do it </a:t>
            </a:r>
            <a:r>
              <a:rPr lang="en-US" dirty="0" smtClean="0">
                <a:latin typeface="Helvetica" charset="0"/>
                <a:ea typeface="Helvetica" charset="0"/>
                <a:cs typeface="Helvetica" charset="0"/>
              </a:rPr>
              <a:t>for?</a:t>
            </a:r>
          </a:p>
          <a:p>
            <a:pPr marL="857250" lvl="2" indent="-457200">
              <a:spcBef>
                <a:spcPts val="0"/>
              </a:spcBef>
              <a:buClrTx/>
              <a:buSzTx/>
              <a:buFont typeface="Arial" charset="0"/>
              <a:buChar char="•"/>
            </a:pPr>
            <a:r>
              <a:rPr lang="en-US" dirty="0" smtClean="0">
                <a:latin typeface="Helvetica" charset="0"/>
                <a:ea typeface="Helvetica" charset="0"/>
                <a:cs typeface="Helvetica" charset="0"/>
              </a:rPr>
              <a:t>How will this serve the region’s mission?</a:t>
            </a:r>
          </a:p>
          <a:p>
            <a:pPr marL="457200" lvl="1" indent="-457200">
              <a:spcBef>
                <a:spcPts val="0"/>
              </a:spcBef>
              <a:buClrTx/>
              <a:buSzTx/>
              <a:buFont typeface="Arial" charset="0"/>
              <a:buChar char="•"/>
            </a:pPr>
            <a:endParaRPr lang="en-US" dirty="0">
              <a:latin typeface="Helvetica" charset="0"/>
              <a:ea typeface="Helvetica" charset="0"/>
              <a:cs typeface="Helvetica" charset="0"/>
            </a:endParaRPr>
          </a:p>
          <a:p>
            <a:pPr marL="457200" lvl="1" indent="-457200">
              <a:spcBef>
                <a:spcPts val="0"/>
              </a:spcBef>
              <a:buClrTx/>
              <a:buSzTx/>
              <a:buFont typeface="Arial" charset="0"/>
              <a:buChar char="•"/>
            </a:pPr>
            <a:endParaRPr lang="en-US" dirty="0">
              <a:latin typeface="Helvetica" charset="0"/>
              <a:ea typeface="Helvetica" charset="0"/>
              <a:cs typeface="Helvetica" charset="0"/>
            </a:endParaRPr>
          </a:p>
          <a:p>
            <a:pPr marL="457200" marR="0" lvl="1" indent="-457200" defTabSz="914400" eaLnBrk="1" fontAlgn="auto" latinLnBrk="0" hangingPunct="1">
              <a:lnSpc>
                <a:spcPct val="100000"/>
              </a:lnSpc>
              <a:spcBef>
                <a:spcPts val="0"/>
              </a:spcBef>
              <a:spcAft>
                <a:spcPts val="0"/>
              </a:spcAft>
              <a:buClrTx/>
              <a:buSzTx/>
              <a:buFont typeface="Arial" charset="0"/>
              <a:buChar char="•"/>
              <a:tabLst/>
              <a:defRPr/>
            </a:pPr>
            <a:endParaRPr lang="en-US" dirty="0" smtClean="0">
              <a:latin typeface="Helvetica" charset="0"/>
              <a:ea typeface="Helvetica" charset="0"/>
              <a:cs typeface="Helvetica" charset="0"/>
            </a:endParaRPr>
          </a:p>
        </p:txBody>
      </p:sp>
      <p:sp>
        <p:nvSpPr>
          <p:cNvPr id="191" name="Shape 191"/>
          <p:cNvSpPr txBox="1"/>
          <p:nvPr/>
        </p:nvSpPr>
        <p:spPr>
          <a:xfrm>
            <a:off x="609600" y="92073"/>
            <a:ext cx="818192" cy="422031"/>
          </a:xfrm>
          <a:prstGeom prst="rect">
            <a:avLst/>
          </a:prstGeom>
          <a:noFill/>
          <a:ln>
            <a:noFill/>
          </a:ln>
        </p:spPr>
        <p:txBody>
          <a:bodyPr lIns="91425" tIns="45700" rIns="91425" bIns="45700" anchor="t" anchorCtr="0">
            <a:noAutofit/>
          </a:bodyPr>
          <a:lstStyle/>
          <a:p>
            <a:pPr>
              <a:buSzPct val="25000"/>
            </a:pPr>
            <a:r>
              <a:rPr lang="en-US" sz="1800">
                <a:solidFill>
                  <a:schemeClr val="dk1"/>
                </a:solidFill>
                <a:latin typeface="Helvetica Neue"/>
                <a:ea typeface="Helvetica Neue"/>
                <a:cs typeface="Helvetica Neue"/>
                <a:sym typeface="Helvetica Neue"/>
              </a:rPr>
              <a:t>Work</a:t>
            </a:r>
          </a:p>
        </p:txBody>
      </p:sp>
      <p:sp>
        <p:nvSpPr>
          <p:cNvPr id="3" name="Rectangle 2"/>
          <p:cNvSpPr/>
          <p:nvPr/>
        </p:nvSpPr>
        <p:spPr>
          <a:xfrm>
            <a:off x="1018696" y="4954379"/>
            <a:ext cx="9683263" cy="1477328"/>
          </a:xfrm>
          <a:prstGeom prst="rect">
            <a:avLst/>
          </a:prstGeom>
        </p:spPr>
        <p:txBody>
          <a:bodyPr wrap="square">
            <a:spAutoFit/>
          </a:bodyPr>
          <a:lstStyle/>
          <a:p>
            <a:pPr marL="400050" lvl="1"/>
            <a:r>
              <a:rPr lang="en-US" sz="1800" dirty="0" smtClean="0">
                <a:latin typeface="Helvetica" charset="0"/>
                <a:ea typeface="Helvetica" charset="0"/>
                <a:cs typeface="Helvetica" charset="0"/>
              </a:rPr>
              <a:t>**We’ll </a:t>
            </a:r>
            <a:r>
              <a:rPr lang="en-US" sz="1800" dirty="0">
                <a:latin typeface="Helvetica" charset="0"/>
                <a:ea typeface="Helvetica" charset="0"/>
                <a:cs typeface="Helvetica" charset="0"/>
              </a:rPr>
              <a:t>use the guide below to draft our mission </a:t>
            </a:r>
            <a:r>
              <a:rPr lang="en-US" sz="1800" dirty="0" smtClean="0">
                <a:latin typeface="Helvetica" charset="0"/>
                <a:ea typeface="Helvetica" charset="0"/>
                <a:cs typeface="Helvetica" charset="0"/>
              </a:rPr>
              <a:t>statement.</a:t>
            </a:r>
            <a:endParaRPr lang="en-US" sz="1800" dirty="0">
              <a:latin typeface="Helvetica" charset="0"/>
              <a:ea typeface="Helvetica" charset="0"/>
              <a:cs typeface="Helvetica" charset="0"/>
            </a:endParaRPr>
          </a:p>
          <a:p>
            <a:pPr lvl="1"/>
            <a:endParaRPr lang="en-US" sz="1800" dirty="0">
              <a:latin typeface="Helvetica" charset="0"/>
              <a:ea typeface="Helvetica" charset="0"/>
              <a:cs typeface="Helvetica" charset="0"/>
            </a:endParaRPr>
          </a:p>
          <a:p>
            <a:pPr lvl="1"/>
            <a:r>
              <a:rPr lang="en-US" sz="1800" dirty="0">
                <a:latin typeface="Helvetica" charset="0"/>
                <a:ea typeface="Helvetica" charset="0"/>
                <a:cs typeface="Helvetica" charset="0"/>
              </a:rPr>
              <a:t>We ______ </a:t>
            </a:r>
            <a:r>
              <a:rPr lang="en-US" sz="1800" dirty="0" smtClean="0">
                <a:latin typeface="Helvetica" charset="0"/>
                <a:ea typeface="Helvetica" charset="0"/>
                <a:cs typeface="Helvetica" charset="0"/>
              </a:rPr>
              <a:t>(fill in with major tasks, mentioned in Q. 1 of exercise), so </a:t>
            </a:r>
            <a:r>
              <a:rPr lang="en-US" sz="1800" dirty="0">
                <a:latin typeface="Helvetica" charset="0"/>
                <a:ea typeface="Helvetica" charset="0"/>
                <a:cs typeface="Helvetica" charset="0"/>
              </a:rPr>
              <a:t>that _______ (fill in with the desired outcome from Q. 2). We do this for ______ (who benefits or avoids harms</a:t>
            </a:r>
            <a:r>
              <a:rPr lang="en-US" sz="1800" dirty="0" smtClean="0">
                <a:latin typeface="Helvetica" charset="0"/>
                <a:ea typeface="Helvetica" charset="0"/>
                <a:cs typeface="Helvetica" charset="0"/>
              </a:rPr>
              <a:t>). This will serve our region’s mission by _______ (Q4).</a:t>
            </a:r>
            <a:endParaRPr lang="en-US" sz="1800" dirty="0">
              <a:latin typeface="Helvetica" charset="0"/>
              <a:ea typeface="Helvetica" charset="0"/>
              <a:cs typeface="Helvetica" charset="0"/>
            </a:endParaRPr>
          </a:p>
        </p:txBody>
      </p:sp>
    </p:spTree>
    <p:extLst>
      <p:ext uri="{BB962C8B-B14F-4D97-AF65-F5344CB8AC3E}">
        <p14:creationId xmlns:p14="http://schemas.microsoft.com/office/powerpoint/2010/main" val="14976926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Shape 179"/>
          <p:cNvSpPr txBox="1">
            <a:spLocks noGrp="1"/>
          </p:cNvSpPr>
          <p:nvPr>
            <p:ph type="title"/>
          </p:nvPr>
        </p:nvSpPr>
        <p:spPr>
          <a:xfrm>
            <a:off x="562708" y="403590"/>
            <a:ext cx="10972800" cy="1143000"/>
          </a:xfrm>
          <a:prstGeom prst="rect">
            <a:avLst/>
          </a:prstGeom>
          <a:noFill/>
          <a:ln>
            <a:noFill/>
          </a:ln>
        </p:spPr>
        <p:txBody>
          <a:bodyPr lIns="91425" tIns="45700" rIns="91425" bIns="45700" anchor="ctr" anchorCtr="0">
            <a:noAutofit/>
          </a:bodyPr>
          <a:lstStyle/>
          <a:p>
            <a:pPr algn="l">
              <a:buSzPct val="25000"/>
            </a:pPr>
            <a:r>
              <a:rPr lang="en-US" sz="4000" dirty="0" smtClean="0">
                <a:latin typeface="Helvetica" charset="0"/>
                <a:ea typeface="Helvetica" charset="0"/>
                <a:cs typeface="Helvetica" charset="0"/>
                <a:sym typeface="Helvetica Neue"/>
              </a:rPr>
              <a:t>Goals </a:t>
            </a:r>
            <a:r>
              <a:rPr lang="en-US" sz="4000" smtClean="0">
                <a:latin typeface="Helvetica" charset="0"/>
                <a:ea typeface="Helvetica" charset="0"/>
                <a:cs typeface="Helvetica" charset="0"/>
                <a:sym typeface="Helvetica Neue"/>
              </a:rPr>
              <a:t>and Strategies: </a:t>
            </a:r>
            <a:r>
              <a:rPr lang="en-US" sz="4000" dirty="0">
                <a:latin typeface="Helvetica" charset="0"/>
                <a:ea typeface="Helvetica" charset="0"/>
                <a:cs typeface="Helvetica" charset="0"/>
                <a:sym typeface="Helvetica Neue"/>
              </a:rPr>
              <a:t>What are we doing in the near-term?</a:t>
            </a:r>
            <a:endParaRPr lang="en-US" sz="3800" dirty="0">
              <a:latin typeface="Helvetica Neue"/>
              <a:ea typeface="Helvetica Neue"/>
              <a:cs typeface="Helvetica Neue"/>
              <a:sym typeface="Helvetica Neue"/>
            </a:endParaRPr>
          </a:p>
        </p:txBody>
      </p:sp>
      <p:sp>
        <p:nvSpPr>
          <p:cNvPr id="180" name="Shape 180"/>
          <p:cNvSpPr txBox="1">
            <a:spLocks noGrp="1"/>
          </p:cNvSpPr>
          <p:nvPr>
            <p:ph type="body" idx="1"/>
          </p:nvPr>
        </p:nvSpPr>
        <p:spPr>
          <a:prstGeom prst="rect">
            <a:avLst/>
          </a:prstGeom>
          <a:noFill/>
          <a:ln>
            <a:noFill/>
          </a:ln>
        </p:spPr>
        <p:txBody>
          <a:bodyPr lIns="91425" tIns="45700" rIns="91425" bIns="45700" anchor="t" anchorCtr="0">
            <a:noAutofit/>
          </a:bodyPr>
          <a:lstStyle/>
          <a:p>
            <a:pPr indent="-342900">
              <a:lnSpc>
                <a:spcPct val="80000"/>
              </a:lnSpc>
              <a:spcBef>
                <a:spcPts val="0"/>
              </a:spcBef>
              <a:buSzPct val="98666"/>
            </a:pPr>
            <a:r>
              <a:rPr lang="en-US" sz="2960" dirty="0">
                <a:latin typeface="Helvetica Neue"/>
                <a:ea typeface="Helvetica Neue"/>
                <a:cs typeface="Helvetica Neue"/>
                <a:sym typeface="Helvetica Neue"/>
              </a:rPr>
              <a:t>High-level things we want to </a:t>
            </a:r>
            <a:r>
              <a:rPr lang="en-US" sz="2960" dirty="0" smtClean="0">
                <a:latin typeface="Helvetica Neue"/>
                <a:ea typeface="Helvetica Neue"/>
                <a:cs typeface="Helvetica Neue"/>
                <a:sym typeface="Helvetica Neue"/>
              </a:rPr>
              <a:t>accomplish, and how we want to accomplish them</a:t>
            </a:r>
            <a:endParaRPr lang="en-US" sz="2960" dirty="0">
              <a:latin typeface="Helvetica Neue"/>
              <a:ea typeface="Helvetica Neue"/>
              <a:cs typeface="Helvetica Neue"/>
              <a:sym typeface="Helvetica Neue"/>
            </a:endParaRPr>
          </a:p>
          <a:p>
            <a:pPr indent="-342900">
              <a:lnSpc>
                <a:spcPct val="80000"/>
              </a:lnSpc>
              <a:spcBef>
                <a:spcPts val="0"/>
              </a:spcBef>
              <a:buSzPct val="98666"/>
            </a:pPr>
            <a:r>
              <a:rPr lang="en-US" sz="2960" dirty="0">
                <a:latin typeface="Helvetica Neue"/>
                <a:ea typeface="Helvetica Neue"/>
                <a:cs typeface="Helvetica Neue"/>
                <a:sym typeface="Helvetica Neue"/>
              </a:rPr>
              <a:t>Our </a:t>
            </a:r>
            <a:r>
              <a:rPr lang="en-US" sz="2960" b="1" dirty="0">
                <a:latin typeface="Helvetica Neue"/>
                <a:ea typeface="Helvetica Neue"/>
                <a:cs typeface="Helvetica Neue"/>
                <a:sym typeface="Helvetica Neue"/>
              </a:rPr>
              <a:t>goals</a:t>
            </a:r>
            <a:r>
              <a:rPr lang="en-US" sz="2960" dirty="0">
                <a:latin typeface="Helvetica Neue"/>
                <a:ea typeface="Helvetica Neue"/>
                <a:cs typeface="Helvetica Neue"/>
                <a:sym typeface="Helvetica Neue"/>
              </a:rPr>
              <a:t> will focus resources and enables team members to make decisions in alignment with each other and with organizational commitments. It clarifies and helps to resolve resource </a:t>
            </a:r>
            <a:r>
              <a:rPr lang="en-US" sz="2960" dirty="0" smtClean="0">
                <a:latin typeface="Helvetica Neue"/>
                <a:ea typeface="Helvetica Neue"/>
                <a:cs typeface="Helvetica Neue"/>
                <a:sym typeface="Helvetica Neue"/>
              </a:rPr>
              <a:t>conflicts</a:t>
            </a:r>
          </a:p>
          <a:p>
            <a:pPr indent="-342900">
              <a:lnSpc>
                <a:spcPct val="80000"/>
              </a:lnSpc>
              <a:spcBef>
                <a:spcPts val="0"/>
              </a:spcBef>
              <a:buSzPct val="98666"/>
            </a:pPr>
            <a:r>
              <a:rPr lang="en-US" sz="2960" dirty="0" smtClean="0">
                <a:latin typeface="Helvetica Neue"/>
                <a:ea typeface="Helvetica Neue"/>
                <a:cs typeface="Helvetica Neue"/>
                <a:sym typeface="Helvetica Neue"/>
              </a:rPr>
              <a:t>Our </a:t>
            </a:r>
            <a:r>
              <a:rPr lang="en-US" sz="2960" b="1" dirty="0" smtClean="0">
                <a:latin typeface="Helvetica Neue"/>
                <a:ea typeface="Helvetica Neue"/>
                <a:cs typeface="Helvetica Neue"/>
                <a:sym typeface="Helvetica Neue"/>
              </a:rPr>
              <a:t>strategies </a:t>
            </a:r>
            <a:r>
              <a:rPr lang="en-US" sz="2960" dirty="0" smtClean="0">
                <a:latin typeface="Helvetica Neue"/>
                <a:ea typeface="Helvetica Neue"/>
                <a:cs typeface="Helvetica Neue"/>
                <a:sym typeface="Helvetica Neue"/>
              </a:rPr>
              <a:t>will show us how we get there</a:t>
            </a:r>
            <a:endParaRPr lang="en-US" sz="2960" dirty="0">
              <a:latin typeface="Helvetica Neue"/>
              <a:ea typeface="Helvetica Neue"/>
              <a:cs typeface="Helvetica Neue"/>
              <a:sym typeface="Helvetica Neue"/>
            </a:endParaRPr>
          </a:p>
          <a:p>
            <a:pPr indent="-342900">
              <a:lnSpc>
                <a:spcPct val="80000"/>
              </a:lnSpc>
              <a:spcBef>
                <a:spcPts val="0"/>
              </a:spcBef>
              <a:buSzPct val="98666"/>
            </a:pPr>
            <a:r>
              <a:rPr lang="en-US" sz="2960" dirty="0">
                <a:latin typeface="Helvetica Neue"/>
                <a:ea typeface="Helvetica Neue"/>
                <a:cs typeface="Helvetica Neue"/>
                <a:sym typeface="Helvetica Neue"/>
              </a:rPr>
              <a:t>What will we do by 2018, 2020, and </a:t>
            </a:r>
            <a:r>
              <a:rPr lang="en-US" sz="2960" dirty="0" smtClean="0">
                <a:latin typeface="Helvetica Neue"/>
                <a:ea typeface="Helvetica Neue"/>
                <a:cs typeface="Helvetica Neue"/>
                <a:sym typeface="Helvetica Neue"/>
              </a:rPr>
              <a:t>2022, and how will we get there?</a:t>
            </a:r>
            <a:endParaRPr lang="en-US" sz="2960" dirty="0">
              <a:latin typeface="Helvetica Neue"/>
              <a:ea typeface="Helvetica Neue"/>
              <a:cs typeface="Helvetica Neue"/>
              <a:sym typeface="Helvetica Neue"/>
            </a:endParaRPr>
          </a:p>
        </p:txBody>
      </p:sp>
      <p:sp>
        <p:nvSpPr>
          <p:cNvPr id="183" name="Shape 183"/>
          <p:cNvSpPr txBox="1"/>
          <p:nvPr/>
        </p:nvSpPr>
        <p:spPr>
          <a:xfrm>
            <a:off x="609600" y="92073"/>
            <a:ext cx="1146468" cy="369332"/>
          </a:xfrm>
          <a:prstGeom prst="rect">
            <a:avLst/>
          </a:prstGeom>
          <a:noFill/>
          <a:ln>
            <a:noFill/>
          </a:ln>
        </p:spPr>
        <p:txBody>
          <a:bodyPr lIns="91425" tIns="45700" rIns="91425" bIns="45700" anchor="t" anchorCtr="0">
            <a:noAutofit/>
          </a:bodyPr>
          <a:lstStyle/>
          <a:p>
            <a:pPr>
              <a:buSzPct val="25000"/>
            </a:pPr>
            <a:r>
              <a:rPr lang="en-US" sz="1800">
                <a:solidFill>
                  <a:schemeClr val="dk1"/>
                </a:solidFill>
                <a:latin typeface="Helvetica Neue"/>
                <a:ea typeface="Helvetica Neue"/>
                <a:cs typeface="Helvetica Neue"/>
                <a:sym typeface="Helvetica Neue"/>
              </a:rPr>
              <a:t>Definition</a:t>
            </a:r>
          </a:p>
        </p:txBody>
      </p:sp>
    </p:spTree>
    <p:extLst>
      <p:ext uri="{BB962C8B-B14F-4D97-AF65-F5344CB8AC3E}">
        <p14:creationId xmlns:p14="http://schemas.microsoft.com/office/powerpoint/2010/main" val="124817895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Shape 179"/>
          <p:cNvSpPr txBox="1">
            <a:spLocks noGrp="1"/>
          </p:cNvSpPr>
          <p:nvPr>
            <p:ph type="title"/>
          </p:nvPr>
        </p:nvSpPr>
        <p:spPr>
          <a:prstGeom prst="rect">
            <a:avLst/>
          </a:prstGeom>
          <a:noFill/>
          <a:ln>
            <a:noFill/>
          </a:ln>
        </p:spPr>
        <p:txBody>
          <a:bodyPr lIns="91425" tIns="45700" rIns="91425" bIns="45700" anchor="ctr" anchorCtr="0">
            <a:noAutofit/>
          </a:bodyPr>
          <a:lstStyle/>
          <a:p>
            <a:pPr algn="l">
              <a:buSzPct val="25000"/>
            </a:pPr>
            <a:r>
              <a:rPr lang="en-US" sz="4000" dirty="0" smtClean="0">
                <a:latin typeface="Helvetica" charset="0"/>
                <a:ea typeface="Helvetica" charset="0"/>
                <a:cs typeface="Helvetica" charset="0"/>
                <a:sym typeface="Helvetica Neue"/>
              </a:rPr>
              <a:t>Goals and Strategies: Sample Output</a:t>
            </a:r>
            <a:endParaRPr lang="en-US" sz="3800" dirty="0">
              <a:latin typeface="Helvetica Neue"/>
              <a:ea typeface="Helvetica Neue"/>
              <a:cs typeface="Helvetica Neue"/>
              <a:sym typeface="Helvetica Neue"/>
            </a:endParaRPr>
          </a:p>
        </p:txBody>
      </p:sp>
      <p:sp>
        <p:nvSpPr>
          <p:cNvPr id="180" name="Shape 180"/>
          <p:cNvSpPr txBox="1">
            <a:spLocks noGrp="1"/>
          </p:cNvSpPr>
          <p:nvPr>
            <p:ph type="body" idx="1"/>
          </p:nvPr>
        </p:nvSpPr>
        <p:spPr>
          <a:prstGeom prst="rect">
            <a:avLst/>
          </a:prstGeom>
          <a:noFill/>
          <a:ln>
            <a:noFill/>
          </a:ln>
        </p:spPr>
        <p:txBody>
          <a:bodyPr lIns="91425" tIns="45700" rIns="91425" bIns="45700" anchor="t" anchorCtr="0">
            <a:noAutofit/>
          </a:bodyPr>
          <a:lstStyle/>
          <a:p>
            <a:pPr indent="-342900">
              <a:lnSpc>
                <a:spcPct val="80000"/>
              </a:lnSpc>
              <a:spcBef>
                <a:spcPts val="0"/>
              </a:spcBef>
              <a:buSzPct val="98666"/>
            </a:pPr>
            <a:r>
              <a:rPr lang="en-US" sz="2960" b="1" dirty="0" smtClean="0">
                <a:latin typeface="Helvetica Neue"/>
                <a:ea typeface="Helvetica Neue"/>
                <a:cs typeface="Helvetica Neue"/>
                <a:sym typeface="Helvetica Neue"/>
              </a:rPr>
              <a:t>Goal: </a:t>
            </a:r>
            <a:r>
              <a:rPr lang="en-US" sz="2960" dirty="0" smtClean="0">
                <a:latin typeface="Helvetica Neue"/>
                <a:ea typeface="Helvetica Neue"/>
                <a:cs typeface="Helvetica Neue"/>
                <a:sym typeface="Helvetica Neue"/>
              </a:rPr>
              <a:t>By 2020, we want to increase new pipeline capacity for X industry by X credentialed workers/students. </a:t>
            </a:r>
          </a:p>
          <a:p>
            <a:pPr indent="-342900">
              <a:lnSpc>
                <a:spcPct val="80000"/>
              </a:lnSpc>
              <a:spcBef>
                <a:spcPts val="0"/>
              </a:spcBef>
              <a:buSzPct val="98666"/>
            </a:pPr>
            <a:endParaRPr lang="en-US" sz="2960" dirty="0" smtClean="0">
              <a:latin typeface="Helvetica Neue"/>
              <a:ea typeface="Helvetica Neue"/>
              <a:cs typeface="Helvetica Neue"/>
              <a:sym typeface="Helvetica Neue"/>
            </a:endParaRPr>
          </a:p>
          <a:p>
            <a:pPr indent="-342900">
              <a:lnSpc>
                <a:spcPct val="80000"/>
              </a:lnSpc>
              <a:spcBef>
                <a:spcPts val="0"/>
              </a:spcBef>
              <a:buSzPct val="98666"/>
            </a:pPr>
            <a:r>
              <a:rPr lang="en-US" sz="2960" b="1" dirty="0" smtClean="0">
                <a:latin typeface="Helvetica Neue"/>
                <a:ea typeface="Helvetica Neue"/>
                <a:cs typeface="Helvetica Neue"/>
                <a:sym typeface="Helvetica Neue"/>
              </a:rPr>
              <a:t>Strategies: </a:t>
            </a:r>
            <a:r>
              <a:rPr lang="en-US" sz="2960" dirty="0" smtClean="0">
                <a:latin typeface="Helvetica Neue"/>
                <a:ea typeface="Helvetica Neue"/>
                <a:cs typeface="Helvetica Neue"/>
                <a:sym typeface="Helvetica Neue"/>
              </a:rPr>
              <a:t>Our shared strategies to do this will be</a:t>
            </a:r>
            <a:r>
              <a:rPr lang="mr-IN" sz="2960" dirty="0" smtClean="0">
                <a:latin typeface="Helvetica Neue"/>
                <a:ea typeface="Helvetica Neue"/>
                <a:cs typeface="Helvetica Neue"/>
                <a:sym typeface="Helvetica Neue"/>
              </a:rPr>
              <a:t>…</a:t>
            </a:r>
            <a:endParaRPr lang="en-US" sz="2960" dirty="0" smtClean="0">
              <a:latin typeface="Helvetica Neue"/>
              <a:ea typeface="Helvetica Neue"/>
              <a:cs typeface="Helvetica Neue"/>
              <a:sym typeface="Helvetica Neue"/>
            </a:endParaRPr>
          </a:p>
          <a:p>
            <a:pPr lvl="1" indent="-342900">
              <a:lnSpc>
                <a:spcPct val="80000"/>
              </a:lnSpc>
              <a:spcBef>
                <a:spcPts val="0"/>
              </a:spcBef>
              <a:buSzPct val="98666"/>
            </a:pPr>
            <a:r>
              <a:rPr lang="en-US" sz="2560" dirty="0" smtClean="0">
                <a:latin typeface="Helvetica Neue"/>
                <a:ea typeface="Helvetica Neue"/>
                <a:cs typeface="Helvetica Neue"/>
                <a:sym typeface="Helvetica Neue"/>
              </a:rPr>
              <a:t>Strategy X</a:t>
            </a:r>
          </a:p>
          <a:p>
            <a:pPr lvl="1" indent="-342900">
              <a:lnSpc>
                <a:spcPct val="80000"/>
              </a:lnSpc>
              <a:spcBef>
                <a:spcPts val="0"/>
              </a:spcBef>
              <a:buSzPct val="98666"/>
            </a:pPr>
            <a:r>
              <a:rPr lang="en-US" sz="2560" dirty="0" smtClean="0">
                <a:latin typeface="Helvetica Neue"/>
                <a:ea typeface="Helvetica Neue"/>
                <a:cs typeface="Helvetica Neue"/>
                <a:sym typeface="Helvetica Neue"/>
              </a:rPr>
              <a:t>Strategy Y</a:t>
            </a:r>
          </a:p>
          <a:p>
            <a:pPr lvl="1" indent="-342900">
              <a:lnSpc>
                <a:spcPct val="80000"/>
              </a:lnSpc>
              <a:spcBef>
                <a:spcPts val="0"/>
              </a:spcBef>
              <a:buSzPct val="98666"/>
            </a:pPr>
            <a:r>
              <a:rPr lang="en-US" sz="2560" dirty="0" smtClean="0">
                <a:latin typeface="Helvetica Neue"/>
                <a:ea typeface="Helvetica Neue"/>
                <a:cs typeface="Helvetica Neue"/>
                <a:sym typeface="Helvetica Neue"/>
              </a:rPr>
              <a:t>Strategy Z</a:t>
            </a:r>
            <a:endParaRPr lang="en-US" sz="2560" dirty="0">
              <a:latin typeface="Helvetica Neue"/>
              <a:ea typeface="Helvetica Neue"/>
              <a:cs typeface="Helvetica Neue"/>
              <a:sym typeface="Helvetica Neue"/>
            </a:endParaRPr>
          </a:p>
        </p:txBody>
      </p:sp>
      <p:sp>
        <p:nvSpPr>
          <p:cNvPr id="182" name="Shape 182"/>
          <p:cNvSpPr txBox="1"/>
          <p:nvPr/>
        </p:nvSpPr>
        <p:spPr>
          <a:xfrm>
            <a:off x="2133601" y="3200400"/>
            <a:ext cx="4040187" cy="639762"/>
          </a:xfrm>
          <a:prstGeom prst="rect">
            <a:avLst/>
          </a:prstGeom>
          <a:noFill/>
          <a:ln>
            <a:noFill/>
          </a:ln>
        </p:spPr>
        <p:txBody>
          <a:bodyPr lIns="91425" tIns="45700" rIns="91425" bIns="45700" anchor="b" anchorCtr="0">
            <a:noAutofit/>
          </a:bodyPr>
          <a:lstStyle/>
          <a:p>
            <a:pPr>
              <a:buClr>
                <a:schemeClr val="dk1"/>
              </a:buClr>
            </a:pPr>
            <a:endParaRPr sz="2400">
              <a:solidFill>
                <a:schemeClr val="dk1"/>
              </a:solidFill>
              <a:latin typeface="Calibri"/>
              <a:ea typeface="Calibri"/>
              <a:cs typeface="Calibri"/>
              <a:sym typeface="Calibri"/>
            </a:endParaRPr>
          </a:p>
        </p:txBody>
      </p:sp>
      <p:sp>
        <p:nvSpPr>
          <p:cNvPr id="183" name="Shape 183"/>
          <p:cNvSpPr txBox="1"/>
          <p:nvPr/>
        </p:nvSpPr>
        <p:spPr>
          <a:xfrm>
            <a:off x="609600" y="92073"/>
            <a:ext cx="1146468" cy="369332"/>
          </a:xfrm>
          <a:prstGeom prst="rect">
            <a:avLst/>
          </a:prstGeom>
          <a:noFill/>
          <a:ln>
            <a:noFill/>
          </a:ln>
        </p:spPr>
        <p:txBody>
          <a:bodyPr lIns="91425" tIns="45700" rIns="91425" bIns="45700" anchor="t" anchorCtr="0">
            <a:noAutofit/>
          </a:bodyPr>
          <a:lstStyle/>
          <a:p>
            <a:pPr>
              <a:buSzPct val="25000"/>
            </a:pPr>
            <a:r>
              <a:rPr lang="en-US" sz="1800">
                <a:solidFill>
                  <a:schemeClr val="dk1"/>
                </a:solidFill>
                <a:latin typeface="Helvetica Neue"/>
                <a:ea typeface="Helvetica Neue"/>
                <a:cs typeface="Helvetica Neue"/>
                <a:sym typeface="Helvetica Neue"/>
              </a:rPr>
              <a:t>Definition</a:t>
            </a:r>
          </a:p>
        </p:txBody>
      </p:sp>
    </p:spTree>
    <p:extLst>
      <p:ext uri="{BB962C8B-B14F-4D97-AF65-F5344CB8AC3E}">
        <p14:creationId xmlns:p14="http://schemas.microsoft.com/office/powerpoint/2010/main" val="65396517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Shape 211"/>
          <p:cNvSpPr txBox="1">
            <a:spLocks noGrp="1"/>
          </p:cNvSpPr>
          <p:nvPr>
            <p:ph type="title"/>
          </p:nvPr>
        </p:nvSpPr>
        <p:spPr>
          <a:prstGeom prst="rect">
            <a:avLst/>
          </a:prstGeom>
          <a:noFill/>
          <a:ln>
            <a:noFill/>
          </a:ln>
        </p:spPr>
        <p:txBody>
          <a:bodyPr lIns="91425" tIns="45700" rIns="91425" bIns="45700" anchor="ctr" anchorCtr="0">
            <a:noAutofit/>
          </a:bodyPr>
          <a:lstStyle/>
          <a:p>
            <a:pPr algn="l">
              <a:buSzPct val="25000"/>
            </a:pPr>
            <a:r>
              <a:rPr lang="en-US" sz="3800" dirty="0" smtClean="0">
                <a:latin typeface="Helvetica Neue"/>
                <a:ea typeface="Helvetica Neue"/>
                <a:cs typeface="Helvetica Neue"/>
                <a:sym typeface="Helvetica Neue"/>
              </a:rPr>
              <a:t>Goals and Strategies: </a:t>
            </a:r>
            <a:r>
              <a:rPr lang="en-US" sz="3800" dirty="0">
                <a:latin typeface="Helvetica Neue"/>
                <a:ea typeface="Helvetica Neue"/>
                <a:cs typeface="Helvetica Neue"/>
                <a:sym typeface="Helvetica Neue"/>
              </a:rPr>
              <a:t>Consensus Workshop</a:t>
            </a:r>
          </a:p>
        </p:txBody>
      </p:sp>
      <p:sp>
        <p:nvSpPr>
          <p:cNvPr id="212" name="Shape 212"/>
          <p:cNvSpPr txBox="1">
            <a:spLocks noGrp="1"/>
          </p:cNvSpPr>
          <p:nvPr>
            <p:ph type="body" idx="1"/>
          </p:nvPr>
        </p:nvSpPr>
        <p:spPr>
          <a:prstGeom prst="rect">
            <a:avLst/>
          </a:prstGeom>
          <a:noFill/>
          <a:ln>
            <a:noFill/>
          </a:ln>
        </p:spPr>
        <p:txBody>
          <a:bodyPr lIns="91425" tIns="45700" rIns="91425" bIns="45700" anchor="t" anchorCtr="0">
            <a:noAutofit/>
          </a:bodyPr>
          <a:lstStyle/>
          <a:p>
            <a:pPr indent="-342900">
              <a:spcBef>
                <a:spcPts val="0"/>
              </a:spcBef>
            </a:pPr>
            <a:r>
              <a:rPr lang="en-US" sz="3000" dirty="0">
                <a:latin typeface="Helvetica Neue"/>
                <a:ea typeface="Helvetica Neue"/>
                <a:cs typeface="Helvetica Neue"/>
                <a:sym typeface="Helvetica Neue"/>
              </a:rPr>
              <a:t>How might we train/prepare/equip the regional workforce to meet employer needs in each of our priority industries and occupations in 2020 and beyond? </a:t>
            </a:r>
          </a:p>
        </p:txBody>
      </p:sp>
      <p:sp>
        <p:nvSpPr>
          <p:cNvPr id="213" name="Shape 213"/>
          <p:cNvSpPr txBox="1"/>
          <p:nvPr/>
        </p:nvSpPr>
        <p:spPr>
          <a:xfrm>
            <a:off x="2133600" y="1676400"/>
            <a:ext cx="8229600" cy="1143000"/>
          </a:xfrm>
          <a:prstGeom prst="rect">
            <a:avLst/>
          </a:prstGeom>
          <a:noFill/>
          <a:ln>
            <a:noFill/>
          </a:ln>
        </p:spPr>
        <p:txBody>
          <a:bodyPr lIns="91425" tIns="45700" rIns="91425" bIns="45700" anchor="ctr" anchorCtr="0">
            <a:noAutofit/>
          </a:bodyPr>
          <a:lstStyle/>
          <a:p>
            <a:pPr>
              <a:buClr>
                <a:schemeClr val="dk1"/>
              </a:buClr>
            </a:pPr>
            <a:endParaRPr sz="4400">
              <a:solidFill>
                <a:schemeClr val="dk1"/>
              </a:solidFill>
              <a:latin typeface="Helvetica Neue"/>
              <a:ea typeface="Helvetica Neue"/>
              <a:cs typeface="Helvetica Neue"/>
              <a:sym typeface="Helvetica Neue"/>
            </a:endParaRPr>
          </a:p>
        </p:txBody>
      </p:sp>
      <p:sp>
        <p:nvSpPr>
          <p:cNvPr id="214" name="Shape 214"/>
          <p:cNvSpPr txBox="1"/>
          <p:nvPr/>
        </p:nvSpPr>
        <p:spPr>
          <a:xfrm>
            <a:off x="2133601" y="3200400"/>
            <a:ext cx="4040187" cy="639762"/>
          </a:xfrm>
          <a:prstGeom prst="rect">
            <a:avLst/>
          </a:prstGeom>
          <a:noFill/>
          <a:ln>
            <a:noFill/>
          </a:ln>
        </p:spPr>
        <p:txBody>
          <a:bodyPr lIns="91425" tIns="45700" rIns="91425" bIns="45700" anchor="b" anchorCtr="0">
            <a:noAutofit/>
          </a:bodyPr>
          <a:lstStyle/>
          <a:p>
            <a:pPr>
              <a:buClr>
                <a:schemeClr val="dk1"/>
              </a:buClr>
            </a:pPr>
            <a:endParaRPr sz="2400">
              <a:solidFill>
                <a:schemeClr val="dk1"/>
              </a:solidFill>
              <a:latin typeface="Calibri"/>
              <a:ea typeface="Calibri"/>
              <a:cs typeface="Calibri"/>
              <a:sym typeface="Calibri"/>
            </a:endParaRPr>
          </a:p>
        </p:txBody>
      </p:sp>
      <p:sp>
        <p:nvSpPr>
          <p:cNvPr id="215" name="Shape 215"/>
          <p:cNvSpPr txBox="1"/>
          <p:nvPr/>
        </p:nvSpPr>
        <p:spPr>
          <a:xfrm>
            <a:off x="656492" y="103796"/>
            <a:ext cx="961292" cy="341681"/>
          </a:xfrm>
          <a:prstGeom prst="rect">
            <a:avLst/>
          </a:prstGeom>
          <a:noFill/>
          <a:ln>
            <a:noFill/>
          </a:ln>
        </p:spPr>
        <p:txBody>
          <a:bodyPr lIns="91425" tIns="45700" rIns="91425" bIns="45700" anchor="t" anchorCtr="0">
            <a:noAutofit/>
          </a:bodyPr>
          <a:lstStyle/>
          <a:p>
            <a:pPr>
              <a:buSzPct val="25000"/>
            </a:pPr>
            <a:r>
              <a:rPr lang="en-US" sz="1800">
                <a:solidFill>
                  <a:schemeClr val="dk1"/>
                </a:solidFill>
                <a:latin typeface="Helvetica Neue"/>
                <a:ea typeface="Helvetica Neue"/>
                <a:cs typeface="Helvetica Neue"/>
                <a:sym typeface="Helvetica Neue"/>
              </a:rPr>
              <a:t>Work</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Shape 94"/>
          <p:cNvSpPr txBox="1">
            <a:spLocks noGrp="1"/>
          </p:cNvSpPr>
          <p:nvPr>
            <p:ph type="title"/>
          </p:nvPr>
        </p:nvSpPr>
        <p:spPr>
          <a:prstGeom prst="rect">
            <a:avLst/>
          </a:prstGeom>
          <a:noFill/>
          <a:ln>
            <a:noFill/>
          </a:ln>
        </p:spPr>
        <p:txBody>
          <a:bodyPr lIns="91425" tIns="45700" rIns="91425" bIns="45700" anchor="ctr" anchorCtr="0">
            <a:noAutofit/>
          </a:bodyPr>
          <a:lstStyle/>
          <a:p>
            <a:pPr algn="l">
              <a:buSzPct val="25000"/>
            </a:pPr>
            <a:r>
              <a:rPr lang="en-US">
                <a:latin typeface="Helvetica Neue"/>
                <a:ea typeface="Helvetica Neue"/>
                <a:cs typeface="Helvetica Neue"/>
                <a:sym typeface="Helvetica Neue"/>
              </a:rPr>
              <a:t>Objectives</a:t>
            </a:r>
          </a:p>
        </p:txBody>
      </p:sp>
      <p:sp>
        <p:nvSpPr>
          <p:cNvPr id="95" name="Shape 95"/>
          <p:cNvSpPr txBox="1">
            <a:spLocks noGrp="1"/>
          </p:cNvSpPr>
          <p:nvPr>
            <p:ph type="body" idx="1"/>
          </p:nvPr>
        </p:nvSpPr>
        <p:spPr>
          <a:prstGeom prst="rect">
            <a:avLst/>
          </a:prstGeom>
          <a:noFill/>
          <a:ln>
            <a:noFill/>
          </a:ln>
        </p:spPr>
        <p:txBody>
          <a:bodyPr lIns="91425" tIns="45700" rIns="91425" bIns="45700" anchor="t" anchorCtr="0">
            <a:noAutofit/>
          </a:bodyPr>
          <a:lstStyle/>
          <a:p>
            <a:pPr indent="-342900">
              <a:lnSpc>
                <a:spcPct val="90000"/>
              </a:lnSpc>
              <a:spcBef>
                <a:spcPts val="0"/>
              </a:spcBef>
              <a:buSzPct val="100740"/>
            </a:pPr>
            <a:r>
              <a:rPr lang="en-US" sz="2720" dirty="0">
                <a:latin typeface="Helvetica Neue"/>
                <a:ea typeface="Helvetica Neue"/>
                <a:cs typeface="Helvetica Neue"/>
                <a:sym typeface="Helvetica Neue"/>
              </a:rPr>
              <a:t>Confirm regional criteria, priority industries, and occupations</a:t>
            </a:r>
          </a:p>
          <a:p>
            <a:pPr indent="-342900">
              <a:lnSpc>
                <a:spcPct val="90000"/>
              </a:lnSpc>
              <a:spcBef>
                <a:spcPts val="544"/>
              </a:spcBef>
              <a:buSzPct val="100740"/>
            </a:pPr>
            <a:r>
              <a:rPr lang="en-US" sz="2720" dirty="0">
                <a:latin typeface="Helvetica Neue"/>
                <a:ea typeface="Helvetica Neue"/>
                <a:cs typeface="Helvetica Neue"/>
                <a:sym typeface="Helvetica Neue"/>
              </a:rPr>
              <a:t>Share summary of challenges facing business and industry</a:t>
            </a:r>
          </a:p>
          <a:p>
            <a:pPr indent="-342900">
              <a:lnSpc>
                <a:spcPct val="90000"/>
              </a:lnSpc>
              <a:spcBef>
                <a:spcPts val="544"/>
              </a:spcBef>
              <a:buSzPct val="100740"/>
            </a:pPr>
            <a:r>
              <a:rPr lang="en-US" sz="2720" dirty="0">
                <a:latin typeface="Helvetica Neue"/>
                <a:ea typeface="Helvetica Neue"/>
                <a:cs typeface="Helvetica Neue"/>
                <a:sym typeface="Helvetica Neue"/>
              </a:rPr>
              <a:t>Share summary of challenges facing labor supply</a:t>
            </a:r>
          </a:p>
          <a:p>
            <a:pPr indent="-342900">
              <a:lnSpc>
                <a:spcPct val="90000"/>
              </a:lnSpc>
              <a:spcBef>
                <a:spcPts val="544"/>
              </a:spcBef>
              <a:buSzPct val="100740"/>
            </a:pPr>
            <a:r>
              <a:rPr lang="en-US" sz="2720" dirty="0">
                <a:latin typeface="Helvetica Neue"/>
                <a:ea typeface="Helvetica Neue"/>
                <a:cs typeface="Helvetica Neue"/>
                <a:sym typeface="Helvetica Neue"/>
              </a:rPr>
              <a:t>Articulate regional planning team’s vision for the region in 2027</a:t>
            </a:r>
          </a:p>
          <a:p>
            <a:pPr indent="-342900">
              <a:lnSpc>
                <a:spcPct val="90000"/>
              </a:lnSpc>
              <a:spcBef>
                <a:spcPts val="544"/>
              </a:spcBef>
              <a:buSzPct val="100740"/>
            </a:pPr>
            <a:r>
              <a:rPr lang="en-US" sz="2720" dirty="0">
                <a:latin typeface="Helvetica Neue"/>
                <a:ea typeface="Helvetica Neue"/>
                <a:cs typeface="Helvetica Neue"/>
                <a:sym typeface="Helvetica Neue"/>
              </a:rPr>
              <a:t>Articulate group members’ missions for the region</a:t>
            </a:r>
          </a:p>
          <a:p>
            <a:pPr indent="-342900">
              <a:lnSpc>
                <a:spcPct val="90000"/>
              </a:lnSpc>
              <a:spcBef>
                <a:spcPts val="544"/>
              </a:spcBef>
              <a:buSzPct val="100740"/>
            </a:pPr>
            <a:r>
              <a:rPr lang="en-US" sz="2720" dirty="0">
                <a:latin typeface="Helvetica Neue"/>
                <a:ea typeface="Helvetica Neue"/>
                <a:cs typeface="Helvetica Neue"/>
                <a:sym typeface="Helvetica Neue"/>
              </a:rPr>
              <a:t>Articulate shared goals </a:t>
            </a:r>
            <a:r>
              <a:rPr lang="en-US" sz="2720" dirty="0" smtClean="0">
                <a:latin typeface="Helvetica Neue"/>
                <a:ea typeface="Helvetica Neue"/>
                <a:cs typeface="Helvetica Neue"/>
                <a:sym typeface="Helvetica Neue"/>
              </a:rPr>
              <a:t>and strategies for </a:t>
            </a:r>
            <a:r>
              <a:rPr lang="en-US" sz="2720" dirty="0">
                <a:latin typeface="Helvetica Neue"/>
                <a:ea typeface="Helvetica Neue"/>
                <a:cs typeface="Helvetica Neue"/>
                <a:sym typeface="Helvetica Neue"/>
              </a:rPr>
              <a:t>region</a:t>
            </a:r>
          </a:p>
          <a:p>
            <a:pPr indent="-342900">
              <a:lnSpc>
                <a:spcPct val="90000"/>
              </a:lnSpc>
              <a:spcBef>
                <a:spcPts val="544"/>
              </a:spcBef>
              <a:buSzPct val="100740"/>
              <a:buNone/>
            </a:pPr>
            <a:endParaRPr sz="2720" dirty="0">
              <a:latin typeface="Helvetica Neue"/>
              <a:ea typeface="Helvetica Neue"/>
              <a:cs typeface="Helvetica Neue"/>
              <a:sym typeface="Helvetica Neue"/>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Shape 221"/>
          <p:cNvSpPr txBox="1">
            <a:spLocks noGrp="1"/>
          </p:cNvSpPr>
          <p:nvPr>
            <p:ph type="title"/>
          </p:nvPr>
        </p:nvSpPr>
        <p:spPr>
          <a:prstGeom prst="rect">
            <a:avLst/>
          </a:prstGeom>
          <a:noFill/>
          <a:ln>
            <a:noFill/>
          </a:ln>
        </p:spPr>
        <p:txBody>
          <a:bodyPr lIns="91425" tIns="45700" rIns="91425" bIns="45700" anchor="ctr" anchorCtr="0">
            <a:noAutofit/>
          </a:bodyPr>
          <a:lstStyle/>
          <a:p>
            <a:pPr algn="l">
              <a:buSzPct val="25000"/>
            </a:pPr>
            <a:r>
              <a:rPr lang="en-US" sz="3800">
                <a:latin typeface="Helvetica Neue"/>
                <a:ea typeface="Helvetica Neue"/>
                <a:cs typeface="Helvetica Neue"/>
                <a:sym typeface="Helvetica Neue"/>
              </a:rPr>
              <a:t>Goals: where will we be in 2018, 2020, 2022?</a:t>
            </a:r>
          </a:p>
        </p:txBody>
      </p:sp>
      <p:sp>
        <p:nvSpPr>
          <p:cNvPr id="222" name="Shape 222"/>
          <p:cNvSpPr txBox="1">
            <a:spLocks noGrp="1"/>
          </p:cNvSpPr>
          <p:nvPr>
            <p:ph type="body" idx="1"/>
          </p:nvPr>
        </p:nvSpPr>
        <p:spPr>
          <a:prstGeom prst="rect">
            <a:avLst/>
          </a:prstGeom>
          <a:noFill/>
          <a:ln>
            <a:noFill/>
          </a:ln>
        </p:spPr>
        <p:txBody>
          <a:bodyPr lIns="91425" tIns="45700" rIns="91425" bIns="45700" anchor="t" anchorCtr="0">
            <a:noAutofit/>
          </a:bodyPr>
          <a:lstStyle/>
          <a:p>
            <a:pPr indent="-342900">
              <a:spcBef>
                <a:spcPts val="0"/>
              </a:spcBef>
            </a:pPr>
            <a:r>
              <a:rPr lang="en-US" sz="3000" b="1" dirty="0">
                <a:latin typeface="Helvetica Neue"/>
                <a:ea typeface="Helvetica Neue"/>
                <a:cs typeface="Helvetica Neue"/>
                <a:sym typeface="Helvetica Neue"/>
              </a:rPr>
              <a:t>By 2018, </a:t>
            </a:r>
            <a:r>
              <a:rPr lang="en-US" sz="3000" dirty="0">
                <a:latin typeface="Helvetica Neue"/>
                <a:ea typeface="Helvetica Neue"/>
                <a:cs typeface="Helvetica Neue"/>
                <a:sym typeface="Helvetica Neue"/>
              </a:rPr>
              <a:t>what do we want to see? </a:t>
            </a:r>
          </a:p>
          <a:p>
            <a:pPr lvl="1" indent="-285750">
              <a:spcBef>
                <a:spcPts val="520"/>
              </a:spcBef>
            </a:pPr>
            <a:r>
              <a:rPr lang="en-US" sz="2600" dirty="0">
                <a:latin typeface="Helvetica Neue"/>
                <a:ea typeface="Helvetica Neue"/>
                <a:cs typeface="Helvetica Neue"/>
                <a:sym typeface="Helvetica Neue"/>
              </a:rPr>
              <a:t>New programs, initiatives, or policies?</a:t>
            </a:r>
          </a:p>
          <a:p>
            <a:pPr indent="-342900">
              <a:spcBef>
                <a:spcPts val="600"/>
              </a:spcBef>
            </a:pPr>
            <a:r>
              <a:rPr lang="en-US" sz="3000" b="1" dirty="0">
                <a:latin typeface="Helvetica Neue"/>
                <a:ea typeface="Helvetica Neue"/>
                <a:cs typeface="Helvetica Neue"/>
                <a:sym typeface="Helvetica Neue"/>
              </a:rPr>
              <a:t>By 2020, </a:t>
            </a:r>
            <a:r>
              <a:rPr lang="en-US" sz="3000" dirty="0">
                <a:latin typeface="Helvetica Neue"/>
                <a:ea typeface="Helvetica Neue"/>
                <a:cs typeface="Helvetica Neue"/>
                <a:sym typeface="Helvetica Neue"/>
              </a:rPr>
              <a:t>what do we want to see?</a:t>
            </a:r>
          </a:p>
          <a:p>
            <a:pPr lvl="1" indent="-285750">
              <a:spcBef>
                <a:spcPts val="520"/>
              </a:spcBef>
            </a:pPr>
            <a:r>
              <a:rPr lang="en-US" sz="2600" dirty="0">
                <a:latin typeface="Helvetica Neue"/>
                <a:ea typeface="Helvetica Neue"/>
                <a:cs typeface="Helvetica Neue"/>
                <a:sym typeface="Helvetica Neue"/>
              </a:rPr>
              <a:t>What results have been achieved through those programs, initiatives, and policies?</a:t>
            </a:r>
          </a:p>
          <a:p>
            <a:pPr indent="-342900">
              <a:spcBef>
                <a:spcPts val="600"/>
              </a:spcBef>
            </a:pPr>
            <a:r>
              <a:rPr lang="en-US" sz="3000" b="1" dirty="0">
                <a:latin typeface="Helvetica Neue"/>
                <a:ea typeface="Helvetica Neue"/>
                <a:cs typeface="Helvetica Neue"/>
                <a:sym typeface="Helvetica Neue"/>
              </a:rPr>
              <a:t>By 2022, </a:t>
            </a:r>
            <a:r>
              <a:rPr lang="en-US" sz="3000" dirty="0">
                <a:latin typeface="Helvetica Neue"/>
                <a:ea typeface="Helvetica Neue"/>
                <a:cs typeface="Helvetica Neue"/>
                <a:sym typeface="Helvetica Neue"/>
              </a:rPr>
              <a:t>what do we want to see?</a:t>
            </a:r>
          </a:p>
          <a:p>
            <a:pPr lvl="1" indent="-285750">
              <a:spcBef>
                <a:spcPts val="520"/>
              </a:spcBef>
            </a:pPr>
            <a:r>
              <a:rPr lang="en-US" sz="2600" dirty="0">
                <a:latin typeface="Helvetica Neue"/>
                <a:ea typeface="Helvetica Neue"/>
                <a:cs typeface="Helvetica Neue"/>
                <a:sym typeface="Helvetica Neue"/>
              </a:rPr>
              <a:t>What are the longer-term results achieved by our work in 2018 and 2022</a:t>
            </a:r>
            <a:r>
              <a:rPr lang="en-US" sz="2600" dirty="0" smtClean="0">
                <a:latin typeface="Helvetica Neue"/>
                <a:ea typeface="Helvetica Neue"/>
                <a:cs typeface="Helvetica Neue"/>
                <a:sym typeface="Helvetica Neue"/>
              </a:rPr>
              <a:t>? </a:t>
            </a:r>
          </a:p>
          <a:p>
            <a:pPr lvl="2" indent="-285750">
              <a:spcBef>
                <a:spcPts val="520"/>
              </a:spcBef>
            </a:pPr>
            <a:r>
              <a:rPr lang="en-US" sz="2200" dirty="0" smtClean="0">
                <a:latin typeface="Helvetica Neue"/>
                <a:ea typeface="Helvetica Neue"/>
                <a:cs typeface="Helvetica Neue"/>
                <a:sym typeface="Helvetica Neue"/>
              </a:rPr>
              <a:t>Sample metrics may include </a:t>
            </a:r>
            <a:r>
              <a:rPr lang="en-US" sz="2200" dirty="0" smtClean="0">
                <a:latin typeface="Helvetica" charset="0"/>
                <a:ea typeface="Helvetica" charset="0"/>
                <a:cs typeface="Helvetica" charset="0"/>
                <a:sym typeface="Helvetica Neue"/>
              </a:rPr>
              <a:t>- </a:t>
            </a:r>
            <a:r>
              <a:rPr lang="en-US" sz="2000" dirty="0">
                <a:latin typeface="Helvetica" charset="0"/>
                <a:ea typeface="Helvetica" charset="0"/>
                <a:cs typeface="Helvetica" charset="0"/>
              </a:rPr>
              <a:t>economic impact; industry development cycle; demographics; skill gaps closed; general labor pool educational level; credential </a:t>
            </a:r>
            <a:r>
              <a:rPr lang="en-US" sz="2000" dirty="0" smtClean="0">
                <a:latin typeface="Helvetica" charset="0"/>
                <a:ea typeface="Helvetica" charset="0"/>
                <a:cs typeface="Helvetica" charset="0"/>
              </a:rPr>
              <a:t>level; etc. </a:t>
            </a:r>
            <a:endParaRPr lang="en-US" sz="2200" dirty="0" smtClean="0">
              <a:latin typeface="Helvetica" charset="0"/>
              <a:ea typeface="Helvetica" charset="0"/>
              <a:cs typeface="Helvetica" charset="0"/>
              <a:sym typeface="Helvetica Neue"/>
            </a:endParaRPr>
          </a:p>
        </p:txBody>
      </p:sp>
      <p:sp>
        <p:nvSpPr>
          <p:cNvPr id="223" name="Shape 223"/>
          <p:cNvSpPr txBox="1"/>
          <p:nvPr/>
        </p:nvSpPr>
        <p:spPr>
          <a:xfrm>
            <a:off x="2133600" y="1676400"/>
            <a:ext cx="8229600" cy="1143000"/>
          </a:xfrm>
          <a:prstGeom prst="rect">
            <a:avLst/>
          </a:prstGeom>
          <a:noFill/>
          <a:ln>
            <a:noFill/>
          </a:ln>
        </p:spPr>
        <p:txBody>
          <a:bodyPr lIns="91425" tIns="45700" rIns="91425" bIns="45700" anchor="ctr" anchorCtr="0">
            <a:noAutofit/>
          </a:bodyPr>
          <a:lstStyle/>
          <a:p>
            <a:pPr>
              <a:buClr>
                <a:schemeClr val="dk1"/>
              </a:buClr>
            </a:pPr>
            <a:endParaRPr sz="4400">
              <a:solidFill>
                <a:schemeClr val="dk1"/>
              </a:solidFill>
              <a:latin typeface="Helvetica Neue"/>
              <a:ea typeface="Helvetica Neue"/>
              <a:cs typeface="Helvetica Neue"/>
              <a:sym typeface="Helvetica Neue"/>
            </a:endParaRPr>
          </a:p>
        </p:txBody>
      </p:sp>
      <p:sp>
        <p:nvSpPr>
          <p:cNvPr id="224" name="Shape 224"/>
          <p:cNvSpPr txBox="1"/>
          <p:nvPr/>
        </p:nvSpPr>
        <p:spPr>
          <a:xfrm>
            <a:off x="2133601" y="3200400"/>
            <a:ext cx="4040187" cy="639762"/>
          </a:xfrm>
          <a:prstGeom prst="rect">
            <a:avLst/>
          </a:prstGeom>
          <a:noFill/>
          <a:ln>
            <a:noFill/>
          </a:ln>
        </p:spPr>
        <p:txBody>
          <a:bodyPr lIns="91425" tIns="45700" rIns="91425" bIns="45700" anchor="b" anchorCtr="0">
            <a:noAutofit/>
          </a:bodyPr>
          <a:lstStyle/>
          <a:p>
            <a:pPr>
              <a:buClr>
                <a:schemeClr val="dk1"/>
              </a:buClr>
            </a:pPr>
            <a:endParaRPr sz="2400">
              <a:solidFill>
                <a:schemeClr val="dk1"/>
              </a:solidFill>
              <a:latin typeface="Calibri"/>
              <a:ea typeface="Calibri"/>
              <a:cs typeface="Calibri"/>
              <a:sym typeface="Calibri"/>
            </a:endParaRPr>
          </a:p>
        </p:txBody>
      </p:sp>
      <p:sp>
        <p:nvSpPr>
          <p:cNvPr id="225" name="Shape 225"/>
          <p:cNvSpPr txBox="1"/>
          <p:nvPr/>
        </p:nvSpPr>
        <p:spPr>
          <a:xfrm>
            <a:off x="609599" y="92073"/>
            <a:ext cx="1008185" cy="353404"/>
          </a:xfrm>
          <a:prstGeom prst="rect">
            <a:avLst/>
          </a:prstGeom>
          <a:noFill/>
          <a:ln>
            <a:noFill/>
          </a:ln>
        </p:spPr>
        <p:txBody>
          <a:bodyPr lIns="91425" tIns="45700" rIns="91425" bIns="45700" anchor="t" anchorCtr="0">
            <a:noAutofit/>
          </a:bodyPr>
          <a:lstStyle/>
          <a:p>
            <a:pPr>
              <a:buSzPct val="25000"/>
            </a:pPr>
            <a:r>
              <a:rPr lang="en-US" sz="1800">
                <a:solidFill>
                  <a:schemeClr val="dk1"/>
                </a:solidFill>
                <a:latin typeface="Helvetica Neue"/>
                <a:ea typeface="Helvetica Neue"/>
                <a:cs typeface="Helvetica Neue"/>
                <a:sym typeface="Helvetica Neue"/>
              </a:rPr>
              <a:t>Work</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30"/>
        <p:cNvGrpSpPr/>
        <p:nvPr/>
      </p:nvGrpSpPr>
      <p:grpSpPr>
        <a:xfrm>
          <a:off x="0" y="0"/>
          <a:ext cx="0" cy="0"/>
          <a:chOff x="0" y="0"/>
          <a:chExt cx="0" cy="0"/>
        </a:xfrm>
      </p:grpSpPr>
      <p:sp>
        <p:nvSpPr>
          <p:cNvPr id="231" name="Shape 231"/>
          <p:cNvSpPr txBox="1">
            <a:spLocks noGrp="1"/>
          </p:cNvSpPr>
          <p:nvPr>
            <p:ph type="title"/>
          </p:nvPr>
        </p:nvSpPr>
        <p:spPr>
          <a:prstGeom prst="rect">
            <a:avLst/>
          </a:prstGeom>
          <a:noFill/>
          <a:ln>
            <a:noFill/>
          </a:ln>
        </p:spPr>
        <p:txBody>
          <a:bodyPr lIns="91425" tIns="45700" rIns="91425" bIns="45700" anchor="ctr" anchorCtr="0">
            <a:noAutofit/>
          </a:bodyPr>
          <a:lstStyle/>
          <a:p>
            <a:pPr algn="l">
              <a:buSzPct val="25000"/>
            </a:pPr>
            <a:r>
              <a:rPr lang="en-US" sz="3800">
                <a:latin typeface="Helvetica Neue"/>
                <a:ea typeface="Helvetica Neue"/>
                <a:cs typeface="Helvetica Neue"/>
                <a:sym typeface="Helvetica Neue"/>
              </a:rPr>
              <a:t>Next Steps</a:t>
            </a:r>
          </a:p>
        </p:txBody>
      </p:sp>
      <p:sp>
        <p:nvSpPr>
          <p:cNvPr id="232" name="Shape 232"/>
          <p:cNvSpPr txBox="1">
            <a:spLocks noGrp="1"/>
          </p:cNvSpPr>
          <p:nvPr>
            <p:ph type="body" idx="1"/>
          </p:nvPr>
        </p:nvSpPr>
        <p:spPr>
          <a:prstGeom prst="rect">
            <a:avLst/>
          </a:prstGeom>
          <a:noFill/>
          <a:ln>
            <a:noFill/>
          </a:ln>
        </p:spPr>
        <p:txBody>
          <a:bodyPr lIns="91425" tIns="45700" rIns="91425" bIns="45700" anchor="t" anchorCtr="0">
            <a:noAutofit/>
          </a:bodyPr>
          <a:lstStyle/>
          <a:p>
            <a:pPr indent="-342900">
              <a:spcBef>
                <a:spcPts val="0"/>
              </a:spcBef>
            </a:pPr>
            <a:r>
              <a:rPr lang="en-US" sz="3000" i="1">
                <a:latin typeface="Helvetica Neue"/>
                <a:ea typeface="Helvetica Neue"/>
                <a:cs typeface="Helvetica Neue"/>
                <a:sym typeface="Helvetica Neue"/>
              </a:rPr>
              <a:t>[Insert]</a:t>
            </a:r>
          </a:p>
        </p:txBody>
      </p:sp>
      <p:sp>
        <p:nvSpPr>
          <p:cNvPr id="233" name="Shape 233"/>
          <p:cNvSpPr txBox="1"/>
          <p:nvPr/>
        </p:nvSpPr>
        <p:spPr>
          <a:xfrm>
            <a:off x="2133600" y="1676400"/>
            <a:ext cx="8229600" cy="1143000"/>
          </a:xfrm>
          <a:prstGeom prst="rect">
            <a:avLst/>
          </a:prstGeom>
          <a:noFill/>
          <a:ln>
            <a:noFill/>
          </a:ln>
        </p:spPr>
        <p:txBody>
          <a:bodyPr lIns="91425" tIns="45700" rIns="91425" bIns="45700" anchor="ctr" anchorCtr="0">
            <a:noAutofit/>
          </a:bodyPr>
          <a:lstStyle/>
          <a:p>
            <a:pPr>
              <a:buClr>
                <a:schemeClr val="dk1"/>
              </a:buClr>
            </a:pPr>
            <a:endParaRPr sz="4400">
              <a:solidFill>
                <a:schemeClr val="dk1"/>
              </a:solidFill>
              <a:latin typeface="Helvetica Neue"/>
              <a:ea typeface="Helvetica Neue"/>
              <a:cs typeface="Helvetica Neue"/>
              <a:sym typeface="Helvetica Neue"/>
            </a:endParaRPr>
          </a:p>
        </p:txBody>
      </p:sp>
      <p:sp>
        <p:nvSpPr>
          <p:cNvPr id="234" name="Shape 234"/>
          <p:cNvSpPr txBox="1"/>
          <p:nvPr/>
        </p:nvSpPr>
        <p:spPr>
          <a:xfrm>
            <a:off x="2133601" y="3200400"/>
            <a:ext cx="4040187" cy="639762"/>
          </a:xfrm>
          <a:prstGeom prst="rect">
            <a:avLst/>
          </a:prstGeom>
          <a:noFill/>
          <a:ln>
            <a:noFill/>
          </a:ln>
        </p:spPr>
        <p:txBody>
          <a:bodyPr lIns="91425" tIns="45700" rIns="91425" bIns="45700" anchor="b" anchorCtr="0">
            <a:noAutofit/>
          </a:bodyPr>
          <a:lstStyle/>
          <a:p>
            <a:pPr>
              <a:buClr>
                <a:schemeClr val="dk1"/>
              </a:buClr>
            </a:pPr>
            <a:endParaRPr sz="2400">
              <a:solidFill>
                <a:schemeClr val="dk1"/>
              </a:solidFill>
              <a:latin typeface="Calibri"/>
              <a:ea typeface="Calibri"/>
              <a:cs typeface="Calibri"/>
              <a:sym typeface="Calibri"/>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Shape 100"/>
          <p:cNvSpPr txBox="1">
            <a:spLocks noGrp="1"/>
          </p:cNvSpPr>
          <p:nvPr>
            <p:ph type="title"/>
          </p:nvPr>
        </p:nvSpPr>
        <p:spPr>
          <a:prstGeom prst="rect">
            <a:avLst/>
          </a:prstGeom>
          <a:noFill/>
          <a:ln>
            <a:noFill/>
          </a:ln>
        </p:spPr>
        <p:txBody>
          <a:bodyPr lIns="91425" tIns="45700" rIns="91425" bIns="45700" anchor="ctr" anchorCtr="0">
            <a:noAutofit/>
          </a:bodyPr>
          <a:lstStyle/>
          <a:p>
            <a:pPr algn="l">
              <a:buSzPct val="25000"/>
            </a:pPr>
            <a:r>
              <a:rPr lang="en-US">
                <a:latin typeface="Helvetica Neue"/>
                <a:ea typeface="Helvetica Neue"/>
                <a:cs typeface="Helvetica Neue"/>
                <a:sym typeface="Helvetica Neue"/>
              </a:rPr>
              <a:t>Criteria</a:t>
            </a:r>
          </a:p>
        </p:txBody>
      </p:sp>
      <p:sp>
        <p:nvSpPr>
          <p:cNvPr id="101" name="Shape 101"/>
          <p:cNvSpPr txBox="1">
            <a:spLocks noGrp="1"/>
          </p:cNvSpPr>
          <p:nvPr>
            <p:ph type="body" idx="1"/>
          </p:nvPr>
        </p:nvSpPr>
        <p:spPr>
          <a:prstGeom prst="rect">
            <a:avLst/>
          </a:prstGeom>
          <a:noFill/>
          <a:ln>
            <a:noFill/>
          </a:ln>
        </p:spPr>
        <p:txBody>
          <a:bodyPr lIns="91425" tIns="45700" rIns="91425" bIns="45700" anchor="t" anchorCtr="0">
            <a:noAutofit/>
          </a:bodyPr>
          <a:lstStyle/>
          <a:p>
            <a:pPr marL="0" indent="0">
              <a:spcBef>
                <a:spcPts val="0"/>
              </a:spcBef>
              <a:buSzPct val="25000"/>
              <a:buNone/>
            </a:pPr>
            <a:r>
              <a:rPr lang="en-US" sz="2000">
                <a:latin typeface="Helvetica Neue"/>
                <a:ea typeface="Helvetica Neue"/>
                <a:cs typeface="Helvetica Neue"/>
                <a:sym typeface="Helvetica Neue"/>
              </a:rPr>
              <a:t>Our </a:t>
            </a:r>
            <a:r>
              <a:rPr lang="en-US" sz="2000" i="1">
                <a:latin typeface="Helvetica Neue"/>
                <a:ea typeface="Helvetica Neue"/>
                <a:cs typeface="Helvetica Neue"/>
                <a:sym typeface="Helvetica Neue"/>
              </a:rPr>
              <a:t>criteria</a:t>
            </a:r>
            <a:r>
              <a:rPr lang="en-US" sz="2000">
                <a:latin typeface="Helvetica Neue"/>
                <a:ea typeface="Helvetica Neue"/>
                <a:cs typeface="Helvetica Neue"/>
                <a:sym typeface="Helvetica Neue"/>
              </a:rPr>
              <a:t> for prioritizing industries and occupations will reflect what we value as a region.</a:t>
            </a:r>
          </a:p>
          <a:p>
            <a:pPr indent="-342900"/>
            <a:r>
              <a:rPr lang="en-US">
                <a:latin typeface="Helvetica Neue"/>
                <a:ea typeface="Helvetica Neue"/>
                <a:cs typeface="Helvetica Neue"/>
                <a:sym typeface="Helvetica Neue"/>
              </a:rPr>
              <a:t>[</a:t>
            </a:r>
            <a:r>
              <a:rPr lang="en-US" i="1">
                <a:latin typeface="Helvetica Neue"/>
                <a:ea typeface="Helvetica Neue"/>
                <a:cs typeface="Helvetica Neue"/>
                <a:sym typeface="Helvetica Neue"/>
              </a:rPr>
              <a:t>Insert criteria here – career pathways, low barriers to entry, etc]</a:t>
            </a:r>
          </a:p>
          <a:p>
            <a:pPr marL="0" indent="0">
              <a:buSzPct val="25000"/>
              <a:buNone/>
            </a:pPr>
            <a:endParaRPr>
              <a:latin typeface="Helvetica Neue"/>
              <a:ea typeface="Helvetica Neue"/>
              <a:cs typeface="Helvetica Neue"/>
              <a:sym typeface="Helvetica Neue"/>
            </a:endParaRPr>
          </a:p>
        </p:txBody>
      </p:sp>
      <p:sp>
        <p:nvSpPr>
          <p:cNvPr id="102" name="Shape 102"/>
          <p:cNvSpPr txBox="1"/>
          <p:nvPr/>
        </p:nvSpPr>
        <p:spPr>
          <a:xfrm>
            <a:off x="2133600" y="1676400"/>
            <a:ext cx="8229600" cy="1143000"/>
          </a:xfrm>
          <a:prstGeom prst="rect">
            <a:avLst/>
          </a:prstGeom>
          <a:noFill/>
          <a:ln>
            <a:noFill/>
          </a:ln>
        </p:spPr>
        <p:txBody>
          <a:bodyPr lIns="91425" tIns="45700" rIns="91425" bIns="45700" anchor="ctr" anchorCtr="0">
            <a:noAutofit/>
          </a:bodyPr>
          <a:lstStyle/>
          <a:p>
            <a:pPr>
              <a:buClr>
                <a:schemeClr val="dk1"/>
              </a:buClr>
            </a:pPr>
            <a:endParaRPr sz="4400">
              <a:solidFill>
                <a:schemeClr val="dk1"/>
              </a:solidFill>
              <a:latin typeface="Helvetica Neue"/>
              <a:ea typeface="Helvetica Neue"/>
              <a:cs typeface="Helvetica Neue"/>
              <a:sym typeface="Helvetica Neue"/>
            </a:endParaRPr>
          </a:p>
        </p:txBody>
      </p:sp>
      <p:sp>
        <p:nvSpPr>
          <p:cNvPr id="103" name="Shape 103"/>
          <p:cNvSpPr txBox="1"/>
          <p:nvPr/>
        </p:nvSpPr>
        <p:spPr>
          <a:xfrm>
            <a:off x="2133601" y="3200400"/>
            <a:ext cx="4040187" cy="639762"/>
          </a:xfrm>
          <a:prstGeom prst="rect">
            <a:avLst/>
          </a:prstGeom>
          <a:noFill/>
          <a:ln>
            <a:noFill/>
          </a:ln>
        </p:spPr>
        <p:txBody>
          <a:bodyPr lIns="91425" tIns="45700" rIns="91425" bIns="45700" anchor="b" anchorCtr="0">
            <a:noAutofit/>
          </a:bodyPr>
          <a:lstStyle/>
          <a:p>
            <a:pPr>
              <a:buClr>
                <a:schemeClr val="dk1"/>
              </a:buClr>
            </a:pPr>
            <a:endParaRPr sz="2400">
              <a:solidFill>
                <a:schemeClr val="dk1"/>
              </a:solidFill>
              <a:latin typeface="Calibri"/>
              <a:ea typeface="Calibri"/>
              <a:cs typeface="Calibri"/>
              <a:sym typeface="Calibri"/>
            </a:endParaRPr>
          </a:p>
        </p:txBody>
      </p:sp>
      <p:sp>
        <p:nvSpPr>
          <p:cNvPr id="104" name="Shape 104"/>
          <p:cNvSpPr txBox="1"/>
          <p:nvPr/>
        </p:nvSpPr>
        <p:spPr>
          <a:xfrm>
            <a:off x="621323" y="92073"/>
            <a:ext cx="941282" cy="369332"/>
          </a:xfrm>
          <a:prstGeom prst="rect">
            <a:avLst/>
          </a:prstGeom>
          <a:noFill/>
          <a:ln>
            <a:noFill/>
          </a:ln>
        </p:spPr>
        <p:txBody>
          <a:bodyPr lIns="91425" tIns="45700" rIns="91425" bIns="45700" anchor="t" anchorCtr="0">
            <a:noAutofit/>
          </a:bodyPr>
          <a:lstStyle/>
          <a:p>
            <a:pPr>
              <a:buSzPct val="25000"/>
            </a:pPr>
            <a:r>
              <a:rPr lang="en-US" sz="1800">
                <a:solidFill>
                  <a:schemeClr val="dk1"/>
                </a:solidFill>
                <a:latin typeface="Helvetica Neue"/>
                <a:ea typeface="Helvetica Neue"/>
                <a:cs typeface="Helvetica Neue"/>
                <a:sym typeface="Helvetica Neue"/>
              </a:rPr>
              <a:t>Review</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Shape 109"/>
          <p:cNvSpPr txBox="1">
            <a:spLocks noGrp="1"/>
          </p:cNvSpPr>
          <p:nvPr>
            <p:ph type="title"/>
          </p:nvPr>
        </p:nvSpPr>
        <p:spPr>
          <a:prstGeom prst="rect">
            <a:avLst/>
          </a:prstGeom>
          <a:noFill/>
          <a:ln>
            <a:noFill/>
          </a:ln>
        </p:spPr>
        <p:txBody>
          <a:bodyPr lIns="91425" tIns="45700" rIns="91425" bIns="45700" anchor="ctr" anchorCtr="0">
            <a:noAutofit/>
          </a:bodyPr>
          <a:lstStyle/>
          <a:p>
            <a:pPr algn="l">
              <a:buSzPct val="25000"/>
            </a:pPr>
            <a:r>
              <a:rPr lang="en-US" sz="4200">
                <a:latin typeface="Helvetica Neue"/>
                <a:ea typeface="Helvetica Neue"/>
                <a:cs typeface="Helvetica Neue"/>
                <a:sym typeface="Helvetica Neue"/>
              </a:rPr>
              <a:t>Priority Industries and Occupations</a:t>
            </a:r>
          </a:p>
        </p:txBody>
      </p:sp>
      <p:sp>
        <p:nvSpPr>
          <p:cNvPr id="110" name="Shape 110"/>
          <p:cNvSpPr txBox="1">
            <a:spLocks noGrp="1"/>
          </p:cNvSpPr>
          <p:nvPr>
            <p:ph type="body" idx="1"/>
          </p:nvPr>
        </p:nvSpPr>
        <p:spPr>
          <a:prstGeom prst="rect">
            <a:avLst/>
          </a:prstGeom>
          <a:noFill/>
          <a:ln>
            <a:noFill/>
          </a:ln>
        </p:spPr>
        <p:txBody>
          <a:bodyPr lIns="91425" tIns="45700" rIns="91425" bIns="45700" anchor="b" anchorCtr="0">
            <a:noAutofit/>
          </a:bodyPr>
          <a:lstStyle/>
          <a:p>
            <a:pPr>
              <a:spcBef>
                <a:spcPts val="0"/>
              </a:spcBef>
              <a:buSzPct val="25000"/>
            </a:pPr>
            <a:r>
              <a:rPr lang="en-US">
                <a:latin typeface="Helvetica Neue"/>
                <a:ea typeface="Helvetica Neue"/>
                <a:cs typeface="Helvetica Neue"/>
                <a:sym typeface="Helvetica Neue"/>
              </a:rPr>
              <a:t>Industries</a:t>
            </a:r>
          </a:p>
        </p:txBody>
      </p:sp>
      <p:sp>
        <p:nvSpPr>
          <p:cNvPr id="111" name="Shape 111"/>
          <p:cNvSpPr txBox="1">
            <a:spLocks noGrp="1"/>
          </p:cNvSpPr>
          <p:nvPr>
            <p:ph type="body" idx="2"/>
          </p:nvPr>
        </p:nvSpPr>
        <p:spPr>
          <a:prstGeom prst="rect">
            <a:avLst/>
          </a:prstGeom>
          <a:noFill/>
          <a:ln>
            <a:noFill/>
          </a:ln>
        </p:spPr>
        <p:txBody>
          <a:bodyPr lIns="91425" tIns="45700" rIns="91425" bIns="45700" anchor="t" anchorCtr="0">
            <a:noAutofit/>
          </a:bodyPr>
          <a:lstStyle/>
          <a:p>
            <a:pPr indent="-342900">
              <a:spcBef>
                <a:spcPts val="0"/>
              </a:spcBef>
            </a:pPr>
            <a:r>
              <a:rPr lang="en-US" i="1">
                <a:latin typeface="Helvetica Neue"/>
                <a:ea typeface="Helvetica Neue"/>
                <a:cs typeface="Helvetica Neue"/>
                <a:sym typeface="Helvetica Neue"/>
              </a:rPr>
              <a:t>[Insert here]</a:t>
            </a:r>
          </a:p>
        </p:txBody>
      </p:sp>
      <p:sp>
        <p:nvSpPr>
          <p:cNvPr id="112" name="Shape 112"/>
          <p:cNvSpPr txBox="1">
            <a:spLocks noGrp="1"/>
          </p:cNvSpPr>
          <p:nvPr>
            <p:ph type="body" idx="3"/>
          </p:nvPr>
        </p:nvSpPr>
        <p:spPr>
          <a:prstGeom prst="rect">
            <a:avLst/>
          </a:prstGeom>
          <a:noFill/>
          <a:ln>
            <a:noFill/>
          </a:ln>
        </p:spPr>
        <p:txBody>
          <a:bodyPr lIns="91425" tIns="45700" rIns="91425" bIns="45700" anchor="b" anchorCtr="0">
            <a:noAutofit/>
          </a:bodyPr>
          <a:lstStyle/>
          <a:p>
            <a:pPr>
              <a:spcBef>
                <a:spcPts val="0"/>
              </a:spcBef>
              <a:buSzPct val="25000"/>
            </a:pPr>
            <a:r>
              <a:rPr lang="en-US">
                <a:latin typeface="Helvetica Neue"/>
                <a:ea typeface="Helvetica Neue"/>
                <a:cs typeface="Helvetica Neue"/>
                <a:sym typeface="Helvetica Neue"/>
              </a:rPr>
              <a:t>Occupations</a:t>
            </a:r>
          </a:p>
        </p:txBody>
      </p:sp>
      <p:sp>
        <p:nvSpPr>
          <p:cNvPr id="113" name="Shape 113"/>
          <p:cNvSpPr txBox="1">
            <a:spLocks noGrp="1"/>
          </p:cNvSpPr>
          <p:nvPr>
            <p:ph type="body" idx="4"/>
          </p:nvPr>
        </p:nvSpPr>
        <p:spPr>
          <a:prstGeom prst="rect">
            <a:avLst/>
          </a:prstGeom>
          <a:noFill/>
          <a:ln>
            <a:noFill/>
          </a:ln>
        </p:spPr>
        <p:txBody>
          <a:bodyPr lIns="91425" tIns="45700" rIns="91425" bIns="45700" anchor="t" anchorCtr="0">
            <a:noAutofit/>
          </a:bodyPr>
          <a:lstStyle/>
          <a:p>
            <a:pPr indent="-342900">
              <a:spcBef>
                <a:spcPts val="0"/>
              </a:spcBef>
            </a:pPr>
            <a:r>
              <a:rPr lang="en-US" i="1">
                <a:latin typeface="Helvetica Neue"/>
                <a:ea typeface="Helvetica Neue"/>
                <a:cs typeface="Helvetica Neue"/>
                <a:sym typeface="Helvetica Neue"/>
              </a:rPr>
              <a:t>[Insert here]</a:t>
            </a:r>
          </a:p>
        </p:txBody>
      </p:sp>
      <p:sp>
        <p:nvSpPr>
          <p:cNvPr id="114" name="Shape 114"/>
          <p:cNvSpPr txBox="1"/>
          <p:nvPr/>
        </p:nvSpPr>
        <p:spPr>
          <a:xfrm>
            <a:off x="2133600" y="1676400"/>
            <a:ext cx="8229600" cy="1143000"/>
          </a:xfrm>
          <a:prstGeom prst="rect">
            <a:avLst/>
          </a:prstGeom>
          <a:noFill/>
          <a:ln>
            <a:noFill/>
          </a:ln>
        </p:spPr>
        <p:txBody>
          <a:bodyPr lIns="91425" tIns="45700" rIns="91425" bIns="45700" anchor="ctr" anchorCtr="0">
            <a:noAutofit/>
          </a:bodyPr>
          <a:lstStyle/>
          <a:p>
            <a:pPr>
              <a:buClr>
                <a:schemeClr val="dk1"/>
              </a:buClr>
            </a:pPr>
            <a:endParaRPr sz="4400">
              <a:solidFill>
                <a:schemeClr val="dk1"/>
              </a:solidFill>
              <a:latin typeface="Helvetica Neue"/>
              <a:ea typeface="Helvetica Neue"/>
              <a:cs typeface="Helvetica Neue"/>
              <a:sym typeface="Helvetica Neue"/>
            </a:endParaRPr>
          </a:p>
        </p:txBody>
      </p:sp>
      <p:sp>
        <p:nvSpPr>
          <p:cNvPr id="115" name="Shape 115"/>
          <p:cNvSpPr txBox="1"/>
          <p:nvPr/>
        </p:nvSpPr>
        <p:spPr>
          <a:xfrm>
            <a:off x="2133601" y="3200400"/>
            <a:ext cx="4040187" cy="639762"/>
          </a:xfrm>
          <a:prstGeom prst="rect">
            <a:avLst/>
          </a:prstGeom>
          <a:noFill/>
          <a:ln>
            <a:noFill/>
          </a:ln>
        </p:spPr>
        <p:txBody>
          <a:bodyPr lIns="91425" tIns="45700" rIns="91425" bIns="45700" anchor="b" anchorCtr="0">
            <a:noAutofit/>
          </a:bodyPr>
          <a:lstStyle/>
          <a:p>
            <a:pPr>
              <a:buClr>
                <a:schemeClr val="dk1"/>
              </a:buClr>
            </a:pPr>
            <a:endParaRPr sz="2400">
              <a:solidFill>
                <a:schemeClr val="dk1"/>
              </a:solidFill>
              <a:latin typeface="Helvetica Neue"/>
              <a:ea typeface="Helvetica Neue"/>
              <a:cs typeface="Helvetica Neue"/>
              <a:sym typeface="Helvetica Neue"/>
            </a:endParaRPr>
          </a:p>
        </p:txBody>
      </p:sp>
      <p:sp>
        <p:nvSpPr>
          <p:cNvPr id="116" name="Shape 116"/>
          <p:cNvSpPr txBox="1"/>
          <p:nvPr/>
        </p:nvSpPr>
        <p:spPr>
          <a:xfrm>
            <a:off x="609600" y="157162"/>
            <a:ext cx="941282" cy="369332"/>
          </a:xfrm>
          <a:prstGeom prst="rect">
            <a:avLst/>
          </a:prstGeom>
          <a:noFill/>
          <a:ln>
            <a:noFill/>
          </a:ln>
        </p:spPr>
        <p:txBody>
          <a:bodyPr lIns="91425" tIns="45700" rIns="91425" bIns="45700" anchor="t" anchorCtr="0">
            <a:noAutofit/>
          </a:bodyPr>
          <a:lstStyle/>
          <a:p>
            <a:pPr>
              <a:buSzPct val="25000"/>
            </a:pPr>
            <a:r>
              <a:rPr lang="en-US" sz="1800">
                <a:solidFill>
                  <a:schemeClr val="dk1"/>
                </a:solidFill>
                <a:latin typeface="Helvetica Neue"/>
                <a:ea typeface="Helvetica Neue"/>
                <a:cs typeface="Helvetica Neue"/>
                <a:sym typeface="Helvetica Neue"/>
              </a:rPr>
              <a:t>Review</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Shape 121"/>
          <p:cNvSpPr txBox="1">
            <a:spLocks noGrp="1"/>
          </p:cNvSpPr>
          <p:nvPr>
            <p:ph type="title"/>
          </p:nvPr>
        </p:nvSpPr>
        <p:spPr>
          <a:prstGeom prst="rect">
            <a:avLst/>
          </a:prstGeom>
          <a:noFill/>
          <a:ln>
            <a:noFill/>
          </a:ln>
        </p:spPr>
        <p:txBody>
          <a:bodyPr lIns="91425" tIns="45700" rIns="91425" bIns="45700" anchor="ctr" anchorCtr="0">
            <a:noAutofit/>
          </a:bodyPr>
          <a:lstStyle/>
          <a:p>
            <a:pPr algn="l">
              <a:buSzPct val="25000"/>
            </a:pPr>
            <a:r>
              <a:rPr lang="en-US" sz="4000">
                <a:latin typeface="Helvetica Neue"/>
                <a:ea typeface="Helvetica Neue"/>
                <a:cs typeface="Helvetica Neue"/>
                <a:sym typeface="Helvetica Neue"/>
              </a:rPr>
              <a:t>Challenges facing our businesses</a:t>
            </a:r>
          </a:p>
        </p:txBody>
      </p:sp>
      <p:sp>
        <p:nvSpPr>
          <p:cNvPr id="122" name="Shape 122"/>
          <p:cNvSpPr txBox="1">
            <a:spLocks noGrp="1"/>
          </p:cNvSpPr>
          <p:nvPr>
            <p:ph type="body" idx="1"/>
          </p:nvPr>
        </p:nvSpPr>
        <p:spPr>
          <a:prstGeom prst="rect">
            <a:avLst/>
          </a:prstGeom>
          <a:noFill/>
          <a:ln>
            <a:noFill/>
          </a:ln>
        </p:spPr>
        <p:txBody>
          <a:bodyPr lIns="91425" tIns="45700" rIns="91425" bIns="45700" anchor="t" anchorCtr="0">
            <a:noAutofit/>
          </a:bodyPr>
          <a:lstStyle/>
          <a:p>
            <a:pPr marL="0" indent="0">
              <a:spcBef>
                <a:spcPts val="0"/>
              </a:spcBef>
              <a:buSzPct val="25000"/>
              <a:buNone/>
            </a:pPr>
            <a:r>
              <a:rPr lang="en-US" sz="2000">
                <a:latin typeface="Helvetica Neue"/>
                <a:ea typeface="Helvetica Neue"/>
                <a:cs typeface="Helvetica Neue"/>
                <a:sym typeface="Helvetica Neue"/>
              </a:rPr>
              <a:t>According to our data, research, and engagement with employers, we understand that the top 3 challenges facing regional businesses are…</a:t>
            </a:r>
          </a:p>
          <a:p>
            <a:pPr marL="514350" indent="-514350">
              <a:buFont typeface="Calibri"/>
              <a:buAutoNum type="arabicPeriod"/>
            </a:pPr>
            <a:r>
              <a:rPr lang="en-US">
                <a:latin typeface="Helvetica Neue"/>
                <a:ea typeface="Helvetica Neue"/>
                <a:cs typeface="Helvetica Neue"/>
                <a:sym typeface="Helvetica Neue"/>
              </a:rPr>
              <a:t>[</a:t>
            </a:r>
            <a:r>
              <a:rPr lang="en-US" i="1">
                <a:latin typeface="Helvetica Neue"/>
                <a:ea typeface="Helvetica Neue"/>
                <a:cs typeface="Helvetica Neue"/>
                <a:sym typeface="Helvetica Neue"/>
              </a:rPr>
              <a:t>Insert]</a:t>
            </a:r>
          </a:p>
          <a:p>
            <a:pPr marL="514350" indent="-514350">
              <a:buFont typeface="Calibri"/>
              <a:buAutoNum type="arabicPeriod"/>
            </a:pPr>
            <a:r>
              <a:rPr lang="en-US" i="1">
                <a:latin typeface="Helvetica Neue"/>
                <a:ea typeface="Helvetica Neue"/>
                <a:cs typeface="Helvetica Neue"/>
                <a:sym typeface="Helvetica Neue"/>
              </a:rPr>
              <a:t>[Insert]</a:t>
            </a:r>
          </a:p>
          <a:p>
            <a:pPr marL="514350" indent="-514350">
              <a:buFont typeface="Calibri"/>
              <a:buAutoNum type="arabicPeriod"/>
            </a:pPr>
            <a:r>
              <a:rPr lang="en-US" i="1">
                <a:latin typeface="Helvetica Neue"/>
                <a:ea typeface="Helvetica Neue"/>
                <a:cs typeface="Helvetica Neue"/>
                <a:sym typeface="Helvetica Neue"/>
              </a:rPr>
              <a:t>[Insert]</a:t>
            </a:r>
          </a:p>
          <a:p>
            <a:pPr marL="0" indent="0">
              <a:buSzPct val="25000"/>
              <a:buNone/>
            </a:pPr>
            <a:endParaRPr>
              <a:latin typeface="Helvetica Neue"/>
              <a:ea typeface="Helvetica Neue"/>
              <a:cs typeface="Helvetica Neue"/>
              <a:sym typeface="Helvetica Neue"/>
            </a:endParaRPr>
          </a:p>
        </p:txBody>
      </p:sp>
      <p:sp>
        <p:nvSpPr>
          <p:cNvPr id="123" name="Shape 123"/>
          <p:cNvSpPr txBox="1"/>
          <p:nvPr/>
        </p:nvSpPr>
        <p:spPr>
          <a:xfrm>
            <a:off x="2133600" y="1676400"/>
            <a:ext cx="8229600" cy="1143000"/>
          </a:xfrm>
          <a:prstGeom prst="rect">
            <a:avLst/>
          </a:prstGeom>
          <a:noFill/>
          <a:ln>
            <a:noFill/>
          </a:ln>
        </p:spPr>
        <p:txBody>
          <a:bodyPr lIns="91425" tIns="45700" rIns="91425" bIns="45700" anchor="ctr" anchorCtr="0">
            <a:noAutofit/>
          </a:bodyPr>
          <a:lstStyle/>
          <a:p>
            <a:pPr>
              <a:buClr>
                <a:schemeClr val="dk1"/>
              </a:buClr>
            </a:pPr>
            <a:endParaRPr sz="4400">
              <a:solidFill>
                <a:schemeClr val="dk1"/>
              </a:solidFill>
              <a:latin typeface="Helvetica Neue"/>
              <a:ea typeface="Helvetica Neue"/>
              <a:cs typeface="Helvetica Neue"/>
              <a:sym typeface="Helvetica Neue"/>
            </a:endParaRPr>
          </a:p>
        </p:txBody>
      </p:sp>
      <p:sp>
        <p:nvSpPr>
          <p:cNvPr id="124" name="Shape 124"/>
          <p:cNvSpPr txBox="1"/>
          <p:nvPr/>
        </p:nvSpPr>
        <p:spPr>
          <a:xfrm>
            <a:off x="2133601" y="3200400"/>
            <a:ext cx="4040187" cy="639762"/>
          </a:xfrm>
          <a:prstGeom prst="rect">
            <a:avLst/>
          </a:prstGeom>
          <a:noFill/>
          <a:ln>
            <a:noFill/>
          </a:ln>
        </p:spPr>
        <p:txBody>
          <a:bodyPr lIns="91425" tIns="45700" rIns="91425" bIns="45700" anchor="b" anchorCtr="0">
            <a:noAutofit/>
          </a:bodyPr>
          <a:lstStyle/>
          <a:p>
            <a:pPr>
              <a:buClr>
                <a:schemeClr val="dk1"/>
              </a:buClr>
            </a:pPr>
            <a:endParaRPr sz="2400">
              <a:solidFill>
                <a:schemeClr val="dk1"/>
              </a:solidFill>
              <a:latin typeface="Calibri"/>
              <a:ea typeface="Calibri"/>
              <a:cs typeface="Calibri"/>
              <a:sym typeface="Calibri"/>
            </a:endParaRPr>
          </a:p>
        </p:txBody>
      </p:sp>
      <p:sp>
        <p:nvSpPr>
          <p:cNvPr id="125" name="Shape 125"/>
          <p:cNvSpPr txBox="1"/>
          <p:nvPr/>
        </p:nvSpPr>
        <p:spPr>
          <a:xfrm>
            <a:off x="609600" y="92073"/>
            <a:ext cx="941282" cy="369332"/>
          </a:xfrm>
          <a:prstGeom prst="rect">
            <a:avLst/>
          </a:prstGeom>
          <a:noFill/>
          <a:ln>
            <a:noFill/>
          </a:ln>
        </p:spPr>
        <p:txBody>
          <a:bodyPr lIns="91425" tIns="45700" rIns="91425" bIns="45700" anchor="t" anchorCtr="0">
            <a:noAutofit/>
          </a:bodyPr>
          <a:lstStyle/>
          <a:p>
            <a:pPr>
              <a:buSzPct val="25000"/>
            </a:pPr>
            <a:r>
              <a:rPr lang="en-US" sz="1800">
                <a:solidFill>
                  <a:schemeClr val="dk1"/>
                </a:solidFill>
                <a:latin typeface="Helvetica Neue"/>
                <a:ea typeface="Helvetica Neue"/>
                <a:cs typeface="Helvetica Neue"/>
                <a:sym typeface="Helvetica Neue"/>
              </a:rPr>
              <a:t>Review</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Shape 130"/>
          <p:cNvSpPr txBox="1">
            <a:spLocks noGrp="1"/>
          </p:cNvSpPr>
          <p:nvPr>
            <p:ph type="title"/>
          </p:nvPr>
        </p:nvSpPr>
        <p:spPr>
          <a:prstGeom prst="rect">
            <a:avLst/>
          </a:prstGeom>
          <a:noFill/>
          <a:ln>
            <a:noFill/>
          </a:ln>
        </p:spPr>
        <p:txBody>
          <a:bodyPr lIns="91425" tIns="45700" rIns="91425" bIns="45700" anchor="ctr" anchorCtr="0">
            <a:noAutofit/>
          </a:bodyPr>
          <a:lstStyle/>
          <a:p>
            <a:pPr algn="l">
              <a:buSzPct val="25000"/>
            </a:pPr>
            <a:r>
              <a:rPr lang="en-US" sz="4000">
                <a:latin typeface="Helvetica Neue"/>
                <a:ea typeface="Helvetica Neue"/>
                <a:cs typeface="Helvetica Neue"/>
                <a:sym typeface="Helvetica Neue"/>
              </a:rPr>
              <a:t>Labor supply challenges</a:t>
            </a:r>
          </a:p>
        </p:txBody>
      </p:sp>
      <p:sp>
        <p:nvSpPr>
          <p:cNvPr id="131" name="Shape 131"/>
          <p:cNvSpPr txBox="1">
            <a:spLocks noGrp="1"/>
          </p:cNvSpPr>
          <p:nvPr>
            <p:ph type="body" idx="1"/>
          </p:nvPr>
        </p:nvSpPr>
        <p:spPr>
          <a:prstGeom prst="rect">
            <a:avLst/>
          </a:prstGeom>
          <a:noFill/>
          <a:ln>
            <a:noFill/>
          </a:ln>
        </p:spPr>
        <p:txBody>
          <a:bodyPr lIns="91425" tIns="45700" rIns="91425" bIns="45700" anchor="t" anchorCtr="0">
            <a:noAutofit/>
          </a:bodyPr>
          <a:lstStyle/>
          <a:p>
            <a:pPr marL="0" indent="0">
              <a:spcBef>
                <a:spcPts val="0"/>
              </a:spcBef>
              <a:buSzPct val="25000"/>
              <a:buNone/>
            </a:pPr>
            <a:r>
              <a:rPr lang="en-US" sz="2000">
                <a:latin typeface="Helvetica Neue"/>
                <a:ea typeface="Helvetica Neue"/>
                <a:cs typeface="Helvetica Neue"/>
                <a:sym typeface="Helvetica Neue"/>
              </a:rPr>
              <a:t>According to our data, research, and engagement with team members, we understand that the top 3 labor supply challenges are:</a:t>
            </a:r>
          </a:p>
          <a:p>
            <a:pPr marL="514350" indent="-514350">
              <a:buFont typeface="Calibri"/>
              <a:buAutoNum type="arabicPeriod"/>
            </a:pPr>
            <a:r>
              <a:rPr lang="en-US">
                <a:latin typeface="Helvetica Neue"/>
                <a:ea typeface="Helvetica Neue"/>
                <a:cs typeface="Helvetica Neue"/>
                <a:sym typeface="Helvetica Neue"/>
              </a:rPr>
              <a:t>[</a:t>
            </a:r>
            <a:r>
              <a:rPr lang="en-US" i="1">
                <a:latin typeface="Helvetica Neue"/>
                <a:ea typeface="Helvetica Neue"/>
                <a:cs typeface="Helvetica Neue"/>
                <a:sym typeface="Helvetica Neue"/>
              </a:rPr>
              <a:t>Insert]</a:t>
            </a:r>
          </a:p>
          <a:p>
            <a:pPr marL="514350" indent="-514350">
              <a:buFont typeface="Calibri"/>
              <a:buAutoNum type="arabicPeriod"/>
            </a:pPr>
            <a:r>
              <a:rPr lang="en-US" i="1">
                <a:latin typeface="Helvetica Neue"/>
                <a:ea typeface="Helvetica Neue"/>
                <a:cs typeface="Helvetica Neue"/>
                <a:sym typeface="Helvetica Neue"/>
              </a:rPr>
              <a:t>[Insert]</a:t>
            </a:r>
          </a:p>
          <a:p>
            <a:pPr marL="514350" indent="-514350">
              <a:buFont typeface="Calibri"/>
              <a:buAutoNum type="arabicPeriod"/>
            </a:pPr>
            <a:r>
              <a:rPr lang="en-US" i="1">
                <a:latin typeface="Helvetica Neue"/>
                <a:ea typeface="Helvetica Neue"/>
                <a:cs typeface="Helvetica Neue"/>
                <a:sym typeface="Helvetica Neue"/>
              </a:rPr>
              <a:t>[Insert]</a:t>
            </a:r>
          </a:p>
          <a:p>
            <a:pPr marL="0" indent="0">
              <a:buSzPct val="25000"/>
              <a:buNone/>
            </a:pPr>
            <a:endParaRPr>
              <a:latin typeface="Helvetica Neue"/>
              <a:ea typeface="Helvetica Neue"/>
              <a:cs typeface="Helvetica Neue"/>
              <a:sym typeface="Helvetica Neue"/>
            </a:endParaRPr>
          </a:p>
        </p:txBody>
      </p:sp>
      <p:sp>
        <p:nvSpPr>
          <p:cNvPr id="132" name="Shape 132"/>
          <p:cNvSpPr txBox="1"/>
          <p:nvPr/>
        </p:nvSpPr>
        <p:spPr>
          <a:xfrm>
            <a:off x="2133600" y="1676400"/>
            <a:ext cx="8229600" cy="1143000"/>
          </a:xfrm>
          <a:prstGeom prst="rect">
            <a:avLst/>
          </a:prstGeom>
          <a:noFill/>
          <a:ln>
            <a:noFill/>
          </a:ln>
        </p:spPr>
        <p:txBody>
          <a:bodyPr lIns="91425" tIns="45700" rIns="91425" bIns="45700" anchor="ctr" anchorCtr="0">
            <a:noAutofit/>
          </a:bodyPr>
          <a:lstStyle/>
          <a:p>
            <a:pPr>
              <a:buClr>
                <a:schemeClr val="dk1"/>
              </a:buClr>
            </a:pPr>
            <a:endParaRPr sz="4400">
              <a:solidFill>
                <a:schemeClr val="dk1"/>
              </a:solidFill>
              <a:latin typeface="Helvetica Neue"/>
              <a:ea typeface="Helvetica Neue"/>
              <a:cs typeface="Helvetica Neue"/>
              <a:sym typeface="Helvetica Neue"/>
            </a:endParaRPr>
          </a:p>
        </p:txBody>
      </p:sp>
      <p:sp>
        <p:nvSpPr>
          <p:cNvPr id="133" name="Shape 133"/>
          <p:cNvSpPr txBox="1"/>
          <p:nvPr/>
        </p:nvSpPr>
        <p:spPr>
          <a:xfrm>
            <a:off x="2133601" y="3200400"/>
            <a:ext cx="4040187" cy="639762"/>
          </a:xfrm>
          <a:prstGeom prst="rect">
            <a:avLst/>
          </a:prstGeom>
          <a:noFill/>
          <a:ln>
            <a:noFill/>
          </a:ln>
        </p:spPr>
        <p:txBody>
          <a:bodyPr lIns="91425" tIns="45700" rIns="91425" bIns="45700" anchor="b" anchorCtr="0">
            <a:noAutofit/>
          </a:bodyPr>
          <a:lstStyle/>
          <a:p>
            <a:pPr>
              <a:buClr>
                <a:schemeClr val="dk1"/>
              </a:buClr>
            </a:pPr>
            <a:endParaRPr sz="2400">
              <a:solidFill>
                <a:schemeClr val="dk1"/>
              </a:solidFill>
              <a:latin typeface="Calibri"/>
              <a:ea typeface="Calibri"/>
              <a:cs typeface="Calibri"/>
              <a:sym typeface="Calibri"/>
            </a:endParaRPr>
          </a:p>
        </p:txBody>
      </p:sp>
      <p:sp>
        <p:nvSpPr>
          <p:cNvPr id="134" name="Shape 134"/>
          <p:cNvSpPr txBox="1"/>
          <p:nvPr/>
        </p:nvSpPr>
        <p:spPr>
          <a:xfrm>
            <a:off x="609600" y="92073"/>
            <a:ext cx="941282" cy="369332"/>
          </a:xfrm>
          <a:prstGeom prst="rect">
            <a:avLst/>
          </a:prstGeom>
          <a:noFill/>
          <a:ln>
            <a:noFill/>
          </a:ln>
        </p:spPr>
        <p:txBody>
          <a:bodyPr lIns="91425" tIns="45700" rIns="91425" bIns="45700" anchor="t" anchorCtr="0">
            <a:noAutofit/>
          </a:bodyPr>
          <a:lstStyle/>
          <a:p>
            <a:pPr>
              <a:buSzPct val="25000"/>
            </a:pPr>
            <a:r>
              <a:rPr lang="en-US" sz="1800">
                <a:solidFill>
                  <a:schemeClr val="dk1"/>
                </a:solidFill>
                <a:latin typeface="Helvetica Neue"/>
                <a:ea typeface="Helvetica Neue"/>
                <a:cs typeface="Helvetica Neue"/>
                <a:sym typeface="Helvetica Neue"/>
              </a:rPr>
              <a:t>Review</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Shape 139"/>
          <p:cNvSpPr txBox="1">
            <a:spLocks noGrp="1"/>
          </p:cNvSpPr>
          <p:nvPr>
            <p:ph type="title"/>
          </p:nvPr>
        </p:nvSpPr>
        <p:spPr>
          <a:prstGeom prst="rect">
            <a:avLst/>
          </a:prstGeom>
          <a:noFill/>
          <a:ln>
            <a:noFill/>
          </a:ln>
        </p:spPr>
        <p:txBody>
          <a:bodyPr lIns="91425" tIns="45700" rIns="91425" bIns="45700" anchor="ctr" anchorCtr="0">
            <a:noAutofit/>
          </a:bodyPr>
          <a:lstStyle/>
          <a:p>
            <a:pPr algn="l">
              <a:buSzPct val="25000"/>
            </a:pPr>
            <a:r>
              <a:rPr lang="en-US" sz="4000">
                <a:latin typeface="Helvetica Neue"/>
                <a:ea typeface="Helvetica Neue"/>
                <a:cs typeface="Helvetica Neue"/>
                <a:sym typeface="Helvetica Neue"/>
              </a:rPr>
              <a:t>Opportunities</a:t>
            </a:r>
          </a:p>
        </p:txBody>
      </p:sp>
      <p:sp>
        <p:nvSpPr>
          <p:cNvPr id="140" name="Shape 140"/>
          <p:cNvSpPr txBox="1">
            <a:spLocks noGrp="1"/>
          </p:cNvSpPr>
          <p:nvPr>
            <p:ph type="body" idx="1"/>
          </p:nvPr>
        </p:nvSpPr>
        <p:spPr>
          <a:prstGeom prst="rect">
            <a:avLst/>
          </a:prstGeom>
          <a:noFill/>
          <a:ln>
            <a:noFill/>
          </a:ln>
        </p:spPr>
        <p:txBody>
          <a:bodyPr lIns="91425" tIns="45700" rIns="91425" bIns="45700" anchor="t" anchorCtr="0">
            <a:noAutofit/>
          </a:bodyPr>
          <a:lstStyle/>
          <a:p>
            <a:pPr marL="0" indent="0">
              <a:spcBef>
                <a:spcPts val="0"/>
              </a:spcBef>
              <a:buSzPct val="25000"/>
              <a:buNone/>
            </a:pPr>
            <a:r>
              <a:rPr lang="en-US" sz="2000">
                <a:latin typeface="Helvetica Neue"/>
                <a:ea typeface="Helvetica Neue"/>
                <a:cs typeface="Helvetica Neue"/>
                <a:sym typeface="Helvetica Neue"/>
              </a:rPr>
              <a:t>Given our analysis, we note the following opportunities in our region:</a:t>
            </a:r>
          </a:p>
          <a:p>
            <a:pPr marL="514350" indent="-514350">
              <a:buFont typeface="Calibri"/>
              <a:buAutoNum type="arabicPeriod"/>
            </a:pPr>
            <a:r>
              <a:rPr lang="en-US">
                <a:latin typeface="Helvetica Neue"/>
                <a:ea typeface="Helvetica Neue"/>
                <a:cs typeface="Helvetica Neue"/>
                <a:sym typeface="Helvetica Neue"/>
              </a:rPr>
              <a:t>[</a:t>
            </a:r>
            <a:r>
              <a:rPr lang="en-US" i="1">
                <a:latin typeface="Helvetica Neue"/>
                <a:ea typeface="Helvetica Neue"/>
                <a:cs typeface="Helvetica Neue"/>
                <a:sym typeface="Helvetica Neue"/>
              </a:rPr>
              <a:t>Insert]</a:t>
            </a:r>
          </a:p>
          <a:p>
            <a:pPr marL="514350" indent="-514350">
              <a:buFont typeface="Calibri"/>
              <a:buAutoNum type="arabicPeriod"/>
            </a:pPr>
            <a:r>
              <a:rPr lang="en-US" i="1">
                <a:latin typeface="Helvetica Neue"/>
                <a:ea typeface="Helvetica Neue"/>
                <a:cs typeface="Helvetica Neue"/>
                <a:sym typeface="Helvetica Neue"/>
              </a:rPr>
              <a:t>[Insert]</a:t>
            </a:r>
          </a:p>
          <a:p>
            <a:pPr marL="514350" indent="-514350">
              <a:buFont typeface="Calibri"/>
              <a:buAutoNum type="arabicPeriod"/>
            </a:pPr>
            <a:r>
              <a:rPr lang="en-US" i="1">
                <a:latin typeface="Helvetica Neue"/>
                <a:ea typeface="Helvetica Neue"/>
                <a:cs typeface="Helvetica Neue"/>
                <a:sym typeface="Helvetica Neue"/>
              </a:rPr>
              <a:t>[Insert]</a:t>
            </a:r>
          </a:p>
          <a:p>
            <a:pPr marL="0" indent="0">
              <a:buSzPct val="25000"/>
              <a:buNone/>
            </a:pPr>
            <a:endParaRPr>
              <a:latin typeface="Helvetica Neue"/>
              <a:ea typeface="Helvetica Neue"/>
              <a:cs typeface="Helvetica Neue"/>
              <a:sym typeface="Helvetica Neue"/>
            </a:endParaRPr>
          </a:p>
        </p:txBody>
      </p:sp>
      <p:sp>
        <p:nvSpPr>
          <p:cNvPr id="141" name="Shape 141"/>
          <p:cNvSpPr txBox="1"/>
          <p:nvPr/>
        </p:nvSpPr>
        <p:spPr>
          <a:xfrm>
            <a:off x="2133600" y="1676400"/>
            <a:ext cx="8229600" cy="1143000"/>
          </a:xfrm>
          <a:prstGeom prst="rect">
            <a:avLst/>
          </a:prstGeom>
          <a:noFill/>
          <a:ln>
            <a:noFill/>
          </a:ln>
        </p:spPr>
        <p:txBody>
          <a:bodyPr lIns="91425" tIns="45700" rIns="91425" bIns="45700" anchor="ctr" anchorCtr="0">
            <a:noAutofit/>
          </a:bodyPr>
          <a:lstStyle/>
          <a:p>
            <a:pPr>
              <a:buClr>
                <a:schemeClr val="dk1"/>
              </a:buClr>
            </a:pPr>
            <a:endParaRPr sz="4400">
              <a:solidFill>
                <a:schemeClr val="dk1"/>
              </a:solidFill>
              <a:latin typeface="Helvetica Neue"/>
              <a:ea typeface="Helvetica Neue"/>
              <a:cs typeface="Helvetica Neue"/>
              <a:sym typeface="Helvetica Neue"/>
            </a:endParaRPr>
          </a:p>
        </p:txBody>
      </p:sp>
      <p:sp>
        <p:nvSpPr>
          <p:cNvPr id="142" name="Shape 142"/>
          <p:cNvSpPr txBox="1"/>
          <p:nvPr/>
        </p:nvSpPr>
        <p:spPr>
          <a:xfrm>
            <a:off x="2133601" y="3200400"/>
            <a:ext cx="4040187" cy="639762"/>
          </a:xfrm>
          <a:prstGeom prst="rect">
            <a:avLst/>
          </a:prstGeom>
          <a:noFill/>
          <a:ln>
            <a:noFill/>
          </a:ln>
        </p:spPr>
        <p:txBody>
          <a:bodyPr lIns="91425" tIns="45700" rIns="91425" bIns="45700" anchor="b" anchorCtr="0">
            <a:noAutofit/>
          </a:bodyPr>
          <a:lstStyle/>
          <a:p>
            <a:pPr>
              <a:buClr>
                <a:schemeClr val="dk1"/>
              </a:buClr>
            </a:pPr>
            <a:endParaRPr sz="2400">
              <a:solidFill>
                <a:schemeClr val="dk1"/>
              </a:solidFill>
              <a:latin typeface="Calibri"/>
              <a:ea typeface="Calibri"/>
              <a:cs typeface="Calibri"/>
              <a:sym typeface="Calibri"/>
            </a:endParaRPr>
          </a:p>
        </p:txBody>
      </p:sp>
      <p:sp>
        <p:nvSpPr>
          <p:cNvPr id="143" name="Shape 143"/>
          <p:cNvSpPr txBox="1"/>
          <p:nvPr/>
        </p:nvSpPr>
        <p:spPr>
          <a:xfrm>
            <a:off x="609600" y="92073"/>
            <a:ext cx="941282" cy="369332"/>
          </a:xfrm>
          <a:prstGeom prst="rect">
            <a:avLst/>
          </a:prstGeom>
          <a:noFill/>
          <a:ln>
            <a:noFill/>
          </a:ln>
        </p:spPr>
        <p:txBody>
          <a:bodyPr lIns="91425" tIns="45700" rIns="91425" bIns="45700" anchor="t" anchorCtr="0">
            <a:noAutofit/>
          </a:bodyPr>
          <a:lstStyle/>
          <a:p>
            <a:pPr>
              <a:buSzPct val="25000"/>
            </a:pPr>
            <a:r>
              <a:rPr lang="en-US" sz="1800">
                <a:solidFill>
                  <a:schemeClr val="dk1"/>
                </a:solidFill>
                <a:latin typeface="Helvetica Neue"/>
                <a:ea typeface="Helvetica Neue"/>
                <a:cs typeface="Helvetica Neue"/>
                <a:sym typeface="Helvetica Neue"/>
              </a:rPr>
              <a:t>Review</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Shape 149"/>
          <p:cNvSpPr txBox="1">
            <a:spLocks noGrp="1"/>
          </p:cNvSpPr>
          <p:nvPr>
            <p:ph type="title"/>
          </p:nvPr>
        </p:nvSpPr>
        <p:spPr>
          <a:prstGeom prst="rect">
            <a:avLst/>
          </a:prstGeom>
          <a:noFill/>
          <a:ln>
            <a:noFill/>
          </a:ln>
        </p:spPr>
        <p:txBody>
          <a:bodyPr lIns="91425" tIns="45700" rIns="91425" bIns="45700" anchor="ctr" anchorCtr="0">
            <a:noAutofit/>
          </a:bodyPr>
          <a:lstStyle/>
          <a:p>
            <a:pPr algn="l">
              <a:buSzPct val="25000"/>
            </a:pPr>
            <a:r>
              <a:rPr lang="en-US" sz="3800" dirty="0">
                <a:latin typeface="Helvetica Neue"/>
                <a:ea typeface="Helvetica Neue"/>
                <a:cs typeface="Helvetica Neue"/>
                <a:sym typeface="Helvetica Neue"/>
              </a:rPr>
              <a:t>Our work today and in future sessions</a:t>
            </a:r>
          </a:p>
        </p:txBody>
      </p:sp>
      <p:sp>
        <p:nvSpPr>
          <p:cNvPr id="150" name="Shape 150"/>
          <p:cNvSpPr txBox="1">
            <a:spLocks noGrp="1"/>
          </p:cNvSpPr>
          <p:nvPr>
            <p:ph type="body" idx="1"/>
          </p:nvPr>
        </p:nvSpPr>
        <p:spPr>
          <a:xfrm>
            <a:off x="609600" y="1471248"/>
            <a:ext cx="10972800" cy="4525963"/>
          </a:xfrm>
          <a:prstGeom prst="rect">
            <a:avLst/>
          </a:prstGeom>
          <a:noFill/>
          <a:ln>
            <a:noFill/>
          </a:ln>
        </p:spPr>
        <p:txBody>
          <a:bodyPr lIns="91425" tIns="45700" rIns="91425" bIns="45700" anchor="t" anchorCtr="0">
            <a:noAutofit/>
          </a:bodyPr>
          <a:lstStyle/>
          <a:p>
            <a:pPr marL="0" indent="0">
              <a:spcBef>
                <a:spcPts val="0"/>
              </a:spcBef>
              <a:buSzPct val="25000"/>
              <a:buNone/>
            </a:pPr>
            <a:r>
              <a:rPr lang="en-US" sz="2600" dirty="0">
                <a:latin typeface="Helvetica Neue"/>
                <a:ea typeface="Helvetica Neue"/>
                <a:cs typeface="Helvetica Neue"/>
                <a:sym typeface="Helvetica Neue"/>
              </a:rPr>
              <a:t>Today, we will:</a:t>
            </a:r>
          </a:p>
          <a:p>
            <a:pPr indent="-342900">
              <a:spcBef>
                <a:spcPts val="560"/>
              </a:spcBef>
            </a:pPr>
            <a:r>
              <a:rPr lang="en-US" sz="2600" dirty="0">
                <a:latin typeface="Helvetica Neue"/>
                <a:ea typeface="Helvetica Neue"/>
                <a:cs typeface="Helvetica Neue"/>
                <a:sym typeface="Helvetica Neue"/>
              </a:rPr>
              <a:t>Begin to articulate our regional vision, mission, and goals, all guided by our…</a:t>
            </a:r>
          </a:p>
          <a:p>
            <a:pPr lvl="1" indent="-285750">
              <a:spcBef>
                <a:spcPts val="480"/>
              </a:spcBef>
            </a:pPr>
            <a:r>
              <a:rPr lang="en-US" sz="2400" dirty="0">
                <a:latin typeface="Helvetica Neue"/>
                <a:ea typeface="Helvetica Neue"/>
                <a:cs typeface="Helvetica Neue"/>
                <a:sym typeface="Helvetica Neue"/>
              </a:rPr>
              <a:t>Criteria</a:t>
            </a:r>
          </a:p>
          <a:p>
            <a:pPr lvl="1" indent="-285750">
              <a:spcBef>
                <a:spcPts val="480"/>
              </a:spcBef>
            </a:pPr>
            <a:r>
              <a:rPr lang="en-US" sz="2400" dirty="0">
                <a:latin typeface="Helvetica Neue"/>
                <a:ea typeface="Helvetica Neue"/>
                <a:cs typeface="Helvetica Neue"/>
                <a:sym typeface="Helvetica Neue"/>
              </a:rPr>
              <a:t>Priority industries and occupation</a:t>
            </a:r>
          </a:p>
          <a:p>
            <a:pPr lvl="1" indent="-285750">
              <a:spcBef>
                <a:spcPts val="480"/>
              </a:spcBef>
            </a:pPr>
            <a:r>
              <a:rPr lang="en-US" sz="2400" dirty="0">
                <a:latin typeface="Helvetica Neue"/>
                <a:ea typeface="Helvetica Neue"/>
                <a:cs typeface="Helvetica Neue"/>
                <a:sym typeface="Helvetica Neue"/>
              </a:rPr>
              <a:t>Challenges and opportunities facing businesses and our labor </a:t>
            </a:r>
            <a:r>
              <a:rPr lang="en-US" sz="2400" dirty="0" smtClean="0">
                <a:latin typeface="Helvetica Neue"/>
                <a:ea typeface="Helvetica Neue"/>
                <a:cs typeface="Helvetica Neue"/>
                <a:sym typeface="Helvetica Neue"/>
              </a:rPr>
              <a:t>supply</a:t>
            </a:r>
          </a:p>
          <a:p>
            <a:pPr indent="-285750">
              <a:spcBef>
                <a:spcPts val="480"/>
              </a:spcBef>
            </a:pPr>
            <a:r>
              <a:rPr lang="en-US" sz="2600" dirty="0" smtClean="0">
                <a:latin typeface="Helvetica Neue"/>
                <a:ea typeface="Helvetica Neue"/>
                <a:cs typeface="Helvetica Neue"/>
                <a:sym typeface="Helvetica Neue"/>
              </a:rPr>
              <a:t>Our goal today is not to finalize vision/mission/goal statements, but to gather enough material from you to inform draft versions of these statements</a:t>
            </a:r>
          </a:p>
          <a:p>
            <a:pPr marL="0" indent="0">
              <a:spcBef>
                <a:spcPts val="560"/>
              </a:spcBef>
              <a:buSzPct val="25000"/>
              <a:buNone/>
            </a:pPr>
            <a:r>
              <a:rPr lang="en-US" sz="2600" dirty="0" smtClean="0">
                <a:latin typeface="Helvetica Neue"/>
                <a:ea typeface="Helvetica Neue"/>
                <a:cs typeface="Helvetica Neue"/>
                <a:sym typeface="Helvetica Neue"/>
              </a:rPr>
              <a:t>In future sessions, we will:</a:t>
            </a:r>
          </a:p>
          <a:p>
            <a:pPr indent="-342900">
              <a:spcBef>
                <a:spcPts val="560"/>
              </a:spcBef>
            </a:pPr>
            <a:r>
              <a:rPr lang="en-US" sz="2600" dirty="0" smtClean="0">
                <a:latin typeface="Helvetica Neue"/>
                <a:ea typeface="Helvetica Neue"/>
                <a:cs typeface="Helvetica Neue"/>
                <a:sym typeface="Helvetica Neue"/>
              </a:rPr>
              <a:t>Refine strategies that will help us reach our vision, mission, and goals</a:t>
            </a:r>
          </a:p>
          <a:p>
            <a:pPr marL="0" indent="0">
              <a:buSzPct val="25000"/>
              <a:buNone/>
            </a:pPr>
            <a:endParaRPr dirty="0">
              <a:latin typeface="Helvetica Neue"/>
              <a:ea typeface="Helvetica Neue"/>
              <a:cs typeface="Helvetica Neue"/>
              <a:sym typeface="Helvetica Neue"/>
            </a:endParaRPr>
          </a:p>
        </p:txBody>
      </p:sp>
      <p:sp>
        <p:nvSpPr>
          <p:cNvPr id="152" name="Shape 152"/>
          <p:cNvSpPr txBox="1"/>
          <p:nvPr/>
        </p:nvSpPr>
        <p:spPr>
          <a:xfrm>
            <a:off x="2133601" y="3200400"/>
            <a:ext cx="4040187" cy="639762"/>
          </a:xfrm>
          <a:prstGeom prst="rect">
            <a:avLst/>
          </a:prstGeom>
          <a:noFill/>
          <a:ln>
            <a:noFill/>
          </a:ln>
        </p:spPr>
        <p:txBody>
          <a:bodyPr lIns="91425" tIns="45700" rIns="91425" bIns="45700" anchor="b" anchorCtr="0">
            <a:noAutofit/>
          </a:bodyPr>
          <a:lstStyle/>
          <a:p>
            <a:pPr>
              <a:buClr>
                <a:schemeClr val="dk1"/>
              </a:buClr>
            </a:pPr>
            <a:endParaRPr sz="2400">
              <a:solidFill>
                <a:schemeClr val="dk1"/>
              </a:solidFill>
              <a:latin typeface="Calibri"/>
              <a:ea typeface="Calibri"/>
              <a:cs typeface="Calibri"/>
              <a:sym typeface="Calibri"/>
            </a:endParaRPr>
          </a:p>
        </p:txBody>
      </p:sp>
      <p:sp>
        <p:nvSpPr>
          <p:cNvPr id="153" name="Shape 153"/>
          <p:cNvSpPr txBox="1"/>
          <p:nvPr/>
        </p:nvSpPr>
        <p:spPr>
          <a:xfrm>
            <a:off x="609600" y="92073"/>
            <a:ext cx="890954" cy="365127"/>
          </a:xfrm>
          <a:prstGeom prst="rect">
            <a:avLst/>
          </a:prstGeom>
          <a:noFill/>
          <a:ln>
            <a:noFill/>
          </a:ln>
        </p:spPr>
        <p:txBody>
          <a:bodyPr lIns="91425" tIns="45700" rIns="91425" bIns="45700" anchor="t" anchorCtr="0">
            <a:noAutofit/>
          </a:bodyPr>
          <a:lstStyle/>
          <a:p>
            <a:pPr>
              <a:buSzPct val="25000"/>
            </a:pPr>
            <a:r>
              <a:rPr lang="en-US" sz="1800">
                <a:solidFill>
                  <a:schemeClr val="dk1"/>
                </a:solidFill>
                <a:latin typeface="Helvetica Neue"/>
                <a:ea typeface="Helvetica Neue"/>
                <a:cs typeface="Helvetica Neue"/>
                <a:sym typeface="Helvetica Neue"/>
              </a:rPr>
              <a:t>Work</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Shape 94"/>
          <p:cNvSpPr txBox="1">
            <a:spLocks noGrp="1"/>
          </p:cNvSpPr>
          <p:nvPr>
            <p:ph type="title"/>
          </p:nvPr>
        </p:nvSpPr>
        <p:spPr>
          <a:prstGeom prst="rect">
            <a:avLst/>
          </a:prstGeom>
          <a:noFill/>
          <a:ln>
            <a:noFill/>
          </a:ln>
        </p:spPr>
        <p:txBody>
          <a:bodyPr lIns="91425" tIns="45700" rIns="91425" bIns="45700" anchor="ctr" anchorCtr="0">
            <a:noAutofit/>
          </a:bodyPr>
          <a:lstStyle/>
          <a:p>
            <a:pPr algn="l">
              <a:buSzPct val="25000"/>
            </a:pPr>
            <a:r>
              <a:rPr lang="en-US" dirty="0" smtClean="0">
                <a:latin typeface="Helvetica Neue"/>
                <a:ea typeface="Helvetica Neue"/>
                <a:cs typeface="Helvetica Neue"/>
                <a:sym typeface="Helvetica Neue"/>
              </a:rPr>
              <a:t>Blueprint-Aligned Outcomes</a:t>
            </a:r>
            <a:endParaRPr lang="en-US" dirty="0">
              <a:latin typeface="Helvetica Neue"/>
              <a:ea typeface="Helvetica Neue"/>
              <a:cs typeface="Helvetica Neue"/>
              <a:sym typeface="Helvetica Neue"/>
            </a:endParaRPr>
          </a:p>
        </p:txBody>
      </p:sp>
      <p:sp>
        <p:nvSpPr>
          <p:cNvPr id="95" name="Shape 95"/>
          <p:cNvSpPr txBox="1">
            <a:spLocks noGrp="1"/>
          </p:cNvSpPr>
          <p:nvPr>
            <p:ph type="body" idx="1"/>
          </p:nvPr>
        </p:nvSpPr>
        <p:spPr>
          <a:prstGeom prst="rect">
            <a:avLst/>
          </a:prstGeom>
          <a:noFill/>
          <a:ln>
            <a:noFill/>
          </a:ln>
        </p:spPr>
        <p:txBody>
          <a:bodyPr lIns="91425" tIns="45700" rIns="91425" bIns="45700" anchor="t" anchorCtr="0">
            <a:noAutofit/>
          </a:bodyPr>
          <a:lstStyle/>
          <a:p>
            <a:pPr indent="-342900">
              <a:lnSpc>
                <a:spcPct val="90000"/>
              </a:lnSpc>
              <a:spcBef>
                <a:spcPts val="0"/>
              </a:spcBef>
              <a:buSzPct val="100740"/>
            </a:pPr>
            <a:r>
              <a:rPr lang="en-US" sz="2720" dirty="0" smtClean="0">
                <a:latin typeface="Helvetica Neue"/>
                <a:ea typeface="Helvetica Neue"/>
                <a:cs typeface="Helvetica Neue"/>
                <a:sym typeface="Helvetica Neue"/>
              </a:rPr>
              <a:t>Aligned with Blueprint Section III (Where do we want to go?) and Section IV (How do we get there?)</a:t>
            </a:r>
          </a:p>
          <a:p>
            <a:pPr indent="-342900">
              <a:lnSpc>
                <a:spcPct val="90000"/>
              </a:lnSpc>
              <a:spcBef>
                <a:spcPts val="0"/>
              </a:spcBef>
              <a:buSzPct val="100740"/>
            </a:pPr>
            <a:endParaRPr lang="en-US" sz="2720" dirty="0" smtClean="0">
              <a:latin typeface="Helvetica Neue"/>
              <a:ea typeface="Helvetica Neue"/>
              <a:cs typeface="Helvetica Neue"/>
              <a:sym typeface="Helvetica Neue"/>
            </a:endParaRPr>
          </a:p>
          <a:p>
            <a:pPr lvl="1" indent="-342900">
              <a:lnSpc>
                <a:spcPct val="90000"/>
              </a:lnSpc>
              <a:spcBef>
                <a:spcPts val="0"/>
              </a:spcBef>
              <a:buSzPct val="100740"/>
            </a:pPr>
            <a:r>
              <a:rPr lang="en-US" sz="2320" b="1" dirty="0" smtClean="0">
                <a:latin typeface="Helvetica Neue"/>
                <a:ea typeface="Helvetica Neue"/>
                <a:cs typeface="Helvetica Neue"/>
                <a:sym typeface="Helvetica Neue"/>
              </a:rPr>
              <a:t>Vision. </a:t>
            </a:r>
            <a:r>
              <a:rPr lang="en-US" sz="2320" dirty="0" smtClean="0">
                <a:latin typeface="Helvetica Neue"/>
                <a:ea typeface="Helvetica Neue"/>
                <a:cs typeface="Helvetica Neue"/>
                <a:sym typeface="Helvetica Neue"/>
              </a:rPr>
              <a:t>State 2-5 things you hope will be true in your region 10 years from now through the lens of education, workforce development, and economic development to address priority industries and occupations identified in your blueprint.</a:t>
            </a:r>
          </a:p>
          <a:p>
            <a:pPr lvl="1" indent="-342900">
              <a:lnSpc>
                <a:spcPct val="90000"/>
              </a:lnSpc>
              <a:spcBef>
                <a:spcPts val="0"/>
              </a:spcBef>
              <a:buSzPct val="100740"/>
            </a:pPr>
            <a:r>
              <a:rPr lang="en-US" sz="2320" b="1" dirty="0" smtClean="0">
                <a:latin typeface="Helvetica Neue"/>
                <a:ea typeface="Helvetica Neue"/>
                <a:cs typeface="Helvetica Neue"/>
                <a:sym typeface="Helvetica Neue"/>
              </a:rPr>
              <a:t>Mission. </a:t>
            </a:r>
            <a:r>
              <a:rPr lang="en-US" sz="2320" dirty="0" smtClean="0">
                <a:latin typeface="Helvetica Neue"/>
                <a:ea typeface="Helvetica Neue"/>
                <a:cs typeface="Helvetica Neue"/>
                <a:sym typeface="Helvetica Neue"/>
              </a:rPr>
              <a:t>State what core partners will do in order to achieve your vision.</a:t>
            </a:r>
          </a:p>
          <a:p>
            <a:pPr lvl="1" indent="-342900">
              <a:lnSpc>
                <a:spcPct val="90000"/>
              </a:lnSpc>
              <a:spcBef>
                <a:spcPts val="0"/>
              </a:spcBef>
              <a:buSzPct val="100740"/>
            </a:pPr>
            <a:r>
              <a:rPr lang="en-US" sz="2320" b="1" dirty="0" smtClean="0">
                <a:latin typeface="Helvetica Neue"/>
                <a:ea typeface="Helvetica Neue"/>
                <a:cs typeface="Helvetica Neue"/>
                <a:sym typeface="Helvetica Neue"/>
              </a:rPr>
              <a:t>Goals. </a:t>
            </a:r>
            <a:r>
              <a:rPr lang="en-US" sz="2320" dirty="0" smtClean="0">
                <a:latin typeface="Helvetica Neue"/>
                <a:ea typeface="Helvetica Neue"/>
                <a:cs typeface="Helvetica Neue"/>
                <a:sym typeface="Helvetica Neue"/>
              </a:rPr>
              <a:t>Describe your shared goals. What will you accomplish by 2018, 2020, and 2022?</a:t>
            </a:r>
          </a:p>
          <a:p>
            <a:pPr lvl="1" indent="-342900">
              <a:lnSpc>
                <a:spcPct val="90000"/>
              </a:lnSpc>
              <a:spcBef>
                <a:spcPts val="0"/>
              </a:spcBef>
              <a:buSzPct val="100740"/>
            </a:pPr>
            <a:r>
              <a:rPr lang="en-US" sz="2320" b="1" dirty="0" smtClean="0">
                <a:latin typeface="Helvetica Neue"/>
                <a:ea typeface="Helvetica Neue"/>
                <a:cs typeface="Helvetica Neue"/>
                <a:sym typeface="Helvetica Neue"/>
              </a:rPr>
              <a:t>Shared Strategies. </a:t>
            </a:r>
            <a:r>
              <a:rPr lang="en-US" sz="2320" dirty="0" smtClean="0">
                <a:latin typeface="Helvetica Neue"/>
                <a:ea typeface="Helvetica Neue"/>
                <a:cs typeface="Helvetica Neue"/>
                <a:sym typeface="Helvetica Neue"/>
              </a:rPr>
              <a:t>Describe how your region will work collaboratively to achieve your vision, mission, and goals. </a:t>
            </a:r>
            <a:endParaRPr lang="en-US" sz="2720" b="1" dirty="0" smtClean="0">
              <a:latin typeface="Helvetica Neue"/>
              <a:ea typeface="Helvetica Neue"/>
              <a:cs typeface="Helvetica Neue"/>
              <a:sym typeface="Helvetica Neue"/>
            </a:endParaRPr>
          </a:p>
          <a:p>
            <a:pPr lvl="1" indent="-342900">
              <a:lnSpc>
                <a:spcPct val="90000"/>
              </a:lnSpc>
              <a:spcBef>
                <a:spcPts val="0"/>
              </a:spcBef>
              <a:buSzPct val="100740"/>
            </a:pPr>
            <a:endParaRPr lang="en-US" sz="2320" b="1" dirty="0">
              <a:latin typeface="Helvetica Neue"/>
              <a:ea typeface="Helvetica Neue"/>
              <a:cs typeface="Helvetica Neue"/>
              <a:sym typeface="Helvetica Neue"/>
            </a:endParaRPr>
          </a:p>
        </p:txBody>
      </p:sp>
    </p:spTree>
    <p:extLst>
      <p:ext uri="{BB962C8B-B14F-4D97-AF65-F5344CB8AC3E}">
        <p14:creationId xmlns:p14="http://schemas.microsoft.com/office/powerpoint/2010/main" val="116278207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TotalTime>
  <Words>1633</Words>
  <Application>Microsoft Macintosh PowerPoint</Application>
  <PresentationFormat>Widescreen</PresentationFormat>
  <Paragraphs>166</Paragraphs>
  <Slides>21</Slides>
  <Notes>21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Calibri</vt:lpstr>
      <vt:lpstr>Helvetica</vt:lpstr>
      <vt:lpstr>Helvetica Neue</vt:lpstr>
      <vt:lpstr>Arial</vt:lpstr>
      <vt:lpstr>Office Theme</vt:lpstr>
      <vt:lpstr>Regional Workforce Skills Planning Initiative</vt:lpstr>
      <vt:lpstr>Objectives</vt:lpstr>
      <vt:lpstr>Criteria</vt:lpstr>
      <vt:lpstr>Priority Industries and Occupations</vt:lpstr>
      <vt:lpstr>Challenges facing our businesses</vt:lpstr>
      <vt:lpstr>Labor supply challenges</vt:lpstr>
      <vt:lpstr>Opportunities</vt:lpstr>
      <vt:lpstr>Our work today and in future sessions</vt:lpstr>
      <vt:lpstr>Blueprint-Aligned Outcomes</vt:lpstr>
      <vt:lpstr>Vision: What do we want?</vt:lpstr>
      <vt:lpstr>Sample Visions</vt:lpstr>
      <vt:lpstr>Vision: What do we want?</vt:lpstr>
      <vt:lpstr>Mission: What are we doing to get what we want?</vt:lpstr>
      <vt:lpstr>Sample Missions</vt:lpstr>
      <vt:lpstr>Mission: What are we doing to get what we want... </vt:lpstr>
      <vt:lpstr>Mission: What are we doing to get what we want... </vt:lpstr>
      <vt:lpstr>Goals and Strategies: What are we doing in the near-term?</vt:lpstr>
      <vt:lpstr>Goals and Strategies: Sample Output</vt:lpstr>
      <vt:lpstr>Goals and Strategies: Consensus Workshop</vt:lpstr>
      <vt:lpstr>Goals: where will we be in 2018, 2020, 2022?</vt:lpstr>
      <vt:lpstr>Next Steps</vt:lpstr>
    </vt:vector>
  </TitlesOfParts>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Regional Workforce Skills Planning Initiative</dc:title>
  <cp:lastModifiedBy>Marina Zhavoronkova</cp:lastModifiedBy>
  <cp:revision>8</cp:revision>
  <dcterms:modified xsi:type="dcterms:W3CDTF">2017-09-01T20:49:51Z</dcterms:modified>
</cp:coreProperties>
</file>