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17"/>
  </p:notesMasterIdLst>
  <p:handoutMasterIdLst>
    <p:handoutMasterId r:id="rId18"/>
  </p:handoutMasterIdLst>
  <p:sldIdLst>
    <p:sldId id="280" r:id="rId2"/>
    <p:sldId id="257" r:id="rId3"/>
    <p:sldId id="314" r:id="rId4"/>
    <p:sldId id="279" r:id="rId5"/>
    <p:sldId id="308" r:id="rId6"/>
    <p:sldId id="281" r:id="rId7"/>
    <p:sldId id="316" r:id="rId8"/>
    <p:sldId id="282" r:id="rId9"/>
    <p:sldId id="309" r:id="rId10"/>
    <p:sldId id="310" r:id="rId11"/>
    <p:sldId id="298" r:id="rId12"/>
    <p:sldId id="311" r:id="rId13"/>
    <p:sldId id="312" r:id="rId14"/>
    <p:sldId id="313" r:id="rId15"/>
    <p:sldId id="284" r:id="rId16"/>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13181"/>
    <a:srgbClr val="2300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3774" autoAdjust="0"/>
  </p:normalViewPr>
  <p:slideViewPr>
    <p:cSldViewPr>
      <p:cViewPr varScale="1">
        <p:scale>
          <a:sx n="97" d="100"/>
          <a:sy n="97" d="100"/>
        </p:scale>
        <p:origin x="2004" y="90"/>
      </p:cViewPr>
      <p:guideLst>
        <p:guide orient="horz" pos="2160"/>
        <p:guide pos="2880"/>
      </p:guideLst>
    </p:cSldViewPr>
  </p:slideViewPr>
  <p:outlineViewPr>
    <p:cViewPr>
      <p:scale>
        <a:sx n="33" d="100"/>
        <a:sy n="33" d="100"/>
      </p:scale>
      <p:origin x="0" y="0"/>
    </p:cViewPr>
  </p:outlineViewPr>
  <p:notesTextViewPr>
    <p:cViewPr>
      <p:scale>
        <a:sx n="125" d="100"/>
        <a:sy n="12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3043026" cy="465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5" tIns="46658" rIns="93315" bIns="46658" numCol="1" anchor="t" anchorCtr="0" compatLnSpc="1">
            <a:prstTxWarp prst="textNoShape">
              <a:avLst/>
            </a:prstTxWarp>
          </a:bodyPr>
          <a:lstStyle>
            <a:lvl1pPr>
              <a:defRPr sz="1200"/>
            </a:lvl1pPr>
          </a:lstStyle>
          <a:p>
            <a:pPr>
              <a:defRPr/>
            </a:pPr>
            <a:endParaRPr lang="en-US" dirty="0"/>
          </a:p>
        </p:txBody>
      </p:sp>
      <p:sp>
        <p:nvSpPr>
          <p:cNvPr id="64515" name="Rectangle 3"/>
          <p:cNvSpPr>
            <a:spLocks noGrp="1" noChangeArrowheads="1"/>
          </p:cNvSpPr>
          <p:nvPr>
            <p:ph type="dt" sz="quarter" idx="1"/>
          </p:nvPr>
        </p:nvSpPr>
        <p:spPr bwMode="auto">
          <a:xfrm>
            <a:off x="3978487" y="0"/>
            <a:ext cx="3043026" cy="465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5" tIns="46658" rIns="93315" bIns="46658" numCol="1" anchor="t" anchorCtr="0" compatLnSpc="1">
            <a:prstTxWarp prst="textNoShape">
              <a:avLst/>
            </a:prstTxWarp>
          </a:bodyPr>
          <a:lstStyle>
            <a:lvl1pPr algn="r">
              <a:defRPr sz="1200"/>
            </a:lvl1pPr>
          </a:lstStyle>
          <a:p>
            <a:pPr>
              <a:defRPr/>
            </a:pPr>
            <a:endParaRPr lang="en-US" dirty="0"/>
          </a:p>
        </p:txBody>
      </p:sp>
      <p:sp>
        <p:nvSpPr>
          <p:cNvPr id="64516" name="Rectangle 4"/>
          <p:cNvSpPr>
            <a:spLocks noGrp="1" noChangeArrowheads="1"/>
          </p:cNvSpPr>
          <p:nvPr>
            <p:ph type="ftr" sz="quarter" idx="2"/>
          </p:nvPr>
        </p:nvSpPr>
        <p:spPr bwMode="auto">
          <a:xfrm>
            <a:off x="0" y="8842216"/>
            <a:ext cx="3043026" cy="465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5" tIns="46658" rIns="93315" bIns="46658" numCol="1" anchor="b" anchorCtr="0" compatLnSpc="1">
            <a:prstTxWarp prst="textNoShape">
              <a:avLst/>
            </a:prstTxWarp>
          </a:bodyPr>
          <a:lstStyle>
            <a:lvl1pPr>
              <a:defRPr sz="1200"/>
            </a:lvl1pPr>
          </a:lstStyle>
          <a:p>
            <a:pPr>
              <a:defRPr/>
            </a:pPr>
            <a:endParaRPr lang="en-US" dirty="0"/>
          </a:p>
        </p:txBody>
      </p:sp>
      <p:sp>
        <p:nvSpPr>
          <p:cNvPr id="64517" name="Rectangle 5"/>
          <p:cNvSpPr>
            <a:spLocks noGrp="1" noChangeArrowheads="1"/>
          </p:cNvSpPr>
          <p:nvPr>
            <p:ph type="sldNum" sz="quarter" idx="3"/>
          </p:nvPr>
        </p:nvSpPr>
        <p:spPr bwMode="auto">
          <a:xfrm>
            <a:off x="3978487" y="8842216"/>
            <a:ext cx="3043026" cy="4652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315" tIns="46658" rIns="93315" bIns="46658" numCol="1" anchor="b" anchorCtr="0" compatLnSpc="1">
            <a:prstTxWarp prst="textNoShape">
              <a:avLst/>
            </a:prstTxWarp>
          </a:bodyPr>
          <a:lstStyle>
            <a:lvl1pPr algn="r">
              <a:defRPr sz="1200"/>
            </a:lvl1pPr>
          </a:lstStyle>
          <a:p>
            <a:pPr>
              <a:defRPr/>
            </a:pPr>
            <a:fld id="{4A0EFF13-A2D6-43F1-B990-532CBD6803B3}" type="slidenum">
              <a:rPr lang="en-US"/>
              <a:pPr>
                <a:defRPr/>
              </a:pPr>
              <a:t>‹#›</a:t>
            </a:fld>
            <a:endParaRPr lang="en-US" dirty="0"/>
          </a:p>
        </p:txBody>
      </p:sp>
    </p:spTree>
    <p:extLst>
      <p:ext uri="{BB962C8B-B14F-4D97-AF65-F5344CB8AC3E}">
        <p14:creationId xmlns:p14="http://schemas.microsoft.com/office/powerpoint/2010/main" val="12922469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026" cy="465297"/>
          </a:xfrm>
          <a:prstGeom prst="rect">
            <a:avLst/>
          </a:prstGeom>
        </p:spPr>
        <p:txBody>
          <a:bodyPr vert="horz" lIns="91467" tIns="45733" rIns="91467" bIns="45733" rtlCol="0"/>
          <a:lstStyle>
            <a:lvl1pPr algn="l">
              <a:defRPr sz="1200"/>
            </a:lvl1pPr>
          </a:lstStyle>
          <a:p>
            <a:pPr>
              <a:defRPr/>
            </a:pPr>
            <a:endParaRPr lang="en-US" dirty="0"/>
          </a:p>
        </p:txBody>
      </p:sp>
      <p:sp>
        <p:nvSpPr>
          <p:cNvPr id="3" name="Date Placeholder 2"/>
          <p:cNvSpPr>
            <a:spLocks noGrp="1"/>
          </p:cNvSpPr>
          <p:nvPr>
            <p:ph type="dt" idx="1"/>
          </p:nvPr>
        </p:nvSpPr>
        <p:spPr>
          <a:xfrm>
            <a:off x="3978487" y="0"/>
            <a:ext cx="3043026" cy="465297"/>
          </a:xfrm>
          <a:prstGeom prst="rect">
            <a:avLst/>
          </a:prstGeom>
        </p:spPr>
        <p:txBody>
          <a:bodyPr vert="horz" lIns="91467" tIns="45733" rIns="91467" bIns="45733" rtlCol="0"/>
          <a:lstStyle>
            <a:lvl1pPr algn="r">
              <a:defRPr sz="1200"/>
            </a:lvl1pPr>
          </a:lstStyle>
          <a:p>
            <a:pPr>
              <a:defRPr/>
            </a:pPr>
            <a:fld id="{3743B9B0-BA7B-4410-8A77-7DBD0BEEA0DF}" type="datetimeFigureOut">
              <a:rPr lang="en-US"/>
              <a:pPr>
                <a:defRPr/>
              </a:pPr>
              <a:t>1/14/2020</a:t>
            </a:fld>
            <a:endParaRPr lang="en-US" dirty="0"/>
          </a:p>
        </p:txBody>
      </p:sp>
      <p:sp>
        <p:nvSpPr>
          <p:cNvPr id="4" name="Slide Image Placeholder 3"/>
          <p:cNvSpPr>
            <a:spLocks noGrp="1" noRot="1" noChangeAspect="1"/>
          </p:cNvSpPr>
          <p:nvPr>
            <p:ph type="sldImg" idx="2"/>
          </p:nvPr>
        </p:nvSpPr>
        <p:spPr>
          <a:xfrm>
            <a:off x="1185863" y="700088"/>
            <a:ext cx="4651375" cy="3489325"/>
          </a:xfrm>
          <a:prstGeom prst="rect">
            <a:avLst/>
          </a:prstGeom>
          <a:noFill/>
          <a:ln w="12700">
            <a:solidFill>
              <a:prstClr val="black"/>
            </a:solidFill>
          </a:ln>
        </p:spPr>
        <p:txBody>
          <a:bodyPr vert="horz" lIns="91467" tIns="45733" rIns="91467" bIns="45733" rtlCol="0" anchor="ctr"/>
          <a:lstStyle/>
          <a:p>
            <a:pPr lvl="0"/>
            <a:endParaRPr lang="en-US" noProof="0" dirty="0" smtClean="0"/>
          </a:p>
        </p:txBody>
      </p:sp>
      <p:sp>
        <p:nvSpPr>
          <p:cNvPr id="5" name="Notes Placeholder 4"/>
          <p:cNvSpPr>
            <a:spLocks noGrp="1"/>
          </p:cNvSpPr>
          <p:nvPr>
            <p:ph type="body" sz="quarter" idx="3"/>
          </p:nvPr>
        </p:nvSpPr>
        <p:spPr>
          <a:xfrm>
            <a:off x="701993" y="4421109"/>
            <a:ext cx="5619115" cy="4189254"/>
          </a:xfrm>
          <a:prstGeom prst="rect">
            <a:avLst/>
          </a:prstGeom>
        </p:spPr>
        <p:txBody>
          <a:bodyPr vert="horz" lIns="91467" tIns="45733" rIns="91467" bIns="45733"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42216"/>
            <a:ext cx="3043026" cy="465297"/>
          </a:xfrm>
          <a:prstGeom prst="rect">
            <a:avLst/>
          </a:prstGeom>
        </p:spPr>
        <p:txBody>
          <a:bodyPr vert="horz" lIns="91467" tIns="45733" rIns="91467" bIns="45733"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978487" y="8842216"/>
            <a:ext cx="3043026" cy="465297"/>
          </a:xfrm>
          <a:prstGeom prst="rect">
            <a:avLst/>
          </a:prstGeom>
        </p:spPr>
        <p:txBody>
          <a:bodyPr vert="horz" lIns="91467" tIns="45733" rIns="91467" bIns="45733" rtlCol="0" anchor="b"/>
          <a:lstStyle>
            <a:lvl1pPr algn="r">
              <a:defRPr sz="1200"/>
            </a:lvl1pPr>
          </a:lstStyle>
          <a:p>
            <a:pPr>
              <a:defRPr/>
            </a:pPr>
            <a:fld id="{D5FDE013-0564-44C7-96C5-E0E270D745C8}" type="slidenum">
              <a:rPr lang="en-US"/>
              <a:pPr>
                <a:defRPr/>
              </a:pPr>
              <a:t>‹#›</a:t>
            </a:fld>
            <a:endParaRPr lang="en-US" dirty="0"/>
          </a:p>
        </p:txBody>
      </p:sp>
    </p:spTree>
    <p:extLst>
      <p:ext uri="{BB962C8B-B14F-4D97-AF65-F5344CB8AC3E}">
        <p14:creationId xmlns:p14="http://schemas.microsoft.com/office/powerpoint/2010/main" val="73234304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FDE013-0564-44C7-96C5-E0E270D745C8}" type="slidenum">
              <a:rPr lang="en-US" smtClean="0"/>
              <a:pPr>
                <a:defRPr/>
              </a:pPr>
              <a:t>1</a:t>
            </a:fld>
            <a:endParaRPr lang="en-US" dirty="0"/>
          </a:p>
        </p:txBody>
      </p:sp>
    </p:spTree>
    <p:extLst>
      <p:ext uri="{BB962C8B-B14F-4D97-AF65-F5344CB8AC3E}">
        <p14:creationId xmlns:p14="http://schemas.microsoft.com/office/powerpoint/2010/main" val="27135157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FDE013-0564-44C7-96C5-E0E270D745C8}" type="slidenum">
              <a:rPr lang="en-US" smtClean="0"/>
              <a:pPr>
                <a:defRPr/>
              </a:pPr>
              <a:t>11</a:t>
            </a:fld>
            <a:endParaRPr lang="en-US" dirty="0"/>
          </a:p>
        </p:txBody>
      </p:sp>
    </p:spTree>
    <p:extLst>
      <p:ext uri="{BB962C8B-B14F-4D97-AF65-F5344CB8AC3E}">
        <p14:creationId xmlns:p14="http://schemas.microsoft.com/office/powerpoint/2010/main" val="768625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FDE013-0564-44C7-96C5-E0E270D745C8}" type="slidenum">
              <a:rPr lang="en-US" smtClean="0"/>
              <a:pPr>
                <a:defRPr/>
              </a:pPr>
              <a:t>12</a:t>
            </a:fld>
            <a:endParaRPr lang="en-US" dirty="0"/>
          </a:p>
        </p:txBody>
      </p:sp>
    </p:spTree>
    <p:extLst>
      <p:ext uri="{BB962C8B-B14F-4D97-AF65-F5344CB8AC3E}">
        <p14:creationId xmlns:p14="http://schemas.microsoft.com/office/powerpoint/2010/main" val="22649416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FDE013-0564-44C7-96C5-E0E270D745C8}" type="slidenum">
              <a:rPr lang="en-US" smtClean="0"/>
              <a:pPr>
                <a:defRPr/>
              </a:pPr>
              <a:t>13</a:t>
            </a:fld>
            <a:endParaRPr lang="en-US" dirty="0"/>
          </a:p>
        </p:txBody>
      </p:sp>
    </p:spTree>
    <p:extLst>
      <p:ext uri="{BB962C8B-B14F-4D97-AF65-F5344CB8AC3E}">
        <p14:creationId xmlns:p14="http://schemas.microsoft.com/office/powerpoint/2010/main" val="17637577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FDE013-0564-44C7-96C5-E0E270D745C8}" type="slidenum">
              <a:rPr lang="en-US" smtClean="0"/>
              <a:pPr>
                <a:defRPr/>
              </a:pPr>
              <a:t>14</a:t>
            </a:fld>
            <a:endParaRPr lang="en-US" dirty="0"/>
          </a:p>
        </p:txBody>
      </p:sp>
    </p:spTree>
    <p:extLst>
      <p:ext uri="{BB962C8B-B14F-4D97-AF65-F5344CB8AC3E}">
        <p14:creationId xmlns:p14="http://schemas.microsoft.com/office/powerpoint/2010/main" val="23661407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FDE013-0564-44C7-96C5-E0E270D745C8}" type="slidenum">
              <a:rPr lang="en-US" smtClean="0"/>
              <a:pPr>
                <a:defRPr/>
              </a:pPr>
              <a:t>15</a:t>
            </a:fld>
            <a:endParaRPr lang="en-US" dirty="0"/>
          </a:p>
        </p:txBody>
      </p:sp>
    </p:spTree>
    <p:extLst>
      <p:ext uri="{BB962C8B-B14F-4D97-AF65-F5344CB8AC3E}">
        <p14:creationId xmlns:p14="http://schemas.microsoft.com/office/powerpoint/2010/main" val="7686258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FDE013-0564-44C7-96C5-E0E270D745C8}" type="slidenum">
              <a:rPr lang="en-US" smtClean="0"/>
              <a:pPr>
                <a:defRPr/>
              </a:pPr>
              <a:t>2</a:t>
            </a:fld>
            <a:endParaRPr lang="en-US" dirty="0"/>
          </a:p>
        </p:txBody>
      </p:sp>
    </p:spTree>
    <p:extLst>
      <p:ext uri="{BB962C8B-B14F-4D97-AF65-F5344CB8AC3E}">
        <p14:creationId xmlns:p14="http://schemas.microsoft.com/office/powerpoint/2010/main" val="1657553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FDE013-0564-44C7-96C5-E0E270D745C8}" type="slidenum">
              <a:rPr lang="en-US" smtClean="0"/>
              <a:pPr>
                <a:defRPr/>
              </a:pPr>
              <a:t>4</a:t>
            </a:fld>
            <a:endParaRPr lang="en-US" dirty="0"/>
          </a:p>
        </p:txBody>
      </p:sp>
    </p:spTree>
    <p:extLst>
      <p:ext uri="{BB962C8B-B14F-4D97-AF65-F5344CB8AC3E}">
        <p14:creationId xmlns:p14="http://schemas.microsoft.com/office/powerpoint/2010/main" val="31863959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FDE013-0564-44C7-96C5-E0E270D745C8}" type="slidenum">
              <a:rPr lang="en-US" smtClean="0"/>
              <a:pPr>
                <a:defRPr/>
              </a:pPr>
              <a:t>5</a:t>
            </a:fld>
            <a:endParaRPr lang="en-US" dirty="0"/>
          </a:p>
        </p:txBody>
      </p:sp>
    </p:spTree>
    <p:extLst>
      <p:ext uri="{BB962C8B-B14F-4D97-AF65-F5344CB8AC3E}">
        <p14:creationId xmlns:p14="http://schemas.microsoft.com/office/powerpoint/2010/main" val="29356570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pPr>
              <a:defRPr/>
            </a:pPr>
            <a:fld id="{D5FDE013-0564-44C7-96C5-E0E270D745C8}" type="slidenum">
              <a:rPr lang="en-US" smtClean="0"/>
              <a:pPr>
                <a:defRPr/>
              </a:pPr>
              <a:t>6</a:t>
            </a:fld>
            <a:endParaRPr lang="en-US" dirty="0"/>
          </a:p>
        </p:txBody>
      </p:sp>
    </p:spTree>
    <p:extLst>
      <p:ext uri="{BB962C8B-B14F-4D97-AF65-F5344CB8AC3E}">
        <p14:creationId xmlns:p14="http://schemas.microsoft.com/office/powerpoint/2010/main" val="29939101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pPr>
              <a:defRPr/>
            </a:pPr>
            <a:fld id="{D5FDE013-0564-44C7-96C5-E0E270D745C8}" type="slidenum">
              <a:rPr lang="en-US" smtClean="0"/>
              <a:pPr>
                <a:defRPr/>
              </a:pPr>
              <a:t>7</a:t>
            </a:fld>
            <a:endParaRPr lang="en-US" dirty="0"/>
          </a:p>
        </p:txBody>
      </p:sp>
    </p:spTree>
    <p:extLst>
      <p:ext uri="{BB962C8B-B14F-4D97-AF65-F5344CB8AC3E}">
        <p14:creationId xmlns:p14="http://schemas.microsoft.com/office/powerpoint/2010/main" val="37498087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FDE013-0564-44C7-96C5-E0E270D745C8}" type="slidenum">
              <a:rPr lang="en-US" smtClean="0"/>
              <a:pPr>
                <a:defRPr/>
              </a:pPr>
              <a:t>8</a:t>
            </a:fld>
            <a:endParaRPr lang="en-US" dirty="0"/>
          </a:p>
        </p:txBody>
      </p:sp>
    </p:spTree>
    <p:extLst>
      <p:ext uri="{BB962C8B-B14F-4D97-AF65-F5344CB8AC3E}">
        <p14:creationId xmlns:p14="http://schemas.microsoft.com/office/powerpoint/2010/main" val="18676289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FDE013-0564-44C7-96C5-E0E270D745C8}" type="slidenum">
              <a:rPr lang="en-US" smtClean="0"/>
              <a:pPr>
                <a:defRPr/>
              </a:pPr>
              <a:t>9</a:t>
            </a:fld>
            <a:endParaRPr lang="en-US" dirty="0"/>
          </a:p>
        </p:txBody>
      </p:sp>
    </p:spTree>
    <p:extLst>
      <p:ext uri="{BB962C8B-B14F-4D97-AF65-F5344CB8AC3E}">
        <p14:creationId xmlns:p14="http://schemas.microsoft.com/office/powerpoint/2010/main" val="4816066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FDE013-0564-44C7-96C5-E0E270D745C8}" type="slidenum">
              <a:rPr lang="en-US" smtClean="0"/>
              <a:pPr>
                <a:defRPr/>
              </a:pPr>
              <a:t>10</a:t>
            </a:fld>
            <a:endParaRPr lang="en-US" dirty="0"/>
          </a:p>
        </p:txBody>
      </p:sp>
    </p:spTree>
    <p:extLst>
      <p:ext uri="{BB962C8B-B14F-4D97-AF65-F5344CB8AC3E}">
        <p14:creationId xmlns:p14="http://schemas.microsoft.com/office/powerpoint/2010/main" val="514083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F8F2191-ED72-4ABC-844A-40FFFEB368D7}" type="slidenum">
              <a:rPr lang="en-US"/>
              <a:pPr>
                <a:defRPr/>
              </a:pPr>
              <a:t>‹#›</a:t>
            </a:fld>
            <a:endParaRPr lang="en-US" dirty="0"/>
          </a:p>
        </p:txBody>
      </p:sp>
    </p:spTree>
    <p:extLst>
      <p:ext uri="{BB962C8B-B14F-4D97-AF65-F5344CB8AC3E}">
        <p14:creationId xmlns:p14="http://schemas.microsoft.com/office/powerpoint/2010/main" val="1060451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3551C55-9BE7-4EFD-ACFC-2FB04A04D89B}" type="slidenum">
              <a:rPr lang="en-US"/>
              <a:pPr>
                <a:defRPr/>
              </a:pPr>
              <a:t>‹#›</a:t>
            </a:fld>
            <a:endParaRPr lang="en-US" dirty="0"/>
          </a:p>
        </p:txBody>
      </p:sp>
    </p:spTree>
    <p:extLst>
      <p:ext uri="{BB962C8B-B14F-4D97-AF65-F5344CB8AC3E}">
        <p14:creationId xmlns:p14="http://schemas.microsoft.com/office/powerpoint/2010/main" val="3458599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58DB093-B352-4AE4-AD05-A82A0354E0D6}" type="slidenum">
              <a:rPr lang="en-US"/>
              <a:pPr>
                <a:defRPr/>
              </a:pPr>
              <a:t>‹#›</a:t>
            </a:fld>
            <a:endParaRPr lang="en-US" dirty="0"/>
          </a:p>
        </p:txBody>
      </p:sp>
    </p:spTree>
    <p:extLst>
      <p:ext uri="{BB962C8B-B14F-4D97-AF65-F5344CB8AC3E}">
        <p14:creationId xmlns:p14="http://schemas.microsoft.com/office/powerpoint/2010/main" val="3224597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dirty="0" smtClean="0"/>
              <a:t>1</a:t>
            </a:r>
            <a:endParaRPr lang="en-US" dirty="0"/>
          </a:p>
        </p:txBody>
      </p:sp>
    </p:spTree>
    <p:extLst>
      <p:ext uri="{BB962C8B-B14F-4D97-AF65-F5344CB8AC3E}">
        <p14:creationId xmlns:p14="http://schemas.microsoft.com/office/powerpoint/2010/main" val="222217434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67B5DE81-9241-43B2-9D54-243B9EC9F069}" type="slidenum">
              <a:rPr lang="en-US"/>
              <a:pPr>
                <a:defRPr/>
              </a:pPr>
              <a:t>‹#›</a:t>
            </a:fld>
            <a:endParaRPr lang="en-US" dirty="0"/>
          </a:p>
        </p:txBody>
      </p:sp>
    </p:spTree>
    <p:extLst>
      <p:ext uri="{BB962C8B-B14F-4D97-AF65-F5344CB8AC3E}">
        <p14:creationId xmlns:p14="http://schemas.microsoft.com/office/powerpoint/2010/main" val="300750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41A99BF-E069-4C8D-9D0E-753F13F1241D}" type="slidenum">
              <a:rPr lang="en-US"/>
              <a:pPr>
                <a:defRPr/>
              </a:pPr>
              <a:t>‹#›</a:t>
            </a:fld>
            <a:endParaRPr lang="en-US" dirty="0"/>
          </a:p>
        </p:txBody>
      </p:sp>
    </p:spTree>
    <p:extLst>
      <p:ext uri="{BB962C8B-B14F-4D97-AF65-F5344CB8AC3E}">
        <p14:creationId xmlns:p14="http://schemas.microsoft.com/office/powerpoint/2010/main" val="38220996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5DE175C0-AFA7-456E-A5C5-07ADC0068016}" type="slidenum">
              <a:rPr lang="en-US"/>
              <a:pPr>
                <a:defRPr/>
              </a:pPr>
              <a:t>‹#›</a:t>
            </a:fld>
            <a:endParaRPr lang="en-US" dirty="0"/>
          </a:p>
        </p:txBody>
      </p:sp>
    </p:spTree>
    <p:extLst>
      <p:ext uri="{BB962C8B-B14F-4D97-AF65-F5344CB8AC3E}">
        <p14:creationId xmlns:p14="http://schemas.microsoft.com/office/powerpoint/2010/main" val="345294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9021EDED-9EA7-43DF-A3E8-1E87A963A02C}" type="slidenum">
              <a:rPr lang="en-US"/>
              <a:pPr>
                <a:defRPr/>
              </a:pPr>
              <a:t>‹#›</a:t>
            </a:fld>
            <a:endParaRPr lang="en-US" dirty="0"/>
          </a:p>
        </p:txBody>
      </p:sp>
    </p:spTree>
    <p:extLst>
      <p:ext uri="{BB962C8B-B14F-4D97-AF65-F5344CB8AC3E}">
        <p14:creationId xmlns:p14="http://schemas.microsoft.com/office/powerpoint/2010/main" val="3564622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93F96E87-72FC-455F-A4F6-3D8C00508BD2}" type="slidenum">
              <a:rPr lang="en-US"/>
              <a:pPr>
                <a:defRPr/>
              </a:pPr>
              <a:t>‹#›</a:t>
            </a:fld>
            <a:endParaRPr lang="en-US" dirty="0"/>
          </a:p>
        </p:txBody>
      </p:sp>
    </p:spTree>
    <p:extLst>
      <p:ext uri="{BB962C8B-B14F-4D97-AF65-F5344CB8AC3E}">
        <p14:creationId xmlns:p14="http://schemas.microsoft.com/office/powerpoint/2010/main" val="350450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92A99BB8-A69B-4297-8798-9CC9A7F73611}" type="slidenum">
              <a:rPr lang="en-US"/>
              <a:pPr>
                <a:defRPr/>
              </a:pPr>
              <a:t>‹#›</a:t>
            </a:fld>
            <a:endParaRPr lang="en-US" dirty="0"/>
          </a:p>
        </p:txBody>
      </p:sp>
    </p:spTree>
    <p:extLst>
      <p:ext uri="{BB962C8B-B14F-4D97-AF65-F5344CB8AC3E}">
        <p14:creationId xmlns:p14="http://schemas.microsoft.com/office/powerpoint/2010/main" val="3074613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5866FACD-1D12-4567-8D40-03DB18BF12C7}" type="slidenum">
              <a:rPr lang="en-US"/>
              <a:pPr>
                <a:defRPr/>
              </a:pPr>
              <a:t>‹#›</a:t>
            </a:fld>
            <a:endParaRPr lang="en-US" dirty="0"/>
          </a:p>
        </p:txBody>
      </p:sp>
    </p:spTree>
    <p:extLst>
      <p:ext uri="{BB962C8B-B14F-4D97-AF65-F5344CB8AC3E}">
        <p14:creationId xmlns:p14="http://schemas.microsoft.com/office/powerpoint/2010/main" val="1189961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6042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6042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6042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D0FAEDB9-AE63-4D58-8CB5-EE390E418C74}" type="slidenum">
              <a:rPr lang="en-US"/>
              <a:pPr>
                <a:defRPr/>
              </a:pPr>
              <a:t>‹#›</a:t>
            </a:fld>
            <a:endParaRPr lang="en-US" dirty="0"/>
          </a:p>
        </p:txBody>
      </p:sp>
      <p:pic>
        <p:nvPicPr>
          <p:cNvPr id="7" name="Picture 2" descr="\\EPS-FP-OGR-002\Shared$\CCJ\HS_Grants\interop\EOPSS_logo.jpg"/>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6623858" y="6172200"/>
            <a:ext cx="1675846" cy="41148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vicky.mboka-boyer@Mass.gov"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087" y="2039142"/>
            <a:ext cx="8229600" cy="1143000"/>
          </a:xfrm>
        </p:spPr>
        <p:txBody>
          <a:bodyPr/>
          <a:lstStyle/>
          <a:p>
            <a:pPr>
              <a:spcBef>
                <a:spcPts val="0"/>
              </a:spcBef>
              <a:spcAft>
                <a:spcPts val="0"/>
              </a:spcAft>
            </a:pPr>
            <a:r>
              <a:rPr lang="en-US" b="1" dirty="0">
                <a:solidFill>
                  <a:srgbClr val="0070C0"/>
                </a:solidFill>
                <a:latin typeface="Times New Roman" panose="02020603050405020304" pitchFamily="18" charset="0"/>
                <a:ea typeface="Calibri" panose="020F0502020204030204" pitchFamily="34" charset="0"/>
              </a:rPr>
              <a:t>State Fiscal Year 2020</a:t>
            </a:r>
            <a:r>
              <a:rPr lang="en-US" sz="1800" dirty="0">
                <a:latin typeface="Times New Roman" panose="02020603050405020304" pitchFamily="18" charset="0"/>
                <a:ea typeface="Calibri" panose="020F0502020204030204" pitchFamily="34" charset="0"/>
              </a:rPr>
              <a:t/>
            </a:r>
            <a:br>
              <a:rPr lang="en-US" sz="1800" dirty="0">
                <a:latin typeface="Times New Roman" panose="02020603050405020304" pitchFamily="18" charset="0"/>
                <a:ea typeface="Calibri" panose="020F0502020204030204" pitchFamily="34" charset="0"/>
              </a:rPr>
            </a:br>
            <a:r>
              <a:rPr lang="en-US" b="1" dirty="0">
                <a:solidFill>
                  <a:srgbClr val="0070C0"/>
                </a:solidFill>
                <a:latin typeface="Times New Roman" panose="02020603050405020304" pitchFamily="18" charset="0"/>
                <a:ea typeface="Calibri" panose="020F0502020204030204" pitchFamily="34" charset="0"/>
              </a:rPr>
              <a:t>Commonwealth Nonprofit Security Grant Program</a:t>
            </a:r>
            <a:endParaRPr lang="en-US" sz="1800" dirty="0">
              <a:effectLst/>
              <a:latin typeface="Times New Roman" panose="02020603050405020304" pitchFamily="18" charset="0"/>
              <a:ea typeface="Calibri" panose="020F0502020204030204" pitchFamily="34" charset="0"/>
            </a:endParaRPr>
          </a:p>
        </p:txBody>
      </p:sp>
      <p:sp>
        <p:nvSpPr>
          <p:cNvPr id="3" name="Content Placeholder 2"/>
          <p:cNvSpPr>
            <a:spLocks noGrp="1"/>
          </p:cNvSpPr>
          <p:nvPr>
            <p:ph idx="1"/>
          </p:nvPr>
        </p:nvSpPr>
        <p:spPr>
          <a:xfrm>
            <a:off x="914400" y="4230686"/>
            <a:ext cx="7315200" cy="1636713"/>
          </a:xfrm>
        </p:spPr>
        <p:txBody>
          <a:bodyPr/>
          <a:lstStyle/>
          <a:p>
            <a:pPr marL="0" lvl="0" indent="0" algn="ctr" eaLnBrk="1" hangingPunct="1">
              <a:spcBef>
                <a:spcPct val="60000"/>
              </a:spcBef>
              <a:buClr>
                <a:srgbClr val="B0B1B3"/>
              </a:buClr>
              <a:buNone/>
            </a:pPr>
            <a:r>
              <a:rPr lang="en-US" altLang="en-US" sz="2400" b="1" dirty="0" smtClean="0">
                <a:latin typeface="Arial" charset="0"/>
              </a:rPr>
              <a:t>AVAILABILITY OF GRANT FUNDS </a:t>
            </a:r>
          </a:p>
          <a:p>
            <a:pPr marL="0" lvl="0" indent="0" algn="ctr" eaLnBrk="1" hangingPunct="1">
              <a:spcBef>
                <a:spcPct val="60000"/>
              </a:spcBef>
              <a:buClr>
                <a:srgbClr val="B0B1B3"/>
              </a:buClr>
              <a:buNone/>
            </a:pPr>
            <a:r>
              <a:rPr lang="en-US" altLang="en-US" sz="2400" b="1" dirty="0" smtClean="0">
                <a:latin typeface="Arial" charset="0"/>
              </a:rPr>
              <a:t>WEBINAR</a:t>
            </a:r>
            <a:endParaRPr lang="en-US" altLang="en-US" sz="2400" b="1" dirty="0">
              <a:latin typeface="Arial" charset="0"/>
            </a:endParaRPr>
          </a:p>
          <a:p>
            <a:pPr marL="0" lvl="0" indent="0" algn="ctr" eaLnBrk="1" hangingPunct="1">
              <a:spcBef>
                <a:spcPct val="60000"/>
              </a:spcBef>
              <a:buClr>
                <a:srgbClr val="B0B1B3"/>
              </a:buClr>
              <a:buNone/>
            </a:pPr>
            <a:r>
              <a:rPr lang="en-US" altLang="en-US" sz="2400" b="1" dirty="0" smtClean="0">
                <a:latin typeface="Arial" charset="0"/>
              </a:rPr>
              <a:t>January 14, 2020</a:t>
            </a: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312" y="1371600"/>
            <a:ext cx="8461375"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Picture 9" descr="AR_Seal_black"/>
          <p:cNvPicPr>
            <a:picLocks noChangeAspect="1" noChangeArrowheads="1"/>
          </p:cNvPicPr>
          <p:nvPr/>
        </p:nvPicPr>
        <p:blipFill>
          <a:blip r:embed="rId4">
            <a:clrChange>
              <a:clrFrom>
                <a:srgbClr val="000000"/>
              </a:clrFrom>
              <a:clrTo>
                <a:srgbClr val="000000">
                  <a:alpha val="0"/>
                </a:srgbClr>
              </a:clrTo>
            </a:clrChange>
            <a:extLst>
              <a:ext uri="{28A0092B-C50C-407E-A947-70E740481C1C}">
                <a14:useLocalDpi xmlns:a14="http://schemas.microsoft.com/office/drawing/2010/main" val="0"/>
              </a:ext>
            </a:extLst>
          </a:blip>
          <a:srcRect/>
          <a:stretch>
            <a:fillRect/>
          </a:stretch>
        </p:blipFill>
        <p:spPr bwMode="auto">
          <a:xfrm>
            <a:off x="341312" y="208756"/>
            <a:ext cx="1049337"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1752600" y="457200"/>
            <a:ext cx="6620449" cy="461665"/>
          </a:xfrm>
          <a:prstGeom prst="rect">
            <a:avLst/>
          </a:prstGeom>
          <a:noFill/>
        </p:spPr>
        <p:txBody>
          <a:bodyPr wrap="square" rtlCol="0">
            <a:spAutoFit/>
          </a:bodyPr>
          <a:lstStyle/>
          <a:p>
            <a:pPr algn="ctr"/>
            <a:r>
              <a:rPr lang="en-US" sz="2400" dirty="0" smtClean="0"/>
              <a:t>OFFICE OF GRANTS AND RESEARCH</a:t>
            </a:r>
            <a:endParaRPr lang="en-US" sz="2400" dirty="0"/>
          </a:p>
        </p:txBody>
      </p:sp>
    </p:spTree>
    <p:extLst>
      <p:ext uri="{BB962C8B-B14F-4D97-AF65-F5344CB8AC3E}">
        <p14:creationId xmlns:p14="http://schemas.microsoft.com/office/powerpoint/2010/main" val="16807693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274638"/>
            <a:ext cx="7315200" cy="1143000"/>
          </a:xfrm>
        </p:spPr>
        <p:txBody>
          <a:bodyPr/>
          <a:lstStyle/>
          <a:p>
            <a:pPr eaLnBrk="1" hangingPunct="1"/>
            <a:r>
              <a:rPr lang="en-US" altLang="en-US" sz="3600" dirty="0" smtClean="0">
                <a:solidFill>
                  <a:srgbClr val="000063"/>
                </a:solidFill>
                <a:latin typeface="Times New Roman"/>
              </a:rPr>
              <a:t>Application Process</a:t>
            </a:r>
            <a:endParaRPr lang="en-US" altLang="en-US" b="1" dirty="0" smtClean="0"/>
          </a:p>
        </p:txBody>
      </p:sp>
      <p:sp>
        <p:nvSpPr>
          <p:cNvPr id="3076" name="Slide Number Placeholder 1"/>
          <p:cNvSpPr>
            <a:spLocks noGrp="1"/>
          </p:cNvSpPr>
          <p:nvPr>
            <p:ph type="sldNum" sz="quarter" idx="12"/>
          </p:nvPr>
        </p:nvSpPr>
        <p:spPr>
          <a:noFill/>
        </p:spPr>
        <p:txBody>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fld id="{373BC296-436A-43D8-8FBA-73C8EAFABBA5}" type="slidenum">
              <a:rPr lang="en-US" altLang="en-US" sz="1400" smtClean="0"/>
              <a:pPr/>
              <a:t>10</a:t>
            </a:fld>
            <a:endParaRPr lang="en-US" altLang="en-US" sz="14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312" y="1295400"/>
            <a:ext cx="8461375"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57200" y="1338194"/>
            <a:ext cx="8345487" cy="5847755"/>
          </a:xfrm>
          <a:prstGeom prst="rect">
            <a:avLst/>
          </a:prstGeom>
        </p:spPr>
        <p:txBody>
          <a:bodyPr wrap="square">
            <a:spAutoFit/>
          </a:bodyPr>
          <a:lstStyle/>
          <a:p>
            <a:r>
              <a:rPr lang="en-US" sz="2800" b="1" u="sng" dirty="0">
                <a:latin typeface="+mn-lt"/>
                <a:ea typeface="Times New Roman" panose="02020603050405020304" pitchFamily="18" charset="0"/>
              </a:rPr>
              <a:t>Section III.  Budget Narrative </a:t>
            </a:r>
            <a:r>
              <a:rPr lang="en-US" sz="2800" b="1" u="sng" dirty="0" smtClean="0">
                <a:latin typeface="+mn-lt"/>
                <a:ea typeface="Times New Roman" panose="02020603050405020304" pitchFamily="18" charset="0"/>
              </a:rPr>
              <a:t>Summary</a:t>
            </a:r>
          </a:p>
          <a:p>
            <a:endParaRPr lang="en-US" sz="2800" b="1" dirty="0">
              <a:latin typeface="+mn-lt"/>
              <a:ea typeface="Times New Roman" panose="02020603050405020304" pitchFamily="18" charset="0"/>
            </a:endParaRPr>
          </a:p>
          <a:p>
            <a:pPr marL="342900" indent="-342900">
              <a:buFont typeface="Arial" panose="020B0604020202020204" pitchFamily="34" charset="0"/>
              <a:buChar char="•"/>
            </a:pPr>
            <a:r>
              <a:rPr lang="en-US" sz="2000" b="1" dirty="0" smtClean="0">
                <a:latin typeface="+mn-lt"/>
                <a:ea typeface="Times New Roman" panose="02020603050405020304" pitchFamily="18" charset="0"/>
              </a:rPr>
              <a:t>Describe Purchases </a:t>
            </a:r>
            <a:r>
              <a:rPr lang="en-US" sz="2000" b="1" i="1" dirty="0" smtClean="0">
                <a:latin typeface="+mn-lt"/>
                <a:ea typeface="Times New Roman" panose="02020603050405020304" pitchFamily="18" charset="0"/>
              </a:rPr>
              <a:t>(</a:t>
            </a:r>
            <a:r>
              <a:rPr lang="en-US" sz="2000" i="1" dirty="0" smtClean="0">
                <a:latin typeface="+mn-lt"/>
                <a:ea typeface="Times New Roman" panose="02020603050405020304" pitchFamily="18" charset="0"/>
              </a:rPr>
              <a:t>never assume the reviewer is familiar with the costs itemized on the Excel document) </a:t>
            </a:r>
          </a:p>
          <a:p>
            <a:pPr marL="342900" indent="-342900">
              <a:buFont typeface="Arial" panose="020B0604020202020204" pitchFamily="34" charset="0"/>
              <a:buChar char="•"/>
            </a:pPr>
            <a:endParaRPr lang="en-US" sz="2000" b="1" dirty="0" smtClean="0">
              <a:latin typeface="+mn-lt"/>
              <a:ea typeface="Times New Roman" panose="02020603050405020304" pitchFamily="18" charset="0"/>
            </a:endParaRPr>
          </a:p>
          <a:p>
            <a:pPr marL="342900" indent="-342900">
              <a:buFont typeface="Arial" panose="020B0604020202020204" pitchFamily="34" charset="0"/>
              <a:buChar char="•"/>
            </a:pPr>
            <a:r>
              <a:rPr lang="en-US" sz="2000" b="1" dirty="0" smtClean="0">
                <a:latin typeface="+mn-lt"/>
                <a:ea typeface="Calibri" panose="020F0502020204030204" pitchFamily="34" charset="0"/>
              </a:rPr>
              <a:t>4-Month Budget</a:t>
            </a:r>
          </a:p>
          <a:p>
            <a:pPr marL="342900" indent="-342900">
              <a:buFont typeface="Arial" panose="020B0604020202020204" pitchFamily="34" charset="0"/>
              <a:buChar char="•"/>
            </a:pPr>
            <a:endParaRPr lang="en-US" sz="2000" b="1" dirty="0" smtClean="0">
              <a:latin typeface="+mn-lt"/>
              <a:ea typeface="Calibri" panose="020F0502020204030204" pitchFamily="34" charset="0"/>
            </a:endParaRPr>
          </a:p>
          <a:p>
            <a:pPr marL="342900" indent="-342900">
              <a:buFont typeface="Arial" panose="020B0604020202020204" pitchFamily="34" charset="0"/>
              <a:buChar char="•"/>
            </a:pPr>
            <a:r>
              <a:rPr lang="en-US" sz="2000" b="1" dirty="0" smtClean="0"/>
              <a:t>Allowable Cost </a:t>
            </a:r>
            <a:r>
              <a:rPr lang="en-US" sz="2000" b="1" dirty="0"/>
              <a:t>Categories </a:t>
            </a:r>
            <a:endParaRPr lang="en-US" sz="2000" b="1" dirty="0" smtClean="0"/>
          </a:p>
          <a:p>
            <a:pPr marL="342900" indent="-342900">
              <a:buFont typeface="Arial" panose="020B0604020202020204" pitchFamily="34" charset="0"/>
              <a:buChar char="•"/>
            </a:pPr>
            <a:endParaRPr lang="en-US" sz="2000" dirty="0"/>
          </a:p>
          <a:p>
            <a:pPr marL="914400" lvl="1" indent="-457200">
              <a:buFont typeface="Courier New" panose="02070309020205020404" pitchFamily="49" charset="0"/>
              <a:buChar char="o"/>
            </a:pPr>
            <a:r>
              <a:rPr lang="en-US" i="1" dirty="0" smtClean="0"/>
              <a:t>Contract/Consultant </a:t>
            </a:r>
            <a:r>
              <a:rPr lang="en-US" i="1" dirty="0"/>
              <a:t>(to install or train on how to use items </a:t>
            </a:r>
            <a:r>
              <a:rPr lang="en-US" i="1" dirty="0" smtClean="0"/>
              <a:t>purchased)</a:t>
            </a:r>
          </a:p>
          <a:p>
            <a:pPr marL="914400" lvl="1" indent="-457200">
              <a:buFont typeface="Courier New" panose="02070309020205020404" pitchFamily="49" charset="0"/>
              <a:buChar char="o"/>
            </a:pPr>
            <a:endParaRPr lang="en-US" dirty="0" smtClean="0"/>
          </a:p>
          <a:p>
            <a:pPr marL="914400" lvl="1" indent="-457200">
              <a:buFont typeface="Courier New" panose="02070309020205020404" pitchFamily="49" charset="0"/>
              <a:buChar char="o"/>
            </a:pPr>
            <a:r>
              <a:rPr lang="en-US" i="1" dirty="0" smtClean="0"/>
              <a:t>Equipment </a:t>
            </a:r>
            <a:r>
              <a:rPr lang="en-US" i="1" dirty="0"/>
              <a:t>and Technology (goods </a:t>
            </a:r>
            <a:r>
              <a:rPr lang="en-US" i="1" dirty="0" smtClean="0"/>
              <a:t>purchased)</a:t>
            </a:r>
          </a:p>
          <a:p>
            <a:pPr marL="914400" lvl="1" indent="-457200">
              <a:buFont typeface="Courier New" panose="02070309020205020404" pitchFamily="49" charset="0"/>
              <a:buChar char="o"/>
            </a:pPr>
            <a:endParaRPr lang="en-US" dirty="0" smtClean="0"/>
          </a:p>
          <a:p>
            <a:pPr marL="914400" lvl="1" indent="-457200">
              <a:buFont typeface="Courier New" panose="02070309020205020404" pitchFamily="49" charset="0"/>
              <a:buChar char="o"/>
            </a:pPr>
            <a:r>
              <a:rPr lang="en-US" i="1" dirty="0" smtClean="0"/>
              <a:t>Other </a:t>
            </a:r>
            <a:r>
              <a:rPr lang="en-US" i="1" dirty="0"/>
              <a:t>(identify any additional costs </a:t>
            </a:r>
            <a:r>
              <a:rPr lang="en-US" i="1" dirty="0" smtClean="0"/>
              <a:t>that </a:t>
            </a:r>
            <a:r>
              <a:rPr lang="en-US" i="1" dirty="0"/>
              <a:t>directly correlate </a:t>
            </a:r>
            <a:r>
              <a:rPr lang="en-US" i="1" dirty="0" smtClean="0"/>
              <a:t>to your proposed project)</a:t>
            </a:r>
            <a:endParaRPr lang="en-US" i="1" dirty="0"/>
          </a:p>
          <a:p>
            <a:r>
              <a:rPr lang="en-US" dirty="0"/>
              <a:t> </a:t>
            </a:r>
          </a:p>
          <a:p>
            <a:pPr marL="342900" indent="-342900">
              <a:buFont typeface="Wingdings" panose="05000000000000000000" pitchFamily="2" charset="2"/>
              <a:buChar char="Ø"/>
            </a:pPr>
            <a:endParaRPr lang="en-US" sz="2400" dirty="0">
              <a:solidFill>
                <a:srgbClr val="C00000"/>
              </a:solidFill>
              <a:latin typeface="+mn-lt"/>
              <a:ea typeface="Calibri" panose="020F0502020204030204" pitchFamily="34" charset="0"/>
            </a:endParaRPr>
          </a:p>
          <a:p>
            <a:endParaRPr lang="en-US" sz="2800" dirty="0">
              <a:latin typeface="+mn-lt"/>
            </a:endParaRPr>
          </a:p>
        </p:txBody>
      </p:sp>
    </p:spTree>
    <p:extLst>
      <p:ext uri="{BB962C8B-B14F-4D97-AF65-F5344CB8AC3E}">
        <p14:creationId xmlns:p14="http://schemas.microsoft.com/office/powerpoint/2010/main" val="40400697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274638"/>
            <a:ext cx="7315200" cy="1143000"/>
          </a:xfrm>
        </p:spPr>
        <p:txBody>
          <a:bodyPr/>
          <a:lstStyle/>
          <a:p>
            <a:pPr eaLnBrk="1" hangingPunct="1"/>
            <a:r>
              <a:rPr lang="en-US" altLang="en-US" sz="3600" dirty="0" smtClean="0">
                <a:solidFill>
                  <a:srgbClr val="000063"/>
                </a:solidFill>
                <a:latin typeface="Times New Roman"/>
              </a:rPr>
              <a:t>Allowable and Unallowable expenses</a:t>
            </a:r>
            <a:endParaRPr lang="en-US" altLang="en-US" b="1" dirty="0" smtClean="0"/>
          </a:p>
        </p:txBody>
      </p:sp>
      <p:sp>
        <p:nvSpPr>
          <p:cNvPr id="3076" name="Slide Number Placeholder 1"/>
          <p:cNvSpPr>
            <a:spLocks noGrp="1"/>
          </p:cNvSpPr>
          <p:nvPr>
            <p:ph type="sldNum" sz="quarter" idx="12"/>
          </p:nvPr>
        </p:nvSpPr>
        <p:spPr>
          <a:noFill/>
        </p:spPr>
        <p:txBody>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fld id="{373BC296-436A-43D8-8FBA-73C8EAFABBA5}" type="slidenum">
              <a:rPr lang="en-US" altLang="en-US" sz="1400" smtClean="0"/>
              <a:pPr/>
              <a:t>11</a:t>
            </a:fld>
            <a:endParaRPr lang="en-US" altLang="en-US" sz="14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312" y="1295400"/>
            <a:ext cx="8461375"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916487" y="1450424"/>
            <a:ext cx="3886200" cy="2585323"/>
          </a:xfrm>
          <a:prstGeom prst="rect">
            <a:avLst/>
          </a:prstGeom>
          <a:ln w="38100">
            <a:solidFill>
              <a:schemeClr val="tx2"/>
            </a:solidFill>
          </a:ln>
        </p:spPr>
        <p:txBody>
          <a:bodyPr wrap="square">
            <a:spAutoFit/>
          </a:bodyPr>
          <a:lstStyle/>
          <a:p>
            <a:pPr marL="0" marR="0" algn="ctr">
              <a:spcBef>
                <a:spcPts val="0"/>
              </a:spcBef>
              <a:spcAft>
                <a:spcPts val="0"/>
              </a:spcAft>
              <a:tabLst>
                <a:tab pos="-685800" algn="l"/>
                <a:tab pos="1143000" algn="l"/>
                <a:tab pos="1600200" algn="l"/>
                <a:tab pos="2057400" algn="l"/>
                <a:tab pos="2514600" algn="l"/>
                <a:tab pos="2971800" algn="l"/>
                <a:tab pos="3429000" algn="l"/>
                <a:tab pos="3886200" algn="l"/>
                <a:tab pos="4343400" algn="l"/>
                <a:tab pos="4800600" algn="l"/>
                <a:tab pos="5257800" algn="l"/>
                <a:tab pos="5486400" algn="l"/>
              </a:tabLst>
            </a:pPr>
            <a:r>
              <a:rPr lang="en-US"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These grant funds may not be used for any of the following:</a:t>
            </a:r>
            <a:endParaRPr lang="en-US" sz="1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tabLst>
                <a:tab pos="-685800" algn="l"/>
                <a:tab pos="1143000" algn="l"/>
                <a:tab pos="1600200" algn="l"/>
                <a:tab pos="2057400" algn="l"/>
                <a:tab pos="2514600" algn="l"/>
                <a:tab pos="2971800" algn="l"/>
                <a:tab pos="3429000" algn="l"/>
                <a:tab pos="3886200" algn="l"/>
                <a:tab pos="4343400" algn="l"/>
                <a:tab pos="4800600" algn="l"/>
                <a:tab pos="5257800" algn="l"/>
                <a:tab pos="54864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685800" algn="l"/>
                <a:tab pos="1143000" algn="l"/>
                <a:tab pos="1600200" algn="l"/>
                <a:tab pos="2057400" algn="l"/>
                <a:tab pos="2514600" algn="l"/>
                <a:tab pos="2971800" algn="l"/>
                <a:tab pos="3429000" algn="l"/>
                <a:tab pos="3886200" algn="l"/>
                <a:tab pos="4343400" algn="l"/>
                <a:tab pos="4800600" algn="l"/>
                <a:tab pos="5257800" algn="l"/>
                <a:tab pos="54864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Employee salary or benefits;</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685800" algn="l"/>
                <a:tab pos="1143000" algn="l"/>
                <a:tab pos="1600200" algn="l"/>
                <a:tab pos="2057400" algn="l"/>
                <a:tab pos="2514600" algn="l"/>
                <a:tab pos="2971800" algn="l"/>
                <a:tab pos="3429000" algn="l"/>
                <a:tab pos="3886200" algn="l"/>
                <a:tab pos="4343400" algn="l"/>
                <a:tab pos="4800600" algn="l"/>
                <a:tab pos="5257800" algn="l"/>
                <a:tab pos="54864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Grant writers;</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685800" algn="l"/>
                <a:tab pos="1143000" algn="l"/>
                <a:tab pos="1600200" algn="l"/>
                <a:tab pos="2057400" algn="l"/>
                <a:tab pos="2514600" algn="l"/>
                <a:tab pos="2971800" algn="l"/>
                <a:tab pos="3429000" algn="l"/>
                <a:tab pos="3886200" algn="l"/>
                <a:tab pos="4343400" algn="l"/>
                <a:tab pos="4800600" algn="l"/>
                <a:tab pos="5257800" algn="l"/>
                <a:tab pos="5486400" algn="l"/>
              </a:tabLst>
            </a:pPr>
            <a:r>
              <a:rPr lang="en-US" dirty="0">
                <a:latin typeface="Times New Roman" panose="02020603050405020304" pitchFamily="18" charset="0"/>
                <a:ea typeface="Times New Roman" panose="02020603050405020304" pitchFamily="18" charset="0"/>
                <a:cs typeface="Times New Roman" panose="02020603050405020304" pitchFamily="18" charset="0"/>
              </a:rPr>
              <a:t>Standard firearms or ammunition;</a:t>
            </a:r>
            <a:endParaRPr lang="en-US" sz="1200" dirty="0">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Bef>
                <a:spcPts val="0"/>
              </a:spcBef>
              <a:spcAft>
                <a:spcPts val="0"/>
              </a:spcAft>
              <a:buFont typeface="Symbol" panose="05050102010706020507" pitchFamily="18" charset="2"/>
              <a:buChar char=""/>
            </a:pPr>
            <a:r>
              <a:rPr lang="en-US" dirty="0">
                <a:latin typeface="Times New Roman" panose="02020603050405020304" pitchFamily="18" charset="0"/>
                <a:ea typeface="Times New Roman" panose="02020603050405020304" pitchFamily="18" charset="0"/>
                <a:cs typeface="Times New Roman" panose="02020603050405020304" pitchFamily="18" charset="0"/>
              </a:rPr>
              <a:t>Major construction, office furniture, or other like </a:t>
            </a:r>
            <a:r>
              <a:rPr lang="en-US" dirty="0" smtClean="0">
                <a:latin typeface="Times New Roman" panose="02020603050405020304" pitchFamily="18" charset="0"/>
                <a:ea typeface="Times New Roman" panose="02020603050405020304" pitchFamily="18" charset="0"/>
                <a:cs typeface="Times New Roman" panose="02020603050405020304" pitchFamily="18" charset="0"/>
              </a:rPr>
              <a:t>purchases</a:t>
            </a:r>
            <a:endParaRPr lang="en-US" dirty="0">
              <a:latin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dirty="0">
                <a:latin typeface="Times New Roman" panose="02020603050405020304" pitchFamily="18" charset="0"/>
                <a:ea typeface="Times New Roman" panose="02020603050405020304" pitchFamily="18" charset="0"/>
                <a:cs typeface="Times New Roman" panose="02020603050405020304" pitchFamily="18" charset="0"/>
              </a:rPr>
              <a:t>Vehicles.</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5" name="Rectangle 4"/>
          <p:cNvSpPr/>
          <p:nvPr/>
        </p:nvSpPr>
        <p:spPr>
          <a:xfrm>
            <a:off x="341312" y="1429857"/>
            <a:ext cx="4230688" cy="4524315"/>
          </a:xfrm>
          <a:prstGeom prst="rect">
            <a:avLst/>
          </a:prstGeom>
          <a:ln w="31750">
            <a:solidFill>
              <a:schemeClr val="tx2"/>
            </a:solidFill>
          </a:ln>
        </p:spPr>
        <p:txBody>
          <a:bodyPr wrap="square">
            <a:spAutoFit/>
          </a:bodyPr>
          <a:lstStyle/>
          <a:p>
            <a:pPr marL="0" marR="0" indent="457200" algn="ctr">
              <a:spcBef>
                <a:spcPts val="0"/>
              </a:spcBef>
              <a:spcAft>
                <a:spcPts val="0"/>
              </a:spcAft>
            </a:pPr>
            <a:r>
              <a:rPr lang="en-US" sz="1600" b="1" dirty="0" smtClean="0">
                <a:solidFill>
                  <a:schemeClr val="accent2">
                    <a:lumMod val="50000"/>
                  </a:schemeClr>
                </a:solidFill>
                <a:latin typeface="Times New Roman" panose="02020603050405020304" pitchFamily="18" charset="0"/>
                <a:ea typeface="Calibri" panose="020F0502020204030204" pitchFamily="34" charset="0"/>
              </a:rPr>
              <a:t>Equipment is limited </a:t>
            </a:r>
            <a:r>
              <a:rPr lang="en-US" sz="1600" b="1" dirty="0">
                <a:solidFill>
                  <a:schemeClr val="accent2">
                    <a:lumMod val="50000"/>
                  </a:schemeClr>
                </a:solidFill>
                <a:latin typeface="Times New Roman" panose="02020603050405020304" pitchFamily="18" charset="0"/>
                <a:ea typeface="Calibri" panose="020F0502020204030204" pitchFamily="34" charset="0"/>
              </a:rPr>
              <a:t>to the following categories</a:t>
            </a:r>
            <a:r>
              <a:rPr lang="en-US" sz="1600" b="1" dirty="0" smtClean="0">
                <a:solidFill>
                  <a:schemeClr val="accent2">
                    <a:lumMod val="50000"/>
                  </a:schemeClr>
                </a:solidFill>
                <a:latin typeface="Times New Roman" panose="02020603050405020304" pitchFamily="18" charset="0"/>
                <a:ea typeface="Calibri" panose="020F0502020204030204" pitchFamily="34" charset="0"/>
              </a:rPr>
              <a:t>:</a:t>
            </a:r>
          </a:p>
          <a:p>
            <a:pPr marL="0" marR="0" indent="457200" algn="ctr">
              <a:spcBef>
                <a:spcPts val="0"/>
              </a:spcBef>
              <a:spcAft>
                <a:spcPts val="0"/>
              </a:spcAft>
            </a:pPr>
            <a:endParaRPr lang="en-US" sz="1600" b="1" dirty="0">
              <a:solidFill>
                <a:schemeClr val="accent2">
                  <a:lumMod val="50000"/>
                </a:schemeClr>
              </a:solidFill>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tabLst>
                <a:tab pos="457200" algn="l"/>
              </a:tabLst>
            </a:pPr>
            <a:r>
              <a:rPr lang="en-US" sz="1600" dirty="0">
                <a:solidFill>
                  <a:srgbClr val="000000"/>
                </a:solidFill>
                <a:latin typeface="Times New Roman" panose="02020603050405020304" pitchFamily="18" charset="0"/>
                <a:ea typeface="Calibri" panose="020F0502020204030204" pitchFamily="34" charset="0"/>
              </a:rPr>
              <a:t>Physical Security Enhancement Equipment</a:t>
            </a:r>
            <a:endParaRPr lang="en-US" sz="1600" dirty="0">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tabLst>
                <a:tab pos="457200" algn="l"/>
              </a:tabLst>
            </a:pPr>
            <a:r>
              <a:rPr lang="en-US" sz="1600" dirty="0">
                <a:solidFill>
                  <a:srgbClr val="000000"/>
                </a:solidFill>
                <a:latin typeface="Times New Roman" panose="02020603050405020304" pitchFamily="18" charset="0"/>
                <a:ea typeface="Calibri" panose="020F0502020204030204" pitchFamily="34" charset="0"/>
              </a:rPr>
              <a:t>Inspection and Screening System</a:t>
            </a:r>
            <a:endParaRPr lang="en-US" sz="1600" dirty="0">
              <a:latin typeface="Times New Roman" panose="02020603050405020304" pitchFamily="18" charset="0"/>
              <a:ea typeface="Calibri" panose="020F0502020204030204" pitchFamily="34" charset="0"/>
            </a:endParaRPr>
          </a:p>
          <a:p>
            <a:pPr marL="0" marR="0">
              <a:spcBef>
                <a:spcPts val="0"/>
              </a:spcBef>
              <a:spcAft>
                <a:spcPts val="0"/>
              </a:spcAft>
              <a:tabLst>
                <a:tab pos="457200" algn="l"/>
              </a:tabLst>
            </a:pPr>
            <a:r>
              <a:rPr lang="en-US" sz="1600" dirty="0">
                <a:latin typeface="Times New Roman" panose="02020603050405020304" pitchFamily="18" charset="0"/>
                <a:ea typeface="Calibri" panose="020F0502020204030204" pitchFamily="34" charset="0"/>
              </a:rPr>
              <a:t> </a:t>
            </a:r>
          </a:p>
          <a:p>
            <a:pPr marL="0" marR="0">
              <a:spcBef>
                <a:spcPts val="0"/>
              </a:spcBef>
              <a:spcAft>
                <a:spcPts val="0"/>
              </a:spcAft>
              <a:tabLst>
                <a:tab pos="457200" algn="l"/>
              </a:tabLst>
            </a:pPr>
            <a:r>
              <a:rPr lang="en-US" sz="1600" dirty="0">
                <a:latin typeface="Times New Roman" panose="02020603050405020304" pitchFamily="18" charset="0"/>
                <a:ea typeface="Calibri" panose="020F0502020204030204" pitchFamily="34" charset="0"/>
              </a:rPr>
              <a:t>Types of purchases eligible for funding include but </a:t>
            </a:r>
            <a:r>
              <a:rPr lang="en-US" sz="1600" dirty="0" smtClean="0">
                <a:latin typeface="Times New Roman" panose="02020603050405020304" pitchFamily="18" charset="0"/>
                <a:ea typeface="Calibri" panose="020F0502020204030204" pitchFamily="34" charset="0"/>
              </a:rPr>
              <a:t>are not </a:t>
            </a:r>
            <a:r>
              <a:rPr lang="en-US" sz="1600" dirty="0">
                <a:latin typeface="Times New Roman" panose="02020603050405020304" pitchFamily="18" charset="0"/>
                <a:ea typeface="Calibri" panose="020F0502020204030204" pitchFamily="34" charset="0"/>
              </a:rPr>
              <a:t>limited to:</a:t>
            </a:r>
          </a:p>
          <a:p>
            <a:pPr marL="342900" marR="0" lvl="0" indent="-342900">
              <a:spcBef>
                <a:spcPts val="0"/>
              </a:spcBef>
              <a:spcAft>
                <a:spcPts val="0"/>
              </a:spcAft>
              <a:buFont typeface="Symbol" panose="05050102010706020507" pitchFamily="18" charset="2"/>
              <a:buChar char=""/>
              <a:tabLst>
                <a:tab pos="457200" algn="l"/>
              </a:tabLst>
            </a:pPr>
            <a:r>
              <a:rPr lang="en-US" sz="1600" dirty="0">
                <a:latin typeface="Times New Roman" panose="02020603050405020304" pitchFamily="18" charset="0"/>
                <a:ea typeface="Calibri" panose="020F0502020204030204" pitchFamily="34" charset="0"/>
              </a:rPr>
              <a:t>Exterior Door and Door Locks (with single secure entry points);</a:t>
            </a:r>
          </a:p>
          <a:p>
            <a:pPr marL="342900" marR="0" lvl="0" indent="-342900">
              <a:spcBef>
                <a:spcPts val="0"/>
              </a:spcBef>
              <a:spcAft>
                <a:spcPts val="0"/>
              </a:spcAft>
              <a:buFont typeface="Symbol" panose="05050102010706020507" pitchFamily="18" charset="2"/>
              <a:buChar char=""/>
              <a:tabLst>
                <a:tab pos="457200" algn="l"/>
              </a:tabLst>
            </a:pPr>
            <a:r>
              <a:rPr lang="en-US" sz="1600" dirty="0">
                <a:latin typeface="Times New Roman" panose="02020603050405020304" pitchFamily="18" charset="0"/>
                <a:ea typeface="Calibri" panose="020F0502020204030204" pitchFamily="34" charset="0"/>
              </a:rPr>
              <a:t>Surveillance Video Cameras;</a:t>
            </a:r>
          </a:p>
          <a:p>
            <a:pPr marL="342900" marR="0" lvl="0" indent="-342900">
              <a:spcBef>
                <a:spcPts val="0"/>
              </a:spcBef>
              <a:spcAft>
                <a:spcPts val="0"/>
              </a:spcAft>
              <a:buFont typeface="Symbol" panose="05050102010706020507" pitchFamily="18" charset="2"/>
              <a:buChar char=""/>
              <a:tabLst>
                <a:tab pos="-685800" algn="l"/>
                <a:tab pos="1143000" algn="l"/>
                <a:tab pos="1600200" algn="l"/>
                <a:tab pos="2057400" algn="l"/>
                <a:tab pos="2514600" algn="l"/>
                <a:tab pos="2971800" algn="l"/>
                <a:tab pos="3429000" algn="l"/>
                <a:tab pos="3886200" algn="l"/>
                <a:tab pos="4343400" algn="l"/>
                <a:tab pos="4800600" algn="l"/>
                <a:tab pos="5257800" algn="l"/>
                <a:tab pos="5486400" algn="l"/>
              </a:tabLst>
            </a:pPr>
            <a:r>
              <a:rPr lang="en-US" sz="1600" dirty="0">
                <a:latin typeface="Times New Roman" panose="02020603050405020304" pitchFamily="18" charset="0"/>
                <a:ea typeface="Times New Roman" panose="02020603050405020304" pitchFamily="18" charset="0"/>
              </a:rPr>
              <a:t>Site Alarms;</a:t>
            </a:r>
            <a:endParaRPr lang="en-US" sz="1600" dirty="0">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tabLst>
                <a:tab pos="-685800" algn="l"/>
                <a:tab pos="1143000" algn="l"/>
                <a:tab pos="1600200" algn="l"/>
                <a:tab pos="2057400" algn="l"/>
                <a:tab pos="2514600" algn="l"/>
                <a:tab pos="2971800" algn="l"/>
                <a:tab pos="3429000" algn="l"/>
                <a:tab pos="3886200" algn="l"/>
                <a:tab pos="4343400" algn="l"/>
                <a:tab pos="4800600" algn="l"/>
                <a:tab pos="5257800" algn="l"/>
                <a:tab pos="5486400" algn="l"/>
              </a:tabLst>
            </a:pPr>
            <a:r>
              <a:rPr lang="en-US" sz="1600" dirty="0">
                <a:latin typeface="Times New Roman" panose="02020603050405020304" pitchFamily="18" charset="0"/>
                <a:ea typeface="Times New Roman" panose="02020603050405020304" pitchFamily="18" charset="0"/>
              </a:rPr>
              <a:t>Internal Public Address </a:t>
            </a:r>
            <a:r>
              <a:rPr lang="en-US" sz="1600" dirty="0" smtClean="0">
                <a:latin typeface="Times New Roman" panose="02020603050405020304" pitchFamily="18" charset="0"/>
                <a:ea typeface="Times New Roman" panose="02020603050405020304" pitchFamily="18" charset="0"/>
              </a:rPr>
              <a:t>System</a:t>
            </a:r>
            <a:endParaRPr lang="en-US" sz="1600" dirty="0">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tabLst>
                <a:tab pos="-685800" algn="l"/>
                <a:tab pos="1143000" algn="l"/>
                <a:tab pos="1600200" algn="l"/>
                <a:tab pos="2057400" algn="l"/>
                <a:tab pos="2514600" algn="l"/>
                <a:tab pos="2971800" algn="l"/>
                <a:tab pos="3429000" algn="l"/>
                <a:tab pos="3886200" algn="l"/>
                <a:tab pos="4343400" algn="l"/>
                <a:tab pos="4800600" algn="l"/>
                <a:tab pos="5257800" algn="l"/>
                <a:tab pos="5486400" algn="l"/>
              </a:tabLst>
            </a:pPr>
            <a:r>
              <a:rPr lang="en-US" sz="1600" dirty="0">
                <a:latin typeface="Times New Roman" panose="02020603050405020304" pitchFamily="18" charset="0"/>
                <a:ea typeface="Calibri" panose="020F0502020204030204" pitchFamily="34" charset="0"/>
              </a:rPr>
              <a:t>Tourniquets, or other emergency first aid equipment</a:t>
            </a:r>
            <a:r>
              <a:rPr lang="en-US" sz="1600" dirty="0">
                <a:latin typeface="Times New Roman" panose="02020603050405020304" pitchFamily="18" charset="0"/>
                <a:ea typeface="Times New Roman" panose="02020603050405020304" pitchFamily="18" charset="0"/>
              </a:rPr>
              <a:t>; </a:t>
            </a:r>
            <a:endParaRPr lang="en-US" sz="1600" dirty="0">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tabLst>
                <a:tab pos="-685800" algn="l"/>
                <a:tab pos="1143000" algn="l"/>
                <a:tab pos="1600200" algn="l"/>
                <a:tab pos="2057400" algn="l"/>
                <a:tab pos="2514600" algn="l"/>
                <a:tab pos="2971800" algn="l"/>
                <a:tab pos="3429000" algn="l"/>
                <a:tab pos="3886200" algn="l"/>
                <a:tab pos="4343400" algn="l"/>
                <a:tab pos="4800600" algn="l"/>
                <a:tab pos="5257800" algn="l"/>
                <a:tab pos="5486400" algn="l"/>
              </a:tabLst>
            </a:pPr>
            <a:r>
              <a:rPr lang="en-US" sz="1600" dirty="0">
                <a:latin typeface="Times New Roman" panose="02020603050405020304" pitchFamily="18" charset="0"/>
                <a:ea typeface="Times New Roman" panose="02020603050405020304" pitchFamily="18" charset="0"/>
              </a:rPr>
              <a:t>Fencing; </a:t>
            </a:r>
            <a:endParaRPr lang="en-US" sz="1600" dirty="0">
              <a:latin typeface="Times New Roman" panose="02020603050405020304" pitchFamily="18"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tabLst>
                <a:tab pos="-685800" algn="l"/>
                <a:tab pos="1143000" algn="l"/>
                <a:tab pos="1600200" algn="l"/>
                <a:tab pos="2057400" algn="l"/>
                <a:tab pos="2514600" algn="l"/>
                <a:tab pos="2971800" algn="l"/>
                <a:tab pos="3429000" algn="l"/>
                <a:tab pos="3886200" algn="l"/>
                <a:tab pos="4343400" algn="l"/>
                <a:tab pos="4800600" algn="l"/>
                <a:tab pos="5257800" algn="l"/>
                <a:tab pos="5486400" algn="l"/>
              </a:tabLst>
            </a:pPr>
            <a:r>
              <a:rPr lang="en-US" sz="1600" dirty="0" smtClean="0">
                <a:latin typeface="Times New Roman" panose="02020603050405020304" pitchFamily="18" charset="0"/>
                <a:ea typeface="Times New Roman" panose="02020603050405020304" pitchFamily="18" charset="0"/>
              </a:rPr>
              <a:t>Lighting;</a:t>
            </a:r>
            <a:endParaRPr lang="en-US" sz="1600" dirty="0">
              <a:latin typeface="Times New Roman" panose="02020603050405020304" pitchFamily="18" charset="0"/>
              <a:ea typeface="Times New Roman" panose="02020603050405020304" pitchFamily="18" charset="0"/>
            </a:endParaRPr>
          </a:p>
          <a:p>
            <a:pPr marL="342900" marR="0" lvl="0" indent="-342900">
              <a:spcBef>
                <a:spcPts val="0"/>
              </a:spcBef>
              <a:spcAft>
                <a:spcPts val="0"/>
              </a:spcAft>
              <a:buFont typeface="Symbol" panose="05050102010706020507" pitchFamily="18" charset="2"/>
              <a:buChar char=""/>
              <a:tabLst>
                <a:tab pos="-685800" algn="l"/>
                <a:tab pos="1143000" algn="l"/>
                <a:tab pos="1600200" algn="l"/>
                <a:tab pos="2057400" algn="l"/>
                <a:tab pos="2514600" algn="l"/>
                <a:tab pos="2971800" algn="l"/>
                <a:tab pos="3429000" algn="l"/>
                <a:tab pos="3886200" algn="l"/>
                <a:tab pos="4343400" algn="l"/>
                <a:tab pos="4800600" algn="l"/>
                <a:tab pos="5257800" algn="l"/>
                <a:tab pos="5486400" algn="l"/>
              </a:tabLst>
            </a:pPr>
            <a:r>
              <a:rPr lang="en-US" sz="1600" dirty="0" smtClean="0">
                <a:latin typeface="Times New Roman" panose="02020603050405020304" pitchFamily="18" charset="0"/>
                <a:ea typeface="Times New Roman" panose="02020603050405020304" pitchFamily="18" charset="0"/>
              </a:rPr>
              <a:t>Access Control Systems.</a:t>
            </a:r>
            <a:endParaRPr lang="en-US" sz="1600" dirty="0"/>
          </a:p>
        </p:txBody>
      </p:sp>
    </p:spTree>
    <p:extLst>
      <p:ext uri="{BB962C8B-B14F-4D97-AF65-F5344CB8AC3E}">
        <p14:creationId xmlns:p14="http://schemas.microsoft.com/office/powerpoint/2010/main" val="6366575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399" y="274638"/>
            <a:ext cx="7315201" cy="1143000"/>
          </a:xfrm>
        </p:spPr>
        <p:txBody>
          <a:bodyPr/>
          <a:lstStyle/>
          <a:p>
            <a:pPr eaLnBrk="1" hangingPunct="1"/>
            <a:r>
              <a:rPr lang="en-US" altLang="en-US" sz="3600" dirty="0" smtClean="0">
                <a:solidFill>
                  <a:srgbClr val="000063"/>
                </a:solidFill>
                <a:latin typeface="Times New Roman"/>
              </a:rPr>
              <a:t>Application Submission</a:t>
            </a:r>
            <a:endParaRPr lang="en-US" altLang="en-US" b="1" dirty="0" smtClean="0"/>
          </a:p>
        </p:txBody>
      </p:sp>
      <p:sp>
        <p:nvSpPr>
          <p:cNvPr id="3076" name="Slide Number Placeholder 1"/>
          <p:cNvSpPr>
            <a:spLocks noGrp="1"/>
          </p:cNvSpPr>
          <p:nvPr>
            <p:ph type="sldNum" sz="quarter" idx="12"/>
          </p:nvPr>
        </p:nvSpPr>
        <p:spPr>
          <a:noFill/>
        </p:spPr>
        <p:txBody>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fld id="{373BC296-436A-43D8-8FBA-73C8EAFABBA5}" type="slidenum">
              <a:rPr lang="en-US" altLang="en-US" sz="1400" smtClean="0"/>
              <a:pPr/>
              <a:t>12</a:t>
            </a:fld>
            <a:endParaRPr lang="en-US" altLang="en-US" sz="14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312" y="1295400"/>
            <a:ext cx="8461375"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36807" y="1331913"/>
            <a:ext cx="8365879" cy="5389562"/>
          </a:xfrm>
          <a:solidFill>
            <a:schemeClr val="bg1"/>
          </a:solidFill>
        </p:spPr>
        <p:txBody>
          <a:bodyPr/>
          <a:lstStyle/>
          <a:p>
            <a:pPr marL="0" indent="0">
              <a:buNone/>
            </a:pPr>
            <a:r>
              <a:rPr lang="en-US" sz="2000" dirty="0" smtClean="0">
                <a:cs typeface="Times New Roman" panose="02020603050405020304" pitchFamily="18" charset="0"/>
              </a:rPr>
              <a:t>Required </a:t>
            </a:r>
            <a:r>
              <a:rPr lang="en-US" sz="2000" dirty="0">
                <a:cs typeface="Times New Roman" panose="02020603050405020304" pitchFamily="18" charset="0"/>
              </a:rPr>
              <a:t>Hard Copy </a:t>
            </a:r>
            <a:r>
              <a:rPr lang="en-US" sz="2000" dirty="0" smtClean="0">
                <a:cs typeface="Times New Roman" panose="02020603050405020304" pitchFamily="18" charset="0"/>
              </a:rPr>
              <a:t>Documents</a:t>
            </a:r>
            <a:endParaRPr lang="en-US" sz="1200" dirty="0">
              <a:cs typeface="Times New Roman" panose="02020603050405020304" pitchFamily="18" charset="0"/>
            </a:endParaRPr>
          </a:p>
          <a:p>
            <a:r>
              <a:rPr lang="en-US" sz="1400" dirty="0">
                <a:cs typeface="Times New Roman" panose="02020603050405020304" pitchFamily="18" charset="0"/>
              </a:rPr>
              <a:t>Attachment </a:t>
            </a:r>
            <a:r>
              <a:rPr lang="en-US" sz="1400" dirty="0" smtClean="0">
                <a:cs typeface="Times New Roman" panose="02020603050405020304" pitchFamily="18" charset="0"/>
              </a:rPr>
              <a:t>A:  Completed </a:t>
            </a:r>
            <a:r>
              <a:rPr lang="en-US" sz="1400" dirty="0">
                <a:cs typeface="Times New Roman" panose="02020603050405020304" pitchFamily="18" charset="0"/>
              </a:rPr>
              <a:t>and Signed Application  </a:t>
            </a:r>
          </a:p>
          <a:p>
            <a:r>
              <a:rPr lang="en-US" sz="1400" dirty="0">
                <a:cs typeface="Times New Roman" panose="02020603050405020304" pitchFamily="18" charset="0"/>
              </a:rPr>
              <a:t>Attachment B:  Budget Excel Worksheet Form (Summary and Details sheets) </a:t>
            </a:r>
          </a:p>
          <a:p>
            <a:r>
              <a:rPr lang="en-US" sz="1400" dirty="0">
                <a:cs typeface="Times New Roman" panose="02020603050405020304" pitchFamily="18" charset="0"/>
              </a:rPr>
              <a:t>Attachment C:  Authorized Signatory Listing Form </a:t>
            </a:r>
          </a:p>
          <a:p>
            <a:pPr marL="0" indent="0">
              <a:buNone/>
            </a:pPr>
            <a:r>
              <a:rPr lang="en-US" sz="1600" dirty="0">
                <a:cs typeface="Times New Roman" panose="02020603050405020304" pitchFamily="18" charset="0"/>
              </a:rPr>
              <a:t> </a:t>
            </a:r>
          </a:p>
          <a:p>
            <a:pPr marL="0" indent="0">
              <a:buNone/>
            </a:pPr>
            <a:r>
              <a:rPr lang="en-US" sz="1400" b="1" i="1" dirty="0">
                <a:cs typeface="Times New Roman" panose="02020603050405020304" pitchFamily="18" charset="0"/>
              </a:rPr>
              <a:t>Proposals must be mailed or </a:t>
            </a:r>
            <a:r>
              <a:rPr lang="en-US" sz="1400" b="1" i="1" dirty="0" smtClean="0">
                <a:cs typeface="Times New Roman" panose="02020603050405020304" pitchFamily="18" charset="0"/>
              </a:rPr>
              <a:t>hand-delivered (received on or before January 31, 2020) to the:</a:t>
            </a:r>
          </a:p>
          <a:p>
            <a:pPr marL="0" indent="0">
              <a:buNone/>
            </a:pPr>
            <a:endParaRPr lang="en-US" sz="1400" b="1" i="1" dirty="0">
              <a:cs typeface="Times New Roman" panose="02020603050405020304" pitchFamily="18" charset="0"/>
            </a:endParaRPr>
          </a:p>
          <a:p>
            <a:pPr marL="0" indent="0" algn="ctr">
              <a:buNone/>
            </a:pPr>
            <a:r>
              <a:rPr lang="en-US" sz="1200" dirty="0" smtClean="0">
                <a:cs typeface="Times New Roman" panose="02020603050405020304" pitchFamily="18" charset="0"/>
              </a:rPr>
              <a:t>Office </a:t>
            </a:r>
            <a:r>
              <a:rPr lang="en-US" sz="1200" dirty="0">
                <a:cs typeface="Times New Roman" panose="02020603050405020304" pitchFamily="18" charset="0"/>
              </a:rPr>
              <a:t>of Grants and </a:t>
            </a:r>
            <a:r>
              <a:rPr lang="en-US" sz="1200" dirty="0" smtClean="0">
                <a:cs typeface="Times New Roman" panose="02020603050405020304" pitchFamily="18" charset="0"/>
              </a:rPr>
              <a:t>Research</a:t>
            </a:r>
          </a:p>
          <a:p>
            <a:pPr marL="0" indent="0" algn="ctr">
              <a:buNone/>
            </a:pPr>
            <a:r>
              <a:rPr lang="en-US" sz="1200" dirty="0" smtClean="0">
                <a:cs typeface="Times New Roman" panose="02020603050405020304" pitchFamily="18" charset="0"/>
              </a:rPr>
              <a:t>Ten </a:t>
            </a:r>
            <a:r>
              <a:rPr lang="en-US" sz="1200" dirty="0">
                <a:cs typeface="Times New Roman" panose="02020603050405020304" pitchFamily="18" charset="0"/>
              </a:rPr>
              <a:t>Park Plaza, Suite </a:t>
            </a:r>
            <a:r>
              <a:rPr lang="en-US" sz="1200" dirty="0" smtClean="0">
                <a:cs typeface="Times New Roman" panose="02020603050405020304" pitchFamily="18" charset="0"/>
              </a:rPr>
              <a:t>3720A</a:t>
            </a:r>
          </a:p>
          <a:p>
            <a:pPr marL="0" indent="0" algn="ctr">
              <a:buNone/>
            </a:pPr>
            <a:r>
              <a:rPr lang="en-US" sz="1200" dirty="0" smtClean="0">
                <a:cs typeface="Times New Roman" panose="02020603050405020304" pitchFamily="18" charset="0"/>
              </a:rPr>
              <a:t>Boston</a:t>
            </a:r>
            <a:r>
              <a:rPr lang="en-US" sz="1200" dirty="0">
                <a:cs typeface="Times New Roman" panose="02020603050405020304" pitchFamily="18" charset="0"/>
              </a:rPr>
              <a:t>, MA  </a:t>
            </a:r>
            <a:r>
              <a:rPr lang="en-US" sz="1200" dirty="0" smtClean="0">
                <a:cs typeface="Times New Roman" panose="02020603050405020304" pitchFamily="18" charset="0"/>
              </a:rPr>
              <a:t>02116-3933</a:t>
            </a:r>
          </a:p>
          <a:p>
            <a:pPr marL="0" indent="0" algn="ctr">
              <a:buNone/>
            </a:pPr>
            <a:r>
              <a:rPr lang="en-US" sz="1200" dirty="0" smtClean="0">
                <a:cs typeface="Times New Roman" panose="02020603050405020304" pitchFamily="18" charset="0"/>
              </a:rPr>
              <a:t>Attention</a:t>
            </a:r>
            <a:r>
              <a:rPr lang="en-US" sz="1200" dirty="0">
                <a:cs typeface="Times New Roman" panose="02020603050405020304" pitchFamily="18" charset="0"/>
              </a:rPr>
              <a:t>:  Homeland Security Division</a:t>
            </a:r>
          </a:p>
          <a:p>
            <a:pPr marL="0" indent="0" algn="ctr">
              <a:buNone/>
            </a:pPr>
            <a:r>
              <a:rPr lang="en-US" sz="1200" dirty="0">
                <a:cs typeface="Times New Roman" panose="02020603050405020304" pitchFamily="18" charset="0"/>
              </a:rPr>
              <a:t> </a:t>
            </a:r>
          </a:p>
          <a:p>
            <a:pPr marL="0" indent="0">
              <a:buNone/>
            </a:pPr>
            <a:r>
              <a:rPr lang="en-US" sz="2000" dirty="0" smtClean="0">
                <a:cs typeface="Times New Roman" panose="02020603050405020304" pitchFamily="18" charset="0"/>
              </a:rPr>
              <a:t>Electronic Submission  </a:t>
            </a:r>
            <a:endParaRPr lang="en-US" sz="2000" dirty="0">
              <a:cs typeface="Times New Roman" panose="02020603050405020304" pitchFamily="18" charset="0"/>
            </a:endParaRPr>
          </a:p>
          <a:p>
            <a:r>
              <a:rPr lang="en-US" sz="1400" dirty="0" smtClean="0"/>
              <a:t>Email Attachment </a:t>
            </a:r>
            <a:r>
              <a:rPr lang="en-US" sz="1400" dirty="0"/>
              <a:t>A and Attachment B to:  </a:t>
            </a:r>
            <a:r>
              <a:rPr lang="en-US" sz="1400" u="sng" dirty="0">
                <a:hlinkClick r:id="rId4"/>
              </a:rPr>
              <a:t>vicky.mboka-boyer@Mass.gov</a:t>
            </a:r>
            <a:r>
              <a:rPr lang="en-US" sz="1400" dirty="0"/>
              <a:t>. </a:t>
            </a:r>
            <a:r>
              <a:rPr lang="en-US" sz="1400" dirty="0" smtClean="0"/>
              <a:t>on or before Friday</a:t>
            </a:r>
            <a:r>
              <a:rPr lang="en-US" sz="1400" dirty="0"/>
              <a:t>, January 31, 2020. </a:t>
            </a:r>
          </a:p>
          <a:p>
            <a:pPr marL="0" indent="0">
              <a:buNone/>
            </a:pPr>
            <a:endParaRPr lang="en-US" sz="800" u="sng" dirty="0" smtClean="0">
              <a:cs typeface="Times New Roman" panose="02020603050405020304" pitchFamily="18" charset="0"/>
            </a:endParaRPr>
          </a:p>
          <a:p>
            <a:pPr marL="0" indent="0">
              <a:buNone/>
            </a:pPr>
            <a:endParaRPr lang="en-US" sz="800" u="sng" dirty="0">
              <a:cs typeface="Times New Roman" panose="02020603050405020304" pitchFamily="18" charset="0"/>
            </a:endParaRPr>
          </a:p>
          <a:p>
            <a:pPr marL="0" indent="0">
              <a:buNone/>
            </a:pPr>
            <a:r>
              <a:rPr lang="en-US" sz="1400" b="1" i="1" u="sng" dirty="0" smtClean="0">
                <a:cs typeface="Times New Roman" panose="02020603050405020304" pitchFamily="18" charset="0"/>
              </a:rPr>
              <a:t>SIGNED PROPOSALS RECEIVED AFTER JANUARY 31, 2020 WILL NOT BE ACCEPTED</a:t>
            </a:r>
            <a:endParaRPr lang="en-US" sz="1400" b="1" i="1" dirty="0"/>
          </a:p>
        </p:txBody>
      </p:sp>
    </p:spTree>
    <p:extLst>
      <p:ext uri="{BB962C8B-B14F-4D97-AF65-F5344CB8AC3E}">
        <p14:creationId xmlns:p14="http://schemas.microsoft.com/office/powerpoint/2010/main" val="149733016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399" y="274638"/>
            <a:ext cx="7315201" cy="1143000"/>
          </a:xfrm>
        </p:spPr>
        <p:txBody>
          <a:bodyPr/>
          <a:lstStyle/>
          <a:p>
            <a:pPr lvl="0">
              <a:spcBef>
                <a:spcPts val="0"/>
              </a:spcBef>
              <a:spcAft>
                <a:spcPts val="0"/>
              </a:spcAft>
            </a:pPr>
            <a:r>
              <a:rPr lang="en-US" altLang="en-US" sz="3600" dirty="0">
                <a:solidFill>
                  <a:srgbClr val="000063"/>
                </a:solidFill>
                <a:latin typeface="Times New Roman"/>
              </a:rPr>
              <a:t>Application </a:t>
            </a:r>
            <a:r>
              <a:rPr lang="en-US" altLang="en-US" sz="3600" dirty="0" smtClean="0">
                <a:solidFill>
                  <a:srgbClr val="000063"/>
                </a:solidFill>
                <a:latin typeface="Times New Roman"/>
              </a:rPr>
              <a:t>Review and Scoring</a:t>
            </a:r>
            <a:endParaRPr lang="en-US" sz="3200" dirty="0">
              <a:solidFill>
                <a:srgbClr val="0070C0"/>
              </a:solidFill>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3076" name="Slide Number Placeholder 1"/>
          <p:cNvSpPr>
            <a:spLocks noGrp="1"/>
          </p:cNvSpPr>
          <p:nvPr>
            <p:ph type="sldNum" sz="quarter" idx="12"/>
          </p:nvPr>
        </p:nvSpPr>
        <p:spPr>
          <a:noFill/>
        </p:spPr>
        <p:txBody>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fld id="{373BC296-436A-43D8-8FBA-73C8EAFABBA5}" type="slidenum">
              <a:rPr lang="en-US" altLang="en-US" sz="1400" smtClean="0"/>
              <a:pPr/>
              <a:t>13</a:t>
            </a:fld>
            <a:endParaRPr lang="en-US" altLang="en-US" sz="14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312" y="1295400"/>
            <a:ext cx="8461375"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36807" y="1331913"/>
            <a:ext cx="8365879" cy="5389562"/>
          </a:xfrm>
          <a:solidFill>
            <a:schemeClr val="bg1"/>
          </a:solidFill>
        </p:spPr>
        <p:txBody>
          <a:bodyPr/>
          <a:lstStyle/>
          <a:p>
            <a:pPr marL="0" marR="0" indent="0" algn="ctr">
              <a:spcBef>
                <a:spcPts val="0"/>
              </a:spcBef>
              <a:spcAft>
                <a:spcPts val="0"/>
              </a:spcAft>
              <a:buNone/>
            </a:pPr>
            <a:endParaRPr lang="en-US" sz="2000" dirty="0">
              <a:ea typeface="Calibri" panose="020F0502020204030204" pitchFamily="34" charset="0"/>
            </a:endParaRPr>
          </a:p>
          <a:p>
            <a:pPr marL="0" marR="0" indent="0">
              <a:spcBef>
                <a:spcPts val="0"/>
              </a:spcBef>
              <a:spcAft>
                <a:spcPts val="0"/>
              </a:spcAft>
              <a:buNone/>
            </a:pPr>
            <a:r>
              <a:rPr lang="en-US" sz="1800" b="1" dirty="0">
                <a:solidFill>
                  <a:srgbClr val="313181"/>
                </a:solidFill>
                <a:ea typeface="Times New Roman" panose="02020603050405020304" pitchFamily="18" charset="0"/>
              </a:rPr>
              <a:t>This is a competitive grant and will be subject to a peer review process.   Applications will be reviewed and scored based on the following criteria: </a:t>
            </a:r>
            <a:endParaRPr lang="en-US" sz="1800" b="1" dirty="0">
              <a:solidFill>
                <a:srgbClr val="313181"/>
              </a:solidFill>
              <a:ea typeface="Calibri" panose="020F0502020204030204" pitchFamily="34" charset="0"/>
            </a:endParaRPr>
          </a:p>
          <a:p>
            <a:pPr marL="0" marR="0" indent="0">
              <a:spcBef>
                <a:spcPts val="0"/>
              </a:spcBef>
              <a:spcAft>
                <a:spcPts val="0"/>
              </a:spcAft>
              <a:buNone/>
            </a:pPr>
            <a:r>
              <a:rPr lang="en-US" sz="1600" dirty="0">
                <a:ea typeface="Times New Roman" panose="02020603050405020304" pitchFamily="18" charset="0"/>
              </a:rPr>
              <a:t> </a:t>
            </a:r>
            <a:endParaRPr lang="en-US" sz="1600" b="1" dirty="0">
              <a:solidFill>
                <a:srgbClr val="00B050"/>
              </a:solidFill>
              <a:ea typeface="Calibri" panose="020F0502020204030204" pitchFamily="34" charset="0"/>
            </a:endParaRPr>
          </a:p>
          <a:p>
            <a:pPr>
              <a:spcBef>
                <a:spcPts val="0"/>
              </a:spcBef>
              <a:spcAft>
                <a:spcPts val="0"/>
              </a:spcAft>
            </a:pPr>
            <a:r>
              <a:rPr lang="en-US" sz="1600" b="1" spc="-70" dirty="0" smtClean="0">
                <a:ea typeface="Times New Roman" panose="02020603050405020304" pitchFamily="18" charset="0"/>
              </a:rPr>
              <a:t>Application </a:t>
            </a:r>
            <a:r>
              <a:rPr lang="en-US" sz="1600" b="1" spc="-70" dirty="0">
                <a:ea typeface="Times New Roman" panose="02020603050405020304" pitchFamily="18" charset="0"/>
              </a:rPr>
              <a:t>Template </a:t>
            </a:r>
            <a:r>
              <a:rPr lang="en-US" sz="1600" b="1" spc="-70" dirty="0" smtClean="0">
                <a:ea typeface="Times New Roman" panose="02020603050405020304" pitchFamily="18" charset="0"/>
              </a:rPr>
              <a:t>Cover Page (</a:t>
            </a:r>
            <a:r>
              <a:rPr lang="en-US" sz="1600" b="1" spc="-70" dirty="0">
                <a:ea typeface="Times New Roman" panose="02020603050405020304" pitchFamily="18" charset="0"/>
              </a:rPr>
              <a:t>10 points</a:t>
            </a:r>
            <a:r>
              <a:rPr lang="en-US" sz="1600" b="1" spc="-70" dirty="0" smtClean="0">
                <a:ea typeface="Times New Roman" panose="02020603050405020304" pitchFamily="18" charset="0"/>
              </a:rPr>
              <a:t>)</a:t>
            </a:r>
          </a:p>
          <a:p>
            <a:pPr lvl="0">
              <a:spcBef>
                <a:spcPts val="0"/>
              </a:spcBef>
              <a:spcAft>
                <a:spcPts val="0"/>
              </a:spcAft>
              <a:buFont typeface="Courier New" panose="02070309020205020404" pitchFamily="49" charset="0"/>
              <a:buChar char="o"/>
            </a:pPr>
            <a:endParaRPr lang="en-US" sz="1600" b="1" dirty="0" smtClean="0">
              <a:ea typeface="Times New Roman" panose="02020603050405020304" pitchFamily="18" charset="0"/>
            </a:endParaRPr>
          </a:p>
          <a:p>
            <a:pPr>
              <a:spcBef>
                <a:spcPts val="0"/>
              </a:spcBef>
              <a:spcAft>
                <a:spcPts val="0"/>
              </a:spcAft>
            </a:pPr>
            <a:r>
              <a:rPr lang="en-US" sz="1600" b="1" spc="-70" dirty="0" smtClean="0">
                <a:ea typeface="Times New Roman" panose="02020603050405020304" pitchFamily="18" charset="0"/>
              </a:rPr>
              <a:t>Needs Assessment-</a:t>
            </a:r>
            <a:r>
              <a:rPr lang="en-US" sz="1600" i="1" spc="-70" dirty="0" smtClean="0">
                <a:ea typeface="Times New Roman" panose="02020603050405020304" pitchFamily="18" charset="0"/>
              </a:rPr>
              <a:t>relevant </a:t>
            </a:r>
            <a:r>
              <a:rPr lang="en-US" sz="1600" i="1" spc="-70" dirty="0">
                <a:ea typeface="Times New Roman" panose="02020603050405020304" pitchFamily="18" charset="0"/>
              </a:rPr>
              <a:t>local data </a:t>
            </a:r>
            <a:r>
              <a:rPr lang="en-US" sz="1600" i="1" spc="-70" dirty="0" smtClean="0">
                <a:ea typeface="Times New Roman" panose="02020603050405020304" pitchFamily="18" charset="0"/>
              </a:rPr>
              <a:t>specific to your organization and/or surrounding area to </a:t>
            </a:r>
            <a:r>
              <a:rPr lang="en-US" sz="1600" i="1" spc="-70" dirty="0">
                <a:ea typeface="Times New Roman" panose="02020603050405020304" pitchFamily="18" charset="0"/>
              </a:rPr>
              <a:t>demonstrate need and correlation to the requested equipment/items </a:t>
            </a:r>
            <a:r>
              <a:rPr lang="en-US" sz="1600" b="1" spc="-70" dirty="0" smtClean="0">
                <a:ea typeface="Times New Roman" panose="02020603050405020304" pitchFamily="18" charset="0"/>
              </a:rPr>
              <a:t>(25 </a:t>
            </a:r>
            <a:r>
              <a:rPr lang="en-US" sz="1600" b="1" spc="-70" dirty="0">
                <a:ea typeface="Times New Roman" panose="02020603050405020304" pitchFamily="18" charset="0"/>
              </a:rPr>
              <a:t>points</a:t>
            </a:r>
            <a:r>
              <a:rPr lang="en-US" sz="1600" b="1" spc="-70" dirty="0" smtClean="0">
                <a:ea typeface="Times New Roman" panose="02020603050405020304" pitchFamily="18" charset="0"/>
              </a:rPr>
              <a:t>)</a:t>
            </a:r>
          </a:p>
          <a:p>
            <a:pPr lvl="0">
              <a:spcBef>
                <a:spcPts val="0"/>
              </a:spcBef>
              <a:spcAft>
                <a:spcPts val="0"/>
              </a:spcAft>
              <a:buFont typeface="Courier New" panose="02070309020205020404" pitchFamily="49" charset="0"/>
              <a:buChar char="o"/>
            </a:pPr>
            <a:endParaRPr lang="en-US" sz="1600" b="1" dirty="0">
              <a:ea typeface="Times New Roman" panose="02020603050405020304" pitchFamily="18" charset="0"/>
            </a:endParaRPr>
          </a:p>
          <a:p>
            <a:pPr>
              <a:spcBef>
                <a:spcPts val="0"/>
              </a:spcBef>
              <a:spcAft>
                <a:spcPts val="0"/>
              </a:spcAft>
            </a:pPr>
            <a:r>
              <a:rPr lang="en-US" sz="1600" b="1" spc="-70" dirty="0">
                <a:ea typeface="Times New Roman" panose="02020603050405020304" pitchFamily="18" charset="0"/>
              </a:rPr>
              <a:t>P</a:t>
            </a:r>
            <a:r>
              <a:rPr lang="en-US" sz="1600" b="1" spc="-70" dirty="0" smtClean="0">
                <a:ea typeface="Times New Roman" panose="02020603050405020304" pitchFamily="18" charset="0"/>
              </a:rPr>
              <a:t>rogram Narrative- </a:t>
            </a:r>
            <a:r>
              <a:rPr lang="en-US" sz="1600" i="1" spc="-70" dirty="0">
                <a:ea typeface="Times New Roman" panose="02020603050405020304" pitchFamily="18" charset="0"/>
              </a:rPr>
              <a:t>that clearly describes the items to be purchased, types of items requested and benefits to the nonprofit and community seeking funding </a:t>
            </a:r>
            <a:r>
              <a:rPr lang="en-US" sz="1600" b="1" spc="-70" dirty="0">
                <a:ea typeface="Times New Roman" panose="02020603050405020304" pitchFamily="18" charset="0"/>
              </a:rPr>
              <a:t>(25 points</a:t>
            </a:r>
            <a:r>
              <a:rPr lang="en-US" sz="1600" b="1" spc="-70" dirty="0" smtClean="0">
                <a:ea typeface="Times New Roman" panose="02020603050405020304" pitchFamily="18" charset="0"/>
              </a:rPr>
              <a:t>)</a:t>
            </a:r>
          </a:p>
          <a:p>
            <a:pPr lvl="0">
              <a:spcBef>
                <a:spcPts val="0"/>
              </a:spcBef>
              <a:spcAft>
                <a:spcPts val="0"/>
              </a:spcAft>
              <a:buFont typeface="Courier New" panose="02070309020205020404" pitchFamily="49" charset="0"/>
              <a:buChar char="o"/>
            </a:pPr>
            <a:endParaRPr lang="en-US" sz="1600" b="1" dirty="0" smtClean="0">
              <a:ea typeface="Times New Roman" panose="02020603050405020304" pitchFamily="18" charset="0"/>
            </a:endParaRPr>
          </a:p>
          <a:p>
            <a:pPr>
              <a:spcBef>
                <a:spcPts val="0"/>
              </a:spcBef>
              <a:spcAft>
                <a:spcPts val="0"/>
              </a:spcAft>
            </a:pPr>
            <a:r>
              <a:rPr lang="en-US" sz="1600" b="1" dirty="0" smtClean="0">
                <a:ea typeface="Times New Roman" panose="02020603050405020304" pitchFamily="18" charset="0"/>
              </a:rPr>
              <a:t>Implementation </a:t>
            </a:r>
            <a:r>
              <a:rPr lang="en-US" sz="1600" b="1" dirty="0">
                <a:ea typeface="Times New Roman" panose="02020603050405020304" pitchFamily="18" charset="0"/>
              </a:rPr>
              <a:t>P</a:t>
            </a:r>
            <a:r>
              <a:rPr lang="en-US" sz="1600" b="1" dirty="0" smtClean="0">
                <a:ea typeface="Times New Roman" panose="02020603050405020304" pitchFamily="18" charset="0"/>
              </a:rPr>
              <a:t>lan </a:t>
            </a:r>
            <a:r>
              <a:rPr lang="en-US" sz="1600" b="1" dirty="0">
                <a:ea typeface="Times New Roman" panose="02020603050405020304" pitchFamily="18" charset="0"/>
              </a:rPr>
              <a:t>and </a:t>
            </a:r>
            <a:r>
              <a:rPr lang="en-US" sz="1600" b="1" dirty="0" smtClean="0">
                <a:ea typeface="Times New Roman" panose="02020603050405020304" pitchFamily="18" charset="0"/>
              </a:rPr>
              <a:t>Timeline-</a:t>
            </a:r>
            <a:r>
              <a:rPr lang="en-US" sz="1600" i="1" dirty="0">
                <a:ea typeface="Times New Roman" panose="02020603050405020304" pitchFamily="18" charset="0"/>
              </a:rPr>
              <a:t>e</a:t>
            </a:r>
            <a:r>
              <a:rPr lang="en-US" sz="1600" i="1" dirty="0" smtClean="0">
                <a:ea typeface="Times New Roman" panose="02020603050405020304" pitchFamily="18" charset="0"/>
              </a:rPr>
              <a:t>nsures </a:t>
            </a:r>
            <a:r>
              <a:rPr lang="en-US" sz="1600" i="1" dirty="0">
                <a:ea typeface="Times New Roman" panose="02020603050405020304" pitchFamily="18" charset="0"/>
              </a:rPr>
              <a:t>all goods will be received and paid for within the anticipated grant </a:t>
            </a:r>
            <a:r>
              <a:rPr lang="en-US" sz="1600" i="1" dirty="0" smtClean="0">
                <a:ea typeface="Times New Roman" panose="02020603050405020304" pitchFamily="18" charset="0"/>
              </a:rPr>
              <a:t>4-month period</a:t>
            </a:r>
            <a:r>
              <a:rPr lang="en-US" sz="1600" b="1" dirty="0" smtClean="0">
                <a:ea typeface="Times New Roman" panose="02020603050405020304" pitchFamily="18" charset="0"/>
              </a:rPr>
              <a:t> </a:t>
            </a:r>
            <a:r>
              <a:rPr lang="en-US" sz="1600" b="1" dirty="0">
                <a:ea typeface="Times New Roman" panose="02020603050405020304" pitchFamily="18" charset="0"/>
              </a:rPr>
              <a:t>(15 points</a:t>
            </a:r>
            <a:r>
              <a:rPr lang="en-US" sz="1600" b="1" dirty="0" smtClean="0">
                <a:ea typeface="Times New Roman" panose="02020603050405020304" pitchFamily="18" charset="0"/>
              </a:rPr>
              <a:t>)   </a:t>
            </a:r>
          </a:p>
          <a:p>
            <a:pPr lvl="0">
              <a:spcBef>
                <a:spcPts val="0"/>
              </a:spcBef>
              <a:spcAft>
                <a:spcPts val="0"/>
              </a:spcAft>
              <a:buFont typeface="Courier New" panose="02070309020205020404" pitchFamily="49" charset="0"/>
              <a:buChar char="o"/>
            </a:pPr>
            <a:endParaRPr lang="en-US" sz="1600" b="1" dirty="0" smtClean="0">
              <a:ea typeface="Times New Roman" panose="02020603050405020304" pitchFamily="18" charset="0"/>
            </a:endParaRPr>
          </a:p>
          <a:p>
            <a:pPr>
              <a:spcBef>
                <a:spcPts val="0"/>
              </a:spcBef>
              <a:spcAft>
                <a:spcPts val="0"/>
              </a:spcAft>
            </a:pPr>
            <a:r>
              <a:rPr lang="en-US" sz="1600" b="1" dirty="0" smtClean="0">
                <a:ea typeface="Times New Roman" panose="02020603050405020304" pitchFamily="18" charset="0"/>
              </a:rPr>
              <a:t>Detailed</a:t>
            </a:r>
            <a:r>
              <a:rPr lang="en-US" sz="1600" b="1" dirty="0">
                <a:ea typeface="Times New Roman" panose="02020603050405020304" pitchFamily="18" charset="0"/>
              </a:rPr>
              <a:t>, </a:t>
            </a:r>
            <a:r>
              <a:rPr lang="en-US" sz="1600" b="1" dirty="0" smtClean="0">
                <a:ea typeface="Times New Roman" panose="02020603050405020304" pitchFamily="18" charset="0"/>
              </a:rPr>
              <a:t>Reasonable </a:t>
            </a:r>
            <a:r>
              <a:rPr lang="en-US" sz="1600" b="1" dirty="0">
                <a:ea typeface="Times New Roman" panose="02020603050405020304" pitchFamily="18" charset="0"/>
              </a:rPr>
              <a:t>and </a:t>
            </a:r>
            <a:r>
              <a:rPr lang="en-US" sz="1600" b="1" dirty="0" smtClean="0">
                <a:ea typeface="Times New Roman" panose="02020603050405020304" pitchFamily="18" charset="0"/>
              </a:rPr>
              <a:t>Complete </a:t>
            </a:r>
            <a:r>
              <a:rPr lang="en-US" sz="1600" b="1" i="1" dirty="0" smtClean="0">
                <a:ea typeface="Times New Roman" panose="02020603050405020304" pitchFamily="18" charset="0"/>
              </a:rPr>
              <a:t>Budget-</a:t>
            </a:r>
            <a:r>
              <a:rPr lang="en-US" sz="1600" i="1" dirty="0" smtClean="0">
                <a:ea typeface="Times New Roman" panose="02020603050405020304" pitchFamily="18" charset="0"/>
              </a:rPr>
              <a:t>budget summary and Excel Budget Detail Worksheet</a:t>
            </a:r>
            <a:r>
              <a:rPr lang="en-US" sz="1600" b="1" dirty="0" smtClean="0">
                <a:ea typeface="Times New Roman" panose="02020603050405020304" pitchFamily="18" charset="0"/>
              </a:rPr>
              <a:t> </a:t>
            </a:r>
            <a:r>
              <a:rPr lang="en-US" sz="1600" b="1" dirty="0">
                <a:ea typeface="Times New Roman" panose="02020603050405020304" pitchFamily="18" charset="0"/>
              </a:rPr>
              <a:t>(25 points</a:t>
            </a:r>
            <a:r>
              <a:rPr lang="en-US" sz="1600" b="1" dirty="0" smtClean="0">
                <a:ea typeface="Times New Roman" panose="02020603050405020304" pitchFamily="18" charset="0"/>
              </a:rPr>
              <a:t>)</a:t>
            </a:r>
            <a:endParaRPr lang="en-US" sz="1600" b="1" dirty="0">
              <a:ea typeface="Calibri" panose="020F0502020204030204" pitchFamily="34" charset="0"/>
            </a:endParaRPr>
          </a:p>
          <a:p>
            <a:pPr marL="0" marR="0" indent="0">
              <a:spcBef>
                <a:spcPts val="0"/>
              </a:spcBef>
              <a:spcAft>
                <a:spcPts val="0"/>
              </a:spcAft>
              <a:buNone/>
            </a:pPr>
            <a:r>
              <a:rPr lang="en-US" sz="1600" b="1" dirty="0">
                <a:solidFill>
                  <a:srgbClr val="00B050"/>
                </a:solidFill>
                <a:ea typeface="Times New Roman" panose="02020603050405020304" pitchFamily="18" charset="0"/>
              </a:rPr>
              <a:t> </a:t>
            </a:r>
            <a:endParaRPr lang="en-US" sz="1600" b="1" dirty="0">
              <a:solidFill>
                <a:srgbClr val="00B050"/>
              </a:solidFill>
              <a:ea typeface="Calibri" panose="020F0502020204030204" pitchFamily="34" charset="0"/>
            </a:endParaRPr>
          </a:p>
        </p:txBody>
      </p:sp>
    </p:spTree>
    <p:extLst>
      <p:ext uri="{BB962C8B-B14F-4D97-AF65-F5344CB8AC3E}">
        <p14:creationId xmlns:p14="http://schemas.microsoft.com/office/powerpoint/2010/main" val="15966806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274638"/>
            <a:ext cx="7315199" cy="1143000"/>
          </a:xfrm>
        </p:spPr>
        <p:txBody>
          <a:bodyPr/>
          <a:lstStyle/>
          <a:p>
            <a:pPr eaLnBrk="1" hangingPunct="1"/>
            <a:r>
              <a:rPr lang="en-US" altLang="en-US" sz="3600" dirty="0" smtClean="0">
                <a:solidFill>
                  <a:srgbClr val="000063"/>
                </a:solidFill>
                <a:latin typeface="Times New Roman"/>
              </a:rPr>
              <a:t>Notification</a:t>
            </a:r>
            <a:endParaRPr lang="en-US" altLang="en-US" dirty="0" smtClean="0"/>
          </a:p>
        </p:txBody>
      </p:sp>
      <p:sp>
        <p:nvSpPr>
          <p:cNvPr id="3076" name="Slide Number Placeholder 1"/>
          <p:cNvSpPr>
            <a:spLocks noGrp="1"/>
          </p:cNvSpPr>
          <p:nvPr>
            <p:ph type="sldNum" sz="quarter" idx="12"/>
          </p:nvPr>
        </p:nvSpPr>
        <p:spPr>
          <a:noFill/>
        </p:spPr>
        <p:txBody>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fld id="{373BC296-436A-43D8-8FBA-73C8EAFABBA5}" type="slidenum">
              <a:rPr lang="en-US" altLang="en-US" sz="1400" smtClean="0"/>
              <a:pPr/>
              <a:t>14</a:t>
            </a:fld>
            <a:endParaRPr lang="en-US" altLang="en-US" sz="14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312" y="1295400"/>
            <a:ext cx="8461375"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Content Placeholder 2"/>
          <p:cNvSpPr>
            <a:spLocks noGrp="1"/>
          </p:cNvSpPr>
          <p:nvPr>
            <p:ph idx="1"/>
          </p:nvPr>
        </p:nvSpPr>
        <p:spPr>
          <a:xfrm>
            <a:off x="436807" y="1331913"/>
            <a:ext cx="8365879" cy="5389562"/>
          </a:xfrm>
          <a:solidFill>
            <a:schemeClr val="bg1"/>
          </a:solidFill>
        </p:spPr>
        <p:txBody>
          <a:bodyPr/>
          <a:lstStyle/>
          <a:p>
            <a:pPr marL="0" marR="0" indent="0">
              <a:spcBef>
                <a:spcPts val="0"/>
              </a:spcBef>
              <a:spcAft>
                <a:spcPts val="0"/>
              </a:spcAft>
              <a:buNone/>
            </a:pPr>
            <a:endParaRPr lang="en-US" sz="2400" b="1" dirty="0" smtClean="0">
              <a:ea typeface="Times New Roman" panose="02020603050405020304" pitchFamily="18" charset="0"/>
            </a:endParaRPr>
          </a:p>
          <a:p>
            <a:pPr marL="0" marR="0" indent="0">
              <a:spcBef>
                <a:spcPts val="0"/>
              </a:spcBef>
              <a:spcAft>
                <a:spcPts val="0"/>
              </a:spcAft>
              <a:buNone/>
            </a:pPr>
            <a:r>
              <a:rPr lang="en-US" sz="2400" b="1" dirty="0" smtClean="0">
                <a:ea typeface="Times New Roman" panose="02020603050405020304" pitchFamily="18" charset="0"/>
              </a:rPr>
              <a:t>Award </a:t>
            </a:r>
            <a:r>
              <a:rPr lang="en-US" sz="2400" b="1" dirty="0">
                <a:ea typeface="Times New Roman" panose="02020603050405020304" pitchFamily="18" charset="0"/>
              </a:rPr>
              <a:t>D</a:t>
            </a:r>
            <a:r>
              <a:rPr lang="en-US" sz="2400" b="1" dirty="0" smtClean="0">
                <a:ea typeface="Times New Roman" panose="02020603050405020304" pitchFamily="18" charset="0"/>
              </a:rPr>
              <a:t>ecisions </a:t>
            </a:r>
            <a:r>
              <a:rPr lang="en-US" sz="2400" b="1" dirty="0">
                <a:ea typeface="Times New Roman" panose="02020603050405020304" pitchFamily="18" charset="0"/>
              </a:rPr>
              <a:t>are at the discretion of </a:t>
            </a:r>
            <a:r>
              <a:rPr lang="en-US" sz="2400" b="1" dirty="0" smtClean="0">
                <a:ea typeface="Times New Roman" panose="02020603050405020304" pitchFamily="18" charset="0"/>
              </a:rPr>
              <a:t>the:</a:t>
            </a:r>
          </a:p>
          <a:p>
            <a:pPr>
              <a:spcBef>
                <a:spcPts val="0"/>
              </a:spcBef>
              <a:spcAft>
                <a:spcPts val="0"/>
              </a:spcAft>
            </a:pPr>
            <a:r>
              <a:rPr lang="en-US" sz="2000" dirty="0" smtClean="0">
                <a:ea typeface="Times New Roman" panose="02020603050405020304" pitchFamily="18" charset="0"/>
              </a:rPr>
              <a:t>Governor</a:t>
            </a:r>
          </a:p>
          <a:p>
            <a:pPr>
              <a:spcBef>
                <a:spcPts val="0"/>
              </a:spcBef>
              <a:spcAft>
                <a:spcPts val="0"/>
              </a:spcAft>
            </a:pPr>
            <a:r>
              <a:rPr lang="en-US" sz="2000" dirty="0" smtClean="0">
                <a:ea typeface="Times New Roman" panose="02020603050405020304" pitchFamily="18" charset="0"/>
              </a:rPr>
              <a:t>Secretary </a:t>
            </a:r>
            <a:r>
              <a:rPr lang="en-US" sz="2000" dirty="0">
                <a:ea typeface="Times New Roman" panose="02020603050405020304" pitchFamily="18" charset="0"/>
              </a:rPr>
              <a:t>of Public Safety and </a:t>
            </a:r>
            <a:r>
              <a:rPr lang="en-US" sz="2000" dirty="0" smtClean="0">
                <a:ea typeface="Times New Roman" panose="02020603050405020304" pitchFamily="18" charset="0"/>
              </a:rPr>
              <a:t>Security</a:t>
            </a:r>
          </a:p>
          <a:p>
            <a:pPr>
              <a:spcBef>
                <a:spcPts val="0"/>
              </a:spcBef>
              <a:spcAft>
                <a:spcPts val="0"/>
              </a:spcAft>
            </a:pPr>
            <a:r>
              <a:rPr lang="en-US" sz="2000" dirty="0" smtClean="0">
                <a:ea typeface="Times New Roman" panose="02020603050405020304" pitchFamily="18" charset="0"/>
              </a:rPr>
              <a:t>Executive Director </a:t>
            </a:r>
            <a:r>
              <a:rPr lang="en-US" sz="2000" dirty="0">
                <a:ea typeface="Times New Roman" panose="02020603050405020304" pitchFamily="18" charset="0"/>
              </a:rPr>
              <a:t>of </a:t>
            </a:r>
            <a:r>
              <a:rPr lang="en-US" sz="2000" dirty="0" smtClean="0">
                <a:ea typeface="Times New Roman" panose="02020603050405020304" pitchFamily="18" charset="0"/>
              </a:rPr>
              <a:t>OGR </a:t>
            </a:r>
          </a:p>
          <a:p>
            <a:pPr marL="0" marR="0" indent="0">
              <a:spcBef>
                <a:spcPts val="0"/>
              </a:spcBef>
              <a:spcAft>
                <a:spcPts val="0"/>
              </a:spcAft>
              <a:buNone/>
            </a:pPr>
            <a:endParaRPr lang="en-US" sz="2400" b="1" dirty="0">
              <a:ea typeface="Times New Roman" panose="02020603050405020304" pitchFamily="18" charset="0"/>
            </a:endParaRPr>
          </a:p>
          <a:p>
            <a:pPr marL="0" marR="0" indent="0">
              <a:spcBef>
                <a:spcPts val="0"/>
              </a:spcBef>
              <a:spcAft>
                <a:spcPts val="0"/>
              </a:spcAft>
              <a:buNone/>
            </a:pPr>
            <a:r>
              <a:rPr lang="en-US" sz="2400" b="1" dirty="0" smtClean="0">
                <a:ea typeface="Times New Roman" panose="02020603050405020304" pitchFamily="18" charset="0"/>
              </a:rPr>
              <a:t>Award Announcements</a:t>
            </a:r>
          </a:p>
          <a:p>
            <a:pPr>
              <a:spcBef>
                <a:spcPts val="0"/>
              </a:spcBef>
              <a:spcAft>
                <a:spcPts val="0"/>
              </a:spcAft>
            </a:pPr>
            <a:r>
              <a:rPr lang="en-US" sz="2000" dirty="0" smtClean="0">
                <a:ea typeface="Times New Roman" panose="02020603050405020304" pitchFamily="18" charset="0"/>
              </a:rPr>
              <a:t>February 2020  </a:t>
            </a:r>
          </a:p>
          <a:p>
            <a:pPr>
              <a:spcBef>
                <a:spcPts val="0"/>
              </a:spcBef>
              <a:spcAft>
                <a:spcPts val="0"/>
              </a:spcAft>
            </a:pPr>
            <a:r>
              <a:rPr lang="en-US" sz="2000" dirty="0" smtClean="0">
                <a:solidFill>
                  <a:srgbClr val="FF0000"/>
                </a:solidFill>
                <a:ea typeface="Times New Roman" panose="02020603050405020304" pitchFamily="18" charset="0"/>
              </a:rPr>
              <a:t>Contract with EOPSS/OGR must be signed before any expenditures </a:t>
            </a:r>
          </a:p>
          <a:p>
            <a:pPr marL="0" marR="0" indent="0" algn="ctr">
              <a:spcBef>
                <a:spcPts val="0"/>
              </a:spcBef>
              <a:spcAft>
                <a:spcPts val="0"/>
              </a:spcAft>
              <a:buNone/>
            </a:pPr>
            <a:endParaRPr lang="en-US" sz="2400" b="1" dirty="0" smtClean="0">
              <a:ea typeface="Times New Roman" panose="02020603050405020304" pitchFamily="18" charset="0"/>
            </a:endParaRPr>
          </a:p>
          <a:p>
            <a:pPr marL="0" marR="0" indent="0" algn="ctr">
              <a:spcBef>
                <a:spcPts val="0"/>
              </a:spcBef>
              <a:spcAft>
                <a:spcPts val="0"/>
              </a:spcAft>
              <a:buNone/>
            </a:pPr>
            <a:endParaRPr lang="en-US" sz="2400" b="1" dirty="0">
              <a:solidFill>
                <a:srgbClr val="313181"/>
              </a:solidFill>
              <a:ea typeface="Times New Roman" panose="02020603050405020304" pitchFamily="18" charset="0"/>
            </a:endParaRPr>
          </a:p>
        </p:txBody>
      </p:sp>
    </p:spTree>
    <p:extLst>
      <p:ext uri="{BB962C8B-B14F-4D97-AF65-F5344CB8AC3E}">
        <p14:creationId xmlns:p14="http://schemas.microsoft.com/office/powerpoint/2010/main" val="8775130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274638"/>
            <a:ext cx="7315199" cy="1143000"/>
          </a:xfrm>
        </p:spPr>
        <p:txBody>
          <a:bodyPr/>
          <a:lstStyle/>
          <a:p>
            <a:pPr eaLnBrk="1" hangingPunct="1"/>
            <a:r>
              <a:rPr lang="en-US" altLang="en-US" sz="3600" dirty="0" smtClean="0">
                <a:solidFill>
                  <a:srgbClr val="000063"/>
                </a:solidFill>
                <a:latin typeface="Times New Roman"/>
              </a:rPr>
              <a:t>Questions</a:t>
            </a:r>
            <a:endParaRPr lang="en-US" altLang="en-US" b="1" dirty="0" smtClean="0"/>
          </a:p>
        </p:txBody>
      </p:sp>
      <p:sp>
        <p:nvSpPr>
          <p:cNvPr id="3076" name="Slide Number Placeholder 1"/>
          <p:cNvSpPr>
            <a:spLocks noGrp="1"/>
          </p:cNvSpPr>
          <p:nvPr>
            <p:ph type="sldNum" sz="quarter" idx="12"/>
          </p:nvPr>
        </p:nvSpPr>
        <p:spPr>
          <a:xfrm>
            <a:off x="6553200" y="6172200"/>
            <a:ext cx="2133600" cy="476250"/>
          </a:xfrm>
          <a:noFill/>
        </p:spPr>
        <p:txBody>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fld id="{373BC296-436A-43D8-8FBA-73C8EAFABBA5}" type="slidenum">
              <a:rPr lang="en-US" altLang="en-US" sz="1400" smtClean="0"/>
              <a:pPr/>
              <a:t>15</a:t>
            </a:fld>
            <a:endParaRPr lang="en-US" altLang="en-US" sz="14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312" y="1295400"/>
            <a:ext cx="8461375"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41312" y="1976734"/>
            <a:ext cx="8193088" cy="1477328"/>
          </a:xfrm>
          <a:prstGeom prst="rect">
            <a:avLst/>
          </a:prstGeom>
          <a:noFill/>
        </p:spPr>
        <p:txBody>
          <a:bodyPr wrap="square" rtlCol="0">
            <a:spAutoFit/>
          </a:bodyPr>
          <a:lstStyle/>
          <a:p>
            <a:r>
              <a:rPr lang="en-US" dirty="0" smtClean="0">
                <a:solidFill>
                  <a:srgbClr val="FF0000"/>
                </a:solidFill>
              </a:rPr>
              <a:t>Frequently Asked Questions</a:t>
            </a:r>
          </a:p>
          <a:p>
            <a:endParaRPr lang="en-US" dirty="0">
              <a:solidFill>
                <a:srgbClr val="FF0000"/>
              </a:solidFill>
            </a:endParaRPr>
          </a:p>
          <a:p>
            <a:endParaRPr lang="en-US" dirty="0" smtClean="0"/>
          </a:p>
          <a:p>
            <a:endParaRPr lang="en-US" dirty="0" smtClean="0"/>
          </a:p>
          <a:p>
            <a:endParaRPr lang="en-US" dirty="0"/>
          </a:p>
        </p:txBody>
      </p:sp>
    </p:spTree>
    <p:extLst>
      <p:ext uri="{BB962C8B-B14F-4D97-AF65-F5344CB8AC3E}">
        <p14:creationId xmlns:p14="http://schemas.microsoft.com/office/powerpoint/2010/main" val="36103231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274638"/>
            <a:ext cx="7315200" cy="1143000"/>
          </a:xfrm>
        </p:spPr>
        <p:txBody>
          <a:bodyPr/>
          <a:lstStyle/>
          <a:p>
            <a:pPr eaLnBrk="1" hangingPunct="1"/>
            <a:r>
              <a:rPr lang="en-US" altLang="en-US" sz="3600" dirty="0" smtClean="0">
                <a:solidFill>
                  <a:srgbClr val="000063"/>
                </a:solidFill>
                <a:latin typeface="Times New Roman"/>
              </a:rPr>
              <a:t>Agenda</a:t>
            </a:r>
            <a:endParaRPr lang="en-US" altLang="en-US" b="1" dirty="0" smtClean="0"/>
          </a:p>
        </p:txBody>
      </p:sp>
      <p:sp>
        <p:nvSpPr>
          <p:cNvPr id="3075" name="Rectangle 5"/>
          <p:cNvSpPr>
            <a:spLocks noGrp="1" noChangeArrowheads="1"/>
          </p:cNvSpPr>
          <p:nvPr>
            <p:ph type="body" idx="1"/>
          </p:nvPr>
        </p:nvSpPr>
        <p:spPr>
          <a:xfrm>
            <a:off x="457199" y="1547261"/>
            <a:ext cx="8229600" cy="4654550"/>
          </a:xfrm>
        </p:spPr>
        <p:txBody>
          <a:bodyPr/>
          <a:lstStyle/>
          <a:p>
            <a:pPr lvl="0" eaLnBrk="1" hangingPunct="1">
              <a:lnSpc>
                <a:spcPct val="80000"/>
              </a:lnSpc>
              <a:spcBef>
                <a:spcPts val="0"/>
              </a:spcBef>
              <a:defRPr/>
            </a:pPr>
            <a:r>
              <a:rPr lang="en-US" sz="1800" dirty="0" smtClean="0">
                <a:solidFill>
                  <a:srgbClr val="000000"/>
                </a:solidFill>
              </a:rPr>
              <a:t>Welcome &amp; Introductions</a:t>
            </a:r>
          </a:p>
          <a:p>
            <a:pPr lvl="0" eaLnBrk="1" hangingPunct="1">
              <a:lnSpc>
                <a:spcPct val="80000"/>
              </a:lnSpc>
              <a:spcBef>
                <a:spcPts val="0"/>
              </a:spcBef>
              <a:defRPr/>
            </a:pPr>
            <a:endParaRPr lang="en-US" sz="1800" dirty="0" smtClean="0">
              <a:solidFill>
                <a:srgbClr val="000000"/>
              </a:solidFill>
            </a:endParaRPr>
          </a:p>
          <a:p>
            <a:pPr lvl="0" eaLnBrk="1" hangingPunct="1">
              <a:lnSpc>
                <a:spcPct val="80000"/>
              </a:lnSpc>
              <a:spcBef>
                <a:spcPts val="0"/>
              </a:spcBef>
              <a:defRPr/>
            </a:pPr>
            <a:r>
              <a:rPr lang="en-US" sz="1800" dirty="0" smtClean="0">
                <a:solidFill>
                  <a:srgbClr val="000000"/>
                </a:solidFill>
              </a:rPr>
              <a:t>Background</a:t>
            </a:r>
          </a:p>
          <a:p>
            <a:pPr marL="0" lvl="0" indent="0" eaLnBrk="1" hangingPunct="1">
              <a:lnSpc>
                <a:spcPct val="80000"/>
              </a:lnSpc>
              <a:spcBef>
                <a:spcPts val="0"/>
              </a:spcBef>
              <a:buNone/>
              <a:defRPr/>
            </a:pPr>
            <a:endParaRPr lang="en-US" sz="1800" dirty="0" smtClean="0">
              <a:solidFill>
                <a:srgbClr val="000000"/>
              </a:solidFill>
            </a:endParaRPr>
          </a:p>
          <a:p>
            <a:pPr lvl="0" eaLnBrk="1" hangingPunct="1">
              <a:lnSpc>
                <a:spcPct val="80000"/>
              </a:lnSpc>
              <a:spcBef>
                <a:spcPts val="0"/>
              </a:spcBef>
              <a:defRPr/>
            </a:pPr>
            <a:r>
              <a:rPr lang="en-US" sz="1800" dirty="0" smtClean="0">
                <a:solidFill>
                  <a:srgbClr val="000000"/>
                </a:solidFill>
              </a:rPr>
              <a:t>Eligibility</a:t>
            </a:r>
          </a:p>
          <a:p>
            <a:pPr lvl="0" eaLnBrk="1" hangingPunct="1">
              <a:lnSpc>
                <a:spcPct val="80000"/>
              </a:lnSpc>
              <a:spcBef>
                <a:spcPts val="0"/>
              </a:spcBef>
              <a:defRPr/>
            </a:pPr>
            <a:endParaRPr lang="en-US" sz="1800" dirty="0" smtClean="0">
              <a:solidFill>
                <a:srgbClr val="000000"/>
              </a:solidFill>
            </a:endParaRPr>
          </a:p>
          <a:p>
            <a:pPr lvl="0" eaLnBrk="1" hangingPunct="1">
              <a:lnSpc>
                <a:spcPct val="80000"/>
              </a:lnSpc>
              <a:spcBef>
                <a:spcPts val="0"/>
              </a:spcBef>
              <a:defRPr/>
            </a:pPr>
            <a:r>
              <a:rPr lang="en-US" sz="1800" dirty="0" smtClean="0">
                <a:solidFill>
                  <a:srgbClr val="000000"/>
                </a:solidFill>
              </a:rPr>
              <a:t>Timeline</a:t>
            </a:r>
          </a:p>
          <a:p>
            <a:pPr lvl="0" eaLnBrk="1" hangingPunct="1">
              <a:lnSpc>
                <a:spcPct val="80000"/>
              </a:lnSpc>
              <a:spcBef>
                <a:spcPts val="0"/>
              </a:spcBef>
              <a:defRPr/>
            </a:pPr>
            <a:endParaRPr lang="en-US" sz="1800" dirty="0">
              <a:solidFill>
                <a:srgbClr val="000000"/>
              </a:solidFill>
            </a:endParaRPr>
          </a:p>
          <a:p>
            <a:pPr lvl="0" eaLnBrk="1" hangingPunct="1">
              <a:lnSpc>
                <a:spcPct val="80000"/>
              </a:lnSpc>
              <a:spcBef>
                <a:spcPts val="0"/>
              </a:spcBef>
              <a:defRPr/>
            </a:pPr>
            <a:r>
              <a:rPr lang="en-US" sz="1800" dirty="0" smtClean="0">
                <a:solidFill>
                  <a:srgbClr val="000000"/>
                </a:solidFill>
              </a:rPr>
              <a:t>Freedom of Information Guidance</a:t>
            </a:r>
          </a:p>
          <a:p>
            <a:pPr lvl="0" eaLnBrk="1" hangingPunct="1">
              <a:lnSpc>
                <a:spcPct val="80000"/>
              </a:lnSpc>
              <a:spcBef>
                <a:spcPts val="0"/>
              </a:spcBef>
              <a:defRPr/>
            </a:pPr>
            <a:endParaRPr lang="en-US" sz="1800" dirty="0" smtClean="0">
              <a:solidFill>
                <a:srgbClr val="000000"/>
              </a:solidFill>
            </a:endParaRPr>
          </a:p>
          <a:p>
            <a:pPr lvl="0" eaLnBrk="1" hangingPunct="1">
              <a:lnSpc>
                <a:spcPct val="80000"/>
              </a:lnSpc>
              <a:spcBef>
                <a:spcPts val="0"/>
              </a:spcBef>
              <a:defRPr/>
            </a:pPr>
            <a:r>
              <a:rPr lang="en-US" sz="1800" dirty="0" smtClean="0">
                <a:solidFill>
                  <a:srgbClr val="000000"/>
                </a:solidFill>
              </a:rPr>
              <a:t>Application Process</a:t>
            </a:r>
          </a:p>
          <a:p>
            <a:pPr lvl="0" eaLnBrk="1" hangingPunct="1">
              <a:lnSpc>
                <a:spcPct val="80000"/>
              </a:lnSpc>
              <a:spcBef>
                <a:spcPts val="0"/>
              </a:spcBef>
              <a:defRPr/>
            </a:pPr>
            <a:endParaRPr lang="en-US" sz="1800" dirty="0" smtClean="0">
              <a:solidFill>
                <a:srgbClr val="000000"/>
              </a:solidFill>
            </a:endParaRPr>
          </a:p>
          <a:p>
            <a:pPr lvl="0" eaLnBrk="1" hangingPunct="1">
              <a:lnSpc>
                <a:spcPct val="80000"/>
              </a:lnSpc>
              <a:spcBef>
                <a:spcPts val="0"/>
              </a:spcBef>
              <a:defRPr/>
            </a:pPr>
            <a:r>
              <a:rPr lang="en-US" sz="1800" dirty="0" smtClean="0">
                <a:solidFill>
                  <a:srgbClr val="000000"/>
                </a:solidFill>
              </a:rPr>
              <a:t>Allowable/unallowable expenses</a:t>
            </a:r>
          </a:p>
          <a:p>
            <a:pPr lvl="0" eaLnBrk="1" hangingPunct="1">
              <a:lnSpc>
                <a:spcPct val="80000"/>
              </a:lnSpc>
              <a:spcBef>
                <a:spcPts val="0"/>
              </a:spcBef>
              <a:defRPr/>
            </a:pPr>
            <a:endParaRPr lang="en-US" sz="1800" dirty="0" smtClean="0">
              <a:solidFill>
                <a:srgbClr val="000000"/>
              </a:solidFill>
            </a:endParaRPr>
          </a:p>
          <a:p>
            <a:pPr lvl="0" eaLnBrk="1" hangingPunct="1">
              <a:lnSpc>
                <a:spcPct val="80000"/>
              </a:lnSpc>
              <a:spcBef>
                <a:spcPts val="0"/>
              </a:spcBef>
              <a:defRPr/>
            </a:pPr>
            <a:r>
              <a:rPr lang="en-US" sz="1800" dirty="0" smtClean="0">
                <a:solidFill>
                  <a:srgbClr val="000000"/>
                </a:solidFill>
              </a:rPr>
              <a:t>Application Submission</a:t>
            </a:r>
          </a:p>
          <a:p>
            <a:pPr lvl="0" eaLnBrk="1" hangingPunct="1">
              <a:lnSpc>
                <a:spcPct val="80000"/>
              </a:lnSpc>
              <a:spcBef>
                <a:spcPts val="0"/>
              </a:spcBef>
              <a:defRPr/>
            </a:pPr>
            <a:endParaRPr lang="en-US" sz="1800" dirty="0" smtClean="0">
              <a:solidFill>
                <a:srgbClr val="000000"/>
              </a:solidFill>
            </a:endParaRPr>
          </a:p>
          <a:p>
            <a:pPr lvl="0" eaLnBrk="1" hangingPunct="1">
              <a:lnSpc>
                <a:spcPct val="80000"/>
              </a:lnSpc>
              <a:spcBef>
                <a:spcPts val="0"/>
              </a:spcBef>
              <a:defRPr/>
            </a:pPr>
            <a:r>
              <a:rPr lang="en-US" sz="1800" dirty="0" smtClean="0">
                <a:solidFill>
                  <a:srgbClr val="000000"/>
                </a:solidFill>
              </a:rPr>
              <a:t>Application Review and Scoring</a:t>
            </a:r>
          </a:p>
          <a:p>
            <a:pPr lvl="0" eaLnBrk="1" hangingPunct="1">
              <a:lnSpc>
                <a:spcPct val="80000"/>
              </a:lnSpc>
              <a:spcBef>
                <a:spcPts val="0"/>
              </a:spcBef>
              <a:defRPr/>
            </a:pPr>
            <a:endParaRPr lang="en-US" sz="1800" dirty="0" smtClean="0">
              <a:solidFill>
                <a:srgbClr val="000000"/>
              </a:solidFill>
            </a:endParaRPr>
          </a:p>
          <a:p>
            <a:pPr lvl="0" eaLnBrk="1" hangingPunct="1">
              <a:lnSpc>
                <a:spcPct val="80000"/>
              </a:lnSpc>
              <a:spcBef>
                <a:spcPts val="0"/>
              </a:spcBef>
              <a:defRPr/>
            </a:pPr>
            <a:r>
              <a:rPr lang="en-US" sz="1800" dirty="0" smtClean="0">
                <a:solidFill>
                  <a:srgbClr val="000000"/>
                </a:solidFill>
              </a:rPr>
              <a:t>Notification</a:t>
            </a:r>
          </a:p>
          <a:p>
            <a:pPr lvl="0" eaLnBrk="1" hangingPunct="1">
              <a:lnSpc>
                <a:spcPct val="80000"/>
              </a:lnSpc>
              <a:spcBef>
                <a:spcPts val="0"/>
              </a:spcBef>
              <a:defRPr/>
            </a:pPr>
            <a:endParaRPr lang="en-US" sz="1800" dirty="0" smtClean="0">
              <a:solidFill>
                <a:srgbClr val="000000"/>
              </a:solidFill>
            </a:endParaRPr>
          </a:p>
          <a:p>
            <a:pPr lvl="0" eaLnBrk="1" hangingPunct="1">
              <a:lnSpc>
                <a:spcPct val="80000"/>
              </a:lnSpc>
              <a:spcBef>
                <a:spcPts val="0"/>
              </a:spcBef>
              <a:defRPr/>
            </a:pPr>
            <a:r>
              <a:rPr lang="en-US" sz="1800" dirty="0" smtClean="0">
                <a:solidFill>
                  <a:srgbClr val="000000"/>
                </a:solidFill>
              </a:rPr>
              <a:t>Questions</a:t>
            </a:r>
          </a:p>
          <a:p>
            <a:pPr lvl="0" eaLnBrk="1" hangingPunct="1">
              <a:lnSpc>
                <a:spcPct val="80000"/>
              </a:lnSpc>
              <a:defRPr/>
            </a:pPr>
            <a:endParaRPr lang="en-US" sz="2000" dirty="0" smtClean="0">
              <a:solidFill>
                <a:srgbClr val="000000"/>
              </a:solidFill>
            </a:endParaRPr>
          </a:p>
          <a:p>
            <a:pPr lvl="0" eaLnBrk="1" hangingPunct="1">
              <a:lnSpc>
                <a:spcPct val="80000"/>
              </a:lnSpc>
              <a:defRPr/>
            </a:pPr>
            <a:endParaRPr lang="en-US" sz="2000" dirty="0" smtClean="0">
              <a:solidFill>
                <a:srgbClr val="000000"/>
              </a:solidFill>
            </a:endParaRPr>
          </a:p>
          <a:p>
            <a:pPr lvl="0" eaLnBrk="1" hangingPunct="1">
              <a:lnSpc>
                <a:spcPct val="80000"/>
              </a:lnSpc>
              <a:defRPr/>
            </a:pPr>
            <a:endParaRPr lang="en-US" sz="2000" dirty="0">
              <a:solidFill>
                <a:srgbClr val="000000"/>
              </a:solidFill>
            </a:endParaRPr>
          </a:p>
          <a:p>
            <a:pPr eaLnBrk="1" hangingPunct="1">
              <a:buFontTx/>
              <a:buNone/>
            </a:pPr>
            <a:endParaRPr lang="en-US" altLang="en-US" dirty="0" smtClean="0"/>
          </a:p>
          <a:p>
            <a:pPr eaLnBrk="1" hangingPunct="1">
              <a:buFontTx/>
              <a:buNone/>
            </a:pPr>
            <a:r>
              <a:rPr lang="en-US" altLang="en-US" dirty="0" smtClean="0"/>
              <a:t>	</a:t>
            </a:r>
          </a:p>
        </p:txBody>
      </p:sp>
      <p:sp>
        <p:nvSpPr>
          <p:cNvPr id="3076" name="Slide Number Placeholder 1"/>
          <p:cNvSpPr>
            <a:spLocks noGrp="1"/>
          </p:cNvSpPr>
          <p:nvPr>
            <p:ph type="sldNum" sz="quarter" idx="12"/>
          </p:nvPr>
        </p:nvSpPr>
        <p:spPr>
          <a:noFill/>
        </p:spPr>
        <p:txBody>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fld id="{373BC296-436A-43D8-8FBA-73C8EAFABBA5}" type="slidenum">
              <a:rPr lang="en-US" altLang="en-US" sz="1400" smtClean="0"/>
              <a:pPr/>
              <a:t>2</a:t>
            </a:fld>
            <a:endParaRPr lang="en-US" altLang="en-US" sz="14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312" y="1295400"/>
            <a:ext cx="8461375"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3F96E87-72FC-455F-A4F6-3D8C00508BD2}" type="slidenum">
              <a:rPr lang="en-US" smtClean="0"/>
              <a:pPr>
                <a:defRPr/>
              </a:pPr>
              <a:t>3</a:t>
            </a:fld>
            <a:endParaRPr lang="en-US" dirty="0"/>
          </a:p>
        </p:txBody>
      </p:sp>
      <p:sp>
        <p:nvSpPr>
          <p:cNvPr id="4" name="TextBox 3"/>
          <p:cNvSpPr txBox="1"/>
          <p:nvPr/>
        </p:nvSpPr>
        <p:spPr>
          <a:xfrm>
            <a:off x="1981200" y="3183741"/>
            <a:ext cx="6172200" cy="1077218"/>
          </a:xfrm>
          <a:prstGeom prst="rect">
            <a:avLst/>
          </a:prstGeom>
          <a:noFill/>
        </p:spPr>
        <p:txBody>
          <a:bodyPr wrap="square" rtlCol="0">
            <a:spAutoFit/>
          </a:bodyPr>
          <a:lstStyle/>
          <a:p>
            <a:r>
              <a:rPr lang="en-US" sz="2800" u="sng" dirty="0" smtClean="0">
                <a:solidFill>
                  <a:srgbClr val="0070C0"/>
                </a:solidFill>
              </a:rPr>
              <a:t>OGR Homeland Security Team </a:t>
            </a:r>
          </a:p>
          <a:p>
            <a:endParaRPr lang="en-US" sz="3600" dirty="0" smtClean="0"/>
          </a:p>
        </p:txBody>
      </p:sp>
      <p:sp>
        <p:nvSpPr>
          <p:cNvPr id="5" name="TextBox 4"/>
          <p:cNvSpPr txBox="1"/>
          <p:nvPr/>
        </p:nvSpPr>
        <p:spPr>
          <a:xfrm>
            <a:off x="2438400" y="3886200"/>
            <a:ext cx="5607369" cy="2031325"/>
          </a:xfrm>
          <a:prstGeom prst="rect">
            <a:avLst/>
          </a:prstGeom>
          <a:noFill/>
        </p:spPr>
        <p:txBody>
          <a:bodyPr wrap="none" rtlCol="0">
            <a:spAutoFit/>
          </a:bodyPr>
          <a:lstStyle/>
          <a:p>
            <a:pPr marL="285750" indent="-285750">
              <a:buFont typeface="Arial" panose="020B0604020202020204" pitchFamily="34" charset="0"/>
              <a:buChar char="•"/>
            </a:pPr>
            <a:r>
              <a:rPr lang="en-US" dirty="0" smtClean="0"/>
              <a:t>Kevin Stanton, Executive Director</a:t>
            </a:r>
          </a:p>
          <a:p>
            <a:pPr marL="285750" indent="-285750">
              <a:buFont typeface="Arial" panose="020B0604020202020204" pitchFamily="34" charset="0"/>
              <a:buChar char="•"/>
            </a:pPr>
            <a:r>
              <a:rPr lang="en-US" dirty="0" smtClean="0"/>
              <a:t>Martin Spellacy, Division Director</a:t>
            </a:r>
          </a:p>
          <a:p>
            <a:pPr marL="285750" indent="-285750">
              <a:buFont typeface="Arial" panose="020B0604020202020204" pitchFamily="34" charset="0"/>
              <a:buChar char="•"/>
            </a:pPr>
            <a:r>
              <a:rPr lang="en-US" dirty="0" smtClean="0"/>
              <a:t>Vicky Mboka-Boyer, CNSGP Program Coordinator</a:t>
            </a:r>
          </a:p>
          <a:p>
            <a:pPr marL="285750" indent="-285750">
              <a:buFont typeface="Arial" panose="020B0604020202020204" pitchFamily="34" charset="0"/>
              <a:buChar char="•"/>
            </a:pPr>
            <a:r>
              <a:rPr lang="en-US" dirty="0" smtClean="0"/>
              <a:t>Sonya Schey, Program Manager</a:t>
            </a:r>
          </a:p>
          <a:p>
            <a:pPr marL="285750" indent="-285750">
              <a:buFont typeface="Arial" panose="020B0604020202020204" pitchFamily="34" charset="0"/>
              <a:buChar char="•"/>
            </a:pPr>
            <a:r>
              <a:rPr lang="en-US" dirty="0" smtClean="0"/>
              <a:t>Katlin McInnis, Program Coordinator</a:t>
            </a:r>
          </a:p>
          <a:p>
            <a:pPr marL="285750" indent="-285750">
              <a:buFont typeface="Arial" panose="020B0604020202020204" pitchFamily="34" charset="0"/>
              <a:buChar char="•"/>
            </a:pPr>
            <a:endParaRPr lang="en-US" dirty="0" smtClean="0">
              <a:solidFill>
                <a:srgbClr val="FF0000"/>
              </a:solidFill>
            </a:endParaRPr>
          </a:p>
          <a:p>
            <a:endParaRPr lang="en-US" dirty="0"/>
          </a:p>
        </p:txBody>
      </p:sp>
      <p:sp>
        <p:nvSpPr>
          <p:cNvPr id="3" name="Rectangle 2"/>
          <p:cNvSpPr/>
          <p:nvPr/>
        </p:nvSpPr>
        <p:spPr>
          <a:xfrm>
            <a:off x="2667000" y="320817"/>
            <a:ext cx="3886200" cy="523220"/>
          </a:xfrm>
          <a:prstGeom prst="rect">
            <a:avLst/>
          </a:prstGeom>
        </p:spPr>
        <p:txBody>
          <a:bodyPr wrap="square">
            <a:spAutoFit/>
          </a:bodyPr>
          <a:lstStyle/>
          <a:p>
            <a:r>
              <a:rPr lang="en-US" sz="2800" u="sng" dirty="0" smtClean="0">
                <a:solidFill>
                  <a:srgbClr val="0070C0"/>
                </a:solidFill>
              </a:rPr>
              <a:t>EOPSS Leadership </a:t>
            </a:r>
            <a:endParaRPr lang="en-US" sz="2800" u="sng" dirty="0">
              <a:solidFill>
                <a:srgbClr val="0070C0"/>
              </a:solidFill>
            </a:endParaRPr>
          </a:p>
        </p:txBody>
      </p:sp>
      <p:sp>
        <p:nvSpPr>
          <p:cNvPr id="7" name="Rectangle 6"/>
          <p:cNvSpPr/>
          <p:nvPr/>
        </p:nvSpPr>
        <p:spPr>
          <a:xfrm>
            <a:off x="1905000" y="990600"/>
            <a:ext cx="4876800" cy="1477328"/>
          </a:xfrm>
          <a:prstGeom prst="rect">
            <a:avLst/>
          </a:prstGeom>
        </p:spPr>
        <p:txBody>
          <a:bodyPr wrap="square">
            <a:spAutoFit/>
          </a:bodyPr>
          <a:lstStyle/>
          <a:p>
            <a:pPr algn="ctr"/>
            <a:r>
              <a:rPr lang="en-US" dirty="0" smtClean="0"/>
              <a:t>Thomas A. Turco, III</a:t>
            </a:r>
          </a:p>
          <a:p>
            <a:pPr algn="ctr"/>
            <a:r>
              <a:rPr lang="en-US" dirty="0" smtClean="0"/>
              <a:t>Secretary</a:t>
            </a:r>
          </a:p>
          <a:p>
            <a:pPr algn="ctr"/>
            <a:endParaRPr lang="en-US" dirty="0"/>
          </a:p>
          <a:p>
            <a:pPr algn="ctr"/>
            <a:r>
              <a:rPr lang="en-US" dirty="0" smtClean="0"/>
              <a:t>Jeanne </a:t>
            </a:r>
            <a:r>
              <a:rPr lang="en-US" dirty="0" err="1" smtClean="0"/>
              <a:t>Benincasa</a:t>
            </a:r>
            <a:r>
              <a:rPr lang="en-US" dirty="0"/>
              <a:t>-</a:t>
            </a:r>
            <a:r>
              <a:rPr lang="en-US" dirty="0" smtClean="0"/>
              <a:t>Thorpe</a:t>
            </a:r>
          </a:p>
          <a:p>
            <a:pPr algn="ctr"/>
            <a:r>
              <a:rPr lang="en-US" dirty="0" smtClean="0"/>
              <a:t>Undersecretary for Homeland Security</a:t>
            </a:r>
            <a:endParaRPr lang="en-US" dirty="0"/>
          </a:p>
        </p:txBody>
      </p:sp>
    </p:spTree>
    <p:extLst>
      <p:ext uri="{BB962C8B-B14F-4D97-AF65-F5344CB8AC3E}">
        <p14:creationId xmlns:p14="http://schemas.microsoft.com/office/powerpoint/2010/main" val="42028933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274638"/>
            <a:ext cx="7315200" cy="1143000"/>
          </a:xfrm>
        </p:spPr>
        <p:txBody>
          <a:bodyPr/>
          <a:lstStyle/>
          <a:p>
            <a:pPr eaLnBrk="1" hangingPunct="1"/>
            <a:r>
              <a:rPr lang="en-US" altLang="en-US" sz="3600" dirty="0" smtClean="0">
                <a:solidFill>
                  <a:srgbClr val="000063"/>
                </a:solidFill>
                <a:latin typeface="Times New Roman"/>
              </a:rPr>
              <a:t>Background </a:t>
            </a:r>
            <a:endParaRPr lang="en-US" altLang="en-US" b="1" dirty="0" smtClean="0"/>
          </a:p>
        </p:txBody>
      </p:sp>
      <p:sp>
        <p:nvSpPr>
          <p:cNvPr id="3075" name="Rectangle 5"/>
          <p:cNvSpPr>
            <a:spLocks noGrp="1" noChangeArrowheads="1"/>
          </p:cNvSpPr>
          <p:nvPr>
            <p:ph type="body" idx="1"/>
          </p:nvPr>
        </p:nvSpPr>
        <p:spPr>
          <a:xfrm>
            <a:off x="437285" y="2514600"/>
            <a:ext cx="8401845" cy="2843213"/>
          </a:xfrm>
        </p:spPr>
        <p:txBody>
          <a:bodyPr/>
          <a:lstStyle/>
          <a:p>
            <a:pPr>
              <a:spcBef>
                <a:spcPts val="0"/>
              </a:spcBef>
              <a:spcAft>
                <a:spcPts val="0"/>
              </a:spcAft>
            </a:pPr>
            <a:r>
              <a:rPr lang="en-US" sz="2400" dirty="0" smtClean="0">
                <a:solidFill>
                  <a:srgbClr val="000000"/>
                </a:solidFill>
                <a:latin typeface="Times New Roman" panose="02020603050405020304" pitchFamily="18" charset="0"/>
                <a:ea typeface="Calibri" panose="020F0502020204030204" pitchFamily="34" charset="0"/>
              </a:rPr>
              <a:t>The Office </a:t>
            </a:r>
            <a:r>
              <a:rPr lang="en-US" sz="2400" dirty="0">
                <a:solidFill>
                  <a:srgbClr val="000000"/>
                </a:solidFill>
                <a:latin typeface="Times New Roman" panose="02020603050405020304" pitchFamily="18" charset="0"/>
                <a:ea typeface="Calibri" panose="020F0502020204030204" pitchFamily="34" charset="0"/>
              </a:rPr>
              <a:t>of Grants and Research (OGR) will make available</a:t>
            </a:r>
            <a:r>
              <a:rPr lang="en-US" sz="2400" b="1" u="sng" dirty="0">
                <a:latin typeface="Times New Roman" panose="02020603050405020304" pitchFamily="18" charset="0"/>
                <a:ea typeface="Calibri" panose="020F0502020204030204" pitchFamily="34" charset="0"/>
              </a:rPr>
              <a:t> $1,435,000</a:t>
            </a:r>
            <a:r>
              <a:rPr lang="en-US" sz="2400" dirty="0">
                <a:latin typeface="Times New Roman" panose="02020603050405020304" pitchFamily="18" charset="0"/>
                <a:ea typeface="Calibri" panose="020F0502020204030204" pitchFamily="34" charset="0"/>
              </a:rPr>
              <a:t> in funding for </a:t>
            </a:r>
            <a:r>
              <a:rPr lang="en-US" sz="2400" b="1" dirty="0">
                <a:latin typeface="Times New Roman" panose="02020603050405020304" pitchFamily="18" charset="0"/>
                <a:ea typeface="Calibri" panose="020F0502020204030204" pitchFamily="34" charset="0"/>
              </a:rPr>
              <a:t>nonprofit 501 (c) (3) organizations </a:t>
            </a:r>
            <a:r>
              <a:rPr lang="en-US" sz="2400" dirty="0" smtClean="0">
                <a:latin typeface="Times New Roman" panose="02020603050405020304" pitchFamily="18" charset="0"/>
                <a:ea typeface="Calibri" panose="020F0502020204030204" pitchFamily="34" charset="0"/>
              </a:rPr>
              <a:t>to </a:t>
            </a:r>
            <a:r>
              <a:rPr lang="en-US" sz="2400" dirty="0" smtClean="0">
                <a:solidFill>
                  <a:srgbClr val="000000"/>
                </a:solidFill>
                <a:latin typeface="Times New Roman" panose="02020603050405020304" pitchFamily="18" charset="0"/>
                <a:ea typeface="Calibri" panose="020F0502020204030204" pitchFamily="34" charset="0"/>
              </a:rPr>
              <a:t>competitively </a:t>
            </a:r>
            <a:r>
              <a:rPr lang="en-US" sz="2400" dirty="0">
                <a:solidFill>
                  <a:srgbClr val="000000"/>
                </a:solidFill>
                <a:latin typeface="Times New Roman" panose="02020603050405020304" pitchFamily="18" charset="0"/>
                <a:ea typeface="Calibri" panose="020F0502020204030204" pitchFamily="34" charset="0"/>
              </a:rPr>
              <a:t>solicit one-time grant funding to assist</a:t>
            </a:r>
            <a:r>
              <a:rPr lang="en-US" sz="2400" dirty="0">
                <a:latin typeface="Times New Roman" panose="02020603050405020304" pitchFamily="18" charset="0"/>
                <a:ea typeface="Calibri" panose="020F0502020204030204" pitchFamily="34" charset="0"/>
              </a:rPr>
              <a:t> nonprofit organizations such as places of worship, faith-based community centers, and the like </a:t>
            </a:r>
            <a:r>
              <a:rPr lang="en-US" sz="2400" dirty="0">
                <a:solidFill>
                  <a:srgbClr val="000000"/>
                </a:solidFill>
                <a:latin typeface="Times New Roman" panose="02020603050405020304" pitchFamily="18" charset="0"/>
                <a:ea typeface="Calibri" panose="020F0502020204030204" pitchFamily="34" charset="0"/>
              </a:rPr>
              <a:t>with enhancing building safety and security for its members and staff.</a:t>
            </a:r>
            <a:r>
              <a:rPr lang="en-US" sz="2400" dirty="0">
                <a:latin typeface="Times New Roman" panose="02020603050405020304" pitchFamily="18" charset="0"/>
                <a:ea typeface="Calibri" panose="020F0502020204030204" pitchFamily="34" charset="0"/>
              </a:rPr>
              <a:t>  </a:t>
            </a:r>
          </a:p>
          <a:p>
            <a:pPr marL="0" marR="0">
              <a:spcBef>
                <a:spcPts val="0"/>
              </a:spcBef>
              <a:spcAft>
                <a:spcPts val="0"/>
              </a:spcAft>
            </a:pPr>
            <a:endParaRPr lang="en-US" sz="2400" dirty="0" smtClean="0">
              <a:solidFill>
                <a:srgbClr val="000000"/>
              </a:solidFill>
              <a:latin typeface="Times New Roman" panose="02020603050405020304" pitchFamily="18" charset="0"/>
              <a:ea typeface="Calibri" panose="020F0502020204030204" pitchFamily="34" charset="0"/>
            </a:endParaRPr>
          </a:p>
          <a:p>
            <a:pPr>
              <a:spcBef>
                <a:spcPts val="0"/>
              </a:spcBef>
              <a:spcAft>
                <a:spcPts val="0"/>
              </a:spcAft>
            </a:pPr>
            <a:r>
              <a:rPr lang="en-US" sz="2400" dirty="0" smtClean="0">
                <a:solidFill>
                  <a:srgbClr val="000000"/>
                </a:solidFill>
                <a:latin typeface="Times New Roman" panose="02020603050405020304" pitchFamily="18" charset="0"/>
                <a:ea typeface="Calibri" panose="020F0502020204030204" pitchFamily="34" charset="0"/>
              </a:rPr>
              <a:t>Priority </a:t>
            </a:r>
            <a:r>
              <a:rPr lang="en-US" sz="2400" dirty="0">
                <a:solidFill>
                  <a:srgbClr val="000000"/>
                </a:solidFill>
                <a:latin typeface="Times New Roman" panose="02020603050405020304" pitchFamily="18" charset="0"/>
                <a:ea typeface="Calibri" panose="020F0502020204030204" pitchFamily="34" charset="0"/>
              </a:rPr>
              <a:t>will be given to applicants demonstrating the greatest need </a:t>
            </a:r>
            <a:r>
              <a:rPr lang="en-US" sz="2400" b="1" dirty="0">
                <a:solidFill>
                  <a:srgbClr val="000000"/>
                </a:solidFill>
                <a:latin typeface="Times New Roman" panose="02020603050405020304" pitchFamily="18" charset="0"/>
                <a:ea typeface="Calibri" panose="020F0502020204030204" pitchFamily="34" charset="0"/>
              </a:rPr>
              <a:t>AND</a:t>
            </a:r>
            <a:r>
              <a:rPr lang="en-US" sz="2400" dirty="0">
                <a:solidFill>
                  <a:srgbClr val="000000"/>
                </a:solidFill>
                <a:latin typeface="Times New Roman" panose="02020603050405020304" pitchFamily="18" charset="0"/>
                <a:ea typeface="Calibri" panose="020F0502020204030204" pitchFamily="34" charset="0"/>
              </a:rPr>
              <a:t> proposing cost-effective solutions to addressing high-priority security gaps or weaknesses</a:t>
            </a:r>
            <a:r>
              <a:rPr lang="en-US" sz="2400" dirty="0" smtClean="0">
                <a:solidFill>
                  <a:srgbClr val="000000"/>
                </a:solidFill>
                <a:latin typeface="Times New Roman" panose="02020603050405020304" pitchFamily="18" charset="0"/>
                <a:ea typeface="Calibri" panose="020F0502020204030204" pitchFamily="34" charset="0"/>
              </a:rPr>
              <a:t>.</a:t>
            </a:r>
          </a:p>
          <a:p>
            <a:pPr marL="0" marR="0" indent="0">
              <a:spcBef>
                <a:spcPts val="0"/>
              </a:spcBef>
              <a:spcAft>
                <a:spcPts val="0"/>
              </a:spcAft>
              <a:buNone/>
            </a:pPr>
            <a:endParaRPr lang="en-US" sz="2400" dirty="0" smtClean="0">
              <a:solidFill>
                <a:srgbClr val="000000"/>
              </a:solidFill>
              <a:latin typeface="Times New Roman" panose="02020603050405020304" pitchFamily="18" charset="0"/>
              <a:ea typeface="Calibri" panose="020F0502020204030204" pitchFamily="34" charset="0"/>
            </a:endParaRPr>
          </a:p>
          <a:p>
            <a:pPr marL="0" marR="0" indent="0">
              <a:spcBef>
                <a:spcPts val="0"/>
              </a:spcBef>
              <a:spcAft>
                <a:spcPts val="0"/>
              </a:spcAft>
              <a:buNone/>
            </a:pPr>
            <a:endParaRPr lang="en-US" sz="2400" dirty="0">
              <a:solidFill>
                <a:srgbClr val="000000"/>
              </a:solidFill>
              <a:latin typeface="Times New Roman" panose="02020603050405020304" pitchFamily="18" charset="0"/>
              <a:ea typeface="Calibri" panose="020F0502020204030204" pitchFamily="34" charset="0"/>
            </a:endParaRPr>
          </a:p>
          <a:p>
            <a:pPr marL="0" marR="0" indent="0">
              <a:spcBef>
                <a:spcPts val="0"/>
              </a:spcBef>
              <a:spcAft>
                <a:spcPts val="0"/>
              </a:spcAft>
              <a:buNone/>
            </a:pPr>
            <a:endParaRPr lang="en-US" altLang="en-US" sz="2400" dirty="0" smtClean="0"/>
          </a:p>
          <a:p>
            <a:pPr eaLnBrk="1" hangingPunct="1">
              <a:buFontTx/>
              <a:buNone/>
            </a:pPr>
            <a:r>
              <a:rPr lang="en-US" altLang="en-US" sz="2400" dirty="0" smtClean="0"/>
              <a:t>	</a:t>
            </a:r>
          </a:p>
        </p:txBody>
      </p:sp>
      <p:sp>
        <p:nvSpPr>
          <p:cNvPr id="3076" name="Slide Number Placeholder 1"/>
          <p:cNvSpPr>
            <a:spLocks noGrp="1"/>
          </p:cNvSpPr>
          <p:nvPr>
            <p:ph type="sldNum" sz="quarter" idx="12"/>
          </p:nvPr>
        </p:nvSpPr>
        <p:spPr>
          <a:noFill/>
        </p:spPr>
        <p:txBody>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fld id="{373BC296-436A-43D8-8FBA-73C8EAFABBA5}" type="slidenum">
              <a:rPr lang="en-US" altLang="en-US" sz="1400" smtClean="0"/>
              <a:pPr/>
              <a:t>4</a:t>
            </a:fld>
            <a:endParaRPr lang="en-US" altLang="en-US" sz="14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312" y="1295400"/>
            <a:ext cx="8461375"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04156" y="1429345"/>
            <a:ext cx="8401844" cy="923330"/>
          </a:xfrm>
          <a:prstGeom prst="rect">
            <a:avLst/>
          </a:prstGeom>
          <a:ln w="22225">
            <a:solidFill>
              <a:schemeClr val="tx1"/>
            </a:solidFill>
          </a:ln>
        </p:spPr>
        <p:txBody>
          <a:bodyPr wrap="square">
            <a:spAutoFit/>
          </a:bodyPr>
          <a:lstStyle/>
          <a:p>
            <a:pPr marL="0" marR="0" indent="0">
              <a:spcBef>
                <a:spcPts val="0"/>
              </a:spcBef>
              <a:spcAft>
                <a:spcPts val="0"/>
              </a:spcAft>
              <a:buNone/>
            </a:pPr>
            <a:r>
              <a:rPr lang="en-US"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PURPOSE: This grant opportunity is designed for nonprofit organizations</a:t>
            </a:r>
            <a:r>
              <a:rPr lang="en-US" b="1"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 </a:t>
            </a:r>
            <a:r>
              <a:rPr lang="en-US" dirty="0">
                <a:solidFill>
                  <a:srgbClr val="000000"/>
                </a:solidFill>
                <a:effectLst>
                  <a:outerShdw blurRad="38100" dist="38100" dir="2700000" algn="tl">
                    <a:srgbClr val="000000">
                      <a:alpha val="43137"/>
                    </a:srgbClr>
                  </a:outerShdw>
                </a:effectLst>
                <a:latin typeface="Times New Roman" panose="02020603050405020304" pitchFamily="18" charset="0"/>
                <a:ea typeface="Calibri" panose="020F0502020204030204" pitchFamily="34" charset="0"/>
              </a:rPr>
              <a:t>to address critical infrastructure equipment and technology needs as it relates to building security and the safety of attendees and staff</a:t>
            </a:r>
            <a:r>
              <a:rPr lang="en-US" dirty="0">
                <a:solidFill>
                  <a:srgbClr val="000000"/>
                </a:solidFill>
                <a:latin typeface="Times New Roman" panose="02020603050405020304" pitchFamily="18" charset="0"/>
                <a:ea typeface="Calibri" panose="020F0502020204030204" pitchFamily="34" charset="0"/>
              </a:rPr>
              <a:t>.</a:t>
            </a:r>
          </a:p>
        </p:txBody>
      </p:sp>
    </p:spTree>
    <p:extLst>
      <p:ext uri="{BB962C8B-B14F-4D97-AF65-F5344CB8AC3E}">
        <p14:creationId xmlns:p14="http://schemas.microsoft.com/office/powerpoint/2010/main" val="2485234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274638"/>
            <a:ext cx="7315200" cy="1143000"/>
          </a:xfrm>
        </p:spPr>
        <p:txBody>
          <a:bodyPr/>
          <a:lstStyle/>
          <a:p>
            <a:pPr eaLnBrk="1" hangingPunct="1"/>
            <a:r>
              <a:rPr lang="en-US" altLang="en-US" sz="3600" dirty="0" smtClean="0">
                <a:solidFill>
                  <a:srgbClr val="000063"/>
                </a:solidFill>
                <a:latin typeface="Times New Roman"/>
              </a:rPr>
              <a:t>Eligibility </a:t>
            </a:r>
            <a:endParaRPr lang="en-US" altLang="en-US" b="1" dirty="0" smtClean="0"/>
          </a:p>
        </p:txBody>
      </p:sp>
      <p:sp>
        <p:nvSpPr>
          <p:cNvPr id="3076" name="Slide Number Placeholder 1"/>
          <p:cNvSpPr>
            <a:spLocks noGrp="1"/>
          </p:cNvSpPr>
          <p:nvPr>
            <p:ph type="sldNum" sz="quarter" idx="12"/>
          </p:nvPr>
        </p:nvSpPr>
        <p:spPr>
          <a:noFill/>
        </p:spPr>
        <p:txBody>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fld id="{373BC296-436A-43D8-8FBA-73C8EAFABBA5}" type="slidenum">
              <a:rPr lang="en-US" altLang="en-US" sz="1400" smtClean="0"/>
              <a:pPr/>
              <a:t>5</a:t>
            </a:fld>
            <a:endParaRPr lang="en-US" altLang="en-US" sz="14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312" y="1295400"/>
            <a:ext cx="8461375"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457199" y="1396395"/>
            <a:ext cx="8484774" cy="3785652"/>
          </a:xfrm>
          <a:prstGeom prst="rect">
            <a:avLst/>
          </a:prstGeom>
        </p:spPr>
        <p:txBody>
          <a:bodyPr wrap="square">
            <a:spAutoFit/>
          </a:bodyPr>
          <a:lstStyle/>
          <a:p>
            <a:pPr marL="342900" marR="0" indent="-342900">
              <a:spcBef>
                <a:spcPts val="0"/>
              </a:spcBef>
              <a:spcAft>
                <a:spcPts val="0"/>
              </a:spcAft>
              <a:buFont typeface="Arial" panose="020B0604020202020204" pitchFamily="34" charset="0"/>
              <a:buChar char="•"/>
            </a:pPr>
            <a:r>
              <a:rPr lang="en-US" sz="2000" dirty="0">
                <a:solidFill>
                  <a:srgbClr val="000000"/>
                </a:solidFill>
                <a:latin typeface="Times New Roman" panose="02020603050405020304" pitchFamily="18" charset="0"/>
                <a:ea typeface="Calibri" panose="020F0502020204030204" pitchFamily="34" charset="0"/>
              </a:rPr>
              <a:t>Per legislative language, only Massachusetts based </a:t>
            </a:r>
            <a:r>
              <a:rPr lang="en-US" sz="2000" b="1" dirty="0">
                <a:solidFill>
                  <a:srgbClr val="000000"/>
                </a:solidFill>
                <a:latin typeface="Times New Roman" panose="02020603050405020304" pitchFamily="18" charset="0"/>
                <a:ea typeface="Calibri" panose="020F0502020204030204" pitchFamily="34" charset="0"/>
              </a:rPr>
              <a:t>nonprofit 501 (c) (3)</a:t>
            </a:r>
            <a:r>
              <a:rPr lang="en-US" sz="2000" dirty="0">
                <a:solidFill>
                  <a:srgbClr val="000000"/>
                </a:solidFill>
                <a:latin typeface="Times New Roman" panose="02020603050405020304" pitchFamily="18" charset="0"/>
                <a:ea typeface="Calibri" panose="020F0502020204030204" pitchFamily="34" charset="0"/>
              </a:rPr>
              <a:t> organizations that are located outside of the Metro-Boston Homeland Security Region are eligible to apply.  </a:t>
            </a:r>
          </a:p>
          <a:p>
            <a:pPr marL="342900" marR="0" indent="-342900">
              <a:spcBef>
                <a:spcPts val="0"/>
              </a:spcBef>
              <a:spcAft>
                <a:spcPts val="0"/>
              </a:spcAft>
              <a:buFont typeface="Arial" panose="020B0604020202020204" pitchFamily="34" charset="0"/>
              <a:buChar char="•"/>
            </a:pPr>
            <a:endParaRPr lang="en-US" sz="2000" dirty="0" smtClean="0">
              <a:solidFill>
                <a:srgbClr val="000000"/>
              </a:solidFill>
              <a:latin typeface="Times New Roman" panose="02020603050405020304" pitchFamily="18" charset="0"/>
              <a:ea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000" dirty="0" smtClean="0">
                <a:solidFill>
                  <a:srgbClr val="000000"/>
                </a:solidFill>
                <a:latin typeface="Times New Roman" panose="02020603050405020304" pitchFamily="18" charset="0"/>
                <a:ea typeface="Calibri" panose="020F0502020204030204" pitchFamily="34" charset="0"/>
              </a:rPr>
              <a:t>Applicants </a:t>
            </a:r>
            <a:r>
              <a:rPr lang="en-US" sz="2000" dirty="0">
                <a:solidFill>
                  <a:srgbClr val="000000"/>
                </a:solidFill>
                <a:latin typeface="Times New Roman" panose="02020603050405020304" pitchFamily="18" charset="0"/>
                <a:ea typeface="Calibri" panose="020F0502020204030204" pitchFamily="34" charset="0"/>
              </a:rPr>
              <a:t>may solicit up to</a:t>
            </a:r>
            <a:r>
              <a:rPr lang="en-US" sz="2000" b="1" dirty="0">
                <a:solidFill>
                  <a:srgbClr val="000000"/>
                </a:solidFill>
                <a:latin typeface="Times New Roman" panose="02020603050405020304" pitchFamily="18" charset="0"/>
                <a:ea typeface="Calibri" panose="020F0502020204030204" pitchFamily="34" charset="0"/>
              </a:rPr>
              <a:t> $50,000</a:t>
            </a:r>
            <a:r>
              <a:rPr lang="en-US" sz="2000" dirty="0">
                <a:solidFill>
                  <a:srgbClr val="000000"/>
                </a:solidFill>
                <a:latin typeface="Times New Roman" panose="02020603050405020304" pitchFamily="18" charset="0"/>
                <a:ea typeface="Calibri" panose="020F0502020204030204" pitchFamily="34" charset="0"/>
              </a:rPr>
              <a:t> in funding under this competition.  </a:t>
            </a:r>
            <a:endParaRPr lang="en-US" sz="2000" dirty="0" smtClean="0">
              <a:solidFill>
                <a:srgbClr val="000000"/>
              </a:solidFill>
              <a:latin typeface="Times New Roman" panose="02020603050405020304" pitchFamily="18" charset="0"/>
              <a:ea typeface="Calibri" panose="020F0502020204030204" pitchFamily="34" charset="0"/>
            </a:endParaRPr>
          </a:p>
          <a:p>
            <a:pPr marL="342900" marR="0" indent="-342900">
              <a:spcBef>
                <a:spcPts val="0"/>
              </a:spcBef>
              <a:spcAft>
                <a:spcPts val="0"/>
              </a:spcAft>
              <a:buFont typeface="Arial" panose="020B0604020202020204" pitchFamily="34" charset="0"/>
              <a:buChar char="•"/>
            </a:pPr>
            <a:endParaRPr lang="en-US" sz="2000" dirty="0">
              <a:solidFill>
                <a:srgbClr val="000000"/>
              </a:solidFill>
              <a:latin typeface="Times New Roman" panose="02020603050405020304" pitchFamily="18" charset="0"/>
              <a:ea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000" dirty="0" smtClean="0">
                <a:solidFill>
                  <a:srgbClr val="000000"/>
                </a:solidFill>
                <a:latin typeface="Times New Roman" panose="02020603050405020304" pitchFamily="18" charset="0"/>
                <a:ea typeface="Calibri" panose="020F0502020204030204" pitchFamily="34" charset="0"/>
              </a:rPr>
              <a:t>Priority </a:t>
            </a:r>
            <a:r>
              <a:rPr lang="en-US" sz="2000" dirty="0">
                <a:solidFill>
                  <a:srgbClr val="000000"/>
                </a:solidFill>
                <a:latin typeface="Times New Roman" panose="02020603050405020304" pitchFamily="18" charset="0"/>
                <a:ea typeface="Calibri" panose="020F0502020204030204" pitchFamily="34" charset="0"/>
              </a:rPr>
              <a:t>will be given to applicants who have </a:t>
            </a:r>
            <a:r>
              <a:rPr lang="en-US" sz="2000" b="1" dirty="0">
                <a:solidFill>
                  <a:srgbClr val="000000"/>
                </a:solidFill>
                <a:latin typeface="Times New Roman" panose="02020603050405020304" pitchFamily="18" charset="0"/>
                <a:ea typeface="Calibri" panose="020F0502020204030204" pitchFamily="34" charset="0"/>
              </a:rPr>
              <a:t>NOT</a:t>
            </a:r>
            <a:r>
              <a:rPr lang="en-US" sz="2000" dirty="0">
                <a:solidFill>
                  <a:srgbClr val="000000"/>
                </a:solidFill>
                <a:latin typeface="Times New Roman" panose="02020603050405020304" pitchFamily="18" charset="0"/>
                <a:ea typeface="Calibri" panose="020F0502020204030204" pitchFamily="34" charset="0"/>
              </a:rPr>
              <a:t> received a previous CNSGP or other related federal award from EOPSS OGR.  </a:t>
            </a:r>
            <a:endParaRPr lang="en-US" sz="2000" dirty="0" smtClean="0">
              <a:solidFill>
                <a:srgbClr val="000000"/>
              </a:solidFill>
              <a:latin typeface="Times New Roman" panose="02020603050405020304" pitchFamily="18" charset="0"/>
              <a:ea typeface="Calibri" panose="020F0502020204030204" pitchFamily="34" charset="0"/>
            </a:endParaRPr>
          </a:p>
          <a:p>
            <a:pPr marL="342900" marR="0" indent="-342900">
              <a:spcBef>
                <a:spcPts val="0"/>
              </a:spcBef>
              <a:spcAft>
                <a:spcPts val="0"/>
              </a:spcAft>
              <a:buFont typeface="Arial" panose="020B0604020202020204" pitchFamily="34" charset="0"/>
              <a:buChar char="•"/>
            </a:pPr>
            <a:endParaRPr lang="en-US" sz="2000" dirty="0" smtClean="0">
              <a:solidFill>
                <a:srgbClr val="000000"/>
              </a:solidFill>
              <a:latin typeface="Times New Roman" panose="02020603050405020304" pitchFamily="18" charset="0"/>
              <a:ea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000" dirty="0" smtClean="0">
                <a:solidFill>
                  <a:srgbClr val="000000"/>
                </a:solidFill>
                <a:latin typeface="Times New Roman" panose="02020603050405020304" pitchFamily="18" charset="0"/>
                <a:ea typeface="Calibri" panose="020F0502020204030204" pitchFamily="34" charset="0"/>
              </a:rPr>
              <a:t>A minimum </a:t>
            </a:r>
            <a:r>
              <a:rPr lang="en-US" sz="2000" smtClean="0">
                <a:solidFill>
                  <a:srgbClr val="000000"/>
                </a:solidFill>
                <a:latin typeface="Times New Roman" panose="02020603050405020304" pitchFamily="18" charset="0"/>
                <a:ea typeface="Calibri" panose="020F0502020204030204" pitchFamily="34" charset="0"/>
              </a:rPr>
              <a:t>of </a:t>
            </a:r>
            <a:r>
              <a:rPr lang="en-US" sz="2000" smtClean="0">
                <a:solidFill>
                  <a:srgbClr val="000000"/>
                </a:solidFill>
                <a:latin typeface="Times New Roman" panose="02020603050405020304" pitchFamily="18" charset="0"/>
                <a:ea typeface="Calibri" panose="020F0502020204030204" pitchFamily="34" charset="0"/>
              </a:rPr>
              <a:t>two grants </a:t>
            </a:r>
            <a:r>
              <a:rPr lang="en-US" sz="2000" dirty="0" smtClean="0">
                <a:solidFill>
                  <a:srgbClr val="000000"/>
                </a:solidFill>
                <a:latin typeface="Times New Roman" panose="02020603050405020304" pitchFamily="18" charset="0"/>
                <a:ea typeface="Calibri" panose="020F0502020204030204" pitchFamily="34" charset="0"/>
              </a:rPr>
              <a:t>will be awarded based on the three Massachusetts Regions (Eastern, Western, Central).</a:t>
            </a:r>
            <a:endParaRPr lang="en-US" sz="2000" dirty="0">
              <a:latin typeface="Times New Roman" panose="02020603050405020304" pitchFamily="18" charset="0"/>
              <a:ea typeface="Calibri" panose="020F0502020204030204" pitchFamily="34" charset="0"/>
            </a:endParaRPr>
          </a:p>
          <a:p>
            <a:pPr marL="0" marR="0">
              <a:spcBef>
                <a:spcPts val="0"/>
              </a:spcBef>
              <a:spcAft>
                <a:spcPts val="0"/>
              </a:spcAft>
            </a:pPr>
            <a:r>
              <a:rPr lang="en-US" sz="2000" dirty="0">
                <a:solidFill>
                  <a:srgbClr val="000000"/>
                </a:solidFill>
                <a:latin typeface="Times New Roman" panose="02020603050405020304" pitchFamily="18" charset="0"/>
                <a:ea typeface="Calibri" panose="020F0502020204030204" pitchFamily="34" charset="0"/>
              </a:rPr>
              <a:t> </a:t>
            </a:r>
            <a:endParaRPr lang="en-US" sz="2000" dirty="0">
              <a:effectLst/>
              <a:latin typeface="Times New Roman" panose="02020603050405020304" pitchFamily="18" charset="0"/>
              <a:ea typeface="Calibri" panose="020F0502020204030204" pitchFamily="34" charset="0"/>
            </a:endParaRPr>
          </a:p>
        </p:txBody>
      </p:sp>
      <p:sp>
        <p:nvSpPr>
          <p:cNvPr id="5" name="Rectangle 4"/>
          <p:cNvSpPr/>
          <p:nvPr/>
        </p:nvSpPr>
        <p:spPr>
          <a:xfrm>
            <a:off x="331373" y="5213370"/>
            <a:ext cx="8610600" cy="1508105"/>
          </a:xfrm>
          <a:prstGeom prst="rect">
            <a:avLst/>
          </a:prstGeom>
          <a:solidFill>
            <a:schemeClr val="bg1"/>
          </a:solidFill>
          <a:ln w="25400">
            <a:solidFill>
              <a:schemeClr val="tx1"/>
            </a:solidFill>
          </a:ln>
        </p:spPr>
        <p:txBody>
          <a:bodyPr wrap="square">
            <a:spAutoFit/>
          </a:bodyPr>
          <a:lstStyle/>
          <a:p>
            <a:pPr marL="0" marR="0" algn="ctr">
              <a:spcBef>
                <a:spcPts val="0"/>
              </a:spcBef>
              <a:spcAft>
                <a:spcPts val="0"/>
              </a:spcAft>
            </a:pPr>
            <a:r>
              <a:rPr lang="en-US" sz="2000" dirty="0" smtClean="0">
                <a:latin typeface="Times New Roman" panose="02020603050405020304" pitchFamily="18" charset="0"/>
                <a:ea typeface="Calibri" panose="020F0502020204030204" pitchFamily="34" charset="0"/>
              </a:rPr>
              <a:t> </a:t>
            </a:r>
            <a:r>
              <a:rPr lang="en-US" sz="2000" b="1" u="sng" dirty="0">
                <a:latin typeface="Times New Roman" panose="02020603050405020304" pitchFamily="18" charset="0"/>
                <a:ea typeface="Calibri" panose="020F0502020204030204" pitchFamily="34" charset="0"/>
              </a:rPr>
              <a:t>NOT ELIGIBLE</a:t>
            </a:r>
            <a:endParaRPr lang="en-US" sz="2000" dirty="0">
              <a:latin typeface="Times New Roman" panose="02020603050405020304" pitchFamily="18" charset="0"/>
              <a:ea typeface="Calibri" panose="020F0502020204030204" pitchFamily="34" charset="0"/>
            </a:endParaRPr>
          </a:p>
          <a:p>
            <a:pPr marL="0" marR="0" algn="ctr">
              <a:spcBef>
                <a:spcPts val="0"/>
              </a:spcBef>
              <a:spcAft>
                <a:spcPts val="0"/>
              </a:spcAft>
            </a:pPr>
            <a:r>
              <a:rPr lang="en-US" sz="1400" dirty="0">
                <a:latin typeface="Times New Roman" panose="02020603050405020304" pitchFamily="18" charset="0"/>
                <a:ea typeface="Calibri" panose="020F0502020204030204" pitchFamily="34" charset="0"/>
              </a:rPr>
              <a:t>Nonprofit organizations located within the Metro-Boston Homeland Security Region are NOT eligible to apply. </a:t>
            </a:r>
            <a:endParaRPr lang="en-US" sz="1400" dirty="0" smtClean="0">
              <a:latin typeface="Times New Roman" panose="02020603050405020304" pitchFamily="18" charset="0"/>
              <a:ea typeface="Calibri" panose="020F0502020204030204" pitchFamily="34" charset="0"/>
            </a:endParaRPr>
          </a:p>
          <a:p>
            <a:pPr marL="0" marR="0" algn="ctr">
              <a:spcBef>
                <a:spcPts val="0"/>
              </a:spcBef>
              <a:spcAft>
                <a:spcPts val="0"/>
              </a:spcAft>
            </a:pPr>
            <a:r>
              <a:rPr lang="en-US" sz="1400" dirty="0" smtClean="0">
                <a:latin typeface="Times New Roman" panose="02020603050405020304" pitchFamily="18" charset="0"/>
                <a:ea typeface="Calibri" panose="020F0502020204030204" pitchFamily="34" charset="0"/>
              </a:rPr>
              <a:t> </a:t>
            </a:r>
          </a:p>
          <a:p>
            <a:pPr marL="0" marR="0" algn="ctr">
              <a:spcBef>
                <a:spcPts val="0"/>
              </a:spcBef>
              <a:spcAft>
                <a:spcPts val="0"/>
              </a:spcAft>
            </a:pPr>
            <a:r>
              <a:rPr lang="en-US" sz="1400" dirty="0" smtClean="0">
                <a:latin typeface="Times New Roman" panose="02020603050405020304" pitchFamily="18" charset="0"/>
                <a:ea typeface="Calibri" panose="020F0502020204030204" pitchFamily="34" charset="0"/>
              </a:rPr>
              <a:t>The </a:t>
            </a:r>
            <a:r>
              <a:rPr lang="en-US" sz="1400" dirty="0">
                <a:latin typeface="Times New Roman" panose="02020603050405020304" pitchFamily="18" charset="0"/>
                <a:ea typeface="Calibri" panose="020F0502020204030204" pitchFamily="34" charset="0"/>
              </a:rPr>
              <a:t>following cities are NOT ELIGIBLE for </a:t>
            </a:r>
            <a:r>
              <a:rPr lang="en-US" sz="1400" dirty="0" smtClean="0">
                <a:latin typeface="Times New Roman" panose="02020603050405020304" pitchFamily="18" charset="0"/>
                <a:ea typeface="Calibri" panose="020F0502020204030204" pitchFamily="34" charset="0"/>
              </a:rPr>
              <a:t>funding:</a:t>
            </a:r>
          </a:p>
          <a:p>
            <a:pPr marL="0" marR="0" algn="ctr">
              <a:spcBef>
                <a:spcPts val="0"/>
              </a:spcBef>
              <a:spcAft>
                <a:spcPts val="0"/>
              </a:spcAft>
            </a:pPr>
            <a:r>
              <a:rPr lang="en-US" sz="1400" b="1" dirty="0" smtClean="0">
                <a:latin typeface="Times New Roman" panose="02020603050405020304" pitchFamily="18" charset="0"/>
                <a:ea typeface="Calibri" panose="020F0502020204030204" pitchFamily="34" charset="0"/>
              </a:rPr>
              <a:t>Boston</a:t>
            </a:r>
            <a:r>
              <a:rPr lang="en-US" sz="1400" b="1" dirty="0">
                <a:latin typeface="Times New Roman" panose="02020603050405020304" pitchFamily="18" charset="0"/>
                <a:ea typeface="Calibri" panose="020F0502020204030204" pitchFamily="34" charset="0"/>
              </a:rPr>
              <a:t>, Brookline, Cambridge, Chelsea, Everett, Quincy, Revere, Somerville and Winthrop</a:t>
            </a:r>
            <a:r>
              <a:rPr lang="en-US" sz="1400" dirty="0">
                <a:latin typeface="Times New Roman" panose="02020603050405020304" pitchFamily="18" charset="0"/>
                <a:ea typeface="Calibri" panose="020F0502020204030204" pitchFamily="34" charset="0"/>
              </a:rPr>
              <a:t>.</a:t>
            </a:r>
          </a:p>
          <a:p>
            <a:pPr marL="0" marR="0" algn="ctr">
              <a:spcBef>
                <a:spcPts val="0"/>
              </a:spcBef>
              <a:spcAft>
                <a:spcPts val="0"/>
              </a:spcAft>
            </a:pPr>
            <a:endParaRPr lang="en-US" sz="1600" dirty="0">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7082845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274638"/>
            <a:ext cx="7315200" cy="1143000"/>
          </a:xfrm>
        </p:spPr>
        <p:txBody>
          <a:bodyPr/>
          <a:lstStyle/>
          <a:p>
            <a:pPr eaLnBrk="1" hangingPunct="1"/>
            <a:r>
              <a:rPr lang="en-US" altLang="en-US" sz="3600" dirty="0" smtClean="0">
                <a:solidFill>
                  <a:srgbClr val="000063"/>
                </a:solidFill>
                <a:latin typeface="Times New Roman"/>
              </a:rPr>
              <a:t>Timeline</a:t>
            </a:r>
            <a:endParaRPr lang="en-US" altLang="en-US" b="1" dirty="0" smtClean="0"/>
          </a:p>
        </p:txBody>
      </p:sp>
      <p:sp>
        <p:nvSpPr>
          <p:cNvPr id="3076" name="Slide Number Placeholder 1"/>
          <p:cNvSpPr>
            <a:spLocks noGrp="1"/>
          </p:cNvSpPr>
          <p:nvPr>
            <p:ph type="sldNum" sz="quarter" idx="12"/>
          </p:nvPr>
        </p:nvSpPr>
        <p:spPr>
          <a:noFill/>
        </p:spPr>
        <p:txBody>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fld id="{373BC296-436A-43D8-8FBA-73C8EAFABBA5}" type="slidenum">
              <a:rPr lang="en-US" altLang="en-US" sz="1400" smtClean="0"/>
              <a:pPr/>
              <a:t>6</a:t>
            </a:fld>
            <a:endParaRPr lang="en-US" altLang="en-US" sz="14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312" y="1295400"/>
            <a:ext cx="8461375"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3"/>
          <p:cNvSpPr>
            <a:spLocks noGrp="1"/>
          </p:cNvSpPr>
          <p:nvPr>
            <p:ph idx="1"/>
          </p:nvPr>
        </p:nvSpPr>
        <p:spPr>
          <a:xfrm>
            <a:off x="457200" y="1536700"/>
            <a:ext cx="8229600" cy="4098069"/>
          </a:xfrm>
        </p:spPr>
        <p:txBody>
          <a:bodyPr/>
          <a:lstStyle/>
          <a:p>
            <a:pPr marL="0" indent="0">
              <a:buNone/>
            </a:pPr>
            <a:r>
              <a:rPr lang="en-US" dirty="0" smtClean="0"/>
              <a:t> </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118396123"/>
              </p:ext>
            </p:extLst>
          </p:nvPr>
        </p:nvGraphicFramePr>
        <p:xfrm>
          <a:off x="838200" y="1629464"/>
          <a:ext cx="7391400" cy="3254344"/>
        </p:xfrm>
        <a:graphic>
          <a:graphicData uri="http://schemas.openxmlformats.org/drawingml/2006/table">
            <a:tbl>
              <a:tblPr firstRow="1" firstCol="1" bandRow="1"/>
              <a:tblGrid>
                <a:gridCol w="3907984">
                  <a:extLst>
                    <a:ext uri="{9D8B030D-6E8A-4147-A177-3AD203B41FA5}">
                      <a16:colId xmlns:a16="http://schemas.microsoft.com/office/drawing/2014/main" xmlns="" val="5180568"/>
                    </a:ext>
                  </a:extLst>
                </a:gridCol>
                <a:gridCol w="3483416">
                  <a:extLst>
                    <a:ext uri="{9D8B030D-6E8A-4147-A177-3AD203B41FA5}">
                      <a16:colId xmlns:a16="http://schemas.microsoft.com/office/drawing/2014/main" xmlns="" val="1861967236"/>
                    </a:ext>
                  </a:extLst>
                </a:gridCol>
              </a:tblGrid>
              <a:tr h="539266">
                <a:tc>
                  <a:txBody>
                    <a:bodyPr/>
                    <a:lstStyle/>
                    <a:p>
                      <a:pPr algn="l">
                        <a:tabLst>
                          <a:tab pos="6858000" algn="r"/>
                        </a:tabLst>
                      </a:pPr>
                      <a:r>
                        <a:rPr lang="en-US" sz="1800" dirty="0">
                          <a:effectLst/>
                          <a:latin typeface="Arial" panose="020B0604020202020204" pitchFamily="34" charset="0"/>
                        </a:rPr>
                        <a:t>AGF POSTED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tabLst>
                          <a:tab pos="6858000" algn="r"/>
                        </a:tabLst>
                      </a:pPr>
                      <a:r>
                        <a:rPr lang="en-US" sz="1800" dirty="0">
                          <a:effectLst/>
                          <a:latin typeface="Arial" panose="020B0604020202020204" pitchFamily="34" charset="0"/>
                        </a:rPr>
                        <a:t>January 2, 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xmlns="" val="3508336013"/>
                  </a:ext>
                </a:extLst>
              </a:tr>
              <a:tr h="879270">
                <a:tc>
                  <a:txBody>
                    <a:bodyPr/>
                    <a:lstStyle/>
                    <a:p>
                      <a:pPr algn="l">
                        <a:tabLst>
                          <a:tab pos="6858000" algn="r"/>
                        </a:tabLst>
                      </a:pPr>
                      <a:r>
                        <a:rPr lang="en-US" sz="1800" dirty="0">
                          <a:effectLst/>
                          <a:latin typeface="Arial" panose="020B0604020202020204" pitchFamily="34" charset="0"/>
                        </a:rPr>
                        <a:t>Application Assistance</a:t>
                      </a:r>
                    </a:p>
                    <a:p>
                      <a:pPr algn="l">
                        <a:tabLst>
                          <a:tab pos="6858000" algn="r"/>
                        </a:tabLst>
                      </a:pPr>
                      <a:r>
                        <a:rPr lang="en-US" sz="1800" dirty="0">
                          <a:effectLst/>
                          <a:latin typeface="Arial" panose="020B0604020202020204" pitchFamily="34" charset="0"/>
                        </a:rPr>
                        <a:t>Teleconference (Optional)</a:t>
                      </a:r>
                    </a:p>
                    <a:p>
                      <a:pPr algn="l">
                        <a:tabLst>
                          <a:tab pos="6858000" algn="r"/>
                        </a:tabLst>
                      </a:pPr>
                      <a:r>
                        <a:rPr lang="en-US" sz="1800" dirty="0">
                          <a:effectLst/>
                          <a:latin typeface="Arial" panose="020B0604020202020204" pitchFamily="34" charset="0"/>
                        </a:rPr>
                        <a:t> </a:t>
                      </a:r>
                    </a:p>
                    <a:p>
                      <a:pPr algn="l">
                        <a:tabLst>
                          <a:tab pos="6858000" algn="r"/>
                        </a:tabLst>
                      </a:pPr>
                      <a:r>
                        <a:rPr lang="en-US" sz="1800" dirty="0">
                          <a:effectLst/>
                          <a:latin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tabLst>
                          <a:tab pos="6858000" algn="r"/>
                        </a:tabLst>
                      </a:pPr>
                      <a:r>
                        <a:rPr lang="en-US" sz="1800" dirty="0">
                          <a:effectLst/>
                          <a:latin typeface="Arial" panose="020B0604020202020204" pitchFamily="34" charset="0"/>
                        </a:rPr>
                        <a:t>January 14, 2020</a:t>
                      </a:r>
                    </a:p>
                    <a:p>
                      <a:pPr algn="l">
                        <a:tabLst>
                          <a:tab pos="6858000" algn="r"/>
                        </a:tabLst>
                      </a:pPr>
                      <a:r>
                        <a:rPr lang="en-US" sz="1800" dirty="0">
                          <a:effectLst/>
                          <a:latin typeface="Arial" panose="020B0604020202020204" pitchFamily="34" charset="0"/>
                        </a:rPr>
                        <a:t>10:00 a.m</a:t>
                      </a:r>
                      <a:r>
                        <a:rPr lang="en-US" sz="1800" dirty="0" smtClean="0">
                          <a:effectLst/>
                          <a:latin typeface="Arial" panose="020B0604020202020204" pitchFamily="34" charset="0"/>
                        </a:rPr>
                        <a:t>.</a:t>
                      </a:r>
                    </a:p>
                    <a:p>
                      <a:pPr algn="l">
                        <a:tabLst>
                          <a:tab pos="6858000" algn="r"/>
                        </a:tabLst>
                      </a:pPr>
                      <a:endParaRPr lang="en-US" sz="1800" dirty="0" smtClean="0">
                        <a:effectLst/>
                        <a:latin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xmlns="" val="840159081"/>
                  </a:ext>
                </a:extLst>
              </a:tr>
              <a:tr h="539266">
                <a:tc>
                  <a:txBody>
                    <a:bodyPr/>
                    <a:lstStyle/>
                    <a:p>
                      <a:pPr algn="l">
                        <a:tabLst>
                          <a:tab pos="6858000" algn="r"/>
                        </a:tabLst>
                      </a:pPr>
                      <a:r>
                        <a:rPr lang="en-US" sz="1800" b="1" dirty="0">
                          <a:effectLst/>
                          <a:latin typeface="Arial" panose="020B0604020202020204" pitchFamily="34" charset="0"/>
                        </a:rPr>
                        <a:t>Application Due Date</a:t>
                      </a:r>
                      <a:endParaRPr lang="en-US" sz="1800" dirty="0">
                        <a:effectLst/>
                        <a:latin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tabLst>
                          <a:tab pos="6858000" algn="r"/>
                        </a:tabLst>
                      </a:pPr>
                      <a:r>
                        <a:rPr lang="en-US" sz="1800" b="1" dirty="0">
                          <a:effectLst/>
                          <a:latin typeface="Arial" panose="020B0604020202020204" pitchFamily="34" charset="0"/>
                        </a:rPr>
                        <a:t>4:00 p.m. January 31, 2020</a:t>
                      </a:r>
                      <a:endParaRPr lang="en-US" sz="1800" dirty="0">
                        <a:effectLst/>
                        <a:latin typeface="Arial" panose="020B0604020202020204" pitchFamily="34"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xmlns="" val="2059342314"/>
                  </a:ext>
                </a:extLst>
              </a:tr>
              <a:tr h="539266">
                <a:tc>
                  <a:txBody>
                    <a:bodyPr/>
                    <a:lstStyle/>
                    <a:p>
                      <a:pPr algn="l">
                        <a:tabLst>
                          <a:tab pos="6858000" algn="r"/>
                        </a:tabLst>
                      </a:pPr>
                      <a:r>
                        <a:rPr lang="en-US" sz="1800" dirty="0">
                          <a:effectLst/>
                          <a:latin typeface="Arial" panose="020B0604020202020204" pitchFamily="34" charset="0"/>
                        </a:rPr>
                        <a:t>Award Notification</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tabLst>
                          <a:tab pos="6858000" algn="r"/>
                        </a:tabLst>
                      </a:pPr>
                      <a:r>
                        <a:rPr lang="en-US" sz="1800" dirty="0">
                          <a:effectLst/>
                          <a:latin typeface="Arial" panose="020B0604020202020204" pitchFamily="34" charset="0"/>
                        </a:rPr>
                        <a:t>February 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xmlns="" val="1833141554"/>
                  </a:ext>
                </a:extLst>
              </a:tr>
              <a:tr h="539266">
                <a:tc>
                  <a:txBody>
                    <a:bodyPr/>
                    <a:lstStyle/>
                    <a:p>
                      <a:pPr algn="l">
                        <a:tabLst>
                          <a:tab pos="6858000" algn="r"/>
                        </a:tabLst>
                      </a:pPr>
                      <a:r>
                        <a:rPr lang="en-US" sz="1800" dirty="0">
                          <a:effectLst/>
                          <a:latin typeface="Arial" panose="020B0604020202020204" pitchFamily="34" charset="0"/>
                        </a:rPr>
                        <a:t>Performance Period (</a:t>
                      </a:r>
                      <a:r>
                        <a:rPr lang="en-US" sz="1800" i="1" dirty="0">
                          <a:effectLst/>
                          <a:latin typeface="Arial" panose="020B0604020202020204" pitchFamily="34" charset="0"/>
                        </a:rPr>
                        <a:t>anticipated</a:t>
                      </a:r>
                      <a:r>
                        <a:rPr lang="en-US" sz="1800" dirty="0">
                          <a:effectLst/>
                          <a:latin typeface="Arial" panose="020B0604020202020204" pitchFamily="34"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tc>
                  <a:txBody>
                    <a:bodyPr/>
                    <a:lstStyle/>
                    <a:p>
                      <a:pPr algn="l">
                        <a:tabLst>
                          <a:tab pos="6858000" algn="r"/>
                        </a:tabLst>
                      </a:pPr>
                      <a:r>
                        <a:rPr lang="en-US" sz="1800" dirty="0">
                          <a:effectLst/>
                          <a:latin typeface="Arial" panose="020B0604020202020204" pitchFamily="34" charset="0"/>
                        </a:rPr>
                        <a:t>March 2020 – June 30, 2020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5F1"/>
                    </a:solidFill>
                  </a:tcPr>
                </a:tc>
                <a:extLst>
                  <a:ext uri="{0D108BD9-81ED-4DB2-BD59-A6C34878D82A}">
                    <a16:rowId xmlns:a16="http://schemas.microsoft.com/office/drawing/2014/main" xmlns="" val="3478560408"/>
                  </a:ext>
                </a:extLst>
              </a:tr>
            </a:tbl>
          </a:graphicData>
        </a:graphic>
      </p:graphicFrame>
      <p:sp>
        <p:nvSpPr>
          <p:cNvPr id="5" name="Rectangle 1"/>
          <p:cNvSpPr>
            <a:spLocks noChangeArrowheads="1"/>
          </p:cNvSpPr>
          <p:nvPr/>
        </p:nvSpPr>
        <p:spPr bwMode="auto">
          <a:xfrm>
            <a:off x="103813" y="2165494"/>
            <a:ext cx="9954587" cy="819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Tree>
    <p:extLst>
      <p:ext uri="{BB962C8B-B14F-4D97-AF65-F5344CB8AC3E}">
        <p14:creationId xmlns:p14="http://schemas.microsoft.com/office/powerpoint/2010/main" val="20374598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274638"/>
            <a:ext cx="7315200" cy="1143000"/>
          </a:xfrm>
        </p:spPr>
        <p:txBody>
          <a:bodyPr/>
          <a:lstStyle/>
          <a:p>
            <a:pPr eaLnBrk="1" hangingPunct="1"/>
            <a:r>
              <a:rPr lang="en-US" altLang="en-US" sz="3600" dirty="0" smtClean="0">
                <a:solidFill>
                  <a:srgbClr val="000063"/>
                </a:solidFill>
                <a:latin typeface="+mn-lt"/>
              </a:rPr>
              <a:t>Freedom of Information Guidance </a:t>
            </a:r>
            <a:endParaRPr lang="en-US" altLang="en-US" b="1" dirty="0" smtClean="0">
              <a:latin typeface="+mn-lt"/>
            </a:endParaRPr>
          </a:p>
        </p:txBody>
      </p:sp>
      <p:sp>
        <p:nvSpPr>
          <p:cNvPr id="3076" name="Slide Number Placeholder 1"/>
          <p:cNvSpPr>
            <a:spLocks noGrp="1"/>
          </p:cNvSpPr>
          <p:nvPr>
            <p:ph type="sldNum" sz="quarter" idx="12"/>
          </p:nvPr>
        </p:nvSpPr>
        <p:spPr>
          <a:noFill/>
        </p:spPr>
        <p:txBody>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fld id="{373BC296-436A-43D8-8FBA-73C8EAFABBA5}" type="slidenum">
              <a:rPr lang="en-US" altLang="en-US" sz="1400" smtClean="0"/>
              <a:pPr/>
              <a:t>7</a:t>
            </a:fld>
            <a:endParaRPr lang="en-US" altLang="en-US" sz="14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312" y="1295400"/>
            <a:ext cx="8461375"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3"/>
          <p:cNvSpPr>
            <a:spLocks noGrp="1"/>
          </p:cNvSpPr>
          <p:nvPr>
            <p:ph idx="1"/>
          </p:nvPr>
        </p:nvSpPr>
        <p:spPr>
          <a:xfrm>
            <a:off x="457200" y="1536700"/>
            <a:ext cx="8229600" cy="4098069"/>
          </a:xfrm>
        </p:spPr>
        <p:txBody>
          <a:bodyPr/>
          <a:lstStyle/>
          <a:p>
            <a:pPr marL="0" indent="0">
              <a:buNone/>
            </a:pPr>
            <a:r>
              <a:rPr lang="en-US" dirty="0" smtClean="0"/>
              <a:t> </a:t>
            </a:r>
            <a:endParaRPr lang="en-US" dirty="0"/>
          </a:p>
        </p:txBody>
      </p:sp>
      <p:sp>
        <p:nvSpPr>
          <p:cNvPr id="5" name="Rectangle 1"/>
          <p:cNvSpPr>
            <a:spLocks noChangeArrowheads="1"/>
          </p:cNvSpPr>
          <p:nvPr/>
        </p:nvSpPr>
        <p:spPr bwMode="auto">
          <a:xfrm>
            <a:off x="76200" y="1651586"/>
            <a:ext cx="9954587" cy="8198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dirty="0"/>
          </a:p>
        </p:txBody>
      </p:sp>
      <p:sp>
        <p:nvSpPr>
          <p:cNvPr id="3" name="Rectangle 2"/>
          <p:cNvSpPr/>
          <p:nvPr/>
        </p:nvSpPr>
        <p:spPr>
          <a:xfrm>
            <a:off x="420757" y="1676437"/>
            <a:ext cx="8193087" cy="4108817"/>
          </a:xfrm>
          <a:prstGeom prst="rect">
            <a:avLst/>
          </a:prstGeom>
        </p:spPr>
        <p:txBody>
          <a:bodyPr wrap="square">
            <a:spAutoFit/>
          </a:bodyPr>
          <a:lstStyle/>
          <a:p>
            <a:pPr marL="0" marR="0">
              <a:spcBef>
                <a:spcPts val="0"/>
              </a:spcBef>
              <a:spcAft>
                <a:spcPts val="0"/>
              </a:spcAft>
            </a:pPr>
            <a:r>
              <a:rPr lang="en-US" dirty="0" smtClean="0">
                <a:solidFill>
                  <a:srgbClr val="1F497D"/>
                </a:solidFill>
                <a:latin typeface="+mn-lt"/>
                <a:ea typeface="Calibri" panose="020F0502020204030204" pitchFamily="34" charset="0"/>
                <a:cs typeface="Times New Roman" panose="02020603050405020304" pitchFamily="18" charset="0"/>
              </a:rPr>
              <a:t>Exemption </a:t>
            </a:r>
            <a:r>
              <a:rPr lang="en-US" dirty="0">
                <a:solidFill>
                  <a:srgbClr val="1F497D"/>
                </a:solidFill>
                <a:latin typeface="+mn-lt"/>
                <a:ea typeface="Calibri" panose="020F0502020204030204" pitchFamily="34" charset="0"/>
                <a:cs typeface="Times New Roman" panose="02020603050405020304" pitchFamily="18" charset="0"/>
              </a:rPr>
              <a:t>(n) applies to:</a:t>
            </a:r>
            <a:endParaRPr lang="en-US" dirty="0">
              <a:latin typeface="+mn-lt"/>
              <a:ea typeface="Calibri" panose="020F0502020204030204" pitchFamily="34" charset="0"/>
              <a:cs typeface="Times New Roman" panose="02020603050405020304" pitchFamily="18" charset="0"/>
            </a:endParaRPr>
          </a:p>
          <a:p>
            <a:pPr marL="0" marR="0">
              <a:lnSpc>
                <a:spcPct val="150000"/>
              </a:lnSpc>
              <a:spcBef>
                <a:spcPts val="0"/>
              </a:spcBef>
              <a:spcAft>
                <a:spcPts val="0"/>
              </a:spcAft>
            </a:pPr>
            <a:r>
              <a:rPr lang="en-US" dirty="0">
                <a:solidFill>
                  <a:srgbClr val="1F497D"/>
                </a:solidFill>
                <a:latin typeface="+mn-lt"/>
                <a:ea typeface="Calibri" panose="020F0502020204030204" pitchFamily="34" charset="0"/>
                <a:cs typeface="Times New Roman" panose="02020603050405020304" pitchFamily="18" charset="0"/>
              </a:rPr>
              <a:t>records, including, but not limited to, blueprints, plans, policies, procedures and schematic drawings, which relate to internal layout and structural elements, security measures, emergency preparedness, threat or vulnerability assessments, or any other records relating to the security or safety of persons or buildings, structures, facilities, utilities, transportation, cyber security or other infrastructure located within the commonwealth, the disclosure of which, in the reasonable judgment of the record custodian, subject to review by the supervisor of public records under subsection (c) of section 10 of chapter 66, is likely to jeopardize public safety or cyber security.</a:t>
            </a:r>
            <a:endParaRPr lang="en-US" dirty="0">
              <a:effectLst/>
              <a:latin typeface="+mn-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994822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274638"/>
            <a:ext cx="7315200" cy="1143000"/>
          </a:xfrm>
        </p:spPr>
        <p:txBody>
          <a:bodyPr/>
          <a:lstStyle/>
          <a:p>
            <a:pPr eaLnBrk="1" hangingPunct="1"/>
            <a:r>
              <a:rPr lang="en-US" altLang="en-US" sz="3600" dirty="0" smtClean="0">
                <a:solidFill>
                  <a:srgbClr val="000063"/>
                </a:solidFill>
                <a:latin typeface="Times New Roman"/>
              </a:rPr>
              <a:t>Application Process</a:t>
            </a:r>
            <a:endParaRPr lang="en-US" altLang="en-US" b="1" dirty="0" smtClean="0"/>
          </a:p>
        </p:txBody>
      </p:sp>
      <p:sp>
        <p:nvSpPr>
          <p:cNvPr id="3076" name="Slide Number Placeholder 1"/>
          <p:cNvSpPr>
            <a:spLocks noGrp="1"/>
          </p:cNvSpPr>
          <p:nvPr>
            <p:ph type="sldNum" sz="quarter" idx="12"/>
          </p:nvPr>
        </p:nvSpPr>
        <p:spPr>
          <a:noFill/>
        </p:spPr>
        <p:txBody>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fld id="{373BC296-436A-43D8-8FBA-73C8EAFABBA5}" type="slidenum">
              <a:rPr lang="en-US" altLang="en-US" sz="1400" smtClean="0"/>
              <a:pPr/>
              <a:t>8</a:t>
            </a:fld>
            <a:endParaRPr lang="en-US" altLang="en-US" sz="14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312" y="1295400"/>
            <a:ext cx="8461375"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57200" y="1676400"/>
            <a:ext cx="8229600" cy="4739759"/>
          </a:xfrm>
          <a:prstGeom prst="rect">
            <a:avLst/>
          </a:prstGeom>
        </p:spPr>
        <p:txBody>
          <a:bodyPr wrap="square">
            <a:spAutoFit/>
          </a:bodyPr>
          <a:lstStyle/>
          <a:p>
            <a:r>
              <a:rPr lang="fr-FR" sz="2800" b="1" u="sng" dirty="0">
                <a:latin typeface="+mn-lt"/>
                <a:ea typeface="Times New Roman" panose="02020603050405020304" pitchFamily="18" charset="0"/>
              </a:rPr>
              <a:t>Section </a:t>
            </a:r>
            <a:r>
              <a:rPr lang="fr-FR" sz="2800" b="1" u="sng" dirty="0" smtClean="0">
                <a:latin typeface="+mn-lt"/>
                <a:ea typeface="Times New Roman" panose="02020603050405020304" pitchFamily="18" charset="0"/>
              </a:rPr>
              <a:t>I</a:t>
            </a:r>
            <a:r>
              <a:rPr lang="fr-FR" sz="2800" b="1" u="sng" dirty="0">
                <a:latin typeface="+mn-lt"/>
                <a:ea typeface="Times New Roman" panose="02020603050405020304" pitchFamily="18" charset="0"/>
              </a:rPr>
              <a:t>:</a:t>
            </a:r>
            <a:r>
              <a:rPr lang="fr-FR" sz="2800" b="1" u="sng" dirty="0" smtClean="0">
                <a:latin typeface="+mn-lt"/>
                <a:ea typeface="Times New Roman" panose="02020603050405020304" pitchFamily="18" charset="0"/>
              </a:rPr>
              <a:t> Applicant Information</a:t>
            </a:r>
          </a:p>
          <a:p>
            <a:endParaRPr lang="fr-FR" sz="2400" b="1" dirty="0" smtClean="0">
              <a:latin typeface="+mn-lt"/>
              <a:ea typeface="Times New Roman" panose="02020603050405020304" pitchFamily="18" charset="0"/>
            </a:endParaRPr>
          </a:p>
          <a:p>
            <a:pPr marL="342900" indent="-342900">
              <a:buFont typeface="Arial" panose="020B0604020202020204" pitchFamily="34" charset="0"/>
              <a:buChar char="•"/>
            </a:pPr>
            <a:r>
              <a:rPr lang="fr-FR" sz="2200" b="1" dirty="0" smtClean="0">
                <a:latin typeface="+mn-lt"/>
              </a:rPr>
              <a:t>Grant Contact</a:t>
            </a:r>
          </a:p>
          <a:p>
            <a:pPr marL="342900" indent="-342900">
              <a:buFont typeface="Arial" panose="020B0604020202020204" pitchFamily="34" charset="0"/>
              <a:buChar char="•"/>
            </a:pPr>
            <a:endParaRPr lang="fr-FR" sz="2200" b="1" dirty="0" smtClean="0">
              <a:latin typeface="+mn-lt"/>
            </a:endParaRPr>
          </a:p>
          <a:p>
            <a:pPr marL="342900" indent="-342900">
              <a:buFont typeface="Arial" panose="020B0604020202020204" pitchFamily="34" charset="0"/>
              <a:buChar char="•"/>
            </a:pPr>
            <a:r>
              <a:rPr lang="fr-FR" sz="2200" b="1" dirty="0" smtClean="0">
                <a:latin typeface="+mn-lt"/>
              </a:rPr>
              <a:t>Fiscal Contact</a:t>
            </a:r>
          </a:p>
          <a:p>
            <a:endParaRPr lang="fr-FR" sz="2200" b="1" dirty="0" smtClean="0">
              <a:latin typeface="+mn-lt"/>
            </a:endParaRPr>
          </a:p>
          <a:p>
            <a:pPr marL="342900" indent="-342900">
              <a:buFont typeface="Arial" panose="020B0604020202020204" pitchFamily="34" charset="0"/>
              <a:buChar char="•"/>
            </a:pPr>
            <a:r>
              <a:rPr lang="fr-FR" sz="2200" b="1" dirty="0" smtClean="0">
                <a:latin typeface="+mn-lt"/>
              </a:rPr>
              <a:t>Project </a:t>
            </a:r>
            <a:r>
              <a:rPr lang="en-US" sz="2200" b="1" dirty="0" smtClean="0">
                <a:latin typeface="+mn-lt"/>
              </a:rPr>
              <a:t>Summary</a:t>
            </a:r>
          </a:p>
          <a:p>
            <a:pPr marL="342900" indent="-342900">
              <a:buFont typeface="Arial" panose="020B0604020202020204" pitchFamily="34" charset="0"/>
              <a:buChar char="•"/>
            </a:pPr>
            <a:endParaRPr lang="en-US" sz="2200" b="1" dirty="0" smtClean="0">
              <a:latin typeface="+mn-lt"/>
            </a:endParaRPr>
          </a:p>
          <a:p>
            <a:pPr marL="342900" indent="-342900">
              <a:buFont typeface="Arial" panose="020B0604020202020204" pitchFamily="34" charset="0"/>
              <a:buChar char="•"/>
            </a:pPr>
            <a:r>
              <a:rPr lang="en-US" sz="2200" b="1" dirty="0" smtClean="0">
                <a:latin typeface="+mn-lt"/>
              </a:rPr>
              <a:t>Prior </a:t>
            </a:r>
            <a:r>
              <a:rPr lang="en-US" sz="2200" b="1" dirty="0">
                <a:latin typeface="+mn-lt"/>
              </a:rPr>
              <a:t>STATE </a:t>
            </a:r>
            <a:r>
              <a:rPr lang="en-US" sz="2200" b="1" dirty="0" smtClean="0">
                <a:latin typeface="+mn-lt"/>
              </a:rPr>
              <a:t>or </a:t>
            </a:r>
            <a:r>
              <a:rPr lang="en-US" sz="2200" b="1" dirty="0">
                <a:latin typeface="+mn-lt"/>
              </a:rPr>
              <a:t>FEDERAL </a:t>
            </a:r>
            <a:r>
              <a:rPr lang="en-US" sz="2200" b="1" dirty="0" smtClean="0">
                <a:latin typeface="+mn-lt"/>
              </a:rPr>
              <a:t> </a:t>
            </a:r>
            <a:r>
              <a:rPr lang="en-US" sz="2200" b="1" dirty="0">
                <a:latin typeface="+mn-lt"/>
              </a:rPr>
              <a:t>Nonprofit </a:t>
            </a:r>
            <a:r>
              <a:rPr lang="en-US" sz="2200" b="1" dirty="0" smtClean="0">
                <a:latin typeface="+mn-lt"/>
              </a:rPr>
              <a:t>Security Funding</a:t>
            </a:r>
            <a:endParaRPr lang="fr-FR" sz="2200" b="1" dirty="0" smtClean="0">
              <a:latin typeface="+mn-lt"/>
            </a:endParaRPr>
          </a:p>
          <a:p>
            <a:pPr marL="342900" indent="-342900">
              <a:buFont typeface="Wingdings" panose="05000000000000000000" pitchFamily="2" charset="2"/>
              <a:buChar char="Ø"/>
            </a:pPr>
            <a:endParaRPr lang="fr-FR" sz="2400" b="1" dirty="0">
              <a:solidFill>
                <a:srgbClr val="92D050"/>
              </a:solidFill>
              <a:latin typeface="+mn-lt"/>
            </a:endParaRPr>
          </a:p>
          <a:p>
            <a:pPr marL="0" marR="0">
              <a:spcBef>
                <a:spcPts val="0"/>
              </a:spcBef>
              <a:spcAft>
                <a:spcPts val="0"/>
              </a:spcAft>
            </a:pPr>
            <a:endParaRPr lang="en-US" sz="2400" b="1" dirty="0">
              <a:latin typeface="Times New Roman" panose="02020603050405020304" pitchFamily="18" charset="0"/>
              <a:ea typeface="Calibri" panose="020F0502020204030204" pitchFamily="34"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endParaRPr>
          </a:p>
          <a:p>
            <a:endParaRPr lang="en-US" sz="2400" dirty="0"/>
          </a:p>
        </p:txBody>
      </p:sp>
    </p:spTree>
    <p:extLst>
      <p:ext uri="{BB962C8B-B14F-4D97-AF65-F5344CB8AC3E}">
        <p14:creationId xmlns:p14="http://schemas.microsoft.com/office/powerpoint/2010/main" val="33487840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914400" y="274638"/>
            <a:ext cx="7348330" cy="1143000"/>
          </a:xfrm>
        </p:spPr>
        <p:txBody>
          <a:bodyPr/>
          <a:lstStyle/>
          <a:p>
            <a:pPr eaLnBrk="1" hangingPunct="1"/>
            <a:r>
              <a:rPr lang="en-US" altLang="en-US" sz="3600" dirty="0" smtClean="0">
                <a:solidFill>
                  <a:srgbClr val="000063"/>
                </a:solidFill>
                <a:latin typeface="Times New Roman"/>
              </a:rPr>
              <a:t>Application Process</a:t>
            </a:r>
            <a:endParaRPr lang="en-US" altLang="en-US" b="1" dirty="0" smtClean="0"/>
          </a:p>
        </p:txBody>
      </p:sp>
      <p:sp>
        <p:nvSpPr>
          <p:cNvPr id="3076" name="Slide Number Placeholder 1"/>
          <p:cNvSpPr>
            <a:spLocks noGrp="1"/>
          </p:cNvSpPr>
          <p:nvPr>
            <p:ph type="sldNum" sz="quarter" idx="12"/>
          </p:nvPr>
        </p:nvSpPr>
        <p:spPr>
          <a:noFill/>
        </p:spPr>
        <p:txBody>
          <a:bodyPr/>
          <a:lstStyle>
            <a:lvl1pPr>
              <a:defRPr sz="3200">
                <a:solidFill>
                  <a:schemeClr val="tx1"/>
                </a:solidFill>
                <a:latin typeface="Arial" charset="0"/>
              </a:defRPr>
            </a:lvl1pPr>
            <a:lvl2pPr>
              <a:defRPr sz="2800">
                <a:solidFill>
                  <a:schemeClr val="tx1"/>
                </a:solidFill>
                <a:latin typeface="Arial" charset="0"/>
              </a:defRPr>
            </a:lvl2pPr>
            <a:lvl3pPr>
              <a:defRPr sz="2400">
                <a:solidFill>
                  <a:schemeClr val="tx1"/>
                </a:solidFill>
                <a:latin typeface="Arial" charset="0"/>
              </a:defRPr>
            </a:lvl3pPr>
            <a:lvl4pPr>
              <a:defRPr sz="2000">
                <a:solidFill>
                  <a:schemeClr val="tx1"/>
                </a:solidFill>
                <a:latin typeface="Arial" charset="0"/>
              </a:defRPr>
            </a:lvl4pPr>
            <a:lvl5pPr>
              <a:defRPr sz="2000">
                <a:solidFill>
                  <a:schemeClr val="tx1"/>
                </a:solidFill>
                <a:latin typeface="Arial" charset="0"/>
              </a:defRPr>
            </a:lvl5pPr>
            <a:lvl6pPr eaLnBrk="0" hangingPunct="0">
              <a:defRPr sz="2000">
                <a:solidFill>
                  <a:schemeClr val="tx1"/>
                </a:solidFill>
                <a:latin typeface="Arial" charset="0"/>
              </a:defRPr>
            </a:lvl6pPr>
            <a:lvl7pPr eaLnBrk="0" hangingPunct="0">
              <a:defRPr sz="2000">
                <a:solidFill>
                  <a:schemeClr val="tx1"/>
                </a:solidFill>
                <a:latin typeface="Arial" charset="0"/>
              </a:defRPr>
            </a:lvl7pPr>
            <a:lvl8pPr eaLnBrk="0" hangingPunct="0">
              <a:defRPr sz="2000">
                <a:solidFill>
                  <a:schemeClr val="tx1"/>
                </a:solidFill>
                <a:latin typeface="Arial" charset="0"/>
              </a:defRPr>
            </a:lvl8pPr>
            <a:lvl9pPr eaLnBrk="0" hangingPunct="0">
              <a:defRPr sz="2000">
                <a:solidFill>
                  <a:schemeClr val="tx1"/>
                </a:solidFill>
                <a:latin typeface="Arial" charset="0"/>
              </a:defRPr>
            </a:lvl9pPr>
          </a:lstStyle>
          <a:p>
            <a:fld id="{373BC296-436A-43D8-8FBA-73C8EAFABBA5}" type="slidenum">
              <a:rPr lang="en-US" altLang="en-US" sz="1400" smtClean="0"/>
              <a:pPr/>
              <a:t>9</a:t>
            </a:fld>
            <a:endParaRPr lang="en-US" altLang="en-US" sz="1400" dirty="0" smtClean="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1312" y="1295400"/>
            <a:ext cx="8461375" cy="36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p:cNvSpPr/>
          <p:nvPr/>
        </p:nvSpPr>
        <p:spPr>
          <a:xfrm>
            <a:off x="493643" y="1600200"/>
            <a:ext cx="7769087" cy="3847207"/>
          </a:xfrm>
          <a:prstGeom prst="rect">
            <a:avLst/>
          </a:prstGeom>
        </p:spPr>
        <p:txBody>
          <a:bodyPr wrap="square">
            <a:spAutoFit/>
          </a:bodyPr>
          <a:lstStyle/>
          <a:p>
            <a:r>
              <a:rPr lang="fr-FR" sz="2800" b="1" u="sng" dirty="0">
                <a:latin typeface="+mn-lt"/>
                <a:ea typeface="Times New Roman" panose="02020603050405020304" pitchFamily="18" charset="0"/>
              </a:rPr>
              <a:t>Section II. Narrative </a:t>
            </a:r>
            <a:endParaRPr lang="fr-FR" sz="2800" b="1" u="sng" dirty="0" smtClean="0">
              <a:latin typeface="+mn-lt"/>
              <a:ea typeface="Times New Roman" panose="02020603050405020304" pitchFamily="18" charset="0"/>
            </a:endParaRPr>
          </a:p>
          <a:p>
            <a:pPr marL="342900" indent="-342900">
              <a:buFont typeface="Wingdings" panose="05000000000000000000" pitchFamily="2" charset="2"/>
              <a:buChar char="q"/>
            </a:pPr>
            <a:endParaRPr lang="en-US" sz="2400" dirty="0">
              <a:solidFill>
                <a:srgbClr val="002060"/>
              </a:solidFill>
              <a:latin typeface="+mn-lt"/>
              <a:ea typeface="Calibri" panose="020F0502020204030204" pitchFamily="34" charset="0"/>
            </a:endParaRPr>
          </a:p>
          <a:p>
            <a:pPr marL="457200" marR="0" indent="-457200">
              <a:spcBef>
                <a:spcPts val="0"/>
              </a:spcBef>
              <a:spcAft>
                <a:spcPts val="0"/>
              </a:spcAft>
              <a:buFont typeface="Arial" panose="020B0604020202020204" pitchFamily="34" charset="0"/>
              <a:buChar char="•"/>
            </a:pPr>
            <a:r>
              <a:rPr lang="en-US" sz="2400" dirty="0" smtClean="0">
                <a:latin typeface="+mn-lt"/>
                <a:ea typeface="Calibri" panose="020F0502020204030204" pitchFamily="34" charset="0"/>
              </a:rPr>
              <a:t>Needs Assessment </a:t>
            </a:r>
          </a:p>
          <a:p>
            <a:pPr marL="457200" marR="0" indent="-457200">
              <a:spcBef>
                <a:spcPts val="0"/>
              </a:spcBef>
              <a:spcAft>
                <a:spcPts val="0"/>
              </a:spcAft>
              <a:buFont typeface="Arial" panose="020B0604020202020204" pitchFamily="34" charset="0"/>
              <a:buChar char="•"/>
            </a:pPr>
            <a:endParaRPr lang="en-US" sz="2400" dirty="0" smtClean="0">
              <a:latin typeface="+mn-lt"/>
              <a:ea typeface="Calibri" panose="020F0502020204030204" pitchFamily="34" charset="0"/>
            </a:endParaRPr>
          </a:p>
          <a:p>
            <a:pPr marL="457200" marR="0" indent="-457200">
              <a:spcBef>
                <a:spcPts val="0"/>
              </a:spcBef>
              <a:spcAft>
                <a:spcPts val="0"/>
              </a:spcAft>
              <a:buFont typeface="Arial" panose="020B0604020202020204" pitchFamily="34" charset="0"/>
              <a:buChar char="•"/>
            </a:pPr>
            <a:r>
              <a:rPr lang="en-US" sz="2400" dirty="0" smtClean="0">
                <a:latin typeface="+mn-lt"/>
                <a:ea typeface="Calibri" panose="020F0502020204030204" pitchFamily="34" charset="0"/>
              </a:rPr>
              <a:t>Project Description </a:t>
            </a:r>
          </a:p>
          <a:p>
            <a:pPr marL="457200" marR="0" indent="-457200">
              <a:spcBef>
                <a:spcPts val="0"/>
              </a:spcBef>
              <a:spcAft>
                <a:spcPts val="0"/>
              </a:spcAft>
              <a:buFont typeface="Arial" panose="020B0604020202020204" pitchFamily="34" charset="0"/>
              <a:buChar char="•"/>
            </a:pPr>
            <a:endParaRPr lang="en-US" sz="2400" dirty="0" smtClean="0">
              <a:latin typeface="+mn-lt"/>
              <a:ea typeface="Calibri" panose="020F0502020204030204" pitchFamily="34" charset="0"/>
            </a:endParaRPr>
          </a:p>
          <a:p>
            <a:pPr marL="457200" marR="0" indent="-457200">
              <a:spcBef>
                <a:spcPts val="0"/>
              </a:spcBef>
              <a:spcAft>
                <a:spcPts val="0"/>
              </a:spcAft>
              <a:buFont typeface="Arial" panose="020B0604020202020204" pitchFamily="34" charset="0"/>
              <a:buChar char="•"/>
            </a:pPr>
            <a:r>
              <a:rPr lang="en-US" sz="2400" dirty="0" smtClean="0">
                <a:latin typeface="+mn-lt"/>
                <a:ea typeface="Calibri" panose="020F0502020204030204" pitchFamily="34" charset="0"/>
              </a:rPr>
              <a:t>Implementation </a:t>
            </a:r>
            <a:r>
              <a:rPr lang="en-US" sz="2400" dirty="0">
                <a:latin typeface="+mn-lt"/>
                <a:ea typeface="Calibri" panose="020F0502020204030204" pitchFamily="34" charset="0"/>
              </a:rPr>
              <a:t>Plan, Timeline and Person </a:t>
            </a:r>
            <a:r>
              <a:rPr lang="en-US" sz="2400" dirty="0" smtClean="0">
                <a:latin typeface="+mn-lt"/>
                <a:ea typeface="Calibri" panose="020F0502020204030204" pitchFamily="34" charset="0"/>
              </a:rPr>
              <a:t>Responsible</a:t>
            </a:r>
          </a:p>
          <a:p>
            <a:pPr marR="0">
              <a:spcBef>
                <a:spcPts val="0"/>
              </a:spcBef>
              <a:spcAft>
                <a:spcPts val="0"/>
              </a:spcAft>
            </a:pPr>
            <a:endParaRPr lang="en-US" sz="2400" dirty="0">
              <a:latin typeface="+mn-lt"/>
              <a:ea typeface="Calibri" panose="020F0502020204030204" pitchFamily="34" charset="0"/>
            </a:endParaRPr>
          </a:p>
          <a:p>
            <a:endParaRPr lang="en-US" sz="2400" dirty="0">
              <a:latin typeface="+mn-lt"/>
            </a:endParaRPr>
          </a:p>
        </p:txBody>
      </p:sp>
    </p:spTree>
    <p:extLst>
      <p:ext uri="{BB962C8B-B14F-4D97-AF65-F5344CB8AC3E}">
        <p14:creationId xmlns:p14="http://schemas.microsoft.com/office/powerpoint/2010/main" val="226198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4073</TotalTime>
  <Words>778</Words>
  <Application>Microsoft Office PowerPoint</Application>
  <PresentationFormat>On-screen Show (4:3)</PresentationFormat>
  <Paragraphs>218</Paragraphs>
  <Slides>15</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Courier New</vt:lpstr>
      <vt:lpstr>Symbol</vt:lpstr>
      <vt:lpstr>Times New Roman</vt:lpstr>
      <vt:lpstr>Wingdings</vt:lpstr>
      <vt:lpstr>Default Design</vt:lpstr>
      <vt:lpstr>State Fiscal Year 2020 Commonwealth Nonprofit Security Grant Program</vt:lpstr>
      <vt:lpstr>Agenda</vt:lpstr>
      <vt:lpstr>PowerPoint Presentation</vt:lpstr>
      <vt:lpstr>Background </vt:lpstr>
      <vt:lpstr>Eligibility </vt:lpstr>
      <vt:lpstr>Timeline</vt:lpstr>
      <vt:lpstr>Freedom of Information Guidance </vt:lpstr>
      <vt:lpstr>Application Process</vt:lpstr>
      <vt:lpstr>Application Process</vt:lpstr>
      <vt:lpstr>Application Process</vt:lpstr>
      <vt:lpstr>Allowable and Unallowable expenses</vt:lpstr>
      <vt:lpstr>Application Submission</vt:lpstr>
      <vt:lpstr>Application Review and Scoring</vt:lpstr>
      <vt:lpstr>Notification</vt:lpstr>
      <vt:lpstr>Questions</vt:lpstr>
    </vt:vector>
  </TitlesOfParts>
  <Company>eps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Fiscal Year 2010 Urban Areas Security Initiative</dc:title>
  <dc:creator>hlstemp</dc:creator>
  <cp:lastModifiedBy>Schey, Sonya (HLS)</cp:lastModifiedBy>
  <cp:revision>287</cp:revision>
  <cp:lastPrinted>2019-04-09T18:17:33Z</cp:lastPrinted>
  <dcterms:created xsi:type="dcterms:W3CDTF">2010-01-21T14:27:05Z</dcterms:created>
  <dcterms:modified xsi:type="dcterms:W3CDTF">2020-01-14T19:05:47Z</dcterms:modified>
</cp:coreProperties>
</file>