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11">
  <p:sldMasterIdLst>
    <p:sldMasterId id="2147483648" r:id="rId1"/>
    <p:sldMasterId id="2147483656" r:id="rId2"/>
    <p:sldMasterId id="2147483669" r:id="rId3"/>
    <p:sldMasterId id="2147483688" r:id="rId4"/>
  </p:sldMasterIdLst>
  <p:notesMasterIdLst>
    <p:notesMasterId r:id="rId41"/>
  </p:notesMasterIdLst>
  <p:handoutMasterIdLst>
    <p:handoutMasterId r:id="rId42"/>
  </p:handoutMasterIdLst>
  <p:sldIdLst>
    <p:sldId id="375" r:id="rId5"/>
    <p:sldId id="257" r:id="rId6"/>
    <p:sldId id="15000485" r:id="rId7"/>
    <p:sldId id="15000487" r:id="rId8"/>
    <p:sldId id="15000484" r:id="rId9"/>
    <p:sldId id="15000470" r:id="rId10"/>
    <p:sldId id="15000468" r:id="rId11"/>
    <p:sldId id="15000454" r:id="rId12"/>
    <p:sldId id="15000492" r:id="rId13"/>
    <p:sldId id="15000482" r:id="rId14"/>
    <p:sldId id="15000488" r:id="rId15"/>
    <p:sldId id="15000477" r:id="rId16"/>
    <p:sldId id="15000458" r:id="rId17"/>
    <p:sldId id="15000463" r:id="rId18"/>
    <p:sldId id="15000469" r:id="rId19"/>
    <p:sldId id="15000490" r:id="rId20"/>
    <p:sldId id="15000460" r:id="rId21"/>
    <p:sldId id="15000478" r:id="rId22"/>
    <p:sldId id="15000461" r:id="rId23"/>
    <p:sldId id="15000462" r:id="rId24"/>
    <p:sldId id="15000479" r:id="rId25"/>
    <p:sldId id="15000505" r:id="rId26"/>
    <p:sldId id="15000506" r:id="rId27"/>
    <p:sldId id="300" r:id="rId28"/>
    <p:sldId id="15000489" r:id="rId29"/>
    <p:sldId id="15000453" r:id="rId30"/>
    <p:sldId id="15000455" r:id="rId31"/>
    <p:sldId id="15000491" r:id="rId32"/>
    <p:sldId id="15000452" r:id="rId33"/>
    <p:sldId id="15000456" r:id="rId34"/>
    <p:sldId id="15000474" r:id="rId35"/>
    <p:sldId id="15000467" r:id="rId36"/>
    <p:sldId id="501" r:id="rId37"/>
    <p:sldId id="15000481" r:id="rId38"/>
    <p:sldId id="15000480" r:id="rId39"/>
    <p:sldId id="15000450"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1914F1A-F486-4B4E-9FC4-DAF240EB6374}">
          <p14:sldIdLst>
            <p14:sldId id="375"/>
            <p14:sldId id="257"/>
            <p14:sldId id="15000485"/>
            <p14:sldId id="15000487"/>
            <p14:sldId id="15000484"/>
            <p14:sldId id="15000470"/>
            <p14:sldId id="15000468"/>
            <p14:sldId id="15000454"/>
            <p14:sldId id="15000492"/>
            <p14:sldId id="15000482"/>
            <p14:sldId id="15000488"/>
            <p14:sldId id="15000477"/>
            <p14:sldId id="15000458"/>
            <p14:sldId id="15000463"/>
            <p14:sldId id="15000469"/>
            <p14:sldId id="15000490"/>
            <p14:sldId id="15000460"/>
            <p14:sldId id="15000478"/>
            <p14:sldId id="15000461"/>
            <p14:sldId id="15000462"/>
            <p14:sldId id="15000479"/>
            <p14:sldId id="15000505"/>
            <p14:sldId id="15000506"/>
            <p14:sldId id="300"/>
            <p14:sldId id="15000489"/>
            <p14:sldId id="15000453"/>
            <p14:sldId id="15000455"/>
            <p14:sldId id="15000491"/>
            <p14:sldId id="15000452"/>
            <p14:sldId id="15000456"/>
            <p14:sldId id="15000474"/>
            <p14:sldId id="15000467"/>
            <p14:sldId id="501"/>
            <p14:sldId id="15000481"/>
            <p14:sldId id="15000480"/>
            <p14:sldId id="15000450"/>
          </p14:sldIdLst>
        </p14:section>
      </p14:sectionLst>
    </p:ext>
    <p:ext uri="{EFAFB233-063F-42B5-8137-9DF3F51BA10A}">
      <p15:sldGuideLst xmlns:p15="http://schemas.microsoft.com/office/powerpoint/2012/main">
        <p15:guide id="1" orient="horz" pos="2160">
          <p15:clr>
            <a:srgbClr val="A4A3A4"/>
          </p15:clr>
        </p15:guide>
        <p15:guide id="2" pos="3843">
          <p15:clr>
            <a:srgbClr val="A4A3A4"/>
          </p15:clr>
        </p15:guide>
      </p15:sldGuideLst>
    </p:ext>
    <p:ext uri="{2D200454-40CA-4A62-9FC3-DE9A4176ACB9}">
      <p15:notesGuideLst xmlns:p15="http://schemas.microsoft.com/office/powerpoint/2012/main">
        <p15:guide id="1" orient="horz" pos="2928">
          <p15:clr>
            <a:srgbClr val="A4A3A4"/>
          </p15:clr>
        </p15:guide>
        <p15:guide id="2" pos="22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7" name="melia" initials="m" lastIdx="14" clrIdx="7"/>
  <p:cmAuthor id="1" name="Karen" initials="K" lastIdx="2" clrIdx="1"/>
  <p:cmAuthor id="2" name="Stetler, Katie (DPH)" initials="SK(" lastIdx="4" clrIdx="2"/>
  <p:cmAuthor id="3" name="Wood, Ben (DPH)" initials="WB(" lastIdx="6" clrIdx="3"/>
  <p:cmAuthor id="4" name="Tamar Kaim Doniger" initials="TKD" lastIdx="2" clrIdx="4"/>
  <p:cmAuthor id="5" name="Alcionei Donato" initials="AD" lastIdx="2" clrIdx="5"/>
  <p:cmAuthor id="6" name="Julia Gould" initials="JG" lastIdx="5"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F538D"/>
    <a:srgbClr val="D26E2A"/>
    <a:srgbClr val="F1A78A"/>
    <a:srgbClr val="145690"/>
    <a:srgbClr val="289D62"/>
    <a:srgbClr val="F49933"/>
    <a:srgbClr val="0A3D60"/>
    <a:srgbClr val="063F66"/>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5" autoAdjust="0"/>
    <p:restoredTop sz="64073" autoAdjust="0"/>
  </p:normalViewPr>
  <p:slideViewPr>
    <p:cSldViewPr snapToGrid="0" snapToObjects="1">
      <p:cViewPr varScale="1">
        <p:scale>
          <a:sx n="70" d="100"/>
          <a:sy n="70" d="100"/>
        </p:scale>
        <p:origin x="1662" y="72"/>
      </p:cViewPr>
      <p:guideLst>
        <p:guide orient="horz" pos="2160"/>
        <p:guide pos="3843"/>
      </p:guideLst>
    </p:cSldViewPr>
  </p:slideViewPr>
  <p:outlineViewPr>
    <p:cViewPr>
      <p:scale>
        <a:sx n="33" d="100"/>
        <a:sy n="33" d="100"/>
      </p:scale>
      <p:origin x="0" y="-8754"/>
    </p:cViewPr>
  </p:outlineViewPr>
  <p:notesTextViewPr>
    <p:cViewPr>
      <p:scale>
        <a:sx n="66" d="100"/>
        <a:sy n="66" d="100"/>
      </p:scale>
      <p:origin x="0" y="0"/>
    </p:cViewPr>
  </p:notesTextViewPr>
  <p:sorterViewPr>
    <p:cViewPr>
      <p:scale>
        <a:sx n="90" d="100"/>
        <a:sy n="90" d="100"/>
      </p:scale>
      <p:origin x="0" y="0"/>
    </p:cViewPr>
  </p:sorterViewPr>
  <p:notesViewPr>
    <p:cSldViewPr snapToGrid="0" snapToObjects="1">
      <p:cViewPr varScale="1">
        <p:scale>
          <a:sx n="66" d="100"/>
          <a:sy n="66" d="100"/>
        </p:scale>
        <p:origin x="792" y="78"/>
      </p:cViewPr>
      <p:guideLst>
        <p:guide orient="horz" pos="2928"/>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Stetler\Desktop\COVID%20vaccine%20plan\Community%20engagement\Community%20forum%20guide\Study%20participan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6D6D-4ABD-9BBF-5C44DA3C1C6C}"/>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6D6D-4ABD-9BBF-5C44DA3C1C6C}"/>
              </c:ext>
            </c:extLst>
          </c:dPt>
          <c:dLbls>
            <c:delete val="1"/>
          </c:dLbls>
          <c:cat>
            <c:strRef>
              <c:f>Pfizer!$A$3:$A$4</c:f>
              <c:strCache>
                <c:ptCount val="2"/>
                <c:pt idx="0">
                  <c:v>Male</c:v>
                </c:pt>
                <c:pt idx="1">
                  <c:v>Female</c:v>
                </c:pt>
              </c:strCache>
            </c:strRef>
          </c:cat>
          <c:val>
            <c:numRef>
              <c:f>Pfizer!$B$3:$B$4</c:f>
              <c:numCache>
                <c:formatCode>General</c:formatCode>
                <c:ptCount val="2"/>
                <c:pt idx="0">
                  <c:v>50.6</c:v>
                </c:pt>
                <c:pt idx="1">
                  <c:v>49.4</c:v>
                </c:pt>
              </c:numCache>
            </c:numRef>
          </c:val>
          <c:extLst>
            <c:ext xmlns:c16="http://schemas.microsoft.com/office/drawing/2014/chart" uri="{C3380CC4-5D6E-409C-BE32-E72D297353CC}">
              <c16:uniqueId val="{00000004-6D6D-4ABD-9BBF-5C44DA3C1C6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117E-4731-843B-28E2F1970902}"/>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117E-4731-843B-28E2F1970902}"/>
              </c:ext>
            </c:extLst>
          </c:dPt>
          <c:dLbls>
            <c:delete val="1"/>
          </c:dLbls>
          <c:cat>
            <c:strRef>
              <c:f>Moderna!$A$3:$A$4</c:f>
              <c:strCache>
                <c:ptCount val="2"/>
                <c:pt idx="0">
                  <c:v>Male</c:v>
                </c:pt>
                <c:pt idx="1">
                  <c:v>Female</c:v>
                </c:pt>
              </c:strCache>
            </c:strRef>
          </c:cat>
          <c:val>
            <c:numRef>
              <c:f>Moderna!$B$3:$B$4</c:f>
              <c:numCache>
                <c:formatCode>General</c:formatCode>
                <c:ptCount val="2"/>
                <c:pt idx="0">
                  <c:v>52.7</c:v>
                </c:pt>
                <c:pt idx="1">
                  <c:v>47.3</c:v>
                </c:pt>
              </c:numCache>
            </c:numRef>
          </c:val>
          <c:extLst>
            <c:ext xmlns:c16="http://schemas.microsoft.com/office/drawing/2014/chart" uri="{C3380CC4-5D6E-409C-BE32-E72D297353CC}">
              <c16:uniqueId val="{00000004-117E-4731-843B-28E2F197090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03B7-4610-95A0-F785E0CC5070}"/>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03B7-4610-95A0-F785E0CC5070}"/>
              </c:ext>
            </c:extLst>
          </c:dPt>
          <c:dLbls>
            <c:dLbl>
              <c:idx val="0"/>
              <c:tx>
                <c:rich>
                  <a:bodyPr rot="0" spcFirstLastPara="1" vertOverflow="ellipsis" vert="horz" wrap="square" lIns="38100" tIns="19050" rIns="38100" bIns="19050" anchor="ctr" anchorCtr="1">
                    <a:spAutoFit/>
                  </a:bodyPr>
                  <a:lstStyle/>
                  <a:p>
                    <a:fld id="{3576AA3E-D371-4CE8-B232-934F082F391E}" type="CATEGORYNAME">
                      <a:rPr lang="en-US" altLang="zh-CN"/>
                      <a:pPr/>
                      <a:t>[CATEGORY NAME]</a:t>
                    </a:fld>
                    <a:endParaRPr lang="en-US"/>
                  </a:p>
                </c:rich>
              </c:tx>
              <c:spPr>
                <a:noFill/>
                <a:ln>
                  <a:noFill/>
                </a:ln>
                <a:effectLst/>
              </c:spPr>
              <c:dLblPos val="ctr"/>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03B7-4610-95A0-F785E0CC5070}"/>
                </c:ext>
              </c:extLst>
            </c:dLbl>
            <c:dLbl>
              <c:idx val="1"/>
              <c:layout>
                <c:manualLayout>
                  <c:x val="0.23969322005678301"/>
                  <c:y val="6.7553539268759802E-2"/>
                </c:manualLayout>
              </c:layout>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03B7-4610-95A0-F785E0CC5070}"/>
                </c:ext>
              </c:extLst>
            </c:dLbl>
            <c:spPr>
              <a:noFill/>
              <a:ln>
                <a:noFill/>
              </a:ln>
              <a:effectLst/>
            </c:spPr>
            <c:txPr>
              <a:bodyPr rot="0" spcFirstLastPara="1" vertOverflow="ellipsis" vert="horz" wrap="square" lIns="38100" tIns="19050" rIns="38100" bIns="19050" anchor="ctr" anchorCtr="1">
                <a:spAutoFit/>
              </a:bodyPr>
              <a:lstStyle/>
              <a:p>
                <a:pPr>
                  <a:defRPr lang="zh-CN"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'J&amp;J'!$A$3:$A$4</c:f>
              <c:strCache>
                <c:ptCount val="2"/>
                <c:pt idx="0">
                  <c:v>Male</c:v>
                </c:pt>
                <c:pt idx="1">
                  <c:v>Female</c:v>
                </c:pt>
              </c:strCache>
            </c:strRef>
          </c:cat>
          <c:val>
            <c:numRef>
              <c:f>'J&amp;J'!$B$3:$B$4</c:f>
              <c:numCache>
                <c:formatCode>General</c:formatCode>
                <c:ptCount val="2"/>
                <c:pt idx="0">
                  <c:v>55</c:v>
                </c:pt>
                <c:pt idx="1">
                  <c:v>45</c:v>
                </c:pt>
              </c:numCache>
            </c:numRef>
          </c:val>
          <c:extLst>
            <c:ext xmlns:c16="http://schemas.microsoft.com/office/drawing/2014/chart" uri="{C3380CC4-5D6E-409C-BE32-E72D297353CC}">
              <c16:uniqueId val="{00000004-03B7-4610-95A0-F785E0CC50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t>1/28/2022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157800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t>1/28/2022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412017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da.gov/emergency-preparedness-and-response/mcm-legal-regulatory-and-policy-framework/pfizer-biontech-covid-19-vaccine-frequently-asked-question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fda.gov/emergency-preparedness-and-response/mcm-legal-regulatory-and-policy-framework/janssen-covid-19-vaccine-frequently-asked-questions" TargetMode="External"/><Relationship Id="rId4" Type="http://schemas.openxmlformats.org/officeDocument/2006/relationships/hyperlink" Target="https://www.fda.gov/emergency-preparedness-and-response/mcm-legal-regulatory-and-policy-framework/moderna-covid-19-vaccine-frequently-asked-question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da.gov/media/144413/downloa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da.gov/media/144637/downloa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da.gov/media/146304/downlo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coronavirus/2019-ncov/vaccines/fact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da.gov/files/vaccines,%20blood%20&amp;%20biologics/published/Ensuring-the-Safety-of-Vaccines-in-the-United-State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dirty="0"/>
              <a:t>注释：</a:t>
            </a:r>
            <a:endParaRPr lang="en-US" altLang="zh-CN" sz="1800" dirty="0"/>
          </a:p>
          <a:p>
            <a:endParaRPr lang="en-US" alt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endParaRPr>
          </a:p>
          <a:p>
            <a:r>
              <a:rPr 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自从上一个版本（日期</a:t>
            </a:r>
            <a:r>
              <a:rPr lang="en-US" altLang="zh-CN" sz="1800" baseline="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  1 </a:t>
            </a:r>
            <a:r>
              <a:rPr 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月</a:t>
            </a:r>
            <a:r>
              <a:rPr lang="en-US" alt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 6 </a:t>
            </a:r>
            <a:r>
              <a:rPr 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日）以来的</a:t>
            </a:r>
            <a:r>
              <a:rPr lang="zh-CN" altLang="en-US"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重要</a:t>
            </a:r>
            <a:r>
              <a:rPr 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更新内容</a:t>
            </a:r>
            <a:r>
              <a:rPr lang="zh-CN" altLang="en-US"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a:t>
            </a:r>
            <a:endParaRPr lang="en-US" altLang="zh-CN" sz="1800" dirty="0">
              <a:solidFill>
                <a:srgbClr val="000000"/>
              </a:solidFill>
              <a:effectLst/>
              <a:latin typeface="Calibri" panose="020F0502020204030204" pitchFamily="34" charset="0"/>
              <a:ea typeface="宋体" panose="02010600030101010101" pitchFamily="2" charset="-122"/>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endParaRPr lang="en-US" altLang="zh-CN" sz="1200" b="0" i="0" kern="1200" dirty="0">
              <a:solidFill>
                <a:schemeClr val="tx1"/>
              </a:solidFill>
              <a:effectLst/>
              <a:latin typeface="+mn-lt"/>
              <a:ea typeface="+mn-ea"/>
              <a:cs typeface="+mn-cs"/>
            </a:endParaRPr>
          </a:p>
          <a:p>
            <a:pPr marL="342900" marR="0" lvl="0" indent="-342900">
              <a:lnSpc>
                <a:spcPct val="107000"/>
              </a:lnSpc>
              <a:spcBef>
                <a:spcPts val="0"/>
              </a:spcBef>
              <a:spcAft>
                <a:spcPts val="0"/>
              </a:spcAft>
              <a:buFont typeface="Symbol" panose="05050102010706020507" pitchFamily="18" charset="2"/>
              <a:buChar char=""/>
            </a:pPr>
            <a:r>
              <a:rPr lang="zh-CN" altLang="en-US" sz="1200" b="0" i="0" kern="1200" dirty="0">
                <a:solidFill>
                  <a:schemeClr val="tx1"/>
                </a:solidFill>
                <a:effectLst/>
                <a:latin typeface="+mn-lt"/>
                <a:ea typeface="+mn-ea"/>
                <a:cs typeface="+mn-cs"/>
              </a:rPr>
              <a:t>关于接种莫德纳 </a:t>
            </a:r>
            <a:r>
              <a:rPr lang="en-US" altLang="zh-CN" sz="1200" b="0" i="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Moderna</a:t>
            </a:r>
            <a:r>
              <a:rPr lang="en-US" altLang="zh-CN"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疫苗人群的</a:t>
            </a:r>
            <a:r>
              <a:rPr lang="zh-CN" altLang="en-US" sz="1200" dirty="0">
                <a:latin typeface="Calibri" panose="020F0502020204030204" pitchFamily="34" charset="0"/>
                <a:ea typeface="宋体" panose="02010600030101010101" pitchFamily="2" charset="-122"/>
                <a:cs typeface="Calibri" panose="020F0502020204030204" pitchFamily="34" charset="0"/>
              </a:rPr>
              <a:t>加强针接种资格</a:t>
            </a:r>
            <a:r>
              <a:rPr lang="zh-CN" altLang="en-US" sz="1200" b="0" i="0" kern="1200" dirty="0">
                <a:solidFill>
                  <a:schemeClr val="tx1"/>
                </a:solidFill>
                <a:effectLst/>
                <a:latin typeface="+mn-lt"/>
                <a:ea typeface="+mn-ea"/>
                <a:cs typeface="+mn-cs"/>
              </a:rPr>
              <a:t>的更新信息</a:t>
            </a:r>
            <a:r>
              <a:rPr lang="zh-CN" altLang="en-US" sz="1800" dirty="0">
                <a:latin typeface="Calibri" panose="020F0502020204030204" pitchFamily="34" charset="0"/>
                <a:ea typeface="宋体" panose="02010600030101010101" pitchFamily="2" charset="-122"/>
                <a:cs typeface="Calibri" panose="020F0502020204030204" pitchFamily="34" charset="0"/>
              </a:rPr>
              <a:t>（幻灯片 </a:t>
            </a:r>
            <a:r>
              <a:rPr lang="en-US" altLang="zh-CN" sz="1800" dirty="0">
                <a:latin typeface="Calibri" panose="020F0502020204030204" pitchFamily="34" charset="0"/>
                <a:ea typeface="宋体" panose="02010600030101010101" pitchFamily="2" charset="-122"/>
                <a:cs typeface="Calibri" panose="020F0502020204030204" pitchFamily="34" charset="0"/>
              </a:rPr>
              <a:t>23</a:t>
            </a:r>
            <a:r>
              <a:rPr lang="zh-CN" altLang="en-US" sz="1800" dirty="0">
                <a:latin typeface="Calibri" panose="020F0502020204030204" pitchFamily="34" charset="0"/>
                <a:ea typeface="宋体" panose="02010600030101010101" pitchFamily="2" charset="-122"/>
                <a:cs typeface="Calibri" panose="020F0502020204030204" pitchFamily="34" charset="0"/>
              </a:rPr>
              <a:t>）</a:t>
            </a:r>
            <a:endParaRPr lang="en-US" altLang="zh-CN" sz="1800" dirty="0">
              <a:latin typeface="Calibri" panose="020F0502020204030204" pitchFamily="34" charset="0"/>
              <a:ea typeface="宋体" panose="02010600030101010101" pitchFamily="2" charset="-122"/>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3793821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pPr lvl="0">
              <a:defRPr/>
            </a:pPr>
            <a:endParaRPr lang="en-US" altLang="zh-CN" dirty="0">
              <a:latin typeface="Calibri" panose="020F0502020204030204" pitchFamily="34" charset="0"/>
              <a:ea typeface="宋体" panose="02010600030101010101" pitchFamily="2" charset="-122"/>
              <a:cs typeface="Calibri" panose="020F0502020204030204" pitchFamily="34" charset="0"/>
            </a:endParaRPr>
          </a:p>
          <a:p>
            <a:pPr lvl="0">
              <a:defRPr/>
            </a:pPr>
            <a:r>
              <a:rPr lang="zh-CN" altLang="en-US" dirty="0">
                <a:latin typeface="Calibri" panose="020F0502020204030204" pitchFamily="34" charset="0"/>
                <a:ea typeface="宋体" panose="02010600030101010101" pitchFamily="2" charset="-122"/>
                <a:cs typeface="Calibri" panose="020F0502020204030204" pitchFamily="34" charset="0"/>
              </a:rPr>
              <a:t>新冠病毒疫苗开发迅速。但是，与所有其他疫苗一样，这次疫苗开发遵循了所有的安全步骤。疫苗公司能够迅速行动是因为：</a:t>
            </a:r>
            <a:r>
              <a:rPr lang="en-US" sz="1200" b="1" i="1" dirty="0">
                <a:latin typeface="Calibri" panose="020F0502020204030204" pitchFamily="34" charset="0"/>
                <a:ea typeface="宋体" panose="02010600030101010101" pitchFamily="2" charset="-122"/>
                <a:cs typeface="Calibri" panose="020F0502020204030204" pitchFamily="34" charset="0"/>
              </a:rPr>
              <a:t> </a:t>
            </a:r>
          </a:p>
          <a:p>
            <a:pPr lvl="0">
              <a:defRPr/>
            </a:pPr>
            <a:endParaRPr lang="en-US" sz="1200" dirty="0">
              <a:latin typeface="Calibri" panose="020F0502020204030204" pitchFamily="34" charset="0"/>
              <a:ea typeface="宋体" panose="02010600030101010101" pitchFamily="2" charset="-122"/>
              <a:cs typeface="Calibri" panose="020F0502020204030204" pitchFamily="34" charset="0"/>
            </a:endParaRPr>
          </a:p>
          <a:p>
            <a:pPr marL="457200" lvl="0" indent="-457200">
              <a:buFont typeface="+mj-lt"/>
              <a:buAutoNum type="arabicPeriod"/>
            </a:pPr>
            <a:r>
              <a:rPr lang="zh-CN" altLang="en-US" b="1" i="1" dirty="0">
                <a:latin typeface="Calibri" panose="020F0502020204030204" pitchFamily="34" charset="0"/>
                <a:ea typeface="宋体" panose="02010600030101010101" pitchFamily="2" charset="-122"/>
                <a:cs typeface="Calibri" panose="020F0502020204030204" pitchFamily="34" charset="0"/>
              </a:rPr>
              <a:t>我们已经掌握了有用的信息</a:t>
            </a:r>
            <a:r>
              <a:rPr lang="zh-CN" altLang="en-US" i="1" dirty="0">
                <a:latin typeface="Calibri" panose="020F0502020204030204" pitchFamily="34" charset="0"/>
                <a:ea typeface="宋体" panose="02010600030101010101" pitchFamily="2" charset="-122"/>
                <a:cs typeface="Calibri" panose="020F0502020204030204" pitchFamily="34" charset="0"/>
              </a:rPr>
              <a:t>：</a:t>
            </a:r>
            <a:r>
              <a:rPr lang="zh-CN" altLang="en-US" dirty="0">
                <a:latin typeface="Calibri" panose="020F0502020204030204" pitchFamily="34" charset="0"/>
                <a:ea typeface="宋体" panose="02010600030101010101" pitchFamily="2" charset="-122"/>
                <a:cs typeface="Calibri" panose="020F0502020204030204" pitchFamily="34" charset="0"/>
              </a:rPr>
              <a:t>新冠病毒是冠状病毒家族的一部分，我们对该家族已经研究了很长时间。专家们从其他冠状病毒疫情中获得了重要信息，这些信息可以帮助他们开发新冠病毒疫苗，因此我们并不是从零开始。</a:t>
            </a:r>
            <a:r>
              <a:rPr lang="en-US" sz="1200" dirty="0">
                <a:latin typeface="Calibri" panose="020F0502020204030204" pitchFamily="34" charset="0"/>
                <a:ea typeface="宋体" panose="02010600030101010101" pitchFamily="2" charset="-122"/>
                <a:cs typeface="Calibri" panose="020F0502020204030204" pitchFamily="34" charset="0"/>
              </a:rPr>
              <a:t> </a:t>
            </a:r>
          </a:p>
          <a:p>
            <a:pPr marL="457200" lvl="0" indent="-457200">
              <a:buFont typeface="+mj-lt"/>
              <a:buAutoNum type="arabicPeriod"/>
            </a:pPr>
            <a:endParaRPr lang="en-US" sz="1200" dirty="0">
              <a:latin typeface="Calibri" panose="020F0502020204030204" pitchFamily="34" charset="0"/>
              <a:ea typeface="宋体" panose="02010600030101010101" pitchFamily="2" charset="-122"/>
              <a:cs typeface="Calibri" panose="020F0502020204030204" pitchFamily="34" charset="0"/>
            </a:endParaRPr>
          </a:p>
          <a:p>
            <a:pPr marL="457200" lvl="0" indent="-457200">
              <a:buFont typeface="+mj-lt"/>
              <a:buAutoNum type="arabicPeriod"/>
            </a:pPr>
            <a:r>
              <a:rPr lang="zh-CN" altLang="en-US" b="1" i="1" dirty="0">
                <a:latin typeface="Calibri" panose="020F0502020204030204" pitchFamily="34" charset="0"/>
                <a:ea typeface="宋体" panose="02010600030101010101" pitchFamily="2" charset="-122"/>
                <a:cs typeface="Calibri" panose="020F0502020204030204" pitchFamily="34" charset="0"/>
              </a:rPr>
              <a:t>政府资助了疫苗研究</a:t>
            </a:r>
            <a:r>
              <a:rPr lang="zh-CN" altLang="en-US" sz="1200" dirty="0">
                <a:latin typeface="Calibri" panose="020F0502020204030204" pitchFamily="34" charset="0"/>
                <a:ea typeface="宋体" panose="02010600030101010101" pitchFamily="2" charset="-122"/>
                <a:cs typeface="Calibri" panose="020F0502020204030204" pitchFamily="34" charset="0"/>
              </a:rPr>
              <a:t>：</a:t>
            </a:r>
            <a:r>
              <a:rPr lang="zh-CN" altLang="en-US" dirty="0">
                <a:latin typeface="Calibri" panose="020F0502020204030204" pitchFamily="34" charset="0"/>
                <a:ea typeface="宋体" panose="02010600030101010101" pitchFamily="2" charset="-122"/>
                <a:cs typeface="Calibri" panose="020F0502020204030204" pitchFamily="34" charset="0"/>
              </a:rPr>
              <a:t>美国和其他一些国家的政府投入了大量资金支持疫苗公司的工作。与其他国家的合作也帮助研究人员加快了进展。</a:t>
            </a:r>
            <a:endParaRPr lang="en-US" sz="1200" dirty="0">
              <a:latin typeface="Calibri" panose="020F0502020204030204" pitchFamily="34" charset="0"/>
              <a:ea typeface="宋体" panose="02010600030101010101" pitchFamily="2" charset="-122"/>
              <a:cs typeface="Calibri" panose="020F0502020204030204" pitchFamily="34" charset="0"/>
            </a:endParaRPr>
          </a:p>
          <a:p>
            <a:pPr marL="457200" lvl="0" indent="-457200">
              <a:buFont typeface="+mj-lt"/>
              <a:buAutoNum type="arabicPeriod"/>
            </a:pPr>
            <a:endParaRPr lang="en-US" sz="1200" b="0" i="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marL="457200" lvl="0" indent="-457200">
              <a:buFont typeface="+mj-lt"/>
              <a:buAutoNum type="arabicPeriod"/>
            </a:pPr>
            <a:r>
              <a:rPr lang="zh-CN" altLang="en-US" b="1" i="1" dirty="0">
                <a:latin typeface="Calibri" panose="020F0502020204030204" pitchFamily="34" charset="0"/>
                <a:ea typeface="宋体" panose="02010600030101010101" pitchFamily="2" charset="-122"/>
                <a:cs typeface="Calibri" panose="020F0502020204030204" pitchFamily="34" charset="0"/>
              </a:rPr>
              <a:t>数以万计的人参加了疫苗研究</a:t>
            </a:r>
            <a:r>
              <a:rPr lang="zh-CN" altLang="en-US" dirty="0">
                <a:latin typeface="Calibri" panose="020F0502020204030204" pitchFamily="34" charset="0"/>
                <a:ea typeface="宋体" panose="02010600030101010101" pitchFamily="2" charset="-122"/>
                <a:cs typeface="Calibri" panose="020F0502020204030204" pitchFamily="34" charset="0"/>
              </a:rPr>
              <a:t>：为了确保疫苗安全有效，进行了临床试验，数以万计的人报名参加了这项研究，因此公司无需花费大量时间寻找志愿者。</a:t>
            </a:r>
            <a:endParaRPr lang="en-US" sz="1200" b="0" i="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marL="457200" lvl="0" indent="-457200">
              <a:buFont typeface="+mj-lt"/>
              <a:buAutoNum type="arabicPeriod"/>
            </a:pPr>
            <a:endParaRPr lang="en-US" sz="1200" b="0" i="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marL="457200" lvl="0" indent="-457200">
              <a:buFont typeface="+mj-lt"/>
              <a:buAutoNum type="arabicPeriod"/>
            </a:pPr>
            <a:r>
              <a:rPr lang="zh-CN" altLang="en-US" b="1" i="1" dirty="0">
                <a:latin typeface="Calibri" panose="020F0502020204030204" pitchFamily="34" charset="0"/>
                <a:ea typeface="宋体" panose="02010600030101010101" pitchFamily="2" charset="-122"/>
                <a:cs typeface="Calibri" panose="020F0502020204030204" pitchFamily="34" charset="0"/>
              </a:rPr>
              <a:t>疫苗生产与安全性研究同时进行</a:t>
            </a:r>
            <a:r>
              <a:rPr lang="zh-CN" altLang="en-US" dirty="0">
                <a:latin typeface="Calibri" panose="020F0502020204030204" pitchFamily="34" charset="0"/>
                <a:ea typeface="宋体" panose="02010600030101010101" pitchFamily="2" charset="-122"/>
                <a:cs typeface="Calibri" panose="020F0502020204030204" pitchFamily="34" charset="0"/>
              </a:rPr>
              <a:t>：疫苗公司在研究进行的同时就开始生产疫苗，希望这种疫苗被证明安全有效。这意味着疫苗一旦获得批准就可以分发。</a:t>
            </a:r>
            <a:endParaRPr lang="en-US" sz="1200" b="0" i="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marL="457200" lvl="0" indent="-457200">
              <a:buFont typeface="+mj-lt"/>
              <a:buAutoNum type="arabicPeriod"/>
            </a:pPr>
            <a:endParaRPr lang="en-US" sz="1200" dirty="0">
              <a:latin typeface="Calibri" panose="020F0502020204030204" pitchFamily="34" charset="0"/>
              <a:ea typeface="宋体" panose="02010600030101010101" pitchFamily="2" charset="-122"/>
              <a:cs typeface="Calibri" panose="020F0502020204030204" pitchFamily="34" charset="0"/>
            </a:endParaRPr>
          </a:p>
          <a:p>
            <a:endParaRPr lang="en-US" dirty="0">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10</a:t>
            </a:fld>
            <a:endParaRPr lang="en-US">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74450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3763302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39903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pPr marL="0" marR="0" lvl="0" indent="0" algn="l" defTabSz="914400" rtl="0" eaLnBrk="1" fontAlgn="auto" latinLnBrk="0" hangingPunct="1">
              <a:lnSpc>
                <a:spcPct val="107000"/>
              </a:lnSpc>
              <a:spcBef>
                <a:spcPts val="0"/>
              </a:spcBef>
              <a:spcAft>
                <a:spcPts val="0"/>
              </a:spcAft>
              <a:buClrTx/>
              <a:buSzTx/>
              <a:buFontTx/>
              <a:buNone/>
              <a:defRPr/>
            </a:pPr>
            <a:r>
              <a:rPr lang="zh-CN" altLang="en-US" dirty="0"/>
              <a:t>注释：</a:t>
            </a:r>
            <a:endParaRPr lang="en-US" altLang="zh-CN" dirty="0"/>
          </a:p>
          <a:p>
            <a:pPr>
              <a:lnSpc>
                <a:spcPct val="107000"/>
              </a:lnSpc>
            </a:pPr>
            <a:endParaRPr lang="en-US" altLang="zh-CN" dirty="0">
              <a:latin typeface="Calibri" panose="020F0502020204030204" pitchFamily="34" charset="0"/>
              <a:ea typeface="宋体" panose="02010600030101010101" pitchFamily="2" charset="-122"/>
              <a:cs typeface="Calibri" panose="020F0502020204030204" pitchFamily="34" charset="0"/>
            </a:endParaRPr>
          </a:p>
          <a:p>
            <a:pPr>
              <a:lnSpc>
                <a:spcPct val="107000"/>
              </a:lnSpc>
            </a:pPr>
            <a:r>
              <a:rPr lang="zh-CN" altLang="en-US" dirty="0">
                <a:latin typeface="Calibri" panose="020F0502020204030204" pitchFamily="34" charset="0"/>
                <a:ea typeface="宋体" panose="02010600030101010101" pitchFamily="2" charset="-122"/>
                <a:cs typeface="Calibri" panose="020F0502020204030204" pitchFamily="34" charset="0"/>
              </a:rPr>
              <a:t>疫苗（包括新冠病毒疫苗）产生的严重副作用很罕见。在辉瑞、 莫德纳和强生的临床试验中，接种疫苗的参加者中只有不到</a:t>
            </a:r>
            <a:r>
              <a:rPr lang="en-US" altLang="zh-CN" dirty="0">
                <a:latin typeface="Calibri" panose="020F0502020204030204" pitchFamily="34" charset="0"/>
                <a:ea typeface="宋体" panose="02010600030101010101" pitchFamily="2" charset="-122"/>
                <a:cs typeface="Calibri" panose="020F0502020204030204" pitchFamily="34" charset="0"/>
              </a:rPr>
              <a:t>1.0%</a:t>
            </a:r>
            <a:r>
              <a:rPr lang="zh-CN" altLang="en-US" dirty="0">
                <a:latin typeface="Calibri" panose="020F0502020204030204" pitchFamily="34" charset="0"/>
                <a:ea typeface="宋体" panose="02010600030101010101" pitchFamily="2" charset="-122"/>
                <a:cs typeface="Calibri" panose="020F0502020204030204" pitchFamily="34" charset="0"/>
              </a:rPr>
              <a:t>的人发生了严重的副作用。在严重不良事件中，不存在显著的年龄、种族、族裔或疾病差异。这些副作用的发生频率与普通人群的副作用发生频率相同。</a:t>
            </a:r>
            <a:r>
              <a:rPr lang="en-US" altLang="zh-CN" dirty="0">
                <a:latin typeface="Calibri" panose="020F0502020204030204" pitchFamily="34" charset="0"/>
                <a:ea typeface="宋体" panose="02010600030101010101" pitchFamily="2" charset="-122"/>
                <a:cs typeface="Calibri" panose="020F0502020204030204" pitchFamily="34" charset="0"/>
              </a:rPr>
              <a:t>12-15</a:t>
            </a:r>
            <a:r>
              <a:rPr lang="zh-CN" altLang="en-US" dirty="0">
                <a:latin typeface="Calibri" panose="020F0502020204030204" pitchFamily="34" charset="0"/>
                <a:ea typeface="宋体" panose="02010600030101010101" pitchFamily="2" charset="-122"/>
                <a:cs typeface="Calibri" panose="020F0502020204030204" pitchFamily="34" charset="0"/>
              </a:rPr>
              <a:t>岁青少年中的副作用与</a:t>
            </a:r>
            <a:r>
              <a:rPr lang="en-US" altLang="zh-CN" dirty="0">
                <a:latin typeface="Calibri" panose="020F0502020204030204" pitchFamily="34" charset="0"/>
                <a:ea typeface="宋体" panose="02010600030101010101" pitchFamily="2" charset="-122"/>
                <a:cs typeface="Calibri" panose="020F0502020204030204" pitchFamily="34" charset="0"/>
              </a:rPr>
              <a:t>16</a:t>
            </a:r>
            <a:r>
              <a:rPr lang="zh-CN" altLang="en-US" dirty="0">
                <a:latin typeface="Calibri" panose="020F0502020204030204" pitchFamily="34" charset="0"/>
                <a:ea typeface="宋体" panose="02010600030101010101" pitchFamily="2" charset="-122"/>
                <a:cs typeface="Calibri" panose="020F0502020204030204" pitchFamily="34" charset="0"/>
              </a:rPr>
              <a:t>岁及以上临床试验参加者报告的副作用相同。</a:t>
            </a:r>
            <a:endParaRPr lang="en-US" altLang="zh-CN" dirty="0">
              <a:latin typeface="Calibri" panose="020F0502020204030204" pitchFamily="34" charset="0"/>
              <a:ea typeface="宋体" panose="02010600030101010101" pitchFamily="2" charset="-122"/>
              <a:cs typeface="Calibri" panose="020F0502020204030204" pitchFamily="34" charset="0"/>
            </a:endParaRPr>
          </a:p>
          <a:p>
            <a:pPr>
              <a:lnSpc>
                <a:spcPct val="107000"/>
              </a:lnSpc>
            </a:pPr>
            <a:endParaRPr lang="en-US" sz="1050" dirty="0">
              <a:latin typeface="Calibri" panose="020F0502020204030204" pitchFamily="34" charset="0"/>
              <a:ea typeface="宋体" panose="02010600030101010101" pitchFamily="2" charset="-122"/>
              <a:cs typeface="Calibri" panose="020F0502020204030204" pitchFamily="34" charset="0"/>
            </a:endParaRPr>
          </a:p>
          <a:p>
            <a:pPr marL="0" marR="0">
              <a:lnSpc>
                <a:spcPct val="107000"/>
              </a:lnSpc>
              <a:spcBef>
                <a:spcPts val="0"/>
              </a:spcBef>
              <a:spcAft>
                <a:spcPts val="800"/>
              </a:spcAft>
            </a:pPr>
            <a:r>
              <a:rPr lang="zh-CN" altLang="en-US" sz="1800" dirty="0">
                <a:effectLst/>
                <a:latin typeface="Calibri" panose="020F0502020204030204" pitchFamily="34" charset="0"/>
                <a:ea typeface="宋体" panose="02010600030101010101" pitchFamily="2" charset="-122"/>
                <a:cs typeface="Calibri" panose="020F0502020204030204" pitchFamily="34" charset="0"/>
              </a:rPr>
              <a:t>如</a:t>
            </a:r>
            <a:r>
              <a:rPr lang="zh-CN" sz="1800" dirty="0">
                <a:effectLst/>
                <a:latin typeface="Calibri" panose="020F0502020204030204" pitchFamily="34" charset="0"/>
                <a:ea typeface="宋体" panose="02010600030101010101" pitchFamily="2" charset="-122"/>
                <a:cs typeface="Calibri" panose="020F0502020204030204" pitchFamily="34" charset="0"/>
              </a:rPr>
              <a:t>果您接种了强生</a:t>
            </a:r>
            <a:r>
              <a:rPr lang="zh-CN" altLang="en-US" sz="1800" dirty="0">
                <a:effectLst/>
                <a:latin typeface="Calibri" panose="020F0502020204030204" pitchFamily="34" charset="0"/>
                <a:ea typeface="宋体" panose="02010600030101010101" pitchFamily="2" charset="-122"/>
                <a:cs typeface="Calibri" panose="020F0502020204030204" pitchFamily="34" charset="0"/>
              </a:rPr>
              <a:t>新冠病毒</a:t>
            </a:r>
            <a:r>
              <a:rPr lang="zh-CN" sz="1800" dirty="0">
                <a:effectLst/>
                <a:latin typeface="Calibri" panose="020F0502020204030204" pitchFamily="34" charset="0"/>
                <a:ea typeface="宋体" panose="02010600030101010101" pitchFamily="2" charset="-122"/>
                <a:cs typeface="Calibri" panose="020F0502020204030204" pitchFamily="34" charset="0"/>
              </a:rPr>
              <a:t>疫苗，并在疫苗接种三周后出现以下任何症状，请</a:t>
            </a:r>
            <a:r>
              <a:rPr lang="zh-CN" altLang="en-US" sz="1800" dirty="0">
                <a:effectLst/>
                <a:latin typeface="Calibri" panose="020F0502020204030204" pitchFamily="34" charset="0"/>
                <a:ea typeface="宋体" panose="02010600030101010101" pitchFamily="2" charset="-122"/>
                <a:cs typeface="Calibri" panose="020F0502020204030204" pitchFamily="34" charset="0"/>
              </a:rPr>
              <a:t>立即</a:t>
            </a:r>
            <a:r>
              <a:rPr lang="zh-CN" sz="1800" dirty="0">
                <a:effectLst/>
                <a:latin typeface="Calibri" panose="020F0502020204030204" pitchFamily="34" charset="0"/>
                <a:ea typeface="宋体" panose="02010600030101010101" pitchFamily="2" charset="-122"/>
                <a:cs typeface="Calibri" panose="020F0502020204030204" pitchFamily="34" charset="0"/>
              </a:rPr>
              <a:t>就医：</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宋体" panose="02010600030101010101" pitchFamily="2" charset="-122"/>
                <a:ea typeface="等线" panose="02010600030101010101" pitchFamily="2" charset="-122"/>
                <a:cs typeface="Calibri" panose="020F0502020204030204" pitchFamily="34" charset="0"/>
              </a:rPr>
              <a:t>剧烈头痛</a:t>
            </a:r>
            <a:r>
              <a:rPr lang="zh-CN" altLang="en-US" sz="1800" dirty="0">
                <a:effectLst/>
                <a:latin typeface="宋体" panose="02010600030101010101" pitchFamily="2" charset="-122"/>
                <a:ea typeface="等线" panose="02010600030101010101" pitchFamily="2" charset="-122"/>
                <a:cs typeface="Calibri" panose="020F0502020204030204" pitchFamily="34" charset="0"/>
              </a:rPr>
              <a:t>或视觉模糊</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zh-CN" altLang="en-US" sz="1800" dirty="0">
                <a:effectLst/>
                <a:latin typeface="宋体" panose="02010600030101010101" pitchFamily="2" charset="-122"/>
                <a:ea typeface="等线" panose="02010600030101010101" pitchFamily="2" charset="-122"/>
                <a:cs typeface="Calibri" panose="020F0502020204030204" pitchFamily="34" charset="0"/>
              </a:rPr>
              <a:t>胸痛</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zh-CN" altLang="en-US" sz="1800" dirty="0">
                <a:effectLst/>
                <a:latin typeface="宋体" panose="02010600030101010101" pitchFamily="2" charset="-122"/>
                <a:ea typeface="等线" panose="02010600030101010101" pitchFamily="2" charset="-122"/>
                <a:cs typeface="Calibri" panose="020F0502020204030204" pitchFamily="34" charset="0"/>
              </a:rPr>
              <a:t>腿部肿胀</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err="1">
                <a:effectLst/>
                <a:latin typeface="宋体" panose="02010600030101010101" pitchFamily="2" charset="-122"/>
                <a:ea typeface="等线" panose="02010600030101010101" pitchFamily="2" charset="-122"/>
                <a:cs typeface="Calibri" panose="020F0502020204030204" pitchFamily="34" charset="0"/>
              </a:rPr>
              <a:t>呼吸急促</a:t>
            </a:r>
            <a:endParaRPr lang="en-US" sz="1800" dirty="0">
              <a:effectLst/>
              <a:latin typeface="宋体" panose="02010600030101010101" pitchFamily="2" charset="-122"/>
              <a:ea typeface="等线" panose="02010600030101010101" pitchFamily="2" charset="-122"/>
              <a:cs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zh-CN" altLang="en-US" sz="1800" dirty="0">
                <a:effectLst/>
                <a:latin typeface="宋体" panose="02010600030101010101" pitchFamily="2" charset="-122"/>
                <a:ea typeface="等线" panose="02010600030101010101" pitchFamily="2" charset="-122"/>
                <a:cs typeface="Calibri" panose="020F0502020204030204" pitchFamily="34" charset="0"/>
              </a:rPr>
              <a:t>容易擦伤或皮下小血点</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7000"/>
              </a:lnSpc>
            </a:pPr>
            <a:r>
              <a:rPr lang="en-US" dirty="0">
                <a:latin typeface="Calibri" panose="020F0502020204030204" pitchFamily="34" charset="0"/>
                <a:ea typeface="宋体" panose="02010600030101010101" pitchFamily="2" charset="-122"/>
                <a:cs typeface="Calibri" panose="020F0502020204030204" pitchFamily="34" charset="0"/>
              </a:rPr>
              <a:t> </a:t>
            </a:r>
            <a:endParaRPr lang="en-US" sz="1050" dirty="0">
              <a:latin typeface="Calibri" panose="020F0502020204030204" pitchFamily="34" charset="0"/>
              <a:ea typeface="宋体" panose="02010600030101010101" pitchFamily="2" charset="-122"/>
              <a:cs typeface="Calibri" panose="020F0502020204030204" pitchFamily="34" charset="0"/>
            </a:endParaRPr>
          </a:p>
          <a:p>
            <a:pPr>
              <a:lnSpc>
                <a:spcPct val="107000"/>
              </a:lnSpc>
            </a:pPr>
            <a:r>
              <a:rPr lang="zh-CN" altLang="en-US" dirty="0">
                <a:latin typeface="Calibri" panose="020F0502020204030204" pitchFamily="34" charset="0"/>
                <a:ea typeface="宋体" panose="02010600030101010101" pitchFamily="2" charset="-122"/>
                <a:cs typeface="Calibri" panose="020F0502020204030204" pitchFamily="34" charset="0"/>
              </a:rPr>
              <a:t>在</a:t>
            </a:r>
            <a:r>
              <a:rPr lang="zh-CN" altLang="en-US" b="1" dirty="0">
                <a:latin typeface="Calibri" panose="020F0502020204030204" pitchFamily="34" charset="0"/>
                <a:ea typeface="宋体" panose="02010600030101010101" pitchFamily="2" charset="-122"/>
                <a:cs typeface="Calibri" panose="020F0502020204030204" pitchFamily="34" charset="0"/>
              </a:rPr>
              <a:t>莫德纳</a:t>
            </a:r>
            <a:r>
              <a:rPr lang="zh-CN" altLang="en-US" dirty="0">
                <a:latin typeface="Calibri" panose="020F0502020204030204" pitchFamily="34" charset="0"/>
                <a:ea typeface="宋体" panose="02010600030101010101" pitchFamily="2" charset="-122"/>
                <a:cs typeface="Calibri" panose="020F0502020204030204" pitchFamily="34" charset="0"/>
              </a:rPr>
              <a:t>疫苗试验中，严重副作用的例子包括两人面部肿胀，一人有难以控制的恶心和呕吐，一人发生贝尔麻痹症。在</a:t>
            </a:r>
            <a:r>
              <a:rPr lang="zh-CN" altLang="en-US" b="1" dirty="0">
                <a:latin typeface="Calibri" panose="020F0502020204030204" pitchFamily="34" charset="0"/>
                <a:ea typeface="宋体" panose="02010600030101010101" pitchFamily="2" charset="-122"/>
                <a:cs typeface="Calibri" panose="020F0502020204030204" pitchFamily="34" charset="0"/>
              </a:rPr>
              <a:t>辉瑞</a:t>
            </a:r>
            <a:r>
              <a:rPr lang="zh-CN" altLang="en-US" dirty="0">
                <a:latin typeface="Calibri" panose="020F0502020204030204" pitchFamily="34" charset="0"/>
                <a:ea typeface="宋体" panose="02010600030101010101" pitchFamily="2" charset="-122"/>
                <a:cs typeface="Calibri" panose="020F0502020204030204" pitchFamily="34" charset="0"/>
              </a:rPr>
              <a:t>疫苗试验中，严重副作用的例子包括疫苗接种部位的肩部受伤以及疫苗接种手臂相对一侧腋窝淋巴结肿大。在</a:t>
            </a:r>
            <a:r>
              <a:rPr lang="zh-CN" altLang="en-US" b="1" dirty="0">
                <a:latin typeface="Calibri" panose="020F0502020204030204" pitchFamily="34" charset="0"/>
                <a:ea typeface="宋体" panose="02010600030101010101" pitchFamily="2" charset="-122"/>
                <a:cs typeface="Calibri" panose="020F0502020204030204" pitchFamily="34" charset="0"/>
              </a:rPr>
              <a:t>强生</a:t>
            </a:r>
            <a:r>
              <a:rPr lang="zh-CN" altLang="en-US" dirty="0">
                <a:latin typeface="Calibri" panose="020F0502020204030204" pitchFamily="34" charset="0"/>
                <a:ea typeface="宋体" panose="02010600030101010101" pitchFamily="2" charset="-122"/>
                <a:cs typeface="Calibri" panose="020F0502020204030204" pitchFamily="34" charset="0"/>
              </a:rPr>
              <a:t>疫苗试验中，严重副作用的例子包括四例癫痫发作和六例深静脉血栓形成。我们不知道这些严重的副作用是否与疫苗有关。</a:t>
            </a:r>
            <a:endParaRPr lang="en-US" sz="1050" dirty="0">
              <a:latin typeface="Calibri" panose="020F0502020204030204" pitchFamily="34" charset="0"/>
              <a:ea typeface="宋体" panose="02010600030101010101" pitchFamily="2" charset="-122"/>
              <a:cs typeface="Calibri" panose="020F0502020204030204" pitchFamily="34" charset="0"/>
            </a:endParaRPr>
          </a:p>
          <a:p>
            <a:pPr>
              <a:lnSpc>
                <a:spcPct val="107000"/>
              </a:lnSpc>
            </a:pPr>
            <a:r>
              <a:rPr lang="en-US" dirty="0">
                <a:latin typeface="Calibri" panose="020F0502020204030204" pitchFamily="34" charset="0"/>
                <a:ea typeface="宋体" panose="02010600030101010101" pitchFamily="2" charset="-122"/>
                <a:cs typeface="Calibri" panose="020F0502020204030204" pitchFamily="34" charset="0"/>
              </a:rPr>
              <a:t> </a:t>
            </a:r>
            <a:endParaRPr lang="en-US" sz="1050" dirty="0">
              <a:latin typeface="Calibri" panose="020F0502020204030204" pitchFamily="34" charset="0"/>
              <a:ea typeface="宋体" panose="02010600030101010101" pitchFamily="2" charset="-122"/>
              <a:cs typeface="Calibri" panose="020F0502020204030204" pitchFamily="34" charset="0"/>
            </a:endParaRPr>
          </a:p>
          <a:p>
            <a:pPr>
              <a:lnSpc>
                <a:spcPct val="107000"/>
              </a:lnSpc>
            </a:pPr>
            <a:r>
              <a:rPr lang="zh-CN" altLang="en-US" dirty="0">
                <a:latin typeface="Calibri" panose="020F0502020204030204" pitchFamily="34" charset="0"/>
                <a:ea typeface="宋体" panose="02010600030101010101" pitchFamily="2" charset="-122"/>
                <a:cs typeface="Calibri" panose="020F0502020204030204" pitchFamily="34" charset="0"/>
              </a:rPr>
              <a:t>在临床试验以外也发生了一些严重过敏反应。有关过敏反应的更多信息，请参见第</a:t>
            </a:r>
            <a:r>
              <a:rPr lang="en-US" altLang="zh-CN" dirty="0">
                <a:latin typeface="Calibri" panose="020F0502020204030204" pitchFamily="34" charset="0"/>
                <a:ea typeface="宋体" panose="02010600030101010101" pitchFamily="2" charset="-122"/>
                <a:cs typeface="Calibri" panose="020F0502020204030204" pitchFamily="34" charset="0"/>
              </a:rPr>
              <a:t>18</a:t>
            </a:r>
            <a:r>
              <a:rPr lang="zh-CN" altLang="en-US" dirty="0">
                <a:latin typeface="Calibri" panose="020F0502020204030204" pitchFamily="34" charset="0"/>
                <a:ea typeface="宋体" panose="02010600030101010101" pitchFamily="2" charset="-122"/>
                <a:cs typeface="Calibri" panose="020F0502020204030204" pitchFamily="34" charset="0"/>
              </a:rPr>
              <a:t>页。</a:t>
            </a:r>
          </a:p>
          <a:p>
            <a:pPr>
              <a:lnSpc>
                <a:spcPct val="107000"/>
              </a:lnSpc>
            </a:pPr>
            <a:endParaRPr lang="zh-CN" altLang="en-US" dirty="0">
              <a:latin typeface="Calibri" panose="020F0502020204030204" pitchFamily="34" charset="0"/>
              <a:ea typeface="宋体" panose="02010600030101010101" pitchFamily="2" charset="-122"/>
              <a:cs typeface="Calibri" panose="020F0502020204030204" pitchFamily="34" charset="0"/>
            </a:endParaRPr>
          </a:p>
          <a:p>
            <a:pPr>
              <a:lnSpc>
                <a:spcPct val="107000"/>
              </a:lnSpc>
            </a:pPr>
            <a:r>
              <a:rPr lang="zh-CN" altLang="en-US" dirty="0">
                <a:latin typeface="Calibri" panose="020F0502020204030204" pitchFamily="34" charset="0"/>
                <a:ea typeface="宋体" panose="02010600030101010101" pitchFamily="2" charset="-122"/>
                <a:cs typeface="Calibri" panose="020F0502020204030204" pitchFamily="34" charset="0"/>
              </a:rPr>
              <a:t>在接种第二剂莫德纳和辉瑞疫苗之后，轻微副作用比第一剂之后更常见。</a:t>
            </a:r>
            <a:endParaRPr lang="en-US" sz="1050" dirty="0">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i="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i="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hlinkClick r:id="rId3"/>
              </a:rPr>
              <a:t>https://www.fda.gov/emergency-preparedness-and-response/mcm-legal-regulatory-and-policy-framework/pfizer-biontech-covid-19-vaccine-frequently-asked-questions</a:t>
            </a:r>
            <a:endParaRPr lang="en-US" sz="1200" i="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i="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i="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hlinkClick r:id="rId4"/>
              </a:rPr>
              <a:t>https://www.fda.gov/emergency-preparedness-and-response/mcm-legal-regulatory-and-policy-framework/moderna-covid-19-vaccine-frequently-asked-questions</a:t>
            </a:r>
            <a:endParaRPr lang="en-US" sz="1200" i="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dirty="0">
              <a:latin typeface="Calibri" panose="020F0502020204030204" pitchFamily="34" charset="0"/>
              <a:ea typeface="宋体" panose="02010600030101010101" pitchFamily="2" charset="-122"/>
              <a:cs typeface="Calibri" panose="020F0502020204030204" pitchFamily="34" charset="0"/>
            </a:endParaRPr>
          </a:p>
          <a:p>
            <a:pPr>
              <a:defRPr/>
            </a:pPr>
            <a:r>
              <a:rPr lang="en-US" u="sng" dirty="0">
                <a:latin typeface="Calibri" panose="020F0502020204030204" pitchFamily="34" charset="0"/>
                <a:ea typeface="宋体" panose="02010600030101010101" pitchFamily="2" charset="-122"/>
                <a:cs typeface="Calibri" panose="020F0502020204030204" pitchFamily="34" charset="0"/>
                <a:hlinkClick r:id="rId5"/>
              </a:rPr>
              <a:t>https://www.fda.gov/emergency-preparedness-and-response/mcm-legal-regulatory-and-policy-framework/janssen-covid-19-vaccine-frequently-asked-questions</a:t>
            </a:r>
            <a:endParaRPr lang="en-US" u="sng" dirty="0">
              <a:latin typeface="Calibri" panose="020F0502020204030204" pitchFamily="34" charset="0"/>
              <a:ea typeface="宋体" panose="02010600030101010101" pitchFamily="2" charset="-122"/>
              <a:cs typeface="Calibri" panose="020F0502020204030204" pitchFamily="34" charset="0"/>
            </a:endParaRPr>
          </a:p>
          <a:p>
            <a:pPr>
              <a:defRPr/>
            </a:pPr>
            <a:endParaRPr lang="en-US" dirty="0">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i="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i="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endParaRPr lang="en-US" dirty="0">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a:xfrm>
            <a:off x="3970938" y="9296400"/>
            <a:ext cx="3037840" cy="255224"/>
          </a:xfrm>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13</a:t>
            </a:fld>
            <a:endParaRPr lang="en-US" dirty="0">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1418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endParaRPr lang="en-US" altLang="zh-CN" dirty="0">
              <a:latin typeface="Calibri" panose="020F0502020204030204" pitchFamily="34" charset="0"/>
              <a:ea typeface="宋体" panose="02010600030101010101" pitchFamily="2" charset="-122"/>
              <a:cs typeface="Calibri" panose="020F0502020204030204" pitchFamily="34" charset="0"/>
            </a:endParaRPr>
          </a:p>
          <a:p>
            <a:r>
              <a:rPr lang="zh-CN" altLang="en-US" dirty="0">
                <a:latin typeface="Calibri" panose="020F0502020204030204" pitchFamily="34" charset="0"/>
                <a:ea typeface="宋体" panose="02010600030101010101" pitchFamily="2" charset="-122"/>
                <a:cs typeface="Calibri" panose="020F0502020204030204" pitchFamily="34" charset="0"/>
              </a:rPr>
              <a:t>总体而言，</a:t>
            </a:r>
            <a:r>
              <a:rPr lang="zh-CN" altLang="en-US" b="1" dirty="0">
                <a:latin typeface="Calibri" panose="020F0502020204030204" pitchFamily="34" charset="0"/>
                <a:ea typeface="宋体" panose="02010600030101010101" pitchFamily="2" charset="-122"/>
                <a:cs typeface="Calibri" panose="020F0502020204030204" pitchFamily="34" charset="0"/>
              </a:rPr>
              <a:t>辉瑞</a:t>
            </a:r>
            <a:r>
              <a:rPr lang="zh-CN" altLang="en-US" dirty="0">
                <a:latin typeface="Calibri" panose="020F0502020204030204" pitchFamily="34" charset="0"/>
                <a:ea typeface="宋体" panose="02010600030101010101" pitchFamily="2" charset="-122"/>
                <a:cs typeface="Calibri" panose="020F0502020204030204" pitchFamily="34" charset="0"/>
              </a:rPr>
              <a:t>安全性试验的参加者中</a:t>
            </a:r>
            <a:r>
              <a:rPr lang="en-US" altLang="zh-CN" dirty="0">
                <a:latin typeface="Calibri" panose="020F0502020204030204" pitchFamily="34" charset="0"/>
                <a:ea typeface="宋体" panose="02010600030101010101" pitchFamily="2" charset="-122"/>
                <a:cs typeface="Calibri" panose="020F0502020204030204" pitchFamily="34" charset="0"/>
              </a:rPr>
              <a:t>50.6</a:t>
            </a:r>
            <a:r>
              <a:rPr lang="zh-CN" altLang="en-US" dirty="0">
                <a:latin typeface="Calibri" panose="020F0502020204030204" pitchFamily="34" charset="0"/>
                <a:ea typeface="宋体" panose="02010600030101010101" pitchFamily="2" charset="-122"/>
                <a:cs typeface="Calibri" panose="020F0502020204030204" pitchFamily="34" charset="0"/>
              </a:rPr>
              <a:t>％为男性，</a:t>
            </a:r>
            <a:r>
              <a:rPr lang="en-US" altLang="zh-CN" dirty="0">
                <a:latin typeface="Calibri" panose="020F0502020204030204" pitchFamily="34" charset="0"/>
                <a:ea typeface="宋体" panose="02010600030101010101" pitchFamily="2" charset="-122"/>
                <a:cs typeface="Calibri" panose="020F0502020204030204" pitchFamily="34" charset="0"/>
              </a:rPr>
              <a:t>49.4%</a:t>
            </a:r>
            <a:r>
              <a:rPr lang="zh-CN" altLang="en-US" dirty="0">
                <a:latin typeface="Calibri" panose="020F0502020204030204" pitchFamily="34" charset="0"/>
                <a:ea typeface="宋体" panose="02010600030101010101" pitchFamily="2" charset="-122"/>
                <a:cs typeface="Calibri" panose="020F0502020204030204" pitchFamily="34" charset="0"/>
              </a:rPr>
              <a:t>为女性，白人为</a:t>
            </a:r>
            <a:r>
              <a:rPr lang="en-US" altLang="zh-CN" dirty="0">
                <a:latin typeface="Calibri" panose="020F0502020204030204" pitchFamily="34" charset="0"/>
                <a:ea typeface="宋体" panose="02010600030101010101" pitchFamily="2" charset="-122"/>
                <a:cs typeface="Calibri" panose="020F0502020204030204" pitchFamily="34" charset="0"/>
              </a:rPr>
              <a:t>83.1%</a:t>
            </a:r>
            <a:r>
              <a:rPr lang="zh-CN" altLang="en-US" dirty="0">
                <a:latin typeface="Calibri" panose="020F0502020204030204" pitchFamily="34" charset="0"/>
                <a:ea typeface="宋体" panose="02010600030101010101" pitchFamily="2" charset="-122"/>
                <a:cs typeface="Calibri" panose="020F0502020204030204" pitchFamily="34" charset="0"/>
              </a:rPr>
              <a:t>，黑人或非裔美国人为</a:t>
            </a:r>
            <a:r>
              <a:rPr lang="en-US" altLang="zh-CN" dirty="0">
                <a:latin typeface="Calibri" panose="020F0502020204030204" pitchFamily="34" charset="0"/>
                <a:ea typeface="宋体" panose="02010600030101010101" pitchFamily="2" charset="-122"/>
                <a:cs typeface="Calibri" panose="020F0502020204030204" pitchFamily="34" charset="0"/>
              </a:rPr>
              <a:t>9.1%</a:t>
            </a:r>
            <a:r>
              <a:rPr lang="zh-CN" altLang="en-US" dirty="0">
                <a:latin typeface="Calibri" panose="020F0502020204030204" pitchFamily="34" charset="0"/>
                <a:ea typeface="宋体" panose="02010600030101010101" pitchFamily="2" charset="-122"/>
                <a:cs typeface="Calibri" panose="020F0502020204030204" pitchFamily="34" charset="0"/>
              </a:rPr>
              <a:t>，西裔或拉丁裔为</a:t>
            </a:r>
            <a:r>
              <a:rPr lang="en-US" altLang="zh-CN" dirty="0">
                <a:latin typeface="Calibri" panose="020F0502020204030204" pitchFamily="34" charset="0"/>
                <a:ea typeface="宋体" panose="02010600030101010101" pitchFamily="2" charset="-122"/>
                <a:cs typeface="Calibri" panose="020F0502020204030204" pitchFamily="34" charset="0"/>
              </a:rPr>
              <a:t>28.0%</a:t>
            </a:r>
            <a:r>
              <a:rPr lang="zh-CN" altLang="en-US" dirty="0">
                <a:latin typeface="Calibri" panose="020F0502020204030204" pitchFamily="34" charset="0"/>
                <a:ea typeface="宋体" panose="02010600030101010101" pitchFamily="2" charset="-122"/>
                <a:cs typeface="Calibri" panose="020F0502020204030204" pitchFamily="34" charset="0"/>
              </a:rPr>
              <a:t>，亚裔为</a:t>
            </a:r>
            <a:r>
              <a:rPr lang="en-US" altLang="zh-CN" dirty="0">
                <a:latin typeface="Calibri" panose="020F0502020204030204" pitchFamily="34" charset="0"/>
                <a:ea typeface="宋体" panose="02010600030101010101" pitchFamily="2" charset="-122"/>
                <a:cs typeface="Calibri" panose="020F0502020204030204" pitchFamily="34" charset="0"/>
              </a:rPr>
              <a:t>4.3%</a:t>
            </a:r>
            <a:r>
              <a:rPr lang="zh-CN" altLang="en-US" dirty="0">
                <a:latin typeface="Calibri" panose="020F0502020204030204" pitchFamily="34" charset="0"/>
                <a:ea typeface="宋体" panose="02010600030101010101" pitchFamily="2" charset="-122"/>
                <a:cs typeface="Calibri" panose="020F0502020204030204" pitchFamily="34" charset="0"/>
              </a:rPr>
              <a:t>，美洲印第安人或阿拉斯加本土人为</a:t>
            </a:r>
            <a:r>
              <a:rPr lang="en-US" altLang="zh-CN" dirty="0">
                <a:latin typeface="Calibri" panose="020F0502020204030204" pitchFamily="34" charset="0"/>
                <a:ea typeface="宋体" panose="02010600030101010101" pitchFamily="2" charset="-122"/>
                <a:cs typeface="Calibri" panose="020F0502020204030204" pitchFamily="34" charset="0"/>
              </a:rPr>
              <a:t>0.5%</a:t>
            </a:r>
            <a:r>
              <a:rPr lang="zh-CN" altLang="en-US" dirty="0">
                <a:latin typeface="Calibri" panose="020F0502020204030204" pitchFamily="34" charset="0"/>
                <a:ea typeface="宋体" panose="02010600030101010101" pitchFamily="2" charset="-122"/>
                <a:cs typeface="Calibri" panose="020F0502020204030204" pitchFamily="34" charset="0"/>
              </a:rPr>
              <a:t>。对</a:t>
            </a:r>
            <a:r>
              <a:rPr lang="en-US" altLang="zh-CN" dirty="0">
                <a:latin typeface="Calibri" panose="020F0502020204030204" pitchFamily="34" charset="0"/>
                <a:ea typeface="宋体" panose="02010600030101010101" pitchFamily="2" charset="-122"/>
                <a:cs typeface="Calibri" panose="020F0502020204030204" pitchFamily="34" charset="0"/>
              </a:rPr>
              <a:t>2,260</a:t>
            </a:r>
            <a:r>
              <a:rPr lang="zh-CN" altLang="en-US" dirty="0">
                <a:latin typeface="Calibri" panose="020F0502020204030204" pitchFamily="34" charset="0"/>
                <a:ea typeface="宋体" panose="02010600030101010101" pitchFamily="2" charset="-122"/>
                <a:cs typeface="Calibri" panose="020F0502020204030204" pitchFamily="34" charset="0"/>
              </a:rPr>
              <a:t>名</a:t>
            </a:r>
            <a:r>
              <a:rPr lang="en-US" altLang="zh-CN" dirty="0">
                <a:latin typeface="Calibri" panose="020F0502020204030204" pitchFamily="34" charset="0"/>
                <a:ea typeface="宋体" panose="02010600030101010101" pitchFamily="2" charset="-122"/>
                <a:cs typeface="Calibri" panose="020F0502020204030204" pitchFamily="34" charset="0"/>
              </a:rPr>
              <a:t>12-15</a:t>
            </a:r>
            <a:r>
              <a:rPr lang="zh-CN" altLang="en-US" dirty="0">
                <a:latin typeface="Calibri" panose="020F0502020204030204" pitchFamily="34" charset="0"/>
                <a:ea typeface="宋体" panose="02010600030101010101" pitchFamily="2" charset="-122"/>
                <a:cs typeface="Calibri" panose="020F0502020204030204" pitchFamily="34" charset="0"/>
              </a:rPr>
              <a:t>岁的青少年和</a:t>
            </a:r>
            <a:r>
              <a:rPr lang="en-US" altLang="zh-CN" sz="1200" dirty="0"/>
              <a:t>3,000</a:t>
            </a:r>
            <a:r>
              <a:rPr lang="zh-CN" altLang="en-US" sz="1200" dirty="0"/>
              <a:t>名</a:t>
            </a:r>
            <a:r>
              <a:rPr lang="en-US" altLang="zh-CN" sz="1200" dirty="0"/>
              <a:t>5-11</a:t>
            </a:r>
            <a:r>
              <a:rPr lang="zh-CN" altLang="en-US" sz="1200" dirty="0"/>
              <a:t>岁的儿童</a:t>
            </a:r>
            <a:r>
              <a:rPr lang="zh-CN" altLang="en-US" dirty="0">
                <a:latin typeface="Calibri" panose="020F0502020204030204" pitchFamily="34" charset="0"/>
                <a:ea typeface="宋体" panose="02010600030101010101" pitchFamily="2" charset="-122"/>
                <a:cs typeface="Calibri" panose="020F0502020204030204" pitchFamily="34" charset="0"/>
              </a:rPr>
              <a:t>进行了辉瑞疫苗在年龄较小青少年中的安全性研究。（</a:t>
            </a:r>
            <a:r>
              <a:rPr lang="en-US" altLang="zh-CN" dirty="0">
                <a:latin typeface="Calibri" panose="020F0502020204030204" pitchFamily="34" charset="0"/>
                <a:ea typeface="宋体" panose="02010600030101010101" pitchFamily="2" charset="-122"/>
                <a:cs typeface="Calibri" panose="020F0502020204030204" pitchFamily="34" charset="0"/>
                <a:hlinkClick r:id="rId3"/>
              </a:rPr>
              <a:t>https://www.fda.gov/media/144413/download</a:t>
            </a:r>
            <a:r>
              <a:rPr lang="zh-CN" altLang="en-US" dirty="0">
                <a:latin typeface="Calibri" panose="020F0502020204030204" pitchFamily="34" charset="0"/>
                <a:ea typeface="宋体" panose="02010600030101010101" pitchFamily="2" charset="-122"/>
                <a:cs typeface="Calibri" panose="020F0502020204030204" pitchFamily="34" charset="0"/>
              </a:rPr>
              <a:t>）</a:t>
            </a:r>
          </a:p>
          <a:p>
            <a:endParaRPr lang="zh-CN" altLang="en-US" dirty="0">
              <a:latin typeface="Calibri" panose="020F0502020204030204" pitchFamily="34" charset="0"/>
              <a:ea typeface="宋体" panose="02010600030101010101" pitchFamily="2" charset="-122"/>
              <a:cs typeface="Calibri" panose="020F0502020204030204" pitchFamily="34" charset="0"/>
            </a:endParaRPr>
          </a:p>
          <a:p>
            <a:endParaRPr lang="en-US" dirty="0">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14</a:t>
            </a:fld>
            <a:endParaRPr lang="en-US">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88466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endParaRPr lang="en-US" altLang="zh-CN" dirty="0">
              <a:latin typeface="Calibri" panose="020F0502020204030204" pitchFamily="34" charset="0"/>
              <a:ea typeface="宋体" panose="02010600030101010101" pitchFamily="2" charset="-122"/>
              <a:cs typeface="Calibri" panose="020F0502020204030204" pitchFamily="34" charset="0"/>
            </a:endParaRPr>
          </a:p>
          <a:p>
            <a:r>
              <a:rPr lang="zh-CN" altLang="en-US" dirty="0">
                <a:latin typeface="Calibri" panose="020F0502020204030204" pitchFamily="34" charset="0"/>
                <a:ea typeface="宋体" panose="02010600030101010101" pitchFamily="2" charset="-122"/>
                <a:cs typeface="Calibri" panose="020F0502020204030204" pitchFamily="34" charset="0"/>
              </a:rPr>
              <a:t>总体而言，在</a:t>
            </a:r>
            <a:r>
              <a:rPr lang="zh-CN" altLang="en-US" b="1" dirty="0">
                <a:latin typeface="Calibri" panose="020F0502020204030204" pitchFamily="34" charset="0"/>
                <a:ea typeface="宋体" panose="02010600030101010101" pitchFamily="2" charset="-122"/>
                <a:cs typeface="Calibri" panose="020F0502020204030204" pitchFamily="34" charset="0"/>
              </a:rPr>
              <a:t>莫德纳</a:t>
            </a:r>
            <a:r>
              <a:rPr lang="zh-CN" altLang="en-US" dirty="0">
                <a:latin typeface="Calibri" panose="020F0502020204030204" pitchFamily="34" charset="0"/>
                <a:ea typeface="宋体" panose="02010600030101010101" pitchFamily="2" charset="-122"/>
                <a:cs typeface="Calibri" panose="020F0502020204030204" pitchFamily="34" charset="0"/>
              </a:rPr>
              <a:t>安全性试验的参加者中，男性为</a:t>
            </a:r>
            <a:r>
              <a:rPr lang="en-US" altLang="zh-CN" dirty="0">
                <a:latin typeface="Calibri" panose="020F0502020204030204" pitchFamily="34" charset="0"/>
                <a:ea typeface="宋体" panose="02010600030101010101" pitchFamily="2" charset="-122"/>
                <a:cs typeface="Calibri" panose="020F0502020204030204" pitchFamily="34" charset="0"/>
              </a:rPr>
              <a:t>52.7%</a:t>
            </a:r>
            <a:r>
              <a:rPr lang="zh-CN" altLang="en-US" dirty="0">
                <a:latin typeface="Calibri" panose="020F0502020204030204" pitchFamily="34" charset="0"/>
                <a:ea typeface="宋体" panose="02010600030101010101" pitchFamily="2" charset="-122"/>
                <a:cs typeface="Calibri" panose="020F0502020204030204" pitchFamily="34" charset="0"/>
              </a:rPr>
              <a:t>，女性为</a:t>
            </a:r>
            <a:r>
              <a:rPr lang="en-US" altLang="zh-CN" dirty="0">
                <a:latin typeface="Calibri" panose="020F0502020204030204" pitchFamily="34" charset="0"/>
                <a:ea typeface="宋体" panose="02010600030101010101" pitchFamily="2" charset="-122"/>
                <a:cs typeface="Calibri" panose="020F0502020204030204" pitchFamily="34" charset="0"/>
              </a:rPr>
              <a:t>47.3%</a:t>
            </a:r>
            <a:r>
              <a:rPr lang="zh-CN" altLang="en-US" dirty="0">
                <a:latin typeface="Calibri" panose="020F0502020204030204" pitchFamily="34" charset="0"/>
                <a:ea typeface="宋体" panose="02010600030101010101" pitchFamily="2" charset="-122"/>
                <a:cs typeface="Calibri" panose="020F0502020204030204" pitchFamily="34" charset="0"/>
              </a:rPr>
              <a:t>，白人为</a:t>
            </a:r>
            <a:r>
              <a:rPr lang="en-US" altLang="zh-CN" dirty="0">
                <a:latin typeface="Calibri" panose="020F0502020204030204" pitchFamily="34" charset="0"/>
                <a:ea typeface="宋体" panose="02010600030101010101" pitchFamily="2" charset="-122"/>
                <a:cs typeface="Calibri" panose="020F0502020204030204" pitchFamily="34" charset="0"/>
              </a:rPr>
              <a:t>79.2%</a:t>
            </a:r>
            <a:r>
              <a:rPr lang="zh-CN" altLang="en-US" dirty="0">
                <a:latin typeface="Calibri" panose="020F0502020204030204" pitchFamily="34" charset="0"/>
                <a:ea typeface="宋体" panose="02010600030101010101" pitchFamily="2" charset="-122"/>
                <a:cs typeface="Calibri" panose="020F0502020204030204" pitchFamily="34" charset="0"/>
              </a:rPr>
              <a:t>，黑人或非裔美国人为</a:t>
            </a:r>
            <a:r>
              <a:rPr lang="en-US" altLang="zh-CN" dirty="0">
                <a:latin typeface="Calibri" panose="020F0502020204030204" pitchFamily="34" charset="0"/>
                <a:ea typeface="宋体" panose="02010600030101010101" pitchFamily="2" charset="-122"/>
                <a:cs typeface="Calibri" panose="020F0502020204030204" pitchFamily="34" charset="0"/>
              </a:rPr>
              <a:t>10.2%</a:t>
            </a:r>
            <a:r>
              <a:rPr lang="zh-CN" altLang="en-US" dirty="0">
                <a:latin typeface="Calibri" panose="020F0502020204030204" pitchFamily="34" charset="0"/>
                <a:ea typeface="宋体" panose="02010600030101010101" pitchFamily="2" charset="-122"/>
                <a:cs typeface="Calibri" panose="020F0502020204030204" pitchFamily="34" charset="0"/>
              </a:rPr>
              <a:t>，西裔或拉丁裔为</a:t>
            </a:r>
            <a:r>
              <a:rPr lang="en-US" altLang="zh-CN" dirty="0">
                <a:latin typeface="Calibri" panose="020F0502020204030204" pitchFamily="34" charset="0"/>
                <a:ea typeface="宋体" panose="02010600030101010101" pitchFamily="2" charset="-122"/>
                <a:cs typeface="Calibri" panose="020F0502020204030204" pitchFamily="34" charset="0"/>
              </a:rPr>
              <a:t>20.5%</a:t>
            </a:r>
            <a:r>
              <a:rPr lang="zh-CN" altLang="en-US" dirty="0">
                <a:latin typeface="Calibri" panose="020F0502020204030204" pitchFamily="34" charset="0"/>
                <a:ea typeface="宋体" panose="02010600030101010101" pitchFamily="2" charset="-122"/>
                <a:cs typeface="Calibri" panose="020F0502020204030204" pitchFamily="34" charset="0"/>
              </a:rPr>
              <a:t>，亚裔为</a:t>
            </a:r>
            <a:r>
              <a:rPr lang="en-US" altLang="zh-CN" dirty="0">
                <a:latin typeface="Calibri" panose="020F0502020204030204" pitchFamily="34" charset="0"/>
                <a:ea typeface="宋体" panose="02010600030101010101" pitchFamily="2" charset="-122"/>
                <a:cs typeface="Calibri" panose="020F0502020204030204" pitchFamily="34" charset="0"/>
              </a:rPr>
              <a:t>4.6%</a:t>
            </a:r>
            <a:r>
              <a:rPr lang="zh-CN" altLang="en-US" dirty="0">
                <a:latin typeface="Calibri" panose="020F0502020204030204" pitchFamily="34" charset="0"/>
                <a:ea typeface="宋体" panose="02010600030101010101" pitchFamily="2" charset="-122"/>
                <a:cs typeface="Calibri" panose="020F0502020204030204" pitchFamily="34" charset="0"/>
              </a:rPr>
              <a:t>，美洲印第安人或阿拉斯加本土人为</a:t>
            </a:r>
            <a:r>
              <a:rPr lang="en-US" altLang="zh-CN" dirty="0">
                <a:latin typeface="Calibri" panose="020F0502020204030204" pitchFamily="34" charset="0"/>
                <a:ea typeface="宋体" panose="02010600030101010101" pitchFamily="2" charset="-122"/>
                <a:cs typeface="Calibri" panose="020F0502020204030204" pitchFamily="34" charset="0"/>
              </a:rPr>
              <a:t>0.8%</a:t>
            </a:r>
            <a:r>
              <a:rPr lang="zh-CN" altLang="en-US" dirty="0">
                <a:latin typeface="Calibri" panose="020F0502020204030204" pitchFamily="34" charset="0"/>
                <a:ea typeface="宋体" panose="02010600030101010101" pitchFamily="2" charset="-122"/>
                <a:cs typeface="Calibri" panose="020F0502020204030204" pitchFamily="34" charset="0"/>
              </a:rPr>
              <a:t>，夏威夷本土人或太平洋岛民为</a:t>
            </a:r>
            <a:r>
              <a:rPr lang="en-US" altLang="zh-CN" dirty="0">
                <a:latin typeface="Calibri" panose="020F0502020204030204" pitchFamily="34" charset="0"/>
                <a:ea typeface="宋体" panose="02010600030101010101" pitchFamily="2" charset="-122"/>
                <a:cs typeface="Calibri" panose="020F0502020204030204" pitchFamily="34" charset="0"/>
              </a:rPr>
              <a:t>0.2%</a:t>
            </a:r>
            <a:r>
              <a:rPr lang="zh-CN" altLang="en-US" dirty="0">
                <a:latin typeface="Calibri" panose="020F0502020204030204" pitchFamily="34" charset="0"/>
                <a:ea typeface="宋体" panose="02010600030101010101" pitchFamily="2" charset="-122"/>
                <a:cs typeface="Calibri" panose="020F0502020204030204" pitchFamily="34" charset="0"/>
              </a:rPr>
              <a:t>，</a:t>
            </a:r>
            <a:r>
              <a:rPr lang="en-US" altLang="zh-CN" dirty="0">
                <a:latin typeface="Calibri" panose="020F0502020204030204" pitchFamily="34" charset="0"/>
                <a:ea typeface="宋体" panose="02010600030101010101" pitchFamily="2" charset="-122"/>
                <a:cs typeface="Calibri" panose="020F0502020204030204" pitchFamily="34" charset="0"/>
              </a:rPr>
              <a:t>2.1%</a:t>
            </a:r>
            <a:r>
              <a:rPr lang="zh-CN" altLang="en-US" dirty="0">
                <a:latin typeface="Calibri" panose="020F0502020204030204" pitchFamily="34" charset="0"/>
                <a:ea typeface="宋体" panose="02010600030101010101" pitchFamily="2" charset="-122"/>
                <a:cs typeface="Calibri" panose="020F0502020204030204" pitchFamily="34" charset="0"/>
              </a:rPr>
              <a:t>为其他种族，</a:t>
            </a:r>
            <a:r>
              <a:rPr lang="en-US" altLang="zh-CN" dirty="0">
                <a:latin typeface="Calibri" panose="020F0502020204030204" pitchFamily="34" charset="0"/>
                <a:ea typeface="宋体" panose="02010600030101010101" pitchFamily="2" charset="-122"/>
                <a:cs typeface="Calibri" panose="020F0502020204030204" pitchFamily="34" charset="0"/>
              </a:rPr>
              <a:t>2.1%</a:t>
            </a:r>
            <a:r>
              <a:rPr lang="zh-CN" altLang="en-US" dirty="0">
                <a:latin typeface="Calibri" panose="020F0502020204030204" pitchFamily="34" charset="0"/>
                <a:ea typeface="宋体" panose="02010600030101010101" pitchFamily="2" charset="-122"/>
                <a:cs typeface="Calibri" panose="020F0502020204030204" pitchFamily="34" charset="0"/>
              </a:rPr>
              <a:t>为多种族。</a:t>
            </a:r>
          </a:p>
          <a:p>
            <a:endParaRPr lang="zh-CN" altLang="en-US" dirty="0">
              <a:latin typeface="Calibri" panose="020F0502020204030204" pitchFamily="34" charset="0"/>
              <a:ea typeface="宋体" panose="02010600030101010101" pitchFamily="2" charset="-122"/>
              <a:cs typeface="Calibri" panose="020F0502020204030204" pitchFamily="34" charset="0"/>
            </a:endParaRPr>
          </a:p>
          <a:p>
            <a:r>
              <a:rPr lang="zh-CN" altLang="en-US" dirty="0">
                <a:latin typeface="Calibri" panose="020F0502020204030204" pitchFamily="34" charset="0"/>
                <a:ea typeface="宋体" panose="02010600030101010101" pitchFamily="2" charset="-122"/>
                <a:cs typeface="Calibri" panose="020F0502020204030204" pitchFamily="34" charset="0"/>
              </a:rPr>
              <a:t>参加者的平均年龄为</a:t>
            </a:r>
            <a:r>
              <a:rPr lang="en-US" altLang="zh-CN" dirty="0">
                <a:latin typeface="Calibri" panose="020F0502020204030204" pitchFamily="34" charset="0"/>
                <a:ea typeface="宋体" panose="02010600030101010101" pitchFamily="2" charset="-122"/>
                <a:cs typeface="Calibri" panose="020F0502020204030204" pitchFamily="34" charset="0"/>
              </a:rPr>
              <a:t>52</a:t>
            </a:r>
            <a:r>
              <a:rPr lang="zh-CN" altLang="en-US" dirty="0">
                <a:latin typeface="Calibri" panose="020F0502020204030204" pitchFamily="34" charset="0"/>
                <a:ea typeface="宋体" panose="02010600030101010101" pitchFamily="2" charset="-122"/>
                <a:cs typeface="Calibri" panose="020F0502020204030204" pitchFamily="34" charset="0"/>
              </a:rPr>
              <a:t>岁；</a:t>
            </a:r>
            <a:r>
              <a:rPr lang="en-US" altLang="zh-CN" dirty="0">
                <a:latin typeface="Calibri" panose="020F0502020204030204" pitchFamily="34" charset="0"/>
                <a:ea typeface="宋体" panose="02010600030101010101" pitchFamily="2" charset="-122"/>
                <a:cs typeface="Calibri" panose="020F0502020204030204" pitchFamily="34" charset="0"/>
              </a:rPr>
              <a:t>18</a:t>
            </a:r>
            <a:r>
              <a:rPr lang="zh-CN" altLang="en-US" dirty="0">
                <a:latin typeface="Calibri" panose="020F0502020204030204" pitchFamily="34" charset="0"/>
                <a:ea typeface="宋体" panose="02010600030101010101" pitchFamily="2" charset="-122"/>
                <a:cs typeface="Calibri" panose="020F0502020204030204" pitchFamily="34" charset="0"/>
              </a:rPr>
              <a:t>至</a:t>
            </a:r>
            <a:r>
              <a:rPr lang="en-US" altLang="zh-CN" dirty="0">
                <a:latin typeface="Calibri" panose="020F0502020204030204" pitchFamily="34" charset="0"/>
                <a:ea typeface="宋体" panose="02010600030101010101" pitchFamily="2" charset="-122"/>
                <a:cs typeface="Calibri" panose="020F0502020204030204" pitchFamily="34" charset="0"/>
              </a:rPr>
              <a:t>64</a:t>
            </a:r>
            <a:r>
              <a:rPr lang="zh-CN" altLang="en-US" dirty="0">
                <a:latin typeface="Calibri" panose="020F0502020204030204" pitchFamily="34" charset="0"/>
                <a:ea typeface="宋体" panose="02010600030101010101" pitchFamily="2" charset="-122"/>
                <a:cs typeface="Calibri" panose="020F0502020204030204" pitchFamily="34" charset="0"/>
              </a:rPr>
              <a:t>岁的人占</a:t>
            </a:r>
            <a:r>
              <a:rPr lang="en-US" altLang="zh-CN" dirty="0">
                <a:latin typeface="Calibri" panose="020F0502020204030204" pitchFamily="34" charset="0"/>
                <a:ea typeface="宋体" panose="02010600030101010101" pitchFamily="2" charset="-122"/>
                <a:cs typeface="Calibri" panose="020F0502020204030204" pitchFamily="34" charset="0"/>
              </a:rPr>
              <a:t>75.2%</a:t>
            </a:r>
            <a:r>
              <a:rPr lang="zh-CN" altLang="en-US" dirty="0">
                <a:latin typeface="Calibri" panose="020F0502020204030204" pitchFamily="34" charset="0"/>
                <a:ea typeface="宋体" panose="02010600030101010101" pitchFamily="2" charset="-122"/>
                <a:cs typeface="Calibri" panose="020F0502020204030204" pitchFamily="34" charset="0"/>
              </a:rPr>
              <a:t>，</a:t>
            </a:r>
            <a:r>
              <a:rPr lang="en-US" altLang="zh-CN" dirty="0">
                <a:latin typeface="Calibri" panose="020F0502020204030204" pitchFamily="34" charset="0"/>
                <a:ea typeface="宋体" panose="02010600030101010101" pitchFamily="2" charset="-122"/>
                <a:cs typeface="Calibri" panose="020F0502020204030204" pitchFamily="34" charset="0"/>
              </a:rPr>
              <a:t>65</a:t>
            </a:r>
            <a:r>
              <a:rPr lang="zh-CN" altLang="en-US" dirty="0">
                <a:latin typeface="Calibri" panose="020F0502020204030204" pitchFamily="34" charset="0"/>
                <a:ea typeface="宋体" panose="02010600030101010101" pitchFamily="2" charset="-122"/>
                <a:cs typeface="Calibri" panose="020F0502020204030204" pitchFamily="34" charset="0"/>
              </a:rPr>
              <a:t>岁或以上的人占</a:t>
            </a:r>
            <a:r>
              <a:rPr lang="en-US" altLang="zh-CN" dirty="0">
                <a:latin typeface="Calibri" panose="020F0502020204030204" pitchFamily="34" charset="0"/>
                <a:ea typeface="宋体" panose="02010600030101010101" pitchFamily="2" charset="-122"/>
                <a:cs typeface="Calibri" panose="020F0502020204030204" pitchFamily="34" charset="0"/>
              </a:rPr>
              <a:t>24.8%</a:t>
            </a:r>
            <a:r>
              <a:rPr lang="zh-CN" altLang="en-US" dirty="0">
                <a:latin typeface="Calibri" panose="020F0502020204030204" pitchFamily="34" charset="0"/>
                <a:ea typeface="宋体" panose="02010600030101010101" pitchFamily="2" charset="-122"/>
                <a:cs typeface="Calibri" panose="020F0502020204030204" pitchFamily="34" charset="0"/>
              </a:rPr>
              <a:t>。</a:t>
            </a:r>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r>
              <a:rPr lang="zh-CN" altLang="en-US" dirty="0">
                <a:latin typeface="Calibri" panose="020F0502020204030204" pitchFamily="34" charset="0"/>
                <a:ea typeface="宋体" panose="02010600030101010101" pitchFamily="2" charset="-122"/>
                <a:cs typeface="Calibri" panose="020F0502020204030204" pitchFamily="34" charset="0"/>
              </a:rPr>
              <a:t>接种莫德纳新冠病毒疫苗的参加者和接种安慰剂的参加者具有类似的人口统计学特征。</a:t>
            </a:r>
          </a:p>
          <a:p>
            <a:endParaRPr lang="zh-CN" altLang="en-US" dirty="0">
              <a:latin typeface="Calibri" panose="020F0502020204030204" pitchFamily="34" charset="0"/>
              <a:ea typeface="宋体" panose="02010600030101010101" pitchFamily="2" charset="-122"/>
              <a:cs typeface="Calibri" panose="020F0502020204030204" pitchFamily="34" charset="0"/>
            </a:endParaRPr>
          </a:p>
          <a:p>
            <a:r>
              <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hlinkClick r:id="rId3"/>
              </a:rPr>
              <a:t>https://www.fda.gov/media/144637/download</a:t>
            </a:r>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15</a:t>
            </a:fld>
            <a:endParaRPr lang="en-US">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423316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endParaRPr lang="en-US" altLang="zh-CN" dirty="0">
              <a:latin typeface="Calibri" panose="020F0502020204030204" pitchFamily="34" charset="0"/>
              <a:ea typeface="宋体" panose="02010600030101010101" pitchFamily="2" charset="-122"/>
              <a:cs typeface="Calibri" panose="020F0502020204030204" pitchFamily="34" charset="0"/>
            </a:endParaRPr>
          </a:p>
          <a:p>
            <a:r>
              <a:rPr lang="zh-CN" altLang="en-US" dirty="0">
                <a:latin typeface="Calibri" panose="020F0502020204030204" pitchFamily="34" charset="0"/>
                <a:ea typeface="宋体" panose="02010600030101010101" pitchFamily="2" charset="-122"/>
                <a:cs typeface="Calibri" panose="020F0502020204030204" pitchFamily="34" charset="0"/>
              </a:rPr>
              <a:t>总体而言，</a:t>
            </a:r>
            <a:r>
              <a:rPr lang="zh-CN" altLang="en-US" b="1" dirty="0">
                <a:latin typeface="Calibri" panose="020F0502020204030204" pitchFamily="34" charset="0"/>
                <a:ea typeface="宋体" panose="02010600030101010101" pitchFamily="2" charset="-122"/>
                <a:cs typeface="Calibri" panose="020F0502020204030204" pitchFamily="34" charset="0"/>
              </a:rPr>
              <a:t>强生</a:t>
            </a:r>
            <a:r>
              <a:rPr lang="zh-CN" altLang="en-US" dirty="0">
                <a:latin typeface="Calibri" panose="020F0502020204030204" pitchFamily="34" charset="0"/>
                <a:ea typeface="宋体" panose="02010600030101010101" pitchFamily="2" charset="-122"/>
                <a:cs typeface="Calibri" panose="020F0502020204030204" pitchFamily="34" charset="0"/>
              </a:rPr>
              <a:t>疫苗试验参加者中</a:t>
            </a:r>
            <a:r>
              <a:rPr lang="en-US" altLang="zh-CN" dirty="0">
                <a:latin typeface="Calibri" panose="020F0502020204030204" pitchFamily="34" charset="0"/>
                <a:ea typeface="宋体" panose="02010600030101010101" pitchFamily="2" charset="-122"/>
                <a:cs typeface="Calibri" panose="020F0502020204030204" pitchFamily="34" charset="0"/>
              </a:rPr>
              <a:t>45%</a:t>
            </a:r>
            <a:r>
              <a:rPr lang="zh-CN" altLang="en-US" dirty="0">
                <a:latin typeface="Calibri" panose="020F0502020204030204" pitchFamily="34" charset="0"/>
                <a:ea typeface="宋体" panose="02010600030101010101" pitchFamily="2" charset="-122"/>
                <a:cs typeface="Calibri" panose="020F0502020204030204" pitchFamily="34" charset="0"/>
              </a:rPr>
              <a:t>为女性，</a:t>
            </a:r>
            <a:r>
              <a:rPr lang="en-US" altLang="zh-CN" dirty="0">
                <a:latin typeface="Calibri" panose="020F0502020204030204" pitchFamily="34" charset="0"/>
                <a:ea typeface="宋体" panose="02010600030101010101" pitchFamily="2" charset="-122"/>
                <a:cs typeface="Calibri" panose="020F0502020204030204" pitchFamily="34" charset="0"/>
              </a:rPr>
              <a:t>55%</a:t>
            </a:r>
            <a:r>
              <a:rPr lang="zh-CN" altLang="en-US" dirty="0">
                <a:latin typeface="Calibri" panose="020F0502020204030204" pitchFamily="34" charset="0"/>
                <a:ea typeface="宋体" panose="02010600030101010101" pitchFamily="2" charset="-122"/>
                <a:cs typeface="Calibri" panose="020F0502020204030204" pitchFamily="34" charset="0"/>
              </a:rPr>
              <a:t>为男性，白人为</a:t>
            </a:r>
            <a:r>
              <a:rPr lang="en-US" altLang="zh-CN" dirty="0">
                <a:latin typeface="Calibri" panose="020F0502020204030204" pitchFamily="34" charset="0"/>
                <a:ea typeface="宋体" panose="02010600030101010101" pitchFamily="2" charset="-122"/>
                <a:cs typeface="Calibri" panose="020F0502020204030204" pitchFamily="34" charset="0"/>
              </a:rPr>
              <a:t>58.7%</a:t>
            </a:r>
            <a:r>
              <a:rPr lang="zh-CN" altLang="en-US" dirty="0">
                <a:latin typeface="Calibri" panose="020F0502020204030204" pitchFamily="34" charset="0"/>
                <a:ea typeface="宋体" panose="02010600030101010101" pitchFamily="2" charset="-122"/>
                <a:cs typeface="Calibri" panose="020F0502020204030204" pitchFamily="34" charset="0"/>
              </a:rPr>
              <a:t>，黑人或非裔美国人为</a:t>
            </a:r>
            <a:r>
              <a:rPr lang="en-US" altLang="zh-CN" dirty="0">
                <a:latin typeface="Calibri" panose="020F0502020204030204" pitchFamily="34" charset="0"/>
                <a:ea typeface="宋体" panose="02010600030101010101" pitchFamily="2" charset="-122"/>
                <a:cs typeface="Calibri" panose="020F0502020204030204" pitchFamily="34" charset="0"/>
              </a:rPr>
              <a:t>19.4%</a:t>
            </a:r>
            <a:r>
              <a:rPr lang="zh-CN" altLang="en-US" dirty="0">
                <a:latin typeface="Calibri" panose="020F0502020204030204" pitchFamily="34" charset="0"/>
                <a:ea typeface="宋体" panose="02010600030101010101" pitchFamily="2" charset="-122"/>
                <a:cs typeface="Calibri" panose="020F0502020204030204" pitchFamily="34" charset="0"/>
              </a:rPr>
              <a:t>，西裔或拉丁裔为</a:t>
            </a:r>
            <a:r>
              <a:rPr lang="en-US" altLang="zh-CN" dirty="0">
                <a:latin typeface="Calibri" panose="020F0502020204030204" pitchFamily="34" charset="0"/>
                <a:ea typeface="宋体" panose="02010600030101010101" pitchFamily="2" charset="-122"/>
                <a:cs typeface="Calibri" panose="020F0502020204030204" pitchFamily="34" charset="0"/>
              </a:rPr>
              <a:t>45.3%</a:t>
            </a:r>
            <a:r>
              <a:rPr lang="zh-CN" altLang="en-US" dirty="0">
                <a:latin typeface="Calibri" panose="020F0502020204030204" pitchFamily="34" charset="0"/>
                <a:ea typeface="宋体" panose="02010600030101010101" pitchFamily="2" charset="-122"/>
                <a:cs typeface="Calibri" panose="020F0502020204030204" pitchFamily="34" charset="0"/>
              </a:rPr>
              <a:t>，亚裔为</a:t>
            </a:r>
            <a:r>
              <a:rPr lang="en-US" altLang="zh-CN" dirty="0">
                <a:latin typeface="Calibri" panose="020F0502020204030204" pitchFamily="34" charset="0"/>
                <a:ea typeface="宋体" panose="02010600030101010101" pitchFamily="2" charset="-122"/>
                <a:cs typeface="Calibri" panose="020F0502020204030204" pitchFamily="34" charset="0"/>
              </a:rPr>
              <a:t>3.3%</a:t>
            </a:r>
            <a:r>
              <a:rPr lang="zh-CN" altLang="en-US" dirty="0">
                <a:latin typeface="Calibri" panose="020F0502020204030204" pitchFamily="34" charset="0"/>
                <a:ea typeface="宋体" panose="02010600030101010101" pitchFamily="2" charset="-122"/>
                <a:cs typeface="Calibri" panose="020F0502020204030204" pitchFamily="34" charset="0"/>
              </a:rPr>
              <a:t>，美洲印第安人或阿拉斯加本土人为</a:t>
            </a:r>
            <a:r>
              <a:rPr lang="en-US" altLang="zh-CN" dirty="0">
                <a:latin typeface="Calibri" panose="020F0502020204030204" pitchFamily="34" charset="0"/>
                <a:ea typeface="宋体" panose="02010600030101010101" pitchFamily="2" charset="-122"/>
                <a:cs typeface="Calibri" panose="020F0502020204030204" pitchFamily="34" charset="0"/>
              </a:rPr>
              <a:t>9.5%</a:t>
            </a:r>
            <a:r>
              <a:rPr lang="zh-CN" altLang="en-US" dirty="0">
                <a:latin typeface="Calibri" panose="020F0502020204030204" pitchFamily="34" charset="0"/>
                <a:ea typeface="宋体" panose="02010600030101010101" pitchFamily="2" charset="-122"/>
                <a:cs typeface="Calibri" panose="020F0502020204030204" pitchFamily="34" charset="0"/>
              </a:rPr>
              <a:t>，夏威夷本土人或其他太平洋岛民为</a:t>
            </a:r>
            <a:r>
              <a:rPr lang="en-US" altLang="zh-CN" dirty="0">
                <a:latin typeface="Calibri" panose="020F0502020204030204" pitchFamily="34" charset="0"/>
                <a:ea typeface="宋体" panose="02010600030101010101" pitchFamily="2" charset="-122"/>
                <a:cs typeface="Calibri" panose="020F0502020204030204" pitchFamily="34" charset="0"/>
              </a:rPr>
              <a:t>0.2%</a:t>
            </a:r>
            <a:r>
              <a:rPr lang="zh-CN" altLang="en-US" dirty="0">
                <a:latin typeface="Calibri" panose="020F0502020204030204" pitchFamily="34" charset="0"/>
                <a:ea typeface="宋体" panose="02010600030101010101" pitchFamily="2" charset="-122"/>
                <a:cs typeface="Calibri" panose="020F0502020204030204" pitchFamily="34" charset="0"/>
              </a:rPr>
              <a:t>，</a:t>
            </a:r>
            <a:r>
              <a:rPr lang="en-US" altLang="zh-CN" dirty="0">
                <a:latin typeface="Calibri" panose="020F0502020204030204" pitchFamily="34" charset="0"/>
                <a:ea typeface="宋体" panose="02010600030101010101" pitchFamily="2" charset="-122"/>
                <a:cs typeface="Calibri" panose="020F0502020204030204" pitchFamily="34" charset="0"/>
              </a:rPr>
              <a:t>5.6%</a:t>
            </a:r>
            <a:r>
              <a:rPr lang="zh-CN" altLang="en-US" dirty="0">
                <a:latin typeface="Calibri" panose="020F0502020204030204" pitchFamily="34" charset="0"/>
                <a:ea typeface="宋体" panose="02010600030101010101" pitchFamily="2" charset="-122"/>
                <a:cs typeface="Calibri" panose="020F0502020204030204" pitchFamily="34" charset="0"/>
              </a:rPr>
              <a:t>来自多种族群体，</a:t>
            </a:r>
            <a:r>
              <a:rPr lang="en-US" altLang="zh-CN" dirty="0">
                <a:latin typeface="Calibri" panose="020F0502020204030204" pitchFamily="34" charset="0"/>
                <a:ea typeface="宋体" panose="02010600030101010101" pitchFamily="2" charset="-122"/>
                <a:cs typeface="Calibri" panose="020F0502020204030204" pitchFamily="34" charset="0"/>
              </a:rPr>
              <a:t>1.4%</a:t>
            </a:r>
            <a:r>
              <a:rPr lang="zh-CN" altLang="en-US" dirty="0">
                <a:latin typeface="Calibri" panose="020F0502020204030204" pitchFamily="34" charset="0"/>
                <a:ea typeface="宋体" panose="02010600030101010101" pitchFamily="2" charset="-122"/>
                <a:cs typeface="Calibri" panose="020F0502020204030204" pitchFamily="34" charset="0"/>
              </a:rPr>
              <a:t>种族未知。参加者的平均年龄为</a:t>
            </a:r>
            <a:r>
              <a:rPr lang="en-US" altLang="zh-CN" dirty="0">
                <a:latin typeface="Calibri" panose="020F0502020204030204" pitchFamily="34" charset="0"/>
                <a:ea typeface="宋体" panose="02010600030101010101" pitchFamily="2" charset="-122"/>
                <a:cs typeface="Calibri" panose="020F0502020204030204" pitchFamily="34" charset="0"/>
              </a:rPr>
              <a:t>52</a:t>
            </a:r>
            <a:r>
              <a:rPr lang="zh-CN" altLang="en-US" dirty="0">
                <a:latin typeface="Calibri" panose="020F0502020204030204" pitchFamily="34" charset="0"/>
                <a:ea typeface="宋体" panose="02010600030101010101" pitchFamily="2" charset="-122"/>
                <a:cs typeface="Calibri" panose="020F0502020204030204" pitchFamily="34" charset="0"/>
              </a:rPr>
              <a:t>岁。</a:t>
            </a:r>
            <a:endParaRPr lang="en-US" dirty="0">
              <a:latin typeface="Calibri" panose="020F0502020204030204" pitchFamily="34" charset="0"/>
              <a:ea typeface="宋体" panose="02010600030101010101" pitchFamily="2" charset="-122"/>
              <a:cs typeface="Calibri" panose="020F0502020204030204" pitchFamily="34" charset="0"/>
            </a:endParaRPr>
          </a:p>
          <a:p>
            <a:endParaRPr lang="en-US" dirty="0">
              <a:latin typeface="Calibri" panose="020F0502020204030204" pitchFamily="34" charset="0"/>
              <a:ea typeface="宋体" panose="02010600030101010101" pitchFamily="2" charset="-122"/>
              <a:cs typeface="Calibri" panose="020F0502020204030204" pitchFamily="34" charset="0"/>
            </a:endParaRPr>
          </a:p>
          <a:p>
            <a:r>
              <a:rPr lang="zh-CN" altLang="en-US" dirty="0">
                <a:latin typeface="Calibri" panose="020F0502020204030204" pitchFamily="34" charset="0"/>
                <a:ea typeface="宋体" panose="02010600030101010101" pitchFamily="2" charset="-122"/>
                <a:cs typeface="Calibri" panose="020F0502020204030204" pitchFamily="34" charset="0"/>
              </a:rPr>
              <a:t>接种强生新冠病毒疫苗的参加者和接种安慰剂的参加者具有类似的人口统计学特征。</a:t>
            </a:r>
          </a:p>
          <a:p>
            <a:endParaRPr lang="zh-CN" altLang="en-US" dirty="0">
              <a:latin typeface="Calibri" panose="020F0502020204030204" pitchFamily="34" charset="0"/>
              <a:ea typeface="宋体" panose="02010600030101010101" pitchFamily="2" charset="-122"/>
              <a:cs typeface="Calibri" panose="020F0502020204030204" pitchFamily="34" charset="0"/>
            </a:endParaRPr>
          </a:p>
          <a:p>
            <a:r>
              <a:rPr lang="en-US" dirty="0">
                <a:latin typeface="Calibri" panose="020F0502020204030204" pitchFamily="34" charset="0"/>
                <a:ea typeface="宋体" panose="02010600030101010101" pitchFamily="2" charset="-122"/>
                <a:cs typeface="Calibri" panose="020F0502020204030204" pitchFamily="34" charset="0"/>
                <a:hlinkClick r:id="rId3"/>
              </a:rPr>
              <a:t>https://www.fda.gov/media/146304/download</a:t>
            </a:r>
            <a:endParaRPr lang="en-US" dirty="0">
              <a:latin typeface="Calibri" panose="020F0502020204030204" pitchFamily="34" charset="0"/>
              <a:ea typeface="宋体" panose="02010600030101010101" pitchFamily="2" charset="-122"/>
              <a:cs typeface="Calibri" panose="020F0502020204030204" pitchFamily="34" charset="0"/>
            </a:endParaRPr>
          </a:p>
          <a:p>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endParaRPr lang="en-US" dirty="0">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16</a:t>
            </a:fld>
            <a:endParaRPr lang="en-US">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445432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endParaRPr lang="en-US" altLang="zh-CN" dirty="0">
              <a:latin typeface="Calibri" panose="020F0502020204030204" pitchFamily="34" charset="0"/>
              <a:ea typeface="宋体" panose="02010600030101010101" pitchFamily="2" charset="-122"/>
              <a:cs typeface="Calibri" panose="020F0502020204030204" pitchFamily="34" charset="0"/>
            </a:endParaRPr>
          </a:p>
          <a:p>
            <a:r>
              <a:rPr lang="zh-CN" altLang="en-US" dirty="0">
                <a:latin typeface="Calibri" panose="020F0502020204030204" pitchFamily="34" charset="0"/>
                <a:ea typeface="宋体" panose="02010600030101010101" pitchFamily="2" charset="-122"/>
                <a:cs typeface="Calibri" panose="020F0502020204030204" pitchFamily="34" charset="0"/>
              </a:rPr>
              <a:t>新冠病毒疫苗引起严重过敏反应的可能性很小，通常过敏反应会在接种疫苗后几分钟到一小时内发生。</a:t>
            </a:r>
          </a:p>
          <a:p>
            <a:endParaRPr lang="zh-CN" altLang="en-US" dirty="0">
              <a:latin typeface="Calibri" panose="020F0502020204030204" pitchFamily="34" charset="0"/>
              <a:ea typeface="宋体" panose="02010600030101010101" pitchFamily="2" charset="-122"/>
              <a:cs typeface="Calibri" panose="020F0502020204030204" pitchFamily="34" charset="0"/>
            </a:endParaRPr>
          </a:p>
          <a:p>
            <a:r>
              <a:rPr lang="zh-CN" altLang="en-US" dirty="0">
                <a:latin typeface="Calibri" panose="020F0502020204030204" pitchFamily="34" charset="0"/>
                <a:ea typeface="宋体" panose="02010600030101010101" pitchFamily="2" charset="-122"/>
                <a:cs typeface="Calibri" panose="020F0502020204030204" pitchFamily="34" charset="0"/>
              </a:rPr>
              <a:t>严重过敏反应的迹象可能包括：</a:t>
            </a:r>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r>
              <a:rPr lang="en-US" altLang="zh-CN" dirty="0">
                <a:latin typeface="Calibri" panose="020F0502020204030204" pitchFamily="34" charset="0"/>
                <a:ea typeface="宋体" panose="02010600030101010101" pitchFamily="2" charset="-122"/>
                <a:cs typeface="Calibri" panose="020F0502020204030204" pitchFamily="34" charset="0"/>
              </a:rPr>
              <a:t>• </a:t>
            </a:r>
            <a:r>
              <a:rPr lang="zh-CN" altLang="en-US" dirty="0">
                <a:latin typeface="Calibri" panose="020F0502020204030204" pitchFamily="34" charset="0"/>
                <a:ea typeface="宋体" panose="02010600030101010101" pitchFamily="2" charset="-122"/>
                <a:cs typeface="Calibri" panose="020F0502020204030204" pitchFamily="34" charset="0"/>
              </a:rPr>
              <a:t>呼吸困难</a:t>
            </a:r>
          </a:p>
          <a:p>
            <a:r>
              <a:rPr lang="en-US" altLang="zh-CN" dirty="0">
                <a:latin typeface="Calibri" panose="020F0502020204030204" pitchFamily="34" charset="0"/>
                <a:ea typeface="宋体" panose="02010600030101010101" pitchFamily="2" charset="-122"/>
                <a:cs typeface="Calibri" panose="020F0502020204030204" pitchFamily="34" charset="0"/>
              </a:rPr>
              <a:t>• </a:t>
            </a:r>
            <a:r>
              <a:rPr lang="zh-CN" altLang="en-US" dirty="0">
                <a:latin typeface="Calibri" panose="020F0502020204030204" pitchFamily="34" charset="0"/>
                <a:ea typeface="宋体" panose="02010600030101010101" pitchFamily="2" charset="-122"/>
                <a:cs typeface="Calibri" panose="020F0502020204030204" pitchFamily="34" charset="0"/>
              </a:rPr>
              <a:t>面部和喉部肿胀</a:t>
            </a:r>
          </a:p>
          <a:p>
            <a:r>
              <a:rPr lang="en-US" altLang="zh-CN" dirty="0">
                <a:latin typeface="Calibri" panose="020F0502020204030204" pitchFamily="34" charset="0"/>
                <a:ea typeface="宋体" panose="02010600030101010101" pitchFamily="2" charset="-122"/>
                <a:cs typeface="Calibri" panose="020F0502020204030204" pitchFamily="34" charset="0"/>
              </a:rPr>
              <a:t>• </a:t>
            </a:r>
            <a:r>
              <a:rPr lang="zh-CN" altLang="en-US" dirty="0">
                <a:latin typeface="Calibri" panose="020F0502020204030204" pitchFamily="34" charset="0"/>
                <a:ea typeface="宋体" panose="02010600030101010101" pitchFamily="2" charset="-122"/>
                <a:cs typeface="Calibri" panose="020F0502020204030204" pitchFamily="34" charset="0"/>
              </a:rPr>
              <a:t>心跳加速</a:t>
            </a:r>
          </a:p>
          <a:p>
            <a:r>
              <a:rPr lang="en-US" altLang="zh-CN" dirty="0">
                <a:latin typeface="Calibri" panose="020F0502020204030204" pitchFamily="34" charset="0"/>
                <a:ea typeface="宋体" panose="02010600030101010101" pitchFamily="2" charset="-122"/>
                <a:cs typeface="Calibri" panose="020F0502020204030204" pitchFamily="34" charset="0"/>
              </a:rPr>
              <a:t>• </a:t>
            </a:r>
            <a:r>
              <a:rPr lang="zh-CN" altLang="en-US" dirty="0">
                <a:latin typeface="Calibri" panose="020F0502020204030204" pitchFamily="34" charset="0"/>
                <a:ea typeface="宋体" panose="02010600030101010101" pitchFamily="2" charset="-122"/>
                <a:cs typeface="Calibri" panose="020F0502020204030204" pitchFamily="34" charset="0"/>
              </a:rPr>
              <a:t>全身出疹子</a:t>
            </a:r>
          </a:p>
          <a:p>
            <a:r>
              <a:rPr lang="en-US" altLang="zh-CN" dirty="0">
                <a:latin typeface="Calibri" panose="020F0502020204030204" pitchFamily="34" charset="0"/>
                <a:ea typeface="宋体" panose="02010600030101010101" pitchFamily="2" charset="-122"/>
                <a:cs typeface="Calibri" panose="020F0502020204030204" pitchFamily="34" charset="0"/>
              </a:rPr>
              <a:t>• </a:t>
            </a:r>
            <a:r>
              <a:rPr lang="zh-CN" altLang="en-US" dirty="0">
                <a:latin typeface="Calibri" panose="020F0502020204030204" pitchFamily="34" charset="0"/>
                <a:ea typeface="宋体" panose="02010600030101010101" pitchFamily="2" charset="-122"/>
                <a:cs typeface="Calibri" panose="020F0502020204030204" pitchFamily="34" charset="0"/>
              </a:rPr>
              <a:t>头晕和虚弱</a:t>
            </a:r>
            <a:endParaRPr lang="en-US" altLang="zh-CN" dirty="0">
              <a:latin typeface="Calibri" panose="020F0502020204030204" pitchFamily="34" charset="0"/>
              <a:ea typeface="宋体" panose="02010600030101010101" pitchFamily="2" charset="-122"/>
              <a:cs typeface="Calibri" panose="020F0502020204030204" pitchFamily="34" charset="0"/>
            </a:endParaRPr>
          </a:p>
          <a:p>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r>
              <a:rPr lang="zh-CN" altLang="en-US" dirty="0">
                <a:latin typeface="Calibri" panose="020F0502020204030204" pitchFamily="34" charset="0"/>
                <a:ea typeface="宋体" panose="02010600030101010101" pitchFamily="2" charset="-122"/>
                <a:cs typeface="Calibri" panose="020F0502020204030204" pitchFamily="34" charset="0"/>
              </a:rPr>
              <a:t>如果您有过敏反应史，疫苗接种人员可能会要求您在接种疫苗的地方停留更长时间，以便观察。</a:t>
            </a:r>
            <a:endParaRPr lang="en-US" altLang="zh-CN" dirty="0">
              <a:latin typeface="Calibri" panose="020F0502020204030204" pitchFamily="34" charset="0"/>
              <a:ea typeface="宋体" panose="02010600030101010101" pitchFamily="2" charset="-122"/>
              <a:cs typeface="Calibri" panose="020F0502020204030204" pitchFamily="34" charset="0"/>
            </a:endParaRPr>
          </a:p>
          <a:p>
            <a:endParaRPr lang="en-US" dirty="0">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effectLst/>
                <a:latin typeface="+mn-lt"/>
                <a:ea typeface="宋体" panose="02010600030101010101" pitchFamily="2" charset="-122"/>
                <a:cs typeface="Calibri" panose="020F0502020204030204" pitchFamily="34" charset="0"/>
              </a:rPr>
              <a:t>CDC</a:t>
            </a:r>
            <a:r>
              <a:rPr lang="zh-TW" altLang="en-US" sz="1200" kern="1200" dirty="0">
                <a:effectLst/>
                <a:latin typeface="+mn-lt"/>
                <a:ea typeface="宋体" panose="02010600030101010101" pitchFamily="2" charset="-122"/>
                <a:cs typeface="Calibri" panose="020F0502020204030204" pitchFamily="34" charset="0"/>
              </a:rPr>
              <a:t>查看了从十二月中旬至一月中旬向联邦疫苗不良事件报告系统（</a:t>
            </a:r>
            <a:r>
              <a:rPr lang="en-US" sz="1200" kern="1200" dirty="0">
                <a:effectLst/>
                <a:latin typeface="+mn-lt"/>
                <a:ea typeface="宋体" panose="02010600030101010101" pitchFamily="2" charset="-122"/>
                <a:cs typeface="Calibri" panose="020F0502020204030204" pitchFamily="34" charset="0"/>
              </a:rPr>
              <a:t>VAERS</a:t>
            </a:r>
            <a:r>
              <a:rPr lang="zh-TW" altLang="en-US" sz="1200" kern="1200" dirty="0">
                <a:effectLst/>
                <a:latin typeface="+mn-lt"/>
                <a:ea typeface="宋体" panose="02010600030101010101" pitchFamily="2" charset="-122"/>
                <a:cs typeface="Calibri" panose="020F0502020204030204" pitchFamily="34" charset="0"/>
              </a:rPr>
              <a:t>）报告的资料，很少有接种新冠病毒疫苗后的严重过敏反应报告，严重过敏反应的发生率与其他常用疫苗（例如流感疫苗）的发生率相似。</a:t>
            </a:r>
            <a:endParaRPr lang="es-MX" sz="1200" dirty="0">
              <a:effectLst/>
              <a:latin typeface="+mn-lt"/>
              <a:ea typeface="宋体"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17</a:t>
            </a:fld>
            <a:endParaRPr lang="en-US">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11409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pPr lvl="0">
              <a:defRPr/>
            </a:pPr>
            <a:endParaRPr lang="en-US" altLang="zh-CN" dirty="0">
              <a:latin typeface="Calibri" panose="020F0502020204030204" pitchFamily="34" charset="0"/>
              <a:ea typeface="宋体" panose="02010600030101010101" pitchFamily="2" charset="-122"/>
              <a:cs typeface="Calibri" panose="020F0502020204030204" pitchFamily="34" charset="0"/>
            </a:endParaRPr>
          </a:p>
          <a:p>
            <a:pPr lvl="0">
              <a:defRPr/>
            </a:pPr>
            <a:r>
              <a:rPr lang="zh-CN" altLang="en-US" dirty="0">
                <a:latin typeface="Calibri" panose="020F0502020204030204" pitchFamily="34" charset="0"/>
                <a:ea typeface="宋体" panose="02010600030101010101" pitchFamily="2" charset="-122"/>
                <a:cs typeface="Calibri" panose="020F0502020204030204" pitchFamily="34" charset="0"/>
              </a:rPr>
              <a:t>现在正在认真研究新冠病毒疫苗，像有关其他疫苗的研究一样，对新冠病毒疫苗的研究将延续许多年。</a:t>
            </a:r>
          </a:p>
          <a:p>
            <a:pPr lvl="0">
              <a:defRPr/>
            </a:pPr>
            <a:endParaRPr lang="zh-CN" altLang="en-US" dirty="0">
              <a:latin typeface="Calibri" panose="020F0502020204030204" pitchFamily="34" charset="0"/>
              <a:ea typeface="宋体" panose="02010600030101010101" pitchFamily="2" charset="-122"/>
              <a:cs typeface="Calibri" panose="020F0502020204030204" pitchFamily="34" charset="0"/>
            </a:endParaRPr>
          </a:p>
          <a:p>
            <a:pPr lvl="0">
              <a:defRPr/>
            </a:pPr>
            <a:r>
              <a:rPr lang="zh-CN" altLang="en-US" dirty="0">
                <a:latin typeface="Calibri" panose="020F0502020204030204" pitchFamily="34" charset="0"/>
                <a:ea typeface="宋体" panose="02010600030101010101" pitchFamily="2" charset="-122"/>
                <a:cs typeface="Calibri" panose="020F0502020204030204" pitchFamily="34" charset="0"/>
              </a:rPr>
              <a:t>新冠病毒疫苗为什么是安全的：</a:t>
            </a:r>
            <a:endParaRPr lang="en-US" dirty="0">
              <a:latin typeface="Calibri" panose="020F0502020204030204" pitchFamily="34" charset="0"/>
              <a:ea typeface="宋体" panose="02010600030101010101" pitchFamily="2" charset="-122"/>
              <a:cs typeface="Calibri" panose="020F0502020204030204" pitchFamily="34" charset="0"/>
            </a:endParaRPr>
          </a:p>
          <a:p>
            <a:pPr marL="171450" lvl="0" indent="-171450">
              <a:buFontTx/>
              <a:buChar char="-"/>
            </a:pPr>
            <a:r>
              <a:rPr lang="zh-CN" altLang="en-US" dirty="0">
                <a:latin typeface="Calibri" panose="020F0502020204030204" pitchFamily="34" charset="0"/>
                <a:ea typeface="宋体" panose="02010600030101010101" pitchFamily="2" charset="-122"/>
                <a:cs typeface="Calibri" panose="020F0502020204030204" pitchFamily="34" charset="0"/>
              </a:rPr>
              <a:t>像其他疫苗一样，新冠病毒疫苗的工作原理是教会我们的身体产生对抗新冠病毒的抗体，以防将来发病。</a:t>
            </a:r>
            <a:endParaRPr lang="en-US" altLang="zh-CN" dirty="0">
              <a:latin typeface="Calibri" panose="020F0502020204030204" pitchFamily="34" charset="0"/>
              <a:ea typeface="宋体" panose="02010600030101010101" pitchFamily="2" charset="-122"/>
              <a:cs typeface="Calibri" panose="020F0502020204030204" pitchFamily="34" charset="0"/>
            </a:endParaRPr>
          </a:p>
          <a:p>
            <a:pPr marL="171450" lvl="0" indent="-171450">
              <a:buFontTx/>
              <a:buChar char="-"/>
            </a:pPr>
            <a:r>
              <a:rPr lang="zh-CN" altLang="en-US" dirty="0">
                <a:latin typeface="Calibri" panose="020F0502020204030204" pitchFamily="34" charset="0"/>
                <a:ea typeface="宋体" panose="02010600030101010101" pitchFamily="2" charset="-122"/>
                <a:cs typeface="Calibri" panose="020F0502020204030204" pitchFamily="34" charset="0"/>
              </a:rPr>
              <a:t>目前尚无证据表明接种新冠病毒疫苗形成的抗体会导致任何妊娠问题，包括胎盘的发育。</a:t>
            </a:r>
            <a:endParaRPr lang="en-US" dirty="0">
              <a:latin typeface="Calibri" panose="020F0502020204030204" pitchFamily="34" charset="0"/>
              <a:ea typeface="宋体" panose="02010600030101010101" pitchFamily="2" charset="-122"/>
              <a:cs typeface="Calibri" panose="020F0502020204030204" pitchFamily="34" charset="0"/>
            </a:endParaRPr>
          </a:p>
          <a:p>
            <a:pPr marL="171450" lvl="0" indent="-171450">
              <a:buFontTx/>
              <a:buChar char="-"/>
            </a:pPr>
            <a:r>
              <a:rPr lang="zh-CN" altLang="en-US" dirty="0">
                <a:latin typeface="Calibri" panose="020F0502020204030204" pitchFamily="34" charset="0"/>
                <a:ea typeface="宋体" panose="02010600030101010101" pitchFamily="2" charset="-122"/>
                <a:cs typeface="Calibri" panose="020F0502020204030204" pitchFamily="34" charset="0"/>
              </a:rPr>
              <a:t>实际上，没有证据表明任何疫苗的副作用包括生育问题。</a:t>
            </a:r>
            <a:r>
              <a:rPr lang="en-US" dirty="0">
                <a:latin typeface="Calibri" panose="020F0502020204030204" pitchFamily="34" charset="0"/>
                <a:ea typeface="宋体" panose="02010600030101010101" pitchFamily="2" charset="-122"/>
                <a:cs typeface="Calibri" panose="020F0502020204030204" pitchFamily="34" charset="0"/>
              </a:rPr>
              <a:t> </a:t>
            </a:r>
            <a:r>
              <a:rPr lang="en-US" sz="1800" dirty="0">
                <a:effectLst/>
                <a:latin typeface="Calibri" panose="020F0502020204030204" pitchFamily="34" charset="0"/>
                <a:ea typeface="宋体" panose="02010600030101010101" pitchFamily="2" charset="-122"/>
                <a:cs typeface="Calibri" panose="020F0502020204030204" pitchFamily="34" charset="0"/>
              </a:rPr>
              <a:t> </a:t>
            </a:r>
            <a:endParaRPr lang="es-MX" sz="1800" dirty="0">
              <a:effectLst/>
              <a:latin typeface="Calibri" panose="020F0502020204030204" pitchFamily="34" charset="0"/>
              <a:ea typeface="等线" panose="02010600030101010101" pitchFamily="2" charset="-122"/>
              <a:cs typeface="Times New Roman" panose="02020603050405020304" pitchFamily="18" charset="0"/>
            </a:endParaRPr>
          </a:p>
          <a:p>
            <a:endParaRPr lang="zh-CN" altLang="en-US" dirty="0">
              <a:latin typeface="Calibri" panose="020F0502020204030204" pitchFamily="34" charset="0"/>
              <a:ea typeface="宋体" panose="02010600030101010101" pitchFamily="2" charset="-122"/>
              <a:cs typeface="Calibri" panose="020F0502020204030204" pitchFamily="34" charset="0"/>
            </a:endParaRPr>
          </a:p>
          <a:p>
            <a:r>
              <a:rPr lang="en-US" dirty="0">
                <a:latin typeface="Calibri" panose="020F0502020204030204" pitchFamily="34" charset="0"/>
                <a:ea typeface="宋体" panose="02010600030101010101" pitchFamily="2" charset="-122"/>
                <a:cs typeface="Calibri" panose="020F0502020204030204" pitchFamily="34" charset="0"/>
              </a:rPr>
              <a:t> </a:t>
            </a:r>
            <a:endParaRPr lang="en-US" sz="1800" dirty="0">
              <a:latin typeface="Calibri" panose="020F0502020204030204" pitchFamily="34" charset="0"/>
              <a:ea typeface="宋体" panose="02010600030101010101" pitchFamily="2" charset="-122"/>
              <a:cs typeface="Calibri" panose="020F0502020204030204" pitchFamily="34" charset="0"/>
            </a:endParaRPr>
          </a:p>
          <a:p>
            <a:endParaRPr lang="en-US" dirty="0">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18</a:t>
            </a:fld>
            <a:endParaRPr lang="en-US">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518842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r>
              <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rPr>
              <a:t> </a:t>
            </a: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19</a:t>
            </a:fld>
            <a:endParaRPr lang="en-US">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10511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661174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注释：</a:t>
            </a:r>
          </a:p>
          <a:p>
            <a:pPr marL="171450" indent="-171450">
              <a:buFont typeface="Wingdings" panose="05000000000000000000" charset="0"/>
              <a:buChar char="l"/>
            </a:pPr>
            <a:r>
              <a:rPr lang="zh-CN" altLang="en-US" dirty="0"/>
              <a:t>辉瑞</a:t>
            </a:r>
            <a:r>
              <a:rPr lang="zh-CN" altLang="en-US" dirty="0">
                <a:latin typeface="Calibri" panose="020F0502020204030204" pitchFamily="34" charset="0"/>
                <a:ea typeface="宋体" panose="02010600030101010101" pitchFamily="2" charset="-122"/>
                <a:cs typeface="Calibri" panose="020F0502020204030204" pitchFamily="34" charset="0"/>
                <a:sym typeface="+mn-ea"/>
              </a:rPr>
              <a:t>新冠病毒疫苗</a:t>
            </a:r>
            <a:r>
              <a:rPr lang="zh-CN" altLang="en-US" dirty="0"/>
              <a:t>在预防5至11岁儿童新冠病毒方面的有效性超过90%。</a:t>
            </a:r>
          </a:p>
          <a:p>
            <a:pPr marL="171450" indent="-171450">
              <a:buFont typeface="Wingdings" panose="05000000000000000000" charset="0"/>
              <a:buChar char="l"/>
            </a:pPr>
            <a:r>
              <a:rPr lang="zh-CN" altLang="en-US" dirty="0"/>
              <a:t>让儿童接种疫苗可以帮助他们预防</a:t>
            </a:r>
            <a:r>
              <a:rPr lang="zh-CN" altLang="en-US" dirty="0">
                <a:sym typeface="+mn-ea"/>
              </a:rPr>
              <a:t>新冠病毒</a:t>
            </a:r>
            <a:r>
              <a:rPr lang="zh-CN" altLang="en-US" dirty="0"/>
              <a:t>，并通过帮助减缓社区传播，减少对面授学习和集体活动的干扰。</a:t>
            </a:r>
          </a:p>
          <a:p>
            <a:pPr marL="171450" indent="-171450">
              <a:buFont typeface="Wingdings" panose="05000000000000000000" charset="0"/>
              <a:buChar char="l"/>
            </a:pPr>
            <a:r>
              <a:rPr lang="zh-CN" altLang="en-US" dirty="0"/>
              <a:t>儿童在接种疫苗后可能会出现一些副作用，类似于成人会出现的以及其他疫苗所造成的副作用。这些副作用是他们的身体正在建立保护屏障的正常迹象，应该会在几天内消失 。</a:t>
            </a:r>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1173697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endParaRPr lang="en-US" altLang="zh-CN" b="1" dirty="0">
              <a:latin typeface="Calibri" panose="020F0502020204030204" pitchFamily="34" charset="0"/>
              <a:ea typeface="宋体" panose="02010600030101010101" pitchFamily="2" charset="-122"/>
              <a:cs typeface="Calibri" panose="020F0502020204030204" pitchFamily="34" charset="0"/>
            </a:endParaRPr>
          </a:p>
          <a:p>
            <a:r>
              <a:rPr lang="zh-CN" altLang="en-US" b="1" dirty="0">
                <a:latin typeface="Calibri" panose="020F0502020204030204" pitchFamily="34" charset="0"/>
                <a:ea typeface="宋体" panose="02010600030101010101" pitchFamily="2" charset="-122"/>
                <a:cs typeface="Calibri" panose="020F0502020204030204" pitchFamily="34" charset="0"/>
              </a:rPr>
              <a:t>不会。</a:t>
            </a:r>
            <a:r>
              <a:rPr lang="zh-CN" altLang="en-US" dirty="0">
                <a:latin typeface="Calibri" panose="020F0502020204030204" pitchFamily="34" charset="0"/>
                <a:ea typeface="宋体" panose="02010600030101010101" pitchFamily="2" charset="-122"/>
                <a:cs typeface="Calibri" panose="020F0502020204030204" pitchFamily="34" charset="0"/>
              </a:rPr>
              <a:t>新冠病毒疫苗不会以任何方式改变您的</a:t>
            </a:r>
            <a:r>
              <a:rPr lang="en-US" altLang="zh-CN" dirty="0">
                <a:latin typeface="Calibri" panose="020F0502020204030204" pitchFamily="34" charset="0"/>
                <a:ea typeface="宋体" panose="02010600030101010101" pitchFamily="2" charset="-122"/>
                <a:cs typeface="Calibri" panose="020F0502020204030204" pitchFamily="34" charset="0"/>
              </a:rPr>
              <a:t>DNA</a:t>
            </a:r>
            <a:r>
              <a:rPr lang="zh-CN" altLang="en-US" dirty="0">
                <a:latin typeface="Calibri" panose="020F0502020204030204" pitchFamily="34" charset="0"/>
                <a:ea typeface="宋体" panose="02010600030101010101" pitchFamily="2" charset="-122"/>
                <a:cs typeface="Calibri" panose="020F0502020204030204" pitchFamily="34" charset="0"/>
              </a:rPr>
              <a:t>或与您的</a:t>
            </a:r>
            <a:r>
              <a:rPr lang="en-US" altLang="zh-CN" dirty="0">
                <a:latin typeface="Calibri" panose="020F0502020204030204" pitchFamily="34" charset="0"/>
                <a:ea typeface="宋体" panose="02010600030101010101" pitchFamily="2" charset="-122"/>
                <a:cs typeface="Calibri" panose="020F0502020204030204" pitchFamily="34" charset="0"/>
              </a:rPr>
              <a:t>DNA</a:t>
            </a:r>
            <a:r>
              <a:rPr lang="zh-CN" altLang="en-US" dirty="0">
                <a:latin typeface="Calibri" panose="020F0502020204030204" pitchFamily="34" charset="0"/>
                <a:ea typeface="宋体" panose="02010600030101010101" pitchFamily="2" charset="-122"/>
                <a:cs typeface="Calibri" panose="020F0502020204030204" pitchFamily="34" charset="0"/>
              </a:rPr>
              <a:t>相互作用。</a:t>
            </a:r>
          </a:p>
          <a:p>
            <a:r>
              <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rPr>
              <a:t> </a:t>
            </a:r>
          </a:p>
          <a:p>
            <a:r>
              <a:rPr lang="zh-CN" altLang="en-US" dirty="0">
                <a:latin typeface="Calibri" panose="020F0502020204030204" pitchFamily="34" charset="0"/>
                <a:ea typeface="宋体" panose="02010600030101010101" pitchFamily="2" charset="-122"/>
                <a:cs typeface="Calibri" panose="020F0502020204030204" pitchFamily="34" charset="0"/>
              </a:rPr>
              <a:t>疫苗教会人体的免疫系统如何对抗特定病毒。它们与人体的自然防御系统协作，以安全的方式建立对疾病的免疫力。在完成这项任务时，新冠病毒疫苗不需要进入细胞核，而我们的</a:t>
            </a:r>
            <a:r>
              <a:rPr lang="en-US" altLang="zh-CN" dirty="0">
                <a:latin typeface="Calibri" panose="020F0502020204030204" pitchFamily="34" charset="0"/>
                <a:ea typeface="宋体" panose="02010600030101010101" pitchFamily="2" charset="-122"/>
                <a:cs typeface="Calibri" panose="020F0502020204030204" pitchFamily="34" charset="0"/>
              </a:rPr>
              <a:t>DNA</a:t>
            </a:r>
            <a:r>
              <a:rPr lang="zh-CN" altLang="en-US" dirty="0">
                <a:latin typeface="Calibri" panose="020F0502020204030204" pitchFamily="34" charset="0"/>
                <a:ea typeface="宋体" panose="02010600030101010101" pitchFamily="2" charset="-122"/>
                <a:cs typeface="Calibri" panose="020F0502020204030204" pitchFamily="34" charset="0"/>
              </a:rPr>
              <a:t>位于细胞核内。这这意味着疫苗永远不会以任何方式与我们的</a:t>
            </a:r>
            <a:r>
              <a:rPr lang="en-US" altLang="zh-CN" dirty="0">
                <a:latin typeface="Calibri" panose="020F0502020204030204" pitchFamily="34" charset="0"/>
                <a:ea typeface="宋体" panose="02010600030101010101" pitchFamily="2" charset="-122"/>
                <a:cs typeface="Calibri" panose="020F0502020204030204" pitchFamily="34" charset="0"/>
              </a:rPr>
              <a:t>DNA</a:t>
            </a:r>
            <a:r>
              <a:rPr lang="zh-CN" altLang="en-US" dirty="0">
                <a:latin typeface="Calibri" panose="020F0502020204030204" pitchFamily="34" charset="0"/>
                <a:ea typeface="宋体" panose="02010600030101010101" pitchFamily="2" charset="-122"/>
                <a:cs typeface="Calibri" panose="020F0502020204030204" pitchFamily="34" charset="0"/>
              </a:rPr>
              <a:t>相互作用，也无法改变它。 </a:t>
            </a:r>
          </a:p>
          <a:p>
            <a:r>
              <a:rPr lang="zh-CN" altLang="en-US" dirty="0">
                <a:latin typeface="Calibri" panose="020F0502020204030204" pitchFamily="34" charset="0"/>
                <a:ea typeface="宋体" panose="02010600030101010101" pitchFamily="2" charset="-122"/>
                <a:cs typeface="Calibri" panose="020F0502020204030204" pitchFamily="34" charset="0"/>
              </a:rPr>
              <a:t> </a:t>
            </a:r>
          </a:p>
          <a:p>
            <a:r>
              <a:rPr lang="zh-CN" altLang="en-US" dirty="0">
                <a:latin typeface="+mn-lt"/>
                <a:ea typeface="宋体" panose="02010600030101010101" pitchFamily="2" charset="-122"/>
                <a:cs typeface="Calibri" panose="020F0502020204030204" pitchFamily="34" charset="0"/>
              </a:rPr>
              <a:t>在这一过程结束时，我们的身体已经学会了如何预防将来的感染。如果真正的病毒进入我们的身体，这种免疫反应和产生抗体的功能就能保护我们避免感染。（资料来源（截至</a:t>
            </a:r>
            <a:r>
              <a:rPr lang="en-US" altLang="zh-CN" dirty="0">
                <a:latin typeface="+mn-lt"/>
                <a:ea typeface="宋体" panose="02010600030101010101" pitchFamily="2" charset="-122"/>
                <a:cs typeface="Calibri" panose="020F0502020204030204" pitchFamily="34" charset="0"/>
              </a:rPr>
              <a:t>2021</a:t>
            </a:r>
            <a:r>
              <a:rPr lang="zh-CN" altLang="en-US" dirty="0">
                <a:latin typeface="+mn-lt"/>
                <a:ea typeface="宋体" panose="02010600030101010101" pitchFamily="2" charset="-122"/>
                <a:cs typeface="Calibri" panose="020F0502020204030204" pitchFamily="34" charset="0"/>
              </a:rPr>
              <a:t>年</a:t>
            </a:r>
            <a:r>
              <a:rPr lang="en-US" altLang="zh-CN" dirty="0">
                <a:latin typeface="+mn-lt"/>
                <a:ea typeface="宋体" panose="02010600030101010101" pitchFamily="2" charset="-122"/>
                <a:cs typeface="Calibri" panose="020F0502020204030204" pitchFamily="34" charset="0"/>
              </a:rPr>
              <a:t>1</a:t>
            </a:r>
            <a:r>
              <a:rPr lang="zh-CN" altLang="en-US" dirty="0">
                <a:latin typeface="+mn-lt"/>
                <a:ea typeface="宋体" panose="02010600030101010101" pitchFamily="2" charset="-122"/>
                <a:cs typeface="Calibri" panose="020F0502020204030204" pitchFamily="34" charset="0"/>
              </a:rPr>
              <a:t>月</a:t>
            </a:r>
            <a:r>
              <a:rPr lang="en-US" altLang="zh-CN" dirty="0">
                <a:latin typeface="+mn-lt"/>
                <a:ea typeface="宋体" panose="02010600030101010101" pitchFamily="2" charset="-122"/>
                <a:cs typeface="Calibri" panose="020F0502020204030204" pitchFamily="34" charset="0"/>
              </a:rPr>
              <a:t>20</a:t>
            </a:r>
            <a:r>
              <a:rPr lang="zh-CN" altLang="en-US" dirty="0">
                <a:latin typeface="+mn-lt"/>
                <a:ea typeface="宋体" panose="02010600030101010101" pitchFamily="2" charset="-122"/>
                <a:cs typeface="Calibri" panose="020F0502020204030204" pitchFamily="34" charset="0"/>
              </a:rPr>
              <a:t>日）：</a:t>
            </a:r>
            <a:r>
              <a:rPr lang="zh-CN" altLang="en-US" u="sng" dirty="0">
                <a:latin typeface="+mn-lt"/>
                <a:ea typeface="宋体" panose="02010600030101010101" pitchFamily="2" charset="-122"/>
                <a:hlinkClick r:id="rId3"/>
              </a:rPr>
              <a:t>有关新冠病毒疫苗的事实（</a:t>
            </a:r>
            <a:r>
              <a:rPr lang="en-US" u="sng" dirty="0">
                <a:latin typeface="+mn-lt"/>
                <a:ea typeface="宋体" panose="02010600030101010101" pitchFamily="2" charset="-122"/>
                <a:hlinkClick r:id="rId3"/>
              </a:rPr>
              <a:t>cdc.gov</a:t>
            </a:r>
            <a:r>
              <a:rPr lang="zh-CN" altLang="en-US" u="sng" dirty="0">
                <a:latin typeface="+mn-lt"/>
                <a:ea typeface="宋体" panose="02010600030101010101" pitchFamily="2" charset="-122"/>
                <a:hlinkClick r:id="rId3"/>
              </a:rPr>
              <a:t>）</a:t>
            </a:r>
            <a:r>
              <a:rPr lang="zh-CN" altLang="en-US" dirty="0">
                <a:latin typeface="+mn-lt"/>
                <a:ea typeface="宋体" panose="02010600030101010101" pitchFamily="2" charset="-122"/>
                <a:cs typeface="Calibri" panose="020F0502020204030204" pitchFamily="34" charset="0"/>
              </a:rPr>
              <a:t>）</a:t>
            </a:r>
            <a:endParaRPr lang="en-US" dirty="0">
              <a:latin typeface="+mn-lt"/>
              <a:ea typeface="宋体" panose="02010600030101010101" pitchFamily="2" charset="-122"/>
              <a:cs typeface="Calibri" panose="020F0502020204030204" pitchFamily="34" charset="0"/>
            </a:endParaRPr>
          </a:p>
          <a:p>
            <a:r>
              <a:rPr lang="en-US" dirty="0">
                <a:latin typeface="Calibri" panose="020F0502020204030204" pitchFamily="34" charset="0"/>
                <a:ea typeface="宋体" panose="02010600030101010101" pitchFamily="2" charset="-122"/>
                <a:cs typeface="Calibri" panose="020F0502020204030204" pitchFamily="34" charset="0"/>
              </a:rPr>
              <a:t> </a:t>
            </a: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21</a:t>
            </a:fld>
            <a:endParaRPr lang="en-US">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102096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注释：</a:t>
            </a:r>
            <a:endParaRPr lang="en-US" altLang="zh-CN" dirty="0"/>
          </a:p>
          <a:p>
            <a:endParaRPr lang="en-US" altLang="zh-CN" dirty="0"/>
          </a:p>
          <a:p>
            <a:r>
              <a:rPr lang="en-US" dirty="0"/>
              <a:t>• </a:t>
            </a:r>
            <a:r>
              <a:rPr lang="en-US" altLang="zh-CN" dirty="0"/>
              <a:t>CDC</a:t>
            </a:r>
            <a:r>
              <a:rPr lang="zh-CN" altLang="en-US" dirty="0"/>
              <a:t>正在监测美国的病毒变化，包括</a:t>
            </a:r>
            <a:r>
              <a:rPr lang="zh-CN" altLang="en-US" sz="1200" b="0" i="0" kern="1200" dirty="0">
                <a:solidFill>
                  <a:schemeClr val="tx1"/>
                </a:solidFill>
                <a:effectLst/>
                <a:latin typeface="+mn-lt"/>
                <a:ea typeface="+mn-ea"/>
                <a:cs typeface="+mn-cs"/>
              </a:rPr>
              <a:t>奥密克戎</a:t>
            </a:r>
            <a:r>
              <a:rPr lang="zh-CN" altLang="en-US" dirty="0"/>
              <a:t>变异的变化。</a:t>
            </a:r>
            <a:endParaRPr lang="en-US" dirty="0"/>
          </a:p>
          <a:p>
            <a:r>
              <a:rPr lang="en-US" dirty="0"/>
              <a:t>• </a:t>
            </a:r>
            <a:r>
              <a:rPr lang="zh-CN" altLang="en-US" dirty="0"/>
              <a:t>科学家们正在努力更多地了解每种变异的传播性、它们是否会导致更严重的疾病，以及我们已有的疫苗是否可以保护人们免受特定新冠病毒变异的侵害。</a:t>
            </a: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3580333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u="sng" kern="1200" dirty="0">
                <a:solidFill>
                  <a:schemeClr val="tx1"/>
                </a:solidFill>
                <a:effectLst/>
                <a:latin typeface="+mn-lt"/>
                <a:ea typeface="+mn-ea"/>
                <a:cs typeface="+mn-cs"/>
              </a:rPr>
              <a:t>注释：</a:t>
            </a:r>
            <a:endParaRPr lang="zh-CN" altLang="zh-CN" sz="1050" kern="1200" dirty="0">
              <a:solidFill>
                <a:schemeClr val="tx1"/>
              </a:solidFill>
              <a:effectLst/>
              <a:latin typeface="+mn-lt"/>
              <a:ea typeface="+mn-ea"/>
              <a:cs typeface="+mn-cs"/>
            </a:endParaRPr>
          </a:p>
          <a:p>
            <a:pPr marL="171450" lvl="0" indent="-171450">
              <a:buSzPct val="50000"/>
              <a:buFont typeface="Arial" panose="020B0604020202020204" pitchFamily="34" charset="0"/>
              <a:buChar char="•"/>
            </a:pPr>
            <a:r>
              <a:rPr lang="zh-CN" altLang="en-US" sz="1200" u="sng" kern="1200" dirty="0">
                <a:solidFill>
                  <a:schemeClr val="tx1"/>
                </a:solidFill>
                <a:effectLst/>
                <a:latin typeface="+mn-lt"/>
                <a:ea typeface="+mn-ea"/>
                <a:cs typeface="+mn-cs"/>
              </a:rPr>
              <a:t>您可以选择您想要接种的疫苗加强针。有些人可能想要接种他们最初接种的疫苗类型；其他人可能更喜欢接种不同的加强针。</a:t>
            </a:r>
            <a:endParaRPr lang="zh-CN" altLang="zh-CN" sz="1050" kern="1200" dirty="0">
              <a:solidFill>
                <a:schemeClr val="tx1"/>
              </a:solidFill>
              <a:effectLst/>
              <a:latin typeface="+mn-lt"/>
              <a:ea typeface="+mn-ea"/>
              <a:cs typeface="+mn-cs"/>
            </a:endParaRPr>
          </a:p>
          <a:p>
            <a:pPr marL="171450" lvl="0" indent="-171450">
              <a:buSzPct val="50000"/>
              <a:buFont typeface="Arial" panose="020B0604020202020204" pitchFamily="34" charset="0"/>
              <a:buChar char="•"/>
            </a:pPr>
            <a:r>
              <a:rPr lang="zh-CN" altLang="en-US" sz="1200" u="sng" kern="1200" dirty="0">
                <a:solidFill>
                  <a:schemeClr val="tx1"/>
                </a:solidFill>
                <a:effectLst/>
                <a:latin typeface="+mn-lt"/>
                <a:ea typeface="+mn-ea"/>
                <a:cs typeface="+mn-cs"/>
              </a:rPr>
              <a:t>就算不接种疫苗加强针，您仍会被认定为已全部完成接种。</a:t>
            </a:r>
            <a:endParaRPr lang="zh-CN" altLang="zh-CN" sz="1050" kern="1200" dirty="0">
              <a:solidFill>
                <a:schemeClr val="tx1"/>
              </a:solidFill>
              <a:effectLst/>
              <a:latin typeface="+mn-lt"/>
              <a:ea typeface="+mn-ea"/>
              <a:cs typeface="+mn-cs"/>
            </a:endParaRPr>
          </a:p>
          <a:p>
            <a:pPr marL="171450" lvl="0" indent="-171450">
              <a:buSzPct val="50000"/>
              <a:buFont typeface="Arial" panose="020B0604020202020204" pitchFamily="34" charset="0"/>
              <a:buChar char="•"/>
            </a:pPr>
            <a:r>
              <a:rPr lang="zh-CN" altLang="en-US" sz="1200" u="sng" kern="1200" dirty="0">
                <a:solidFill>
                  <a:schemeClr val="tx1"/>
                </a:solidFill>
                <a:effectLst/>
                <a:latin typeface="+mn-lt"/>
                <a:ea typeface="+mn-ea"/>
                <a:cs typeface="+mn-cs"/>
              </a:rPr>
              <a:t>疫苗加强针的副作用与第二剂疫苗后出现的副作用类似。</a:t>
            </a:r>
            <a:endParaRPr lang="zh-CN" altLang="zh-CN" sz="1050" kern="1200" dirty="0">
              <a:solidFill>
                <a:schemeClr val="tx1"/>
              </a:solidFill>
              <a:effectLst/>
              <a:latin typeface="+mn-lt"/>
              <a:ea typeface="+mn-ea"/>
              <a:cs typeface="+mn-cs"/>
            </a:endParaRPr>
          </a:p>
          <a:p>
            <a:pPr marL="171450" lvl="0" indent="-171450">
              <a:buSzPct val="50000"/>
              <a:buFont typeface="Arial" panose="020B0604020202020204" pitchFamily="34" charset="0"/>
              <a:buChar char="•"/>
            </a:pPr>
            <a:r>
              <a:rPr lang="zh-CN" altLang="en-US" sz="1200" u="sng" kern="1200" dirty="0">
                <a:solidFill>
                  <a:schemeClr val="tx1"/>
                </a:solidFill>
                <a:effectLst/>
                <a:latin typeface="+mn-lt"/>
                <a:ea typeface="+mn-ea"/>
                <a:cs typeface="+mn-cs"/>
              </a:rPr>
              <a:t>您可以同时或紧密接种新冠病毒疫苗和其他疫苗，如流感或带状疱疹疫苗。 </a:t>
            </a:r>
            <a:endParaRPr lang="zh-CN" altLang="zh-CN" sz="1050" kern="1200" dirty="0">
              <a:solidFill>
                <a:schemeClr val="tx1"/>
              </a:solidFill>
              <a:effectLst/>
              <a:latin typeface="+mn-lt"/>
              <a:ea typeface="+mn-ea"/>
              <a:cs typeface="+mn-cs"/>
            </a:endParaRPr>
          </a:p>
          <a:p>
            <a:pPr marL="171450" lvl="0" indent="-171450">
              <a:buSzPct val="50000"/>
              <a:buFont typeface="Arial" panose="020B0604020202020204" pitchFamily="34" charset="0"/>
              <a:buChar char="•"/>
            </a:pPr>
            <a:r>
              <a:rPr lang="zh-CN" altLang="en-US" sz="1200" b="0" u="sng" kern="1200" dirty="0">
                <a:solidFill>
                  <a:schemeClr val="tx1"/>
                </a:solidFill>
                <a:effectLst/>
                <a:latin typeface="+mn-lt"/>
                <a:ea typeface="+mn-ea"/>
                <a:cs typeface="+mn-cs"/>
              </a:rPr>
              <a:t>欲知关于疫苗加强针的常见问题的答案，请访问：</a:t>
            </a:r>
            <a:r>
              <a:rPr lang="en-US" altLang="zh-CN" sz="1200" b="1" u="sng" kern="1200" dirty="0">
                <a:solidFill>
                  <a:schemeClr val="tx1"/>
                </a:solidFill>
                <a:effectLst/>
                <a:latin typeface="+mn-lt"/>
                <a:ea typeface="+mn-ea"/>
                <a:cs typeface="+mn-cs"/>
              </a:rPr>
              <a:t>https://www.mass.gov/info-details/covid-19-booster-frequently-asked-questions </a:t>
            </a:r>
            <a:endParaRPr lang="zh-CN" altLang="zh-CN" sz="105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3890729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Pts val="1400"/>
              <a:buFont typeface="Symbol" panose="05050102010706020507" pitchFamily="18" charset="2"/>
              <a:buNone/>
              <a:defRPr/>
            </a:pPr>
            <a:r>
              <a:rPr lang="zh-CN" altLang="en-US" sz="1800" dirty="0"/>
              <a:t>注释：</a:t>
            </a:r>
            <a:endParaRPr lang="en-US" altLang="zh-CN" sz="1800" dirty="0"/>
          </a:p>
          <a:p>
            <a:pPr marL="0" lvl="0" indent="0">
              <a:lnSpc>
                <a:spcPct val="107000"/>
              </a:lnSpc>
              <a:spcAft>
                <a:spcPts val="800"/>
              </a:spcAft>
              <a:buSzPts val="1400"/>
              <a:buFont typeface="Symbol" panose="05050102010706020507" pitchFamily="18" charset="2"/>
              <a:buNone/>
            </a:pPr>
            <a:endParaRPr lang="en-US" altLang="zh-CN" sz="1800" kern="1200" dirty="0">
              <a:effectLst/>
              <a:latin typeface="Calibri" panose="020F0502020204030204" pitchFamily="34" charset="0"/>
              <a:ea typeface="宋体" panose="02010600030101010101" pitchFamily="2" charset="-122"/>
              <a:cs typeface="Calibri" panose="020F0502020204030204" pitchFamily="34" charset="0"/>
            </a:endParaRPr>
          </a:p>
          <a:p>
            <a:pPr marL="342900" marR="0" lvl="0" indent="-342900" algn="l" defTabSz="914400" rtl="0" eaLnBrk="1" fontAlgn="auto" latinLnBrk="0" hangingPunct="1">
              <a:lnSpc>
                <a:spcPct val="107000"/>
              </a:lnSpc>
              <a:spcBef>
                <a:spcPts val="0"/>
              </a:spcBef>
              <a:spcAft>
                <a:spcPts val="800"/>
              </a:spcAft>
              <a:buClrTx/>
              <a:buSzPts val="1400"/>
              <a:buFont typeface="Symbol" panose="05050102010706020507" pitchFamily="18" charset="2"/>
              <a:buChar char=""/>
              <a:defRPr/>
            </a:pPr>
            <a:r>
              <a:rPr lang="zh-CN" altLang="en-US" sz="1200" u="none" kern="1200" dirty="0">
                <a:solidFill>
                  <a:schemeClr val="tx1"/>
                </a:solidFill>
                <a:effectLst/>
                <a:latin typeface="+mn-lt"/>
                <a:ea typeface="+mn-ea"/>
                <a:cs typeface="+mn-cs"/>
              </a:rPr>
              <a:t>这些方法同样适用于想接种疫苗加强针的人。</a:t>
            </a:r>
            <a:endParaRPr lang="zh-CN" altLang="zh-CN" sz="1200" u="none" kern="1200" dirty="0">
              <a:solidFill>
                <a:schemeClr val="tx1"/>
              </a:solidFill>
              <a:effectLst/>
              <a:latin typeface="+mn-lt"/>
              <a:ea typeface="+mn-ea"/>
              <a:cs typeface="+mn-cs"/>
            </a:endParaRPr>
          </a:p>
          <a:p>
            <a:pPr marL="342900" lvl="0" indent="-342900">
              <a:lnSpc>
                <a:spcPct val="107000"/>
              </a:lnSpc>
              <a:spcAft>
                <a:spcPts val="800"/>
              </a:spcAft>
              <a:buSzPts val="1400"/>
              <a:buFont typeface="Symbol" panose="05050102010706020507" pitchFamily="18" charset="2"/>
              <a:buChar char=""/>
            </a:pPr>
            <a:r>
              <a:rPr lang="zh-CN" sz="1800" kern="1200" dirty="0">
                <a:effectLst/>
                <a:latin typeface="Calibri" panose="020F0502020204030204" pitchFamily="34" charset="0"/>
                <a:ea typeface="宋体" panose="02010600030101010101" pitchFamily="2" charset="-122"/>
                <a:cs typeface="Calibri" panose="020F0502020204030204" pitchFamily="34" charset="0"/>
              </a:rPr>
              <a:t>预约资源专线</a:t>
            </a:r>
            <a:r>
              <a:rPr lang="zh-CN" altLang="en-US" sz="1800" dirty="0">
                <a:latin typeface="Calibri" panose="020F0502020204030204" pitchFamily="34" charset="0"/>
                <a:ea typeface="宋体" panose="02010600030101010101" pitchFamily="2" charset="-122"/>
                <a:cs typeface="Calibri" panose="020F0502020204030204" pitchFamily="34" charset="0"/>
              </a:rPr>
              <a:t>供</a:t>
            </a:r>
            <a:r>
              <a:rPr lang="zh-CN" sz="1800" kern="1200" dirty="0">
                <a:effectLst/>
                <a:latin typeface="Calibri" panose="020F0502020204030204" pitchFamily="34" charset="0"/>
                <a:ea typeface="宋体" panose="02010600030101010101" pitchFamily="2" charset="-122"/>
                <a:cs typeface="Calibri" panose="020F0502020204030204" pitchFamily="34" charset="0"/>
              </a:rPr>
              <a:t>无法使用互联网的人</a:t>
            </a:r>
            <a:r>
              <a:rPr lang="zh-CN" altLang="en-US" sz="1800" kern="1200" dirty="0">
                <a:effectLst/>
                <a:latin typeface="Calibri" panose="020F0502020204030204" pitchFamily="34" charset="0"/>
                <a:ea typeface="宋体" panose="02010600030101010101" pitchFamily="2" charset="-122"/>
                <a:cs typeface="Calibri" panose="020F0502020204030204" pitchFamily="34" charset="0"/>
              </a:rPr>
              <a:t>使用</a:t>
            </a:r>
            <a:r>
              <a:rPr lang="zh-CN" sz="1800" kern="1200" dirty="0">
                <a:effectLst/>
                <a:latin typeface="Calibri" panose="020F0502020204030204" pitchFamily="34" charset="0"/>
                <a:ea typeface="宋体" panose="02010600030101010101" pitchFamily="2" charset="-122"/>
                <a:cs typeface="Calibri" panose="020F0502020204030204" pitchFamily="34" charset="0"/>
              </a:rPr>
              <a:t>。该专线可用</a:t>
            </a:r>
            <a:r>
              <a:rPr lang="en-US" sz="1800" kern="1200" dirty="0">
                <a:effectLst/>
                <a:latin typeface="Calibri" panose="020F0502020204030204" pitchFamily="34" charset="0"/>
                <a:ea typeface="宋体" panose="02010600030101010101" pitchFamily="2" charset="-122"/>
              </a:rPr>
              <a:t>100</a:t>
            </a:r>
            <a:r>
              <a:rPr lang="zh-CN" sz="1800" kern="1200" dirty="0">
                <a:effectLst/>
                <a:latin typeface="Calibri" panose="020F0502020204030204" pitchFamily="34" charset="0"/>
                <a:ea typeface="宋体" panose="02010600030101010101" pitchFamily="2" charset="-122"/>
                <a:cs typeface="Calibri" panose="020F0502020204030204" pitchFamily="34" charset="0"/>
              </a:rPr>
              <a:t>种语言提供服务。服务代表获取预约的机会与公共网站上相同。</a:t>
            </a:r>
            <a:r>
              <a:rPr lang="zh-CN" altLang="en-US" sz="1800" kern="1200" dirty="0">
                <a:effectLst/>
                <a:latin typeface="Calibri" panose="020F0502020204030204" pitchFamily="34" charset="0"/>
                <a:ea typeface="宋体" panose="02010600030101010101" pitchFamily="2" charset="-122"/>
                <a:cs typeface="Calibri" panose="020F0502020204030204" pitchFamily="34" charset="0"/>
              </a:rPr>
              <a:t>该专线的运营时间为：星期一至星期四上午</a:t>
            </a:r>
            <a:r>
              <a:rPr lang="en-US" altLang="zh-CN" sz="1800" kern="1200" dirty="0">
                <a:effectLst/>
                <a:latin typeface="Calibri" panose="020F0502020204030204" pitchFamily="34" charset="0"/>
                <a:ea typeface="宋体" panose="02010600030101010101" pitchFamily="2" charset="-122"/>
                <a:cs typeface="Calibri" panose="020F0502020204030204" pitchFamily="34" charset="0"/>
              </a:rPr>
              <a:t>8:30</a:t>
            </a:r>
            <a:r>
              <a:rPr lang="zh-CN" altLang="en-US" sz="1800" kern="1200" dirty="0">
                <a:effectLst/>
                <a:latin typeface="Calibri" panose="020F0502020204030204" pitchFamily="34" charset="0"/>
                <a:ea typeface="宋体" panose="02010600030101010101" pitchFamily="2" charset="-122"/>
                <a:cs typeface="Calibri" panose="020F0502020204030204" pitchFamily="34" charset="0"/>
              </a:rPr>
              <a:t>至下午</a:t>
            </a:r>
            <a:r>
              <a:rPr lang="en-US" altLang="zh-CN" sz="1800" kern="1200" dirty="0">
                <a:effectLst/>
                <a:latin typeface="Calibri" panose="020F0502020204030204" pitchFamily="34" charset="0"/>
                <a:ea typeface="宋体" panose="02010600030101010101" pitchFamily="2" charset="-122"/>
                <a:cs typeface="Calibri" panose="020F0502020204030204" pitchFamily="34" charset="0"/>
              </a:rPr>
              <a:t>8:00</a:t>
            </a:r>
            <a:r>
              <a:rPr lang="zh-CN" altLang="en-US" sz="1800" kern="1200" dirty="0">
                <a:effectLst/>
                <a:latin typeface="Calibri" panose="020F0502020204030204" pitchFamily="34" charset="0"/>
                <a:ea typeface="宋体" panose="02010600030101010101" pitchFamily="2" charset="-122"/>
                <a:cs typeface="Calibri" panose="020F0502020204030204" pitchFamily="34" charset="0"/>
              </a:rPr>
              <a:t>，星期五至星期日上午</a:t>
            </a:r>
            <a:r>
              <a:rPr lang="en-US" altLang="zh-CN" sz="1800" kern="1200" dirty="0">
                <a:effectLst/>
                <a:latin typeface="Calibri" panose="020F0502020204030204" pitchFamily="34" charset="0"/>
                <a:ea typeface="宋体" panose="02010600030101010101" pitchFamily="2" charset="-122"/>
                <a:cs typeface="Calibri" panose="020F0502020204030204" pitchFamily="34" charset="0"/>
              </a:rPr>
              <a:t>8:30</a:t>
            </a:r>
            <a:r>
              <a:rPr lang="zh-CN" altLang="en-US" sz="1800" kern="1200" dirty="0">
                <a:effectLst/>
                <a:latin typeface="Calibri" panose="020F0502020204030204" pitchFamily="34" charset="0"/>
                <a:ea typeface="宋体" panose="02010600030101010101" pitchFamily="2" charset="-122"/>
                <a:cs typeface="Calibri" panose="020F0502020204030204" pitchFamily="34" charset="0"/>
              </a:rPr>
              <a:t>至下午</a:t>
            </a:r>
            <a:r>
              <a:rPr lang="en-US" altLang="zh-CN" sz="1800" kern="1200" dirty="0">
                <a:effectLst/>
                <a:latin typeface="Calibri" panose="020F0502020204030204" pitchFamily="34" charset="0"/>
                <a:ea typeface="宋体" panose="02010600030101010101" pitchFamily="2" charset="-122"/>
                <a:cs typeface="Calibri" panose="020F0502020204030204" pitchFamily="34" charset="0"/>
              </a:rPr>
              <a:t>5:00</a:t>
            </a:r>
            <a:r>
              <a:rPr lang="zh-CN" altLang="en-US" sz="1800" kern="1200" dirty="0">
                <a:effectLst/>
                <a:latin typeface="Calibri" panose="020F0502020204030204" pitchFamily="34" charset="0"/>
                <a:ea typeface="宋体" panose="02010600030101010101" pitchFamily="2" charset="-122"/>
                <a:cs typeface="Calibri" panose="020F0502020204030204" pitchFamily="34" charset="0"/>
              </a:rPr>
              <a:t>。</a:t>
            </a:r>
            <a:endParaRPr lang="en-US" sz="1200" dirty="0">
              <a:effectLst/>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t>24</a:t>
            </a:fld>
            <a:endParaRPr lang="en-US"/>
          </a:p>
        </p:txBody>
      </p:sp>
    </p:spTree>
    <p:extLst>
      <p:ext uri="{BB962C8B-B14F-4D97-AF65-F5344CB8AC3E}">
        <p14:creationId xmlns:p14="http://schemas.microsoft.com/office/powerpoint/2010/main" val="2287248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ea typeface="宋体" panose="02010600030101010101" pitchFamily="2" charset="-122"/>
              </a:rPr>
              <a:t>注释：</a:t>
            </a:r>
            <a:endParaRPr lang="en-US" altLang="zh-CN" dirty="0">
              <a:ea typeface="宋体" panose="02010600030101010101" pitchFamily="2" charset="-122"/>
            </a:endParaRPr>
          </a:p>
          <a:p>
            <a:endParaRPr lang="en-US" altLang="zh-CN" dirty="0">
              <a:ea typeface="宋体" panose="02010600030101010101" pitchFamily="2" charset="-122"/>
            </a:endParaRPr>
          </a:p>
          <a:p>
            <a:r>
              <a:rPr lang="zh-CN" altLang="en-US" dirty="0">
                <a:ea typeface="宋体" panose="02010600030101010101" pitchFamily="2" charset="-122"/>
              </a:rPr>
              <a:t>家中疫苗接种计划筛查专线星期一至星期五上午</a:t>
            </a:r>
            <a:r>
              <a:rPr lang="en-US" altLang="zh-CN" dirty="0">
                <a:ea typeface="宋体" panose="02010600030101010101" pitchFamily="2" charset="-122"/>
              </a:rPr>
              <a:t>9</a:t>
            </a:r>
            <a:r>
              <a:rPr lang="zh-CN" altLang="en-US" dirty="0">
                <a:ea typeface="宋体" panose="02010600030101010101" pitchFamily="2" charset="-122"/>
              </a:rPr>
              <a:t>时至下午</a:t>
            </a:r>
            <a:r>
              <a:rPr lang="en-US" altLang="zh-CN" dirty="0">
                <a:ea typeface="宋体" panose="02010600030101010101" pitchFamily="2" charset="-122"/>
              </a:rPr>
              <a:t>5</a:t>
            </a:r>
            <a:r>
              <a:rPr lang="zh-CN" altLang="en-US" dirty="0">
                <a:ea typeface="宋体" panose="02010600030101010101" pitchFamily="2" charset="-122"/>
              </a:rPr>
              <a:t>时开放，有会讲英语和西班牙语的服务代表，另外还有</a:t>
            </a:r>
            <a:r>
              <a:rPr lang="en-US" altLang="zh-CN" dirty="0">
                <a:ea typeface="宋体" panose="02010600030101010101" pitchFamily="2" charset="-122"/>
              </a:rPr>
              <a:t>100</a:t>
            </a:r>
            <a:r>
              <a:rPr lang="zh-CN" altLang="en-US" dirty="0">
                <a:ea typeface="宋体" panose="02010600030101010101" pitchFamily="2" charset="-122"/>
              </a:rPr>
              <a:t>多种语言的口译员。</a:t>
            </a:r>
            <a:endParaRPr lang="en-US" sz="1050" dirty="0">
              <a:ea typeface="宋体" panose="02010600030101010101" pitchFamily="2" charset="-122"/>
            </a:endParaRPr>
          </a:p>
          <a:p>
            <a:r>
              <a:rPr lang="en-US" dirty="0"/>
              <a:t> </a:t>
            </a:r>
            <a:endParaRPr lang="en-US" sz="1050" dirty="0"/>
          </a:p>
          <a:p>
            <a:r>
              <a:rPr lang="zh-CN" altLang="en-US" dirty="0">
                <a:ea typeface="宋体" panose="02010600030101010101" pitchFamily="2" charset="-122"/>
              </a:rPr>
              <a:t>当您在家中疫苗接种计划登记后，通常会在</a:t>
            </a:r>
            <a:r>
              <a:rPr lang="en-US" altLang="zh-CN" dirty="0">
                <a:ea typeface="宋体" panose="02010600030101010101" pitchFamily="2" charset="-122"/>
              </a:rPr>
              <a:t>5</a:t>
            </a:r>
            <a:r>
              <a:rPr lang="zh-CN" altLang="en-US" dirty="0">
                <a:ea typeface="宋体" panose="02010600030101010101" pitchFamily="2" charset="-122"/>
              </a:rPr>
              <a:t>个也五日内打电话给您安排预约。家中疫苗接种将：</a:t>
            </a:r>
            <a:endParaRPr lang="en-US" sz="1050" dirty="0">
              <a:ea typeface="宋体" panose="02010600030101010101" pitchFamily="2" charset="-122"/>
            </a:endParaRPr>
          </a:p>
          <a:p>
            <a:pPr lvl="0"/>
            <a:r>
              <a:rPr lang="en-US" dirty="0">
                <a:ea typeface="宋体" panose="02010600030101010101" pitchFamily="2" charset="-122"/>
                <a:sym typeface="Wingdings" panose="05000000000000000000" pitchFamily="2" charset="2"/>
              </a:rPr>
              <a:t>   </a:t>
            </a:r>
            <a:r>
              <a:rPr lang="zh-CN" altLang="en-US" dirty="0">
                <a:ea typeface="宋体" panose="02010600030101010101" pitchFamily="2" charset="-122"/>
                <a:sym typeface="Wingdings" panose="05000000000000000000" pitchFamily="2" charset="2"/>
              </a:rPr>
              <a:t>由医疗专业人员根据所有公共卫生指南进行</a:t>
            </a:r>
            <a:endParaRPr lang="en-US" sz="1050" dirty="0">
              <a:ea typeface="宋体" panose="02010600030101010101" pitchFamily="2" charset="-122"/>
            </a:endParaRPr>
          </a:p>
          <a:p>
            <a:pPr lvl="0"/>
            <a:r>
              <a:rPr lang="en-US" dirty="0">
                <a:ea typeface="宋体" panose="02010600030101010101" pitchFamily="2" charset="-122"/>
                <a:sym typeface="Wingdings" panose="05000000000000000000" pitchFamily="2" charset="2"/>
              </a:rPr>
              <a:t>   </a:t>
            </a:r>
            <a:r>
              <a:rPr lang="zh-CN" altLang="en-US" dirty="0">
                <a:ea typeface="宋体" panose="02010600030101010101" pitchFamily="2" charset="-122"/>
                <a:sym typeface="Wingdings" panose="05000000000000000000" pitchFamily="2" charset="2"/>
              </a:rPr>
              <a:t>根据预约电话中讨论的内容，满足家中疫苗接种个人的需求</a:t>
            </a:r>
            <a:endParaRPr lang="en-US" sz="1050" dirty="0">
              <a:ea typeface="宋体" panose="02010600030101010101" pitchFamily="2" charset="-122"/>
            </a:endParaRPr>
          </a:p>
          <a:p>
            <a:pPr marL="171450" lvl="0" indent="-171450">
              <a:buFont typeface="Wingdings" panose="05000000000000000000" pitchFamily="2" charset="2"/>
              <a:buChar char=""/>
            </a:pPr>
            <a:r>
              <a:rPr lang="zh-CN" altLang="en-US" dirty="0">
                <a:ea typeface="宋体" panose="02010600030101010101" pitchFamily="2" charset="-122"/>
                <a:sym typeface="Wingdings" panose="05000000000000000000" pitchFamily="2" charset="2"/>
              </a:rPr>
              <a:t>根据家中疫苗接种居民所在的地理位置安排疫苗接种，而不是按照先来先服务 </a:t>
            </a:r>
            <a:endParaRPr lang="en-US" altLang="zh-CN" dirty="0">
              <a:ea typeface="宋体" panose="02010600030101010101" pitchFamily="2" charset="-122"/>
              <a:sym typeface="Wingdings" panose="05000000000000000000" pitchFamily="2" charset="2"/>
            </a:endParaRPr>
          </a:p>
          <a:p>
            <a:pPr lvl="0"/>
            <a:r>
              <a:rPr lang="en-US" altLang="zh-CN" dirty="0">
                <a:ea typeface="宋体" panose="02010600030101010101" pitchFamily="2" charset="-122"/>
                <a:sym typeface="Wingdings" panose="05000000000000000000" pitchFamily="2" charset="2"/>
              </a:rPr>
              <a:t>     </a:t>
            </a:r>
            <a:r>
              <a:rPr lang="zh-CN" altLang="en-US" dirty="0">
                <a:ea typeface="宋体" panose="02010600030101010101" pitchFamily="2" charset="-122"/>
                <a:sym typeface="Wingdings" panose="05000000000000000000" pitchFamily="2" charset="2"/>
              </a:rPr>
              <a:t>的原则</a:t>
            </a:r>
            <a:endParaRPr lang="en-US" sz="1050" dirty="0">
              <a:ea typeface="宋体" panose="02010600030101010101" pitchFamily="2" charset="-122"/>
            </a:endParaRPr>
          </a:p>
          <a:p>
            <a:pPr lvl="0"/>
            <a:r>
              <a:rPr lang="en-US" dirty="0">
                <a:ea typeface="宋体" panose="02010600030101010101" pitchFamily="2" charset="-122"/>
                <a:sym typeface="Wingdings" panose="05000000000000000000" pitchFamily="2" charset="2"/>
              </a:rPr>
              <a:t>   </a:t>
            </a:r>
            <a:r>
              <a:rPr lang="zh-CN" altLang="en-US" dirty="0">
                <a:ea typeface="宋体" panose="02010600030101010101" pitchFamily="2" charset="-122"/>
                <a:sym typeface="Wingdings" panose="05000000000000000000" pitchFamily="2" charset="2"/>
              </a:rPr>
              <a:t>接种强生单剂疫苗，该疫苗较容易运输，且仅需注射一剂</a:t>
            </a:r>
            <a:endParaRPr lang="en-US" sz="1050" dirty="0">
              <a:ea typeface="宋体" panose="02010600030101010101" pitchFamily="2" charset="-122"/>
            </a:endParaRPr>
          </a:p>
          <a:p>
            <a:pPr lvl="1"/>
            <a:r>
              <a:rPr lang="en-US" dirty="0">
                <a:ea typeface="宋体" panose="02010600030101010101" pitchFamily="2" charset="-122"/>
              </a:rPr>
              <a:t>◦  </a:t>
            </a:r>
            <a:r>
              <a:rPr lang="zh-CN" altLang="en-US" dirty="0">
                <a:ea typeface="宋体" panose="02010600030101010101" pitchFamily="2" charset="-122"/>
              </a:rPr>
              <a:t>为</a:t>
            </a:r>
            <a:r>
              <a:rPr lang="en-US" dirty="0">
                <a:ea typeface="宋体" panose="02010600030101010101" pitchFamily="2" charset="-122"/>
              </a:rPr>
              <a:t>12-17</a:t>
            </a:r>
            <a:r>
              <a:rPr lang="zh-CN" altLang="en-US" dirty="0">
                <a:ea typeface="宋体" panose="02010600030101010101" pitchFamily="2" charset="-122"/>
              </a:rPr>
              <a:t>岁的人接种辉瑞疫苗</a:t>
            </a:r>
            <a:endParaRPr lang="en-US" sz="1050" dirty="0">
              <a:ea typeface="宋体" panose="02010600030101010101" pitchFamily="2" charset="-122"/>
            </a:endParaRPr>
          </a:p>
          <a:p>
            <a:pPr lvl="1"/>
            <a:endParaRPr lang="en-US" dirty="0">
              <a:latin typeface="Calibri" panose="020F0502020204030204" pitchFamily="34" charset="0"/>
              <a:ea typeface="宋体" panose="02010600030101010101" pitchFamily="2" charset="-122"/>
              <a:cs typeface="Calibri" panose="020F0502020204030204" pitchFamily="34" charset="0"/>
            </a:endParaRPr>
          </a:p>
          <a:p>
            <a:pPr>
              <a:lnSpc>
                <a:spcPct val="107000"/>
              </a:lnSpc>
              <a:spcAft>
                <a:spcPts val="800"/>
              </a:spcAft>
            </a:pPr>
            <a:r>
              <a:rPr lang="en-US" dirty="0" err="1">
                <a:latin typeface="Calibri" panose="020F0502020204030204" pitchFamily="34" charset="0"/>
                <a:ea typeface="宋体" panose="02010600030101010101" pitchFamily="2" charset="-122"/>
                <a:cs typeface="Calibri" panose="020F0502020204030204" pitchFamily="34" charset="0"/>
              </a:rPr>
              <a:t>MassHealth</a:t>
            </a:r>
            <a:r>
              <a:rPr lang="zh-CN" altLang="en-US" dirty="0">
                <a:latin typeface="Calibri" panose="020F0502020204030204" pitchFamily="34" charset="0"/>
                <a:ea typeface="宋体" panose="02010600030101010101" pitchFamily="2" charset="-122"/>
                <a:cs typeface="Calibri" panose="020F0502020204030204" pitchFamily="34" charset="0"/>
              </a:rPr>
              <a:t>的交通服务对象包括</a:t>
            </a:r>
            <a:r>
              <a:rPr lang="en-US" dirty="0" err="1">
                <a:latin typeface="Calibri" panose="020F0502020204030204" pitchFamily="34" charset="0"/>
                <a:ea typeface="宋体" panose="02010600030101010101" pitchFamily="2" charset="-122"/>
                <a:cs typeface="Calibri" panose="020F0502020204030204" pitchFamily="34" charset="0"/>
              </a:rPr>
              <a:t>MassHealth</a:t>
            </a:r>
            <a:r>
              <a:rPr lang="en-US" dirty="0">
                <a:latin typeface="Calibri" panose="020F0502020204030204" pitchFamily="34" charset="0"/>
                <a:ea typeface="宋体" panose="02010600030101010101" pitchFamily="2" charset="-122"/>
                <a:cs typeface="Calibri" panose="020F0502020204030204" pitchFamily="34" charset="0"/>
              </a:rPr>
              <a:t> Limited</a:t>
            </a:r>
            <a:r>
              <a:rPr lang="zh-CN" altLang="en-US" dirty="0">
                <a:latin typeface="Calibri" panose="020F0502020204030204" pitchFamily="34" charset="0"/>
                <a:ea typeface="宋体" panose="02010600030101010101" pitchFamily="2" charset="-122"/>
                <a:cs typeface="Calibri" panose="020F0502020204030204" pitchFamily="34" charset="0"/>
              </a:rPr>
              <a:t>、儿童医疗安全计划（</a:t>
            </a:r>
            <a:r>
              <a:rPr lang="en-US" dirty="0">
                <a:latin typeface="Calibri" panose="020F0502020204030204" pitchFamily="34" charset="0"/>
                <a:ea typeface="宋体" panose="02010600030101010101" pitchFamily="2" charset="-122"/>
                <a:cs typeface="Calibri" panose="020F0502020204030204" pitchFamily="34" charset="0"/>
              </a:rPr>
              <a:t>CMSP）</a:t>
            </a:r>
            <a:r>
              <a:rPr lang="zh-CN" altLang="en-US" dirty="0">
                <a:latin typeface="Calibri" panose="020F0502020204030204" pitchFamily="34" charset="0"/>
                <a:ea typeface="宋体" panose="02010600030101010101" pitchFamily="2" charset="-122"/>
                <a:cs typeface="Calibri" panose="020F0502020204030204" pitchFamily="34" charset="0"/>
              </a:rPr>
              <a:t>和</a:t>
            </a:r>
            <a:r>
              <a:rPr lang="en-US" dirty="0" err="1">
                <a:latin typeface="Calibri" panose="020F0502020204030204" pitchFamily="34" charset="0"/>
                <a:ea typeface="宋体" panose="02010600030101010101" pitchFamily="2" charset="-122"/>
                <a:cs typeface="Calibri" panose="020F0502020204030204" pitchFamily="34" charset="0"/>
              </a:rPr>
              <a:t>MassHealth</a:t>
            </a:r>
            <a:r>
              <a:rPr lang="zh-CN" altLang="en-US" dirty="0">
                <a:latin typeface="Calibri" panose="020F0502020204030204" pitchFamily="34" charset="0"/>
                <a:ea typeface="宋体" panose="02010600030101010101" pitchFamily="2" charset="-122"/>
                <a:cs typeface="Calibri" panose="020F0502020204030204" pitchFamily="34" charset="0"/>
              </a:rPr>
              <a:t>家庭援助计划（</a:t>
            </a:r>
            <a:r>
              <a:rPr lang="en-US" dirty="0">
                <a:latin typeface="Calibri" panose="020F0502020204030204" pitchFamily="34" charset="0"/>
                <a:ea typeface="宋体" panose="02010600030101010101" pitchFamily="2" charset="-122"/>
                <a:cs typeface="Calibri" panose="020F0502020204030204" pitchFamily="34" charset="0"/>
              </a:rPr>
              <a:t>FA）</a:t>
            </a:r>
            <a:r>
              <a:rPr lang="zh-CN" altLang="en-US" dirty="0">
                <a:latin typeface="Calibri" panose="020F0502020204030204" pitchFamily="34" charset="0"/>
                <a:ea typeface="宋体" panose="02010600030101010101" pitchFamily="2" charset="-122"/>
                <a:cs typeface="Calibri" panose="020F0502020204030204" pitchFamily="34" charset="0"/>
              </a:rPr>
              <a:t>的会员。此外，会员可以直接通过</a:t>
            </a:r>
            <a:r>
              <a:rPr lang="en-US" dirty="0" err="1">
                <a:latin typeface="Calibri" panose="020F0502020204030204" pitchFamily="34" charset="0"/>
                <a:ea typeface="宋体" panose="02010600030101010101" pitchFamily="2" charset="-122"/>
                <a:cs typeface="Calibri" panose="020F0502020204030204" pitchFamily="34" charset="0"/>
              </a:rPr>
              <a:t>MassHealth</a:t>
            </a:r>
            <a:r>
              <a:rPr lang="zh-CN" altLang="en-US" dirty="0">
                <a:latin typeface="Calibri" panose="020F0502020204030204" pitchFamily="34" charset="0"/>
                <a:ea typeface="宋体" panose="02010600030101010101" pitchFamily="2" charset="-122"/>
                <a:cs typeface="Calibri" panose="020F0502020204030204" pitchFamily="34" charset="0"/>
              </a:rPr>
              <a:t>的客户服务部安排交通服务，而无需通过其医疗保健机构请求服务。</a:t>
            </a:r>
            <a:endParaRPr lang="en-US" sz="1200" dirty="0">
              <a:effectLst/>
              <a:latin typeface="Calibri" panose="020F0502020204030204" pitchFamily="34" charset="0"/>
              <a:ea typeface="宋体" panose="02010600030101010101" pitchFamily="2" charset="-122"/>
              <a:cs typeface="Calibri" panose="020F0502020204030204" pitchFamily="34" charset="0"/>
            </a:endParaRPr>
          </a:p>
          <a:p>
            <a:pPr>
              <a:lnSpc>
                <a:spcPct val="107000"/>
              </a:lnSpc>
              <a:spcAft>
                <a:spcPts val="800"/>
              </a:spcAft>
            </a:pPr>
            <a:endParaRPr lang="en-US" altLang="zh-CN" dirty="0">
              <a:latin typeface="Calibri" panose="020F0502020204030204" pitchFamily="34" charset="0"/>
              <a:ea typeface="宋体" panose="02010600030101010101" pitchFamily="2" charset="-122"/>
              <a:cs typeface="Calibri" panose="020F0502020204030204" pitchFamily="34" charset="0"/>
            </a:endParaRPr>
          </a:p>
          <a:p>
            <a:pPr>
              <a:lnSpc>
                <a:spcPct val="107000"/>
              </a:lnSpc>
              <a:spcAft>
                <a:spcPts val="800"/>
              </a:spcAft>
            </a:pPr>
            <a:r>
              <a:rPr lang="zh-CN" altLang="en-US" sz="1200" dirty="0">
                <a:effectLst/>
                <a:latin typeface="Calibri" panose="020F0502020204030204" pitchFamily="34" charset="0"/>
                <a:ea typeface="宋体" panose="02010600030101010101" pitchFamily="2" charset="-122"/>
                <a:cs typeface="Calibri" panose="020F0502020204030204" pitchFamily="34" charset="0"/>
              </a:rPr>
              <a:t>还可能有当地社区组织，例如老龄服务点（</a:t>
            </a:r>
            <a:r>
              <a:rPr lang="en-US" altLang="zh-CN" sz="1200" dirty="0">
                <a:effectLst/>
                <a:latin typeface="Calibri" panose="020F0502020204030204" pitchFamily="34" charset="0"/>
                <a:ea typeface="宋体" panose="02010600030101010101" pitchFamily="2" charset="-122"/>
                <a:cs typeface="Calibri" panose="020F0502020204030204" pitchFamily="34" charset="0"/>
              </a:rPr>
              <a:t>ASAP</a:t>
            </a:r>
            <a:r>
              <a:rPr lang="zh-CN" altLang="en-US" sz="1200" dirty="0">
                <a:effectLst/>
                <a:latin typeface="Calibri" panose="020F0502020204030204" pitchFamily="34" charset="0"/>
                <a:ea typeface="宋体" panose="02010600030101010101" pitchFamily="2" charset="-122"/>
                <a:cs typeface="Calibri" panose="020F0502020204030204" pitchFamily="34" charset="0"/>
              </a:rPr>
              <a:t>）和老龄委员会（</a:t>
            </a:r>
            <a:r>
              <a:rPr lang="en-US" altLang="zh-CN" sz="1200" dirty="0">
                <a:effectLst/>
                <a:latin typeface="Calibri" panose="020F0502020204030204" pitchFamily="34" charset="0"/>
                <a:ea typeface="宋体" panose="02010600030101010101" pitchFamily="2" charset="-122"/>
                <a:cs typeface="Calibri" panose="020F0502020204030204" pitchFamily="34" charset="0"/>
              </a:rPr>
              <a:t>COA</a:t>
            </a:r>
            <a:r>
              <a:rPr lang="zh-CN" altLang="en-US" sz="1200" dirty="0">
                <a:effectLst/>
                <a:latin typeface="Calibri" panose="020F0502020204030204" pitchFamily="34" charset="0"/>
                <a:ea typeface="宋体" panose="02010600030101010101" pitchFamily="2" charset="-122"/>
                <a:cs typeface="Calibri" panose="020F0502020204030204" pitchFamily="34" charset="0"/>
              </a:rPr>
              <a:t>），可以帮助您查找交通服务。</a:t>
            </a:r>
            <a:endParaRPr lang="en-US" sz="1200" dirty="0">
              <a:effectLst/>
              <a:latin typeface="Calibri" panose="020F0502020204030204" pitchFamily="34" charset="0"/>
              <a:ea typeface="宋体" panose="02010600030101010101" pitchFamily="2" charset="-122"/>
              <a:cs typeface="Calibri" panose="020F0502020204030204" pitchFamily="34" charset="0"/>
            </a:endParaRPr>
          </a:p>
          <a:p>
            <a:pPr>
              <a:lnSpc>
                <a:spcPct val="107000"/>
              </a:lnSpc>
              <a:spcAft>
                <a:spcPts val="800"/>
              </a:spcAft>
            </a:pPr>
            <a:endParaRPr lang="en-US" sz="1200" dirty="0">
              <a:effectLst/>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latin typeface="Calibri" panose="020F0502020204030204" pitchFamily="34" charset="0"/>
                <a:ea typeface="宋体" panose="02010600030101010101" pitchFamily="2" charset="-122"/>
                <a:cs typeface="Calibri" panose="020F0502020204030204" pitchFamily="34" charset="0"/>
              </a:rPr>
              <a:t>25</a:t>
            </a:fld>
            <a:endParaRPr lang="en-US">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37100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pPr lvl="0">
              <a:defRPr/>
            </a:pPr>
            <a:endParaRPr lang="en-US" altLang="zh-CN" dirty="0">
              <a:latin typeface="Calibri" panose="020F0502020204030204" pitchFamily="34" charset="0"/>
              <a:ea typeface="宋体" panose="02010600030101010101" pitchFamily="2" charset="-122"/>
              <a:cs typeface="Calibri" panose="020F0502020204030204" pitchFamily="34" charset="0"/>
            </a:endParaRPr>
          </a:p>
          <a:p>
            <a:pPr lvl="0">
              <a:defRPr/>
            </a:pPr>
            <a:r>
              <a:rPr lang="zh-CN" altLang="en-US" dirty="0">
                <a:latin typeface="Calibri" panose="020F0502020204030204" pitchFamily="34" charset="0"/>
                <a:ea typeface="宋体" panose="02010600030101010101" pitchFamily="2" charset="-122"/>
                <a:cs typeface="Calibri" panose="020F0502020204030204" pitchFamily="34" charset="0"/>
              </a:rPr>
              <a:t>医疗保险计划（包括</a:t>
            </a:r>
            <a:r>
              <a:rPr lang="en-US" altLang="zh-CN" dirty="0">
                <a:latin typeface="Calibri" panose="020F0502020204030204" pitchFamily="34" charset="0"/>
                <a:ea typeface="宋体" panose="02010600030101010101" pitchFamily="2" charset="-122"/>
                <a:cs typeface="Calibri" panose="020F0502020204030204" pitchFamily="34" charset="0"/>
              </a:rPr>
              <a:t>Medicare</a:t>
            </a:r>
            <a:r>
              <a:rPr lang="zh-CN" altLang="en-US" dirty="0">
                <a:latin typeface="Calibri" panose="020F0502020204030204" pitchFamily="34" charset="0"/>
                <a:ea typeface="宋体" panose="02010600030101010101" pitchFamily="2" charset="-122"/>
                <a:cs typeface="Calibri" panose="020F0502020204030204" pitchFamily="34" charset="0"/>
              </a:rPr>
              <a:t>和</a:t>
            </a:r>
            <a:r>
              <a:rPr lang="en-US" altLang="zh-CN" dirty="0">
                <a:latin typeface="Calibri" panose="020F0502020204030204" pitchFamily="34" charset="0"/>
                <a:ea typeface="宋体" panose="02010600030101010101" pitchFamily="2" charset="-122"/>
                <a:cs typeface="Calibri" panose="020F0502020204030204" pitchFamily="34" charset="0"/>
              </a:rPr>
              <a:t>Medicaid</a:t>
            </a:r>
            <a:r>
              <a:rPr lang="zh-CN" altLang="en-US" dirty="0">
                <a:latin typeface="Calibri" panose="020F0502020204030204" pitchFamily="34" charset="0"/>
                <a:ea typeface="宋体" panose="02010600030101010101" pitchFamily="2" charset="-122"/>
                <a:cs typeface="Calibri" panose="020F0502020204030204" pitchFamily="34" charset="0"/>
              </a:rPr>
              <a:t>）将支付接种疫苗的费用。如果您有医疗保险，请携带医疗卡。您的保险公司将为您付费。</a:t>
            </a:r>
          </a:p>
          <a:p>
            <a:pPr lvl="0">
              <a:defRPr/>
            </a:pPr>
            <a:endParaRPr lang="zh-CN" altLang="en-US" dirty="0">
              <a:latin typeface="Calibri" panose="020F0502020204030204" pitchFamily="34" charset="0"/>
              <a:ea typeface="宋体" panose="02010600030101010101" pitchFamily="2" charset="-122"/>
              <a:cs typeface="Calibri" panose="020F0502020204030204" pitchFamily="34" charset="0"/>
            </a:endParaRPr>
          </a:p>
          <a:p>
            <a:pPr lvl="0">
              <a:defRPr/>
            </a:pPr>
            <a:r>
              <a:rPr lang="zh-CN" altLang="en-US" dirty="0">
                <a:latin typeface="Calibri" panose="020F0502020204030204" pitchFamily="34" charset="0"/>
                <a:ea typeface="宋体" panose="02010600030101010101" pitchFamily="2" charset="-122"/>
                <a:cs typeface="Calibri" panose="020F0502020204030204" pitchFamily="34" charset="0"/>
              </a:rPr>
              <a:t>医疗保健机构如果为无证移民接种疫苗，其费用可向联邦政府报销。</a:t>
            </a:r>
            <a:endParaRPr lang="en-US" sz="1200" dirty="0">
              <a:latin typeface="Calibri" panose="020F0502020204030204" pitchFamily="34" charset="0"/>
              <a:ea typeface="宋体" panose="02010600030101010101" pitchFamily="2" charset="-122"/>
              <a:cs typeface="Calibri" panose="020F0502020204030204" pitchFamily="34" charset="0"/>
            </a:endParaRPr>
          </a:p>
          <a:p>
            <a:endParaRPr lang="en-US" dirty="0">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1097703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pPr lvl="0">
              <a:defRPr/>
            </a:pPr>
            <a:endParaRPr lang="en-US" altLang="zh-CN" dirty="0">
              <a:latin typeface="Calibri" panose="020F0502020204030204" pitchFamily="34" charset="0"/>
              <a:ea typeface="宋体" panose="02010600030101010101" pitchFamily="2" charset="-122"/>
              <a:cs typeface="Calibri" panose="020F0502020204030204" pitchFamily="34" charset="0"/>
            </a:endParaRPr>
          </a:p>
          <a:p>
            <a:pPr lvl="0">
              <a:defRPr/>
            </a:pPr>
            <a:r>
              <a:rPr lang="zh-CN" altLang="en-US" dirty="0">
                <a:latin typeface="Calibri" panose="020F0502020204030204" pitchFamily="34" charset="0"/>
                <a:ea typeface="宋体" panose="02010600030101010101" pitchFamily="2" charset="-122"/>
                <a:cs typeface="Calibri" panose="020F0502020204030204" pitchFamily="34" charset="0"/>
              </a:rPr>
              <a:t>不会。联邦政府已经确认，不会将新冠病毒病治疗（包括接种疫苗）作为确定某人是否构成“公共负担”的考虑因素；对于某些寻求延期居留或改变身份的人，也不会将新冠病毒治疗（包括接种疫苗）作为与公共福利条件相关的考虑因素，即使该疫苗的费用由</a:t>
            </a:r>
            <a:r>
              <a:rPr lang="en-US" altLang="zh-CN" dirty="0">
                <a:latin typeface="Calibri" panose="020F0502020204030204" pitchFamily="34" charset="0"/>
                <a:ea typeface="宋体" panose="02010600030101010101" pitchFamily="2" charset="-122"/>
                <a:cs typeface="Calibri" panose="020F0502020204030204" pitchFamily="34" charset="0"/>
              </a:rPr>
              <a:t>Medicaid</a:t>
            </a:r>
            <a:r>
              <a:rPr lang="zh-CN" altLang="en-US" dirty="0">
                <a:latin typeface="Calibri" panose="020F0502020204030204" pitchFamily="34" charset="0"/>
                <a:ea typeface="宋体" panose="02010600030101010101" pitchFamily="2" charset="-122"/>
                <a:cs typeface="Calibri" panose="020F0502020204030204" pitchFamily="34" charset="0"/>
              </a:rPr>
              <a:t>或其他联邦基金支付。</a:t>
            </a:r>
          </a:p>
          <a:p>
            <a:pPr lvl="0">
              <a:defRPr/>
            </a:pPr>
            <a:endParaRPr lang="zh-CN" altLang="en-US" dirty="0">
              <a:latin typeface="Calibri" panose="020F0502020204030204" pitchFamily="34" charset="0"/>
              <a:ea typeface="宋体" panose="02010600030101010101" pitchFamily="2" charset="-122"/>
              <a:cs typeface="Calibri" panose="020F0502020204030204" pitchFamily="34" charset="0"/>
            </a:endParaRPr>
          </a:p>
          <a:p>
            <a:pPr lvl="0">
              <a:defRPr/>
            </a:pPr>
            <a:r>
              <a:rPr lang="zh-CN" altLang="en-US" dirty="0">
                <a:latin typeface="Calibri" panose="020F0502020204030204" pitchFamily="34" charset="0"/>
                <a:ea typeface="宋体" panose="02010600030101010101" pitchFamily="2" charset="-122"/>
                <a:cs typeface="Calibri" panose="020F0502020204030204" pitchFamily="34" charset="0"/>
              </a:rPr>
              <a:t>如果您有身份证，请携带，以便确认疫苗接种系统中您的姓名。没有身份证仍然可以接种疫苗。</a:t>
            </a:r>
          </a:p>
          <a:p>
            <a:pPr lvl="0">
              <a:defRPr/>
            </a:pPr>
            <a:endParaRPr lang="zh-CN" altLang="en-US" dirty="0">
              <a:latin typeface="Calibri" panose="020F0502020204030204" pitchFamily="34" charset="0"/>
              <a:ea typeface="宋体" panose="02010600030101010101" pitchFamily="2" charset="-122"/>
              <a:cs typeface="Calibri" panose="020F0502020204030204" pitchFamily="34" charset="0"/>
            </a:endParaRPr>
          </a:p>
          <a:p>
            <a:pPr lvl="0">
              <a:defRPr/>
            </a:pPr>
            <a:r>
              <a:rPr lang="zh-CN" altLang="en-US" dirty="0">
                <a:latin typeface="Calibri" panose="020F0502020204030204" pitchFamily="34" charset="0"/>
                <a:ea typeface="宋体" panose="02010600030101010101" pitchFamily="2" charset="-122"/>
                <a:cs typeface="Calibri" panose="020F0502020204030204" pitchFamily="34" charset="0"/>
              </a:rPr>
              <a:t>如果您有医疗保险，请携带医疗卡。您的保险公司将为您付费。没有保险仍然可以接种疫苗。</a:t>
            </a: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27</a:t>
            </a:fld>
            <a:endParaRPr lang="en-US">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11833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pPr lvl="0">
              <a:defRPr/>
            </a:pPr>
            <a:endParaRPr lang="en-US" altLang="zh-CN" dirty="0">
              <a:latin typeface="Calibri" panose="020F0502020204030204" pitchFamily="34" charset="0"/>
              <a:ea typeface="宋体" panose="02010600030101010101" pitchFamily="2" charset="-122"/>
              <a:cs typeface="Calibri" panose="020F0502020204030204" pitchFamily="34" charset="0"/>
            </a:endParaRPr>
          </a:p>
          <a:p>
            <a:pPr lvl="0">
              <a:defRPr/>
            </a:pPr>
            <a:r>
              <a:rPr lang="zh-CN" altLang="en-US" dirty="0">
                <a:latin typeface="Calibri" panose="020F0502020204030204" pitchFamily="34" charset="0"/>
                <a:ea typeface="宋体" panose="02010600030101010101" pitchFamily="2" charset="-122"/>
                <a:cs typeface="Calibri" panose="020F0502020204030204" pitchFamily="34" charset="0"/>
              </a:rPr>
              <a:t>如果您有任何明显的疼痛或不适，请与您的医疗保健提供者联系，他们可能会推荐使用非处方药，例如布洛芬（</a:t>
            </a:r>
            <a:r>
              <a:rPr lang="en-US" dirty="0"/>
              <a:t>ibuprofen</a:t>
            </a:r>
            <a:r>
              <a:rPr lang="zh-CN" altLang="en-US" dirty="0">
                <a:latin typeface="Calibri" panose="020F0502020204030204" pitchFamily="34" charset="0"/>
                <a:ea typeface="宋体" panose="02010600030101010101" pitchFamily="2" charset="-122"/>
                <a:cs typeface="Calibri" panose="020F0502020204030204" pitchFamily="34" charset="0"/>
              </a:rPr>
              <a:t>）或醋氨酚（</a:t>
            </a:r>
            <a:r>
              <a:rPr lang="en-US" dirty="0"/>
              <a:t>acetaminophen</a:t>
            </a:r>
            <a:r>
              <a:rPr lang="zh-CN" altLang="en-US" dirty="0">
                <a:latin typeface="Calibri" panose="020F0502020204030204" pitchFamily="34" charset="0"/>
                <a:ea typeface="宋体" panose="02010600030101010101" pitchFamily="2" charset="-122"/>
                <a:cs typeface="Calibri" panose="020F0502020204030204" pitchFamily="34" charset="0"/>
              </a:rPr>
              <a:t>）。为减少接种部位的疼痛和不适，请用干净、凉爽的湿毛巾敷在该部位，也可以活动手臂或用手臂做事。为减少发烧引起的不适，可饮用大量饮料和穿宽松的衣服，不要穿过多衣服。</a:t>
            </a:r>
          </a:p>
          <a:p>
            <a:pPr lvl="0">
              <a:defRPr/>
            </a:pPr>
            <a:endParaRPr lang="zh-CN" altLang="en-US" dirty="0">
              <a:latin typeface="Calibri" panose="020F0502020204030204" pitchFamily="34" charset="0"/>
              <a:ea typeface="宋体" panose="02010600030101010101" pitchFamily="2" charset="-122"/>
              <a:cs typeface="Calibri" panose="020F0502020204030204" pitchFamily="34" charset="0"/>
            </a:endParaRPr>
          </a:p>
          <a:p>
            <a:pPr lvl="0">
              <a:defRPr/>
            </a:pPr>
            <a:r>
              <a:rPr lang="zh-CN" altLang="en-US" dirty="0">
                <a:latin typeface="Calibri" panose="020F0502020204030204" pitchFamily="34" charset="0"/>
                <a:ea typeface="宋体" panose="02010600030101010101" pitchFamily="2" charset="-122"/>
                <a:cs typeface="Calibri" panose="020F0502020204030204" pitchFamily="34" charset="0"/>
              </a:rPr>
              <a:t>在大多数情况下，发烧或疼痛引起的不适是正常现象，但如果</a:t>
            </a:r>
            <a:r>
              <a:rPr lang="en-US" altLang="zh-CN" dirty="0">
                <a:latin typeface="Calibri" panose="020F0502020204030204" pitchFamily="34" charset="0"/>
                <a:ea typeface="宋体" panose="02010600030101010101" pitchFamily="2" charset="-122"/>
                <a:cs typeface="Calibri" panose="020F0502020204030204" pitchFamily="34" charset="0"/>
              </a:rPr>
              <a:t>24</a:t>
            </a:r>
            <a:r>
              <a:rPr lang="zh-CN" altLang="en-US" dirty="0">
                <a:latin typeface="Calibri" panose="020F0502020204030204" pitchFamily="34" charset="0"/>
                <a:ea typeface="宋体" panose="02010600030101010101" pitchFamily="2" charset="-122"/>
                <a:cs typeface="Calibri" panose="020F0502020204030204" pitchFamily="34" charset="0"/>
              </a:rPr>
              <a:t>小时后注射部位红肿或触痛加剧，您的副作用让您担心，或几天后仍然没有减轻，请与您的医疗保健提供者联系。</a:t>
            </a:r>
            <a:endParaRPr lang="en-US" dirty="0">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sz="1200" b="1"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a:p>
            <a:pPr lvl="0">
              <a:defRPr/>
            </a:pPr>
            <a:r>
              <a:rPr lang="en-US" altLang="zh-CN" b="1" dirty="0">
                <a:latin typeface="Calibri" panose="020F0502020204030204" pitchFamily="34" charset="0"/>
                <a:ea typeface="宋体" panose="02010600030101010101" pitchFamily="2" charset="-122"/>
                <a:cs typeface="Calibri" panose="020F0502020204030204" pitchFamily="34" charset="0"/>
              </a:rPr>
              <a:t>V-safe</a:t>
            </a:r>
            <a:r>
              <a:rPr lang="zh-CN" altLang="en-US" dirty="0">
                <a:latin typeface="Calibri" panose="020F0502020204030204" pitchFamily="34" charset="0"/>
                <a:ea typeface="宋体" panose="02010600030101010101" pitchFamily="2" charset="-122"/>
                <a:cs typeface="Calibri" panose="020F0502020204030204" pitchFamily="34" charset="0"/>
              </a:rPr>
              <a:t>是在智能手机上加载的一种工具，在您接种新冠病毒疫苗后，该工具通过短信和网络调查提供个人化的健康检查。有了</a:t>
            </a:r>
            <a:r>
              <a:rPr lang="en-US" altLang="zh-CN" b="1" dirty="0">
                <a:latin typeface="Calibri" panose="020F0502020204030204" pitchFamily="34" charset="0"/>
                <a:ea typeface="宋体" panose="02010600030101010101" pitchFamily="2" charset="-122"/>
                <a:cs typeface="Calibri" panose="020F0502020204030204" pitchFamily="34" charset="0"/>
              </a:rPr>
              <a:t>v-safe</a:t>
            </a:r>
            <a:r>
              <a:rPr lang="zh-CN" altLang="en-US" dirty="0">
                <a:latin typeface="Calibri" panose="020F0502020204030204" pitchFamily="34" charset="0"/>
                <a:ea typeface="宋体" panose="02010600030101010101" pitchFamily="2" charset="-122"/>
                <a:cs typeface="Calibri" panose="020F0502020204030204" pitchFamily="34" charset="0"/>
              </a:rPr>
              <a:t>，如果您在接种新冠病毒疫苗后出现副作用，您可以迅速告知</a:t>
            </a:r>
            <a:r>
              <a:rPr lang="en-US" altLang="zh-CN" dirty="0">
                <a:latin typeface="Calibri" panose="020F0502020204030204" pitchFamily="34" charset="0"/>
                <a:ea typeface="宋体" panose="02010600030101010101" pitchFamily="2" charset="-122"/>
                <a:cs typeface="Calibri" panose="020F0502020204030204" pitchFamily="34" charset="0"/>
              </a:rPr>
              <a:t>CDC</a:t>
            </a:r>
            <a:r>
              <a:rPr lang="zh-CN" altLang="en-US" dirty="0">
                <a:latin typeface="Calibri" panose="020F0502020204030204" pitchFamily="34" charset="0"/>
                <a:ea typeface="宋体" panose="02010600030101010101" pitchFamily="2" charset="-122"/>
                <a:cs typeface="Calibri" panose="020F0502020204030204" pitchFamily="34" charset="0"/>
              </a:rPr>
              <a:t>。取决于您的回答，</a:t>
            </a:r>
            <a:r>
              <a:rPr lang="en-US" altLang="zh-CN" dirty="0">
                <a:latin typeface="Calibri" panose="020F0502020204030204" pitchFamily="34" charset="0"/>
                <a:ea typeface="宋体" panose="02010600030101010101" pitchFamily="2" charset="-122"/>
                <a:cs typeface="Calibri" panose="020F0502020204030204" pitchFamily="34" charset="0"/>
              </a:rPr>
              <a:t>CDC</a:t>
            </a:r>
            <a:r>
              <a:rPr lang="zh-CN" altLang="en-US" dirty="0">
                <a:latin typeface="Calibri" panose="020F0502020204030204" pitchFamily="34" charset="0"/>
                <a:ea typeface="宋体" panose="02010600030101010101" pitchFamily="2" charset="-122"/>
                <a:cs typeface="Calibri" panose="020F0502020204030204" pitchFamily="34" charset="0"/>
              </a:rPr>
              <a:t>人员可能会打电话给您，询问您的状况，并收集更多信息。如果您需要注射第二剂新冠病毒疫苗，</a:t>
            </a:r>
            <a:r>
              <a:rPr lang="en-US" altLang="zh-CN" b="1" dirty="0">
                <a:latin typeface="Calibri" panose="020F0502020204030204" pitchFamily="34" charset="0"/>
                <a:ea typeface="宋体" panose="02010600030101010101" pitchFamily="2" charset="-122"/>
                <a:cs typeface="Calibri" panose="020F0502020204030204" pitchFamily="34" charset="0"/>
              </a:rPr>
              <a:t>v-safe</a:t>
            </a:r>
            <a:r>
              <a:rPr lang="zh-CN" altLang="en-US" dirty="0">
                <a:latin typeface="Calibri" panose="020F0502020204030204" pitchFamily="34" charset="0"/>
                <a:ea typeface="宋体" panose="02010600030101010101" pitchFamily="2" charset="-122"/>
                <a:cs typeface="Calibri" panose="020F0502020204030204" pitchFamily="34" charset="0"/>
              </a:rPr>
              <a:t>还会提醒您。如要进行</a:t>
            </a:r>
            <a:r>
              <a:rPr lang="en-US" altLang="zh-CN" b="1" dirty="0">
                <a:latin typeface="Calibri" panose="020F0502020204030204" pitchFamily="34" charset="0"/>
                <a:ea typeface="宋体" panose="02010600030101010101" pitchFamily="2" charset="-122"/>
                <a:cs typeface="Calibri" panose="020F0502020204030204" pitchFamily="34" charset="0"/>
              </a:rPr>
              <a:t>v-safe</a:t>
            </a:r>
            <a:r>
              <a:rPr lang="zh-CN" altLang="en-US" dirty="0">
                <a:latin typeface="Calibri" panose="020F0502020204030204" pitchFamily="34" charset="0"/>
                <a:ea typeface="宋体" panose="02010600030101010101" pitchFamily="2" charset="-122"/>
                <a:cs typeface="Calibri" panose="020F0502020204030204" pitchFamily="34" charset="0"/>
              </a:rPr>
              <a:t>登记，请访问网站 </a:t>
            </a:r>
            <a:r>
              <a:rPr 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rPr>
              <a:t>cdc.gov/</a:t>
            </a:r>
            <a:r>
              <a:rPr lang="en-US" sz="1200" kern="1200" dirty="0" err="1">
                <a:solidFill>
                  <a:schemeClr val="tx1"/>
                </a:solidFill>
                <a:effectLst/>
                <a:latin typeface="Calibri" panose="020F0502020204030204" pitchFamily="34" charset="0"/>
                <a:ea typeface="宋体" panose="02010600030101010101" pitchFamily="2" charset="-122"/>
                <a:cs typeface="Calibri" panose="020F0502020204030204" pitchFamily="34" charset="0"/>
              </a:rPr>
              <a:t>vsafe</a:t>
            </a:r>
            <a:r>
              <a:rPr lang="zh-CN" altLang="en-US" sz="1200" kern="1200" dirty="0">
                <a:solidFill>
                  <a:schemeClr val="tx1"/>
                </a:solidFill>
                <a:effectLst/>
                <a:latin typeface="Calibri" panose="020F0502020204030204" pitchFamily="34" charset="0"/>
                <a:ea typeface="宋体" panose="02010600030101010101" pitchFamily="2" charset="-122"/>
                <a:cs typeface="Calibri" panose="020F0502020204030204" pitchFamily="34" charset="0"/>
              </a:rPr>
              <a:t>。</a:t>
            </a:r>
            <a:endParaRPr lang="en-US" dirty="0">
              <a:latin typeface="Calibri" panose="020F0502020204030204" pitchFamily="34" charset="0"/>
              <a:ea typeface="宋体" panose="02010600030101010101" pitchFamily="2" charset="-122"/>
              <a:cs typeface="Calibri" panose="020F0502020204030204" pitchFamily="34" charset="0"/>
            </a:endParaRPr>
          </a:p>
          <a:p>
            <a:endParaRPr lang="en-US" dirty="0">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580293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endParaRPr lang="en-US" altLang="zh-CN" dirty="0">
              <a:latin typeface="宋体" panose="02010600030101010101" pitchFamily="2" charset="-122"/>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75332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2554690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err="1">
                <a:effectLst/>
                <a:latin typeface="宋体" panose="02010600030101010101" pitchFamily="2" charset="-122"/>
                <a:ea typeface="等线" panose="02010600030101010101" pitchFamily="2" charset="-122"/>
                <a:cs typeface="Calibri" panose="020F0502020204030204" pitchFamily="34" charset="0"/>
              </a:rPr>
              <a:t>注释</a:t>
            </a:r>
            <a:r>
              <a:rPr lang="en-US" sz="1800" dirty="0">
                <a:effectLst/>
                <a:latin typeface="宋体" panose="02010600030101010101" pitchFamily="2" charset="-122"/>
                <a:ea typeface="等线" panose="02010600030101010101" pitchFamily="2" charset="-122"/>
                <a:cs typeface="Calibri" panose="020F0502020204030204" pitchFamily="34" charset="0"/>
              </a:rPr>
              <a:t>：</a:t>
            </a:r>
          </a:p>
          <a:p>
            <a:pPr marL="0" marR="0">
              <a:lnSpc>
                <a:spcPct val="107000"/>
              </a:lnSpc>
              <a:spcBef>
                <a:spcPts val="0"/>
              </a:spcBef>
              <a:spcAft>
                <a:spcPts val="800"/>
              </a:spcAft>
            </a:pP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0" marR="0" hangingPunct="0">
              <a:lnSpc>
                <a:spcPct val="107000"/>
              </a:lnSpc>
              <a:spcBef>
                <a:spcPts val="0"/>
              </a:spcBef>
              <a:spcAft>
                <a:spcPts val="800"/>
              </a:spcAft>
            </a:pPr>
            <a:r>
              <a:rPr lang="en-US" sz="1800" dirty="0">
                <a:effectLst/>
                <a:latin typeface="宋体" panose="02010600030101010101" pitchFamily="2" charset="-122"/>
                <a:ea typeface="等线" panose="02010600030101010101" pitchFamily="2" charset="-122"/>
                <a:cs typeface="Calibri" panose="020F0502020204030204" pitchFamily="34" charset="0"/>
              </a:rPr>
              <a:t>如果人们已经在</a:t>
            </a:r>
            <a:r>
              <a:rPr lang="en-US" sz="1800" dirty="0">
                <a:effectLst/>
                <a:latin typeface="Calibri" panose="020F0502020204030204" pitchFamily="34" charset="0"/>
                <a:ea typeface="宋体" panose="02010600030101010101" pitchFamily="2" charset="-122"/>
                <a:cs typeface="Calibri" panose="020F0502020204030204" pitchFamily="34" charset="0"/>
              </a:rPr>
              <a:t>14</a:t>
            </a:r>
            <a:r>
              <a:rPr lang="zh-CN" sz="1800" dirty="0">
                <a:effectLst/>
                <a:latin typeface="Calibri" panose="020F0502020204030204" pitchFamily="34" charset="0"/>
                <a:ea typeface="宋体" panose="02010600030101010101" pitchFamily="2" charset="-122"/>
                <a:cs typeface="Calibri" panose="020F0502020204030204" pitchFamily="34" charset="0"/>
              </a:rPr>
              <a:t>天前</a:t>
            </a:r>
            <a:r>
              <a:rPr lang="en-US" sz="1800" dirty="0" err="1">
                <a:effectLst/>
                <a:latin typeface="宋体" panose="02010600030101010101" pitchFamily="2" charset="-122"/>
                <a:ea typeface="等线" panose="02010600030101010101" pitchFamily="2" charset="-122"/>
                <a:cs typeface="Calibri" panose="020F0502020204030204" pitchFamily="34" charset="0"/>
              </a:rPr>
              <a:t>接种两剂莫德纳（</a:t>
            </a:r>
            <a:r>
              <a:rPr lang="en-US" sz="1800" dirty="0" err="1">
                <a:effectLst/>
                <a:latin typeface="Calibri" panose="020F0502020204030204" pitchFamily="34" charset="0"/>
                <a:ea typeface="宋体" panose="02010600030101010101" pitchFamily="2" charset="-122"/>
                <a:cs typeface="Calibri" panose="020F0502020204030204" pitchFamily="34" charset="0"/>
              </a:rPr>
              <a:t>Moderna</a:t>
            </a:r>
            <a:r>
              <a:rPr lang="en-US" sz="1800" dirty="0" err="1">
                <a:effectLst/>
                <a:latin typeface="宋体" panose="02010600030101010101" pitchFamily="2" charset="-122"/>
                <a:ea typeface="等线" panose="02010600030101010101" pitchFamily="2" charset="-122"/>
                <a:cs typeface="Calibri" panose="020F0502020204030204" pitchFamily="34" charset="0"/>
              </a:rPr>
              <a:t>）或辉瑞（</a:t>
            </a:r>
            <a:r>
              <a:rPr lang="en-US" sz="1800" dirty="0" err="1">
                <a:effectLst/>
                <a:latin typeface="Calibri" panose="020F0502020204030204" pitchFamily="34" charset="0"/>
                <a:ea typeface="宋体" panose="02010600030101010101" pitchFamily="2" charset="-122"/>
                <a:cs typeface="Calibri" panose="020F0502020204030204" pitchFamily="34" charset="0"/>
              </a:rPr>
              <a:t>Pfizer</a:t>
            </a:r>
            <a:r>
              <a:rPr lang="en-US" sz="1800" dirty="0" err="1">
                <a:effectLst/>
                <a:latin typeface="宋体" panose="02010600030101010101" pitchFamily="2" charset="-122"/>
                <a:ea typeface="等线" panose="02010600030101010101" pitchFamily="2" charset="-122"/>
                <a:cs typeface="Calibri" panose="020F0502020204030204" pitchFamily="34" charset="0"/>
              </a:rPr>
              <a:t>）新冠病毒疫苗或一剂强生（</a:t>
            </a:r>
            <a:r>
              <a:rPr lang="en-US" sz="1800" dirty="0" err="1">
                <a:effectLst/>
                <a:latin typeface="Calibri" panose="020F0502020204030204" pitchFamily="34" charset="0"/>
                <a:ea typeface="宋体" panose="02010600030101010101" pitchFamily="2" charset="-122"/>
                <a:cs typeface="Calibri" panose="020F0502020204030204" pitchFamily="34" charset="0"/>
              </a:rPr>
              <a:t>Johnson</a:t>
            </a:r>
            <a:r>
              <a:rPr lang="en-US" sz="1800" dirty="0">
                <a:effectLst/>
                <a:latin typeface="Calibri" panose="020F0502020204030204" pitchFamily="34" charset="0"/>
                <a:ea typeface="宋体" panose="02010600030101010101" pitchFamily="2" charset="-122"/>
                <a:cs typeface="Calibri" panose="020F0502020204030204" pitchFamily="34" charset="0"/>
              </a:rPr>
              <a:t> &amp; </a:t>
            </a:r>
            <a:r>
              <a:rPr lang="en-US" sz="1800" dirty="0" err="1">
                <a:effectLst/>
                <a:latin typeface="Calibri" panose="020F0502020204030204" pitchFamily="34" charset="0"/>
                <a:ea typeface="宋体" panose="02010600030101010101" pitchFamily="2" charset="-122"/>
                <a:cs typeface="Calibri" panose="020F0502020204030204" pitchFamily="34" charset="0"/>
              </a:rPr>
              <a:t>Johnson</a:t>
            </a:r>
            <a:r>
              <a:rPr lang="en-US" sz="1800" dirty="0" err="1">
                <a:effectLst/>
                <a:latin typeface="宋体" panose="02010600030101010101" pitchFamily="2" charset="-122"/>
                <a:ea typeface="等线" panose="02010600030101010101" pitchFamily="2" charset="-122"/>
                <a:cs typeface="Calibri" panose="020F0502020204030204" pitchFamily="34" charset="0"/>
              </a:rPr>
              <a:t>）疫苗，则被视为获得全面疫苗保护</a:t>
            </a:r>
            <a:r>
              <a:rPr lang="en-US" sz="1800" dirty="0">
                <a:effectLst/>
                <a:latin typeface="宋体" panose="02010600030101010101" pitchFamily="2" charset="-122"/>
                <a:ea typeface="等线" panose="02010600030101010101" pitchFamily="2" charset="-122"/>
                <a:cs typeface="Calibri" panose="020F0502020204030204" pitchFamily="34" charset="0"/>
              </a:rPr>
              <a:t>。</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宋体" panose="02010600030101010101" pitchFamily="2" charset="-122"/>
                <a:cs typeface="Calibri" panose="020F0502020204030204" pitchFamily="34" charset="0"/>
              </a:rPr>
              <a:t> </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宋体" panose="02010600030101010101" pitchFamily="2" charset="-122"/>
                <a:cs typeface="Calibri" panose="020F0502020204030204" pitchFamily="34" charset="0"/>
              </a:rPr>
              <a:t>接种新冠病毒疫苗加上遵守</a:t>
            </a:r>
            <a:r>
              <a:rPr lang="en-US" sz="1800" dirty="0">
                <a:effectLst/>
                <a:latin typeface="Calibri" panose="020F0502020204030204" pitchFamily="34" charset="0"/>
                <a:ea typeface="宋体" panose="02010600030101010101" pitchFamily="2" charset="-122"/>
                <a:cs typeface="Calibri" panose="020F0502020204030204" pitchFamily="34" charset="0"/>
              </a:rPr>
              <a:t>CDC</a:t>
            </a:r>
            <a:r>
              <a:rPr lang="zh-CN" sz="1800" dirty="0">
                <a:effectLst/>
                <a:latin typeface="Calibri" panose="020F0502020204030204" pitchFamily="34" charset="0"/>
                <a:ea typeface="宋体" panose="02010600030101010101" pitchFamily="2" charset="-122"/>
                <a:cs typeface="Calibri" panose="020F0502020204030204" pitchFamily="34" charset="0"/>
              </a:rPr>
              <a:t>有关如何保护自己和他人的建议将提供最佳保护，避免感染和传播新冠病毒。 </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宋体" panose="02010600030101010101" pitchFamily="2" charset="-122"/>
                <a:cs typeface="Calibri" panose="020F0502020204030204" pitchFamily="34" charset="0"/>
              </a:rPr>
              <a:t> </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1800" dirty="0" err="1">
                <a:effectLst/>
                <a:latin typeface="宋体" panose="02010600030101010101" pitchFamily="2" charset="-122"/>
                <a:ea typeface="等线" panose="02010600030101010101" pitchFamily="2" charset="-122"/>
                <a:cs typeface="Calibri" panose="020F0502020204030204" pitchFamily="34" charset="0"/>
              </a:rPr>
              <a:t>可在以下网站查阅公共卫生部（</a:t>
            </a:r>
            <a:r>
              <a:rPr lang="en-US" sz="1800" dirty="0" err="1">
                <a:effectLst/>
                <a:latin typeface="Calibri" panose="020F0502020204030204" pitchFamily="34" charset="0"/>
                <a:ea typeface="宋体" panose="02010600030101010101" pitchFamily="2" charset="-122"/>
                <a:cs typeface="Calibri" panose="020F0502020204030204" pitchFamily="34" charset="0"/>
              </a:rPr>
              <a:t>DPH</a:t>
            </a:r>
            <a:r>
              <a:rPr lang="en-US" sz="1800" dirty="0" err="1">
                <a:effectLst/>
                <a:latin typeface="宋体" panose="02010600030101010101" pitchFamily="2" charset="-122"/>
                <a:ea typeface="等线" panose="02010600030101010101" pitchFamily="2" charset="-122"/>
                <a:cs typeface="Calibri" panose="020F0502020204030204" pitchFamily="34" charset="0"/>
              </a:rPr>
              <a:t>）向已获得全面疫苗保护的人发出的指南：</a:t>
            </a:r>
            <a:r>
              <a:rPr lang="en-US" sz="1800" dirty="0" err="1">
                <a:effectLst/>
                <a:latin typeface="Calibri" panose="020F0502020204030204" pitchFamily="34" charset="0"/>
                <a:ea typeface="宋体" panose="02010600030101010101" pitchFamily="2" charset="-122"/>
                <a:cs typeface="Calibri" panose="020F0502020204030204" pitchFamily="34" charset="0"/>
              </a:rPr>
              <a:t>https</a:t>
            </a:r>
            <a:r>
              <a:rPr lang="en-US" sz="1800" dirty="0">
                <a:effectLst/>
                <a:latin typeface="Calibri" panose="020F0502020204030204" pitchFamily="34" charset="0"/>
                <a:ea typeface="宋体" panose="02010600030101010101" pitchFamily="2" charset="-122"/>
                <a:cs typeface="Calibri" panose="020F0502020204030204" pitchFamily="34" charset="0"/>
              </a:rPr>
              <a:t>://www.mass.gov/guidance/guidance-for-people-who-are-fully-vaccinated-against-covid-19</a:t>
            </a:r>
            <a:endParaRPr lang="en-US" sz="1800" dirty="0">
              <a:effectLst/>
              <a:latin typeface="Calibri" panose="020F0502020204030204" pitchFamily="34" charset="0"/>
              <a:ea typeface="等线" panose="02010600030101010101" pitchFamily="2" charset="-122"/>
              <a:cs typeface="Times New Roman" panose="02020603050405020304" pitchFamily="18" charset="0"/>
            </a:endParaRPr>
          </a:p>
          <a:p>
            <a:endParaRPr lang="en-US" dirty="0">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19198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2495115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3754159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endParaRPr lang="en-US" altLang="zh-CN" dirty="0">
              <a:ea typeface="宋体" panose="02010600030101010101" pitchFamily="2" charset="-122"/>
            </a:endParaRPr>
          </a:p>
          <a:p>
            <a:r>
              <a:rPr lang="zh-CN" altLang="en-US" dirty="0">
                <a:ea typeface="宋体" panose="02010600030101010101" pitchFamily="2" charset="-122"/>
              </a:rPr>
              <a:t>马萨诸塞州公共卫生部在网上刊载每周疫苗接种报告，该报告会显示下列信息：</a:t>
            </a:r>
            <a:endParaRPr lang="en-US" dirty="0">
              <a:ea typeface="宋体" panose="02010600030101010101" pitchFamily="2" charset="-122"/>
            </a:endParaRPr>
          </a:p>
          <a:p>
            <a:r>
              <a:rPr lang="en-US" dirty="0">
                <a:ea typeface="宋体" panose="02010600030101010101" pitchFamily="2" charset="-122"/>
              </a:rPr>
              <a:t> </a:t>
            </a:r>
          </a:p>
          <a:p>
            <a:pPr lvl="0"/>
            <a:r>
              <a:rPr lang="en-US" dirty="0">
                <a:ea typeface="宋体" panose="02010600030101010101" pitchFamily="2" charset="-122"/>
                <a:sym typeface="Wingdings" panose="05000000000000000000" pitchFamily="2" charset="2"/>
              </a:rPr>
              <a:t>  </a:t>
            </a:r>
            <a:r>
              <a:rPr lang="zh-CN" altLang="en-US" dirty="0">
                <a:ea typeface="宋体" panose="02010600030101010101" pitchFamily="2" charset="-122"/>
                <a:sym typeface="Wingdings" panose="05000000000000000000" pitchFamily="2" charset="2"/>
              </a:rPr>
              <a:t>运送到马萨诸塞州的疫苗剂数</a:t>
            </a:r>
            <a:endParaRPr lang="en-US" dirty="0">
              <a:ea typeface="宋体" panose="02010600030101010101" pitchFamily="2" charset="-122"/>
            </a:endParaRPr>
          </a:p>
          <a:p>
            <a:pPr lvl="0"/>
            <a:r>
              <a:rPr lang="en-US" dirty="0">
                <a:ea typeface="宋体" panose="02010600030101010101" pitchFamily="2" charset="-122"/>
                <a:sym typeface="Wingdings" panose="05000000000000000000" pitchFamily="2" charset="2"/>
              </a:rPr>
              <a:t> </a:t>
            </a:r>
            <a:r>
              <a:rPr lang="en-US" dirty="0">
                <a:ea typeface="宋体" panose="02010600030101010101" pitchFamily="2" charset="-122"/>
              </a:rPr>
              <a:t> </a:t>
            </a:r>
            <a:r>
              <a:rPr lang="zh-CN" altLang="en-US" dirty="0">
                <a:ea typeface="宋体" panose="02010600030101010101" pitchFamily="2" charset="-122"/>
              </a:rPr>
              <a:t>已经接种疫苗的人数</a:t>
            </a:r>
            <a:endParaRPr lang="en-US" dirty="0">
              <a:ea typeface="宋体" panose="02010600030101010101" pitchFamily="2" charset="-122"/>
            </a:endParaRPr>
          </a:p>
          <a:p>
            <a:pPr lvl="0"/>
            <a:r>
              <a:rPr lang="en-US" dirty="0">
                <a:ea typeface="宋体" panose="02010600030101010101" pitchFamily="2" charset="-122"/>
                <a:sym typeface="Wingdings" panose="05000000000000000000" pitchFamily="2" charset="2"/>
              </a:rPr>
              <a:t>  </a:t>
            </a:r>
            <a:r>
              <a:rPr lang="zh-CN" altLang="en-US" b="1" dirty="0">
                <a:ea typeface="宋体" panose="02010600030101010101" pitchFamily="2" charset="-122"/>
                <a:sym typeface="Wingdings" panose="05000000000000000000" pitchFamily="2" charset="2"/>
              </a:rPr>
              <a:t>按县划分</a:t>
            </a:r>
            <a:r>
              <a:rPr lang="zh-CN" altLang="en-US" dirty="0">
                <a:ea typeface="宋体" panose="02010600030101010101" pitchFamily="2" charset="-122"/>
                <a:sym typeface="Wingdings" panose="05000000000000000000" pitchFamily="2" charset="2"/>
              </a:rPr>
              <a:t>，已经接种疫苗的人数</a:t>
            </a:r>
            <a:endParaRPr lang="en-US" dirty="0">
              <a:ea typeface="宋体" panose="02010600030101010101" pitchFamily="2" charset="-122"/>
            </a:endParaRPr>
          </a:p>
          <a:p>
            <a:pPr lvl="0"/>
            <a:r>
              <a:rPr lang="en-US" dirty="0">
                <a:ea typeface="宋体" panose="02010600030101010101" pitchFamily="2" charset="-122"/>
                <a:sym typeface="Wingdings" panose="05000000000000000000" pitchFamily="2" charset="2"/>
              </a:rPr>
              <a:t>  </a:t>
            </a:r>
            <a:r>
              <a:rPr lang="zh-CN" altLang="en-US" b="1" dirty="0">
                <a:ea typeface="宋体" panose="02010600030101010101" pitchFamily="2" charset="-122"/>
                <a:sym typeface="Wingdings" panose="05000000000000000000" pitchFamily="2" charset="2"/>
              </a:rPr>
              <a:t>按年龄和种族</a:t>
            </a:r>
            <a:r>
              <a:rPr lang="en-US" altLang="zh-CN" b="1" dirty="0">
                <a:ea typeface="宋体" panose="02010600030101010101" pitchFamily="2" charset="-122"/>
                <a:sym typeface="Wingdings" panose="05000000000000000000" pitchFamily="2" charset="2"/>
              </a:rPr>
              <a:t>/</a:t>
            </a:r>
            <a:r>
              <a:rPr lang="zh-CN" altLang="en-US" b="1" dirty="0">
                <a:ea typeface="宋体" panose="02010600030101010101" pitchFamily="2" charset="-122"/>
                <a:sym typeface="Wingdings" panose="05000000000000000000" pitchFamily="2" charset="2"/>
              </a:rPr>
              <a:t>族裔划分</a:t>
            </a:r>
            <a:r>
              <a:rPr lang="zh-CN" altLang="en-US" dirty="0">
                <a:ea typeface="宋体" panose="02010600030101010101" pitchFamily="2" charset="-122"/>
                <a:sym typeface="Wingdings" panose="05000000000000000000" pitchFamily="2" charset="2"/>
              </a:rPr>
              <a:t>，已经接种疫苗的人数</a:t>
            </a:r>
            <a:endParaRPr lang="en-US" dirty="0">
              <a:ea typeface="宋体" panose="02010600030101010101" pitchFamily="2" charset="-122"/>
            </a:endParaRPr>
          </a:p>
          <a:p>
            <a:pPr lvl="0"/>
            <a:r>
              <a:rPr lang="en-US" dirty="0">
                <a:ea typeface="宋体" panose="02010600030101010101" pitchFamily="2" charset="-122"/>
                <a:sym typeface="Wingdings" panose="05000000000000000000" pitchFamily="2" charset="2"/>
              </a:rPr>
              <a:t>  </a:t>
            </a:r>
            <a:r>
              <a:rPr lang="zh-CN" altLang="en-US" dirty="0">
                <a:ea typeface="宋体" panose="02010600030101010101" pitchFamily="2" charset="-122"/>
                <a:sym typeface="Wingdings" panose="05000000000000000000" pitchFamily="2" charset="2"/>
              </a:rPr>
              <a:t>由不同类型的服务提供者（例如，学校、社区保健中心）接种的疫苗</a:t>
            </a:r>
            <a:endParaRPr lang="en-US" dirty="0">
              <a:ea typeface="宋体" panose="02010600030101010101" pitchFamily="2" charset="-122"/>
            </a:endParaRP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42895026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1522103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注释：</a:t>
            </a:r>
            <a:endParaRPr lang="en-US" altLang="zh-CN" dirty="0"/>
          </a:p>
          <a:p>
            <a:endParaRPr lang="en-US" altLang="zh-CN" dirty="0"/>
          </a:p>
          <a:p>
            <a:r>
              <a:rPr lang="zh-CN" altLang="en-US" dirty="0"/>
              <a:t>对于讨论会期间您可能希望回答的其他问题，也请参考公众常见问题解答。</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35</a:t>
            </a:fld>
            <a:endParaRPr lang="en-US"/>
          </a:p>
        </p:txBody>
      </p:sp>
    </p:spTree>
    <p:extLst>
      <p:ext uri="{BB962C8B-B14F-4D97-AF65-F5344CB8AC3E}">
        <p14:creationId xmlns:p14="http://schemas.microsoft.com/office/powerpoint/2010/main" val="1391472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36</a:t>
            </a:fld>
            <a:endParaRPr lang="en-US"/>
          </a:p>
        </p:txBody>
      </p:sp>
    </p:spTree>
    <p:extLst>
      <p:ext uri="{BB962C8B-B14F-4D97-AF65-F5344CB8AC3E}">
        <p14:creationId xmlns:p14="http://schemas.microsoft.com/office/powerpoint/2010/main" val="278352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221703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endParaRPr lang="en-US" altLang="zh-CN" b="0" i="0" dirty="0">
              <a:solidFill>
                <a:srgbClr val="000000"/>
              </a:solidFill>
              <a:effectLst/>
              <a:latin typeface="Calibri" panose="020F0502020204030204" pitchFamily="34" charset="0"/>
              <a:ea typeface="宋体" panose="02010600030101010101" pitchFamily="2" charset="-122"/>
              <a:cs typeface="Calibri" panose="020F0502020204030204" pitchFamily="34" charset="0"/>
            </a:endParaRPr>
          </a:p>
          <a:p>
            <a:r>
              <a:rPr lang="zh-CN" altLang="en-US" b="0" i="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资料来源：</a:t>
            </a:r>
            <a:r>
              <a:rPr lang="en-US" b="0" i="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 </a:t>
            </a:r>
          </a:p>
          <a:p>
            <a:endParaRPr lang="en-US" b="0" i="0" dirty="0">
              <a:solidFill>
                <a:srgbClr val="000000"/>
              </a:solidFill>
              <a:effectLst/>
              <a:latin typeface="Calibri" panose="020F0502020204030204" pitchFamily="34" charset="0"/>
              <a:ea typeface="宋体" panose="02010600030101010101" pitchFamily="2" charset="-122"/>
              <a:cs typeface="Calibri" panose="020F0502020204030204" pitchFamily="34" charset="0"/>
            </a:endParaRPr>
          </a:p>
          <a:p>
            <a:r>
              <a:rPr lang="en-US" dirty="0">
                <a:latin typeface="Calibri" panose="020F0502020204030204" pitchFamily="34" charset="0"/>
                <a:ea typeface="宋体" panose="02010600030101010101" pitchFamily="2" charset="-122"/>
                <a:cs typeface="Calibri" panose="020F0502020204030204" pitchFamily="34" charset="0"/>
              </a:rPr>
              <a:t>https://www.cdc.gov/vaccines/hcp/conversations/understanding-vacc-work.html </a:t>
            </a:r>
          </a:p>
          <a:p>
            <a:endParaRPr lang="en-US" dirty="0">
              <a:latin typeface="Calibri" panose="020F0502020204030204" pitchFamily="34" charset="0"/>
              <a:ea typeface="宋体" panose="02010600030101010101" pitchFamily="2" charset="-122"/>
              <a:cs typeface="Calibri" panose="020F0502020204030204" pitchFamily="34" charset="0"/>
            </a:endParaRPr>
          </a:p>
          <a:p>
            <a:r>
              <a:rPr lang="en-US" dirty="0">
                <a:latin typeface="Calibri" panose="020F0502020204030204" pitchFamily="34" charset="0"/>
                <a:ea typeface="宋体" panose="02010600030101010101" pitchFamily="2" charset="-122"/>
                <a:cs typeface="Calibri" panose="020F0502020204030204" pitchFamily="34" charset="0"/>
              </a:rPr>
              <a:t>https://www.cdc.gov/vaccines/vpd/vpd-vac-basics.html</a:t>
            </a: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155799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endParaRPr lang="en-US" altLang="zh-CN" dirty="0">
              <a:solidFill>
                <a:srgbClr val="000000"/>
              </a:solidFill>
              <a:latin typeface="宋体" panose="02010600030101010101" pitchFamily="2" charset="-122"/>
              <a:ea typeface="宋体" panose="02010600030101010101" pitchFamily="2" charset="-122"/>
            </a:endParaRPr>
          </a:p>
          <a:p>
            <a:r>
              <a:rPr lang="zh-CN" altLang="en-US" dirty="0">
                <a:solidFill>
                  <a:srgbClr val="000000"/>
                </a:solidFill>
                <a:latin typeface="宋体" panose="02010600030101010101" pitchFamily="2" charset="-122"/>
                <a:ea typeface="宋体" panose="02010600030101010101" pitchFamily="2" charset="-122"/>
              </a:rPr>
              <a:t>我们理解，有些人对接种疫苗可能会感到担心。虽然越来越多的新冠病毒疫苗正在尽快开发中，但疫苗的开发仍然遵循常规流程和程序，确保授权或批准使用的疫苗具有安全性。</a:t>
            </a:r>
          </a:p>
          <a:p>
            <a:endParaRPr lang="zh-CN" altLang="en-US" dirty="0">
              <a:solidFill>
                <a:srgbClr val="000000"/>
              </a:solidFill>
              <a:latin typeface="宋体" panose="02010600030101010101" pitchFamily="2" charset="-122"/>
              <a:ea typeface="宋体" panose="02010600030101010101" pitchFamily="2" charset="-122"/>
            </a:endParaRPr>
          </a:p>
          <a:p>
            <a:r>
              <a:rPr lang="zh-CN" altLang="en-US" dirty="0">
                <a:solidFill>
                  <a:srgbClr val="000000"/>
                </a:solidFill>
                <a:latin typeface="宋体" panose="02010600030101010101" pitchFamily="2" charset="-122"/>
                <a:ea typeface="宋体" panose="02010600030101010101" pitchFamily="2" charset="-122"/>
              </a:rPr>
              <a:t>安全是重中之重，接种疫苗的原因有很多。</a:t>
            </a:r>
            <a:r>
              <a:rPr lang="en-US" b="0" i="0" dirty="0">
                <a:solidFill>
                  <a:srgbClr val="000000"/>
                </a:solidFill>
                <a:effectLst/>
                <a:latin typeface="宋体" panose="02010600030101010101" pitchFamily="2" charset="-122"/>
                <a:ea typeface="宋体" panose="02010600030101010101" pitchFamily="2" charset="-122"/>
              </a:rPr>
              <a:t> </a:t>
            </a:r>
          </a:p>
          <a:p>
            <a:endParaRPr lang="en-US" b="0" i="0" dirty="0">
              <a:solidFill>
                <a:srgbClr val="000000"/>
              </a:solidFill>
              <a:effectLst/>
              <a:latin typeface="宋体" panose="02010600030101010101" pitchFamily="2" charset="-122"/>
              <a:ea typeface="宋体" panose="02010600030101010101" pitchFamily="2" charset="-122"/>
            </a:endParaRPr>
          </a:p>
          <a:p>
            <a:endParaRPr lang="en-US" dirty="0">
              <a:latin typeface="宋体" panose="02010600030101010101" pitchFamily="2" charset="-122"/>
              <a:ea typeface="宋体" panose="02010600030101010101" pitchFamily="2" charset="-122"/>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363734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endParaRPr lang="en-US" altLang="zh-CN" dirty="0">
              <a:latin typeface="Calibri" panose="020F0502020204030204" pitchFamily="34" charset="0"/>
              <a:ea typeface="宋体" panose="02010600030101010101" pitchFamily="2" charset="-122"/>
              <a:cs typeface="Calibri" panose="020F0502020204030204" pitchFamily="34" charset="0"/>
            </a:endParaRPr>
          </a:p>
          <a:p>
            <a:r>
              <a:rPr lang="zh-CN" altLang="en-US" sz="1200" b="1" kern="1200" dirty="0">
                <a:solidFill>
                  <a:schemeClr val="tx1"/>
                </a:solidFill>
                <a:effectLst/>
                <a:latin typeface="+mn-lt"/>
                <a:ea typeface="+mn-ea"/>
                <a:cs typeface="+mn-cs"/>
              </a:rPr>
              <a:t>辉瑞新冠病毒疫苗获得</a:t>
            </a:r>
            <a:r>
              <a:rPr lang="en-US" altLang="zh-CN" sz="1200" b="1" kern="1200" dirty="0">
                <a:solidFill>
                  <a:schemeClr val="tx1"/>
                </a:solidFill>
                <a:effectLst/>
                <a:latin typeface="+mn-lt"/>
                <a:ea typeface="+mn-ea"/>
                <a:cs typeface="+mn-cs"/>
              </a:rPr>
              <a:t>FDA</a:t>
            </a:r>
            <a:r>
              <a:rPr lang="zh-CN" altLang="en-US" sz="1200" b="1" kern="1200" dirty="0">
                <a:solidFill>
                  <a:schemeClr val="tx1"/>
                </a:solidFill>
                <a:effectLst/>
                <a:latin typeface="+mn-lt"/>
                <a:ea typeface="+mn-ea"/>
                <a:cs typeface="+mn-cs"/>
              </a:rPr>
              <a:t>批准意味着什么？</a:t>
            </a:r>
            <a:endParaRPr lang="zh-CN" altLang="zh-CN" b="1" dirty="0">
              <a:effectLst/>
            </a:endParaRPr>
          </a:p>
          <a:p>
            <a:pPr marL="171450" indent="-171450">
              <a:buFont typeface="Arial" panose="020B0604020202020204" pitchFamily="34" charset="0"/>
              <a:buChar char="•"/>
            </a:pPr>
            <a:r>
              <a:rPr lang="en-US" altLang="zh-CN" sz="1200" kern="1200" dirty="0">
                <a:solidFill>
                  <a:schemeClr val="tx1"/>
                </a:solidFill>
                <a:effectLst/>
                <a:latin typeface="+mn-lt"/>
                <a:ea typeface="+mn-ea"/>
                <a:cs typeface="+mn-cs"/>
              </a:rPr>
              <a:t>2021</a:t>
            </a:r>
            <a:r>
              <a:rPr lang="zh-CN" altLang="zh-CN" sz="1200" kern="1200" dirty="0">
                <a:solidFill>
                  <a:schemeClr val="tx1"/>
                </a:solidFill>
                <a:effectLst/>
                <a:latin typeface="+mn-lt"/>
                <a:ea typeface="+mn-ea"/>
                <a:cs typeface="+mn-cs"/>
              </a:rPr>
              <a:t>年</a:t>
            </a:r>
            <a:r>
              <a:rPr lang="en-US" altLang="zh-CN" sz="1200" kern="1200" dirty="0">
                <a:solidFill>
                  <a:schemeClr val="tx1"/>
                </a:solidFill>
                <a:effectLst/>
                <a:latin typeface="+mn-lt"/>
                <a:ea typeface="+mn-ea"/>
                <a:cs typeface="+mn-cs"/>
              </a:rPr>
              <a:t>8</a:t>
            </a:r>
            <a:r>
              <a:rPr lang="zh-CN" altLang="zh-CN" sz="1200" kern="1200" dirty="0">
                <a:solidFill>
                  <a:schemeClr val="tx1"/>
                </a:solidFill>
                <a:effectLst/>
                <a:latin typeface="+mn-lt"/>
                <a:ea typeface="+mn-ea"/>
                <a:cs typeface="+mn-cs"/>
              </a:rPr>
              <a:t>月</a:t>
            </a:r>
            <a:r>
              <a:rPr lang="en-US" altLang="zh-CN" sz="1200" kern="1200" dirty="0">
                <a:solidFill>
                  <a:schemeClr val="tx1"/>
                </a:solidFill>
                <a:effectLst/>
                <a:latin typeface="+mn-lt"/>
                <a:ea typeface="+mn-ea"/>
                <a:cs typeface="+mn-cs"/>
              </a:rPr>
              <a:t>23</a:t>
            </a:r>
            <a:r>
              <a:rPr lang="zh-CN" altLang="zh-CN" sz="1200" kern="1200" dirty="0">
                <a:solidFill>
                  <a:schemeClr val="tx1"/>
                </a:solidFill>
                <a:effectLst/>
                <a:latin typeface="+mn-lt"/>
                <a:ea typeface="+mn-ea"/>
                <a:cs typeface="+mn-cs"/>
              </a:rPr>
              <a:t>日，</a:t>
            </a:r>
            <a:r>
              <a:rPr lang="en-US" altLang="zh-CN" sz="1200" kern="1200" dirty="0">
                <a:solidFill>
                  <a:schemeClr val="tx1"/>
                </a:solidFill>
                <a:effectLst/>
                <a:latin typeface="+mn-lt"/>
                <a:ea typeface="+mn-ea"/>
                <a:cs typeface="+mn-cs"/>
              </a:rPr>
              <a:t>FDA</a:t>
            </a:r>
            <a:r>
              <a:rPr lang="zh-CN" altLang="zh-CN" sz="1200" kern="1200" dirty="0">
                <a:solidFill>
                  <a:schemeClr val="tx1"/>
                </a:solidFill>
                <a:effectLst/>
                <a:latin typeface="+mn-lt"/>
                <a:ea typeface="+mn-ea"/>
                <a:cs typeface="+mn-cs"/>
              </a:rPr>
              <a:t>批准了第一种新冠病毒疫苗。该疫苗被称为辉瑞新冠病毒疫苗，现在将作为</a:t>
            </a:r>
            <a:r>
              <a:rPr lang="en-US" altLang="zh-CN" sz="1200" kern="1200" dirty="0" err="1">
                <a:solidFill>
                  <a:schemeClr val="tx1"/>
                </a:solidFill>
                <a:effectLst/>
                <a:latin typeface="+mn-lt"/>
                <a:ea typeface="+mn-ea"/>
                <a:cs typeface="+mn-cs"/>
              </a:rPr>
              <a:t>Comirnaty</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koe</a:t>
            </a:r>
            <a:r>
              <a:rPr lang="en-US"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mir</a:t>
            </a:r>
            <a:r>
              <a:rPr lang="en-US"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na</a:t>
            </a:r>
            <a:r>
              <a:rPr lang="en-US" altLang="zh-CN" sz="1200" kern="1200" dirty="0">
                <a:solidFill>
                  <a:schemeClr val="tx1"/>
                </a:solidFill>
                <a:effectLst/>
                <a:latin typeface="+mn-lt"/>
                <a:ea typeface="+mn-ea"/>
                <a:cs typeface="+mn-cs"/>
              </a:rPr>
              <a:t>-tee)</a:t>
            </a:r>
            <a:r>
              <a:rPr lang="zh-CN" altLang="zh-CN" sz="1200" kern="1200" dirty="0">
                <a:solidFill>
                  <a:schemeClr val="tx1"/>
                </a:solidFill>
                <a:effectLst/>
                <a:latin typeface="+mn-lt"/>
                <a:ea typeface="+mn-ea"/>
                <a:cs typeface="+mn-cs"/>
              </a:rPr>
              <a:t>销售，用于预防</a:t>
            </a:r>
            <a:r>
              <a:rPr lang="en-US" altLang="zh-CN" sz="1200" kern="1200" dirty="0">
                <a:solidFill>
                  <a:schemeClr val="tx1"/>
                </a:solidFill>
                <a:effectLst/>
                <a:latin typeface="+mn-lt"/>
                <a:ea typeface="+mn-ea"/>
                <a:cs typeface="+mn-cs"/>
              </a:rPr>
              <a:t>16</a:t>
            </a:r>
            <a:r>
              <a:rPr lang="zh-CN" altLang="zh-CN" sz="1200" kern="1200" dirty="0">
                <a:solidFill>
                  <a:schemeClr val="tx1"/>
                </a:solidFill>
                <a:effectLst/>
                <a:latin typeface="+mn-lt"/>
                <a:ea typeface="+mn-ea"/>
                <a:cs typeface="+mn-cs"/>
              </a:rPr>
              <a:t>岁及以上人群感染新冠病毒。</a:t>
            </a:r>
            <a:endParaRPr lang="en-US" altLang="zh-CN"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CN" sz="1200" kern="1200" dirty="0" err="1">
                <a:solidFill>
                  <a:schemeClr val="tx1"/>
                </a:solidFill>
                <a:effectLst/>
                <a:latin typeface="+mn-lt"/>
                <a:ea typeface="+mn-ea"/>
                <a:cs typeface="+mn-cs"/>
              </a:rPr>
              <a:t>Comirnaty</a:t>
            </a:r>
            <a:r>
              <a:rPr lang="zh-CN" altLang="zh-CN" sz="1200" kern="1200" dirty="0">
                <a:solidFill>
                  <a:schemeClr val="tx1"/>
                </a:solidFill>
                <a:effectLst/>
                <a:latin typeface="+mn-lt"/>
                <a:ea typeface="+mn-ea"/>
                <a:cs typeface="+mn-cs"/>
              </a:rPr>
              <a:t>是与辉瑞疫苗相同的疫苗。</a:t>
            </a:r>
            <a:endParaRPr lang="en-US" altLang="zh-CN"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CN" altLang="zh-CN" sz="1200" kern="1200" dirty="0">
                <a:solidFill>
                  <a:schemeClr val="tx1"/>
                </a:solidFill>
                <a:effectLst/>
                <a:latin typeface="+mn-lt"/>
                <a:ea typeface="+mn-ea"/>
                <a:cs typeface="+mn-cs"/>
              </a:rPr>
              <a:t>辉瑞疫苗仍可根据紧急使用授权（</a:t>
            </a:r>
            <a:r>
              <a:rPr lang="en-US" altLang="zh-CN" sz="1200" kern="1200" dirty="0">
                <a:solidFill>
                  <a:schemeClr val="tx1"/>
                </a:solidFill>
                <a:effectLst/>
                <a:latin typeface="+mn-lt"/>
                <a:ea typeface="+mn-ea"/>
                <a:cs typeface="+mn-cs"/>
              </a:rPr>
              <a:t>EUA</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为</a:t>
            </a:r>
            <a:r>
              <a:rPr lang="en-US" altLang="zh-CN" sz="1200" kern="1200" dirty="0">
                <a:solidFill>
                  <a:schemeClr val="tx1"/>
                </a:solidFill>
                <a:effectLst/>
                <a:latin typeface="+mn-lt"/>
                <a:ea typeface="+mn-ea"/>
                <a:cs typeface="+mn-cs"/>
              </a:rPr>
              <a:t>5</a:t>
            </a:r>
            <a:r>
              <a:rPr lang="zh-CN" altLang="zh-CN" sz="1200" kern="1200" dirty="0">
                <a:solidFill>
                  <a:schemeClr val="tx1"/>
                </a:solidFill>
                <a:effectLst/>
                <a:latin typeface="+mn-lt"/>
                <a:ea typeface="+mn-ea"/>
                <a:cs typeface="+mn-cs"/>
              </a:rPr>
              <a:t>至</a:t>
            </a:r>
            <a:r>
              <a:rPr lang="en-US" altLang="zh-CN" sz="1200" kern="1200" dirty="0">
                <a:solidFill>
                  <a:schemeClr val="tx1"/>
                </a:solidFill>
                <a:effectLst/>
                <a:latin typeface="+mn-lt"/>
                <a:ea typeface="+mn-ea"/>
                <a:cs typeface="+mn-cs"/>
              </a:rPr>
              <a:t>15</a:t>
            </a:r>
            <a:r>
              <a:rPr lang="zh-CN" altLang="zh-CN" sz="1200" kern="1200" dirty="0">
                <a:solidFill>
                  <a:schemeClr val="tx1"/>
                </a:solidFill>
                <a:effectLst/>
                <a:latin typeface="+mn-lt"/>
                <a:ea typeface="+mn-ea"/>
                <a:cs typeface="+mn-cs"/>
              </a:rPr>
              <a:t>岁人群</a:t>
            </a:r>
            <a:r>
              <a:rPr lang="zh-CN" altLang="en-US" sz="1200" kern="1200" dirty="0">
                <a:solidFill>
                  <a:schemeClr val="tx1"/>
                </a:solidFill>
                <a:effectLst/>
                <a:latin typeface="+mn-lt"/>
                <a:ea typeface="+mn-ea"/>
                <a:cs typeface="+mn-cs"/>
              </a:rPr>
              <a:t>提供，并为某些免疫功能低下的人提供第三剂</a:t>
            </a:r>
            <a:r>
              <a:rPr lang="zh-CN" altLang="zh-CN"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CN" altLang="zh-CN"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EUA</a:t>
            </a:r>
            <a:r>
              <a:rPr lang="zh-CN" altLang="zh-CN" sz="1200" kern="1200" dirty="0">
                <a:solidFill>
                  <a:schemeClr val="tx1"/>
                </a:solidFill>
                <a:effectLst/>
                <a:latin typeface="+mn-lt"/>
                <a:ea typeface="+mn-ea"/>
                <a:cs typeface="+mn-cs"/>
              </a:rPr>
              <a:t>相比，</a:t>
            </a:r>
            <a:r>
              <a:rPr lang="en-US" altLang="zh-CN" sz="1200" kern="1200" dirty="0">
                <a:solidFill>
                  <a:schemeClr val="tx1"/>
                </a:solidFill>
                <a:effectLst/>
                <a:latin typeface="+mn-lt"/>
                <a:ea typeface="+mn-ea"/>
                <a:cs typeface="+mn-cs"/>
              </a:rPr>
              <a:t>FDA</a:t>
            </a:r>
            <a:r>
              <a:rPr lang="zh-CN" altLang="zh-CN" sz="1200" kern="1200" dirty="0">
                <a:solidFill>
                  <a:schemeClr val="tx1"/>
                </a:solidFill>
                <a:effectLst/>
                <a:latin typeface="+mn-lt"/>
                <a:ea typeface="+mn-ea"/>
                <a:cs typeface="+mn-cs"/>
              </a:rPr>
              <a:t>批准疫苗则需要更多关于安全性、制造和长期有效性的数据，并包括现实的数据。</a:t>
            </a:r>
            <a:endParaRPr lang="en-US" altLang="zh-CN"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altLang="zh-CN" sz="1200" kern="1200" dirty="0">
                <a:solidFill>
                  <a:schemeClr val="tx1"/>
                </a:solidFill>
                <a:effectLst/>
                <a:latin typeface="+mn-lt"/>
                <a:ea typeface="+mn-ea"/>
                <a:cs typeface="+mn-cs"/>
              </a:rPr>
              <a:t>FDA</a:t>
            </a:r>
            <a:r>
              <a:rPr lang="zh-CN" altLang="zh-CN" sz="1200" kern="1200" dirty="0">
                <a:solidFill>
                  <a:schemeClr val="tx1"/>
                </a:solidFill>
                <a:effectLst/>
                <a:latin typeface="+mn-lt"/>
                <a:ea typeface="+mn-ea"/>
                <a:cs typeface="+mn-cs"/>
              </a:rPr>
              <a:t>的完全批准意味着</a:t>
            </a:r>
            <a:r>
              <a:rPr lang="en-US" altLang="zh-CN" sz="1200" kern="1200" dirty="0" err="1">
                <a:solidFill>
                  <a:schemeClr val="tx1"/>
                </a:solidFill>
                <a:effectLst/>
                <a:latin typeface="+mn-lt"/>
                <a:ea typeface="+mn-ea"/>
                <a:cs typeface="+mn-cs"/>
              </a:rPr>
              <a:t>Comirnaty</a:t>
            </a:r>
            <a:r>
              <a:rPr lang="zh-CN" altLang="zh-CN" sz="1200" kern="1200" dirty="0">
                <a:solidFill>
                  <a:schemeClr val="tx1"/>
                </a:solidFill>
                <a:effectLst/>
                <a:latin typeface="+mn-lt"/>
                <a:ea typeface="+mn-ea"/>
                <a:cs typeface="+mn-cs"/>
              </a:rPr>
              <a:t>疫苗现在获得了与美国常规使用的其他疫苗（例如肝炎、麻疹、水痘和脊髓灰质炎疫苗）相同水平的批准。</a:t>
            </a:r>
            <a:endParaRPr lang="en-US" altLang="zh-CN" sz="1200" kern="1200" dirty="0">
              <a:solidFill>
                <a:schemeClr val="tx1"/>
              </a:solidFill>
              <a:effectLst/>
              <a:latin typeface="+mn-lt"/>
              <a:ea typeface="+mn-ea"/>
              <a:cs typeface="+mn-cs"/>
            </a:endParaRPr>
          </a:p>
          <a:p>
            <a:pPr marL="171450" indent="-171450">
              <a:buFont typeface="Arial" panose="020B0604020202020204" pitchFamily="34" charset="0"/>
              <a:buChar char="•"/>
            </a:pPr>
            <a:r>
              <a:rPr lang="zh-CN" altLang="zh-CN" sz="1200" kern="1200" dirty="0">
                <a:solidFill>
                  <a:schemeClr val="tx1"/>
                </a:solidFill>
                <a:effectLst/>
                <a:latin typeface="+mn-lt"/>
                <a:ea typeface="+mn-ea"/>
                <a:cs typeface="+mn-cs"/>
              </a:rPr>
              <a:t>辉瑞新冠病毒疫苗是第一个获得紧急授权的疫苗，这就是为什么它是第一个拥有足够数据获得完全批准的疫苗。这对莫德纳或强生疫苗的安全性和有效性而言不具任何意义。</a:t>
            </a:r>
            <a:endParaRPr lang="en-US" altLang="zh-CN" sz="1200" kern="1200" dirty="0">
              <a:solidFill>
                <a:schemeClr val="tx1"/>
              </a:solidFill>
              <a:effectLst/>
              <a:latin typeface="+mn-lt"/>
              <a:ea typeface="+mn-ea"/>
              <a:cs typeface="+mn-cs"/>
            </a:endParaRPr>
          </a:p>
          <a:p>
            <a:pPr marL="0" indent="0">
              <a:buFont typeface="Arial" panose="020B0604020202020204" pitchFamily="34" charset="0"/>
              <a:buNone/>
            </a:pPr>
            <a:endParaRPr lang="en-US" altLang="zh-CN" dirty="0">
              <a:latin typeface="Calibri" panose="020F0502020204030204" pitchFamily="34" charset="0"/>
              <a:ea typeface="宋体" panose="02010600030101010101" pitchFamily="2" charset="-122"/>
              <a:cs typeface="Calibri" panose="020F0502020204030204" pitchFamily="34" charset="0"/>
            </a:endParaRPr>
          </a:p>
          <a:p>
            <a:r>
              <a:rPr lang="zh-CN" altLang="en-US" b="1" dirty="0">
                <a:latin typeface="Calibri" panose="020F0502020204030204" pitchFamily="34" charset="0"/>
                <a:ea typeface="宋体" panose="02010600030101010101" pitchFamily="2" charset="-122"/>
                <a:cs typeface="Calibri" panose="020F0502020204030204" pitchFamily="34" charset="0"/>
              </a:rPr>
              <a:t>什么是紧急使用授权（</a:t>
            </a:r>
            <a:r>
              <a:rPr lang="en-US" altLang="zh-CN" b="1" dirty="0">
                <a:latin typeface="Calibri" panose="020F0502020204030204" pitchFamily="34" charset="0"/>
                <a:ea typeface="宋体" panose="02010600030101010101" pitchFamily="2" charset="-122"/>
                <a:cs typeface="Calibri" panose="020F0502020204030204" pitchFamily="34" charset="0"/>
              </a:rPr>
              <a:t>EUA</a:t>
            </a:r>
            <a:r>
              <a:rPr lang="zh-CN" altLang="en-US" b="1" dirty="0">
                <a:latin typeface="Calibri" panose="020F0502020204030204" pitchFamily="34" charset="0"/>
                <a:ea typeface="宋体" panose="02010600030101010101" pitchFamily="2" charset="-122"/>
                <a:cs typeface="Calibri" panose="020F0502020204030204" pitchFamily="34" charset="0"/>
              </a:rPr>
              <a:t>）？</a:t>
            </a:r>
          </a:p>
          <a:p>
            <a:r>
              <a:rPr lang="zh-CN" altLang="en-US" dirty="0">
                <a:latin typeface="Calibri" panose="020F0502020204030204" pitchFamily="34" charset="0"/>
                <a:ea typeface="宋体" panose="02010600030101010101" pitchFamily="2" charset="-122"/>
                <a:cs typeface="Calibri" panose="020F0502020204030204" pitchFamily="34" charset="0"/>
              </a:rPr>
              <a:t>美国</a:t>
            </a:r>
            <a:r>
              <a:rPr lang="en-US" altLang="zh-CN" dirty="0">
                <a:latin typeface="Calibri" panose="020F0502020204030204" pitchFamily="34" charset="0"/>
                <a:ea typeface="宋体" panose="02010600030101010101" pitchFamily="2" charset="-122"/>
                <a:cs typeface="Calibri" panose="020F0502020204030204" pitchFamily="34" charset="0"/>
              </a:rPr>
              <a:t>FDA</a:t>
            </a:r>
            <a:r>
              <a:rPr lang="zh-CN" altLang="en-US" dirty="0">
                <a:latin typeface="Calibri" panose="020F0502020204030204" pitchFamily="34" charset="0"/>
                <a:ea typeface="宋体" panose="02010600030101010101" pitchFamily="2" charset="-122"/>
                <a:cs typeface="Calibri" panose="020F0502020204030204" pitchFamily="34" charset="0"/>
              </a:rPr>
              <a:t>批准辉瑞、 莫德纳和强生新冠病毒疫苗时依据的是紧急使用授权，这意味着卫生和公共服务部（</a:t>
            </a:r>
            <a:r>
              <a:rPr lang="en-US" altLang="zh-CN" dirty="0">
                <a:latin typeface="Calibri" panose="020F0502020204030204" pitchFamily="34" charset="0"/>
                <a:ea typeface="宋体" panose="02010600030101010101" pitchFamily="2" charset="-122"/>
                <a:cs typeface="Calibri" panose="020F0502020204030204" pitchFamily="34" charset="0"/>
              </a:rPr>
              <a:t>HHS</a:t>
            </a:r>
            <a:r>
              <a:rPr lang="zh-CN" altLang="en-US" dirty="0">
                <a:latin typeface="Calibri" panose="020F0502020204030204" pitchFamily="34" charset="0"/>
                <a:ea typeface="宋体" panose="02010600030101010101" pitchFamily="2" charset="-122"/>
                <a:cs typeface="Calibri" panose="020F0502020204030204" pitchFamily="34" charset="0"/>
              </a:rPr>
              <a:t>）部长认定存在紧急情况，在疫情期间可以合理紧急使用相关疫苗，从而支持紧急使用授权。</a:t>
            </a:r>
            <a:endParaRPr lang="en-US" dirty="0">
              <a:latin typeface="Calibri" panose="020F0502020204030204" pitchFamily="34" charset="0"/>
              <a:ea typeface="宋体" panose="02010600030101010101" pitchFamily="2" charset="-122"/>
              <a:cs typeface="Calibri" panose="020F0502020204030204" pitchFamily="34" charset="0"/>
            </a:endParaRPr>
          </a:p>
          <a:p>
            <a:endParaRPr lang="en-US" dirty="0">
              <a:latin typeface="Calibri" panose="020F0502020204030204" pitchFamily="34" charset="0"/>
              <a:ea typeface="宋体" panose="02010600030101010101" pitchFamily="2" charset="-122"/>
              <a:cs typeface="Calibri" panose="020F0502020204030204" pitchFamily="34" charset="0"/>
            </a:endParaRPr>
          </a:p>
          <a:p>
            <a:r>
              <a:rPr lang="zh-CN" altLang="en-US" dirty="0">
                <a:latin typeface="Calibri" panose="020F0502020204030204" pitchFamily="34" charset="0"/>
                <a:ea typeface="宋体" panose="02010600030101010101" pitchFamily="2" charset="-122"/>
                <a:cs typeface="Calibri" panose="020F0502020204030204" pitchFamily="34" charset="0"/>
              </a:rPr>
              <a:t>在符合某些标准时（包括没有适当的、经批准的可用替代方法），</a:t>
            </a:r>
            <a:r>
              <a:rPr lang="en-US" altLang="zh-CN" dirty="0">
                <a:latin typeface="Calibri" panose="020F0502020204030204" pitchFamily="34" charset="0"/>
                <a:ea typeface="宋体" panose="02010600030101010101" pitchFamily="2" charset="-122"/>
                <a:cs typeface="Calibri" panose="020F0502020204030204" pitchFamily="34" charset="0"/>
              </a:rPr>
              <a:t>FDA</a:t>
            </a:r>
            <a:r>
              <a:rPr lang="zh-CN" altLang="en-US" dirty="0">
                <a:latin typeface="Calibri" panose="020F0502020204030204" pitchFamily="34" charset="0"/>
                <a:ea typeface="宋体" panose="02010600030101010101" pitchFamily="2" charset="-122"/>
                <a:cs typeface="Calibri" panose="020F0502020204030204" pitchFamily="34" charset="0"/>
              </a:rPr>
              <a:t>可以签发紧急使用授权。</a:t>
            </a:r>
            <a:r>
              <a:rPr lang="en-US" altLang="zh-CN" dirty="0">
                <a:latin typeface="Calibri" panose="020F0502020204030204" pitchFamily="34" charset="0"/>
                <a:ea typeface="宋体" panose="02010600030101010101" pitchFamily="2" charset="-122"/>
                <a:cs typeface="Calibri" panose="020F0502020204030204" pitchFamily="34" charset="0"/>
              </a:rPr>
              <a:t>FDA</a:t>
            </a:r>
            <a:r>
              <a:rPr lang="zh-CN" altLang="en-US" dirty="0">
                <a:latin typeface="Calibri" panose="020F0502020204030204" pitchFamily="34" charset="0"/>
                <a:ea typeface="宋体" panose="02010600030101010101" pitchFamily="2" charset="-122"/>
                <a:cs typeface="Calibri" panose="020F0502020204030204" pitchFamily="34" charset="0"/>
              </a:rPr>
              <a:t>的决定还基于可获得的科学证据，这些证据表明相关产品可能在疫情期间有效预防新冠病毒病，并且该产品的已知和潜在益处大于风险。必须满足所有这些标准才能在新冠病毒疫情期间使用紧急授权产品。</a:t>
            </a:r>
            <a:endParaRPr lang="en-US" dirty="0">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50235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注释：</a:t>
            </a:r>
            <a:endParaRPr lang="en-US" altLang="zh-CN" dirty="0"/>
          </a:p>
          <a:p>
            <a:endParaRPr lang="en-US" altLang="zh-CN" dirty="0">
              <a:latin typeface="Calibri" panose="020F0502020204030204" pitchFamily="34" charset="0"/>
              <a:ea typeface="宋体" panose="02010600030101010101" pitchFamily="2" charset="-122"/>
              <a:cs typeface="Calibri" panose="020F0502020204030204" pitchFamily="34" charset="0"/>
            </a:endParaRPr>
          </a:p>
          <a:p>
            <a:r>
              <a:rPr lang="zh-CN" altLang="en-US" dirty="0">
                <a:latin typeface="Calibri" panose="020F0502020204030204" pitchFamily="34" charset="0"/>
                <a:ea typeface="宋体" panose="02010600030101010101" pitchFamily="2" charset="-122"/>
                <a:cs typeface="Calibri" panose="020F0502020204030204" pitchFamily="34" charset="0"/>
              </a:rPr>
              <a:t>我们理解，对疫苗的安全性和开发持开放和诚实的态度十分重要，对于曾经在医疗方面遭受不公正对待的社群尤其如此。</a:t>
            </a:r>
          </a:p>
          <a:p>
            <a:endParaRPr lang="zh-CN" altLang="en-US" dirty="0">
              <a:latin typeface="Calibri" panose="020F0502020204030204" pitchFamily="34" charset="0"/>
              <a:ea typeface="宋体" panose="02010600030101010101" pitchFamily="2" charset="-122"/>
              <a:cs typeface="Calibri" panose="020F0502020204030204" pitchFamily="34" charset="0"/>
            </a:endParaRPr>
          </a:p>
          <a:p>
            <a:r>
              <a:rPr lang="zh-CN" altLang="en-US" dirty="0">
                <a:latin typeface="Calibri" panose="020F0502020204030204" pitchFamily="34" charset="0"/>
                <a:ea typeface="宋体" panose="02010600030101010101" pitchFamily="2" charset="-122"/>
                <a:cs typeface="Calibri" panose="020F0502020204030204" pitchFamily="34" charset="0"/>
              </a:rPr>
              <a:t>人们必须了解，疫苗比其他任何药物都要经过更多的试验。在接种之前，疫苗必须经过严格的开发和试验。制造过程至关重要</a:t>
            </a:r>
            <a:r>
              <a:rPr lang="en-US" altLang="zh-CN" dirty="0">
                <a:latin typeface="Calibri" panose="020F0502020204030204" pitchFamily="34" charset="0"/>
                <a:ea typeface="宋体" panose="02010600030101010101" pitchFamily="2" charset="-122"/>
                <a:cs typeface="Calibri" panose="020F0502020204030204" pitchFamily="34" charset="0"/>
              </a:rPr>
              <a:t>——</a:t>
            </a:r>
            <a:r>
              <a:rPr lang="zh-CN" altLang="en-US" dirty="0">
                <a:latin typeface="Calibri" panose="020F0502020204030204" pitchFamily="34" charset="0"/>
                <a:ea typeface="宋体" panose="02010600030101010101" pitchFamily="2" charset="-122"/>
                <a:cs typeface="Calibri" panose="020F0502020204030204" pitchFamily="34" charset="0"/>
              </a:rPr>
              <a:t>所有疫苗都必须具有始终如一的优异质量。此外，</a:t>
            </a:r>
            <a:r>
              <a:rPr lang="zh-CN" altLang="en-US" u="sng" dirty="0">
                <a:latin typeface="Calibri" panose="020F0502020204030204" pitchFamily="34" charset="0"/>
                <a:ea typeface="宋体" panose="02010600030101010101" pitchFamily="2" charset="-122"/>
                <a:cs typeface="Calibri" panose="020F0502020204030204" pitchFamily="34" charset="0"/>
              </a:rPr>
              <a:t>必须通过</a:t>
            </a:r>
            <a:r>
              <a:rPr lang="zh-CN" altLang="en-US" u="sng" dirty="0">
                <a:latin typeface="Calibri" panose="020F0502020204030204" pitchFamily="34" charset="0"/>
                <a:ea typeface="宋体" panose="02010600030101010101" pitchFamily="2" charset="-122"/>
                <a:cs typeface="Calibri" panose="020F0502020204030204" pitchFamily="34" charset="0"/>
                <a:hlinkClick r:id="rId3"/>
              </a:rPr>
              <a:t>广泛的临床试验</a:t>
            </a:r>
            <a:r>
              <a:rPr lang="zh-CN" altLang="en-US" dirty="0">
                <a:latin typeface="Calibri" panose="020F0502020204030204" pitchFamily="34" charset="0"/>
                <a:ea typeface="宋体" panose="02010600030101010101" pitchFamily="2" charset="-122"/>
                <a:cs typeface="Calibri" panose="020F0502020204030204" pitchFamily="34" charset="0"/>
              </a:rPr>
              <a:t>证明疫苗的安全性。</a:t>
            </a:r>
            <a:r>
              <a:rPr lang="en-US" sz="1200" dirty="0">
                <a:latin typeface="Calibri" panose="020F0502020204030204" pitchFamily="34" charset="0"/>
                <a:ea typeface="宋体" panose="02010600030101010101" pitchFamily="2" charset="-122"/>
                <a:cs typeface="Calibri" panose="020F0502020204030204" pitchFamily="34" charset="0"/>
              </a:rPr>
              <a:t>   </a:t>
            </a:r>
          </a:p>
          <a:p>
            <a:endParaRPr lang="en-US" dirty="0">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latin typeface="Calibri" panose="020F0502020204030204" pitchFamily="34" charset="0"/>
                <a:ea typeface="宋体" panose="02010600030101010101" pitchFamily="2" charset="-122"/>
                <a:cs typeface="Calibri" panose="020F0502020204030204" pitchFamily="34" charset="0"/>
              </a:rPr>
              <a:t>资料来源：</a:t>
            </a:r>
            <a:r>
              <a:rPr lang="en-US" sz="1200" dirty="0">
                <a:latin typeface="Calibri" panose="020F0502020204030204" pitchFamily="34" charset="0"/>
                <a:ea typeface="宋体" panose="02010600030101010101" pitchFamily="2" charset="-122"/>
                <a:cs typeface="Calibri" panose="020F0502020204030204" pitchFamily="34" charset="0"/>
              </a:rPr>
              <a:t>https://www.cdc.gov/coronavirus/2019-ncov/vaccines/safety.html  </a:t>
            </a:r>
          </a:p>
          <a:p>
            <a:endParaRPr lang="en-US" dirty="0">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8</a:t>
            </a:fld>
            <a:endParaRPr lang="en-US">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784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ea typeface="宋体"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D34CBBDB-52D0-FE4C-8729-D7393D454E10}" type="slidenum">
              <a:rPr lang="en-US" smtClean="0">
                <a:latin typeface="Calibri" panose="020F0502020204030204" pitchFamily="34" charset="0"/>
                <a:ea typeface="宋体" panose="02010600030101010101" pitchFamily="2" charset="-122"/>
                <a:cs typeface="Calibri" panose="020F0502020204030204" pitchFamily="34" charset="0"/>
              </a:rPr>
              <a:t>9</a:t>
            </a:fld>
            <a:endParaRPr lang="en-US">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423292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87C15E-ECE1-4EE5-BF79-E8136BD6249D}"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87C15E-ECE1-4EE5-BF79-E8136BD6249D}"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87C15E-ECE1-4EE5-BF79-E8136BD6249D}"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7C15E-ECE1-4EE5-BF79-E8136BD6249D}"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87C15E-ECE1-4EE5-BF79-E8136BD6249D}"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87C15E-ECE1-4EE5-BF79-E8136BD6249D}"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userDrawn="1"/>
        </p:nvSpPr>
        <p:spPr>
          <a:xfrm>
            <a:off x="0" y="173767"/>
            <a:ext cx="12192009" cy="64633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a:ln w="12700">
                  <a:noFill/>
                  <a:prstDash val="solid"/>
                </a:ln>
                <a:solidFill>
                  <a:srgbClr val="FFFFFF"/>
                </a:solidFill>
                <a:effectLst/>
                <a:uLnTx/>
                <a:uFillTx/>
              </a:rPr>
              <a:t>  </a:t>
            </a:r>
            <a:r>
              <a:rPr kumimoji="0" lang="zh-CN" altLang="en-US" sz="3600" b="1" i="0" u="none" strike="noStrike" kern="0" cap="none" spc="0" normalizeH="0" baseline="0" noProof="0" dirty="0">
                <a:ln w="12700">
                  <a:noFill/>
                  <a:prstDash val="solid"/>
                </a:ln>
                <a:solidFill>
                  <a:srgbClr val="FFFFFF"/>
                </a:solidFill>
                <a:effectLst/>
                <a:uLnTx/>
                <a:uFillTx/>
                <a:latin typeface="宋体" panose="02010600030101010101" pitchFamily="2" charset="-122"/>
                <a:ea typeface="宋体" panose="02010600030101010101" pitchFamily="2" charset="-122"/>
              </a:rPr>
              <a:t>马萨诸塞州公共卫生部</a:t>
            </a:r>
            <a:endParaRPr kumimoji="0" lang="en-US" sz="3600" b="1" i="0" u="none" strike="noStrike" kern="0" cap="none" spc="0" normalizeH="0" baseline="0" noProof="0" dirty="0">
              <a:ln w="12700">
                <a:noFill/>
                <a:prstDash val="solid"/>
              </a:ln>
              <a:solidFill>
                <a:srgbClr val="FFFFFF"/>
              </a:solidFill>
              <a:effectLst/>
              <a:uLnTx/>
              <a:uFillTx/>
              <a:latin typeface="宋体" panose="02010600030101010101" pitchFamily="2" charset="-122"/>
              <a:ea typeface="宋体" panose="02010600030101010101" pitchFamily="2" charset="-122"/>
            </a:endParaRP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134" name="think-cell Slide" r:id="rId10" imgW="5715" imgH="5715" progId="TCLayout.ActiveDocument.1">
                  <p:embed/>
                </p:oleObj>
              </mc:Choice>
              <mc:Fallback>
                <p:oleObj name="think-cell Slide" r:id="rId10" imgW="5715" imgH="5715" progId="TCLayout.ActiveDocument.1">
                  <p:embed/>
                  <p:pic>
                    <p:nvPicPr>
                      <p:cNvPr id="0" name="Object 2"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p:cNvSpPr>
            <a:spLocks noGrp="1"/>
          </p:cNvSpPr>
          <p:nvPr>
            <p:ph type="title"/>
            <p:custDataLst>
              <p:tags r:id="rId4"/>
            </p:custDataLst>
          </p:nvPr>
        </p:nvSpPr>
        <p:spPr>
          <a:xfrm>
            <a:off x="549486" y="2406303"/>
            <a:ext cx="9983836" cy="523220"/>
          </a:xfrm>
          <a:noFill/>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p:cNvSpPr>
            <a:spLocks noGrp="1"/>
          </p:cNvSpPr>
          <p:nvPr>
            <p:ph type="body" sz="quarter" idx="13" hasCustomPrompt="1"/>
            <p:custDataLst>
              <p:tags r:id="rId5"/>
            </p:custDataLst>
          </p:nvPr>
        </p:nvSpPr>
        <p:spPr>
          <a:xfrm>
            <a:off x="549485" y="4539678"/>
            <a:ext cx="9981467" cy="2154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p:cNvSpPr>
            <a:spLocks noGrp="1"/>
          </p:cNvSpPr>
          <p:nvPr>
            <p:ph type="subTitle" idx="1"/>
            <p:custDataLst>
              <p:tags r:id="rId6"/>
            </p:custDataLst>
          </p:nvPr>
        </p:nvSpPr>
        <p:spPr>
          <a:xfrm>
            <a:off x="549485" y="3611491"/>
            <a:ext cx="9981467" cy="246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p:cNvSpPr txBox="1"/>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p:cNvSpPr txBox="1"/>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158" name="think-cell Slide" r:id="rId10" imgW="5715" imgH="5715" progId="TCLayout.ActiveDocument.1">
                  <p:embed/>
                </p:oleObj>
              </mc:Choice>
              <mc:Fallback>
                <p:oleObj name="think-cell Slide" r:id="rId10" imgW="5715" imgH="5715" progId="TCLayout.ActiveDocument.1">
                  <p:embed/>
                  <p:pic>
                    <p:nvPicPr>
                      <p:cNvPr id="0" name="Object 2"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34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Title"/>
          <p:cNvSpPr>
            <a:spLocks noGrp="1"/>
          </p:cNvSpPr>
          <p:nvPr>
            <p:ph type="title"/>
            <p:custDataLst>
              <p:tags r:id="rId4"/>
            </p:custDataLst>
          </p:nvPr>
        </p:nvSpPr>
        <p:spPr>
          <a:xfrm>
            <a:off x="549486" y="2406303"/>
            <a:ext cx="9983836" cy="523220"/>
          </a:xfrm>
          <a:noFill/>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endParaRPr lang="en-US" dirty="0"/>
          </a:p>
        </p:txBody>
      </p:sp>
      <p:sp>
        <p:nvSpPr>
          <p:cNvPr id="8" name="Documenttype"/>
          <p:cNvSpPr>
            <a:spLocks noGrp="1"/>
          </p:cNvSpPr>
          <p:nvPr>
            <p:ph type="body" sz="quarter" idx="13" hasCustomPrompt="1"/>
            <p:custDataLst>
              <p:tags r:id="rId5"/>
            </p:custDataLst>
          </p:nvPr>
        </p:nvSpPr>
        <p:spPr>
          <a:xfrm>
            <a:off x="549485" y="4539678"/>
            <a:ext cx="9981467" cy="2154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dirty="0"/>
              <a:t>Edit date or title/role</a:t>
            </a:r>
          </a:p>
        </p:txBody>
      </p:sp>
      <p:sp>
        <p:nvSpPr>
          <p:cNvPr id="9" name="Subtitle"/>
          <p:cNvSpPr>
            <a:spLocks noGrp="1"/>
          </p:cNvSpPr>
          <p:nvPr>
            <p:ph type="subTitle" idx="1"/>
            <p:custDataLst>
              <p:tags r:id="rId6"/>
            </p:custDataLst>
          </p:nvPr>
        </p:nvSpPr>
        <p:spPr>
          <a:xfrm>
            <a:off x="549485" y="3611491"/>
            <a:ext cx="9981467" cy="2462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endParaRPr lang="en-US" dirty="0"/>
          </a:p>
        </p:txBody>
      </p:sp>
      <p:sp>
        <p:nvSpPr>
          <p:cNvPr id="10" name="Documenttype"/>
          <p:cNvSpPr txBox="1"/>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“This deck does not constitute legal, medical, accounting, tax, or other regulated advice, such as professional advice normally provided by licensed or certified practitioners.”</a:t>
            </a:r>
          </a:p>
        </p:txBody>
      </p:sp>
      <p:sp>
        <p:nvSpPr>
          <p:cNvPr id="11" name="Documenttype"/>
          <p:cNvSpPr txBox="1"/>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dirty="0"/>
              <a:t>CONFIDENTIAL</a:t>
            </a:r>
          </a:p>
        </p:txBody>
      </p:sp>
      <p:sp>
        <p:nvSpPr>
          <p:cNvPr id="2" name="TextBox 1"/>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t>‹#›</a:t>
            </a:fld>
            <a:endParaRPr lang="en-US" sz="1000" b="0" i="0" baseline="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endParaRPr>
          </a:p>
        </p:txBody>
      </p:sp>
      <p:graphicFrame>
        <p:nvGraphicFramePr>
          <p:cNvPr id="3" name="Object 2" hidden="1"/>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82" name="think-cell Slide" r:id="rId12" imgW="5715" imgH="5715" progId="TCLayout.ActiveDocument.1">
                  <p:embed/>
                </p:oleObj>
              </mc:Choice>
              <mc:Fallback>
                <p:oleObj name="think-cell Slide" r:id="rId12" imgW="5715" imgH="5715" progId="TCLayout.ActiveDocument.1">
                  <p:embed/>
                  <p:pic>
                    <p:nvPicPr>
                      <p:cNvPr id="0" name="Object 2"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t>‹#›</a:t>
            </a:fld>
            <a:endParaRPr lang="en-US" sz="800" b="0" dirty="0">
              <a:solidFill>
                <a:schemeClr val="tx1"/>
              </a:solidFill>
              <a:latin typeface="+mn-lt"/>
              <a:ea typeface="+mn-ea"/>
              <a:cs typeface="Arial" panose="020B0604020202020204" pitchFamily="34" charset="0"/>
            </a:endParaRPr>
          </a:p>
        </p:txBody>
      </p:sp>
      <p:sp>
        <p:nvSpPr>
          <p:cNvPr id="10" name="5. Source" hidden="1"/>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Documenttype"/>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206" name="think-cell Slide" r:id="rId10" imgW="5715" imgH="5715" progId="TCLayout.ActiveDocument.1">
                  <p:embed/>
                </p:oleObj>
              </mc:Choice>
              <mc:Fallback>
                <p:oleObj name="think-cell Slide" r:id="rId10" imgW="5715" imgH="5715" progId="TCLayout.ActiveDocument.1">
                  <p:embed/>
                  <p:pic>
                    <p:nvPicPr>
                      <p:cNvPr id="0" name="Object 2"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6" name="5. Source" hidden="1"/>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9" name="2. Slide Title"/>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endParaRPr lang="en-US" dirty="0"/>
          </a:p>
        </p:txBody>
      </p:sp>
      <p:sp>
        <p:nvSpPr>
          <p:cNvPr id="10" name="Documenttype"/>
          <p:cNvSpPr txBox="1"/>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230" name="think-cell Slide" r:id="rId10" imgW="5715" imgH="5715" progId="TCLayout.ActiveDocument.1">
                  <p:embed/>
                </p:oleObj>
              </mc:Choice>
              <mc:Fallback>
                <p:oleObj name="think-cell Slide" r:id="rId10" imgW="5715" imgH="5715" progId="TCLayout.ActiveDocument.1">
                  <p:embed/>
                  <p:pic>
                    <p:nvPicPr>
                      <p:cNvPr id="0" name="Object 2"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2"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7" name="5. Source" hidden="1"/>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0" name="2. Slide Title"/>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endParaRPr lang="en-US" dirty="0"/>
          </a:p>
        </p:txBody>
      </p:sp>
      <p:sp>
        <p:nvSpPr>
          <p:cNvPr id="9" name="Documenttype"/>
          <p:cNvSpPr txBox="1"/>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254" name="think-cell Slide" r:id="rId10" imgW="5715" imgH="5715" progId="TCLayout.ActiveDocument.1">
                  <p:embed/>
                </p:oleObj>
              </mc:Choice>
              <mc:Fallback>
                <p:oleObj name="think-cell Slide" r:id="rId10" imgW="5715" imgH="5715" progId="TCLayout.ActiveDocument.1">
                  <p:embed/>
                  <p:pic>
                    <p:nvPicPr>
                      <p:cNvPr id="0" name="Object 2"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3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9" name="5. Source" hidden="1"/>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0" name="1. On-page tracke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1" name="2. Slide Title"/>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endParaRPr lang="en-US" dirty="0"/>
          </a:p>
        </p:txBody>
      </p:sp>
      <p:sp>
        <p:nvSpPr>
          <p:cNvPr id="8" name="Documenttype"/>
          <p:cNvSpPr txBox="1"/>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78" name="think-cell Slide" r:id="rId11" imgW="5715" imgH="5715" progId="TCLayout.ActiveDocument.1">
                  <p:embed/>
                </p:oleObj>
              </mc:Choice>
              <mc:Fallback>
                <p:oleObj name="think-cell Slide" r:id="rId11" imgW="5715" imgH="5715" progId="TCLayout.ActiveDocument.1">
                  <p:embed/>
                  <p:pic>
                    <p:nvPicPr>
                      <p:cNvPr id="0" name="Object 2" hidden="1"/>
                      <p:cNvPicPr/>
                      <p:nvPr/>
                    </p:nvPicPr>
                    <p:blipFill>
                      <a:blip r:embed="rId12"/>
                      <a:stretch>
                        <a:fillRect/>
                      </a:stretch>
                    </p:blipFill>
                    <p:spPr>
                      <a:xfrm>
                        <a:off x="2118" y="1588"/>
                        <a:ext cx="2117" cy="1588"/>
                      </a:xfrm>
                      <a:prstGeom prst="rect">
                        <a:avLst/>
                      </a:prstGeom>
                    </p:spPr>
                  </p:pic>
                </p:oleObj>
              </mc:Fallback>
            </mc:AlternateContent>
          </a:graphicData>
        </a:graphic>
      </p:graphicFrame>
      <p:sp>
        <p:nvSpPr>
          <p:cNvPr id="2"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11" name="5. Source" hidden="1"/>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3" name="2. Slide Title"/>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endParaRPr lang="en-US" dirty="0"/>
          </a:p>
        </p:txBody>
      </p:sp>
      <p:sp>
        <p:nvSpPr>
          <p:cNvPr id="14" name="3. Subtitle"/>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Documenttype"/>
          <p:cNvSpPr txBox="1"/>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302" name="think-cell Slide" r:id="rId12" imgW="8255" imgH="8255" progId="TCLayout.ActiveDocument.1">
                  <p:embed/>
                </p:oleObj>
              </mc:Choice>
              <mc:Fallback>
                <p:oleObj name="think-cell Slide" r:id="rId12" imgW="8255" imgH="8255" progId="TCLayout.ActiveDocument.1">
                  <p:embed/>
                  <p:pic>
                    <p:nvPicPr>
                      <p:cNvPr id="0" name="Object 2"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en-US" sz="1350" dirty="0">
              <a:solidFill>
                <a:srgbClr val="F0F0F0"/>
              </a:solidFill>
              <a:latin typeface="Arial" panose="020B0604020202020204" pitchFamily="34" charset="0"/>
            </a:endParaRPr>
          </a:p>
        </p:txBody>
      </p:sp>
      <p:sp>
        <p:nvSpPr>
          <p:cNvPr id="31" name="Slide Numbe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10" name="5. Source" hidden="1"/>
          <p:cNvSpPr txBox="1"/>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dirty="0"/>
              <a:t>Add tracker</a:t>
            </a:r>
          </a:p>
        </p:txBody>
      </p:sp>
      <p:sp>
        <p:nvSpPr>
          <p:cNvPr id="12" name="3. Subtitle"/>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2. Slide Title"/>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endParaRPr lang="en-US" dirty="0"/>
          </a:p>
        </p:txBody>
      </p:sp>
      <p:sp>
        <p:nvSpPr>
          <p:cNvPr id="14" name="Documenttype"/>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326" name="think-cell Slide" r:id="rId12" imgW="8255" imgH="8255" progId="TCLayout.ActiveDocument.1">
                  <p:embed/>
                </p:oleObj>
              </mc:Choice>
              <mc:Fallback>
                <p:oleObj name="think-cell Slide" r:id="rId12" imgW="8255" imgH="8255" progId="TCLayout.ActiveDocument.1">
                  <p:embed/>
                  <p:pic>
                    <p:nvPicPr>
                      <p:cNvPr id="0" name="Object 2"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5"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en-US" sz="1350" dirty="0">
              <a:solidFill>
                <a:srgbClr val="F0F0F0"/>
              </a:solidFill>
              <a:latin typeface="Arial" panose="020B0604020202020204" pitchFamily="34" charset="0"/>
            </a:endParaRPr>
          </a:p>
        </p:txBody>
      </p:sp>
      <p:sp>
        <p:nvSpPr>
          <p:cNvPr id="24" name="Slide Numbe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10" name="5. Source" hidden="1"/>
          <p:cNvSpPr txBox="1"/>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endParaRPr lang="en-US" dirty="0"/>
          </a:p>
        </p:txBody>
      </p:sp>
      <p:sp>
        <p:nvSpPr>
          <p:cNvPr id="13" name="3. Subtitle"/>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350" name="think-cell Slide" r:id="rId12" imgW="5715" imgH="5715" progId="TCLayout.ActiveDocument.1">
                  <p:embed/>
                </p:oleObj>
              </mc:Choice>
              <mc:Fallback>
                <p:oleObj name="think-cell Slide" r:id="rId12" imgW="5715" imgH="5715" progId="TCLayout.ActiveDocument.1">
                  <p:embed/>
                  <p:pic>
                    <p:nvPicPr>
                      <p:cNvPr id="0" name="Object 2"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en-US" sz="1350" dirty="0">
              <a:solidFill>
                <a:srgbClr val="F0F0F0"/>
              </a:solidFill>
              <a:latin typeface="Arial" panose="020B0604020202020204" pitchFamily="34" charset="0"/>
            </a:endParaRPr>
          </a:p>
        </p:txBody>
      </p:sp>
      <p:sp>
        <p:nvSpPr>
          <p:cNvPr id="28" name="Slide Numbe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10" name="5. Source" hidden="1"/>
          <p:cNvSpPr txBox="1"/>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endParaRPr lang="en-US" dirty="0"/>
          </a:p>
        </p:txBody>
      </p:sp>
      <p:sp>
        <p:nvSpPr>
          <p:cNvPr id="13" name="3. Subtitle"/>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74" name="think-cell Slide" r:id="rId12" imgW="5715" imgH="5715" progId="TCLayout.ActiveDocument.1">
                  <p:embed/>
                </p:oleObj>
              </mc:Choice>
              <mc:Fallback>
                <p:oleObj name="think-cell Slide" r:id="rId12" imgW="5715" imgH="5715" progId="TCLayout.ActiveDocument.1">
                  <p:embed/>
                  <p:pic>
                    <p:nvPicPr>
                      <p:cNvPr id="0" name="Object 2"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2"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en-US" sz="1350" dirty="0">
              <a:solidFill>
                <a:srgbClr val="F0F0F0"/>
              </a:solidFill>
              <a:latin typeface="Arial" panose="020B0604020202020204" pitchFamily="34" charset="0"/>
            </a:endParaRPr>
          </a:p>
        </p:txBody>
      </p:sp>
      <p:sp>
        <p:nvSpPr>
          <p:cNvPr id="28" name="Slide Numbe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10" name="5. Source" hidden="1"/>
          <p:cNvSpPr txBox="1"/>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endParaRPr lang="en-US" dirty="0"/>
          </a:p>
        </p:txBody>
      </p:sp>
      <p:sp>
        <p:nvSpPr>
          <p:cNvPr id="13" name="3. Subtitle"/>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ocumenttype"/>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98" name="think-cell Slide" r:id="rId12" imgW="8255" imgH="8255" progId="TCLayout.ActiveDocument.1">
                  <p:embed/>
                </p:oleObj>
              </mc:Choice>
              <mc:Fallback>
                <p:oleObj name="think-cell Slide" r:id="rId12" imgW="8255" imgH="8255" progId="TCLayout.ActiveDocument.1">
                  <p:embed/>
                  <p:pic>
                    <p:nvPicPr>
                      <p:cNvPr id="0" name="Object 2" hidden="1"/>
                      <p:cNvPicPr/>
                      <p:nvPr/>
                    </p:nvPicPr>
                    <p:blipFill>
                      <a:blip r:embed="rId13"/>
                      <a:stretch>
                        <a:fillRect/>
                      </a:stretch>
                    </p:blipFill>
                    <p:spPr>
                      <a:xfrm>
                        <a:off x="1589"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6" name="Slide Numbe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10" name="5. Source" hidden="1"/>
          <p:cNvSpPr txBox="1"/>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dirty="0"/>
              <a:t>Source: …</a:t>
            </a:r>
          </a:p>
        </p:txBody>
      </p:sp>
      <p:sp>
        <p:nvSpPr>
          <p:cNvPr id="11" name="1. On-page tracke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2. Slide Title"/>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endParaRPr lang="en-US" dirty="0"/>
          </a:p>
        </p:txBody>
      </p:sp>
      <p:sp>
        <p:nvSpPr>
          <p:cNvPr id="13" name="3. Subtitle"/>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endParaRPr lang="en-US" dirty="0"/>
          </a:p>
        </p:txBody>
      </p:sp>
      <p:sp>
        <p:nvSpPr>
          <p:cNvPr id="14" name="Documenttype"/>
          <p:cNvSpPr txBox="1"/>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422" name="think-cell Slide" r:id="rId10" imgW="5715" imgH="5715" progId="TCLayout.ActiveDocument.1">
                  <p:embed/>
                </p:oleObj>
              </mc:Choice>
              <mc:Fallback>
                <p:oleObj name="think-cell Slide" r:id="rId10" imgW="5715" imgH="5715" progId="TCLayout.ActiveDocument.1">
                  <p:embed/>
                  <p:pic>
                    <p:nvPicPr>
                      <p:cNvPr id="0" name="Object 2" hidden="1"/>
                      <p:cNvPicPr/>
                      <p:nvPr/>
                    </p:nvPicPr>
                    <p:blipFill>
                      <a:blip r:embed="rId11"/>
                      <a:stretch>
                        <a:fillRect/>
                      </a:stretch>
                    </p:blipFill>
                    <p:spPr>
                      <a:xfrm>
                        <a:off x="2118" y="1588"/>
                        <a:ext cx="2117"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20" name="Slide Numbe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ln>
          <a:effectLst/>
        </p:spPr>
        <p:txBody>
          <a:bodyPr wrap="square" lIns="0" tIns="0" rIns="0" bIns="0" anchor="b">
            <a:spAutoFit/>
          </a:bodyPr>
          <a:lstStyle/>
          <a:p>
            <a:pPr marL="0" algn="r" defTabSz="457835"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t>‹#›</a:t>
            </a:fld>
            <a:endParaRPr lang="en-US" sz="800" kern="1200" dirty="0">
              <a:solidFill>
                <a:schemeClr val="tx1"/>
              </a:solidFill>
              <a:latin typeface="+mn-lt"/>
              <a:ea typeface="+mn-ea"/>
              <a:cs typeface="Arial" panose="020B0604020202020204" pitchFamily="34" charset="0"/>
            </a:endParaRPr>
          </a:p>
        </p:txBody>
      </p:sp>
      <p:sp>
        <p:nvSpPr>
          <p:cNvPr id="11" name="5. Source" hidden="1"/>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2" name="1. On-page tracke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8" name="Documenttype"/>
          <p:cNvSpPr txBox="1"/>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446" name="think-cell Slide" r:id="rId8" imgW="5715" imgH="5715" progId="TCLayout.ActiveDocument.1">
                  <p:embed/>
                </p:oleObj>
              </mc:Choice>
              <mc:Fallback>
                <p:oleObj name="think-cell Slide" r:id="rId8" imgW="5715" imgH="5715" progId="TCLayout.ActiveDocument.1">
                  <p:embed/>
                  <p:pic>
                    <p:nvPicPr>
                      <p:cNvPr id="0" name="Object 1" hidden="1"/>
                      <p:cNvPicPr/>
                      <p:nvPr/>
                    </p:nvPicPr>
                    <p:blipFill>
                      <a:blip r:embed="rId9"/>
                      <a:stretch>
                        <a:fillRect/>
                      </a:stretch>
                    </p:blipFill>
                    <p:spPr>
                      <a:xfrm>
                        <a:off x="2118" y="1588"/>
                        <a:ext cx="2117" cy="1588"/>
                      </a:xfrm>
                      <a:prstGeom prst="rect">
                        <a:avLst/>
                      </a:prstGeom>
                    </p:spPr>
                  </p:pic>
                </p:oleObj>
              </mc:Fallback>
            </mc:AlternateContent>
          </a:graphicData>
        </a:graphic>
      </p:graphicFrame>
      <p:sp>
        <p:nvSpPr>
          <p:cNvPr id="13" name="Slide Numbe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ln>
          <a:effectLst/>
        </p:spPr>
        <p:txBody>
          <a:bodyPr wrap="square" lIns="0" tIns="0" rIns="0" bIns="0" anchor="b">
            <a:spAutoFit/>
          </a:bodyPr>
          <a:lstStyle/>
          <a:p>
            <a:pPr algn="r" defTabSz="457835"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t>‹#›</a:t>
            </a:fld>
            <a:endParaRPr lang="en-US" sz="800" dirty="0">
              <a:solidFill>
                <a:schemeClr val="tx1"/>
              </a:solidFill>
              <a:latin typeface="+mn-lt"/>
              <a:ea typeface="+mn-ea"/>
              <a:cs typeface="Arial" panose="020B0604020202020204" pitchFamily="34" charset="0"/>
            </a:endParaRPr>
          </a:p>
        </p:txBody>
      </p:sp>
      <p:sp>
        <p:nvSpPr>
          <p:cNvPr id="7" name="5. Source" hidden="1"/>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8" name="1. On-page tracke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6" name="Documenttype"/>
          <p:cNvSpPr txBox="1"/>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70" name="think-cell Slide" r:id="rId6" imgW="5715" imgH="5715" progId="TCLayout.ActiveDocument.1">
                  <p:embed/>
                </p:oleObj>
              </mc:Choice>
              <mc:Fallback>
                <p:oleObj name="think-cell Slide" r:id="rId6" imgW="5715" imgH="5715" progId="TCLayout.ActiveDocument.1">
                  <p:embed/>
                  <p:pic>
                    <p:nvPicPr>
                      <p:cNvPr id="0" name="Object 2" hidden="1"/>
                      <p:cNvPicPr/>
                      <p:nvPr/>
                    </p:nvPicPr>
                    <p:blipFill>
                      <a:blip r:embed="rId7"/>
                      <a:stretch>
                        <a:fillRect/>
                      </a:stretch>
                    </p:blipFill>
                    <p:spPr>
                      <a:xfrm>
                        <a:off x="2118" y="1588"/>
                        <a:ext cx="2117" cy="1588"/>
                      </a:xfrm>
                      <a:prstGeom prst="rect">
                        <a:avLst/>
                      </a:prstGeom>
                    </p:spPr>
                  </p:pic>
                </p:oleObj>
              </mc:Fallback>
            </mc:AlternateContent>
          </a:graphicData>
        </a:graphic>
      </p:graphicFrame>
      <p:sp>
        <p:nvSpPr>
          <p:cNvPr id="8" name="5. Source" hidden="1"/>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4" name="Documenttype"/>
          <p:cNvSpPr txBox="1"/>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7519A7-4256-4AB7-A86A-4534FE17468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FC1DB-3780-4B41-B9AB-3ECF7C4ABCE4}"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en-US" sz="27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p:cNvPicPr>
            <a:picLocks noChangeAspect="1"/>
          </p:cNvPicPr>
          <p:nvPr userDrawn="1"/>
        </p:nvPicPr>
        <p:blipFill>
          <a:blip r:embed="rId2"/>
          <a:stretch>
            <a:fillRect/>
          </a:stretch>
        </p:blipFill>
        <p:spPr>
          <a:xfrm>
            <a:off x="339801" y="36383"/>
            <a:ext cx="1343467" cy="1007600"/>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dirty="0">
              <a:solidFill>
                <a:srgbClr val="464646">
                  <a:lumMod val="40000"/>
                  <a:lumOff val="6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72201"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0" name="Footer Placeholder 3"/>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11" name="Rectangle 10"/>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4" name="Footer Placeholder 3"/>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
        <p:nvSpPr>
          <p:cNvPr id="6" name="Rectangle 5"/>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Connect with DPH</a:t>
            </a:r>
            <a:endParaRPr lang="en-US" dirty="0"/>
          </a:p>
        </p:txBody>
      </p:sp>
      <p:sp>
        <p:nvSpPr>
          <p:cNvPr id="9" name="Rectangle 8"/>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t>‹#›</a:t>
            </a:fld>
            <a:endParaRPr lang="en-US" dirty="0">
              <a:solidFill>
                <a:srgbClr val="464646">
                  <a:lumMod val="40000"/>
                  <a:lumOff val="60000"/>
                </a:srgbClr>
              </a:solidFill>
            </a:endParaRPr>
          </a:p>
        </p:txBody>
      </p:sp>
      <p:sp>
        <p:nvSpPr>
          <p:cNvPr id="11" name="Footer Placeholder 3"/>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7C15E-ECE1-4EE5-BF79-E8136BD6249D}"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87C15E-ECE1-4EE5-BF79-E8136BD6249D}"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7FF46-D652-4521-999E-0D1F40D8CA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p:cNvGraphicFramePr>
            <a:graphicFrameLocks noChangeAspect="1"/>
          </p:cNvGraphicFramePr>
          <p:nvPr userDrawn="1">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10" name="think-cell Slide" r:id="rId43" imgW="5715" imgH="5715" progId="TCLayout.ActiveDocument.1">
                  <p:embed/>
                </p:oleObj>
              </mc:Choice>
              <mc:Fallback>
                <p:oleObj name="think-cell Slide" r:id="rId43" imgW="5715" imgH="5715" progId="TCLayout.ActiveDocument.1">
                  <p:embed/>
                  <p:pic>
                    <p:nvPicPr>
                      <p:cNvPr id="0" name="Object 2" hidden="1"/>
                      <p:cNvPicPr/>
                      <p:nvPr/>
                    </p:nvPicPr>
                    <p:blipFill>
                      <a:blip r:embed="rId44"/>
                      <a:stretch>
                        <a:fillRect/>
                      </a:stretch>
                    </p:blipFill>
                    <p:spPr>
                      <a:xfrm>
                        <a:off x="2118" y="1588"/>
                        <a:ext cx="2117" cy="1588"/>
                      </a:xfrm>
                      <a:prstGeom prst="rect">
                        <a:avLst/>
                      </a:prstGeom>
                    </p:spPr>
                  </p:pic>
                </p:oleObj>
              </mc:Fallback>
            </mc:AlternateContent>
          </a:graphicData>
        </a:graphic>
      </p:graphicFrame>
      <p:sp>
        <p:nvSpPr>
          <p:cNvPr id="3" name="Rectangle 3" hidden="1"/>
          <p:cNvSpPr/>
          <p:nvPr userDrawn="1">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2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p:cNvSpPr txBox="1"/>
          <p:nvPr userDrawn="1">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defRPr sz="800">
                <a:cs typeface="Arial" panose="020B0604020202020204" pitchFamily="34" charset="0"/>
              </a:defRPr>
            </a:lvl1pPr>
          </a:lstStyle>
          <a:p>
            <a:pPr lvl="0"/>
            <a:r>
              <a:rPr lang="en-US" sz="800" dirty="0"/>
              <a:t>Footnote</a:t>
            </a:r>
          </a:p>
        </p:txBody>
      </p:sp>
      <p:sp>
        <p:nvSpPr>
          <p:cNvPr id="2" name="2. Slide Title"/>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endParaRPr lang="en-US" dirty="0"/>
          </a:p>
        </p:txBody>
      </p:sp>
      <p:grpSp>
        <p:nvGrpSpPr>
          <p:cNvPr id="53" name="Grid" hidden="1"/>
          <p:cNvGrpSpPr/>
          <p:nvPr userDrawn="1">
            <p:custDataLst>
              <p:tags r:id="rId25"/>
            </p:custDataLst>
          </p:nvPr>
        </p:nvGrpSpPr>
        <p:grpSpPr bwMode="blackGray">
          <a:xfrm>
            <a:off x="2" y="0"/>
            <a:ext cx="12190476" cy="6858000"/>
            <a:chOff x="0" y="0"/>
            <a:chExt cx="12190476" cy="6858000"/>
          </a:xfrm>
        </p:grpSpPr>
        <p:sp>
          <p:nvSpPr>
            <p:cNvPr id="55" name="slide margin"/>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err="1">
                <a:solidFill>
                  <a:schemeClr val="tx1"/>
                </a:solidFill>
                <a:latin typeface="+mn-lt"/>
              </a:endParaRPr>
            </a:p>
          </p:txBody>
        </p:sp>
        <p:cxnSp>
          <p:nvCxnSpPr>
            <p:cNvPr id="56" name="Straight Connector 55"/>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69" name="Freeform: Shape 68"/>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70" name="Freeform: Shape 69"/>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71" name="Freeform: Shape 70"/>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72" name="Freeform: Shape 71"/>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73" name="Freeform: Shape 72"/>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74" name="Freeform: Shape 73"/>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75" name="Freeform: Shape 74"/>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76" name="Freeform: Shape 75"/>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77" name="Freeform: Shape 76"/>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78" name="Freeform: Shape 77"/>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79" name="Freeform: Shape 78"/>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80" name="Freeform: Shape 79"/>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81" name="Freeform: Shape 80"/>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82" name="Freeform: Shape 81"/>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83" name="Freeform: Shape 82"/>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84" name="Freeform: Shape 83"/>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85" name="Freeform: Shape 84"/>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86" name="Freeform: Shape 85"/>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87" name="Freeform: Shape 86"/>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88" name="Freeform: Shape 87"/>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89" name="Freeform: Shape 88"/>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90" name="Freeform: Shape 89"/>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91" name="Freeform: Shape 90"/>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sp>
          <p:nvSpPr>
            <p:cNvPr id="92" name="Freeform: Shape 91"/>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noAutofit/>
            </a:bodyPr>
            <a:lstStyle/>
            <a:p>
              <a:pPr lvl="0" algn="ctr"/>
              <a:endParaRPr lang="en-US" sz="990">
                <a:solidFill>
                  <a:schemeClr val="tx1"/>
                </a:solidFill>
                <a:latin typeface="+mn-lt"/>
              </a:endParaRPr>
            </a:p>
          </p:txBody>
        </p:sp>
        <p:cxnSp>
          <p:nvCxnSpPr>
            <p:cNvPr id="93" name="Straight Connector 92"/>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noAutofit/>
            </a:bodyPr>
            <a:lstStyle/>
            <a:p>
              <a:endParaRPr lang="en-US" sz="990">
                <a:solidFill>
                  <a:schemeClr val="tx1"/>
                </a:solidFill>
                <a:latin typeface="+mn-lt"/>
              </a:endParaRPr>
            </a:p>
          </p:txBody>
        </p:sp>
        <p:cxnSp>
          <p:nvCxnSpPr>
            <p:cNvPr id="139" name="Straight Connector 138"/>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p:cNvSpPr txBox="1"/>
          <p:nvPr userDrawn="1"/>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dirty="0"/>
              <a:t>STICKER</a:t>
            </a:r>
          </a:p>
        </p:txBody>
      </p:sp>
      <p:sp>
        <p:nvSpPr>
          <p:cNvPr id="155" name="ACET" hidden="1"/>
          <p:cNvSpPr txBox="1"/>
          <p:nvPr userDrawn="1">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3230" lvl="2" indent="-214630">
              <a:lnSpc>
                <a:spcPct val="100000"/>
              </a:lnSpc>
              <a:spcBef>
                <a:spcPts val="0"/>
              </a:spcBef>
              <a:spcAft>
                <a:spcPts val="300"/>
              </a:spcAft>
              <a:buSzPct val="110000"/>
              <a:buFont typeface="Arial" panose="020B0604020202020204" pitchFamily="34" charset="0"/>
              <a:buChar char="‒"/>
              <a:defRPr sz="1600"/>
            </a:lvl3pPr>
            <a:lvl4pPr marL="598805" lvl="3" indent="-152400">
              <a:lnSpc>
                <a:spcPct val="100000"/>
              </a:lnSpc>
              <a:spcBef>
                <a:spcPts val="0"/>
              </a:spcBef>
              <a:spcAft>
                <a:spcPts val="300"/>
              </a:spcAft>
              <a:buFont typeface="Arial" panose="020B0604020202020204" pitchFamily="34" charset="0"/>
              <a:buChar char="•"/>
              <a:defRPr sz="1600"/>
            </a:lvl4pPr>
            <a:lvl5pPr marL="817880" lvl="4" indent="-147955">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dirty="0"/>
              <a:t>Above Chart Exhibit Title</a:t>
            </a:r>
          </a:p>
          <a:p>
            <a:pPr lvl="0"/>
            <a:r>
              <a:rPr lang="en-US" sz="1400" b="0" dirty="0"/>
              <a:t>Unit of Measure</a:t>
            </a:r>
          </a:p>
        </p:txBody>
      </p:sp>
      <p:sp>
        <p:nvSpPr>
          <p:cNvPr id="4" name="Text Placeholder 3"/>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2" name="LegendBoxes" hidden="1"/>
          <p:cNvGrpSpPr/>
          <p:nvPr userDrawn="1"/>
        </p:nvGrpSpPr>
        <p:grpSpPr>
          <a:xfrm>
            <a:off x="10522738" y="4396889"/>
            <a:ext cx="944617" cy="1686504"/>
            <a:chOff x="7756825" y="4379430"/>
            <a:chExt cx="708462" cy="1686504"/>
          </a:xfrm>
        </p:grpSpPr>
        <p:sp>
          <p:nvSpPr>
            <p:cNvPr id="153" name="RectangleLegend1"/>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err="1">
                <a:solidFill>
                  <a:schemeClr val="tx1"/>
                </a:solidFill>
              </a:endParaRPr>
            </a:p>
          </p:txBody>
        </p:sp>
        <p:sp>
          <p:nvSpPr>
            <p:cNvPr id="154" name="RectangleLegend2"/>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err="1">
                <a:solidFill>
                  <a:schemeClr val="tx1"/>
                </a:solidFill>
              </a:endParaRPr>
            </a:p>
          </p:txBody>
        </p:sp>
        <p:sp>
          <p:nvSpPr>
            <p:cNvPr id="164" name="RectangleLegend3"/>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err="1">
                <a:solidFill>
                  <a:schemeClr val="tx1"/>
                </a:solidFill>
              </a:endParaRPr>
            </a:p>
          </p:txBody>
        </p:sp>
        <p:sp>
          <p:nvSpPr>
            <p:cNvPr id="165" name="RectangleLegend4"/>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err="1">
                <a:solidFill>
                  <a:schemeClr val="tx1"/>
                </a:solidFill>
              </a:endParaRPr>
            </a:p>
          </p:txBody>
        </p:sp>
        <p:sp>
          <p:nvSpPr>
            <p:cNvPr id="166" name="RectangleLegend5"/>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err="1">
                <a:solidFill>
                  <a:schemeClr val="tx1"/>
                </a:solidFill>
              </a:endParaRPr>
            </a:p>
          </p:txBody>
        </p:sp>
        <p:sp>
          <p:nvSpPr>
            <p:cNvPr id="167" name="Legend1"/>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8" name="Legend2"/>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69" name="Legend3"/>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0" name="Legend4"/>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1" name="Legend5"/>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grpSp>
        <p:nvGrpSpPr>
          <p:cNvPr id="172" name="LegendLines" hidden="1"/>
          <p:cNvGrpSpPr/>
          <p:nvPr userDrawn="1"/>
        </p:nvGrpSpPr>
        <p:grpSpPr>
          <a:xfrm>
            <a:off x="10135957" y="3237562"/>
            <a:ext cx="1331385" cy="927508"/>
            <a:chOff x="7495285" y="2250552"/>
            <a:chExt cx="998539" cy="927508"/>
          </a:xfrm>
        </p:grpSpPr>
        <p:sp>
          <p:nvSpPr>
            <p:cNvPr id="173" name="Legend1"/>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174" name="Legend2"/>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5" name="Legend3"/>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176" name="LineLegend3"/>
            <p:cNvSpPr>
              <a:spLocks noChangeShapeType="1"/>
            </p:cNvSpPr>
            <p:nvPr/>
          </p:nvSpPr>
          <p:spPr bwMode="gray">
            <a:xfrm>
              <a:off x="7495285" y="3084175"/>
              <a:ext cx="457200" cy="0"/>
            </a:xfrm>
            <a:prstGeom prst="line">
              <a:avLst/>
            </a:prstGeom>
            <a:noFill/>
            <a:ln w="2857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7" name="LineLegend2"/>
            <p:cNvSpPr>
              <a:spLocks noChangeShapeType="1"/>
            </p:cNvSpPr>
            <p:nvPr/>
          </p:nvSpPr>
          <p:spPr bwMode="gray">
            <a:xfrm>
              <a:off x="7495285" y="2710816"/>
              <a:ext cx="457200" cy="0"/>
            </a:xfrm>
            <a:prstGeom prst="line">
              <a:avLst/>
            </a:prstGeom>
            <a:noFill/>
            <a:ln w="2857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sp>
          <p:nvSpPr>
            <p:cNvPr id="178" name="LineLegend1"/>
            <p:cNvSpPr>
              <a:spLocks noChangeShapeType="1"/>
            </p:cNvSpPr>
            <p:nvPr/>
          </p:nvSpPr>
          <p:spPr bwMode="gray">
            <a:xfrm>
              <a:off x="7495285" y="2342885"/>
              <a:ext cx="457200" cy="0"/>
            </a:xfrm>
            <a:prstGeom prst="line">
              <a:avLst/>
            </a:prstGeom>
            <a:noFill/>
            <a:ln w="28575">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dirty="0">
                <a:ea typeface="+mn-ea"/>
              </a:endParaRPr>
            </a:p>
          </p:txBody>
        </p:sp>
      </p:grpSp>
      <p:grpSp>
        <p:nvGrpSpPr>
          <p:cNvPr id="179" name="LegendMoons" hidden="1"/>
          <p:cNvGrpSpPr/>
          <p:nvPr userDrawn="1"/>
        </p:nvGrpSpPr>
        <p:grpSpPr>
          <a:xfrm>
            <a:off x="10487412" y="1289274"/>
            <a:ext cx="979930" cy="1731859"/>
            <a:chOff x="7723680" y="1702457"/>
            <a:chExt cx="734948" cy="1731859"/>
          </a:xfrm>
        </p:grpSpPr>
        <p:sp>
          <p:nvSpPr>
            <p:cNvPr id="201" name="Legend1"/>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2" name="Legend2"/>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dirty="0"/>
                <a:t>Legend</a:t>
              </a:r>
            </a:p>
          </p:txBody>
        </p:sp>
        <p:sp>
          <p:nvSpPr>
            <p:cNvPr id="203" name="Legend3"/>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4" name="Legend4"/>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sp>
          <p:nvSpPr>
            <p:cNvPr id="205" name="Legend5"/>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endParaRPr lang="en-US" sz="1200" dirty="0"/>
            </a:p>
          </p:txBody>
        </p:sp>
        <p:grpSp>
          <p:nvGrpSpPr>
            <p:cNvPr id="206" name="MoonLegend1"/>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20" name="Arc 219"/>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8" name="Arc 217"/>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6" name="Arc 215"/>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4" name="Arc 213"/>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tx1"/>
                  </a:solidFill>
                </a:endParaRPr>
              </a:p>
            </p:txBody>
          </p:sp>
          <p:sp>
            <p:nvSpPr>
              <p:cNvPr id="212" name="Arc 211"/>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p:cNvSpPr txBox="1"/>
          <p:nvPr userDrawn="1">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6205"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09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4070"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415"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dirty="0"/>
              <a:t>Confidential, Draft and Pre-Decisional</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txStyles>
    <p:titleStyle>
      <a:lvl1pPr algn="l" defTabSz="685800"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800"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800"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3230" indent="-214630" algn="l" defTabSz="685800"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805" indent="-152400" algn="l" defTabSz="685800"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880" indent="-147955" algn="l" defTabSz="685800"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790" indent="-128270" algn="l" defTabSz="685800"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790" indent="-128270" algn="l" defTabSz="685800"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790" indent="-128270" algn="l" defTabSz="685800"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790" indent="-128270" algn="l" defTabSz="685800"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t>‹#›</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7.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ccine-in-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hyperlink" Target="https://www.lyft.com/vaccine-access" TargetMode="External"/><Relationship Id="rId2" Type="http://schemas.openxmlformats.org/officeDocument/2006/relationships/notesSlide" Target="../notesSlides/notesSlide25.xml"/><Relationship Id="rId1" Type="http://schemas.openxmlformats.org/officeDocument/2006/relationships/slideLayout" Target="../slideLayouts/slideLayout40.xml"/><Relationship Id="rId5" Type="http://schemas.openxmlformats.org/officeDocument/2006/relationships/image" Target="../media/image36.jpeg"/><Relationship Id="rId4" Type="http://schemas.openxmlformats.org/officeDocument/2006/relationships/hyperlink" Target="https://www.mass.gov/info-details/covid-19-mobile-vaccination-progra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forms/request-a-dph-vaccine-ambassador"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info-details/covid-19-vaccination-program#latest-vaccine-update-in-ma-"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mailto:COVID-19-Vaccine-Plan-MA@mass.gov" TargetMode="External"/><Relationship Id="rId5" Type="http://schemas.openxmlformats.org/officeDocument/2006/relationships/hyperlink" Target="https://www.cdc.gov/coronavirus/2019-ncov/vaccines/index.html" TargetMode="External"/><Relationship Id="rId4" Type="http://schemas.openxmlformats.org/officeDocument/2006/relationships/hyperlink" Target="https://www.mass.gov/info-details/covid-19-vaccine-frequently-asked-quest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info-details/covid-19-vaccine-frequently-asked-question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info-details/stop-covid-19-vaccine-graphics"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mass.gov/info-details/covid-19-printable-fact-sheets" TargetMode="External"/><Relationship Id="rId5" Type="http://schemas.openxmlformats.org/officeDocument/2006/relationships/hyperlink" Target="https://www.cdc.gov/coronavirus/2019-ncov/vaccines/toolkits/community-organization.html" TargetMode="External"/><Relationship Id="rId4" Type="http://schemas.openxmlformats.org/officeDocument/2006/relationships/hyperlink" Target="https://www.mass.gov/info-details/trust-the-facts-get-the-vax-campaign-material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racialequitytools.org/resources/fundamentals/core-concepts/structural-racis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vaccines/acip/index.html" TargetMode="External"/><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panose="020B0604020202020204" pitchFamily="34" charset="0"/>
                <a:ea typeface="Arial" panose="020B0604020202020204" pitchFamily="34" charset="0"/>
                <a:cs typeface="Arial" panose="020B0604020202020204" pitchFamily="34" charset="0"/>
              </a:defRPr>
            </a:lvl1pPr>
          </a:lstStyle>
          <a:p>
            <a:pPr lvl="0" algn="ctr" fontAlgn="auto">
              <a:spcAft>
                <a:spcPts val="0"/>
              </a:spcAft>
              <a:defRPr/>
            </a:pPr>
            <a:r>
              <a:rPr lang="zh-CN" altLang="en-US" sz="3600" dirty="0">
                <a:solidFill>
                  <a:schemeClr val="bg1"/>
                </a:solidFill>
                <a:latin typeface="+mn-lt"/>
                <a:ea typeface="宋体" panose="02010600030101010101" pitchFamily="2" charset="-122"/>
              </a:rPr>
              <a:t>关于举办新冠病毒（</a:t>
            </a:r>
            <a:r>
              <a:rPr lang="en-US" altLang="zh-CN" sz="3600" dirty="0">
                <a:solidFill>
                  <a:schemeClr val="bg1"/>
                </a:solidFill>
                <a:latin typeface="+mn-lt"/>
                <a:ea typeface="宋体" panose="02010600030101010101" pitchFamily="2" charset="-122"/>
              </a:rPr>
              <a:t>COVID-19</a:t>
            </a:r>
            <a:r>
              <a:rPr lang="zh-CN" altLang="en-US" sz="3600" dirty="0">
                <a:solidFill>
                  <a:schemeClr val="bg1"/>
                </a:solidFill>
                <a:latin typeface="+mn-lt"/>
                <a:ea typeface="宋体" panose="02010600030101010101" pitchFamily="2" charset="-122"/>
              </a:rPr>
              <a:t>）疫苗</a:t>
            </a:r>
            <a:endParaRPr lang="en-US" altLang="zh-CN" sz="3600" dirty="0">
              <a:solidFill>
                <a:schemeClr val="bg1"/>
              </a:solidFill>
              <a:latin typeface="+mn-lt"/>
              <a:ea typeface="宋体" panose="02010600030101010101" pitchFamily="2" charset="-122"/>
            </a:endParaRPr>
          </a:p>
          <a:p>
            <a:pPr lvl="0" algn="ctr" fontAlgn="auto">
              <a:spcAft>
                <a:spcPts val="0"/>
              </a:spcAft>
              <a:defRPr/>
            </a:pPr>
            <a:r>
              <a:rPr lang="zh-CN" altLang="en-US" sz="3600" dirty="0">
                <a:solidFill>
                  <a:schemeClr val="bg1"/>
                </a:solidFill>
                <a:latin typeface="+mn-lt"/>
                <a:ea typeface="宋体" panose="02010600030101010101" pitchFamily="2" charset="-122"/>
              </a:rPr>
              <a:t>社区讨论会的指南</a:t>
            </a:r>
            <a:endParaRPr lang="en-US" sz="3600" dirty="0">
              <a:solidFill>
                <a:schemeClr val="bg1"/>
              </a:solidFill>
              <a:latin typeface="+mn-lt"/>
              <a:ea typeface="宋体" panose="02010600030101010101" pitchFamily="2" charset="-122"/>
            </a:endParaRPr>
          </a:p>
        </p:txBody>
      </p:sp>
      <p:sp>
        <p:nvSpPr>
          <p:cNvPr id="5" name="Subtitle 3"/>
          <p:cNvSpPr txBox="1"/>
          <p:nvPr/>
        </p:nvSpPr>
        <p:spPr>
          <a:xfrm>
            <a:off x="555505" y="3846756"/>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panose="020B0604020202020204" pitchFamily="34"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panose="020B0604020202020204" pitchFamily="34"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a:lstStyle>
          <a:p>
            <a:pPr marL="0" indent="0" algn="ctr">
              <a:buNone/>
            </a:pPr>
            <a:r>
              <a:rPr lang="es-MX" altLang="ja-JP" sz="3200" dirty="0">
                <a:solidFill>
                  <a:schemeClr val="bg1"/>
                </a:solidFill>
                <a:ea typeface="宋体" panose="02010600030101010101" pitchFamily="2" charset="-122"/>
              </a:rPr>
              <a:t>2022 </a:t>
            </a:r>
            <a:r>
              <a:rPr lang="ja-JP" altLang="es-MX" sz="3200" dirty="0">
                <a:solidFill>
                  <a:schemeClr val="bg1"/>
                </a:solidFill>
                <a:ea typeface="宋体" panose="02010600030101010101" pitchFamily="2" charset="-122"/>
              </a:rPr>
              <a:t>年 </a:t>
            </a:r>
            <a:r>
              <a:rPr lang="en-US" altLang="ja-JP" sz="3200" dirty="0">
                <a:solidFill>
                  <a:schemeClr val="bg1"/>
                </a:solidFill>
                <a:ea typeface="宋体" panose="02010600030101010101" pitchFamily="2" charset="-122"/>
              </a:rPr>
              <a:t>1 </a:t>
            </a:r>
            <a:r>
              <a:rPr lang="ja-JP" altLang="es-MX" sz="3200" dirty="0">
                <a:solidFill>
                  <a:schemeClr val="bg1"/>
                </a:solidFill>
                <a:ea typeface="宋体" panose="02010600030101010101" pitchFamily="2" charset="-122"/>
              </a:rPr>
              <a:t>月 </a:t>
            </a:r>
            <a:r>
              <a:rPr lang="en-US" altLang="ja-JP" sz="3200" dirty="0">
                <a:solidFill>
                  <a:schemeClr val="bg1"/>
                </a:solidFill>
                <a:ea typeface="宋体" panose="02010600030101010101" pitchFamily="2" charset="-122"/>
              </a:rPr>
              <a:t>25 </a:t>
            </a:r>
            <a:r>
              <a:rPr lang="ja-JP" altLang="es-MX" sz="3200" dirty="0">
                <a:solidFill>
                  <a:schemeClr val="bg1"/>
                </a:solidFill>
                <a:ea typeface="宋体" panose="02010600030101010101" pitchFamily="2" charset="-122"/>
              </a:rPr>
              <a:t>日更新</a:t>
            </a:r>
            <a:endParaRPr lang="en-US" sz="3200" dirty="0">
              <a:solidFill>
                <a:schemeClr val="bg1"/>
              </a:solidFill>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如果疫苗研制过程这么快，如何保证安全？</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4" name="Google Shape;445;p81"/>
          <p:cNvSpPr/>
          <p:nvPr/>
        </p:nvSpPr>
        <p:spPr>
          <a:xfrm>
            <a:off x="311147" y="1452425"/>
            <a:ext cx="11227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panose="020B0604020202020204"/>
              <a:buNone/>
            </a:pPr>
            <a:r>
              <a:rPr lang="zh-CN" altLang="en-US" sz="2400" dirty="0">
                <a:latin typeface="Calibri" panose="020F0502020204030204" pitchFamily="34" charset="0"/>
                <a:ea typeface="宋体" panose="02010600030101010101" pitchFamily="2" charset="-122"/>
                <a:cs typeface="Calibri" panose="020F0502020204030204" pitchFamily="34" charset="0"/>
              </a:rPr>
              <a:t>时间的确加快了，但从未在安全方面走捷径。具体情况如下：</a:t>
            </a:r>
            <a:endParaRPr sz="2400" b="0"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6" name="Google Shape;446;p81" descr="Open book"/>
          <p:cNvPicPr preferRelativeResize="0"/>
          <p:nvPr/>
        </p:nvPicPr>
        <p:blipFill>
          <a:blip r:embed="rId3"/>
          <a:stretch>
            <a:fillRect/>
          </a:stretch>
        </p:blipFill>
        <p:spPr>
          <a:xfrm>
            <a:off x="232426" y="2240304"/>
            <a:ext cx="1684106" cy="1659302"/>
          </a:xfrm>
          <a:prstGeom prst="rect">
            <a:avLst/>
          </a:prstGeom>
          <a:noFill/>
          <a:ln>
            <a:noFill/>
          </a:ln>
        </p:spPr>
      </p:pic>
      <p:pic>
        <p:nvPicPr>
          <p:cNvPr id="7" name="Google Shape;447;p81" descr="Dollar sign"/>
          <p:cNvPicPr preferRelativeResize="0"/>
          <p:nvPr/>
        </p:nvPicPr>
        <p:blipFill>
          <a:blip r:embed="rId4"/>
          <a:stretch>
            <a:fillRect/>
          </a:stretch>
        </p:blipFill>
        <p:spPr>
          <a:xfrm>
            <a:off x="6171192" y="2222861"/>
            <a:ext cx="1684107" cy="1694194"/>
          </a:xfrm>
          <a:prstGeom prst="rect">
            <a:avLst/>
          </a:prstGeom>
          <a:noFill/>
          <a:ln>
            <a:noFill/>
          </a:ln>
        </p:spPr>
      </p:pic>
      <p:pic>
        <p:nvPicPr>
          <p:cNvPr id="8" name="Google Shape;448;p81" descr="Magnifying glass and clipboard"/>
          <p:cNvPicPr preferRelativeResize="0"/>
          <p:nvPr/>
        </p:nvPicPr>
        <p:blipFill>
          <a:blip r:embed="rId5"/>
          <a:stretch>
            <a:fillRect/>
          </a:stretch>
        </p:blipFill>
        <p:spPr>
          <a:xfrm>
            <a:off x="6082567" y="4374066"/>
            <a:ext cx="1684107" cy="1746169"/>
          </a:xfrm>
          <a:prstGeom prst="rect">
            <a:avLst/>
          </a:prstGeom>
          <a:noFill/>
          <a:ln>
            <a:noFill/>
          </a:ln>
        </p:spPr>
      </p:pic>
      <p:pic>
        <p:nvPicPr>
          <p:cNvPr id="9" name="Google Shape;449;p81" descr="Person raising hand"/>
          <p:cNvPicPr preferRelativeResize="0"/>
          <p:nvPr/>
        </p:nvPicPr>
        <p:blipFill>
          <a:blip r:embed="rId6"/>
          <a:stretch>
            <a:fillRect/>
          </a:stretch>
        </p:blipFill>
        <p:spPr>
          <a:xfrm>
            <a:off x="181450" y="4335776"/>
            <a:ext cx="1786059" cy="1822735"/>
          </a:xfrm>
          <a:prstGeom prst="rect">
            <a:avLst/>
          </a:prstGeom>
          <a:noFill/>
          <a:ln>
            <a:noFill/>
          </a:ln>
        </p:spPr>
      </p:pic>
      <p:sp>
        <p:nvSpPr>
          <p:cNvPr id="10" name="Google Shape;450;p81"/>
          <p:cNvSpPr/>
          <p:nvPr/>
        </p:nvSpPr>
        <p:spPr>
          <a:xfrm>
            <a:off x="1925683" y="2565946"/>
            <a:ext cx="4009200" cy="1015622"/>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zh-CN" altLang="en-US" sz="2000" dirty="0">
                <a:latin typeface="Calibri" panose="020F0502020204030204" pitchFamily="34" charset="0"/>
                <a:ea typeface="宋体" panose="02010600030101010101" pitchFamily="2" charset="-122"/>
                <a:cs typeface="Calibri" panose="020F0502020204030204" pitchFamily="34" charset="0"/>
              </a:rPr>
              <a:t>关于冠状病毒</a:t>
            </a:r>
            <a:r>
              <a:rPr lang="zh-CN" altLang="en-US" sz="2000" b="1" dirty="0">
                <a:latin typeface="Calibri" panose="020F0502020204030204" pitchFamily="34" charset="0"/>
                <a:ea typeface="宋体" panose="02010600030101010101" pitchFamily="2" charset="-122"/>
                <a:cs typeface="Calibri" panose="020F0502020204030204" pitchFamily="34" charset="0"/>
              </a:rPr>
              <a:t>我们已经掌握了有用的信息</a:t>
            </a:r>
            <a:r>
              <a:rPr lang="zh-CN" altLang="en-US" sz="2000" dirty="0">
                <a:latin typeface="Calibri" panose="020F0502020204030204" pitchFamily="34" charset="0"/>
                <a:ea typeface="宋体" panose="02010600030101010101" pitchFamily="2" charset="-122"/>
                <a:cs typeface="Calibri" panose="020F0502020204030204" pitchFamily="34" charset="0"/>
              </a:rPr>
              <a:t>，</a:t>
            </a:r>
            <a:r>
              <a:rPr lang="en-US" sz="2000" dirty="0">
                <a:latin typeface="Calibri" panose="020F0502020204030204" pitchFamily="34" charset="0"/>
                <a:ea typeface="宋体" panose="02010600030101010101" pitchFamily="2" charset="-122"/>
                <a:cs typeface="Calibri" panose="020F0502020204030204" pitchFamily="34" charset="0"/>
              </a:rPr>
              <a:t> </a:t>
            </a:r>
            <a:r>
              <a:rPr lang="zh-CN" altLang="en-US" sz="2000" dirty="0">
                <a:latin typeface="Calibri" panose="020F0502020204030204" pitchFamily="34" charset="0"/>
                <a:ea typeface="宋体" panose="02010600030101010101" pitchFamily="2" charset="-122"/>
                <a:cs typeface="Calibri" panose="020F0502020204030204" pitchFamily="34" charset="0"/>
              </a:rPr>
              <a:t>因此我们不是从零开始。</a:t>
            </a:r>
            <a:endParaRPr sz="2000" b="0" i="0" u="none" strike="noStrike" cap="none" dirty="0">
              <a:latin typeface="Calibri" panose="020F0502020204030204"/>
              <a:ea typeface="Calibri" panose="020F0502020204030204"/>
              <a:cs typeface="Calibri" panose="020F0502020204030204"/>
              <a:sym typeface="Calibri" panose="020F0502020204030204"/>
            </a:endParaRPr>
          </a:p>
        </p:txBody>
      </p:sp>
      <p:sp>
        <p:nvSpPr>
          <p:cNvPr id="11" name="Google Shape;451;p81"/>
          <p:cNvSpPr/>
          <p:nvPr/>
        </p:nvSpPr>
        <p:spPr>
          <a:xfrm>
            <a:off x="7864450" y="2627811"/>
            <a:ext cx="4009200" cy="1015622"/>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Aft>
                <a:spcPts val="0"/>
              </a:spcAft>
              <a:buNone/>
            </a:pPr>
            <a:r>
              <a:rPr lang="zh-CN" altLang="en-US" sz="2000" dirty="0">
                <a:latin typeface="Calibri" panose="020F0502020204030204" pitchFamily="34" charset="0"/>
                <a:ea typeface="宋体" panose="02010600030101010101" pitchFamily="2" charset="-122"/>
                <a:cs typeface="Calibri" panose="020F0502020204030204" pitchFamily="34" charset="0"/>
              </a:rPr>
              <a:t>美国和其他一些国家的政府</a:t>
            </a:r>
            <a:r>
              <a:rPr lang="zh-CN" altLang="en-US" sz="2000" b="1" dirty="0">
                <a:latin typeface="Calibri" panose="020F0502020204030204" pitchFamily="34" charset="0"/>
                <a:ea typeface="宋体" panose="02010600030101010101" pitchFamily="2" charset="-122"/>
                <a:cs typeface="Calibri" panose="020F0502020204030204" pitchFamily="34" charset="0"/>
              </a:rPr>
              <a:t>投入了大量资金</a:t>
            </a:r>
            <a:r>
              <a:rPr lang="zh-CN" altLang="en-US" sz="2000" dirty="0">
                <a:latin typeface="Calibri" panose="020F0502020204030204" pitchFamily="34" charset="0"/>
                <a:ea typeface="宋体" panose="02010600030101010101" pitchFamily="2" charset="-122"/>
                <a:cs typeface="Calibri" panose="020F0502020204030204" pitchFamily="34" charset="0"/>
              </a:rPr>
              <a:t>支持疫苗公司的工作。</a:t>
            </a:r>
            <a:endParaRPr sz="2000" b="1" dirty="0">
              <a:latin typeface="Calibri" panose="020F0502020204030204"/>
              <a:ea typeface="Calibri" panose="020F0502020204030204"/>
              <a:cs typeface="Calibri" panose="020F0502020204030204"/>
              <a:sym typeface="Calibri" panose="020F0502020204030204"/>
            </a:endParaRPr>
          </a:p>
        </p:txBody>
      </p:sp>
      <p:sp>
        <p:nvSpPr>
          <p:cNvPr id="12" name="Google Shape;452;p81"/>
          <p:cNvSpPr/>
          <p:nvPr/>
        </p:nvSpPr>
        <p:spPr>
          <a:xfrm>
            <a:off x="1967509" y="4564512"/>
            <a:ext cx="3767100" cy="1246455"/>
          </a:xfrm>
          <a:prstGeom prst="rect">
            <a:avLst/>
          </a:prstGeom>
          <a:noFill/>
          <a:ln>
            <a:noFill/>
          </a:ln>
        </p:spPr>
        <p:txBody>
          <a:bodyPr spcFirstLastPara="1" wrap="square" lIns="91425" tIns="45700" rIns="91425" bIns="45700" anchor="t" anchorCtr="0">
            <a:spAutoFit/>
          </a:bodyPr>
          <a:lstStyle/>
          <a:p>
            <a:pPr lvl="0">
              <a:lnSpc>
                <a:spcPct val="150000"/>
              </a:lnSpc>
              <a:spcBef>
                <a:spcPts val="1800"/>
              </a:spcBef>
            </a:pPr>
            <a:r>
              <a:rPr lang="zh-CN" altLang="en-US" sz="2000" dirty="0">
                <a:latin typeface="Calibri" panose="020F0502020204030204" pitchFamily="34" charset="0"/>
                <a:ea typeface="宋体" panose="02010600030101010101" pitchFamily="2" charset="-122"/>
                <a:cs typeface="Calibri" panose="020F0502020204030204" pitchFamily="34" charset="0"/>
              </a:rPr>
              <a:t>很多人参加了临床试验，</a:t>
            </a:r>
            <a:r>
              <a:rPr lang="zh-CN" altLang="en-US" sz="2000" b="1" dirty="0">
                <a:latin typeface="Calibri" panose="020F0502020204030204" pitchFamily="34" charset="0"/>
                <a:ea typeface="宋体" panose="02010600030101010101" pitchFamily="2" charset="-122"/>
                <a:cs typeface="Calibri" panose="020F0502020204030204" pitchFamily="34" charset="0"/>
              </a:rPr>
              <a:t>我们不需要花费时间寻找志愿者</a:t>
            </a:r>
            <a:r>
              <a:rPr lang="zh-CN" altLang="en-US" sz="2000" dirty="0">
                <a:solidFill>
                  <a:srgbClr val="000000"/>
                </a:solidFill>
                <a:latin typeface="Calibri" panose="020F0502020204030204" pitchFamily="34" charset="0"/>
                <a:ea typeface="宋体" panose="02010600030101010101" pitchFamily="2" charset="-122"/>
                <a:cs typeface="Calibri" panose="020F0502020204030204" pitchFamily="34" charset="0"/>
              </a:rPr>
              <a:t>。</a:t>
            </a:r>
            <a:endParaRPr lang="en-US" sz="2000" b="1" dirty="0">
              <a:latin typeface="Calibri" panose="020F0502020204030204" pitchFamily="34" charset="0"/>
              <a:ea typeface="宋体" panose="02010600030101010101" pitchFamily="2" charset="-122"/>
              <a:cs typeface="Calibri" panose="020F0502020204030204" pitchFamily="34" charset="0"/>
            </a:endParaRPr>
          </a:p>
        </p:txBody>
      </p:sp>
      <p:sp>
        <p:nvSpPr>
          <p:cNvPr id="13" name="Google Shape;453;p81"/>
          <p:cNvSpPr/>
          <p:nvPr/>
        </p:nvSpPr>
        <p:spPr>
          <a:xfrm>
            <a:off x="7855299" y="4564512"/>
            <a:ext cx="4236000" cy="1246455"/>
          </a:xfrm>
          <a:prstGeom prst="rect">
            <a:avLst/>
          </a:prstGeom>
          <a:noFill/>
          <a:ln>
            <a:noFill/>
          </a:ln>
        </p:spPr>
        <p:txBody>
          <a:bodyPr spcFirstLastPara="1" wrap="square" lIns="91425" tIns="45700" rIns="91425" bIns="45700" anchor="t" anchorCtr="0">
            <a:spAutoFit/>
          </a:bodyPr>
          <a:lstStyle/>
          <a:p>
            <a:pPr lvl="0">
              <a:lnSpc>
                <a:spcPct val="150000"/>
              </a:lnSpc>
              <a:spcBef>
                <a:spcPts val="1800"/>
              </a:spcBef>
            </a:pPr>
            <a:r>
              <a:rPr lang="zh-CN" altLang="en-US" sz="2000" dirty="0">
                <a:latin typeface="Calibri" panose="020F0502020204030204" pitchFamily="34" charset="0"/>
                <a:ea typeface="宋体" panose="02010600030101010101" pitchFamily="2" charset="-122"/>
                <a:cs typeface="Calibri" panose="020F0502020204030204" pitchFamily="34" charset="0"/>
              </a:rPr>
              <a:t>疫苗生产</a:t>
            </a:r>
            <a:r>
              <a:rPr lang="zh-CN" altLang="en-US" sz="2000" b="1" dirty="0">
                <a:latin typeface="Calibri" panose="020F0502020204030204" pitchFamily="34" charset="0"/>
                <a:ea typeface="宋体" panose="02010600030101010101" pitchFamily="2" charset="-122"/>
                <a:cs typeface="Calibri" panose="020F0502020204030204" pitchFamily="34" charset="0"/>
              </a:rPr>
              <a:t>与安全性研究同时进行</a:t>
            </a:r>
            <a:r>
              <a:rPr lang="zh-CN" altLang="en-US" sz="2000" dirty="0">
                <a:latin typeface="Calibri" panose="020F0502020204030204" pitchFamily="34" charset="0"/>
                <a:ea typeface="宋体" panose="02010600030101010101" pitchFamily="2" charset="-122"/>
                <a:cs typeface="Calibri" panose="020F0502020204030204" pitchFamily="34" charset="0"/>
              </a:rPr>
              <a:t>。因此，一经批准疫苗立即开始分发。</a:t>
            </a:r>
            <a:endParaRPr lang="en-US" sz="2000" b="1" i="1"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shows an example of the COVID-19 vaccine development timeline compared to a traditional vaccine development timeline. In particular, it shows how the COVID-19 vaccine manufacturing and development step happened at the same time as the testing and approvals."/>
          <p:cNvPicPr>
            <a:picLocks noChangeAspect="1"/>
          </p:cNvPicPr>
          <p:nvPr/>
        </p:nvPicPr>
        <p:blipFill rotWithShape="1">
          <a:blip r:embed="rId3"/>
          <a:srcRect t="64595"/>
          <a:stretch>
            <a:fillRect/>
          </a:stretch>
        </p:blipFill>
        <p:spPr>
          <a:xfrm>
            <a:off x="0" y="4200022"/>
            <a:ext cx="12214302" cy="2432542"/>
          </a:xfrm>
          <a:prstGeom prst="rect">
            <a:avLst/>
          </a:prstGeom>
        </p:spPr>
      </p:pic>
      <p:sp>
        <p:nvSpPr>
          <p:cNvPr id="8" name="TextBox 7"/>
          <p:cNvSpPr txBox="1"/>
          <p:nvPr/>
        </p:nvSpPr>
        <p:spPr>
          <a:xfrm>
            <a:off x="541302" y="1961355"/>
            <a:ext cx="3081886" cy="786761"/>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en-US" sz="1400"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Research</a:t>
            </a:r>
          </a:p>
        </p:txBody>
      </p:sp>
      <p:pic>
        <p:nvPicPr>
          <p:cNvPr id="10" name="Picture 9" descr="This image shows an example of the COVID-19 vaccine development timeline compared to a traditional vaccine development timeline. In particular, it shows how the COVID-19 vaccine manufacturing and development step happened at the same time as the testing and approvals."/>
          <p:cNvPicPr>
            <a:picLocks noChangeAspect="1"/>
          </p:cNvPicPr>
          <p:nvPr/>
        </p:nvPicPr>
        <p:blipFill rotWithShape="1">
          <a:blip r:embed="rId3"/>
          <a:srcRect t="12182" b="55852"/>
          <a:stretch>
            <a:fillRect/>
          </a:stretch>
        </p:blipFill>
        <p:spPr>
          <a:xfrm>
            <a:off x="0" y="1590999"/>
            <a:ext cx="12214302" cy="2196250"/>
          </a:xfrm>
          <a:prstGeom prst="rect">
            <a:avLst/>
          </a:prstGeom>
        </p:spPr>
      </p:pic>
      <p:sp>
        <p:nvSpPr>
          <p:cNvPr id="11" name="TextBox 10"/>
          <p:cNvSpPr txBox="1"/>
          <p:nvPr/>
        </p:nvSpPr>
        <p:spPr>
          <a:xfrm>
            <a:off x="103239" y="855406"/>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宋体" panose="02010600030101010101" pitchFamily="2" charset="-122"/>
              <a:cs typeface="Calibri" panose="020F0502020204030204" pitchFamily="34" charset="0"/>
            </a:endParaRPr>
          </a:p>
        </p:txBody>
      </p:sp>
      <p:sp>
        <p:nvSpPr>
          <p:cNvPr id="7" name="TextBox 6"/>
          <p:cNvSpPr txBox="1"/>
          <p:nvPr/>
        </p:nvSpPr>
        <p:spPr>
          <a:xfrm>
            <a:off x="801856" y="1322888"/>
            <a:ext cx="5058169"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zh-CN" altLang="en-US" sz="2000" dirty="0">
                <a:ea typeface="宋体" panose="02010600030101010101" pitchFamily="2" charset="-122"/>
              </a:rPr>
              <a:t>新冠病毒</a:t>
            </a:r>
            <a:r>
              <a:rPr lang="zh-CN" altLang="en-US" sz="2100"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疫苗研发流程举例：</a:t>
            </a:r>
            <a:endParaRPr lang="en-US" sz="2100"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endParaRPr>
          </a:p>
        </p:txBody>
      </p:sp>
      <p:sp>
        <p:nvSpPr>
          <p:cNvPr id="9" name="TextBox 8"/>
          <p:cNvSpPr txBox="1"/>
          <p:nvPr/>
        </p:nvSpPr>
        <p:spPr>
          <a:xfrm>
            <a:off x="915453" y="4163985"/>
            <a:ext cx="5058169"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zh-CN" altLang="en-US" sz="2100"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传统研发流程：</a:t>
            </a:r>
            <a:endParaRPr lang="en-US" sz="2100"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endParaRPr>
          </a:p>
        </p:txBody>
      </p:sp>
      <p:sp>
        <p:nvSpPr>
          <p:cNvPr id="12" name="Rectangle 11"/>
          <p:cNvSpPr/>
          <p:nvPr/>
        </p:nvSpPr>
        <p:spPr>
          <a:xfrm>
            <a:off x="1029334" y="5535112"/>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13" name="TextBox 12"/>
          <p:cNvSpPr txBox="1"/>
          <p:nvPr/>
        </p:nvSpPr>
        <p:spPr>
          <a:xfrm>
            <a:off x="1029334" y="5535112"/>
            <a:ext cx="736366" cy="33024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宋体" panose="02010600030101010101" pitchFamily="2" charset="-122"/>
                <a:cs typeface="Calibri" panose="020F0502020204030204" pitchFamily="34" charset="0"/>
              </a:rPr>
              <a:t>研究</a:t>
            </a:r>
            <a:endParaRPr lang="en-US" sz="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p:txBody>
      </p:sp>
      <p:sp>
        <p:nvSpPr>
          <p:cNvPr id="16" name="Rectangle 15"/>
          <p:cNvSpPr/>
          <p:nvPr/>
        </p:nvSpPr>
        <p:spPr>
          <a:xfrm>
            <a:off x="2452821" y="5524838"/>
            <a:ext cx="1645649"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14" name="TextBox 13"/>
          <p:cNvSpPr txBox="1"/>
          <p:nvPr/>
        </p:nvSpPr>
        <p:spPr>
          <a:xfrm>
            <a:off x="2587834" y="5524840"/>
            <a:ext cx="1510636"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宋体" panose="02010600030101010101" pitchFamily="2" charset="-122"/>
                <a:cs typeface="Calibri" panose="020F0502020204030204" pitchFamily="34" charset="0"/>
              </a:rPr>
              <a:t>初始开发</a:t>
            </a:r>
            <a:endParaRPr lang="en-US" sz="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p:txBody>
      </p:sp>
      <p:sp>
        <p:nvSpPr>
          <p:cNvPr id="15" name="Rectangle 14"/>
          <p:cNvSpPr/>
          <p:nvPr/>
        </p:nvSpPr>
        <p:spPr>
          <a:xfrm>
            <a:off x="1029334" y="2565351"/>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17" name="Rectangle 16"/>
          <p:cNvSpPr/>
          <p:nvPr/>
        </p:nvSpPr>
        <p:spPr>
          <a:xfrm>
            <a:off x="8431054" y="2561478"/>
            <a:ext cx="90658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18" name="Rectangle 17"/>
          <p:cNvSpPr/>
          <p:nvPr/>
        </p:nvSpPr>
        <p:spPr>
          <a:xfrm>
            <a:off x="10426300" y="5534933"/>
            <a:ext cx="84771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19" name="TextBox 18"/>
          <p:cNvSpPr txBox="1"/>
          <p:nvPr/>
        </p:nvSpPr>
        <p:spPr>
          <a:xfrm>
            <a:off x="1058620" y="2565351"/>
            <a:ext cx="736366" cy="33024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宋体" panose="02010600030101010101" pitchFamily="2" charset="-122"/>
                <a:cs typeface="Calibri" panose="020F0502020204030204" pitchFamily="34" charset="0"/>
              </a:rPr>
              <a:t>研究</a:t>
            </a:r>
            <a:endParaRPr lang="en-US" sz="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p:txBody>
      </p:sp>
      <p:sp>
        <p:nvSpPr>
          <p:cNvPr id="20" name="Rectangle 19"/>
          <p:cNvSpPr/>
          <p:nvPr/>
        </p:nvSpPr>
        <p:spPr>
          <a:xfrm>
            <a:off x="8250078" y="5541690"/>
            <a:ext cx="1274392" cy="359901"/>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21" name="Rectangle 20"/>
          <p:cNvSpPr/>
          <p:nvPr/>
        </p:nvSpPr>
        <p:spPr>
          <a:xfrm>
            <a:off x="5212888" y="3193533"/>
            <a:ext cx="2379898" cy="32913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22" name="Rectangle 21"/>
          <p:cNvSpPr/>
          <p:nvPr/>
        </p:nvSpPr>
        <p:spPr>
          <a:xfrm>
            <a:off x="2522746" y="2552164"/>
            <a:ext cx="158847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23" name="TextBox 22"/>
          <p:cNvSpPr txBox="1"/>
          <p:nvPr/>
        </p:nvSpPr>
        <p:spPr>
          <a:xfrm>
            <a:off x="2575622" y="2552165"/>
            <a:ext cx="1510636"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宋体" panose="02010600030101010101" pitchFamily="2" charset="-122"/>
                <a:cs typeface="Calibri" panose="020F0502020204030204" pitchFamily="34" charset="0"/>
              </a:rPr>
              <a:t>初始开发</a:t>
            </a:r>
            <a:endParaRPr lang="en-US" sz="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p:txBody>
      </p:sp>
      <p:sp>
        <p:nvSpPr>
          <p:cNvPr id="24" name="TextBox 23"/>
          <p:cNvSpPr txBox="1"/>
          <p:nvPr/>
        </p:nvSpPr>
        <p:spPr>
          <a:xfrm>
            <a:off x="5240016" y="3192424"/>
            <a:ext cx="2352770"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宋体" panose="02010600030101010101" pitchFamily="2" charset="-122"/>
                <a:cs typeface="Calibri" panose="020F0502020204030204" pitchFamily="34" charset="0"/>
              </a:rPr>
              <a:t>生产与开发</a:t>
            </a:r>
            <a:endParaRPr lang="en-US" sz="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p:txBody>
      </p:sp>
      <p:sp>
        <p:nvSpPr>
          <p:cNvPr id="25" name="TextBox 24"/>
          <p:cNvSpPr txBox="1"/>
          <p:nvPr/>
        </p:nvSpPr>
        <p:spPr>
          <a:xfrm>
            <a:off x="8260836" y="5535786"/>
            <a:ext cx="107680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宋体" panose="02010600030101010101" pitchFamily="2" charset="-122"/>
                <a:cs typeface="Calibri" panose="020F0502020204030204" pitchFamily="34" charset="0"/>
              </a:rPr>
              <a:t>生产与开发</a:t>
            </a:r>
            <a:endParaRPr lang="en-US" sz="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p:txBody>
      </p:sp>
      <p:sp>
        <p:nvSpPr>
          <p:cNvPr id="26" name="TextBox 25"/>
          <p:cNvSpPr txBox="1"/>
          <p:nvPr/>
        </p:nvSpPr>
        <p:spPr>
          <a:xfrm>
            <a:off x="10437752" y="5524838"/>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宋体" panose="02010600030101010101" pitchFamily="2" charset="-122"/>
                <a:cs typeface="Calibri" panose="020F0502020204030204" pitchFamily="34" charset="0"/>
              </a:rPr>
              <a:t>交付</a:t>
            </a:r>
            <a:endParaRPr lang="en-US" sz="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p:txBody>
      </p:sp>
      <p:sp>
        <p:nvSpPr>
          <p:cNvPr id="28" name="TextBox 27"/>
          <p:cNvSpPr txBox="1"/>
          <p:nvPr/>
        </p:nvSpPr>
        <p:spPr>
          <a:xfrm>
            <a:off x="8466215"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宋体" panose="02010600030101010101" pitchFamily="2" charset="-122"/>
                <a:cs typeface="Calibri" panose="020F0502020204030204" pitchFamily="34" charset="0"/>
              </a:rPr>
              <a:t>交付</a:t>
            </a:r>
            <a:endParaRPr lang="en-US" sz="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p:txBody>
      </p:sp>
      <p:sp>
        <p:nvSpPr>
          <p:cNvPr id="29" name="Rectangle 28"/>
          <p:cNvSpPr/>
          <p:nvPr/>
        </p:nvSpPr>
        <p:spPr>
          <a:xfrm>
            <a:off x="4868266" y="2552164"/>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0" name="Rectangle 29"/>
          <p:cNvSpPr/>
          <p:nvPr/>
        </p:nvSpPr>
        <p:spPr>
          <a:xfrm>
            <a:off x="4907673" y="5525947"/>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2" name="TextBox 31"/>
          <p:cNvSpPr txBox="1"/>
          <p:nvPr/>
        </p:nvSpPr>
        <p:spPr>
          <a:xfrm>
            <a:off x="4956169"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宋体" panose="02010600030101010101" pitchFamily="2" charset="-122"/>
                <a:cs typeface="Calibri" panose="020F0502020204030204" pitchFamily="34" charset="0"/>
              </a:rPr>
              <a:t>试验</a:t>
            </a:r>
            <a:endParaRPr lang="en-US" sz="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p:txBody>
      </p:sp>
      <p:sp>
        <p:nvSpPr>
          <p:cNvPr id="33" name="TextBox 32"/>
          <p:cNvSpPr txBox="1"/>
          <p:nvPr/>
        </p:nvSpPr>
        <p:spPr>
          <a:xfrm>
            <a:off x="4920604" y="5541690"/>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宋体" panose="02010600030101010101" pitchFamily="2" charset="-122"/>
                <a:cs typeface="Calibri" panose="020F0502020204030204" pitchFamily="34" charset="0"/>
              </a:rPr>
              <a:t>试验</a:t>
            </a:r>
            <a:endParaRPr lang="en-US" sz="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p:txBody>
      </p:sp>
      <p:sp>
        <p:nvSpPr>
          <p:cNvPr id="36" name="Rectangle 35"/>
          <p:cNvSpPr/>
          <p:nvPr/>
        </p:nvSpPr>
        <p:spPr>
          <a:xfrm>
            <a:off x="6473163" y="2552164"/>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5" name="TextBox 34"/>
          <p:cNvSpPr txBox="1"/>
          <p:nvPr/>
        </p:nvSpPr>
        <p:spPr>
          <a:xfrm>
            <a:off x="6586513" y="2536513"/>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宋体" panose="02010600030101010101" pitchFamily="2" charset="-122"/>
                <a:cs typeface="Calibri" panose="020F0502020204030204" pitchFamily="34" charset="0"/>
              </a:rPr>
              <a:t>批准</a:t>
            </a:r>
            <a:endParaRPr lang="en-US" sz="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p:txBody>
      </p:sp>
      <p:sp>
        <p:nvSpPr>
          <p:cNvPr id="37" name="Rectangle 36"/>
          <p:cNvSpPr/>
          <p:nvPr/>
        </p:nvSpPr>
        <p:spPr>
          <a:xfrm>
            <a:off x="6523821" y="5537288"/>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n-US" sz="1600" dirty="0" err="1">
              <a:solidFill>
                <a:schemeClr val="tx1"/>
              </a:solidFill>
              <a:latin typeface="Calibri" panose="020F0502020204030204" pitchFamily="34" charset="0"/>
              <a:ea typeface="宋体" panose="02010600030101010101" pitchFamily="2" charset="-122"/>
              <a:cs typeface="Calibri" panose="020F0502020204030204" pitchFamily="34" charset="0"/>
            </a:endParaRPr>
          </a:p>
        </p:txBody>
      </p:sp>
      <p:sp>
        <p:nvSpPr>
          <p:cNvPr id="34" name="TextBox 33"/>
          <p:cNvSpPr txBox="1"/>
          <p:nvPr/>
        </p:nvSpPr>
        <p:spPr>
          <a:xfrm>
            <a:off x="6540530" y="551890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zh-CN" altLang="en-US" sz="1200" dirty="0">
                <a:solidFill>
                  <a:schemeClr val="bg1"/>
                </a:solidFill>
                <a:latin typeface="Calibri" panose="020F0502020204030204" pitchFamily="34" charset="0"/>
                <a:ea typeface="宋体" panose="02010600030101010101" pitchFamily="2" charset="-122"/>
                <a:cs typeface="Calibri" panose="020F0502020204030204" pitchFamily="34" charset="0"/>
              </a:rPr>
              <a:t>批准</a:t>
            </a:r>
            <a:endParaRPr lang="en-US" sz="1200" dirty="0">
              <a:solidFill>
                <a:schemeClr val="bg1"/>
              </a:solidFill>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96;p78" descr="Five people of different ages waiting in lines to be vaccinated by a person in a medical coat."/>
          <p:cNvPicPr preferRelativeResize="0"/>
          <p:nvPr/>
        </p:nvPicPr>
        <p:blipFill>
          <a:blip r:embed="rId3"/>
          <a:stretch>
            <a:fillRect/>
          </a:stretch>
        </p:blipFill>
        <p:spPr>
          <a:xfrm>
            <a:off x="1944186" y="2312127"/>
            <a:ext cx="8361755" cy="4180372"/>
          </a:xfrm>
          <a:prstGeom prst="rect">
            <a:avLst/>
          </a:prstGeom>
          <a:noFill/>
          <a:ln>
            <a:noFill/>
          </a:ln>
        </p:spPr>
      </p:pic>
      <p:sp>
        <p:nvSpPr>
          <p:cNvPr id="3" name="TextBox 2"/>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接种新冠病毒疫苗是否会使我感染新冠病毒？</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5" name="Rectangle 4"/>
          <p:cNvSpPr/>
          <p:nvPr/>
        </p:nvSpPr>
        <p:spPr>
          <a:xfrm>
            <a:off x="715992" y="1241077"/>
            <a:ext cx="10990456" cy="1200329"/>
          </a:xfrm>
          <a:prstGeom prst="rect">
            <a:avLst/>
          </a:prstGeom>
        </p:spPr>
        <p:txBody>
          <a:bodyPr wrap="square">
            <a:spAutoFit/>
          </a:bodyPr>
          <a:lstStyle/>
          <a:p>
            <a:r>
              <a:rPr lang="en-US" sz="2400" u="sng" dirty="0">
                <a:latin typeface="Calibri" panose="020F0502020204030204" pitchFamily="34" charset="0"/>
                <a:ea typeface="宋体" panose="02010600030101010101" pitchFamily="2" charset="-122"/>
                <a:cs typeface="Calibri" panose="020F0502020204030204" pitchFamily="34" charset="0"/>
              </a:rPr>
              <a:t> </a:t>
            </a:r>
            <a:endParaRPr lang="en-US" sz="2400" dirty="0">
              <a:latin typeface="Calibri" panose="020F0502020204030204" pitchFamily="34" charset="0"/>
              <a:ea typeface="宋体" panose="02010600030101010101" pitchFamily="2" charset="-122"/>
              <a:cs typeface="Calibri" panose="020F0502020204030204" pitchFamily="34" charset="0"/>
            </a:endParaRPr>
          </a:p>
          <a:p>
            <a:r>
              <a:rPr lang="zh-CN" altLang="en-US" sz="2400" dirty="0">
                <a:latin typeface="Calibri" panose="020F0502020204030204" pitchFamily="34" charset="0"/>
                <a:ea typeface="宋体" panose="02010600030101010101" pitchFamily="2" charset="-122"/>
                <a:cs typeface="Calibri" panose="020F0502020204030204" pitchFamily="34" charset="0"/>
              </a:rPr>
              <a:t>不会。疫苗不包含引发新冠病毒病的活病毒。这意味着您不会从疫苗中感染</a:t>
            </a:r>
            <a:r>
              <a:rPr lang="zh-CN" altLang="en-US" sz="2400" dirty="0">
                <a:ea typeface="宋体" panose="02010600030101010101" pitchFamily="2" charset="-122"/>
              </a:rPr>
              <a:t>新冠病毒</a:t>
            </a:r>
            <a:r>
              <a:rPr lang="zh-CN" altLang="en-US" sz="2400" dirty="0">
                <a:latin typeface="Calibri" panose="020F0502020204030204" pitchFamily="34" charset="0"/>
                <a:ea typeface="宋体" panose="02010600030101010101" pitchFamily="2" charset="-122"/>
                <a:cs typeface="Calibri" panose="020F0502020204030204" pitchFamily="34" charset="0"/>
              </a:rPr>
              <a:t>。</a:t>
            </a:r>
            <a:endParaRPr lang="en-US" sz="2400"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rPr>
              <a:t>13</a:t>
            </a:fld>
            <a:endParaRPr lang="en-US" dirty="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新冠病毒疫苗是否有副作用？</a:t>
            </a:r>
            <a:r>
              <a:rPr lang="en-US" sz="3200" dirty="0">
                <a:latin typeface="Calibri" panose="020F0502020204030204" pitchFamily="34" charset="0"/>
                <a:ea typeface="宋体" panose="02010600030101010101" pitchFamily="2" charset="-122"/>
                <a:cs typeface="Calibri" panose="020F0502020204030204" pitchFamily="34" charset="0"/>
              </a:rPr>
              <a:t> </a:t>
            </a:r>
          </a:p>
        </p:txBody>
      </p:sp>
      <p:sp>
        <p:nvSpPr>
          <p:cNvPr id="4" name="Rectangle 3"/>
          <p:cNvSpPr/>
          <p:nvPr/>
        </p:nvSpPr>
        <p:spPr>
          <a:xfrm>
            <a:off x="478571" y="1161565"/>
            <a:ext cx="11356939" cy="4462760"/>
          </a:xfrm>
          <a:prstGeom prst="rect">
            <a:avLst/>
          </a:prstGeom>
        </p:spPr>
        <p:txBody>
          <a:bodyPr wrap="square">
            <a:spAutoFit/>
          </a:bodyPr>
          <a:lstStyle/>
          <a:p>
            <a:pPr marL="342900" indent="-342900">
              <a:spcAft>
                <a:spcPts val="600"/>
              </a:spcAft>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疫苗（包括新冠病毒疫苗）产生的严重副作用很罕见。</a:t>
            </a:r>
          </a:p>
          <a:p>
            <a:pPr marL="342900" indent="-342900">
              <a:spcAft>
                <a:spcPts val="600"/>
              </a:spcAft>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某些人可能有副作用，这是您的身体正在建立保护能力的正常迹​​象。</a:t>
            </a:r>
          </a:p>
          <a:p>
            <a:pPr marL="342900" indent="-342900">
              <a:spcAft>
                <a:spcPts val="600"/>
              </a:spcAft>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这些副作用可能会影响您从事日常活动的能力，但几天内就会消失。</a:t>
            </a:r>
          </a:p>
          <a:p>
            <a:pPr marL="342900" indent="-342900">
              <a:spcAft>
                <a:spcPts val="600"/>
              </a:spcAft>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最常见的副作用是轻微的副作用，包括：</a:t>
            </a:r>
            <a:endParaRPr lang="en-US" sz="2400" dirty="0">
              <a:latin typeface="Calibri" panose="020F0502020204030204" pitchFamily="34" charset="0"/>
              <a:ea typeface="宋体" panose="02010600030101010101" pitchFamily="2" charset="-122"/>
              <a:cs typeface="Calibri" panose="020F0502020204030204" pitchFamily="34" charset="0"/>
            </a:endParaRPr>
          </a:p>
          <a:p>
            <a:pPr marL="1200150" lvl="2" indent="-285750">
              <a:buFont typeface="Courier New" panose="02070309020205020404" pitchFamily="49" charset="0"/>
              <a:buChar char="o"/>
            </a:pPr>
            <a:r>
              <a:rPr lang="zh-CN" altLang="en-US" sz="2400" dirty="0">
                <a:latin typeface="Calibri" panose="020F0502020204030204" pitchFamily="34" charset="0"/>
                <a:ea typeface="宋体" panose="02010600030101010101" pitchFamily="2" charset="-122"/>
                <a:cs typeface="Calibri" panose="020F0502020204030204" pitchFamily="34" charset="0"/>
              </a:rPr>
              <a:t>疲倦</a:t>
            </a:r>
          </a:p>
          <a:p>
            <a:pPr marL="1200150" lvl="2" indent="-285750">
              <a:buFont typeface="Courier New" panose="02070309020205020404" pitchFamily="49" charset="0"/>
              <a:buChar char="o"/>
            </a:pPr>
            <a:r>
              <a:rPr lang="zh-CN" altLang="en-US" sz="2400" dirty="0">
                <a:latin typeface="Calibri" panose="020F0502020204030204" pitchFamily="34" charset="0"/>
                <a:ea typeface="宋体" panose="02010600030101010101" pitchFamily="2" charset="-122"/>
                <a:cs typeface="Calibri" panose="020F0502020204030204" pitchFamily="34" charset="0"/>
              </a:rPr>
              <a:t>头痛</a:t>
            </a:r>
          </a:p>
          <a:p>
            <a:pPr marL="1200150" lvl="2" indent="-285750">
              <a:buFont typeface="Courier New" panose="02070309020205020404" pitchFamily="49" charset="0"/>
              <a:buChar char="o"/>
            </a:pPr>
            <a:r>
              <a:rPr lang="zh-CN" altLang="en-US" sz="2400" dirty="0">
                <a:latin typeface="Calibri" panose="020F0502020204030204" pitchFamily="34" charset="0"/>
                <a:ea typeface="宋体" panose="02010600030101010101" pitchFamily="2" charset="-122"/>
                <a:cs typeface="Calibri" panose="020F0502020204030204" pitchFamily="34" charset="0"/>
              </a:rPr>
              <a:t>注射部位疼痛</a:t>
            </a:r>
          </a:p>
          <a:p>
            <a:pPr marL="1200150" lvl="2" indent="-285750">
              <a:buFont typeface="Courier New" panose="02070309020205020404" pitchFamily="49" charset="0"/>
              <a:buChar char="o"/>
            </a:pPr>
            <a:r>
              <a:rPr lang="zh-CN" altLang="en-US" sz="2400" dirty="0">
                <a:latin typeface="Calibri" panose="020F0502020204030204" pitchFamily="34" charset="0"/>
                <a:ea typeface="宋体" panose="02010600030101010101" pitchFamily="2" charset="-122"/>
                <a:cs typeface="Calibri" panose="020F0502020204030204" pitchFamily="34" charset="0"/>
              </a:rPr>
              <a:t>肌肉和</a:t>
            </a:r>
            <a:r>
              <a:rPr lang="en-US" altLang="zh-CN" sz="2400" dirty="0">
                <a:latin typeface="Calibri" panose="020F0502020204030204" pitchFamily="34" charset="0"/>
                <a:ea typeface="宋体" panose="02010600030101010101" pitchFamily="2" charset="-122"/>
                <a:cs typeface="Calibri" panose="020F0502020204030204" pitchFamily="34" charset="0"/>
              </a:rPr>
              <a:t>/</a:t>
            </a:r>
            <a:r>
              <a:rPr lang="zh-CN" altLang="en-US" sz="2400" dirty="0">
                <a:latin typeface="Calibri" panose="020F0502020204030204" pitchFamily="34" charset="0"/>
                <a:ea typeface="宋体" panose="02010600030101010101" pitchFamily="2" charset="-122"/>
                <a:cs typeface="Calibri" panose="020F0502020204030204" pitchFamily="34" charset="0"/>
              </a:rPr>
              <a:t>或关节痛</a:t>
            </a:r>
          </a:p>
          <a:p>
            <a:pPr marL="1200150" lvl="2" indent="-285750">
              <a:buFont typeface="Courier New" panose="02070309020205020404" pitchFamily="49" charset="0"/>
              <a:buChar char="o"/>
            </a:pPr>
            <a:r>
              <a:rPr lang="zh-CN" altLang="en-US" sz="2400" dirty="0">
                <a:latin typeface="Calibri" panose="020F0502020204030204" pitchFamily="34" charset="0"/>
                <a:ea typeface="宋体" panose="02010600030101010101" pitchFamily="2" charset="-122"/>
                <a:cs typeface="Calibri" panose="020F0502020204030204" pitchFamily="34" charset="0"/>
              </a:rPr>
              <a:t>寒颤</a:t>
            </a:r>
          </a:p>
          <a:p>
            <a:pPr marL="1200150" lvl="2" indent="-285750">
              <a:buFont typeface="Courier New" panose="02070309020205020404" pitchFamily="49" charset="0"/>
              <a:buChar char="o"/>
            </a:pPr>
            <a:r>
              <a:rPr lang="zh-CN" altLang="en-US" sz="2400" dirty="0">
                <a:latin typeface="Calibri" panose="020F0502020204030204" pitchFamily="34" charset="0"/>
                <a:ea typeface="宋体" panose="02010600030101010101" pitchFamily="2" charset="-122"/>
                <a:cs typeface="Calibri" panose="020F0502020204030204" pitchFamily="34" charset="0"/>
              </a:rPr>
              <a:t>恶心和</a:t>
            </a:r>
            <a:r>
              <a:rPr lang="en-US" altLang="zh-CN" sz="2400" dirty="0">
                <a:latin typeface="Calibri" panose="020F0502020204030204" pitchFamily="34" charset="0"/>
                <a:ea typeface="宋体" panose="02010600030101010101" pitchFamily="2" charset="-122"/>
                <a:cs typeface="Calibri" panose="020F0502020204030204" pitchFamily="34" charset="0"/>
              </a:rPr>
              <a:t>/</a:t>
            </a:r>
            <a:r>
              <a:rPr lang="zh-CN" altLang="en-US" sz="2400" dirty="0">
                <a:latin typeface="Calibri" panose="020F0502020204030204" pitchFamily="34" charset="0"/>
                <a:ea typeface="宋体" panose="02010600030101010101" pitchFamily="2" charset="-122"/>
                <a:cs typeface="Calibri" panose="020F0502020204030204" pitchFamily="34" charset="0"/>
              </a:rPr>
              <a:t>或呕吐</a:t>
            </a:r>
          </a:p>
          <a:p>
            <a:pPr marL="1200150" lvl="2" indent="-285750">
              <a:buFont typeface="Courier New" panose="02070309020205020404" pitchFamily="49" charset="0"/>
              <a:buChar char="o"/>
            </a:pPr>
            <a:r>
              <a:rPr lang="zh-CN" altLang="en-US" sz="2400" dirty="0">
                <a:latin typeface="Calibri" panose="020F0502020204030204" pitchFamily="34" charset="0"/>
                <a:ea typeface="宋体" panose="02010600030101010101" pitchFamily="2" charset="-122"/>
                <a:cs typeface="Calibri" panose="020F0502020204030204" pitchFamily="34" charset="0"/>
              </a:rPr>
              <a:t>发烧</a:t>
            </a:r>
            <a:endParaRPr lang="en-US" sz="2400" dirty="0">
              <a:latin typeface="Calibri" panose="020F0502020204030204" pitchFamily="34" charset="0"/>
              <a:ea typeface="宋体" panose="02010600030101010101" pitchFamily="2" charset="-122"/>
              <a:cs typeface="Calibri" panose="020F0502020204030204" pitchFamily="34" charset="0"/>
            </a:endParaRPr>
          </a:p>
        </p:txBody>
      </p:sp>
      <p:pic>
        <p:nvPicPr>
          <p:cNvPr id="5" name="Google Shape;741;p82" descr="This image is of five people wearing masks."/>
          <p:cNvPicPr preferRelativeResize="0"/>
          <p:nvPr/>
        </p:nvPicPr>
        <p:blipFill rotWithShape="1">
          <a:blip r:embed="rId3"/>
          <a:srcRect/>
          <a:stretch>
            <a:fillRect/>
          </a:stretch>
        </p:blipFill>
        <p:spPr>
          <a:xfrm>
            <a:off x="8229599" y="3390551"/>
            <a:ext cx="3263349" cy="28954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p:cNvPicPr>
            <a:picLocks noChangeAspect="1"/>
          </p:cNvPicPr>
          <p:nvPr/>
        </p:nvPicPr>
        <p:blipFill>
          <a:blip r:embed="rId3"/>
          <a:stretch>
            <a:fillRect/>
          </a:stretch>
        </p:blipFill>
        <p:spPr>
          <a:xfrm>
            <a:off x="478572" y="2442339"/>
            <a:ext cx="8658385" cy="3880396"/>
          </a:xfrm>
          <a:prstGeom prst="rect">
            <a:avLst/>
          </a:prstGeom>
        </p:spPr>
      </p:pic>
      <p:sp>
        <p:nvSpPr>
          <p:cNvPr id="3" name="TextBox 2"/>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谁参加了辉瑞疫苗试验？</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4" name="Rectangle 3"/>
          <p:cNvSpPr/>
          <p:nvPr/>
        </p:nvSpPr>
        <p:spPr>
          <a:xfrm>
            <a:off x="356489" y="1201320"/>
            <a:ext cx="11356939" cy="1938992"/>
          </a:xfrm>
          <a:prstGeom prst="rect">
            <a:avLst/>
          </a:prstGeom>
        </p:spPr>
        <p:txBody>
          <a:bodyPr wrap="square">
            <a:spAutoFit/>
          </a:bodyPr>
          <a:lstStyle/>
          <a:p>
            <a:r>
              <a:rPr lang="zh-CN" altLang="en-US" sz="2400" dirty="0">
                <a:latin typeface="Calibri" panose="020F0502020204030204" pitchFamily="34" charset="0"/>
                <a:ea typeface="宋体" panose="02010600030101010101" pitchFamily="2" charset="-122"/>
                <a:cs typeface="Calibri" panose="020F0502020204030204" pitchFamily="34" charset="0"/>
              </a:rPr>
              <a:t>在美国、欧洲、土耳其、南非和南美进行的两项临床研究中，对 </a:t>
            </a:r>
            <a:r>
              <a:rPr lang="en-US" altLang="zh-CN" sz="2400" dirty="0">
                <a:latin typeface="Calibri" panose="020F0502020204030204" pitchFamily="34" charset="0"/>
                <a:ea typeface="宋体" panose="02010600030101010101" pitchFamily="2" charset="-122"/>
                <a:cs typeface="Calibri" panose="020F0502020204030204" pitchFamily="34" charset="0"/>
              </a:rPr>
              <a:t>43,448 </a:t>
            </a:r>
            <a:r>
              <a:rPr lang="zh-CN" altLang="en-US" sz="2400" dirty="0">
                <a:latin typeface="Calibri" panose="020F0502020204030204" pitchFamily="34" charset="0"/>
                <a:ea typeface="宋体" panose="02010600030101010101" pitchFamily="2" charset="-122"/>
                <a:cs typeface="Calibri" panose="020F0502020204030204" pitchFamily="34" charset="0"/>
              </a:rPr>
              <a:t>名 </a:t>
            </a:r>
            <a:r>
              <a:rPr lang="en-US" altLang="zh-CN" sz="2400" dirty="0">
                <a:latin typeface="Calibri" panose="020F0502020204030204" pitchFamily="34" charset="0"/>
                <a:ea typeface="宋体" panose="02010600030101010101" pitchFamily="2" charset="-122"/>
                <a:cs typeface="Calibri" panose="020F0502020204030204" pitchFamily="34" charset="0"/>
              </a:rPr>
              <a:t>16 </a:t>
            </a:r>
            <a:r>
              <a:rPr lang="zh-CN" altLang="en-US" sz="2400" dirty="0">
                <a:latin typeface="Calibri" panose="020F0502020204030204" pitchFamily="34" charset="0"/>
                <a:ea typeface="宋体" panose="02010600030101010101" pitchFamily="2" charset="-122"/>
                <a:cs typeface="Calibri" panose="020F0502020204030204" pitchFamily="34" charset="0"/>
              </a:rPr>
              <a:t>岁及以上的人进行了</a:t>
            </a:r>
            <a:r>
              <a:rPr lang="zh-CN" altLang="en-US" sz="2400" b="1" dirty="0">
                <a:latin typeface="Calibri" panose="020F0502020204030204" pitchFamily="34" charset="0"/>
                <a:ea typeface="宋体" panose="02010600030101010101" pitchFamily="2" charset="-122"/>
                <a:cs typeface="Calibri" panose="020F0502020204030204" pitchFamily="34" charset="0"/>
              </a:rPr>
              <a:t>辉瑞疫苗</a:t>
            </a:r>
            <a:r>
              <a:rPr lang="zh-CN" altLang="en-US" sz="2400" dirty="0">
                <a:latin typeface="Calibri" panose="020F0502020204030204" pitchFamily="34" charset="0"/>
                <a:ea typeface="宋体" panose="02010600030101010101" pitchFamily="2" charset="-122"/>
                <a:cs typeface="Calibri" panose="020F0502020204030204" pitchFamily="34" charset="0"/>
              </a:rPr>
              <a:t>安全性评估。</a:t>
            </a:r>
            <a:r>
              <a:rPr lang="zh-CN" altLang="en-US" sz="2400" dirty="0"/>
              <a:t>研究人员对 </a:t>
            </a:r>
            <a:r>
              <a:rPr lang="en-US" altLang="zh-CN" sz="2400" dirty="0"/>
              <a:t>2,260 </a:t>
            </a:r>
            <a:r>
              <a:rPr lang="zh-CN" altLang="en-US" sz="2400" dirty="0"/>
              <a:t>名 </a:t>
            </a:r>
            <a:r>
              <a:rPr lang="en-US" altLang="zh-CN" sz="2400" dirty="0"/>
              <a:t>12-15 </a:t>
            </a:r>
            <a:r>
              <a:rPr lang="zh-CN" altLang="en-US" sz="2400" dirty="0"/>
              <a:t>岁的青少年和 </a:t>
            </a:r>
            <a:r>
              <a:rPr lang="en-US" altLang="zh-CN" sz="2400" dirty="0"/>
              <a:t>3,000 </a:t>
            </a:r>
            <a:r>
              <a:rPr lang="zh-CN" altLang="en-US" sz="2400" dirty="0"/>
              <a:t>名 </a:t>
            </a:r>
            <a:r>
              <a:rPr lang="en-US" altLang="zh-CN" sz="2400" dirty="0"/>
              <a:t>5-11 </a:t>
            </a:r>
            <a:r>
              <a:rPr lang="zh-CN" altLang="en-US" sz="2400" dirty="0"/>
              <a:t>岁的儿童进行了更多研究</a:t>
            </a:r>
            <a:r>
              <a:rPr lang="zh-CN" altLang="en-US" sz="2400" dirty="0">
                <a:latin typeface="Calibri" panose="020F0502020204030204" pitchFamily="34" charset="0"/>
                <a:ea typeface="宋体" panose="02010600030101010101" pitchFamily="2" charset="-122"/>
                <a:cs typeface="Calibri" panose="020F0502020204030204" pitchFamily="34" charset="0"/>
              </a:rPr>
              <a:t>。</a:t>
            </a:r>
            <a:endParaRPr 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ea typeface="宋体" panose="02010600030101010101" pitchFamily="2" charset="-122"/>
              <a:cs typeface="Calibri" panose="020F0502020204030204" pitchFamily="34" charset="0"/>
            </a:endParaRPr>
          </a:p>
          <a:p>
            <a:endParaRPr lang="en-US" sz="2400" dirty="0">
              <a:latin typeface="Calibri" panose="020F0502020204030204" pitchFamily="34" charset="0"/>
              <a:ea typeface="宋体" panose="02010600030101010101" pitchFamily="2" charset="-122"/>
              <a:cs typeface="Calibri" panose="020F0502020204030204" pitchFamily="34" charset="0"/>
            </a:endParaRPr>
          </a:p>
        </p:txBody>
      </p:sp>
      <p:sp>
        <p:nvSpPr>
          <p:cNvPr id="5" name="TextBox 4"/>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宋体" panose="02010600030101010101" pitchFamily="2" charset="-122"/>
              <a:cs typeface="Calibri" panose="020F0502020204030204" pitchFamily="34" charset="0"/>
            </a:endParaRPr>
          </a:p>
        </p:txBody>
      </p:sp>
      <p:sp>
        <p:nvSpPr>
          <p:cNvPr id="6" name="TextBox 5"/>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宋体" panose="02010600030101010101" pitchFamily="2" charset="-122"/>
              <a:cs typeface="Calibri" panose="020F0502020204030204" pitchFamily="34" charset="0"/>
            </a:endParaRPr>
          </a:p>
        </p:txBody>
      </p:sp>
      <p:graphicFrame>
        <p:nvGraphicFramePr>
          <p:cNvPr id="8" name="Chart 7"/>
          <p:cNvGraphicFramePr/>
          <p:nvPr/>
        </p:nvGraphicFramePr>
        <p:xfrm>
          <a:off x="7726680" y="2710760"/>
          <a:ext cx="5516880" cy="332428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9127058" y="406069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zh-CN" alt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女性</a:t>
            </a:r>
            <a:endParaRPr 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endParaRPr>
          </a:p>
          <a:p>
            <a:pPr algn="ctr">
              <a:spcBef>
                <a:spcPts val="300"/>
              </a:spcBef>
              <a:spcAft>
                <a:spcPts val="300"/>
              </a:spcAft>
              <a:buNone/>
            </a:pPr>
            <a:r>
              <a:rPr 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49%</a:t>
            </a:r>
          </a:p>
        </p:txBody>
      </p:sp>
      <p:sp>
        <p:nvSpPr>
          <p:cNvPr id="18" name="TextBox 17"/>
          <p:cNvSpPr txBox="1"/>
          <p:nvPr/>
        </p:nvSpPr>
        <p:spPr>
          <a:xfrm>
            <a:off x="10497254" y="406069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zh-CN" alt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男性</a:t>
            </a:r>
            <a:endParaRPr 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endParaRPr>
          </a:p>
          <a:p>
            <a:pPr algn="ctr">
              <a:spcBef>
                <a:spcPts val="300"/>
              </a:spcBef>
              <a:spcAft>
                <a:spcPts val="300"/>
              </a:spcAft>
              <a:buNone/>
            </a:pPr>
            <a:r>
              <a:rPr 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51%</a:t>
            </a:r>
          </a:p>
        </p:txBody>
      </p:sp>
      <p:sp>
        <p:nvSpPr>
          <p:cNvPr id="2" name="Rectángulo 1"/>
          <p:cNvSpPr/>
          <p:nvPr/>
        </p:nvSpPr>
        <p:spPr>
          <a:xfrm>
            <a:off x="1138213" y="5759382"/>
            <a:ext cx="7998744" cy="679538"/>
          </a:xfrm>
          <a:prstGeom prst="rect">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s-MX" sz="1600" dirty="0" err="1">
              <a:solidFill>
                <a:schemeClr val="tx1"/>
              </a:solidFill>
            </a:endParaRPr>
          </a:p>
        </p:txBody>
      </p:sp>
      <p:sp>
        <p:nvSpPr>
          <p:cNvPr id="11" name="TextBox 10"/>
          <p:cNvSpPr txBox="1"/>
          <p:nvPr/>
        </p:nvSpPr>
        <p:spPr>
          <a:xfrm>
            <a:off x="2126723" y="5759382"/>
            <a:ext cx="719994" cy="57327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西裔或</a:t>
            </a:r>
            <a:endParaRPr lang="en-US" altLang="zh-CN"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拉丁裔</a:t>
            </a:r>
            <a:endParaRPr 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12" name="TextBox 11"/>
          <p:cNvSpPr txBox="1"/>
          <p:nvPr/>
        </p:nvSpPr>
        <p:spPr>
          <a:xfrm>
            <a:off x="3108317" y="5755554"/>
            <a:ext cx="821493" cy="439527"/>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黑人或</a:t>
            </a:r>
            <a:endParaRPr lang="en-US" altLang="zh-CN"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非裔美国人</a:t>
            </a:r>
            <a:endParaRPr 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13" name="TextBox 12"/>
          <p:cNvSpPr txBox="1"/>
          <p:nvPr/>
        </p:nvSpPr>
        <p:spPr>
          <a:xfrm>
            <a:off x="4318927" y="5752258"/>
            <a:ext cx="471980"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亚裔</a:t>
            </a:r>
            <a:endParaRPr 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14" name="TextBox 13"/>
          <p:cNvSpPr txBox="1"/>
          <p:nvPr/>
        </p:nvSpPr>
        <p:spPr>
          <a:xfrm>
            <a:off x="5036866" y="5759382"/>
            <a:ext cx="1064886" cy="667550"/>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美洲印第安人或阿拉斯加本土人</a:t>
            </a:r>
            <a:endParaRPr 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16" name="TextBox 8"/>
          <p:cNvSpPr txBox="1"/>
          <p:nvPr/>
        </p:nvSpPr>
        <p:spPr>
          <a:xfrm>
            <a:off x="1001104" y="5748488"/>
            <a:ext cx="1005909" cy="381018"/>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zh-CN" altLang="en-US" dirty="0">
                <a:solidFill>
                  <a:schemeClr val="accent6">
                    <a:lumMod val="50000"/>
                  </a:schemeClr>
                </a:solidFill>
                <a:latin typeface="宋体" panose="02010600030101010101" pitchFamily="2" charset="-122"/>
                <a:ea typeface="宋体" panose="02010600030101010101" pitchFamily="2" charset="-122"/>
              </a:rPr>
              <a:t>白人</a:t>
            </a:r>
            <a:endParaRPr lang="en-US" dirty="0">
              <a:solidFill>
                <a:schemeClr val="accent6">
                  <a:lumMod val="50000"/>
                </a:schemeClr>
              </a:solidFill>
              <a:latin typeface="宋体" panose="02010600030101010101" pitchFamily="2" charset="-122"/>
              <a:ea typeface="宋体" panose="02010600030101010101" pitchFamily="2" charset="-122"/>
            </a:endParaRPr>
          </a:p>
        </p:txBody>
      </p:sp>
      <p:sp>
        <p:nvSpPr>
          <p:cNvPr id="20" name="TextBox 12"/>
          <p:cNvSpPr txBox="1"/>
          <p:nvPr/>
        </p:nvSpPr>
        <p:spPr>
          <a:xfrm>
            <a:off x="7147737" y="3138072"/>
            <a:ext cx="1231185" cy="287873"/>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zh-CN" altLang="es-MX" sz="12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研究参加者</a:t>
            </a:r>
            <a:endParaRPr lang="en-US" sz="12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21" name="TextBox 12"/>
          <p:cNvSpPr txBox="1"/>
          <p:nvPr/>
        </p:nvSpPr>
        <p:spPr>
          <a:xfrm>
            <a:off x="7143402" y="3808832"/>
            <a:ext cx="1231185" cy="287873"/>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zh-CN" altLang="es-MX" sz="12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马萨诸塞州人群</a:t>
            </a:r>
            <a:endParaRPr lang="en-US" sz="12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p:cNvPicPr>
          <p:nvPr/>
        </p:nvPicPr>
        <p:blipFill>
          <a:blip r:embed="rId3"/>
          <a:stretch>
            <a:fillRect/>
          </a:stretch>
        </p:blipFill>
        <p:spPr>
          <a:xfrm>
            <a:off x="247671" y="2253312"/>
            <a:ext cx="8748792" cy="3893312"/>
          </a:xfrm>
          <a:prstGeom prst="rect">
            <a:avLst/>
          </a:prstGeom>
        </p:spPr>
      </p:pic>
      <p:sp>
        <p:nvSpPr>
          <p:cNvPr id="22" name="Rectángulo 21"/>
          <p:cNvSpPr/>
          <p:nvPr/>
        </p:nvSpPr>
        <p:spPr>
          <a:xfrm>
            <a:off x="912398" y="5553543"/>
            <a:ext cx="7998744" cy="679538"/>
          </a:xfrm>
          <a:prstGeom prst="rect">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s-MX" sz="1600" dirty="0" err="1">
              <a:solidFill>
                <a:schemeClr val="tx1"/>
              </a:solidFill>
            </a:endParaRPr>
          </a:p>
        </p:txBody>
      </p:sp>
      <p:sp>
        <p:nvSpPr>
          <p:cNvPr id="4" name="Rectangle 3"/>
          <p:cNvSpPr/>
          <p:nvPr/>
        </p:nvSpPr>
        <p:spPr>
          <a:xfrm>
            <a:off x="356489" y="1201320"/>
            <a:ext cx="11356939" cy="1200329"/>
          </a:xfrm>
          <a:prstGeom prst="rect">
            <a:avLst/>
          </a:prstGeom>
        </p:spPr>
        <p:txBody>
          <a:bodyPr wrap="square">
            <a:spAutoFit/>
          </a:bodyPr>
          <a:lstStyle/>
          <a:p>
            <a:r>
              <a:rPr lang="zh-CN" altLang="en-US" sz="2400" dirty="0">
                <a:latin typeface="Calibri" panose="020F0502020204030204" pitchFamily="34" charset="0"/>
                <a:ea typeface="宋体" panose="02010600030101010101" pitchFamily="2" charset="-122"/>
                <a:cs typeface="Calibri" panose="020F0502020204030204" pitchFamily="34" charset="0"/>
              </a:rPr>
              <a:t>在美国对</a:t>
            </a:r>
            <a:r>
              <a:rPr lang="en-US" altLang="zh-CN" sz="2400" dirty="0">
                <a:latin typeface="Calibri" panose="020F0502020204030204" pitchFamily="34" charset="0"/>
                <a:ea typeface="宋体" panose="02010600030101010101" pitchFamily="2" charset="-122"/>
                <a:cs typeface="Calibri" panose="020F0502020204030204" pitchFamily="34" charset="0"/>
              </a:rPr>
              <a:t>30,351</a:t>
            </a:r>
            <a:r>
              <a:rPr lang="zh-CN" altLang="en-US" sz="2400" dirty="0">
                <a:latin typeface="Calibri" panose="020F0502020204030204" pitchFamily="34" charset="0"/>
                <a:ea typeface="宋体" panose="02010600030101010101" pitchFamily="2" charset="-122"/>
                <a:cs typeface="Calibri" panose="020F0502020204030204" pitchFamily="34" charset="0"/>
              </a:rPr>
              <a:t>名</a:t>
            </a:r>
            <a:r>
              <a:rPr lang="en-US" altLang="zh-CN" sz="2400" dirty="0">
                <a:latin typeface="Calibri" panose="020F0502020204030204" pitchFamily="34" charset="0"/>
                <a:ea typeface="宋体" panose="02010600030101010101" pitchFamily="2" charset="-122"/>
                <a:cs typeface="Calibri" panose="020F0502020204030204" pitchFamily="34" charset="0"/>
              </a:rPr>
              <a:t>18</a:t>
            </a:r>
            <a:r>
              <a:rPr lang="zh-CN" altLang="en-US" sz="2400" dirty="0">
                <a:latin typeface="Calibri" panose="020F0502020204030204" pitchFamily="34" charset="0"/>
                <a:ea typeface="宋体" panose="02010600030101010101" pitchFamily="2" charset="-122"/>
                <a:cs typeface="Calibri" panose="020F0502020204030204" pitchFamily="34" charset="0"/>
              </a:rPr>
              <a:t>岁及以上的人进行了</a:t>
            </a:r>
            <a:r>
              <a:rPr lang="zh-CN" altLang="en-US" sz="2400" b="1" dirty="0">
                <a:latin typeface="Calibri" panose="020F0502020204030204" pitchFamily="34" charset="0"/>
                <a:ea typeface="宋体" panose="02010600030101010101" pitchFamily="2" charset="-122"/>
                <a:cs typeface="Calibri" panose="020F0502020204030204" pitchFamily="34" charset="0"/>
              </a:rPr>
              <a:t>莫德纳</a:t>
            </a:r>
            <a:r>
              <a:rPr lang="zh-CN" altLang="en-US" sz="2400" dirty="0">
                <a:latin typeface="Calibri" panose="020F0502020204030204" pitchFamily="34" charset="0"/>
                <a:ea typeface="宋体" panose="02010600030101010101" pitchFamily="2" charset="-122"/>
                <a:cs typeface="Calibri" panose="020F0502020204030204" pitchFamily="34" charset="0"/>
              </a:rPr>
              <a:t>疫苗安全性评估。请查看以下按照种族</a:t>
            </a:r>
            <a:r>
              <a:rPr lang="en-US" altLang="zh-CN" sz="2400" dirty="0">
                <a:latin typeface="Calibri" panose="020F0502020204030204" pitchFamily="34" charset="0"/>
                <a:ea typeface="宋体" panose="02010600030101010101" pitchFamily="2" charset="-122"/>
                <a:cs typeface="Calibri" panose="020F0502020204030204" pitchFamily="34" charset="0"/>
              </a:rPr>
              <a:t>/</a:t>
            </a:r>
            <a:r>
              <a:rPr lang="zh-CN" altLang="en-US" sz="2400" dirty="0">
                <a:latin typeface="Calibri" panose="020F0502020204030204" pitchFamily="34" charset="0"/>
                <a:ea typeface="宋体" panose="02010600030101010101" pitchFamily="2" charset="-122"/>
                <a:cs typeface="Calibri" panose="020F0502020204030204" pitchFamily="34" charset="0"/>
              </a:rPr>
              <a:t>族裔和性别分类的</a:t>
            </a:r>
            <a:r>
              <a:rPr lang="zh-CN" altLang="en-US" sz="2400" b="1" dirty="0">
                <a:latin typeface="Calibri" panose="020F0502020204030204" pitchFamily="34" charset="0"/>
                <a:ea typeface="宋体" panose="02010600030101010101" pitchFamily="2" charset="-122"/>
                <a:cs typeface="Calibri" panose="020F0502020204030204" pitchFamily="34" charset="0"/>
              </a:rPr>
              <a:t>莫德纳</a:t>
            </a:r>
            <a:r>
              <a:rPr lang="zh-CN" altLang="en-US" sz="2400" dirty="0">
                <a:latin typeface="Calibri" panose="020F0502020204030204" pitchFamily="34" charset="0"/>
                <a:ea typeface="宋体" panose="02010600030101010101" pitchFamily="2" charset="-122"/>
                <a:cs typeface="Calibri" panose="020F0502020204030204" pitchFamily="34" charset="0"/>
              </a:rPr>
              <a:t>研究参加者的比例。</a:t>
            </a:r>
            <a:endParaRPr lang="en-US" sz="2400" dirty="0">
              <a:latin typeface="Calibri" panose="020F0502020204030204" pitchFamily="34" charset="0"/>
              <a:ea typeface="宋体" panose="02010600030101010101" pitchFamily="2" charset="-122"/>
              <a:cs typeface="Calibri" panose="020F0502020204030204" pitchFamily="34" charset="0"/>
            </a:endParaRPr>
          </a:p>
          <a:p>
            <a:r>
              <a:rPr lang="zh-CN" altLang="en-US" sz="2400" dirty="0">
                <a:latin typeface="Calibri" panose="020F0502020204030204" pitchFamily="34" charset="0"/>
                <a:ea typeface="宋体" panose="02010600030101010101" pitchFamily="2" charset="-122"/>
                <a:cs typeface="Calibri" panose="020F0502020204030204" pitchFamily="34" charset="0"/>
              </a:rPr>
              <a:t> </a:t>
            </a:r>
            <a:endParaRPr lang="en-US" sz="2400" dirty="0">
              <a:latin typeface="Calibri" panose="020F0502020204030204" pitchFamily="34" charset="0"/>
              <a:ea typeface="宋体" panose="02010600030101010101" pitchFamily="2" charset="-122"/>
              <a:cs typeface="Calibri" panose="020F0502020204030204" pitchFamily="34" charset="0"/>
            </a:endParaRPr>
          </a:p>
        </p:txBody>
      </p:sp>
      <p:sp>
        <p:nvSpPr>
          <p:cNvPr id="5" name="TextBox 4"/>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宋体" panose="02010600030101010101" pitchFamily="2" charset="-122"/>
              <a:cs typeface="Calibri" panose="020F0502020204030204" pitchFamily="34" charset="0"/>
            </a:endParaRPr>
          </a:p>
        </p:txBody>
      </p:sp>
      <p:sp>
        <p:nvSpPr>
          <p:cNvPr id="6" name="TextBox 5"/>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宋体" panose="02010600030101010101" pitchFamily="2" charset="-122"/>
              <a:cs typeface="Calibri" panose="020F0502020204030204" pitchFamily="34" charset="0"/>
            </a:endParaRPr>
          </a:p>
        </p:txBody>
      </p:sp>
      <p:graphicFrame>
        <p:nvGraphicFramePr>
          <p:cNvPr id="10" name="Chart 9"/>
          <p:cNvGraphicFramePr/>
          <p:nvPr/>
        </p:nvGraphicFramePr>
        <p:xfrm>
          <a:off x="8699390" y="2393248"/>
          <a:ext cx="3492610" cy="34278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谁参加了莫德纳疫苗试验？</a:t>
            </a:r>
          </a:p>
        </p:txBody>
      </p:sp>
      <p:sp>
        <p:nvSpPr>
          <p:cNvPr id="9" name="TextBox 8"/>
          <p:cNvSpPr txBox="1"/>
          <p:nvPr/>
        </p:nvSpPr>
        <p:spPr>
          <a:xfrm>
            <a:off x="756927" y="5604529"/>
            <a:ext cx="1005840" cy="381000"/>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zh-CN" altLang="en-US"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白人</a:t>
            </a:r>
            <a:endParaRPr lang="en-US"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11" name="TextBox 10"/>
          <p:cNvSpPr txBox="1"/>
          <p:nvPr/>
        </p:nvSpPr>
        <p:spPr>
          <a:xfrm>
            <a:off x="4928408" y="5588699"/>
            <a:ext cx="901249" cy="587330"/>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美洲印第安人或阿拉斯加本土人</a:t>
            </a:r>
            <a:endParaRPr 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12" name="TextBox 11"/>
          <p:cNvSpPr txBox="1"/>
          <p:nvPr/>
        </p:nvSpPr>
        <p:spPr>
          <a:xfrm>
            <a:off x="5987845" y="5588699"/>
            <a:ext cx="901249" cy="587330"/>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夏威夷本土人或太平洋岛民</a:t>
            </a:r>
            <a:endParaRPr 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14" name="TextBox 13"/>
          <p:cNvSpPr txBox="1"/>
          <p:nvPr/>
        </p:nvSpPr>
        <p:spPr>
          <a:xfrm>
            <a:off x="7007391" y="5588699"/>
            <a:ext cx="901249" cy="30461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多种族</a:t>
            </a:r>
            <a:endParaRPr 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15" name="TextBox 14"/>
          <p:cNvSpPr txBox="1"/>
          <p:nvPr/>
        </p:nvSpPr>
        <p:spPr>
          <a:xfrm>
            <a:off x="8014261" y="5588699"/>
            <a:ext cx="901249" cy="30461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其他</a:t>
            </a:r>
            <a:endParaRPr 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16" name="TextBox 15"/>
          <p:cNvSpPr txBox="1"/>
          <p:nvPr/>
        </p:nvSpPr>
        <p:spPr>
          <a:xfrm>
            <a:off x="1798035" y="5604529"/>
            <a:ext cx="966244"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西裔或拉丁裔</a:t>
            </a:r>
            <a:endParaRPr 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17" name="TextBox 16"/>
          <p:cNvSpPr txBox="1"/>
          <p:nvPr/>
        </p:nvSpPr>
        <p:spPr>
          <a:xfrm>
            <a:off x="2823666" y="5593101"/>
            <a:ext cx="995678" cy="767442"/>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黑人或</a:t>
            </a:r>
            <a:endParaRPr lang="en-US" altLang="zh-CN"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非裔美国人</a:t>
            </a:r>
            <a:endParaRPr 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19" name="TextBox 18"/>
          <p:cNvSpPr txBox="1"/>
          <p:nvPr/>
        </p:nvSpPr>
        <p:spPr>
          <a:xfrm>
            <a:off x="3902138" y="5593101"/>
            <a:ext cx="901249"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zh-CN" alt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亚裔</a:t>
            </a:r>
            <a:endParaRPr lang="en-US" sz="11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20" name="TextBox 19"/>
          <p:cNvSpPr txBox="1"/>
          <p:nvPr/>
        </p:nvSpPr>
        <p:spPr>
          <a:xfrm>
            <a:off x="9113095" y="3810825"/>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zh-CN" alt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女性</a:t>
            </a:r>
            <a:endParaRPr 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endParaRPr>
          </a:p>
          <a:p>
            <a:pPr algn="ctr">
              <a:spcBef>
                <a:spcPts val="300"/>
              </a:spcBef>
              <a:spcAft>
                <a:spcPts val="300"/>
              </a:spcAft>
              <a:buNone/>
            </a:pPr>
            <a:r>
              <a:rPr 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47%</a:t>
            </a:r>
          </a:p>
        </p:txBody>
      </p:sp>
      <p:sp>
        <p:nvSpPr>
          <p:cNvPr id="21" name="TextBox 20"/>
          <p:cNvSpPr txBox="1"/>
          <p:nvPr/>
        </p:nvSpPr>
        <p:spPr>
          <a:xfrm>
            <a:off x="10475031" y="3790121"/>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zh-CN" alt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男性</a:t>
            </a:r>
            <a:endParaRPr 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endParaRPr>
          </a:p>
          <a:p>
            <a:pPr algn="ctr">
              <a:spcBef>
                <a:spcPts val="300"/>
              </a:spcBef>
              <a:spcAft>
                <a:spcPts val="300"/>
              </a:spcAft>
              <a:buNone/>
            </a:pPr>
            <a:r>
              <a:rPr 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53%</a:t>
            </a:r>
          </a:p>
        </p:txBody>
      </p:sp>
      <p:sp>
        <p:nvSpPr>
          <p:cNvPr id="23" name="TextBox 12"/>
          <p:cNvSpPr txBox="1"/>
          <p:nvPr/>
        </p:nvSpPr>
        <p:spPr>
          <a:xfrm>
            <a:off x="6953086" y="2955063"/>
            <a:ext cx="1231185" cy="287873"/>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zh-CN" altLang="es-MX" sz="12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研究参加者</a:t>
            </a:r>
            <a:endParaRPr lang="en-US" sz="12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24" name="TextBox 12"/>
          <p:cNvSpPr txBox="1"/>
          <p:nvPr/>
        </p:nvSpPr>
        <p:spPr>
          <a:xfrm>
            <a:off x="6953085" y="3621489"/>
            <a:ext cx="1231185" cy="287873"/>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zh-CN" altLang="es-MX" sz="12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马萨诸塞州人群</a:t>
            </a:r>
            <a:endParaRPr lang="en-US" sz="12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p:cNvPicPr>
          <p:nvPr/>
        </p:nvPicPr>
        <p:blipFill>
          <a:blip r:embed="rId3"/>
          <a:stretch>
            <a:fillRect/>
          </a:stretch>
        </p:blipFill>
        <p:spPr>
          <a:xfrm>
            <a:off x="359045" y="2574800"/>
            <a:ext cx="8516317" cy="3778386"/>
          </a:xfrm>
          <a:prstGeom prst="rect">
            <a:avLst/>
          </a:prstGeom>
        </p:spPr>
      </p:pic>
      <p:sp>
        <p:nvSpPr>
          <p:cNvPr id="22" name="Rectángulo 21"/>
          <p:cNvSpPr/>
          <p:nvPr/>
        </p:nvSpPr>
        <p:spPr>
          <a:xfrm>
            <a:off x="912398" y="5767597"/>
            <a:ext cx="7998744" cy="679538"/>
          </a:xfrm>
          <a:prstGeom prst="rect">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spcBef>
                <a:spcPts val="300"/>
              </a:spcBef>
              <a:spcAft>
                <a:spcPts val="300"/>
              </a:spcAft>
            </a:pPr>
            <a:endParaRPr lang="es-MX" sz="1600" dirty="0" err="1">
              <a:solidFill>
                <a:schemeClr val="tx1"/>
              </a:solidFill>
            </a:endParaRPr>
          </a:p>
        </p:txBody>
      </p:sp>
      <p:graphicFrame>
        <p:nvGraphicFramePr>
          <p:cNvPr id="17" name="Chart 15"/>
          <p:cNvGraphicFramePr/>
          <p:nvPr/>
        </p:nvGraphicFramePr>
        <p:xfrm>
          <a:off x="7946295" y="2306820"/>
          <a:ext cx="4901397" cy="377838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9113095" y="3810825"/>
            <a:ext cx="1094161" cy="532184"/>
          </a:xfrm>
          <a:prstGeom prst="rect">
            <a:avLst/>
          </a:prstGeom>
          <a:solidFill>
            <a:srgbClr val="F1A78A"/>
          </a:solidFill>
          <a:ln w="6350">
            <a:noFill/>
            <a:miter lim="800000"/>
          </a:ln>
        </p:spPr>
        <p:txBody>
          <a:bodyPr vert="horz" wrap="square" lIns="0" tIns="0" rIns="0" bIns="0" rtlCol="0">
            <a:noAutofit/>
          </a:bodyPr>
          <a:lstStyle/>
          <a:p>
            <a:pPr algn="ctr">
              <a:spcBef>
                <a:spcPts val="300"/>
              </a:spcBef>
              <a:spcAft>
                <a:spcPts val="300"/>
              </a:spcAft>
              <a:buNone/>
            </a:pPr>
            <a:r>
              <a:rPr lang="zh-CN" alt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女性</a:t>
            </a:r>
            <a:endParaRPr 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endParaRPr>
          </a:p>
          <a:p>
            <a:pPr algn="ctr">
              <a:spcBef>
                <a:spcPts val="300"/>
              </a:spcBef>
              <a:spcAft>
                <a:spcPts val="300"/>
              </a:spcAft>
              <a:buNone/>
            </a:pPr>
            <a:r>
              <a:rPr 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45%</a:t>
            </a:r>
          </a:p>
        </p:txBody>
      </p:sp>
      <p:sp>
        <p:nvSpPr>
          <p:cNvPr id="21" name="TextBox 20"/>
          <p:cNvSpPr txBox="1"/>
          <p:nvPr/>
        </p:nvSpPr>
        <p:spPr>
          <a:xfrm>
            <a:off x="10583138" y="3801303"/>
            <a:ext cx="944336" cy="852925"/>
          </a:xfrm>
          <a:prstGeom prst="rect">
            <a:avLst/>
          </a:prstGeom>
          <a:solidFill>
            <a:srgbClr val="D26E2A"/>
          </a:solidFill>
          <a:ln w="6350">
            <a:noFill/>
            <a:miter lim="800000"/>
          </a:ln>
        </p:spPr>
        <p:txBody>
          <a:bodyPr vert="horz" wrap="square" lIns="0" tIns="0" rIns="0" bIns="0" rtlCol="0">
            <a:noAutofit/>
          </a:bodyPr>
          <a:lstStyle/>
          <a:p>
            <a:pPr algn="ctr">
              <a:spcBef>
                <a:spcPts val="300"/>
              </a:spcBef>
              <a:spcAft>
                <a:spcPts val="300"/>
              </a:spcAft>
              <a:buNone/>
            </a:pPr>
            <a:r>
              <a:rPr lang="zh-CN" alt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男性</a:t>
            </a:r>
            <a:endParaRPr 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endParaRPr>
          </a:p>
          <a:p>
            <a:pPr algn="ctr">
              <a:spcBef>
                <a:spcPts val="300"/>
              </a:spcBef>
              <a:spcAft>
                <a:spcPts val="300"/>
              </a:spcAft>
              <a:buNone/>
            </a:pPr>
            <a:r>
              <a:rPr lang="en-US" sz="1600" b="1" dirty="0">
                <a:solidFill>
                  <a:schemeClr val="tx1">
                    <a:lumMod val="75000"/>
                    <a:lumOff val="25000"/>
                  </a:schemeClr>
                </a:solidFill>
                <a:latin typeface="Calibri" panose="020F0502020204030204" pitchFamily="34" charset="0"/>
                <a:ea typeface="宋体" panose="02010600030101010101" pitchFamily="2" charset="-122"/>
                <a:cs typeface="Calibri" panose="020F0502020204030204" pitchFamily="34" charset="0"/>
              </a:rPr>
              <a:t>55%</a:t>
            </a:r>
          </a:p>
        </p:txBody>
      </p:sp>
      <p:sp>
        <p:nvSpPr>
          <p:cNvPr id="4" name="Rectangle 3"/>
          <p:cNvSpPr/>
          <p:nvPr/>
        </p:nvSpPr>
        <p:spPr>
          <a:xfrm>
            <a:off x="356489" y="1201320"/>
            <a:ext cx="11356939" cy="830997"/>
          </a:xfrm>
          <a:prstGeom prst="rect">
            <a:avLst/>
          </a:prstGeom>
        </p:spPr>
        <p:txBody>
          <a:bodyPr wrap="square">
            <a:spAutoFit/>
          </a:bodyPr>
          <a:lstStyle/>
          <a:p>
            <a:r>
              <a:rPr lang="zh-CN" altLang="en-US" sz="2400" dirty="0">
                <a:solidFill>
                  <a:srgbClr val="000000"/>
                </a:solidFill>
                <a:latin typeface="Calibri" panose="020F0502020204030204" pitchFamily="34" charset="0"/>
                <a:ea typeface="宋体" panose="02010600030101010101" pitchFamily="2" charset="-122"/>
                <a:cs typeface="Calibri" panose="020F0502020204030204" pitchFamily="34" charset="0"/>
              </a:rPr>
              <a:t>在美国、巴西、南非、哥伦比亚、阿根廷、秘鲁、智利和墨西哥，对</a:t>
            </a:r>
            <a:r>
              <a:rPr lang="en-US" altLang="zh-CN" sz="2400" dirty="0">
                <a:solidFill>
                  <a:srgbClr val="000000"/>
                </a:solidFill>
                <a:latin typeface="Calibri" panose="020F0502020204030204" pitchFamily="34" charset="0"/>
                <a:ea typeface="宋体" panose="02010600030101010101" pitchFamily="2" charset="-122"/>
                <a:cs typeface="Calibri" panose="020F0502020204030204" pitchFamily="34" charset="0"/>
              </a:rPr>
              <a:t>43,783</a:t>
            </a:r>
            <a:r>
              <a:rPr lang="zh-CN" altLang="en-US" sz="2400" dirty="0">
                <a:solidFill>
                  <a:srgbClr val="000000"/>
                </a:solidFill>
                <a:latin typeface="Calibri" panose="020F0502020204030204" pitchFamily="34" charset="0"/>
                <a:ea typeface="宋体" panose="02010600030101010101" pitchFamily="2" charset="-122"/>
                <a:cs typeface="Calibri" panose="020F0502020204030204" pitchFamily="34" charset="0"/>
              </a:rPr>
              <a:t>名</a:t>
            </a:r>
            <a:r>
              <a:rPr lang="en-US" altLang="zh-CN" sz="2400" dirty="0">
                <a:solidFill>
                  <a:srgbClr val="000000"/>
                </a:solidFill>
                <a:latin typeface="Calibri" panose="020F0502020204030204" pitchFamily="34" charset="0"/>
                <a:ea typeface="宋体" panose="02010600030101010101" pitchFamily="2" charset="-122"/>
                <a:cs typeface="Calibri" panose="020F0502020204030204" pitchFamily="34" charset="0"/>
              </a:rPr>
              <a:t>18</a:t>
            </a:r>
            <a:r>
              <a:rPr lang="zh-CN" altLang="en-US" sz="2400" dirty="0">
                <a:solidFill>
                  <a:srgbClr val="000000"/>
                </a:solidFill>
                <a:latin typeface="Calibri" panose="020F0502020204030204" pitchFamily="34" charset="0"/>
                <a:ea typeface="宋体" panose="02010600030101010101" pitchFamily="2" charset="-122"/>
                <a:cs typeface="Calibri" panose="020F0502020204030204" pitchFamily="34" charset="0"/>
              </a:rPr>
              <a:t>岁及以上的人进行了</a:t>
            </a:r>
            <a:r>
              <a:rPr lang="zh-CN" altLang="en-US" sz="2400" b="1" dirty="0">
                <a:solidFill>
                  <a:srgbClr val="000000"/>
                </a:solidFill>
                <a:latin typeface="Calibri" panose="020F0502020204030204" pitchFamily="34" charset="0"/>
                <a:ea typeface="宋体" panose="02010600030101010101" pitchFamily="2" charset="-122"/>
                <a:cs typeface="Calibri" panose="020F0502020204030204" pitchFamily="34" charset="0"/>
              </a:rPr>
              <a:t>强生疫苗</a:t>
            </a:r>
            <a:r>
              <a:rPr lang="zh-CN" altLang="en-US" sz="2400" dirty="0">
                <a:solidFill>
                  <a:srgbClr val="000000"/>
                </a:solidFill>
                <a:latin typeface="Calibri" panose="020F0502020204030204" pitchFamily="34" charset="0"/>
                <a:ea typeface="宋体" panose="02010600030101010101" pitchFamily="2" charset="-122"/>
                <a:cs typeface="Calibri" panose="020F0502020204030204" pitchFamily="34" charset="0"/>
              </a:rPr>
              <a:t>安全性评估。 </a:t>
            </a:r>
            <a:endParaRPr lang="en-US" sz="2400" dirty="0">
              <a:latin typeface="Calibri" panose="020F0502020204030204" pitchFamily="34" charset="0"/>
              <a:ea typeface="宋体" panose="02010600030101010101" pitchFamily="2" charset="-122"/>
              <a:cs typeface="Calibri" panose="020F0502020204030204" pitchFamily="34" charset="0"/>
            </a:endParaRPr>
          </a:p>
        </p:txBody>
      </p:sp>
      <p:sp>
        <p:nvSpPr>
          <p:cNvPr id="5" name="TextBox 4"/>
          <p:cNvSpPr txBox="1"/>
          <p:nvPr/>
        </p:nvSpPr>
        <p:spPr>
          <a:xfrm>
            <a:off x="1028151" y="5817224"/>
            <a:ext cx="652141" cy="328472"/>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rPr>
              <a:t>白人</a:t>
            </a:r>
            <a:endParaRPr 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6" name="TextBox 5"/>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宋体" panose="02010600030101010101" pitchFamily="2" charset="-122"/>
              <a:cs typeface="Calibri" panose="020F0502020204030204" pitchFamily="34" charset="0"/>
            </a:endParaRPr>
          </a:p>
        </p:txBody>
      </p:sp>
      <p:sp>
        <p:nvSpPr>
          <p:cNvPr id="8" name="TextBox 7"/>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谁参加了强生疫苗试验？</a:t>
            </a:r>
          </a:p>
        </p:txBody>
      </p:sp>
      <p:sp>
        <p:nvSpPr>
          <p:cNvPr id="25" name="TextBox 24"/>
          <p:cNvSpPr txBox="1"/>
          <p:nvPr/>
        </p:nvSpPr>
        <p:spPr>
          <a:xfrm>
            <a:off x="1860022" y="5821098"/>
            <a:ext cx="994657" cy="585282"/>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rPr>
              <a:t>西裔或拉丁裔</a:t>
            </a:r>
            <a:endParaRPr 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26" name="TextBox 25"/>
          <p:cNvSpPr txBox="1"/>
          <p:nvPr/>
        </p:nvSpPr>
        <p:spPr>
          <a:xfrm>
            <a:off x="2937650" y="5817225"/>
            <a:ext cx="833757" cy="535962"/>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rPr>
              <a:t>黑人或非裔</a:t>
            </a:r>
            <a:endParaRPr 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27" name="TextBox 4"/>
          <p:cNvSpPr txBox="1"/>
          <p:nvPr/>
        </p:nvSpPr>
        <p:spPr>
          <a:xfrm>
            <a:off x="4023183" y="5821098"/>
            <a:ext cx="652141" cy="532089"/>
          </a:xfrm>
          <a:prstGeom prst="rect">
            <a:avLst/>
          </a:prstGeom>
          <a:solidFill>
            <a:schemeClr val="bg1"/>
          </a:solidFill>
          <a:ln w="6350">
            <a:noFill/>
            <a:miter lim="800000"/>
          </a:ln>
        </p:spPr>
        <p:txBody>
          <a:bodyPr vert="horz" wrap="non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zh-CN" altLang="en-US"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rPr>
              <a:t>亚裔</a:t>
            </a:r>
            <a:endParaRPr lang="en-US"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30" name="TextBox 29"/>
          <p:cNvSpPr txBox="1"/>
          <p:nvPr/>
        </p:nvSpPr>
        <p:spPr>
          <a:xfrm>
            <a:off x="4823213" y="5807926"/>
            <a:ext cx="1059250" cy="535963"/>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rPr>
              <a:t>美洲印第安人或</a:t>
            </a:r>
            <a:endParaRPr lang="en-US" altLang="zh-CN"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endParaRPr>
          </a:p>
          <a:p>
            <a:pPr algn="ctr">
              <a:spcBef>
                <a:spcPts val="300"/>
              </a:spcBef>
              <a:spcAft>
                <a:spcPts val="300"/>
              </a:spcAft>
              <a:buNone/>
            </a:pPr>
            <a:r>
              <a:rPr lang="zh-CN" alt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rPr>
              <a:t>阿拉斯加本土人</a:t>
            </a:r>
            <a:endParaRPr 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31" name="TextBox 30"/>
          <p:cNvSpPr txBox="1"/>
          <p:nvPr/>
        </p:nvSpPr>
        <p:spPr>
          <a:xfrm>
            <a:off x="5982408" y="5820749"/>
            <a:ext cx="984950" cy="538983"/>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rPr>
              <a:t>夏威夷本土人</a:t>
            </a:r>
            <a:endParaRPr lang="en-US" altLang="zh-CN"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endParaRPr>
          </a:p>
          <a:p>
            <a:pPr algn="ctr">
              <a:spcBef>
                <a:spcPts val="300"/>
              </a:spcBef>
              <a:spcAft>
                <a:spcPts val="300"/>
              </a:spcAft>
              <a:buNone/>
            </a:pPr>
            <a:r>
              <a:rPr lang="zh-CN" alt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rPr>
              <a:t>或太平洋岛屿人</a:t>
            </a:r>
            <a:endParaRPr lang="en-US" altLang="zh-CN"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endParaRPr>
          </a:p>
          <a:p>
            <a:pPr algn="ctr">
              <a:spcBef>
                <a:spcPts val="300"/>
              </a:spcBef>
              <a:spcAft>
                <a:spcPts val="300"/>
              </a:spcAft>
              <a:buNone/>
            </a:pPr>
            <a:endParaRPr 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32" name="TextBox 31"/>
          <p:cNvSpPr txBox="1"/>
          <p:nvPr/>
        </p:nvSpPr>
        <p:spPr>
          <a:xfrm>
            <a:off x="7008999" y="5839990"/>
            <a:ext cx="710670" cy="391090"/>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rPr>
              <a:t>多族裔</a:t>
            </a:r>
            <a:endParaRPr 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33" name="TextBox 32"/>
          <p:cNvSpPr txBox="1"/>
          <p:nvPr/>
        </p:nvSpPr>
        <p:spPr>
          <a:xfrm>
            <a:off x="8074552" y="5838763"/>
            <a:ext cx="652141" cy="391090"/>
          </a:xfrm>
          <a:prstGeom prst="rect">
            <a:avLst/>
          </a:prstGeom>
          <a:solidFill>
            <a:schemeClr val="bg1"/>
          </a:solidFill>
          <a:ln w="6350">
            <a:noFill/>
            <a:miter lim="800000"/>
          </a:ln>
        </p:spPr>
        <p:txBody>
          <a:bodyPr vert="horz" wrap="none" lIns="0" tIns="0" rIns="0" bIns="0" rtlCol="0">
            <a:noAutofit/>
          </a:bodyPr>
          <a:lstStyle/>
          <a:p>
            <a:pPr algn="ctr">
              <a:spcBef>
                <a:spcPts val="300"/>
              </a:spcBef>
              <a:spcAft>
                <a:spcPts val="300"/>
              </a:spcAft>
              <a:buNone/>
            </a:pPr>
            <a:r>
              <a:rPr lang="zh-CN" alt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rPr>
              <a:t>其他</a:t>
            </a:r>
            <a:endParaRPr lang="en-US" sz="1100" dirty="0">
              <a:solidFill>
                <a:schemeClr val="tx1">
                  <a:lumMod val="50000"/>
                  <a:lumOff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23" name="TextBox 12"/>
          <p:cNvSpPr txBox="1"/>
          <p:nvPr/>
        </p:nvSpPr>
        <p:spPr>
          <a:xfrm>
            <a:off x="6892051" y="3255574"/>
            <a:ext cx="1231185" cy="287873"/>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zh-CN" altLang="es-MX" sz="12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研究参加者</a:t>
            </a:r>
            <a:endParaRPr lang="en-US" sz="12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
        <p:nvSpPr>
          <p:cNvPr id="24" name="TextBox 12"/>
          <p:cNvSpPr txBox="1"/>
          <p:nvPr/>
        </p:nvSpPr>
        <p:spPr>
          <a:xfrm>
            <a:off x="6892050" y="3891667"/>
            <a:ext cx="1231185" cy="287873"/>
          </a:xfrm>
          <a:prstGeom prst="rect">
            <a:avLst/>
          </a:prstGeom>
          <a:solidFill>
            <a:schemeClr val="bg1"/>
          </a:solidFill>
          <a:ln w="6350">
            <a:noFill/>
            <a:miter lim="800000"/>
          </a:ln>
        </p:spPr>
        <p:txBody>
          <a:bodyPr vert="horz" wrap="square" lIns="0" tIns="0" rIns="0" bIns="0" rtlCol="0">
            <a:noAutofit/>
          </a:bodyPr>
          <a:lstStyle/>
          <a:p>
            <a:pPr>
              <a:spcBef>
                <a:spcPts val="300"/>
              </a:spcBef>
              <a:spcAft>
                <a:spcPts val="300"/>
              </a:spcAft>
              <a:buNone/>
            </a:pPr>
            <a:r>
              <a:rPr lang="zh-CN" altLang="es-MX" sz="12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rPr>
              <a:t>马萨诸塞州人群</a:t>
            </a:r>
            <a:endParaRPr lang="en-US" sz="1200" dirty="0">
              <a:solidFill>
                <a:schemeClr val="accent6">
                  <a:lumMod val="50000"/>
                </a:schemeClr>
              </a:solidFill>
              <a:latin typeface="宋体" panose="02010600030101010101" pitchFamily="2" charset="-122"/>
              <a:ea typeface="宋体" panose="02010600030101010101" pitchFamily="2" charset="-122"/>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过敏者是否应当接种新冠病毒疫苗？</a:t>
            </a:r>
            <a:r>
              <a:rPr lang="en-US" sz="3200" dirty="0">
                <a:latin typeface="Calibri" panose="020F0502020204030204" pitchFamily="34" charset="0"/>
                <a:ea typeface="宋体" panose="02010600030101010101" pitchFamily="2" charset="-122"/>
                <a:cs typeface="Calibri" panose="020F0502020204030204" pitchFamily="34" charset="0"/>
              </a:rPr>
              <a:t> </a:t>
            </a:r>
          </a:p>
        </p:txBody>
      </p:sp>
      <p:sp>
        <p:nvSpPr>
          <p:cNvPr id="4" name="Rectangle 3"/>
          <p:cNvSpPr/>
          <p:nvPr/>
        </p:nvSpPr>
        <p:spPr>
          <a:xfrm>
            <a:off x="478571" y="1360347"/>
            <a:ext cx="11356939" cy="3557897"/>
          </a:xfrm>
          <a:prstGeom prst="rect">
            <a:avLst/>
          </a:prstGeom>
        </p:spPr>
        <p:txBody>
          <a:bodyPr wrap="square">
            <a:spAutoFit/>
          </a:bodyPr>
          <a:lstStyle/>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如果您曾经对疫苗中的任何成分有严重的过敏反应（亦称为过敏症），则</a:t>
            </a:r>
            <a:r>
              <a:rPr lang="zh-CN" altLang="en-US" sz="2400" b="1" dirty="0">
                <a:latin typeface="Calibri" panose="020F0502020204030204" pitchFamily="34" charset="0"/>
                <a:ea typeface="宋体" panose="02010600030101010101" pitchFamily="2" charset="-122"/>
                <a:cs typeface="Calibri" panose="020F0502020204030204" pitchFamily="34" charset="0"/>
              </a:rPr>
              <a:t>不</a:t>
            </a:r>
            <a:r>
              <a:rPr lang="zh-CN" altLang="en-US" sz="2400" dirty="0">
                <a:latin typeface="Calibri" panose="020F0502020204030204" pitchFamily="34" charset="0"/>
                <a:ea typeface="宋体" panose="02010600030101010101" pitchFamily="2" charset="-122"/>
                <a:cs typeface="Calibri" panose="020F0502020204030204" pitchFamily="34" charset="0"/>
              </a:rPr>
              <a:t>应接种新冠病毒疫苗。</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endParaRPr lang="en-US" sz="2400" dirty="0">
              <a:highlight>
                <a:srgbClr val="FFFF00"/>
              </a:highlight>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新冠病毒疫苗不含鸡蛋、明胶、防腐剂或乳胶。其成分列表请参见：</a:t>
            </a:r>
            <a:endParaRPr lang="en-US" sz="2400" dirty="0">
              <a:latin typeface="Calibri" panose="020F0502020204030204" pitchFamily="34" charset="0"/>
              <a:ea typeface="宋体" panose="02010600030101010101" pitchFamily="2" charset="-122"/>
              <a:cs typeface="Calibri" panose="020F0502020204030204" pitchFamily="34" charset="0"/>
            </a:endParaRPr>
          </a:p>
          <a:p>
            <a:pPr marL="571500" marR="0">
              <a:lnSpc>
                <a:spcPct val="94000"/>
              </a:lnSpc>
              <a:spcBef>
                <a:spcPts val="0"/>
              </a:spcBef>
              <a:spcAft>
                <a:spcPts val="0"/>
              </a:spcAft>
            </a:pPr>
            <a:r>
              <a:rPr lang="en-US" sz="2000" dirty="0">
                <a:solidFill>
                  <a:srgbClr val="000000"/>
                </a:solidFill>
                <a:latin typeface="Calibri" panose="020F0502020204030204" pitchFamily="34" charset="0"/>
                <a:ea typeface="宋体" panose="02010600030101010101" pitchFamily="2" charset="-122"/>
                <a:cs typeface="Calibri" panose="020F0502020204030204" pitchFamily="34" charset="0"/>
              </a:rPr>
              <a:t>o</a:t>
            </a:r>
            <a:r>
              <a:rPr lang="en-US" sz="2000" spc="-240" dirty="0">
                <a:solidFill>
                  <a:srgbClr val="000000"/>
                </a:solidFill>
                <a:latin typeface="Calibri" panose="020F0502020204030204" pitchFamily="34" charset="0"/>
                <a:ea typeface="宋体" panose="02010600030101010101" pitchFamily="2" charset="-122"/>
                <a:cs typeface="Calibri" panose="020F0502020204030204" pitchFamily="34" charset="0"/>
              </a:rPr>
              <a:t> </a:t>
            </a:r>
            <a:r>
              <a:rPr lang="zh-CN" altLang="en-US" dirty="0">
                <a:solidFill>
                  <a:srgbClr val="000000"/>
                </a:solidFill>
                <a:latin typeface="Calibri" panose="020F0502020204030204" pitchFamily="34" charset="0"/>
                <a:ea typeface="宋体" panose="02010600030101010101" pitchFamily="2" charset="-122"/>
                <a:cs typeface="Calibri" panose="020F0502020204030204" pitchFamily="34" charset="0"/>
              </a:rPr>
              <a:t>辉瑞</a:t>
            </a:r>
            <a:r>
              <a:rPr lang="en-US" altLang="zh-CN" dirty="0">
                <a:solidFill>
                  <a:srgbClr val="000000"/>
                </a:solidFill>
                <a:latin typeface="Calibri" panose="020F0502020204030204" pitchFamily="34" charset="0"/>
                <a:ea typeface="宋体" panose="02010600030101010101" pitchFamily="2" charset="-122"/>
                <a:cs typeface="Calibri" panose="020F0502020204030204" pitchFamily="34" charset="0"/>
              </a:rPr>
              <a:t>/</a:t>
            </a:r>
            <a:r>
              <a:rPr lang="en-US" altLang="zh-CN" dirty="0" err="1">
                <a:solidFill>
                  <a:srgbClr val="000000"/>
                </a:solidFill>
                <a:latin typeface="Calibri" panose="020F0502020204030204" pitchFamily="34" charset="0"/>
                <a:ea typeface="宋体" panose="02010600030101010101" pitchFamily="2" charset="-122"/>
                <a:cs typeface="Calibri" panose="020F0502020204030204" pitchFamily="34" charset="0"/>
              </a:rPr>
              <a:t>Comirnaty</a:t>
            </a:r>
            <a:r>
              <a:rPr lang="zh-CN" altLang="en-US" dirty="0">
                <a:solidFill>
                  <a:srgbClr val="000000"/>
                </a:solidFill>
                <a:latin typeface="Calibri" panose="020F0502020204030204" pitchFamily="34" charset="0"/>
                <a:ea typeface="宋体" panose="02010600030101010101" pitchFamily="2" charset="-122"/>
                <a:cs typeface="Calibri" panose="020F0502020204030204" pitchFamily="34" charset="0"/>
              </a:rPr>
              <a:t>：</a:t>
            </a:r>
            <a:r>
              <a:rPr lang="en-US" u="sng" dirty="0">
                <a:solidFill>
                  <a:srgbClr val="0000FF"/>
                </a:solidFill>
                <a:latin typeface="Calibri" panose="020F0502020204030204" pitchFamily="34" charset="0"/>
                <a:ea typeface="宋体" panose="02010600030101010101" pitchFamily="2" charset="-122"/>
                <a:cs typeface="Calibri" panose="020F0502020204030204" pitchFamily="34" charset="0"/>
                <a:hlinkClick r:id="rId3"/>
              </a:rPr>
              <a:t>https://www.fda.gov/media/144414/download</a:t>
            </a:r>
            <a:r>
              <a:rPr lang="en-US" spc="-15" dirty="0">
                <a:solidFill>
                  <a:srgbClr val="0000FF"/>
                </a:solidFill>
                <a:latin typeface="Calibri" panose="020F0502020204030204" pitchFamily="34" charset="0"/>
                <a:ea typeface="宋体" panose="02010600030101010101" pitchFamily="2" charset="-122"/>
                <a:cs typeface="Calibri" panose="020F0502020204030204" pitchFamily="34" charset="0"/>
                <a:hlinkClick r:id="rId3"/>
              </a:rPr>
              <a:t> </a:t>
            </a:r>
            <a:r>
              <a:rPr lang="zh-CN" altLang="en-US" dirty="0">
                <a:solidFill>
                  <a:srgbClr val="000000"/>
                </a:solidFill>
                <a:latin typeface="Calibri" panose="020F0502020204030204" pitchFamily="34" charset="0"/>
                <a:ea typeface="宋体" panose="02010600030101010101" pitchFamily="2" charset="-122"/>
                <a:cs typeface="Calibri" panose="020F0502020204030204" pitchFamily="34" charset="0"/>
              </a:rPr>
              <a:t>（第</a:t>
            </a:r>
            <a:r>
              <a:rPr lang="en-US" altLang="zh-CN" dirty="0">
                <a:solidFill>
                  <a:srgbClr val="000000"/>
                </a:solidFill>
                <a:latin typeface="Calibri" panose="020F0502020204030204" pitchFamily="34" charset="0"/>
                <a:ea typeface="宋体" panose="02010600030101010101" pitchFamily="2" charset="-122"/>
                <a:cs typeface="Calibri" panose="020F0502020204030204" pitchFamily="34" charset="0"/>
              </a:rPr>
              <a:t>3</a:t>
            </a:r>
            <a:r>
              <a:rPr lang="zh-CN" altLang="en-US" dirty="0">
                <a:solidFill>
                  <a:srgbClr val="000000"/>
                </a:solidFill>
                <a:latin typeface="Calibri" panose="020F0502020204030204" pitchFamily="34" charset="0"/>
                <a:ea typeface="宋体" panose="02010600030101010101" pitchFamily="2" charset="-122"/>
                <a:cs typeface="Calibri" panose="020F0502020204030204" pitchFamily="34" charset="0"/>
              </a:rPr>
              <a:t>页）</a:t>
            </a:r>
            <a:endParaRPr lang="en-US" sz="1000" dirty="0">
              <a:latin typeface="Calibri" panose="020F0502020204030204" pitchFamily="34" charset="0"/>
              <a:ea typeface="宋体" panose="02010600030101010101" pitchFamily="2" charset="-122"/>
              <a:cs typeface="Calibri" panose="020F0502020204030204" pitchFamily="34" charset="0"/>
            </a:endParaRPr>
          </a:p>
          <a:p>
            <a:pPr marL="571500" marR="0">
              <a:lnSpc>
                <a:spcPct val="96000"/>
              </a:lnSpc>
              <a:spcBef>
                <a:spcPts val="0"/>
              </a:spcBef>
              <a:spcAft>
                <a:spcPts val="0"/>
              </a:spcAft>
            </a:pPr>
            <a:r>
              <a:rPr lang="pt-BR" sz="2000" dirty="0">
                <a:solidFill>
                  <a:srgbClr val="000000"/>
                </a:solidFill>
                <a:latin typeface="Calibri" panose="020F0502020204030204" pitchFamily="34" charset="0"/>
                <a:ea typeface="宋体" panose="02010600030101010101" pitchFamily="2" charset="-122"/>
                <a:cs typeface="Calibri" panose="020F0502020204030204" pitchFamily="34" charset="0"/>
              </a:rPr>
              <a:t>o</a:t>
            </a:r>
            <a:r>
              <a:rPr lang="pt-BR" sz="2000" spc="-240" dirty="0">
                <a:solidFill>
                  <a:srgbClr val="000000"/>
                </a:solidFill>
                <a:latin typeface="Calibri" panose="020F0502020204030204" pitchFamily="34" charset="0"/>
                <a:ea typeface="宋体" panose="02010600030101010101" pitchFamily="2" charset="-122"/>
                <a:cs typeface="Calibri" panose="020F0502020204030204" pitchFamily="34" charset="0"/>
              </a:rPr>
              <a:t> </a:t>
            </a:r>
            <a:r>
              <a:rPr lang="zh-CN" altLang="en-US" dirty="0">
                <a:solidFill>
                  <a:srgbClr val="000000"/>
                </a:solidFill>
                <a:latin typeface="Calibri" panose="020F0502020204030204" pitchFamily="34" charset="0"/>
                <a:ea typeface="宋体" panose="02010600030101010101" pitchFamily="2" charset="-122"/>
                <a:cs typeface="Calibri" panose="020F0502020204030204" pitchFamily="34" charset="0"/>
              </a:rPr>
              <a:t>莫德纳：</a:t>
            </a:r>
            <a:r>
              <a:rPr lang="pt-BR" u="sng" dirty="0">
                <a:solidFill>
                  <a:srgbClr val="0000FF"/>
                </a:solidFill>
                <a:latin typeface="Calibri" panose="020F0502020204030204" pitchFamily="34" charset="0"/>
                <a:ea typeface="宋体" panose="02010600030101010101" pitchFamily="2" charset="-122"/>
                <a:cs typeface="Calibri" panose="020F0502020204030204" pitchFamily="34" charset="0"/>
                <a:hlinkClick r:id="rId4"/>
              </a:rPr>
              <a:t>https://www.fda.gov/media/144638/download</a:t>
            </a:r>
            <a:r>
              <a:rPr lang="pt-BR" spc="-15" dirty="0">
                <a:solidFill>
                  <a:srgbClr val="0000FF"/>
                </a:solidFill>
                <a:latin typeface="Calibri" panose="020F0502020204030204" pitchFamily="34" charset="0"/>
                <a:ea typeface="宋体" panose="02010600030101010101" pitchFamily="2" charset="-122"/>
                <a:cs typeface="Calibri" panose="020F0502020204030204" pitchFamily="34" charset="0"/>
                <a:hlinkClick r:id="rId4"/>
              </a:rPr>
              <a:t> </a:t>
            </a:r>
            <a:r>
              <a:rPr lang="zh-CN" altLang="en-US" dirty="0">
                <a:solidFill>
                  <a:srgbClr val="000000"/>
                </a:solidFill>
                <a:latin typeface="Calibri" panose="020F0502020204030204" pitchFamily="34" charset="0"/>
                <a:ea typeface="宋体" panose="02010600030101010101" pitchFamily="2" charset="-122"/>
                <a:cs typeface="Calibri" panose="020F0502020204030204" pitchFamily="34" charset="0"/>
              </a:rPr>
              <a:t>（第</a:t>
            </a:r>
            <a:r>
              <a:rPr lang="en-US" altLang="zh-CN" dirty="0">
                <a:solidFill>
                  <a:srgbClr val="000000"/>
                </a:solidFill>
                <a:latin typeface="Calibri" panose="020F0502020204030204" pitchFamily="34" charset="0"/>
                <a:ea typeface="宋体" panose="02010600030101010101" pitchFamily="2" charset="-122"/>
                <a:cs typeface="Calibri" panose="020F0502020204030204" pitchFamily="34" charset="0"/>
              </a:rPr>
              <a:t>2</a:t>
            </a:r>
            <a:r>
              <a:rPr lang="zh-CN" altLang="en-US" dirty="0">
                <a:solidFill>
                  <a:srgbClr val="000000"/>
                </a:solidFill>
                <a:latin typeface="Calibri" panose="020F0502020204030204" pitchFamily="34" charset="0"/>
                <a:ea typeface="宋体" panose="02010600030101010101" pitchFamily="2" charset="-122"/>
                <a:cs typeface="Calibri" panose="020F0502020204030204" pitchFamily="34" charset="0"/>
              </a:rPr>
              <a:t>页）</a:t>
            </a:r>
            <a:endParaRPr lang="pt-BR" dirty="0">
              <a:solidFill>
                <a:srgbClr val="000000"/>
              </a:solidFill>
              <a:latin typeface="Calibri" panose="020F0502020204030204" pitchFamily="34" charset="0"/>
              <a:ea typeface="宋体" panose="02010600030101010101" pitchFamily="2" charset="-122"/>
              <a:cs typeface="Calibri" panose="020F0502020204030204" pitchFamily="34" charset="0"/>
            </a:endParaRPr>
          </a:p>
          <a:p>
            <a:pPr marL="571500" lvl="0">
              <a:lnSpc>
                <a:spcPct val="96000"/>
              </a:lnSpc>
            </a:pPr>
            <a:r>
              <a:rPr lang="pt-BR" sz="2000" dirty="0">
                <a:solidFill>
                  <a:srgbClr val="000000"/>
                </a:solidFill>
                <a:latin typeface="Calibri" panose="020F0502020204030204" pitchFamily="34" charset="0"/>
                <a:ea typeface="宋体" panose="02010600030101010101" pitchFamily="2" charset="-122"/>
                <a:cs typeface="Calibri" panose="020F0502020204030204" pitchFamily="34" charset="0"/>
              </a:rPr>
              <a:t>o</a:t>
            </a:r>
            <a:r>
              <a:rPr lang="pt-BR" sz="2000" spc="-240" dirty="0">
                <a:solidFill>
                  <a:srgbClr val="000000"/>
                </a:solidFill>
                <a:latin typeface="Calibri" panose="020F0502020204030204" pitchFamily="34" charset="0"/>
                <a:ea typeface="宋体" panose="02010600030101010101" pitchFamily="2" charset="-122"/>
                <a:cs typeface="Calibri" panose="020F0502020204030204" pitchFamily="34" charset="0"/>
              </a:rPr>
              <a:t> </a:t>
            </a:r>
            <a:r>
              <a:rPr lang="zh-CN" altLang="en-US" dirty="0">
                <a:solidFill>
                  <a:srgbClr val="000000"/>
                </a:solidFill>
                <a:latin typeface="Calibri" panose="020F0502020204030204" pitchFamily="34" charset="0"/>
                <a:ea typeface="宋体" panose="02010600030101010101" pitchFamily="2" charset="-122"/>
                <a:cs typeface="Calibri" panose="020F0502020204030204" pitchFamily="34" charset="0"/>
              </a:rPr>
              <a:t>强生：</a:t>
            </a:r>
            <a:r>
              <a:rPr lang="en-US" u="sng" dirty="0">
                <a:solidFill>
                  <a:srgbClr val="0563C1"/>
                </a:solidFill>
                <a:latin typeface="Calibri" panose="020F0502020204030204" pitchFamily="34" charset="0"/>
                <a:ea typeface="宋体" panose="02010600030101010101" pitchFamily="2" charset="-122"/>
                <a:cs typeface="Calibri" panose="020F0502020204030204" pitchFamily="34" charset="0"/>
                <a:hlinkClick r:id="rId5"/>
              </a:rPr>
              <a:t>https://www.fda.gov/media/146305/download</a:t>
            </a:r>
            <a:r>
              <a:rPr lang="en-US" dirty="0">
                <a:solidFill>
                  <a:srgbClr val="000000"/>
                </a:solidFill>
                <a:latin typeface="Calibri" panose="020F0502020204030204" pitchFamily="34" charset="0"/>
                <a:ea typeface="宋体" panose="02010600030101010101" pitchFamily="2" charset="-122"/>
                <a:cs typeface="Calibri" panose="020F0502020204030204" pitchFamily="34" charset="0"/>
              </a:rPr>
              <a:t> </a:t>
            </a:r>
            <a:r>
              <a:rPr lang="zh-CN" altLang="en-US" dirty="0">
                <a:solidFill>
                  <a:srgbClr val="000000"/>
                </a:solidFill>
                <a:latin typeface="Calibri" panose="020F0502020204030204" pitchFamily="34" charset="0"/>
                <a:ea typeface="宋体" panose="02010600030101010101" pitchFamily="2" charset="-122"/>
                <a:cs typeface="Calibri" panose="020F0502020204030204" pitchFamily="34" charset="0"/>
              </a:rPr>
              <a:t>（第</a:t>
            </a:r>
            <a:r>
              <a:rPr lang="en-US" altLang="zh-CN" dirty="0">
                <a:solidFill>
                  <a:srgbClr val="000000"/>
                </a:solidFill>
                <a:latin typeface="Calibri" panose="020F0502020204030204" pitchFamily="34" charset="0"/>
                <a:ea typeface="宋体" panose="02010600030101010101" pitchFamily="2" charset="-122"/>
                <a:cs typeface="Calibri" panose="020F0502020204030204" pitchFamily="34" charset="0"/>
              </a:rPr>
              <a:t>2</a:t>
            </a:r>
            <a:r>
              <a:rPr lang="zh-CN" altLang="en-US" dirty="0">
                <a:solidFill>
                  <a:srgbClr val="000000"/>
                </a:solidFill>
                <a:latin typeface="Calibri" panose="020F0502020204030204" pitchFamily="34" charset="0"/>
                <a:ea typeface="宋体" panose="02010600030101010101" pitchFamily="2" charset="-122"/>
                <a:cs typeface="Calibri" panose="020F0502020204030204" pitchFamily="34" charset="0"/>
              </a:rPr>
              <a:t>页）</a:t>
            </a:r>
            <a:endParaRPr lang="en-US" sz="1000" dirty="0">
              <a:latin typeface="Calibri" panose="020F0502020204030204" pitchFamily="34" charset="0"/>
              <a:ea typeface="宋体" panose="02010600030101010101" pitchFamily="2" charset="-122"/>
              <a:cs typeface="Calibri" panose="020F0502020204030204" pitchFamily="34" charset="0"/>
            </a:endParaRPr>
          </a:p>
          <a:p>
            <a:endParaRPr 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如果您曾经对疫苗中不包含的其他物质（例如花生酱）有严重过敏反应，请在接种疫苗之前向您的医疗保健提供者洽询。</a:t>
            </a:r>
            <a:endParaRPr lang="en-US" sz="2400" dirty="0">
              <a:latin typeface="Calibri" panose="020F0502020204030204" pitchFamily="34" charset="0"/>
              <a:ea typeface="宋体" panose="02010600030101010101" pitchFamily="2" charset="-122"/>
              <a:cs typeface="Calibri" panose="020F0502020204030204" pitchFamily="34" charset="0"/>
            </a:endParaRPr>
          </a:p>
        </p:txBody>
      </p:sp>
      <p:sp>
        <p:nvSpPr>
          <p:cNvPr id="5" name="TextBox 4"/>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宋体" panose="02010600030101010101" pitchFamily="2" charset="-122"/>
              <a:cs typeface="Calibri" panose="020F0502020204030204" pitchFamily="34" charset="0"/>
            </a:endParaRPr>
          </a:p>
        </p:txBody>
      </p:sp>
      <p:sp>
        <p:nvSpPr>
          <p:cNvPr id="6" name="TextBox 5"/>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331"/>
            <a:ext cx="12192000" cy="923330"/>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000" dirty="0">
                <a:latin typeface="Calibri" panose="020F0502020204030204" pitchFamily="34" charset="0"/>
                <a:ea typeface="宋体" panose="02010600030101010101" pitchFamily="2" charset="-122"/>
                <a:cs typeface="Calibri" panose="020F0502020204030204" pitchFamily="34" charset="0"/>
              </a:rPr>
              <a:t>我希望在未来生孩子。对我来说，</a:t>
            </a:r>
            <a:endParaRPr lang="en-US" altLang="zh-CN" sz="3000" dirty="0">
              <a:latin typeface="Calibri" panose="020F0502020204030204" pitchFamily="34" charset="0"/>
              <a:ea typeface="宋体" panose="02010600030101010101" pitchFamily="2" charset="-122"/>
              <a:cs typeface="Calibri" panose="020F0502020204030204" pitchFamily="34" charset="0"/>
            </a:endParaRPr>
          </a:p>
          <a:p>
            <a:pPr algn="ctr"/>
            <a:r>
              <a:rPr lang="zh-CN" altLang="en-US" sz="3000" dirty="0">
                <a:latin typeface="Calibri" panose="020F0502020204030204" pitchFamily="34" charset="0"/>
                <a:ea typeface="宋体" panose="02010600030101010101" pitchFamily="2" charset="-122"/>
                <a:cs typeface="Calibri" panose="020F0502020204030204" pitchFamily="34" charset="0"/>
              </a:rPr>
              <a:t>接种新冠病毒疫苗安全吗？</a:t>
            </a:r>
            <a:endParaRPr lang="en-US" sz="3000" dirty="0">
              <a:latin typeface="Calibri" panose="020F0502020204030204" pitchFamily="34" charset="0"/>
              <a:ea typeface="宋体" panose="02010600030101010101" pitchFamily="2" charset="-122"/>
              <a:cs typeface="Calibri" panose="020F0502020204030204" pitchFamily="34" charset="0"/>
            </a:endParaRPr>
          </a:p>
        </p:txBody>
      </p:sp>
      <p:sp>
        <p:nvSpPr>
          <p:cNvPr id="5" name="Rectangle 4"/>
          <p:cNvSpPr/>
          <p:nvPr/>
        </p:nvSpPr>
        <p:spPr>
          <a:xfrm>
            <a:off x="655608" y="1418500"/>
            <a:ext cx="11050839" cy="3046988"/>
          </a:xfrm>
          <a:prstGeom prst="rect">
            <a:avLst/>
          </a:prstGeom>
        </p:spPr>
        <p:txBody>
          <a:bodyPr wrap="square">
            <a:spAutoFit/>
          </a:bodyPr>
          <a:lstStyle/>
          <a:p>
            <a:r>
              <a:rPr lang="zh-CN" altLang="en-US" sz="2400" dirty="0">
                <a:latin typeface="Calibri" panose="020F0502020204030204" pitchFamily="34" charset="0"/>
                <a:ea typeface="宋体" panose="02010600030101010101" pitchFamily="2" charset="-122"/>
                <a:cs typeface="Calibri" panose="020F0502020204030204" pitchFamily="34" charset="0"/>
              </a:rPr>
              <a:t>是的！</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285750" indent="-285750">
              <a:buFont typeface="Arial" panose="020B0604020202020204" pitchFamily="34" charset="0"/>
              <a:buChar char="•"/>
            </a:pPr>
            <a:r>
              <a:rPr lang="en-US" altLang="zh-CN" sz="2400" dirty="0">
                <a:latin typeface="Calibri" panose="020F0502020204030204" pitchFamily="34" charset="0"/>
                <a:ea typeface="宋体" panose="02010600030101010101" pitchFamily="2" charset="-122"/>
                <a:cs typeface="Calibri" panose="020F0502020204030204" pitchFamily="34" charset="0"/>
              </a:rPr>
              <a:t>CDC </a:t>
            </a:r>
            <a:r>
              <a:rPr lang="zh-CN" altLang="en-US" sz="2400" dirty="0">
                <a:latin typeface="Calibri" panose="020F0502020204030204" pitchFamily="34" charset="0"/>
                <a:ea typeface="宋体" panose="02010600030101010101" pitchFamily="2" charset="-122"/>
                <a:cs typeface="Calibri" panose="020F0502020204030204" pitchFamily="34" charset="0"/>
              </a:rPr>
              <a:t>建议现在尝试怀孕或将来可能怀孕的人接种新冠病毒疫苗。</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285750" indent="-28575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没有证据表明接种新冠病毒疫苗后产生的抗体或疫苗成分会引起任何问题。 </a:t>
            </a:r>
          </a:p>
          <a:p>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285750" indent="-28575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没有证据表明任何疫苗会导致女性或男性的生育问题。</a:t>
            </a:r>
            <a:r>
              <a:rPr lang="en-US" sz="2400" dirty="0">
                <a:latin typeface="Calibri" panose="020F0502020204030204" pitchFamily="34" charset="0"/>
                <a:ea typeface="宋体" panose="02010600030101010101" pitchFamily="2" charset="-122"/>
                <a:cs typeface="Calibri" panose="020F0502020204030204" pitchFamily="34" charset="0"/>
              </a:rPr>
              <a:t> </a:t>
            </a:r>
          </a:p>
          <a:p>
            <a:r>
              <a:rPr lang="en-US" sz="2400" dirty="0">
                <a:latin typeface="Calibri" panose="020F0502020204030204" pitchFamily="34" charset="0"/>
                <a:ea typeface="宋体" panose="02010600030101010101" pitchFamily="2" charset="-122"/>
                <a:cs typeface="Calibri" panose="020F050202020403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625" y="23854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孕妇或哺乳期的人是否能接种新冠病毒疫苗？</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4" name="Rectangle 3"/>
          <p:cNvSpPr/>
          <p:nvPr/>
        </p:nvSpPr>
        <p:spPr>
          <a:xfrm>
            <a:off x="478571" y="1258749"/>
            <a:ext cx="11160435" cy="2821285"/>
          </a:xfrm>
          <a:prstGeom prst="rect">
            <a:avLst/>
          </a:prstGeom>
        </p:spPr>
        <p:txBody>
          <a:bodyPr wrap="square">
            <a:spAutoFit/>
          </a:bodyPr>
          <a:lstStyle/>
          <a:p>
            <a:r>
              <a:rPr lang="zh-CN" altLang="en-US" sz="2400" dirty="0">
                <a:latin typeface="Calibri" panose="020F0502020204030204" pitchFamily="34" charset="0"/>
                <a:ea typeface="宋体" panose="02010600030101010101" pitchFamily="2" charset="-122"/>
                <a:cs typeface="Calibri" panose="020F0502020204030204" pitchFamily="34" charset="0"/>
              </a:rPr>
              <a:t>可以！</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342900" indent="-342900">
              <a:spcBef>
                <a:spcPts val="1000"/>
              </a:spcBef>
              <a:buFont typeface="Arial" panose="020B0604020202020204" pitchFamily="34" charset="0"/>
              <a:buChar char="•"/>
            </a:pPr>
            <a:r>
              <a:rPr lang="en-US" altLang="zh-CN" sz="2400" dirty="0">
                <a:latin typeface="Calibri" panose="020F0502020204030204" pitchFamily="34" charset="0"/>
                <a:ea typeface="宋体" panose="02010600030101010101" pitchFamily="2" charset="-122"/>
                <a:cs typeface="Calibri" panose="020F0502020204030204" pitchFamily="34" charset="0"/>
              </a:rPr>
              <a:t>CDC </a:t>
            </a:r>
            <a:r>
              <a:rPr lang="zh-CN" altLang="en-US" sz="2400" dirty="0">
                <a:latin typeface="Calibri" panose="020F0502020204030204" pitchFamily="34" charset="0"/>
                <a:ea typeface="宋体" panose="02010600030101010101" pitchFamily="2" charset="-122"/>
                <a:cs typeface="Calibri" panose="020F0502020204030204" pitchFamily="34" charset="0"/>
              </a:rPr>
              <a:t>和美国妇产科医生学会建议孕妇和哺乳期的人接种新冠病毒疫苗。</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342900" indent="-342900">
              <a:spcBef>
                <a:spcPts val="1000"/>
              </a:spcBef>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接种新冠病毒疫苗的好处大于怀孕期间接种疫苗的任何已知或可能风险。</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342900" indent="-342900">
              <a:spcBef>
                <a:spcPts val="1000"/>
              </a:spcBef>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怀孕期间患新冠病毒病会增加患重病和早产的风险。</a:t>
            </a:r>
            <a:endParaRPr 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spcBef>
                <a:spcPts val="1000"/>
              </a:spcBef>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对于孕妇或哺乳期的人，接种疫苗是个人的选择。如果您有疑问，请与您的医疗保健提供者交谈。</a:t>
            </a:r>
          </a:p>
        </p:txBody>
      </p:sp>
      <p:sp>
        <p:nvSpPr>
          <p:cNvPr id="5" name="TextBox 4"/>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宋体" panose="02010600030101010101" pitchFamily="2" charset="-122"/>
              <a:cs typeface="Calibri" panose="020F0502020204030204" pitchFamily="34" charset="0"/>
            </a:endParaRPr>
          </a:p>
        </p:txBody>
      </p:sp>
      <p:sp>
        <p:nvSpPr>
          <p:cNvPr id="6" name="TextBox 5"/>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6"/>
            <a:ext cx="10515600" cy="1325563"/>
          </a:xfrm>
        </p:spPr>
        <p:txBody>
          <a:bodyPr>
            <a:normAutofit/>
          </a:bodyPr>
          <a:lstStyle/>
          <a:p>
            <a:pPr algn="ctr"/>
            <a:r>
              <a:rPr lang="zh-CN" altLang="en-US" sz="3200" b="1" dirty="0">
                <a:latin typeface="+mn-lt"/>
                <a:ea typeface="宋体" panose="02010600030101010101" pitchFamily="2" charset="-122"/>
              </a:rPr>
              <a:t>本指南使用说明</a:t>
            </a:r>
            <a:endParaRPr lang="en-US" sz="3200" b="1" dirty="0">
              <a:latin typeface="+mn-lt"/>
              <a:ea typeface="宋体" panose="02010600030101010101" pitchFamily="2" charset="-122"/>
            </a:endParaRPr>
          </a:p>
        </p:txBody>
      </p:sp>
      <p:sp>
        <p:nvSpPr>
          <p:cNvPr id="3" name="Content Placeholder 2"/>
          <p:cNvSpPr>
            <a:spLocks noGrp="1"/>
          </p:cNvSpPr>
          <p:nvPr>
            <p:ph idx="1"/>
          </p:nvPr>
        </p:nvSpPr>
        <p:spPr>
          <a:xfrm>
            <a:off x="543338" y="1032958"/>
            <a:ext cx="11343861" cy="5515946"/>
          </a:xfrm>
        </p:spPr>
        <p:txBody>
          <a:bodyPr>
            <a:normAutofit/>
          </a:bodyPr>
          <a:lstStyle/>
          <a:p>
            <a:pPr>
              <a:lnSpc>
                <a:spcPct val="110000"/>
              </a:lnSpc>
            </a:pPr>
            <a:r>
              <a:rPr lang="zh-CN" altLang="en-US" sz="2600" dirty="0">
                <a:ea typeface="宋体" panose="02010600030101010101" pitchFamily="2" charset="-122"/>
              </a:rPr>
              <a:t>本指南是专为医疗机构、社区团体和其他组织举办有关新冠病毒疫苗的会议或讨论会而设计的，目的是提高公众对疫苗的信心。</a:t>
            </a:r>
          </a:p>
          <a:p>
            <a:pPr>
              <a:lnSpc>
                <a:spcPct val="110000"/>
              </a:lnSpc>
            </a:pPr>
            <a:r>
              <a:rPr lang="zh-CN" altLang="en-US" sz="2600" dirty="0">
                <a:ea typeface="宋体" panose="02010600030101010101" pitchFamily="2" charset="-122"/>
              </a:rPr>
              <a:t>本指南包括马萨诸塞州公共卫生部（</a:t>
            </a:r>
            <a:r>
              <a:rPr lang="en-US" altLang="zh-CN" sz="2600" dirty="0">
                <a:ea typeface="宋体" panose="02010600030101010101" pitchFamily="2" charset="-122"/>
              </a:rPr>
              <a:t>DPH</a:t>
            </a:r>
            <a:r>
              <a:rPr lang="zh-CN" altLang="en-US" sz="2600" dirty="0">
                <a:ea typeface="宋体" panose="02010600030101010101" pitchFamily="2" charset="-122"/>
              </a:rPr>
              <a:t>）对常见问题的解答，并鼓励讨论和提出反馈意见。</a:t>
            </a:r>
          </a:p>
          <a:p>
            <a:pPr>
              <a:lnSpc>
                <a:spcPct val="110000"/>
              </a:lnSpc>
            </a:pPr>
            <a:r>
              <a:rPr lang="zh-CN" altLang="en-US" sz="2600" dirty="0">
                <a:ea typeface="宋体" panose="02010600030101010101" pitchFamily="2" charset="-122"/>
              </a:rPr>
              <a:t>每一页的“注释”部分还提供了其他讲述要点。</a:t>
            </a:r>
          </a:p>
          <a:p>
            <a:pPr>
              <a:lnSpc>
                <a:spcPct val="110000"/>
              </a:lnSpc>
            </a:pPr>
            <a:r>
              <a:rPr lang="zh-CN" altLang="en-US" sz="2600" dirty="0">
                <a:ea typeface="宋体" panose="02010600030101010101" pitchFamily="2" charset="-122"/>
              </a:rPr>
              <a:t>您可以根据社区成员的兴趣和需求使用部分或全部内容。</a:t>
            </a:r>
            <a:r>
              <a:rPr lang="en-US" sz="2600" dirty="0">
                <a:ea typeface="宋体" panose="02010600030101010101" pitchFamily="2" charset="-122"/>
              </a:rPr>
              <a:t> </a:t>
            </a:r>
          </a:p>
          <a:p>
            <a:pPr marL="731520" lvl="1" indent="-365760">
              <a:lnSpc>
                <a:spcPct val="110000"/>
              </a:lnSpc>
              <a:buFont typeface="Courier New" panose="02070309020205020404" pitchFamily="49" charset="0"/>
              <a:buChar char="o"/>
            </a:pPr>
            <a:r>
              <a:rPr lang="zh-CN" altLang="en-US" sz="2600" dirty="0">
                <a:ea typeface="宋体" panose="02010600030101010101" pitchFamily="2" charset="-122"/>
              </a:rPr>
              <a:t>欲查阅对您的讨论会有帮助的其他信息，请访问：</a:t>
            </a:r>
            <a:r>
              <a:rPr lang="en-US" sz="2600" dirty="0">
                <a:ea typeface="宋体" panose="02010600030101010101" pitchFamily="2" charset="-122"/>
                <a:hlinkClick r:id="rId3"/>
              </a:rPr>
              <a:t>https://www.mass.gov/covid-19-vaccine-in-massachusetts</a:t>
            </a:r>
            <a:r>
              <a:rPr lang="en-US" sz="2600" dirty="0">
                <a:ea typeface="宋体" panose="02010600030101010101" pitchFamily="2" charset="-122"/>
              </a:rPr>
              <a:t> </a:t>
            </a:r>
          </a:p>
          <a:p>
            <a:pPr>
              <a:lnSpc>
                <a:spcPct val="110000"/>
              </a:lnSpc>
            </a:pPr>
            <a:r>
              <a:rPr lang="zh-CN" altLang="en-US" sz="2600" dirty="0">
                <a:ea typeface="宋体" panose="02010600030101010101" pitchFamily="2" charset="-122"/>
              </a:rPr>
              <a:t>本指南将根据有关新冠病毒疫苗的新信息以及使用者的反馈意见进行更新。</a:t>
            </a:r>
            <a:r>
              <a:rPr lang="en-US" sz="2600" dirty="0">
                <a:ea typeface="宋体" panose="02010600030101010101" pitchFamily="2" charset="-122"/>
              </a:rPr>
              <a:t> </a:t>
            </a:r>
          </a:p>
          <a:p>
            <a:pPr>
              <a:lnSpc>
                <a:spcPct val="110000"/>
              </a:lnSpc>
            </a:pPr>
            <a:r>
              <a:rPr lang="zh-CN" altLang="en-US" sz="2600" dirty="0">
                <a:solidFill>
                  <a:srgbClr val="FF0000"/>
                </a:solidFill>
                <a:ea typeface="宋体" panose="02010600030101010101" pitchFamily="2" charset="-122"/>
              </a:rPr>
              <a:t>请在讨论会开始前删除此页。</a:t>
            </a:r>
            <a:endParaRPr lang="en-US" sz="2600" dirty="0">
              <a:solidFill>
                <a:srgbClr val="FF0000"/>
              </a:solidFill>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新冠病毒疫苗对儿童安全吗？</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4" name="Rectangle 3"/>
          <p:cNvSpPr/>
          <p:nvPr/>
        </p:nvSpPr>
        <p:spPr>
          <a:xfrm>
            <a:off x="1414996" y="1363508"/>
            <a:ext cx="4382187" cy="6370975"/>
          </a:xfrm>
          <a:prstGeom prst="rect">
            <a:avLst/>
          </a:prstGeom>
        </p:spPr>
        <p:txBody>
          <a:bodyPr wrap="square">
            <a:spAutoFit/>
          </a:bodyPr>
          <a:lstStyle/>
          <a:p>
            <a:pPr marL="342900" indent="-342900">
              <a:buFont typeface="Arial" panose="020B0604020202020204" pitchFamily="34" charset="0"/>
              <a:buChar char="•"/>
            </a:pPr>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indent="0">
              <a:buFont typeface="Arial" panose="020B0604020202020204" pitchFamily="34" charset="0"/>
              <a:buNone/>
            </a:pPr>
            <a:r>
              <a:rPr lang="zh-CN" altLang="en-US" sz="2400" dirty="0">
                <a:latin typeface="Calibri" panose="020F0502020204030204" pitchFamily="34" charset="0"/>
                <a:ea typeface="宋体" panose="02010600030101010101" pitchFamily="2" charset="-122"/>
                <a:cs typeface="Calibri" panose="020F0502020204030204" pitchFamily="34" charset="0"/>
              </a:rPr>
              <a:t>是的。</a:t>
            </a: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CDC建议所有5岁及以上的人接种新冠病毒疫苗。</a:t>
            </a: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科学家已经对数千名儿童进行了临床试验，并确定该疫苗是安全有效的。</a:t>
            </a: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辉瑞疫苗已获准用于</a:t>
            </a:r>
            <a:r>
              <a:rPr lang="en-US" altLang="zh-CN" sz="2400" dirty="0">
                <a:latin typeface="Calibri" panose="020F0502020204030204" pitchFamily="34" charset="0"/>
                <a:ea typeface="宋体" panose="02010600030101010101" pitchFamily="2" charset="-122"/>
                <a:cs typeface="Calibri" panose="020F0502020204030204" pitchFamily="34" charset="0"/>
              </a:rPr>
              <a:t>5</a:t>
            </a:r>
            <a:r>
              <a:rPr lang="zh-CN" altLang="en-US" sz="2400" dirty="0">
                <a:latin typeface="Calibri" panose="020F0502020204030204" pitchFamily="34" charset="0"/>
                <a:ea typeface="宋体" panose="02010600030101010101" pitchFamily="2" charset="-122"/>
                <a:cs typeface="Calibri" panose="020F0502020204030204" pitchFamily="34" charset="0"/>
              </a:rPr>
              <a:t>岁及以上的人群并且获得了完全批准可用于</a:t>
            </a:r>
            <a:r>
              <a:rPr lang="en-US" altLang="zh-CN" sz="2400" dirty="0">
                <a:latin typeface="Calibri" panose="020F0502020204030204" pitchFamily="34" charset="0"/>
                <a:ea typeface="宋体" panose="02010600030101010101" pitchFamily="2" charset="-122"/>
                <a:cs typeface="Calibri" panose="020F0502020204030204" pitchFamily="34" charset="0"/>
              </a:rPr>
              <a:t>16</a:t>
            </a:r>
            <a:r>
              <a:rPr lang="zh-CN" altLang="en-US" sz="2400" dirty="0">
                <a:latin typeface="Calibri" panose="020F0502020204030204" pitchFamily="34" charset="0"/>
                <a:ea typeface="宋体" panose="02010600030101010101" pitchFamily="2" charset="-122"/>
                <a:cs typeface="Calibri" panose="020F0502020204030204" pitchFamily="34" charset="0"/>
              </a:rPr>
              <a:t>岁及以上的人群。</a:t>
            </a: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莫德纳和强生疫苗已获准用于</a:t>
            </a:r>
            <a:r>
              <a:rPr lang="en-US" altLang="zh-CN" sz="2400" dirty="0">
                <a:latin typeface="Calibri" panose="020F0502020204030204" pitchFamily="34" charset="0"/>
                <a:ea typeface="宋体" panose="02010600030101010101" pitchFamily="2" charset="-122"/>
                <a:cs typeface="Calibri" panose="020F0502020204030204" pitchFamily="34" charset="0"/>
              </a:rPr>
              <a:t>18</a:t>
            </a:r>
            <a:r>
              <a:rPr lang="zh-CN" altLang="en-US" sz="2400" dirty="0">
                <a:latin typeface="Calibri" panose="020F0502020204030204" pitchFamily="34" charset="0"/>
                <a:ea typeface="宋体" panose="02010600030101010101" pitchFamily="2" charset="-122"/>
                <a:cs typeface="Calibri" panose="020F0502020204030204" pitchFamily="34" charset="0"/>
              </a:rPr>
              <a:t>岁及以上的人群。</a:t>
            </a:r>
          </a:p>
          <a:p>
            <a:pPr marL="342900" indent="-342900">
              <a:buFont typeface="Arial" panose="020B0604020202020204" pitchFamily="34" charset="0"/>
              <a:buChar char="•"/>
            </a:pPr>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ea typeface="宋体" panose="02010600030101010101" pitchFamily="2" charset="-122"/>
              <a:cs typeface="Calibri" panose="020F0502020204030204" pitchFamily="34" charset="0"/>
            </a:endParaRPr>
          </a:p>
          <a:p>
            <a:r>
              <a:rPr lang="en-US" sz="2400" dirty="0">
                <a:latin typeface="Calibri" panose="020F0502020204030204" pitchFamily="34" charset="0"/>
                <a:ea typeface="宋体" panose="02010600030101010101" pitchFamily="2" charset="-122"/>
                <a:cs typeface="Calibri" panose="020F0502020204030204" pitchFamily="34" charset="0"/>
              </a:rPr>
              <a:t> </a:t>
            </a:r>
          </a:p>
          <a:p>
            <a:endParaRPr lang="en-US" sz="2400" dirty="0">
              <a:latin typeface="Calibri" panose="020F0502020204030204" pitchFamily="34" charset="0"/>
              <a:ea typeface="宋体" panose="02010600030101010101" pitchFamily="2" charset="-122"/>
              <a:cs typeface="Calibri" panose="020F0502020204030204" pitchFamily="34" charset="0"/>
            </a:endParaRPr>
          </a:p>
        </p:txBody>
      </p:sp>
      <p:sp>
        <p:nvSpPr>
          <p:cNvPr id="5" name="TextBox 4"/>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dirty="0">
              <a:latin typeface="Calibri" panose="020F0502020204030204" pitchFamily="34" charset="0"/>
              <a:ea typeface="宋体" panose="02010600030101010101" pitchFamily="2" charset="-122"/>
              <a:cs typeface="Calibri" panose="020F0502020204030204" pitchFamily="34" charset="0"/>
            </a:endParaRPr>
          </a:p>
        </p:txBody>
      </p:sp>
      <p:sp>
        <p:nvSpPr>
          <p:cNvPr id="6" name="TextBox 5"/>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dirty="0">
              <a:latin typeface="Calibri" panose="020F0502020204030204" pitchFamily="34" charset="0"/>
              <a:ea typeface="宋体" panose="02010600030101010101" pitchFamily="2" charset="-122"/>
              <a:cs typeface="Calibri" panose="020F0502020204030204" pitchFamily="34" charset="0"/>
            </a:endParaRPr>
          </a:p>
        </p:txBody>
      </p:sp>
      <p:pic>
        <p:nvPicPr>
          <p:cNvPr id="8" name="Google Shape;611;p25" descr="Group of young people with arms around each other."/>
          <p:cNvPicPr preferRelativeResize="0"/>
          <p:nvPr/>
        </p:nvPicPr>
        <p:blipFill>
          <a:blip r:embed="rId3"/>
          <a:stretch>
            <a:fillRect/>
          </a:stretch>
        </p:blipFill>
        <p:spPr>
          <a:xfrm>
            <a:off x="6847906" y="1293662"/>
            <a:ext cx="5224824" cy="37030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新冠病毒疫苗是否会改变我的</a:t>
            </a:r>
            <a:r>
              <a:rPr lang="en-US" sz="3200" dirty="0">
                <a:latin typeface="Calibri" panose="020F0502020204030204" pitchFamily="34" charset="0"/>
                <a:ea typeface="宋体" panose="02010600030101010101" pitchFamily="2" charset="-122"/>
                <a:cs typeface="Calibri" panose="020F0502020204030204" pitchFamily="34" charset="0"/>
              </a:rPr>
              <a:t>DNA</a:t>
            </a:r>
            <a:r>
              <a:rPr lang="zh-CN" altLang="en-US" sz="3200" dirty="0">
                <a:latin typeface="Calibri" panose="020F0502020204030204" pitchFamily="34" charset="0"/>
                <a:ea typeface="宋体" panose="02010600030101010101" pitchFamily="2" charset="-122"/>
                <a:cs typeface="Calibri" panose="020F0502020204030204" pitchFamily="34" charset="0"/>
              </a:rPr>
              <a:t>？</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5" name="Rectangle 4"/>
          <p:cNvSpPr/>
          <p:nvPr/>
        </p:nvSpPr>
        <p:spPr>
          <a:xfrm>
            <a:off x="646980" y="1418500"/>
            <a:ext cx="11059467" cy="3170099"/>
          </a:xfrm>
          <a:prstGeom prst="rect">
            <a:avLst/>
          </a:prstGeom>
        </p:spPr>
        <p:txBody>
          <a:bodyPr wrap="square">
            <a:spAutoFit/>
          </a:bodyPr>
          <a:lstStyle/>
          <a:p>
            <a:pPr marL="285750" indent="-28575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不会。新冠病毒疫苗不会以任何方式改变您的</a:t>
            </a:r>
            <a:r>
              <a:rPr lang="en-US" altLang="zh-CN" sz="2400" dirty="0">
                <a:latin typeface="Calibri" panose="020F0502020204030204" pitchFamily="34" charset="0"/>
                <a:ea typeface="宋体" panose="02010600030101010101" pitchFamily="2" charset="-122"/>
                <a:cs typeface="Calibri" panose="020F0502020204030204" pitchFamily="34" charset="0"/>
              </a:rPr>
              <a:t>DNA</a:t>
            </a:r>
            <a:r>
              <a:rPr lang="zh-CN" altLang="en-US" sz="2400" dirty="0">
                <a:latin typeface="Calibri" panose="020F0502020204030204" pitchFamily="34" charset="0"/>
                <a:ea typeface="宋体" panose="02010600030101010101" pitchFamily="2" charset="-122"/>
                <a:cs typeface="Calibri" panose="020F0502020204030204" pitchFamily="34" charset="0"/>
              </a:rPr>
              <a:t>或与您的</a:t>
            </a:r>
            <a:r>
              <a:rPr lang="en-US" altLang="zh-CN" sz="2400" dirty="0">
                <a:latin typeface="Calibri" panose="020F0502020204030204" pitchFamily="34" charset="0"/>
                <a:ea typeface="宋体" panose="02010600030101010101" pitchFamily="2" charset="-122"/>
                <a:cs typeface="Calibri" panose="020F0502020204030204" pitchFamily="34" charset="0"/>
              </a:rPr>
              <a:t>DNA</a:t>
            </a:r>
            <a:r>
              <a:rPr lang="zh-CN" altLang="en-US" sz="2400" dirty="0">
                <a:latin typeface="Calibri" panose="020F0502020204030204" pitchFamily="34" charset="0"/>
                <a:ea typeface="宋体" panose="02010600030101010101" pitchFamily="2" charset="-122"/>
                <a:cs typeface="Calibri" panose="020F0502020204030204" pitchFamily="34" charset="0"/>
              </a:rPr>
              <a:t>相互作用。</a:t>
            </a:r>
          </a:p>
          <a:p>
            <a:pPr marL="285750" indent="-285750">
              <a:buFont typeface="Arial" panose="020B0604020202020204" pitchFamily="34" charset="0"/>
              <a:buChar char="•"/>
            </a:pPr>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285750" indent="-28575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疫苗教会我们的免疫系统如何对抗特定病毒。</a:t>
            </a:r>
          </a:p>
          <a:p>
            <a:pPr marL="285750" indent="-285750">
              <a:buFont typeface="Arial" panose="020B0604020202020204" pitchFamily="34" charset="0"/>
              <a:buChar char="•"/>
            </a:pPr>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285750" indent="-28575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在完成这项任务时，新冠病毒疫苗不需要进入细胞核，而我们的</a:t>
            </a:r>
            <a:r>
              <a:rPr lang="en-US" altLang="zh-CN" sz="2400" dirty="0">
                <a:latin typeface="Calibri" panose="020F0502020204030204" pitchFamily="34" charset="0"/>
                <a:ea typeface="宋体" panose="02010600030101010101" pitchFamily="2" charset="-122"/>
                <a:cs typeface="Calibri" panose="020F0502020204030204" pitchFamily="34" charset="0"/>
              </a:rPr>
              <a:t>DNA</a:t>
            </a:r>
            <a:r>
              <a:rPr lang="zh-CN" altLang="en-US" sz="2400" dirty="0">
                <a:latin typeface="Calibri" panose="020F0502020204030204" pitchFamily="34" charset="0"/>
                <a:ea typeface="宋体" panose="02010600030101010101" pitchFamily="2" charset="-122"/>
                <a:cs typeface="Calibri" panose="020F0502020204030204" pitchFamily="34" charset="0"/>
              </a:rPr>
              <a:t>位于细胞核内。这意味着疫苗永远不会以任何方式与我们的</a:t>
            </a:r>
            <a:r>
              <a:rPr lang="en-US" altLang="zh-CN" sz="2400" dirty="0">
                <a:latin typeface="Calibri" panose="020F0502020204030204" pitchFamily="34" charset="0"/>
                <a:ea typeface="宋体" panose="02010600030101010101" pitchFamily="2" charset="-122"/>
                <a:cs typeface="Calibri" panose="020F0502020204030204" pitchFamily="34" charset="0"/>
              </a:rPr>
              <a:t>DNA</a:t>
            </a:r>
            <a:r>
              <a:rPr lang="zh-CN" altLang="en-US" sz="2400" dirty="0">
                <a:latin typeface="Calibri" panose="020F0502020204030204" pitchFamily="34" charset="0"/>
                <a:ea typeface="宋体" panose="02010600030101010101" pitchFamily="2" charset="-122"/>
                <a:cs typeface="Calibri" panose="020F0502020204030204" pitchFamily="34" charset="0"/>
              </a:rPr>
              <a:t>相互作用，也无法改变它。</a:t>
            </a:r>
            <a:r>
              <a:rPr lang="en-US" sz="2400" dirty="0">
                <a:latin typeface="Calibri" panose="020F0502020204030204" pitchFamily="34" charset="0"/>
                <a:ea typeface="宋体" panose="02010600030101010101" pitchFamily="2" charset="-122"/>
                <a:cs typeface="Calibri" panose="020F0502020204030204" pitchFamily="34" charset="0"/>
              </a:rPr>
              <a:t> </a:t>
            </a:r>
          </a:p>
          <a:p>
            <a:endParaRPr lang="en-US" sz="3200" b="1"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47" y="232573"/>
            <a:ext cx="11314323" cy="415498"/>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dirty="0">
                <a:latin typeface="宋体" panose="02010600030101010101" pitchFamily="2" charset="-122"/>
                <a:ea typeface="宋体" panose="02010600030101010101" pitchFamily="2" charset="-122"/>
              </a:rPr>
              <a:t>疫苗如何对抗新冠病毒变异？</a:t>
            </a:r>
            <a:endParaRPr lang="en-US" sz="3200" dirty="0">
              <a:latin typeface="宋体" panose="02010600030101010101" pitchFamily="2" charset="-122"/>
              <a:ea typeface="宋体" panose="02010600030101010101" pitchFamily="2" charset="-122"/>
              <a:cs typeface="Calibri" panose="020F0502020204030204" pitchFamily="34" charset="0"/>
            </a:endParaRPr>
          </a:p>
        </p:txBody>
      </p:sp>
      <p:sp>
        <p:nvSpPr>
          <p:cNvPr id="4" name="Rectangle 3"/>
          <p:cNvSpPr/>
          <p:nvPr/>
        </p:nvSpPr>
        <p:spPr>
          <a:xfrm>
            <a:off x="311147" y="913884"/>
            <a:ext cx="10906602" cy="3477875"/>
          </a:xfrm>
          <a:prstGeom prst="rect">
            <a:avLst/>
          </a:prstGeom>
        </p:spPr>
        <p:txBody>
          <a:bodyPr wrap="square">
            <a:spAutoFit/>
          </a:bodyPr>
          <a:lstStyle/>
          <a:p>
            <a:pPr marL="285750" indent="-285750">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病毒在传播过程中发生变化并出现新变异是正常的。</a:t>
            </a:r>
            <a:endParaRPr lang="en-US" sz="2800"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endParaRPr lang="en-US" altLang="zh-CN" sz="2800" dirty="0">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迄今为止，研究显示疫苗可提供预防已知病毒变异（例如德尔塔和奥密克戎）的保护。</a:t>
            </a:r>
            <a:r>
              <a:rPr lang="en-US" sz="2800" dirty="0">
                <a:highlight>
                  <a:srgbClr val="FFFF00"/>
                </a:highlight>
                <a:latin typeface="宋体" panose="02010600030101010101" pitchFamily="2" charset="-122"/>
                <a:ea typeface="宋体" panose="02010600030101010101" pitchFamily="2" charset="-122"/>
                <a:cs typeface="Calibri" panose="020F0502020204030204" pitchFamily="34" charset="0"/>
              </a:rPr>
              <a:t> </a:t>
            </a:r>
          </a:p>
          <a:p>
            <a:pPr marL="285750" indent="-285750">
              <a:buFont typeface="Arial" panose="020B0604020202020204" pitchFamily="34" charset="0"/>
              <a:buChar char="•"/>
            </a:pPr>
            <a:endParaRPr lang="en-US" sz="2800" dirty="0">
              <a:highlight>
                <a:srgbClr val="FFFF00"/>
              </a:highlight>
              <a:latin typeface="宋体" panose="02010600030101010101" pitchFamily="2" charset="-122"/>
              <a:ea typeface="宋体" panose="02010600030101010101" pitchFamily="2" charset="-122"/>
              <a:cs typeface="Calibri" panose="020F0502020204030204" pitchFamily="34" charset="0"/>
            </a:endParaRPr>
          </a:p>
          <a:p>
            <a:pPr marL="285750" indent="-285750">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即使已接种疫苗的人感染了新冠病毒，他们也受到预防重症和死亡的很好的保护。</a:t>
            </a:r>
            <a:r>
              <a:rPr lang="en-US" sz="2800" dirty="0">
                <a:latin typeface="宋体" panose="02010600030101010101" pitchFamily="2" charset="-122"/>
                <a:ea typeface="宋体" panose="02010600030101010101" pitchFamily="2" charset="-122"/>
              </a:rPr>
              <a:t> </a:t>
            </a:r>
          </a:p>
          <a:p>
            <a:pPr marL="285750" indent="-285750">
              <a:buFont typeface="Arial" panose="020B0604020202020204" pitchFamily="34" charset="0"/>
              <a:buChar char="•"/>
            </a:pPr>
            <a:endParaRPr lang="en-US" sz="2400" dirty="0">
              <a:latin typeface="宋体" panose="02010600030101010101" pitchFamily="2" charset="-122"/>
              <a:ea typeface="宋体" panose="02010600030101010101" pitchFamily="2" charset="-122"/>
            </a:endParaRPr>
          </a:p>
        </p:txBody>
      </p:sp>
      <p:pic>
        <p:nvPicPr>
          <p:cNvPr id="5" name="Picture 3" descr="A picture of a virus and the spikes on its surface.">
            <a:extLst>
              <a:ext uri="{FF2B5EF4-FFF2-40B4-BE49-F238E27FC236}">
                <a16:creationId xmlns:a16="http://schemas.microsoft.com/office/drawing/2014/main" id="{5B53736D-B02B-476C-83A1-92E3CB406E87}"/>
              </a:ext>
            </a:extLst>
          </p:cNvPr>
          <p:cNvPicPr/>
          <p:nvPr/>
        </p:nvPicPr>
        <p:blipFill>
          <a:blip r:embed="rId3">
            <a:extLst>
              <a:ext uri="{28A0092B-C50C-407E-A947-70E740481C1C}">
                <a14:useLocalDpi xmlns:a14="http://schemas.microsoft.com/office/drawing/2010/main" val="0"/>
              </a:ext>
            </a:extLst>
          </a:blip>
          <a:stretch>
            <a:fillRect/>
          </a:stretch>
        </p:blipFill>
        <p:spPr>
          <a:xfrm>
            <a:off x="8691770" y="3722399"/>
            <a:ext cx="2933700" cy="27063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3742629" y="310943"/>
            <a:ext cx="470673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R="0" lvl="0" indent="0" algn="ctr" fontAlgn="base">
              <a:lnSpc>
                <a:spcPct val="100000"/>
              </a:lnSpc>
              <a:spcBef>
                <a:spcPct val="0"/>
              </a:spcBef>
              <a:spcAft>
                <a:spcPct val="0"/>
              </a:spcAft>
              <a:buClrTx/>
              <a:buSzTx/>
              <a:buFontTx/>
              <a:buNone/>
            </a:pPr>
            <a:r>
              <a:rPr lang="zh-CN" altLang="en-US" sz="2700" b="1" dirty="0">
                <a:solidFill>
                  <a:schemeClr val="bg1"/>
                </a:solidFill>
                <a:latin typeface="宋体" panose="02010600030101010101" pitchFamily="2" charset="-122"/>
                <a:ea typeface="宋体" panose="02010600030101010101" pitchFamily="2" charset="-122"/>
                <a:cs typeface="Arial" panose="020B0604020202020204" pitchFamily="34" charset="0"/>
              </a:rPr>
              <a:t>我是否需要注射疫苗加强针？</a:t>
            </a:r>
            <a:endParaRPr lang="en-US" altLang="zh-CN" sz="2700" b="1" dirty="0">
              <a:solidFill>
                <a:schemeClr val="bg1"/>
              </a:solidFill>
              <a:latin typeface="宋体" panose="02010600030101010101" pitchFamily="2" charset="-122"/>
              <a:ea typeface="宋体" panose="02010600030101010101" pitchFamily="2" charset="-122"/>
              <a:cs typeface="Arial" panose="020B0604020202020204" pitchFamily="34" charset="0"/>
            </a:endParaRPr>
          </a:p>
        </p:txBody>
      </p:sp>
      <p:sp>
        <p:nvSpPr>
          <p:cNvPr id="4" name="Rectangle 73"/>
          <p:cNvSpPr>
            <a:spLocks noChangeArrowheads="1"/>
          </p:cNvSpPr>
          <p:nvPr/>
        </p:nvSpPr>
        <p:spPr bwMode="auto">
          <a:xfrm>
            <a:off x="287383" y="1366386"/>
            <a:ext cx="1190461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lvl="0" indent="-342900">
              <a:buSzPct val="50000"/>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rPr>
              <a:t>新冠病毒疫苗在预防重症、住院和死亡方面效果良好。然而，公共卫生专家开始发现，其对轻症和中等症状的保护效果越来越少。加强针可使疫苗保持更长时间的有效性。</a:t>
            </a:r>
            <a:br>
              <a:rPr lang="en-US" altLang="zh-CN" sz="2400" dirty="0">
                <a:latin typeface="宋体" panose="02010600030101010101" pitchFamily="2" charset="-122"/>
                <a:ea typeface="宋体" panose="02010600030101010101" pitchFamily="2" charset="-122"/>
              </a:rPr>
            </a:br>
            <a:endParaRPr lang="en-US" altLang="zh-CN" sz="2400" dirty="0">
              <a:latin typeface="宋体" panose="02010600030101010101" pitchFamily="2" charset="-122"/>
              <a:ea typeface="宋体" panose="02010600030101010101" pitchFamily="2" charset="-122"/>
            </a:endParaRPr>
          </a:p>
          <a:p>
            <a:pPr marL="342900" lvl="0" indent="-342900">
              <a:buSzPct val="50000"/>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rPr>
              <a:t>年龄在 </a:t>
            </a:r>
            <a:r>
              <a:rPr lang="en-US" altLang="zh-CN" sz="2400" dirty="0">
                <a:latin typeface="宋体" panose="02010600030101010101" pitchFamily="2" charset="-122"/>
                <a:ea typeface="宋体" panose="02010600030101010101" pitchFamily="2" charset="-122"/>
              </a:rPr>
              <a:t>12 </a:t>
            </a:r>
            <a:r>
              <a:rPr lang="zh-CN" altLang="en-US" sz="2400" dirty="0">
                <a:latin typeface="宋体" panose="02010600030101010101" pitchFamily="2" charset="-122"/>
                <a:ea typeface="宋体" panose="02010600030101010101" pitchFamily="2" charset="-122"/>
              </a:rPr>
              <a:t>岁以上的任何人，都可以接种加强针，具体要求是：</a:t>
            </a:r>
            <a:endParaRPr lang="en-US" altLang="zh-CN" sz="2400" dirty="0">
              <a:latin typeface="宋体" panose="02010600030101010101" pitchFamily="2" charset="-122"/>
              <a:ea typeface="宋体" panose="02010600030101010101" pitchFamily="2" charset="-122"/>
            </a:endParaRPr>
          </a:p>
          <a:p>
            <a:pPr marL="1257300" lvl="2" indent="-342900">
              <a:buSzPct val="80000"/>
              <a:buFont typeface="Calibri" panose="020F0502020204030204" pitchFamily="34" charset="0"/>
              <a:buChar char="⁰"/>
            </a:pPr>
            <a:r>
              <a:rPr lang="zh-CN" altLang="en-US" sz="2400" b="1" dirty="0">
                <a:latin typeface="宋体" panose="02010600030101010101" pitchFamily="2" charset="-122"/>
                <a:ea typeface="宋体" panose="02010600030101010101" pitchFamily="2" charset="-122"/>
              </a:rPr>
              <a:t>辉瑞和莫德纳</a:t>
            </a:r>
            <a:r>
              <a:rPr lang="zh-CN" altLang="en-US" sz="2400" dirty="0">
                <a:latin typeface="宋体" panose="02010600030101010101" pitchFamily="2" charset="-122"/>
                <a:ea typeface="宋体" panose="02010600030101010101" pitchFamily="2" charset="-122"/>
              </a:rPr>
              <a:t>：至少 </a:t>
            </a:r>
            <a:r>
              <a:rPr lang="en-US" altLang="zh-CN" sz="2400" dirty="0">
                <a:latin typeface="宋体" panose="02010600030101010101" pitchFamily="2" charset="-122"/>
                <a:ea typeface="宋体" panose="02010600030101010101" pitchFamily="2" charset="-122"/>
              </a:rPr>
              <a:t>5 </a:t>
            </a:r>
            <a:r>
              <a:rPr lang="zh-CN" altLang="en-US" sz="2400" dirty="0">
                <a:latin typeface="宋体" panose="02010600030101010101" pitchFamily="2" charset="-122"/>
                <a:ea typeface="宋体" panose="02010600030101010101" pitchFamily="2" charset="-122"/>
              </a:rPr>
              <a:t>个月前已接种第二剂</a:t>
            </a:r>
            <a:endParaRPr lang="en-US" altLang="zh-CN" sz="2400" dirty="0">
              <a:latin typeface="宋体" panose="02010600030101010101" pitchFamily="2" charset="-122"/>
              <a:ea typeface="宋体" panose="02010600030101010101" pitchFamily="2" charset="-122"/>
            </a:endParaRPr>
          </a:p>
          <a:p>
            <a:pPr marL="1257300" lvl="2" indent="-342900">
              <a:buSzPct val="80000"/>
              <a:buFont typeface="Calibri" panose="020F0502020204030204" pitchFamily="34" charset="0"/>
              <a:buChar char="⁰"/>
            </a:pPr>
            <a:r>
              <a:rPr lang="zh-CN" altLang="en-US" sz="2400" b="1" dirty="0">
                <a:latin typeface="宋体" panose="02010600030101010101" pitchFamily="2" charset="-122"/>
                <a:ea typeface="宋体" panose="02010600030101010101" pitchFamily="2" charset="-122"/>
              </a:rPr>
              <a:t>强生</a:t>
            </a:r>
            <a:r>
              <a:rPr lang="zh-CN" altLang="en-US" sz="2400" dirty="0">
                <a:latin typeface="宋体" panose="02010600030101010101" pitchFamily="2" charset="-122"/>
                <a:ea typeface="宋体" panose="02010600030101010101" pitchFamily="2" charset="-122"/>
              </a:rPr>
              <a:t>：至少 </a:t>
            </a:r>
            <a:r>
              <a:rPr lang="en-US" altLang="zh-CN" sz="2400" dirty="0">
                <a:latin typeface="宋体" panose="02010600030101010101" pitchFamily="2" charset="-122"/>
                <a:ea typeface="宋体" panose="02010600030101010101" pitchFamily="2" charset="-122"/>
              </a:rPr>
              <a:t>2 </a:t>
            </a:r>
            <a:r>
              <a:rPr lang="zh-CN" altLang="en-US" sz="2400" dirty="0">
                <a:latin typeface="宋体" panose="02010600030101010101" pitchFamily="2" charset="-122"/>
                <a:ea typeface="宋体" panose="02010600030101010101" pitchFamily="2" charset="-122"/>
              </a:rPr>
              <a:t>个月前已接种第一剂</a:t>
            </a:r>
            <a:endParaRPr lang="en-US" altLang="zh-CN" sz="2400" dirty="0">
              <a:latin typeface="宋体" panose="02010600030101010101" pitchFamily="2" charset="-122"/>
              <a:ea typeface="宋体" panose="02010600030101010101" pitchFamily="2" charset="-122"/>
            </a:endParaRPr>
          </a:p>
          <a:p>
            <a:pPr marL="1257300" lvl="2" indent="-342900">
              <a:buSzPct val="80000"/>
              <a:buFont typeface="Calibri" panose="020F0502020204030204" pitchFamily="34" charset="0"/>
              <a:buChar char="⁰"/>
            </a:pPr>
            <a:endParaRPr lang="en-US" altLang="zh-CN" sz="2400" dirty="0">
              <a:latin typeface="宋体" panose="02010600030101010101" pitchFamily="2" charset="-122"/>
              <a:ea typeface="宋体" panose="02010600030101010101" pitchFamily="2" charset="-122"/>
            </a:endParaRPr>
          </a:p>
          <a:p>
            <a:pPr marL="342900" indent="-342900">
              <a:buSzPct val="50000"/>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rPr>
              <a:t>如果您的年龄为 </a:t>
            </a:r>
            <a:r>
              <a:rPr lang="en-US" altLang="zh-CN" sz="2400" dirty="0">
                <a:latin typeface="宋体" panose="02010600030101010101" pitchFamily="2" charset="-122"/>
                <a:ea typeface="宋体" panose="02010600030101010101" pitchFamily="2" charset="-122"/>
              </a:rPr>
              <a:t>12-17 </a:t>
            </a:r>
            <a:r>
              <a:rPr lang="zh-CN" altLang="en-US" sz="2400" dirty="0">
                <a:latin typeface="宋体" panose="02010600030101010101" pitchFamily="2" charset="-122"/>
                <a:ea typeface="宋体" panose="02010600030101010101" pitchFamily="2" charset="-122"/>
              </a:rPr>
              <a:t>岁，仅可以接种辉瑞疫苗加强针。如果您处于其他年龄段，可以选择自己想要接种的疫苗加强针。</a:t>
            </a:r>
            <a:endParaRPr lang="en-US" altLang="zh-CN" sz="2400" dirty="0">
              <a:latin typeface="宋体" panose="02010600030101010101" pitchFamily="2" charset="-122"/>
              <a:ea typeface="宋体" panose="02010600030101010101" pitchFamily="2" charset="-122"/>
            </a:endParaRPr>
          </a:p>
          <a:p>
            <a:pPr marL="342900" indent="-342900">
              <a:buSzPct val="50000"/>
              <a:buFont typeface="Wingdings" panose="05000000000000000000" pitchFamily="2" charset="2"/>
              <a:buChar char="l"/>
            </a:pPr>
            <a:endParaRPr lang="en-US" altLang="zh-CN" sz="2400" dirty="0">
              <a:latin typeface="宋体" panose="02010600030101010101" pitchFamily="2" charset="-122"/>
              <a:ea typeface="宋体" panose="02010600030101010101" pitchFamily="2" charset="-122"/>
            </a:endParaRPr>
          </a:p>
          <a:p>
            <a:pPr marL="342900" lvl="0" indent="-342900">
              <a:buSzPct val="50000"/>
              <a:buFont typeface="Wingdings" panose="05000000000000000000" pitchFamily="2" charset="2"/>
              <a:buChar char="l"/>
            </a:pPr>
            <a:r>
              <a:rPr lang="zh-CN" altLang="en-US" sz="2400" dirty="0">
                <a:latin typeface="宋体" panose="02010600030101010101" pitchFamily="2" charset="-122"/>
                <a:ea typeface="宋体" panose="02010600030101010101" pitchFamily="2" charset="-122"/>
              </a:rPr>
              <a:t>您可以在任何可提供的地方注射疫苗加强针，包括您的初级保健提供者、药房或社区疫苗接种诊所</a:t>
            </a:r>
            <a:r>
              <a:rPr lang="zh-CN" altLang="en-US" sz="23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2735582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a:latin typeface="Calibri" panose="020F0502020204030204" pitchFamily="34" charset="0"/>
                <a:ea typeface="宋体" panose="02010600030101010101" pitchFamily="2" charset="-122"/>
                <a:cs typeface="Calibri" panose="020F0502020204030204" pitchFamily="34" charset="0"/>
              </a:rPr>
              <a:t>我该如何预约？</a:t>
            </a:r>
            <a:endParaRPr lang="en-US" dirty="0">
              <a:latin typeface="Calibri" panose="020F0502020204030204" pitchFamily="34" charset="0"/>
              <a:ea typeface="宋体" panose="02010600030101010101" pitchFamily="2" charset="-122"/>
              <a:cs typeface="Calibri" panose="020F0502020204030204" pitchFamily="34" charset="0"/>
            </a:endParaRPr>
          </a:p>
        </p:txBody>
      </p:sp>
      <p:pic>
        <p:nvPicPr>
          <p:cNvPr id="7" name="Picture 6" descr="This image has four pictures, including a computer with the mass.gov website, pins from a map, and a checklist. "/>
          <p:cNvPicPr>
            <a:picLocks noChangeAspect="1"/>
          </p:cNvPicPr>
          <p:nvPr/>
        </p:nvPicPr>
        <p:blipFill>
          <a:blip r:embed="rId3"/>
          <a:stretch>
            <a:fillRect/>
          </a:stretch>
        </p:blipFill>
        <p:spPr>
          <a:xfrm>
            <a:off x="9796178" y="1209803"/>
            <a:ext cx="1747432" cy="4942124"/>
          </a:xfrm>
          <a:prstGeom prst="rect">
            <a:avLst/>
          </a:prstGeom>
        </p:spPr>
      </p:pic>
      <p:sp>
        <p:nvSpPr>
          <p:cNvPr id="2" name="Rectangle 1"/>
          <p:cNvSpPr>
            <a:spLocks noChangeArrowheads="1"/>
          </p:cNvSpPr>
          <p:nvPr/>
        </p:nvSpPr>
        <p:spPr bwMode="auto">
          <a:xfrm>
            <a:off x="0" y="-130805"/>
            <a:ext cx="1802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sng" strike="noStrike" cap="none" normalizeH="0" baseline="0">
                <a:ln>
                  <a:noFill/>
                </a:ln>
                <a:solidFill>
                  <a:srgbClr val="008080"/>
                </a:solidFill>
                <a:effectLst/>
                <a:latin typeface="Calibri" panose="020F0502020204030204" pitchFamily="34" charset="0"/>
                <a:ea typeface="宋体" panose="02010600030101010101" pitchFamily="2" charset="-122"/>
                <a:cs typeface="Calibri" panose="020F0502020204030204" pitchFamily="34" charset="0"/>
              </a:rPr>
              <a:t>https://vaxfinder.mass.gov/</a:t>
            </a:r>
            <a:r>
              <a:rPr kumimoji="0" lang="en-US" altLang="en-US" sz="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Calibri" panose="020F0502020204030204" pitchFamily="34" charset="0"/>
            </a:endParaRPr>
          </a:p>
        </p:txBody>
      </p:sp>
      <p:sp>
        <p:nvSpPr>
          <p:cNvPr id="3" name="CuadroTexto 2"/>
          <p:cNvSpPr txBox="1"/>
          <p:nvPr/>
        </p:nvSpPr>
        <p:spPr>
          <a:xfrm>
            <a:off x="475883" y="1419726"/>
            <a:ext cx="8956875" cy="4053417"/>
          </a:xfrm>
          <a:prstGeom prst="rect">
            <a:avLst/>
          </a:prstGeom>
          <a:noFill/>
        </p:spPr>
        <p:txBody>
          <a:bodyPr wrap="square" rtlCol="0">
            <a:spAutoFit/>
          </a:bodyPr>
          <a:lstStyle/>
          <a:p>
            <a:pPr lvl="1" indent="-457200">
              <a:lnSpc>
                <a:spcPct val="105000"/>
              </a:lnSpc>
              <a:spcBef>
                <a:spcPts val="1000"/>
              </a:spcBef>
              <a:buFont typeface="Wingdings" panose="05000000000000000000" pitchFamily="2" charset="2"/>
              <a:buChar char=""/>
            </a:pPr>
            <a:r>
              <a:rPr lang="zh-CN" sz="2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请在网站</a:t>
            </a:r>
            <a:r>
              <a:rPr lang="en-US" sz="2800" u="sng" dirty="0">
                <a:solidFill>
                  <a:srgbClr val="0563C1"/>
                </a:solidFill>
                <a:effectLst/>
                <a:latin typeface="Calibri" panose="020F0502020204030204" pitchFamily="34" charset="0"/>
                <a:ea typeface="宋体" panose="02010600030101010101" pitchFamily="2" charset="-122"/>
                <a:cs typeface="Calibri" panose="020F0502020204030204" pitchFamily="34" charset="0"/>
              </a:rPr>
              <a:t>VaxFinder.mass.gov </a:t>
            </a:r>
            <a:r>
              <a:rPr lang="zh-CN" sz="2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搜索在药房、医疗保健提供者和其他社区地点接种疫苗</a:t>
            </a:r>
            <a:r>
              <a:rPr lang="zh-CN" altLang="en-US" sz="2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（包括加强针）</a:t>
            </a:r>
            <a:r>
              <a:rPr lang="zh-CN" sz="2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的预约机会。</a:t>
            </a:r>
            <a:endParaRPr lang="en-US" altLang="zh-CN" sz="2800" dirty="0">
              <a:solidFill>
                <a:srgbClr val="000000"/>
              </a:solidFill>
              <a:latin typeface="Calibri" panose="020F0502020204030204" pitchFamily="34" charset="0"/>
              <a:ea typeface="宋体" panose="02010600030101010101" pitchFamily="2" charset="-122"/>
              <a:cs typeface="Calibri" panose="020F0502020204030204" pitchFamily="34" charset="0"/>
            </a:endParaRPr>
          </a:p>
          <a:p>
            <a:pPr lvl="1" indent="-457200">
              <a:lnSpc>
                <a:spcPct val="105000"/>
              </a:lnSpc>
              <a:spcBef>
                <a:spcPts val="1000"/>
              </a:spcBef>
              <a:buFont typeface="Wingdings" panose="05000000000000000000" pitchFamily="2" charset="2"/>
              <a:buChar char=""/>
            </a:pPr>
            <a:r>
              <a:rPr lang="zh-CN" altLang="en-US" sz="2800" dirty="0">
                <a:solidFill>
                  <a:srgbClr val="000000"/>
                </a:solidFill>
                <a:ea typeface="宋体" panose="02010600030101010101" pitchFamily="2" charset="-122"/>
                <a:cs typeface="Calibri" panose="020F0502020204030204" pitchFamily="34" charset="0"/>
                <a:sym typeface="Symbol" panose="05050102010706020507" pitchFamily="18" charset="2"/>
              </a:rPr>
              <a:t>很多站点接受无需预约随时接种疫苗。</a:t>
            </a:r>
            <a:endParaRPr lang="en-US" altLang="zh-CN" sz="2800" dirty="0">
              <a:solidFill>
                <a:srgbClr val="000000"/>
              </a:solidFill>
              <a:ea typeface="宋体" panose="02010600030101010101" pitchFamily="2" charset="-122"/>
              <a:cs typeface="Calibri" panose="020F0502020204030204" pitchFamily="34" charset="0"/>
              <a:sym typeface="Symbol" panose="05050102010706020507" pitchFamily="18" charset="2"/>
            </a:endParaRPr>
          </a:p>
          <a:p>
            <a:pPr lvl="1" indent="-457200">
              <a:lnSpc>
                <a:spcPct val="105000"/>
              </a:lnSpc>
              <a:spcBef>
                <a:spcPts val="1000"/>
              </a:spcBef>
              <a:buFont typeface="Wingdings" panose="05000000000000000000" pitchFamily="2" charset="2"/>
              <a:buChar char=""/>
            </a:pPr>
            <a:r>
              <a:rPr lang="zh-CN" altLang="en-US" sz="2800" dirty="0">
                <a:solidFill>
                  <a:srgbClr val="000000"/>
                </a:solidFill>
                <a:effectLst/>
                <a:latin typeface="Calibri" panose="020F0502020204030204" pitchFamily="34" charset="0"/>
                <a:ea typeface="宋体" panose="02010600030101010101" pitchFamily="2" charset="-122"/>
                <a:cs typeface="Calibri" panose="020F0502020204030204" pitchFamily="34" charset="0"/>
                <a:sym typeface="Symbol" panose="05050102010706020507" pitchFamily="18" charset="2"/>
              </a:rPr>
              <a:t>您可以按照提供哪一种疫苗进行搜索，以便为 </a:t>
            </a:r>
            <a:r>
              <a:rPr lang="en-US" altLang="zh-CN" sz="2800" dirty="0">
                <a:solidFill>
                  <a:srgbClr val="000000"/>
                </a:solidFill>
                <a:effectLst/>
                <a:latin typeface="Calibri" panose="020F0502020204030204" pitchFamily="34" charset="0"/>
                <a:ea typeface="宋体" panose="02010600030101010101" pitchFamily="2" charset="-122"/>
                <a:cs typeface="Calibri" panose="020F0502020204030204" pitchFamily="34" charset="0"/>
                <a:sym typeface="Symbol" panose="05050102010706020507" pitchFamily="18" charset="2"/>
              </a:rPr>
              <a:t>18 </a:t>
            </a:r>
            <a:r>
              <a:rPr lang="zh-CN" altLang="en-US" sz="2800" dirty="0">
                <a:solidFill>
                  <a:srgbClr val="000000"/>
                </a:solidFill>
                <a:latin typeface="Calibri" panose="020F0502020204030204" pitchFamily="34" charset="0"/>
                <a:ea typeface="宋体" panose="02010600030101010101" pitchFamily="2" charset="-122"/>
                <a:cs typeface="Calibri" panose="020F0502020204030204" pitchFamily="34" charset="0"/>
                <a:sym typeface="Symbol" panose="05050102010706020507" pitchFamily="18" charset="2"/>
              </a:rPr>
              <a:t>岁以下的人查找仅接种辉瑞</a:t>
            </a:r>
            <a:r>
              <a:rPr lang="en-US" altLang="zh-CN" sz="2800" dirty="0">
                <a:solidFill>
                  <a:srgbClr val="000000"/>
                </a:solidFill>
                <a:latin typeface="Calibri" panose="020F0502020204030204" pitchFamily="34" charset="0"/>
                <a:ea typeface="宋体" panose="02010600030101010101" pitchFamily="2" charset="-122"/>
                <a:cs typeface="Calibri" panose="020F0502020204030204" pitchFamily="34" charset="0"/>
                <a:sym typeface="Symbol" panose="05050102010706020507" pitchFamily="18" charset="2"/>
              </a:rPr>
              <a:t>/</a:t>
            </a:r>
            <a:r>
              <a:rPr lang="en-US" altLang="zh-CN" sz="2800" dirty="0" err="1">
                <a:solidFill>
                  <a:srgbClr val="000000"/>
                </a:solidFill>
                <a:latin typeface="Calibri" panose="020F0502020204030204" pitchFamily="34" charset="0"/>
                <a:ea typeface="宋体" panose="02010600030101010101" pitchFamily="2" charset="-122"/>
                <a:cs typeface="Calibri" panose="020F0502020204030204" pitchFamily="34" charset="0"/>
                <a:sym typeface="Symbol" panose="05050102010706020507" pitchFamily="18" charset="2"/>
              </a:rPr>
              <a:t>Comirnaty</a:t>
            </a:r>
            <a:r>
              <a:rPr lang="zh-CN" altLang="en-US" sz="2800" dirty="0">
                <a:solidFill>
                  <a:srgbClr val="000000"/>
                </a:solidFill>
                <a:latin typeface="Calibri" panose="020F0502020204030204" pitchFamily="34" charset="0"/>
                <a:ea typeface="宋体" panose="02010600030101010101" pitchFamily="2" charset="-122"/>
                <a:cs typeface="Calibri" panose="020F0502020204030204" pitchFamily="34" charset="0"/>
                <a:sym typeface="Symbol" panose="05050102010706020507" pitchFamily="18" charset="2"/>
              </a:rPr>
              <a:t>疫苗的站点。</a:t>
            </a:r>
            <a:endParaRPr lang="es-MX" sz="2800" dirty="0">
              <a:effectLst/>
              <a:latin typeface="Calibri" panose="020F0502020204030204" pitchFamily="34" charset="0"/>
              <a:ea typeface="等线" panose="02010600030101010101" pitchFamily="2" charset="-122"/>
              <a:cs typeface="Times New Roman" panose="02020603050405020304" pitchFamily="18" charset="0"/>
            </a:endParaRPr>
          </a:p>
          <a:p>
            <a:pPr marL="406400" indent="-406400">
              <a:lnSpc>
                <a:spcPct val="100000"/>
              </a:lnSpc>
              <a:spcBef>
                <a:spcPts val="1000"/>
              </a:spcBef>
            </a:pPr>
            <a:r>
              <a:rPr lang="en-US" sz="2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a:t>
            </a:r>
            <a:r>
              <a:rPr lang="en-US" sz="2800" spc="26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  </a:t>
            </a:r>
            <a:r>
              <a:rPr lang="zh-CN" sz="2800" b="1"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无法使用互联网</a:t>
            </a:r>
            <a:r>
              <a:rPr lang="zh-CN" sz="2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的人可拨打马萨诸塞州疫苗预约资源专线：</a:t>
            </a:r>
            <a:r>
              <a:rPr lang="en-US" sz="2800" b="1"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2-1-1</a:t>
            </a:r>
            <a:r>
              <a:rPr lang="en-US" sz="2800" spc="-5"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 </a:t>
            </a:r>
            <a:r>
              <a:rPr lang="en-US" sz="2800" dirty="0">
                <a:solidFill>
                  <a:srgbClr val="000000"/>
                </a:solidFill>
                <a:effectLst/>
                <a:latin typeface="Calibri" panose="020F0502020204030204" pitchFamily="34" charset="0"/>
                <a:ea typeface="宋体" panose="02010600030101010101" pitchFamily="2" charset="-122"/>
                <a:cs typeface="Calibri" panose="020F0502020204030204" pitchFamily="34" charset="0"/>
              </a:rPr>
              <a:t>(877-211-6277)</a:t>
            </a:r>
            <a:endParaRPr lang="es-MX" sz="2800" dirty="0">
              <a:effectLst/>
              <a:latin typeface="Calibri" panose="020F0502020204030204" pitchFamily="34" charset="0"/>
              <a:ea typeface="等线" panose="02010600030101010101" pitchFamily="2" charset="-122"/>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564" y="-153050"/>
            <a:ext cx="11157284" cy="1325563"/>
          </a:xfrm>
        </p:spPr>
        <p:txBody>
          <a:bodyPr/>
          <a:lstStyle/>
          <a:p>
            <a:r>
              <a:rPr lang="zh-CN" altLang="en-US" dirty="0">
                <a:latin typeface="Calibri" panose="020F0502020204030204" pitchFamily="34" charset="0"/>
                <a:ea typeface="宋体" panose="02010600030101010101" pitchFamily="2" charset="-122"/>
                <a:cs typeface="Calibri" panose="020F0502020204030204" pitchFamily="34" charset="0"/>
              </a:rPr>
              <a:t>如果我前往疫苗站需要帮助怎么办？</a:t>
            </a:r>
            <a:endParaRPr lang="en-US" dirty="0">
              <a:latin typeface="Calibri" panose="020F0502020204030204" pitchFamily="34" charset="0"/>
              <a:ea typeface="宋体" panose="02010600030101010101" pitchFamily="2" charset="-122"/>
              <a:cs typeface="Calibri" panose="020F0502020204030204" pitchFamily="34" charset="0"/>
            </a:endParaRPr>
          </a:p>
        </p:txBody>
      </p:sp>
      <p:sp>
        <p:nvSpPr>
          <p:cNvPr id="5" name="Content Placeholder 4"/>
          <p:cNvSpPr>
            <a:spLocks noGrp="1"/>
          </p:cNvSpPr>
          <p:nvPr>
            <p:ph idx="1"/>
          </p:nvPr>
        </p:nvSpPr>
        <p:spPr>
          <a:xfrm>
            <a:off x="437152" y="1466970"/>
            <a:ext cx="7197362" cy="4621898"/>
          </a:xfrm>
        </p:spPr>
        <p:txBody>
          <a:bodyPr>
            <a:normAutofit/>
          </a:bodyPr>
          <a:lstStyle/>
          <a:p>
            <a:pPr>
              <a:lnSpc>
                <a:spcPct val="100000"/>
              </a:lnSpc>
              <a:spcBef>
                <a:spcPts val="600"/>
              </a:spcBef>
            </a:pPr>
            <a:r>
              <a:rPr lang="zh-CN" altLang="en-US" sz="2400" dirty="0">
                <a:latin typeface="Calibri" panose="020F0502020204030204" pitchFamily="34" charset="0"/>
                <a:ea typeface="宋体" panose="02010600030101010101" pitchFamily="2" charset="-122"/>
                <a:cs typeface="Calibri" panose="020F0502020204030204" pitchFamily="34" charset="0"/>
              </a:rPr>
              <a:t>可向任何无法前往疫苗站的人提供家中疫苗接种服务。</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0" indent="0">
              <a:lnSpc>
                <a:spcPct val="100000"/>
              </a:lnSpc>
              <a:spcBef>
                <a:spcPts val="600"/>
              </a:spcBef>
              <a:buNone/>
            </a:pPr>
            <a:r>
              <a:rPr lang="zh-CN" altLang="en-US" sz="2400" dirty="0">
                <a:latin typeface="Calibri" panose="020F0502020204030204" pitchFamily="34" charset="0"/>
                <a:ea typeface="宋体" panose="02010600030101010101" pitchFamily="2" charset="-122"/>
                <a:cs typeface="Calibri" panose="020F0502020204030204" pitchFamily="34" charset="0"/>
              </a:rPr>
              <a:t>      </a:t>
            </a:r>
            <a:r>
              <a:rPr lang="en-US" altLang="zh-CN" sz="2400" dirty="0">
                <a:latin typeface="Calibri" panose="020F0502020204030204" pitchFamily="34" charset="0"/>
                <a:ea typeface="宋体" panose="02010600030101010101" pitchFamily="2" charset="-122"/>
                <a:cs typeface="Calibri" panose="020F0502020204030204" pitchFamily="34" charset="0"/>
              </a:rPr>
              <a:t>o   </a:t>
            </a:r>
            <a:r>
              <a:rPr lang="zh-CN" altLang="en-US" sz="2400" dirty="0">
                <a:latin typeface="Calibri" panose="020F0502020204030204" pitchFamily="34" charset="0"/>
                <a:ea typeface="宋体" panose="02010600030101010101" pitchFamily="2" charset="-122"/>
                <a:cs typeface="Calibri" panose="020F0502020204030204" pitchFamily="34" charset="0"/>
              </a:rPr>
              <a:t>请拨打筛查专线号码 </a:t>
            </a:r>
            <a:r>
              <a:rPr lang="en-US" altLang="zh-CN" sz="2400" dirty="0">
                <a:latin typeface="Calibri" panose="020F0502020204030204" pitchFamily="34" charset="0"/>
                <a:ea typeface="宋体" panose="02010600030101010101" pitchFamily="2" charset="-122"/>
                <a:cs typeface="Calibri" panose="020F0502020204030204" pitchFamily="34" charset="0"/>
              </a:rPr>
              <a:t>(833) 983-0485 </a:t>
            </a:r>
            <a:endParaRPr lang="en-US" sz="2400" dirty="0">
              <a:latin typeface="Calibri" panose="020F0502020204030204" pitchFamily="34" charset="0"/>
              <a:ea typeface="宋体" panose="02010600030101010101" pitchFamily="2" charset="-122"/>
              <a:cs typeface="Calibri" panose="020F0502020204030204" pitchFamily="34" charset="0"/>
            </a:endParaRPr>
          </a:p>
          <a:p>
            <a:pPr>
              <a:lnSpc>
                <a:spcPct val="100000"/>
              </a:lnSpc>
              <a:spcBef>
                <a:spcPts val="600"/>
              </a:spcBef>
            </a:pPr>
            <a:r>
              <a:rPr lang="en-US" sz="2400" dirty="0" err="1">
                <a:latin typeface="Calibri" panose="020F0502020204030204" pitchFamily="34" charset="0"/>
                <a:ea typeface="宋体" panose="02010600030101010101" pitchFamily="2" charset="-122"/>
                <a:cs typeface="Calibri" panose="020F0502020204030204" pitchFamily="34" charset="0"/>
              </a:rPr>
              <a:t>MassHealth</a:t>
            </a:r>
            <a:r>
              <a:rPr lang="en-US" sz="2400" dirty="0">
                <a:latin typeface="Calibri" panose="020F0502020204030204" pitchFamily="34" charset="0"/>
                <a:ea typeface="宋体" panose="02010600030101010101" pitchFamily="2" charset="-122"/>
                <a:cs typeface="Calibri" panose="020F0502020204030204" pitchFamily="34" charset="0"/>
              </a:rPr>
              <a:t> </a:t>
            </a:r>
            <a:r>
              <a:rPr lang="zh-CN" altLang="en-US" sz="2400" dirty="0">
                <a:latin typeface="Calibri" panose="020F0502020204030204" pitchFamily="34" charset="0"/>
                <a:ea typeface="宋体" panose="02010600030101010101" pitchFamily="2" charset="-122"/>
                <a:cs typeface="Calibri" panose="020F0502020204030204" pitchFamily="34" charset="0"/>
              </a:rPr>
              <a:t>可以为 </a:t>
            </a:r>
            <a:r>
              <a:rPr lang="en-US" sz="2400" dirty="0" err="1">
                <a:latin typeface="Calibri" panose="020F0502020204030204" pitchFamily="34" charset="0"/>
                <a:ea typeface="宋体" panose="02010600030101010101" pitchFamily="2" charset="-122"/>
                <a:cs typeface="Calibri" panose="020F0502020204030204" pitchFamily="34" charset="0"/>
              </a:rPr>
              <a:t>MassHealth</a:t>
            </a:r>
            <a:r>
              <a:rPr lang="en-US" sz="2400" dirty="0">
                <a:latin typeface="Calibri" panose="020F0502020204030204" pitchFamily="34" charset="0"/>
                <a:ea typeface="宋体" panose="02010600030101010101" pitchFamily="2" charset="-122"/>
                <a:cs typeface="Calibri" panose="020F0502020204030204" pitchFamily="34" charset="0"/>
              </a:rPr>
              <a:t> </a:t>
            </a:r>
            <a:r>
              <a:rPr lang="zh-CN" altLang="en-US" sz="2400" dirty="0">
                <a:latin typeface="Calibri" panose="020F0502020204030204" pitchFamily="34" charset="0"/>
                <a:ea typeface="宋体" panose="02010600030101010101" pitchFamily="2" charset="-122"/>
                <a:cs typeface="Calibri" panose="020F0502020204030204" pitchFamily="34" charset="0"/>
              </a:rPr>
              <a:t>或 </a:t>
            </a:r>
            <a:r>
              <a:rPr lang="en-US" sz="2400" dirty="0">
                <a:latin typeface="Calibri" panose="020F0502020204030204" pitchFamily="34" charset="0"/>
                <a:ea typeface="宋体" panose="02010600030101010101" pitchFamily="2" charset="-122"/>
                <a:cs typeface="Calibri" panose="020F0502020204030204" pitchFamily="34" charset="0"/>
              </a:rPr>
              <a:t>Health Safety Net</a:t>
            </a:r>
            <a:r>
              <a:rPr lang="zh-CN" altLang="en-US" sz="2400" dirty="0">
                <a:latin typeface="Calibri" panose="020F0502020204030204" pitchFamily="34" charset="0"/>
                <a:ea typeface="宋体" panose="02010600030101010101" pitchFamily="2" charset="-122"/>
                <a:cs typeface="Calibri" panose="020F0502020204030204" pitchFamily="34" charset="0"/>
              </a:rPr>
              <a:t>会员免费提供疫苗接种交通服务。</a:t>
            </a:r>
            <a:r>
              <a:rPr lang="en-US" sz="2400" dirty="0">
                <a:latin typeface="Calibri" panose="020F0502020204030204" pitchFamily="34" charset="0"/>
                <a:ea typeface="宋体" panose="02010600030101010101" pitchFamily="2" charset="-122"/>
                <a:cs typeface="Calibri" panose="020F0502020204030204" pitchFamily="34" charset="0"/>
              </a:rPr>
              <a:t>  </a:t>
            </a:r>
          </a:p>
          <a:p>
            <a:pPr marL="804545" lvl="1" indent="-347345">
              <a:lnSpc>
                <a:spcPct val="100000"/>
              </a:lnSpc>
              <a:spcBef>
                <a:spcPts val="600"/>
              </a:spcBef>
              <a:buFont typeface="Courier New" panose="02070309020205020404" pitchFamily="49" charset="0"/>
              <a:buChar char="o"/>
            </a:pPr>
            <a:r>
              <a:rPr lang="zh-CN" altLang="en-US" dirty="0">
                <a:latin typeface="Calibri" panose="020F0502020204030204" pitchFamily="34" charset="0"/>
                <a:ea typeface="宋体" panose="02010600030101010101" pitchFamily="2" charset="-122"/>
                <a:cs typeface="Calibri" panose="020F0502020204030204" pitchFamily="34" charset="0"/>
              </a:rPr>
              <a:t>您可以打电话给您的医疗保健计划，或打电话给 </a:t>
            </a:r>
            <a:r>
              <a:rPr lang="en-US" altLang="zh-CN" dirty="0" err="1">
                <a:latin typeface="Calibri" panose="020F0502020204030204" pitchFamily="34" charset="0"/>
                <a:ea typeface="宋体" panose="02010600030101010101" pitchFamily="2" charset="-122"/>
                <a:cs typeface="Calibri" panose="020F0502020204030204" pitchFamily="34" charset="0"/>
              </a:rPr>
              <a:t>MassHealth</a:t>
            </a:r>
            <a:r>
              <a:rPr lang="zh-CN" altLang="en-US" dirty="0">
                <a:latin typeface="Calibri" panose="020F0502020204030204" pitchFamily="34" charset="0"/>
                <a:ea typeface="宋体" panose="02010600030101010101" pitchFamily="2" charset="-122"/>
                <a:cs typeface="Calibri" panose="020F0502020204030204" pitchFamily="34" charset="0"/>
              </a:rPr>
              <a:t>（</a:t>
            </a:r>
            <a:r>
              <a:rPr lang="en-US" altLang="zh-CN" dirty="0">
                <a:latin typeface="Calibri" panose="020F0502020204030204" pitchFamily="34" charset="0"/>
                <a:ea typeface="宋体" panose="02010600030101010101" pitchFamily="2" charset="-122"/>
                <a:cs typeface="Calibri" panose="020F0502020204030204" pitchFamily="34" charset="0"/>
              </a:rPr>
              <a:t>800-841-2900</a:t>
            </a:r>
            <a:r>
              <a:rPr lang="zh-CN" altLang="en-US" dirty="0">
                <a:latin typeface="Calibri" panose="020F0502020204030204" pitchFamily="34" charset="0"/>
                <a:ea typeface="宋体" panose="02010600030101010101" pitchFamily="2" charset="-122"/>
                <a:cs typeface="Calibri" panose="020F0502020204030204" pitchFamily="34" charset="0"/>
              </a:rPr>
              <a:t>），请求安排交通服务</a:t>
            </a:r>
            <a:r>
              <a:rPr lang="en-US" sz="2400" dirty="0">
                <a:latin typeface="Calibri" panose="020F0502020204030204" pitchFamily="34" charset="0"/>
                <a:ea typeface="宋体" panose="02010600030101010101" pitchFamily="2" charset="-122"/>
                <a:cs typeface="Calibri" panose="020F0502020204030204" pitchFamily="34" charset="0"/>
              </a:rPr>
              <a:t> </a:t>
            </a:r>
          </a:p>
          <a:p>
            <a:pPr>
              <a:lnSpc>
                <a:spcPct val="100000"/>
              </a:lnSpc>
              <a:spcBef>
                <a:spcPts val="600"/>
              </a:spcBef>
            </a:pPr>
            <a:r>
              <a:rPr lang="en-US" altLang="zh-CN" sz="2400" u="sng" dirty="0">
                <a:hlinkClick r:id="rId3"/>
              </a:rPr>
              <a:t>LYFT</a:t>
            </a:r>
            <a:r>
              <a:rPr lang="zh-CN" altLang="en-US" sz="2400" dirty="0">
                <a:latin typeface="Calibri" panose="020F0502020204030204" pitchFamily="34" charset="0"/>
                <a:ea typeface="宋体" panose="02010600030101010101" pitchFamily="2" charset="-122"/>
                <a:cs typeface="Calibri" panose="020F0502020204030204" pitchFamily="34" charset="0"/>
              </a:rPr>
              <a:t> 提供往返预约的疫苗接种免费或折扣乘车服务。</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a:lnSpc>
                <a:spcPct val="100000"/>
              </a:lnSpc>
              <a:spcBef>
                <a:spcPts val="600"/>
              </a:spcBef>
            </a:pPr>
            <a:r>
              <a:rPr lang="zh-CN" altLang="en-US" sz="2400" dirty="0">
                <a:latin typeface="Calibri" panose="020F0502020204030204" pitchFamily="34" charset="0"/>
                <a:ea typeface="宋体" panose="02010600030101010101" pitchFamily="2" charset="-122"/>
                <a:cs typeface="Calibri" panose="020F0502020204030204" pitchFamily="34" charset="0"/>
              </a:rPr>
              <a:t>雇主、学校、社区和宗教组织等机构可以</a:t>
            </a:r>
            <a:r>
              <a:rPr lang="zh-CN" altLang="en-US" sz="2400" u="sng" dirty="0">
                <a:hlinkClick r:id="rId4"/>
              </a:rPr>
              <a:t>请求</a:t>
            </a:r>
            <a:r>
              <a:rPr lang="zh-CN" altLang="en-US" sz="2400" dirty="0">
                <a:latin typeface="Calibri" panose="020F0502020204030204" pitchFamily="34" charset="0"/>
                <a:ea typeface="宋体" panose="02010600030101010101" pitchFamily="2" charset="-122"/>
                <a:cs typeface="Calibri" panose="020F0502020204030204" pitchFamily="34" charset="0"/>
              </a:rPr>
              <a:t>建立免费移动现场诊所，为个人接种疫苗。</a:t>
            </a:r>
            <a:endParaRPr lang="en-US" sz="2400" dirty="0">
              <a:latin typeface="Calibri" panose="020F0502020204030204" pitchFamily="34" charset="0"/>
              <a:ea typeface="宋体" panose="02010600030101010101" pitchFamily="2" charset="-122"/>
              <a:cs typeface="Calibri" panose="020F0502020204030204" pitchFamily="34" charset="0"/>
            </a:endParaRPr>
          </a:p>
          <a:p>
            <a:pPr>
              <a:lnSpc>
                <a:spcPct val="110000"/>
              </a:lnSpc>
              <a:spcBef>
                <a:spcPts val="0"/>
              </a:spcBef>
            </a:pPr>
            <a:endParaRPr lang="en-US" sz="2400" dirty="0">
              <a:latin typeface="Calibri" panose="020F0502020204030204" pitchFamily="34" charset="0"/>
              <a:ea typeface="宋体" panose="02010600030101010101" pitchFamily="2" charset="-122"/>
              <a:cs typeface="Calibri" panose="020F0502020204030204" pitchFamily="34" charset="0"/>
            </a:endParaRPr>
          </a:p>
        </p:txBody>
      </p:sp>
      <p:pic>
        <p:nvPicPr>
          <p:cNvPr id="7" name="Content Placeholder 12" descr="Side of a bus that reads &quot;COVID-19 Mobile Vaccination Unit&quot;">
            <a:extLst>
              <a:ext uri="{FF2B5EF4-FFF2-40B4-BE49-F238E27FC236}">
                <a16:creationId xmlns:a16="http://schemas.microsoft.com/office/drawing/2014/main" id="{B060E170-CE7D-401C-8B2B-00338817CC86}"/>
              </a:ext>
            </a:extLst>
          </p:cNvPr>
          <p:cNvPicPr/>
          <p:nvPr/>
        </p:nvPicPr>
        <p:blipFill rotWithShape="1">
          <a:blip r:embed="rId5" cstate="print">
            <a:extLst>
              <a:ext uri="{28A0092B-C50C-407E-A947-70E740481C1C}">
                <a14:useLocalDpi xmlns:a14="http://schemas.microsoft.com/office/drawing/2010/main" val="0"/>
              </a:ext>
            </a:extLst>
          </a:blip>
          <a:srcRect r="45574"/>
          <a:stretch/>
        </p:blipFill>
        <p:spPr>
          <a:xfrm>
            <a:off x="8148955" y="1835771"/>
            <a:ext cx="2843530" cy="388429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rPr>
              <a:t>26</a:t>
            </a:fld>
            <a:endParaRPr lang="en-US" dirty="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我是否需要为接种疫苗付费？</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4" name="Rectangle 3"/>
          <p:cNvSpPr/>
          <p:nvPr/>
        </p:nvSpPr>
        <p:spPr>
          <a:xfrm>
            <a:off x="775350" y="1733520"/>
            <a:ext cx="5320650" cy="3831818"/>
          </a:xfrm>
          <a:prstGeom prst="rect">
            <a:avLst/>
          </a:prstGeom>
        </p:spPr>
        <p:txBody>
          <a:bodyPr wrap="square">
            <a:spAutoFit/>
          </a:bodyPr>
          <a:lstStyle/>
          <a:p>
            <a:r>
              <a:rPr lang="en-US" sz="2400" u="sng" dirty="0">
                <a:latin typeface="Calibri" panose="020F0502020204030204" pitchFamily="34" charset="0"/>
                <a:ea typeface="宋体" panose="02010600030101010101" pitchFamily="2" charset="-122"/>
                <a:cs typeface="Calibri" panose="020F0502020204030204" pitchFamily="34" charset="0"/>
              </a:rPr>
              <a:t> </a:t>
            </a:r>
            <a:endParaRPr 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b="1" dirty="0">
                <a:latin typeface="Calibri" panose="020F0502020204030204" pitchFamily="34" charset="0"/>
                <a:ea typeface="宋体" panose="02010600030101010101" pitchFamily="2" charset="-122"/>
                <a:cs typeface="Calibri" panose="020F0502020204030204" pitchFamily="34" charset="0"/>
              </a:rPr>
              <a:t>不需要</a:t>
            </a:r>
            <a:r>
              <a:rPr lang="zh-CN" altLang="en-US" sz="2400" dirty="0">
                <a:latin typeface="Calibri" panose="020F0502020204030204" pitchFamily="34" charset="0"/>
                <a:ea typeface="宋体" panose="02010600030101010101" pitchFamily="2" charset="-122"/>
                <a:cs typeface="Calibri" panose="020F0502020204030204" pitchFamily="34" charset="0"/>
              </a:rPr>
              <a:t>。该疫苗</a:t>
            </a:r>
            <a:r>
              <a:rPr lang="zh-CN" altLang="en-US" sz="2400" dirty="0">
                <a:solidFill>
                  <a:srgbClr val="000000"/>
                </a:solidFill>
                <a:latin typeface="Calibri" panose="020F0502020204030204" pitchFamily="34" charset="0"/>
                <a:ea typeface="宋体" panose="02010600030101010101" pitchFamily="2" charset="-122"/>
                <a:cs typeface="Calibri" panose="020F0502020204030204" pitchFamily="34" charset="0"/>
              </a:rPr>
              <a:t>（包括加强针）</a:t>
            </a:r>
            <a:r>
              <a:rPr lang="zh-CN" altLang="en-US" sz="2400" dirty="0">
                <a:latin typeface="Calibri" panose="020F0502020204030204" pitchFamily="34" charset="0"/>
                <a:ea typeface="宋体" panose="02010600030101010101" pitchFamily="2" charset="-122"/>
                <a:cs typeface="Calibri" panose="020F0502020204030204" pitchFamily="34" charset="0"/>
              </a:rPr>
              <a:t>对马萨诸塞州的所有居民都是</a:t>
            </a:r>
            <a:r>
              <a:rPr lang="zh-CN" altLang="en-US" sz="2400" b="1" dirty="0">
                <a:latin typeface="Calibri" panose="020F0502020204030204" pitchFamily="34" charset="0"/>
                <a:ea typeface="宋体" panose="02010600030101010101" pitchFamily="2" charset="-122"/>
                <a:cs typeface="Calibri" panose="020F0502020204030204" pitchFamily="34" charset="0"/>
              </a:rPr>
              <a:t>免费</a:t>
            </a:r>
            <a:r>
              <a:rPr lang="zh-CN" altLang="en-US" sz="2400" dirty="0">
                <a:latin typeface="Calibri" panose="020F0502020204030204" pitchFamily="34" charset="0"/>
                <a:ea typeface="宋体" panose="02010600030101010101" pitchFamily="2" charset="-122"/>
                <a:cs typeface="Calibri" panose="020F0502020204030204" pitchFamily="34" charset="0"/>
              </a:rPr>
              <a:t>的。</a:t>
            </a:r>
            <a:endParaRPr lang="en-US" sz="2400" dirty="0">
              <a:latin typeface="Calibri" panose="020F0502020204030204" pitchFamily="34" charset="0"/>
              <a:ea typeface="宋体" panose="02010600030101010101" pitchFamily="2" charset="-122"/>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ea typeface="宋体" panose="02010600030101010101" pitchFamily="2" charset="-122"/>
              <a:cs typeface="Calibri" panose="020F0502020204030204" pitchFamily="34" charset="0"/>
            </a:endParaRPr>
          </a:p>
          <a:p>
            <a:pPr marL="800100" lvl="1" indent="-342900">
              <a:buFont typeface="Courier New" panose="02070309020205020404" pitchFamily="49" charset="0"/>
              <a:buChar char="o"/>
            </a:pPr>
            <a:r>
              <a:rPr lang="zh-CN" altLang="en-US" sz="2400" dirty="0">
                <a:latin typeface="Calibri" panose="020F0502020204030204" pitchFamily="34" charset="0"/>
                <a:ea typeface="宋体" panose="02010600030101010101" pitchFamily="2" charset="-122"/>
                <a:cs typeface="Calibri" panose="020F0502020204030204" pitchFamily="34" charset="0"/>
              </a:rPr>
              <a:t>预约时绝对不会要求您提供信用卡号码。</a:t>
            </a:r>
          </a:p>
          <a:p>
            <a:pPr marL="800100" lvl="1" indent="-342900">
              <a:buFont typeface="Courier New" panose="02070309020205020404" pitchFamily="49" charset="0"/>
              <a:buChar char="o"/>
            </a:pPr>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800100" lvl="1" indent="-342900">
              <a:buFont typeface="Courier New" panose="02070309020205020404" pitchFamily="49" charset="0"/>
              <a:buChar char="o"/>
            </a:pPr>
            <a:r>
              <a:rPr lang="zh-CN" altLang="en-US" sz="2400" dirty="0">
                <a:latin typeface="Calibri" panose="020F0502020204030204" pitchFamily="34" charset="0"/>
                <a:ea typeface="宋体" panose="02010600030101010101" pitchFamily="2" charset="-122"/>
                <a:cs typeface="Calibri" panose="020F0502020204030204" pitchFamily="34" charset="0"/>
              </a:rPr>
              <a:t>即使没有保险、驾照或社会安全号码，您也可以接种疫苗。</a:t>
            </a:r>
            <a:endParaRPr lang="en-US" sz="2400" dirty="0">
              <a:latin typeface="Calibri" panose="020F0502020204030204" pitchFamily="34" charset="0"/>
              <a:ea typeface="宋体" panose="02010600030101010101" pitchFamily="2" charset="-122"/>
              <a:cs typeface="Calibri" panose="020F0502020204030204" pitchFamily="34" charset="0"/>
            </a:endParaRPr>
          </a:p>
          <a:p>
            <a:pPr marL="285750" lvl="0" indent="-285750">
              <a:spcBef>
                <a:spcPts val="600"/>
              </a:spcBef>
              <a:spcAft>
                <a:spcPts val="600"/>
              </a:spcAft>
              <a:buFont typeface="Arial" panose="020B0604020202020204"/>
              <a:buChar char="•"/>
            </a:pPr>
            <a:endParaRPr lang="en-US" sz="2200" b="1" dirty="0">
              <a:latin typeface="Calibri" panose="020F0502020204030204" pitchFamily="34" charset="0"/>
              <a:ea typeface="宋体" panose="02010600030101010101" pitchFamily="2" charset="-122"/>
              <a:cs typeface="Calibri" panose="020F0502020204030204" pitchFamily="34" charset="0"/>
            </a:endParaRPr>
          </a:p>
        </p:txBody>
      </p:sp>
      <p:pic>
        <p:nvPicPr>
          <p:cNvPr id="5" name="Google Shape;563;p19" descr="Group of people wearing masks"/>
          <p:cNvPicPr preferRelativeResize="0"/>
          <p:nvPr/>
        </p:nvPicPr>
        <p:blipFill>
          <a:blip r:embed="rId3"/>
          <a:stretch>
            <a:fillRect/>
          </a:stretch>
        </p:blipFill>
        <p:spPr>
          <a:xfrm>
            <a:off x="6873497" y="2860766"/>
            <a:ext cx="5000640" cy="36448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rPr>
              <a:t>27</a:t>
            </a:fld>
            <a:endParaRPr lang="en-US" dirty="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接种疫苗会影响我的移民身份吗？</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4" name="Rectangle 3"/>
          <p:cNvSpPr/>
          <p:nvPr/>
        </p:nvSpPr>
        <p:spPr>
          <a:xfrm>
            <a:off x="478571" y="1241077"/>
            <a:ext cx="11356939" cy="3739485"/>
          </a:xfrm>
          <a:prstGeom prst="rect">
            <a:avLst/>
          </a:prstGeom>
        </p:spPr>
        <p:txBody>
          <a:bodyPr wrap="square">
            <a:spAutoFit/>
          </a:bodyPr>
          <a:lstStyle/>
          <a:p>
            <a:r>
              <a:rPr lang="en-US" sz="2400" u="sng" dirty="0">
                <a:latin typeface="Calibri" panose="020F0502020204030204" pitchFamily="34" charset="0"/>
                <a:ea typeface="宋体" panose="02010600030101010101" pitchFamily="2" charset="-122"/>
                <a:cs typeface="Calibri" panose="020F0502020204030204" pitchFamily="34" charset="0"/>
              </a:rPr>
              <a:t> </a:t>
            </a:r>
            <a:endParaRPr 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不会。接种疫苗不会影响您是否能够留在美国、获得绿卡、获得住房或补充营养援助计划（</a:t>
            </a:r>
            <a:r>
              <a:rPr lang="en-US" altLang="zh-CN" sz="2400" dirty="0">
                <a:latin typeface="Calibri" panose="020F0502020204030204" pitchFamily="34" charset="0"/>
                <a:ea typeface="宋体" panose="02010600030101010101" pitchFamily="2" charset="-122"/>
                <a:cs typeface="Calibri" panose="020F0502020204030204" pitchFamily="34" charset="0"/>
              </a:rPr>
              <a:t>SNAP</a:t>
            </a:r>
            <a:r>
              <a:rPr lang="zh-CN" altLang="en-US" sz="2400" dirty="0">
                <a:latin typeface="Calibri" panose="020F0502020204030204" pitchFamily="34" charset="0"/>
                <a:ea typeface="宋体" panose="02010600030101010101" pitchFamily="2" charset="-122"/>
                <a:cs typeface="Calibri" panose="020F0502020204030204" pitchFamily="34" charset="0"/>
              </a:rPr>
              <a:t>）等公共福利。</a:t>
            </a:r>
          </a:p>
          <a:p>
            <a:pPr marL="342900" indent="-342900">
              <a:spcBef>
                <a:spcPts val="600"/>
              </a:spcBef>
              <a:spcAft>
                <a:spcPts val="600"/>
              </a:spcAft>
              <a:buFont typeface="Arial" panose="020B0604020202020204" pitchFamily="34" charset="0"/>
              <a:buChar char="•"/>
            </a:pPr>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zh-CN" altLang="en-US" sz="2400" b="1" dirty="0">
                <a:latin typeface="Calibri" panose="020F0502020204030204" pitchFamily="34" charset="0"/>
                <a:ea typeface="宋体" panose="02010600030101010101" pitchFamily="2" charset="-122"/>
                <a:cs typeface="Calibri" panose="020F0502020204030204" pitchFamily="34" charset="0"/>
              </a:rPr>
              <a:t>无论您是何种移民身份</a:t>
            </a:r>
            <a:r>
              <a:rPr lang="zh-CN" altLang="en-US" sz="2400" dirty="0">
                <a:latin typeface="Calibri" panose="020F0502020204030204" pitchFamily="34" charset="0"/>
                <a:ea typeface="宋体" panose="02010600030101010101" pitchFamily="2" charset="-122"/>
                <a:cs typeface="Calibri" panose="020F0502020204030204" pitchFamily="34" charset="0"/>
              </a:rPr>
              <a:t>，对您和您的家人而言，确保免受新冠病毒的伤害都非常重要。</a:t>
            </a:r>
          </a:p>
          <a:p>
            <a:pPr marL="342900" indent="-342900">
              <a:spcBef>
                <a:spcPts val="600"/>
              </a:spcBef>
              <a:spcAft>
                <a:spcPts val="600"/>
              </a:spcAft>
              <a:buFont typeface="Arial" panose="020B0604020202020204" pitchFamily="34" charset="0"/>
              <a:buChar char="•"/>
            </a:pPr>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即使没有保险、驾照或社会安全号码，您也可以接种疫苗。</a:t>
            </a:r>
            <a:endParaRPr lang="en-US" sz="2400"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rPr>
              <a:t>28</a:t>
            </a:fld>
            <a:endParaRPr lang="en-US" dirty="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endParaRPr>
          </a:p>
        </p:txBody>
      </p:sp>
      <p:sp>
        <p:nvSpPr>
          <p:cNvPr id="3" name="TextBox 2"/>
          <p:cNvSpPr txBox="1"/>
          <p:nvPr/>
        </p:nvSpPr>
        <p:spPr>
          <a:xfrm>
            <a:off x="178625" y="233237"/>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如果我接种新冠病毒疫苗后出现症状，该怎么办？</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4" name="Rectangle 3"/>
          <p:cNvSpPr/>
          <p:nvPr/>
        </p:nvSpPr>
        <p:spPr>
          <a:xfrm>
            <a:off x="478571" y="1390165"/>
            <a:ext cx="7629109" cy="4154984"/>
          </a:xfrm>
          <a:prstGeom prst="rect">
            <a:avLst/>
          </a:prstGeom>
        </p:spPr>
        <p:txBody>
          <a:bodyPr wrap="square">
            <a:spAutoFit/>
          </a:bodyPr>
          <a:lstStyle/>
          <a:p>
            <a:pPr marL="342900" indent="-342900">
              <a:buFont typeface="Arial" panose="020B0604020202020204" pitchFamily="34" charset="0"/>
              <a:buChar char="•"/>
            </a:pPr>
            <a:endParaRPr 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如果您出现剧烈疼痛或不适，请告诉您的医疗保健提供者。</a:t>
            </a:r>
            <a:r>
              <a:rPr lang="en-US" sz="2400" dirty="0">
                <a:latin typeface="Calibri" panose="020F0502020204030204" pitchFamily="34" charset="0"/>
                <a:ea typeface="宋体" panose="02010600030101010101" pitchFamily="2" charset="-122"/>
                <a:cs typeface="Calibri" panose="020F0502020204030204" pitchFamily="34" charset="0"/>
              </a:rPr>
              <a:t> </a:t>
            </a:r>
          </a:p>
          <a:p>
            <a:pPr marL="342900" indent="-342900">
              <a:buFont typeface="Arial" panose="020B0604020202020204" pitchFamily="34" charset="0"/>
              <a:buChar char="•"/>
            </a:pPr>
            <a:endParaRPr 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如果您没有医疗保健提供者，或希望向</a:t>
            </a:r>
            <a:r>
              <a:rPr lang="en-US" altLang="zh-CN" sz="2400" dirty="0">
                <a:latin typeface="Calibri" panose="020F0502020204030204" pitchFamily="34" charset="0"/>
                <a:ea typeface="宋体" panose="02010600030101010101" pitchFamily="2" charset="-122"/>
                <a:cs typeface="Calibri" panose="020F0502020204030204" pitchFamily="34" charset="0"/>
              </a:rPr>
              <a:t>CDC</a:t>
            </a:r>
            <a:r>
              <a:rPr lang="zh-CN" altLang="en-US" sz="2400" dirty="0">
                <a:latin typeface="Calibri" panose="020F0502020204030204" pitchFamily="34" charset="0"/>
                <a:ea typeface="宋体" panose="02010600030101010101" pitchFamily="2" charset="-122"/>
                <a:cs typeface="Calibri" panose="020F0502020204030204" pitchFamily="34" charset="0"/>
              </a:rPr>
              <a:t>报告任何副作用，请访问网站 </a:t>
            </a:r>
            <a:r>
              <a:rPr lang="en-US" sz="2400" b="1" dirty="0">
                <a:latin typeface="Calibri" panose="020F0502020204030204" pitchFamily="34" charset="0"/>
                <a:ea typeface="宋体" panose="02010600030101010101" pitchFamily="2" charset="-122"/>
                <a:cs typeface="Calibri" panose="020F0502020204030204" pitchFamily="34" charset="0"/>
              </a:rPr>
              <a:t>cdc.gov/</a:t>
            </a:r>
            <a:r>
              <a:rPr lang="en-US" sz="2400" b="1" dirty="0" err="1">
                <a:latin typeface="Calibri" panose="020F0502020204030204" pitchFamily="34" charset="0"/>
                <a:ea typeface="宋体" panose="02010600030101010101" pitchFamily="2" charset="-122"/>
                <a:cs typeface="Calibri" panose="020F0502020204030204" pitchFamily="34" charset="0"/>
              </a:rPr>
              <a:t>vsafe</a:t>
            </a:r>
            <a:r>
              <a:rPr lang="en-US" sz="2400" b="1" dirty="0">
                <a:latin typeface="Calibri" panose="020F0502020204030204" pitchFamily="34" charset="0"/>
                <a:ea typeface="宋体" panose="02010600030101010101" pitchFamily="2" charset="-122"/>
                <a:cs typeface="Calibri" panose="020F0502020204030204" pitchFamily="34" charset="0"/>
              </a:rPr>
              <a:t>  </a:t>
            </a:r>
          </a:p>
          <a:p>
            <a:pPr marL="342900" indent="-342900">
              <a:buFont typeface="Arial" panose="020B0604020202020204" pitchFamily="34" charset="0"/>
              <a:buChar char="•"/>
            </a:pPr>
            <a:endParaRPr lang="en-US" sz="2400" b="1"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接种新冠病毒疫苗后，如果出现任何副作用，您可以在智能手机上使用</a:t>
            </a:r>
            <a:r>
              <a:rPr lang="en-US" altLang="zh-CN" sz="2400" dirty="0">
                <a:latin typeface="Calibri" panose="020F0502020204030204" pitchFamily="34" charset="0"/>
                <a:ea typeface="宋体" panose="02010600030101010101" pitchFamily="2" charset="-122"/>
                <a:cs typeface="Calibri" panose="020F0502020204030204" pitchFamily="34" charset="0"/>
              </a:rPr>
              <a:t>v</a:t>
            </a:r>
            <a:r>
              <a:rPr lang="en-US" sz="2400" dirty="0">
                <a:latin typeface="Calibri" panose="020F0502020204030204" pitchFamily="34" charset="0"/>
                <a:ea typeface="宋体" panose="02010600030101010101" pitchFamily="2" charset="-122"/>
                <a:cs typeface="Calibri" panose="020F0502020204030204" pitchFamily="34" charset="0"/>
              </a:rPr>
              <a:t>-safe</a:t>
            </a:r>
            <a:r>
              <a:rPr lang="zh-CN" altLang="en-US" sz="2400" dirty="0">
                <a:latin typeface="Calibri" panose="020F0502020204030204" pitchFamily="34" charset="0"/>
                <a:ea typeface="宋体" panose="02010600030101010101" pitchFamily="2" charset="-122"/>
                <a:cs typeface="Calibri" panose="020F0502020204030204" pitchFamily="34" charset="0"/>
              </a:rPr>
              <a:t>快速通知</a:t>
            </a:r>
            <a:r>
              <a:rPr lang="en-US" sz="2400" dirty="0">
                <a:latin typeface="Calibri" panose="020F0502020204030204" pitchFamily="34" charset="0"/>
                <a:ea typeface="宋体" panose="02010600030101010101" pitchFamily="2" charset="-122"/>
                <a:cs typeface="Calibri" panose="020F0502020204030204" pitchFamily="34" charset="0"/>
              </a:rPr>
              <a:t>CDC</a:t>
            </a:r>
            <a:r>
              <a:rPr lang="zh-CN" altLang="en-US" sz="2400" dirty="0">
                <a:latin typeface="Calibri" panose="020F0502020204030204" pitchFamily="34" charset="0"/>
                <a:ea typeface="宋体" panose="02010600030101010101" pitchFamily="2" charset="-122"/>
                <a:cs typeface="Calibri" panose="020F0502020204030204" pitchFamily="34" charset="0"/>
              </a:rPr>
              <a:t>，并可以查看您的个人健康信息。</a:t>
            </a:r>
            <a:r>
              <a:rPr lang="en-US" sz="2400" dirty="0">
                <a:latin typeface="Calibri" panose="020F0502020204030204" pitchFamily="34" charset="0"/>
                <a:ea typeface="宋体" panose="02010600030101010101" pitchFamily="2" charset="-122"/>
                <a:cs typeface="Calibri" panose="020F0502020204030204" pitchFamily="34" charset="0"/>
              </a:rPr>
              <a:t>  </a:t>
            </a:r>
          </a:p>
          <a:p>
            <a:pPr marL="342900" indent="-342900">
              <a:buFont typeface="Arial" panose="020B0604020202020204" pitchFamily="34" charset="0"/>
              <a:buChar char="•"/>
            </a:pPr>
            <a:endParaRPr lang="en-US" sz="2400" dirty="0">
              <a:latin typeface="Calibri" panose="020F0502020204030204" pitchFamily="34" charset="0"/>
              <a:ea typeface="宋体" panose="02010600030101010101" pitchFamily="2" charset="-122"/>
              <a:cs typeface="Calibri" panose="020F0502020204030204" pitchFamily="34" charset="0"/>
            </a:endParaRPr>
          </a:p>
        </p:txBody>
      </p:sp>
      <p:pic>
        <p:nvPicPr>
          <p:cNvPr id="6" name="Picture 5" descr="This image is this logo of CDC's v-safe after vaccination health checker."/>
          <p:cNvPicPr>
            <a:picLocks noChangeAspect="1"/>
          </p:cNvPicPr>
          <p:nvPr/>
        </p:nvPicPr>
        <p:blipFill>
          <a:blip r:embed="rId3"/>
          <a:stretch>
            <a:fillRect/>
          </a:stretch>
        </p:blipFill>
        <p:spPr>
          <a:xfrm>
            <a:off x="8454473" y="1820260"/>
            <a:ext cx="3038475" cy="33432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rPr>
              <a:t>29</a:t>
            </a:fld>
            <a:endParaRPr lang="en-US" dirty="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endParaRPr>
          </a:p>
        </p:txBody>
      </p:sp>
      <p:sp>
        <p:nvSpPr>
          <p:cNvPr id="3" name="TextBox 2"/>
          <p:cNvSpPr txBox="1"/>
          <p:nvPr/>
        </p:nvSpPr>
        <p:spPr>
          <a:xfrm>
            <a:off x="178625" y="176854"/>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接种新冠病毒疫苗后需要多长时间才生效？可持续多长时间？</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4" name="Rectangle 3"/>
          <p:cNvSpPr/>
          <p:nvPr/>
        </p:nvSpPr>
        <p:spPr>
          <a:xfrm>
            <a:off x="478571" y="1319005"/>
            <a:ext cx="11356939" cy="3416320"/>
          </a:xfrm>
          <a:prstGeom prst="rect">
            <a:avLst/>
          </a:prstGeom>
        </p:spPr>
        <p:txBody>
          <a:bodyPr wrap="square">
            <a:spAutoFit/>
          </a:bodyPr>
          <a:lstStyle/>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接种疫苗后，人体通常需要几周时间才能建立免疫力。</a:t>
            </a:r>
          </a:p>
          <a:p>
            <a:pPr marL="342900" indent="-342900">
              <a:buFont typeface="Arial" panose="020B0604020202020204" pitchFamily="34" charset="0"/>
              <a:buChar char="•"/>
            </a:pPr>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这意味着一个人可能在接种疫苗之前或之后感染新冠病毒。这是因为疫苗还没有足够的时间提供保护。</a:t>
            </a:r>
          </a:p>
          <a:p>
            <a:pPr marL="342900" indent="-342900">
              <a:buFont typeface="Arial" panose="020B0604020202020204" pitchFamily="34" charset="0"/>
              <a:buChar char="•"/>
            </a:pPr>
            <a:endParaRPr lang="zh-CN" altLang="en-US" sz="2400" dirty="0">
              <a:latin typeface="Calibri" panose="020F0502020204030204" pitchFamily="34" charset="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我们还不知道新冠病毒疫苗能提供多长时间的保护。最近的研究表明，对病毒的防护效果可能会随着时间的推移而降低。这就是 </a:t>
            </a:r>
            <a:r>
              <a:rPr lang="en-US" altLang="zh-CN" sz="2400" dirty="0">
                <a:latin typeface="Calibri" panose="020F0502020204030204" pitchFamily="34" charset="0"/>
                <a:ea typeface="宋体" panose="02010600030101010101" pitchFamily="2" charset="-122"/>
                <a:cs typeface="Calibri" panose="020F0502020204030204" pitchFamily="34" charset="0"/>
              </a:rPr>
              <a:t>CDC </a:t>
            </a:r>
            <a:r>
              <a:rPr lang="zh-CN" altLang="en-US" sz="2400" dirty="0">
                <a:latin typeface="Calibri" panose="020F0502020204030204" pitchFamily="34" charset="0"/>
                <a:ea typeface="宋体" panose="02010600030101010101" pitchFamily="2" charset="-122"/>
                <a:cs typeface="Calibri" panose="020F0502020204030204" pitchFamily="34" charset="0"/>
              </a:rPr>
              <a:t>建议某些群体接种疫苗加强针的原因。</a:t>
            </a:r>
          </a:p>
          <a:p>
            <a:pPr marL="342900" indent="-342900">
              <a:buFont typeface="Arial" panose="020B0604020202020204" pitchFamily="34" charset="0"/>
              <a:buChar char="•"/>
            </a:pPr>
            <a:endParaRPr lang="zh-CN" altLang="en-US" sz="2400"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6"/>
            <a:ext cx="10515600" cy="1325563"/>
          </a:xfrm>
        </p:spPr>
        <p:txBody>
          <a:bodyPr>
            <a:normAutofit/>
          </a:bodyPr>
          <a:lstStyle/>
          <a:p>
            <a:pPr algn="ctr"/>
            <a:r>
              <a:rPr lang="zh-CN" altLang="en-US" sz="3200" b="1" dirty="0">
                <a:latin typeface="+mn-lt"/>
                <a:ea typeface="宋体" panose="02010600030101010101" pitchFamily="2" charset="-122"/>
              </a:rPr>
              <a:t>如何请求公共卫生部派出疫苗大使</a:t>
            </a:r>
            <a:endParaRPr lang="en-US" sz="3200" b="1" dirty="0">
              <a:latin typeface="+mn-lt"/>
              <a:ea typeface="宋体" panose="02010600030101010101" pitchFamily="2" charset="-122"/>
            </a:endParaRPr>
          </a:p>
        </p:txBody>
      </p:sp>
      <p:sp>
        <p:nvSpPr>
          <p:cNvPr id="3" name="Content Placeholder 2"/>
          <p:cNvSpPr>
            <a:spLocks noGrp="1"/>
          </p:cNvSpPr>
          <p:nvPr>
            <p:ph idx="1"/>
          </p:nvPr>
        </p:nvSpPr>
        <p:spPr>
          <a:xfrm>
            <a:off x="543338" y="1164906"/>
            <a:ext cx="11343861" cy="5347901"/>
          </a:xfrm>
        </p:spPr>
        <p:txBody>
          <a:bodyPr>
            <a:normAutofit/>
          </a:bodyPr>
          <a:lstStyle/>
          <a:p>
            <a:pPr>
              <a:lnSpc>
                <a:spcPct val="110000"/>
              </a:lnSpc>
            </a:pPr>
            <a:r>
              <a:rPr lang="zh-CN" altLang="en-US" sz="2400" dirty="0">
                <a:ea typeface="宋体" panose="02010600030101010101" pitchFamily="2" charset="-122"/>
              </a:rPr>
              <a:t>您可以要求公共卫生部派出新冠病毒疫苗大使参加您的社区讨论会。大使不一定是疫苗专家或临床医生，而是有社区工作经验的公共卫生专业人员。</a:t>
            </a:r>
          </a:p>
          <a:p>
            <a:pPr>
              <a:lnSpc>
                <a:spcPct val="110000"/>
              </a:lnSpc>
            </a:pPr>
            <a:r>
              <a:rPr lang="zh-CN" altLang="en-US" sz="2400" dirty="0">
                <a:ea typeface="宋体" panose="02010600030101010101" pitchFamily="2" charset="-122"/>
              </a:rPr>
              <a:t>大使可以发表讲话、回答问题或听取您的反馈意见以便与公共卫生部分享。</a:t>
            </a:r>
          </a:p>
          <a:p>
            <a:pPr>
              <a:lnSpc>
                <a:spcPct val="110000"/>
              </a:lnSpc>
            </a:pPr>
            <a:r>
              <a:rPr lang="zh-CN" altLang="en-US" sz="2400" dirty="0">
                <a:ea typeface="宋体" panose="02010600030101010101" pitchFamily="2" charset="-122"/>
              </a:rPr>
              <a:t>如果您希望邀请公共卫生部大使参加您的讨论会，请</a:t>
            </a:r>
            <a:r>
              <a:rPr lang="zh-CN" altLang="en-US" sz="2400" u="sng" dirty="0">
                <a:latin typeface="宋体" panose="02010600030101010101" pitchFamily="2" charset="-122"/>
                <a:ea typeface="宋体" panose="02010600030101010101" pitchFamily="2" charset="-122"/>
                <a:hlinkClick r:id="rId3"/>
              </a:rPr>
              <a:t>填写本表</a:t>
            </a:r>
            <a:r>
              <a:rPr lang="zh-CN" altLang="en-US" sz="2400" dirty="0">
                <a:ea typeface="宋体" panose="02010600030101010101" pitchFamily="2" charset="-122"/>
              </a:rPr>
              <a:t>。</a:t>
            </a:r>
            <a:endParaRPr lang="en-US" sz="2400" dirty="0">
              <a:ea typeface="宋体" panose="02010600030101010101" pitchFamily="2" charset="-122"/>
            </a:endParaRPr>
          </a:p>
          <a:p>
            <a:pPr>
              <a:lnSpc>
                <a:spcPct val="110000"/>
              </a:lnSpc>
            </a:pPr>
            <a:r>
              <a:rPr lang="zh-CN" altLang="en-US" sz="2400" dirty="0">
                <a:ea typeface="宋体" panose="02010600030101010101" pitchFamily="2" charset="-122"/>
              </a:rPr>
              <a:t>如果可能，请在讨论会开始至少两周前提出希望派出大使的申请。</a:t>
            </a:r>
          </a:p>
          <a:p>
            <a:pPr>
              <a:lnSpc>
                <a:spcPct val="110000"/>
              </a:lnSpc>
            </a:pPr>
            <a:r>
              <a:rPr lang="zh-CN" altLang="en-US" sz="2400" dirty="0">
                <a:ea typeface="宋体" panose="02010600030101010101" pitchFamily="2" charset="-122"/>
              </a:rPr>
              <a:t>公共卫生部将竭尽全力满足您的要求。</a:t>
            </a:r>
            <a:r>
              <a:rPr lang="en-US" sz="2400" dirty="0">
                <a:ea typeface="宋体" panose="02010600030101010101" pitchFamily="2" charset="-122"/>
              </a:rPr>
              <a:t>  </a:t>
            </a:r>
          </a:p>
          <a:p>
            <a:pPr>
              <a:lnSpc>
                <a:spcPct val="110000"/>
              </a:lnSpc>
            </a:pPr>
            <a:r>
              <a:rPr lang="zh-CN" altLang="en-US" sz="2400" dirty="0">
                <a:solidFill>
                  <a:srgbClr val="FF0000"/>
                </a:solidFill>
                <a:ea typeface="宋体" panose="02010600030101010101" pitchFamily="2" charset="-122"/>
              </a:rPr>
              <a:t>请在讨论会开始前删除此页。</a:t>
            </a:r>
            <a:endParaRPr lang="en-US" sz="2400" dirty="0">
              <a:solidFill>
                <a:srgbClr val="FF0000"/>
              </a:solidFill>
              <a:ea typeface="宋体" panose="02010600030101010101" pitchFamily="2" charset="-122"/>
            </a:endParaRPr>
          </a:p>
          <a:p>
            <a:pPr>
              <a:lnSpc>
                <a:spcPct val="110000"/>
              </a:lnSpc>
            </a:pPr>
            <a:endParaRPr lang="en-US" sz="2400" dirty="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47" y="0"/>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如果我已经获得疫苗全面保护，我是否需要继续戴口罩？</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5" name="Rectangle 4"/>
          <p:cNvSpPr/>
          <p:nvPr/>
        </p:nvSpPr>
        <p:spPr>
          <a:xfrm>
            <a:off x="478571" y="1241077"/>
            <a:ext cx="11356939" cy="2463367"/>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zh-CN" altLang="en-US" sz="2400" dirty="0">
                <a:effectLst/>
                <a:latin typeface="Calibri" panose="020F0502020204030204" pitchFamily="34" charset="0"/>
                <a:ea typeface="宋体" panose="02010600030101010101" pitchFamily="2" charset="-122"/>
                <a:cs typeface="Calibri" panose="020F0502020204030204" pitchFamily="34" charset="0"/>
              </a:rPr>
              <a:t>只有在某些情况下需要继续戴口罩，包括公共交通、医疗保健设施、学校和其他有易受感染人群的场所，例如集体护理设施。</a:t>
            </a:r>
            <a:endParaRPr lang="en-US" altLang="zh-CN" sz="2400" dirty="0">
              <a:effectLst/>
              <a:latin typeface="Calibri" panose="020F0502020204030204" pitchFamily="34" charset="0"/>
              <a:ea typeface="宋体" panose="02010600030101010101" pitchFamily="2" charset="-122"/>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altLang="zh-CN" sz="2400" dirty="0">
              <a:effectLst/>
              <a:latin typeface="Calibri" panose="020F0502020204030204" pitchFamily="34" charset="0"/>
              <a:ea typeface="宋体" panose="02010600030101010101" pitchFamily="2" charset="-122"/>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zh-CN" altLang="en-US" sz="2400" dirty="0">
                <a:effectLst/>
                <a:latin typeface="宋体" panose="02010600030101010101" pitchFamily="2" charset="-122"/>
                <a:ea typeface="宋体" panose="02010600030101010101" pitchFamily="2" charset="-122"/>
                <a:cs typeface="Times New Roman" panose="02020603050405020304" pitchFamily="18" charset="0"/>
              </a:rPr>
              <a:t>如果您感到身体不适，呆在家中，并接受检测。</a:t>
            </a:r>
            <a:endParaRPr lang="en-US" altLang="zh-CN" sz="24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altLang="zh-CN" sz="2400" dirty="0">
              <a:effectLst/>
              <a:latin typeface="宋体" panose="02010600030101010101" pitchFamily="2" charset="-122"/>
              <a:ea typeface="宋体" panose="02010600030101010101" pitchFamily="2" charset="-122"/>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zh-CN" altLang="en-US" sz="2400" dirty="0">
                <a:latin typeface="宋体" panose="02010600030101010101" pitchFamily="2" charset="-122"/>
                <a:ea typeface="宋体" panose="02010600030101010101" pitchFamily="2" charset="-122"/>
                <a:cs typeface="Times New Roman" panose="02020603050405020304" pitchFamily="18" charset="0"/>
              </a:rPr>
              <a:t>如果您被检测出新冠病毒阳性，请隔离。</a:t>
            </a:r>
            <a:endParaRPr lang="en-US" sz="2400" dirty="0">
              <a:effectLst/>
              <a:latin typeface="宋体" panose="02010600030101010101" pitchFamily="2" charset="-122"/>
              <a:ea typeface="宋体" panose="02010600030101010101" pitchFamily="2" charset="-122"/>
              <a:cs typeface="Times New Roman" panose="02020603050405020304"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519671" y="3280626"/>
            <a:ext cx="4895215" cy="204406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谁可以帮助我作出有关接种疫苗的决定？</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5" name="Rectangle 4"/>
          <p:cNvSpPr/>
          <p:nvPr/>
        </p:nvSpPr>
        <p:spPr>
          <a:xfrm>
            <a:off x="587754" y="2206129"/>
            <a:ext cx="5157953" cy="2492990"/>
          </a:xfrm>
          <a:prstGeom prst="rect">
            <a:avLst/>
          </a:prstGeom>
        </p:spPr>
        <p:txBody>
          <a:bodyPr wrap="square">
            <a:spAutoFit/>
          </a:bodyPr>
          <a:lstStyle/>
          <a:p>
            <a:pPr>
              <a:lnSpc>
                <a:spcPct val="130000"/>
              </a:lnSpc>
            </a:pPr>
            <a:r>
              <a:rPr lang="zh-CN" altLang="en-US" sz="2400" dirty="0">
                <a:latin typeface="Calibri" panose="020F0502020204030204" pitchFamily="34" charset="0"/>
                <a:ea typeface="宋体" panose="02010600030101010101" pitchFamily="2" charset="-122"/>
                <a:cs typeface="Calibri" panose="020F0502020204030204" pitchFamily="34" charset="0"/>
              </a:rPr>
              <a:t>如果您对自己的健康状况或是否接种疫苗有更多疑问，请与您所信赖的医疗保健提供者讨论，例如您的医生、护士、保险计划管理人、药剂师或社区保健工作者。</a:t>
            </a:r>
            <a:endParaRPr lang="en-US" sz="2000" dirty="0">
              <a:latin typeface="Calibri" panose="020F0502020204030204" pitchFamily="34" charset="0"/>
              <a:ea typeface="宋体" panose="02010600030101010101" pitchFamily="2" charset="-122"/>
              <a:cs typeface="Calibri" panose="020F0502020204030204" pitchFamily="34" charset="0"/>
            </a:endParaRPr>
          </a:p>
        </p:txBody>
      </p:sp>
      <p:pic>
        <p:nvPicPr>
          <p:cNvPr id="19458" name="Picture 2" descr="This is a picture of two people wearing masks standing in front of a medical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373"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讨论问题</a:t>
            </a:r>
            <a:r>
              <a:rPr lang="en-US" sz="3200" dirty="0">
                <a:latin typeface="Calibri" panose="020F0502020204030204" pitchFamily="34" charset="0"/>
                <a:ea typeface="宋体" panose="02010600030101010101" pitchFamily="2" charset="-122"/>
                <a:cs typeface="Calibri" panose="020F0502020204030204" pitchFamily="34" charset="0"/>
              </a:rPr>
              <a:t> </a:t>
            </a:r>
          </a:p>
        </p:txBody>
      </p:sp>
      <p:sp>
        <p:nvSpPr>
          <p:cNvPr id="5" name="Rectangle 4"/>
          <p:cNvSpPr/>
          <p:nvPr/>
        </p:nvSpPr>
        <p:spPr>
          <a:xfrm>
            <a:off x="478571" y="1241077"/>
            <a:ext cx="11356939" cy="4399915"/>
          </a:xfrm>
          <a:prstGeom prst="rect">
            <a:avLst/>
          </a:prstGeom>
        </p:spPr>
        <p:txBody>
          <a:bodyPr wrap="square">
            <a:spAutoFit/>
          </a:bodyPr>
          <a:lstStyle/>
          <a:p>
            <a:pPr marL="285750" indent="-285750">
              <a:buFont typeface="Arial" panose="020B0604020202020204" pitchFamily="34" charset="0"/>
              <a:buChar char="•"/>
            </a:pPr>
            <a:r>
              <a:rPr lang="zh-CN" altLang="en-US" sz="2000" dirty="0">
                <a:latin typeface="Calibri" panose="020F0502020204030204" pitchFamily="34" charset="0"/>
                <a:ea typeface="宋体" panose="02010600030101010101" pitchFamily="2" charset="-122"/>
                <a:cs typeface="Calibri" panose="020F0502020204030204" pitchFamily="34" charset="0"/>
              </a:rPr>
              <a:t>关于新冠病毒疫苗</a:t>
            </a:r>
            <a:r>
              <a:rPr lang="zh-CN" altLang="en-US" sz="2000" b="1" dirty="0">
                <a:latin typeface="Calibri" panose="020F0502020204030204" pitchFamily="34" charset="0"/>
                <a:ea typeface="宋体" panose="02010600030101010101" pitchFamily="2" charset="-122"/>
                <a:cs typeface="Calibri" panose="020F0502020204030204" pitchFamily="34" charset="0"/>
              </a:rPr>
              <a:t>您</a:t>
            </a:r>
            <a:r>
              <a:rPr lang="zh-CN" altLang="en-US" sz="2000" dirty="0">
                <a:latin typeface="Calibri" panose="020F0502020204030204" pitchFamily="34" charset="0"/>
                <a:ea typeface="宋体" panose="02010600030101010101" pitchFamily="2" charset="-122"/>
                <a:cs typeface="Calibri" panose="020F0502020204030204" pitchFamily="34" charset="0"/>
              </a:rPr>
              <a:t>有哪些顾虑？</a:t>
            </a:r>
            <a:endParaRPr lang="en-US" sz="2000" dirty="0">
              <a:latin typeface="Calibri" panose="020F0502020204030204" pitchFamily="34" charset="0"/>
              <a:ea typeface="宋体"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zh-CN" altLang="en-US" sz="2000" b="1" dirty="0">
                <a:latin typeface="Calibri" panose="020F0502020204030204" pitchFamily="34" charset="0"/>
                <a:ea typeface="宋体" panose="02010600030101010101" pitchFamily="2" charset="-122"/>
                <a:cs typeface="Calibri" panose="020F0502020204030204" pitchFamily="34" charset="0"/>
              </a:rPr>
              <a:t>您所在社区的人</a:t>
            </a:r>
            <a:r>
              <a:rPr lang="zh-CN" altLang="en-US" sz="2000" dirty="0">
                <a:latin typeface="Calibri" panose="020F0502020204030204" pitchFamily="34" charset="0"/>
                <a:ea typeface="宋体" panose="02010600030101010101" pitchFamily="2" charset="-122"/>
                <a:cs typeface="Calibri" panose="020F0502020204030204" pitchFamily="34" charset="0"/>
              </a:rPr>
              <a:t>关于新冠病毒疫苗有哪些顾虑？</a:t>
            </a:r>
            <a:endParaRPr lang="en-US" sz="2000" dirty="0">
              <a:latin typeface="Calibri" panose="020F0502020204030204" pitchFamily="34" charset="0"/>
              <a:ea typeface="宋体" panose="02010600030101010101" pitchFamily="2" charset="-122"/>
              <a:cs typeface="Calibri" panose="020F0502020204030204" pitchFamily="34" charset="0"/>
            </a:endParaRPr>
          </a:p>
          <a:p>
            <a:r>
              <a:rPr lang="en-US" sz="2000" dirty="0">
                <a:latin typeface="Calibri" panose="020F0502020204030204" pitchFamily="34" charset="0"/>
                <a:ea typeface="宋体" panose="02010600030101010101" pitchFamily="2" charset="-122"/>
                <a:cs typeface="Calibri" panose="020F0502020204030204" pitchFamily="34" charset="0"/>
              </a:rPr>
              <a:t> </a:t>
            </a:r>
          </a:p>
          <a:p>
            <a:pPr marL="285750" lvl="0" indent="-285750">
              <a:buFont typeface="Arial" panose="020B0604020202020204" pitchFamily="34" charset="0"/>
              <a:buChar char="•"/>
            </a:pPr>
            <a:r>
              <a:rPr lang="zh-CN" altLang="en-US" sz="2000" dirty="0">
                <a:latin typeface="Calibri" panose="020F0502020204030204" pitchFamily="34" charset="0"/>
                <a:ea typeface="宋体" panose="02010600030101010101" pitchFamily="2" charset="-122"/>
                <a:cs typeface="Calibri" panose="020F0502020204030204" pitchFamily="34" charset="0"/>
              </a:rPr>
              <a:t>哪些信息能够使</a:t>
            </a:r>
            <a:r>
              <a:rPr lang="zh-CN" altLang="en-US" sz="2000" b="1" dirty="0">
                <a:latin typeface="Calibri" panose="020F0502020204030204" pitchFamily="34" charset="0"/>
                <a:ea typeface="宋体" panose="02010600030101010101" pitchFamily="2" charset="-122"/>
                <a:cs typeface="Calibri" panose="020F0502020204030204" pitchFamily="34" charset="0"/>
              </a:rPr>
              <a:t>您</a:t>
            </a:r>
            <a:r>
              <a:rPr lang="zh-CN" altLang="en-US" sz="2000" dirty="0">
                <a:latin typeface="Calibri" panose="020F0502020204030204" pitchFamily="34" charset="0"/>
                <a:ea typeface="宋体" panose="02010600030101010101" pitchFamily="2" charset="-122"/>
                <a:cs typeface="Calibri" panose="020F0502020204030204" pitchFamily="34" charset="0"/>
              </a:rPr>
              <a:t>信任该疫苗？</a:t>
            </a:r>
            <a:endParaRPr lang="en-US" sz="2000" dirty="0">
              <a:latin typeface="Calibri" panose="020F0502020204030204" pitchFamily="34" charset="0"/>
              <a:ea typeface="宋体"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zh-CN" altLang="en-US" sz="2000" dirty="0">
                <a:latin typeface="Calibri" panose="020F0502020204030204" pitchFamily="34" charset="0"/>
                <a:ea typeface="宋体" panose="02010600030101010101" pitchFamily="2" charset="-122"/>
                <a:cs typeface="Calibri" panose="020F0502020204030204" pitchFamily="34" charset="0"/>
              </a:rPr>
              <a:t>哪些信息能够帮助</a:t>
            </a:r>
            <a:r>
              <a:rPr lang="zh-CN" altLang="en-US" sz="2000" b="1" dirty="0">
                <a:solidFill>
                  <a:srgbClr val="000000"/>
                </a:solidFill>
                <a:latin typeface="Calibri" panose="020F0502020204030204" pitchFamily="34" charset="0"/>
                <a:ea typeface="宋体" panose="02010600030101010101" pitchFamily="2" charset="-122"/>
                <a:cs typeface="Calibri" panose="020F0502020204030204" pitchFamily="34" charset="0"/>
              </a:rPr>
              <a:t>您所在社区的人</a:t>
            </a:r>
            <a:r>
              <a:rPr lang="zh-CN" altLang="en-US" sz="2000" dirty="0">
                <a:solidFill>
                  <a:srgbClr val="000000"/>
                </a:solidFill>
                <a:latin typeface="Calibri" panose="020F0502020204030204" pitchFamily="34" charset="0"/>
                <a:ea typeface="宋体" panose="02010600030101010101" pitchFamily="2" charset="-122"/>
                <a:cs typeface="Calibri" panose="020F0502020204030204" pitchFamily="34" charset="0"/>
              </a:rPr>
              <a:t>信任该疫苗？</a:t>
            </a:r>
            <a:r>
              <a:rPr lang="en-US" sz="2000" dirty="0">
                <a:latin typeface="Calibri" panose="020F0502020204030204" pitchFamily="34" charset="0"/>
                <a:ea typeface="宋体" panose="02010600030101010101" pitchFamily="2" charset="-122"/>
                <a:cs typeface="Calibri" panose="020F0502020204030204" pitchFamily="34" charset="0"/>
              </a:rPr>
              <a:t>  </a:t>
            </a:r>
          </a:p>
          <a:p>
            <a:endParaRPr lang="en-US" sz="2000" dirty="0">
              <a:latin typeface="Calibri" panose="020F0502020204030204" pitchFamily="34" charset="0"/>
              <a:ea typeface="宋体" panose="02010600030101010101" pitchFamily="2" charset="-122"/>
              <a:cs typeface="Calibri" panose="020F0502020204030204" pitchFamily="34" charset="0"/>
            </a:endParaRPr>
          </a:p>
          <a:p>
            <a:pPr marL="285750" lvl="0" indent="-285750">
              <a:buFont typeface="Arial" panose="020B0604020202020204" pitchFamily="34" charset="0"/>
              <a:buChar char="•"/>
            </a:pPr>
            <a:r>
              <a:rPr lang="zh-CN" altLang="en-US" sz="2000" dirty="0">
                <a:solidFill>
                  <a:srgbClr val="000000"/>
                </a:solidFill>
                <a:latin typeface="Calibri" panose="020F0502020204030204" pitchFamily="34" charset="0"/>
                <a:ea typeface="宋体" panose="02010600030101010101" pitchFamily="2" charset="-122"/>
                <a:cs typeface="Calibri" panose="020F0502020204030204" pitchFamily="34" charset="0"/>
              </a:rPr>
              <a:t>什么事情能够使</a:t>
            </a:r>
            <a:r>
              <a:rPr lang="zh-CN" altLang="en-US" sz="2000" b="1" dirty="0">
                <a:solidFill>
                  <a:srgbClr val="000000"/>
                </a:solidFill>
                <a:latin typeface="Calibri" panose="020F0502020204030204" pitchFamily="34" charset="0"/>
                <a:ea typeface="宋体" panose="02010600030101010101" pitchFamily="2" charset="-122"/>
                <a:cs typeface="Calibri" panose="020F0502020204030204" pitchFamily="34" charset="0"/>
              </a:rPr>
              <a:t>您</a:t>
            </a:r>
            <a:r>
              <a:rPr lang="zh-CN" altLang="en-US" sz="2000" dirty="0">
                <a:solidFill>
                  <a:srgbClr val="000000"/>
                </a:solidFill>
                <a:latin typeface="Calibri" panose="020F0502020204030204" pitchFamily="34" charset="0"/>
                <a:ea typeface="宋体" panose="02010600030101010101" pitchFamily="2" charset="-122"/>
                <a:cs typeface="Calibri" panose="020F0502020204030204" pitchFamily="34" charset="0"/>
              </a:rPr>
              <a:t>更愿意接种疫苗？</a:t>
            </a:r>
            <a:endParaRPr lang="en-US" sz="2000" dirty="0">
              <a:latin typeface="Calibri" panose="020F0502020204030204" pitchFamily="34" charset="0"/>
              <a:ea typeface="宋体"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zh-CN" altLang="en-US" sz="2000" dirty="0">
                <a:latin typeface="Calibri" panose="020F0502020204030204" pitchFamily="34" charset="0"/>
                <a:ea typeface="宋体" panose="02010600030101010101" pitchFamily="2" charset="-122"/>
                <a:cs typeface="Calibri" panose="020F0502020204030204" pitchFamily="34" charset="0"/>
              </a:rPr>
              <a:t>什么事情能够使</a:t>
            </a:r>
            <a:r>
              <a:rPr lang="zh-CN" altLang="en-US" sz="2000" b="1" dirty="0">
                <a:solidFill>
                  <a:srgbClr val="000000"/>
                </a:solidFill>
                <a:latin typeface="Calibri" panose="020F0502020204030204" pitchFamily="34" charset="0"/>
                <a:ea typeface="宋体" panose="02010600030101010101" pitchFamily="2" charset="-122"/>
                <a:cs typeface="Calibri" panose="020F0502020204030204" pitchFamily="34" charset="0"/>
              </a:rPr>
              <a:t>您所在社区的人</a:t>
            </a:r>
            <a:r>
              <a:rPr lang="zh-CN" altLang="en-US" sz="2000" dirty="0">
                <a:latin typeface="Calibri" panose="020F0502020204030204" pitchFamily="34" charset="0"/>
                <a:ea typeface="宋体" panose="02010600030101010101" pitchFamily="2" charset="-122"/>
                <a:cs typeface="Calibri" panose="020F0502020204030204" pitchFamily="34" charset="0"/>
              </a:rPr>
              <a:t>更愿意接种疫苗？</a:t>
            </a:r>
            <a:endParaRPr lang="en-US" sz="2000" dirty="0">
              <a:latin typeface="Calibri" panose="020F0502020204030204" pitchFamily="34" charset="0"/>
              <a:ea typeface="宋体" panose="02010600030101010101" pitchFamily="2" charset="-122"/>
              <a:cs typeface="Calibri" panose="020F0502020204030204" pitchFamily="34" charset="0"/>
            </a:endParaRPr>
          </a:p>
          <a:p>
            <a:r>
              <a:rPr lang="en-US" sz="2000" dirty="0">
                <a:latin typeface="Calibri" panose="020F0502020204030204" pitchFamily="34" charset="0"/>
                <a:ea typeface="宋体" panose="02010600030101010101" pitchFamily="2" charset="-122"/>
                <a:cs typeface="Calibri" panose="020F0502020204030204" pitchFamily="34" charset="0"/>
              </a:rPr>
              <a:t> </a:t>
            </a:r>
          </a:p>
          <a:p>
            <a:pPr marL="285750" lvl="0" indent="-285750">
              <a:buFont typeface="Arial" panose="020B0604020202020204" pitchFamily="34" charset="0"/>
              <a:buChar char="•"/>
            </a:pPr>
            <a:r>
              <a:rPr lang="zh-CN" altLang="en-US" sz="2000" dirty="0">
                <a:latin typeface="Calibri" panose="020F0502020204030204" pitchFamily="34" charset="0"/>
                <a:ea typeface="宋体" panose="02010600030101010101" pitchFamily="2" charset="-122"/>
                <a:cs typeface="Calibri" panose="020F0502020204030204" pitchFamily="34" charset="0"/>
              </a:rPr>
              <a:t>哪些障碍使</a:t>
            </a:r>
            <a:r>
              <a:rPr lang="zh-CN" altLang="en-US" sz="2000" b="1" dirty="0">
                <a:latin typeface="Calibri" panose="020F0502020204030204" pitchFamily="34" charset="0"/>
                <a:ea typeface="宋体" panose="02010600030101010101" pitchFamily="2" charset="-122"/>
                <a:cs typeface="Calibri" panose="020F0502020204030204" pitchFamily="34" charset="0"/>
              </a:rPr>
              <a:t>您</a:t>
            </a:r>
            <a:r>
              <a:rPr lang="zh-CN" altLang="en-US" sz="2000" dirty="0">
                <a:latin typeface="Calibri" panose="020F0502020204030204" pitchFamily="34" charset="0"/>
                <a:ea typeface="宋体" panose="02010600030101010101" pitchFamily="2" charset="-122"/>
                <a:cs typeface="Calibri" panose="020F0502020204030204" pitchFamily="34" charset="0"/>
              </a:rPr>
              <a:t>更难接种新冠病毒疫苗（例如疫苗站位置、下班时间、需要两剂）？</a:t>
            </a:r>
            <a:endParaRPr lang="en-US" sz="2000" dirty="0">
              <a:latin typeface="Calibri" panose="020F0502020204030204" pitchFamily="34" charset="0"/>
              <a:ea typeface="宋体"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zh-CN" altLang="en-US" sz="2000" dirty="0">
                <a:latin typeface="Calibri" panose="020F0502020204030204" pitchFamily="34" charset="0"/>
                <a:ea typeface="宋体" panose="02010600030101010101" pitchFamily="2" charset="-122"/>
                <a:cs typeface="Calibri" panose="020F0502020204030204" pitchFamily="34" charset="0"/>
              </a:rPr>
              <a:t>哪些障碍使</a:t>
            </a:r>
            <a:r>
              <a:rPr lang="zh-CN" altLang="en-US" sz="2000" b="1" dirty="0">
                <a:solidFill>
                  <a:srgbClr val="000000"/>
                </a:solidFill>
                <a:latin typeface="Calibri" panose="020F0502020204030204" pitchFamily="34" charset="0"/>
                <a:ea typeface="宋体" panose="02010600030101010101" pitchFamily="2" charset="-122"/>
                <a:cs typeface="Calibri" panose="020F0502020204030204" pitchFamily="34" charset="0"/>
              </a:rPr>
              <a:t>您所在社区的人</a:t>
            </a:r>
            <a:r>
              <a:rPr lang="zh-CN" altLang="en-US" sz="2000" dirty="0">
                <a:latin typeface="Calibri" panose="020F0502020204030204" pitchFamily="34" charset="0"/>
                <a:ea typeface="宋体" panose="02010600030101010101" pitchFamily="2" charset="-122"/>
                <a:cs typeface="Calibri" panose="020F0502020204030204" pitchFamily="34" charset="0"/>
              </a:rPr>
              <a:t>更难接种新冠病毒疫苗？</a:t>
            </a:r>
            <a:endParaRPr lang="en-US" sz="2000" dirty="0">
              <a:latin typeface="Calibri" panose="020F0502020204030204" pitchFamily="34" charset="0"/>
              <a:ea typeface="宋体" panose="02010600030101010101" pitchFamily="2" charset="-122"/>
              <a:cs typeface="Calibri" panose="020F0502020204030204" pitchFamily="34" charset="0"/>
            </a:endParaRPr>
          </a:p>
          <a:p>
            <a:pPr lvl="1"/>
            <a:r>
              <a:rPr lang="en-US" sz="2000" dirty="0">
                <a:latin typeface="Calibri" panose="020F0502020204030204" pitchFamily="34" charset="0"/>
                <a:ea typeface="宋体" panose="02010600030101010101" pitchFamily="2" charset="-122"/>
                <a:cs typeface="Calibri" panose="020F0502020204030204" pitchFamily="34" charset="0"/>
              </a:rPr>
              <a:t> </a:t>
            </a:r>
          </a:p>
          <a:p>
            <a:pPr marL="285750" lvl="0" indent="-285750">
              <a:buFont typeface="Arial" panose="020B0604020202020204" pitchFamily="34" charset="0"/>
              <a:buChar char="•"/>
            </a:pPr>
            <a:r>
              <a:rPr lang="zh-CN" altLang="en-US" sz="2000" dirty="0">
                <a:latin typeface="Calibri" panose="020F0502020204030204" pitchFamily="34" charset="0"/>
                <a:ea typeface="宋体" panose="02010600030101010101" pitchFamily="2" charset="-122"/>
                <a:cs typeface="Calibri" panose="020F0502020204030204" pitchFamily="34" charset="0"/>
              </a:rPr>
              <a:t>怎样才能够为</a:t>
            </a:r>
            <a:r>
              <a:rPr lang="zh-CN" altLang="en-US" sz="2000" b="1" dirty="0">
                <a:latin typeface="Calibri" panose="020F0502020204030204" pitchFamily="34" charset="0"/>
                <a:ea typeface="宋体" panose="02010600030101010101" pitchFamily="2" charset="-122"/>
                <a:cs typeface="Calibri" panose="020F0502020204030204" pitchFamily="34" charset="0"/>
              </a:rPr>
              <a:t>您</a:t>
            </a:r>
            <a:r>
              <a:rPr lang="zh-CN" altLang="en-US" sz="2000" dirty="0">
                <a:latin typeface="Calibri" panose="020F0502020204030204" pitchFamily="34" charset="0"/>
                <a:ea typeface="宋体" panose="02010600030101010101" pitchFamily="2" charset="-122"/>
                <a:cs typeface="Calibri" panose="020F0502020204030204" pitchFamily="34" charset="0"/>
              </a:rPr>
              <a:t>接种疫苗提供更多便利？</a:t>
            </a:r>
            <a:endParaRPr lang="en-US" sz="2000" dirty="0">
              <a:latin typeface="Calibri" panose="020F0502020204030204" pitchFamily="34" charset="0"/>
              <a:ea typeface="宋体" panose="02010600030101010101" pitchFamily="2" charset="-122"/>
              <a:cs typeface="Calibri" panose="020F0502020204030204" pitchFamily="34" charset="0"/>
            </a:endParaRPr>
          </a:p>
          <a:p>
            <a:pPr marL="742950" lvl="1" indent="-285750">
              <a:buFont typeface="Courier New" panose="02070309020205020404" pitchFamily="49" charset="0"/>
              <a:buChar char="o"/>
            </a:pPr>
            <a:r>
              <a:rPr lang="zh-CN" altLang="en-US" sz="2000" dirty="0">
                <a:latin typeface="Calibri" panose="020F0502020204030204" pitchFamily="34" charset="0"/>
                <a:ea typeface="宋体" panose="02010600030101010101" pitchFamily="2" charset="-122"/>
                <a:cs typeface="Calibri" panose="020F0502020204030204" pitchFamily="34" charset="0"/>
              </a:rPr>
              <a:t>怎样才能够为</a:t>
            </a:r>
            <a:r>
              <a:rPr lang="zh-CN" altLang="en-US" sz="2000" b="1" dirty="0">
                <a:solidFill>
                  <a:srgbClr val="000000"/>
                </a:solidFill>
                <a:latin typeface="Calibri" panose="020F0502020204030204" pitchFamily="34" charset="0"/>
                <a:ea typeface="宋体" panose="02010600030101010101" pitchFamily="2" charset="-122"/>
                <a:cs typeface="Calibri" panose="020F0502020204030204" pitchFamily="34" charset="0"/>
              </a:rPr>
              <a:t>您所在社区的人</a:t>
            </a:r>
            <a:r>
              <a:rPr lang="zh-CN" altLang="en-US" sz="2000" dirty="0">
                <a:latin typeface="Calibri" panose="020F0502020204030204" pitchFamily="34" charset="0"/>
                <a:ea typeface="宋体" panose="02010600030101010101" pitchFamily="2" charset="-122"/>
                <a:cs typeface="Calibri" panose="020F0502020204030204" pitchFamily="34" charset="0"/>
              </a:rPr>
              <a:t>接种疫苗提供更多便利？</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rPr>
              <a:t>33</a:t>
            </a:fld>
            <a:endParaRPr lang="en-US" dirty="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更多信息来源</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4" name="Rectangle 3"/>
          <p:cNvSpPr/>
          <p:nvPr/>
        </p:nvSpPr>
        <p:spPr>
          <a:xfrm>
            <a:off x="478571" y="1068800"/>
            <a:ext cx="11356939" cy="5632311"/>
          </a:xfrm>
          <a:prstGeom prst="rect">
            <a:avLst/>
          </a:prstGeom>
        </p:spPr>
        <p:txBody>
          <a:bodyPr wrap="square">
            <a:spAutoFit/>
          </a:bodyPr>
          <a:lstStyle/>
          <a:p>
            <a:pPr lvl="0"/>
            <a:r>
              <a:rPr lang="zh-CN" altLang="en-US" sz="2400" dirty="0">
                <a:latin typeface="Calibri" panose="020F0502020204030204" pitchFamily="34" charset="0"/>
                <a:ea typeface="宋体" panose="02010600030101010101" pitchFamily="2" charset="-122"/>
                <a:cs typeface="Calibri" panose="020F0502020204030204" pitchFamily="34" charset="0"/>
              </a:rPr>
              <a:t>迄今为止哪些人已经接种了疫苗</a:t>
            </a:r>
            <a:r>
              <a:rPr lang="en-US" sz="2400" dirty="0">
                <a:latin typeface="Calibri" panose="020F0502020204030204" pitchFamily="34" charset="0"/>
                <a:ea typeface="宋体" panose="02010600030101010101" pitchFamily="2" charset="-122"/>
                <a:cs typeface="Calibri" panose="020F0502020204030204" pitchFamily="34" charset="0"/>
              </a:rPr>
              <a:t> </a:t>
            </a:r>
          </a:p>
          <a:p>
            <a:pPr lvl="0"/>
            <a:r>
              <a:rPr lang="zh-CN" altLang="en-US" sz="2400" dirty="0">
                <a:latin typeface="Calibri" panose="020F0502020204030204" pitchFamily="34" charset="0"/>
                <a:ea typeface="宋体" panose="02010600030101010101" pitchFamily="2" charset="-122"/>
                <a:cs typeface="Calibri" panose="020F0502020204030204" pitchFamily="34" charset="0"/>
                <a:hlinkClick r:id="rId3"/>
              </a:rPr>
              <a:t>新冠病毒疫苗接种计划</a:t>
            </a:r>
            <a:r>
              <a:rPr lang="en-US" sz="2400" dirty="0">
                <a:latin typeface="Calibri" panose="020F0502020204030204" pitchFamily="34" charset="0"/>
                <a:ea typeface="宋体" panose="02010600030101010101" pitchFamily="2" charset="-122"/>
                <a:cs typeface="Calibri" panose="020F0502020204030204" pitchFamily="34" charset="0"/>
                <a:hlinkClick r:id="rId3"/>
              </a:rPr>
              <a:t> | Mass.gov</a:t>
            </a:r>
            <a:endParaRPr lang="en-US" sz="2400" dirty="0">
              <a:latin typeface="Calibri" panose="020F0502020204030204" pitchFamily="34" charset="0"/>
              <a:ea typeface="宋体" panose="02010600030101010101" pitchFamily="2" charset="-122"/>
              <a:cs typeface="Calibri" panose="020F0502020204030204" pitchFamily="34" charset="0"/>
            </a:endParaRPr>
          </a:p>
          <a:p>
            <a:pPr lvl="0"/>
            <a:endParaRPr lang="en-US" sz="2400" dirty="0">
              <a:latin typeface="Calibri" panose="020F0502020204030204" pitchFamily="34" charset="0"/>
              <a:ea typeface="宋体" panose="02010600030101010101" pitchFamily="2" charset="-122"/>
              <a:cs typeface="Calibri" panose="020F0502020204030204" pitchFamily="34" charset="0"/>
            </a:endParaRPr>
          </a:p>
          <a:p>
            <a:pPr lvl="0"/>
            <a:r>
              <a:rPr lang="zh-CN" altLang="en-US" sz="2400" dirty="0">
                <a:latin typeface="Calibri" panose="020F0502020204030204" pitchFamily="34" charset="0"/>
                <a:ea typeface="宋体" panose="02010600030101010101" pitchFamily="2" charset="-122"/>
                <a:cs typeface="Calibri" panose="020F0502020204030204" pitchFamily="34" charset="0"/>
              </a:rPr>
              <a:t>公众经常提出的问题</a:t>
            </a:r>
            <a:endParaRPr lang="en-US" sz="2400" dirty="0">
              <a:latin typeface="Calibri" panose="020F0502020204030204" pitchFamily="34" charset="0"/>
              <a:ea typeface="宋体" panose="02010600030101010101" pitchFamily="2" charset="-122"/>
              <a:cs typeface="Calibri" panose="020F0502020204030204" pitchFamily="34" charset="0"/>
            </a:endParaRPr>
          </a:p>
          <a:p>
            <a:pPr lvl="0"/>
            <a:r>
              <a:rPr lang="zh-CN" altLang="en-US" sz="2400" u="sng" dirty="0">
                <a:latin typeface="Calibri" panose="020F0502020204030204" pitchFamily="34" charset="0"/>
                <a:ea typeface="宋体" panose="02010600030101010101" pitchFamily="2" charset="-122"/>
                <a:cs typeface="Calibri" panose="020F0502020204030204" pitchFamily="34" charset="0"/>
                <a:hlinkClick r:id="rId4"/>
              </a:rPr>
              <a:t>新冠病毒疫苗常见问题解答</a:t>
            </a:r>
            <a:r>
              <a:rPr lang="en-US" sz="2400" u="sng" dirty="0">
                <a:latin typeface="Calibri" panose="020F0502020204030204" pitchFamily="34" charset="0"/>
                <a:ea typeface="宋体" panose="02010600030101010101" pitchFamily="2" charset="-122"/>
                <a:cs typeface="Calibri" panose="020F0502020204030204" pitchFamily="34" charset="0"/>
                <a:hlinkClick r:id="rId4"/>
              </a:rPr>
              <a:t> | Mass.gov</a:t>
            </a:r>
            <a:endParaRPr lang="en-US" sz="2400" dirty="0">
              <a:latin typeface="Calibri" panose="020F0502020204030204" pitchFamily="34" charset="0"/>
              <a:ea typeface="宋体" panose="02010600030101010101" pitchFamily="2" charset="-122"/>
              <a:cs typeface="Calibri" panose="020F0502020204030204" pitchFamily="34" charset="0"/>
            </a:endParaRPr>
          </a:p>
          <a:p>
            <a:pPr lvl="0"/>
            <a:endParaRPr lang="en-US" sz="2400" dirty="0">
              <a:latin typeface="Calibri" panose="020F0502020204030204" pitchFamily="34" charset="0"/>
              <a:ea typeface="宋体" panose="02010600030101010101" pitchFamily="2" charset="-122"/>
              <a:cs typeface="Calibri" panose="020F0502020204030204" pitchFamily="34" charset="0"/>
            </a:endParaRPr>
          </a:p>
          <a:p>
            <a:pPr lvl="0"/>
            <a:r>
              <a:rPr lang="zh-CN" altLang="en-US" sz="2400" dirty="0">
                <a:latin typeface="Calibri" panose="020F0502020204030204" pitchFamily="34" charset="0"/>
                <a:ea typeface="宋体" panose="02010600030101010101" pitchFamily="2" charset="-122"/>
                <a:cs typeface="Calibri" panose="020F0502020204030204" pitchFamily="34" charset="0"/>
              </a:rPr>
              <a:t>疫苗公平</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r>
              <a:rPr lang="zh-CN" altLang="en-US" sz="2400" u="sng" dirty="0">
                <a:latin typeface="Calibri" panose="020F0502020204030204" pitchFamily="34" charset="0"/>
                <a:ea typeface="宋体" panose="02010600030101010101" pitchFamily="2" charset="-122"/>
                <a:cs typeface="Calibri" panose="020F0502020204030204" pitchFamily="34" charset="0"/>
                <a:hlinkClick r:id="rId5"/>
              </a:rPr>
              <a:t>新冠病毒疫苗公平计划</a:t>
            </a:r>
            <a:endParaRPr lang="en-US" sz="2400" u="sng" dirty="0">
              <a:latin typeface="Calibri" panose="020F0502020204030204" pitchFamily="34" charset="0"/>
              <a:ea typeface="宋体" panose="02010600030101010101" pitchFamily="2" charset="-122"/>
              <a:cs typeface="Calibri" panose="020F0502020204030204" pitchFamily="34" charset="0"/>
            </a:endParaRPr>
          </a:p>
          <a:p>
            <a:pPr lvl="0"/>
            <a:endParaRPr lang="en-US" sz="2400" dirty="0">
              <a:latin typeface="Calibri" panose="020F0502020204030204" pitchFamily="34" charset="0"/>
              <a:ea typeface="宋体" panose="02010600030101010101" pitchFamily="2" charset="-122"/>
              <a:cs typeface="Calibri" panose="020F0502020204030204" pitchFamily="34" charset="0"/>
            </a:endParaRPr>
          </a:p>
          <a:p>
            <a:pPr lvl="0"/>
            <a:r>
              <a:rPr lang="en-US" sz="2400" dirty="0">
                <a:latin typeface="Calibri" panose="020F0502020204030204" pitchFamily="34" charset="0"/>
                <a:ea typeface="宋体" panose="02010600030101010101" pitchFamily="2" charset="-122"/>
                <a:cs typeface="Calibri" panose="020F0502020204030204" pitchFamily="34" charset="0"/>
              </a:rPr>
              <a:t>CDC</a:t>
            </a:r>
            <a:r>
              <a:rPr lang="zh-CN" altLang="en-US" sz="2400" dirty="0">
                <a:latin typeface="Calibri" panose="020F0502020204030204" pitchFamily="34" charset="0"/>
                <a:ea typeface="宋体" panose="02010600030101010101" pitchFamily="2" charset="-122"/>
                <a:cs typeface="Calibri" panose="020F0502020204030204" pitchFamily="34" charset="0"/>
              </a:rPr>
              <a:t>提供的新冠病毒疫苗信息</a:t>
            </a:r>
            <a:endParaRPr lang="en-US" sz="2400" dirty="0">
              <a:latin typeface="Calibri" panose="020F0502020204030204" pitchFamily="34" charset="0"/>
              <a:ea typeface="宋体" panose="02010600030101010101" pitchFamily="2" charset="-122"/>
              <a:cs typeface="Calibri" panose="020F0502020204030204" pitchFamily="34" charset="0"/>
            </a:endParaRPr>
          </a:p>
          <a:p>
            <a:pPr lvl="0"/>
            <a:r>
              <a:rPr lang="zh-CN" altLang="en-US" sz="2400" u="sng" dirty="0">
                <a:latin typeface="Calibri" panose="020F0502020204030204" pitchFamily="34" charset="0"/>
                <a:ea typeface="宋体" panose="02010600030101010101" pitchFamily="2" charset="-122"/>
                <a:cs typeface="Calibri" panose="020F0502020204030204" pitchFamily="34" charset="0"/>
                <a:hlinkClick r:id="rId5"/>
              </a:rPr>
              <a:t>新冠病毒疫苗</a:t>
            </a:r>
            <a:r>
              <a:rPr lang="en-US" sz="2400" u="sng" dirty="0">
                <a:latin typeface="Calibri" panose="020F0502020204030204" pitchFamily="34" charset="0"/>
                <a:ea typeface="宋体" panose="02010600030101010101" pitchFamily="2" charset="-122"/>
                <a:cs typeface="Calibri" panose="020F0502020204030204" pitchFamily="34" charset="0"/>
                <a:hlinkClick r:id="rId5"/>
              </a:rPr>
              <a:t> | CDC</a:t>
            </a:r>
            <a:endParaRPr lang="en-US" sz="2400" u="sng" dirty="0">
              <a:latin typeface="Calibri" panose="020F0502020204030204" pitchFamily="34" charset="0"/>
              <a:ea typeface="宋体" panose="02010600030101010101" pitchFamily="2" charset="-122"/>
              <a:cs typeface="Calibri" panose="020F0502020204030204" pitchFamily="34" charset="0"/>
            </a:endParaRPr>
          </a:p>
          <a:p>
            <a:pPr lvl="0"/>
            <a:endParaRPr lang="en-US" sz="2400" u="sng" dirty="0">
              <a:latin typeface="Calibri" panose="020F0502020204030204" pitchFamily="34" charset="0"/>
              <a:ea typeface="宋体" panose="02010600030101010101" pitchFamily="2" charset="-122"/>
              <a:cs typeface="Calibri" panose="020F0502020204030204" pitchFamily="34" charset="0"/>
            </a:endParaRPr>
          </a:p>
          <a:p>
            <a:r>
              <a:rPr lang="zh-CN" altLang="en-US" sz="2400" dirty="0">
                <a:latin typeface="Calibri" panose="020F0502020204030204" pitchFamily="34" charset="0"/>
                <a:ea typeface="宋体" panose="02010600030101010101" pitchFamily="2" charset="-122"/>
                <a:cs typeface="Calibri" panose="020F0502020204030204" pitchFamily="34" charset="0"/>
              </a:rPr>
              <a:t>有关马萨诸塞州新冠病毒疫苗接种的其他问题，请发送电子邮件至：</a:t>
            </a:r>
            <a:endParaRPr lang="en-US" sz="2400" dirty="0">
              <a:latin typeface="Calibri" panose="020F0502020204030204" pitchFamily="34" charset="0"/>
              <a:ea typeface="宋体" panose="02010600030101010101" pitchFamily="2" charset="-122"/>
              <a:cs typeface="Calibri" panose="020F0502020204030204" pitchFamily="34" charset="0"/>
            </a:endParaRPr>
          </a:p>
          <a:p>
            <a:r>
              <a:rPr lang="en-US" sz="2400" u="sng" dirty="0">
                <a:latin typeface="Calibri" panose="020F0502020204030204" pitchFamily="34" charset="0"/>
                <a:ea typeface="宋体" panose="02010600030101010101" pitchFamily="2" charset="-122"/>
                <a:cs typeface="Calibri" panose="020F0502020204030204" pitchFamily="34" charset="0"/>
                <a:hlinkClick r:id="rId6"/>
              </a:rPr>
              <a:t>COVID-19-Vaccine-Plan-MA@mass.gov</a:t>
            </a:r>
            <a:endParaRPr lang="en-US" sz="2400" dirty="0">
              <a:latin typeface="Calibri" panose="020F0502020204030204" pitchFamily="34" charset="0"/>
              <a:ea typeface="宋体" panose="02010600030101010101" pitchFamily="2" charset="-122"/>
              <a:cs typeface="Calibri" panose="020F0502020204030204" pitchFamily="34" charset="0"/>
            </a:endParaRPr>
          </a:p>
          <a:p>
            <a:pPr lvl="0"/>
            <a:endParaRPr lang="en-US" sz="2400" dirty="0">
              <a:latin typeface="Calibri" panose="020F0502020204030204" pitchFamily="34" charset="0"/>
              <a:ea typeface="宋体" panose="02010600030101010101" pitchFamily="2" charset="-122"/>
              <a:cs typeface="Calibri" panose="020F0502020204030204" pitchFamily="34" charset="0"/>
            </a:endParaRPr>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sng" strike="noStrike" cap="none" normalizeH="0" baseline="0">
                <a:ln>
                  <a:noFill/>
                </a:ln>
                <a:solidFill>
                  <a:srgbClr val="008080"/>
                </a:solidFill>
                <a:effectLst/>
                <a:latin typeface="Calibri" panose="020F0502020204030204" pitchFamily="34" charset="0"/>
                <a:ea typeface="等线" panose="02010600030101010101" pitchFamily="2" charset="-122"/>
                <a:cs typeface="Calibri" panose="020F0502020204030204" pitchFamily="34" charset="0"/>
              </a:rPr>
              <a:t>COVID-19 Vaccine Equity Initiative</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sng" strike="noStrike" cap="none" normalizeH="0" baseline="0">
                <a:ln>
                  <a:noFill/>
                </a:ln>
                <a:solidFill>
                  <a:srgbClr val="008080"/>
                </a:solidFill>
                <a:effectLst/>
                <a:latin typeface="Calibri" panose="020F0502020204030204" pitchFamily="34" charset="0"/>
                <a:ea typeface="等线" panose="02010600030101010101" pitchFamily="2" charset="-122"/>
                <a:cs typeface="Calibri" panose="020F0502020204030204" pitchFamily="34" charset="0"/>
              </a:rPr>
              <a:t>COVID-19 Vaccine Equity Initiative</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0" u="sng" strike="noStrike" cap="none" normalizeH="0" baseline="0">
                <a:ln>
                  <a:noFill/>
                </a:ln>
                <a:solidFill>
                  <a:srgbClr val="008080"/>
                </a:solidFill>
                <a:effectLst/>
                <a:latin typeface="Calibri" panose="020F0502020204030204" pitchFamily="34" charset="0"/>
                <a:ea typeface="等线" panose="02010600030101010101" pitchFamily="2" charset="-122"/>
                <a:cs typeface="Calibri" panose="020F0502020204030204" pitchFamily="34" charset="0"/>
              </a:rPr>
              <a:t>COVID-19 Vaccine Equity Initiative</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3734" y="2330403"/>
            <a:ext cx="10515600" cy="1477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b="1" dirty="0">
                <a:latin typeface="宋体" panose="02010600030101010101" pitchFamily="2" charset="-122"/>
                <a:ea typeface="宋体" panose="02010600030101010101" pitchFamily="2" charset="-122"/>
              </a:rPr>
              <a:t>向讨论会组织者提供的更多信息来源</a:t>
            </a:r>
            <a:endParaRPr lang="en-US" sz="2000" b="1" dirty="0">
              <a:latin typeface="宋体" panose="02010600030101010101" pitchFamily="2" charset="-122"/>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1147" y="418750"/>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公众经常提出的其他问题举例</a:t>
            </a:r>
          </a:p>
          <a:p>
            <a:pPr algn="ct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5" name="Rectangle 4"/>
          <p:cNvSpPr/>
          <p:nvPr/>
        </p:nvSpPr>
        <p:spPr>
          <a:xfrm>
            <a:off x="478572" y="1241077"/>
            <a:ext cx="11227876" cy="3394775"/>
          </a:xfrm>
          <a:prstGeom prst="rect">
            <a:avLst/>
          </a:prstGeom>
        </p:spPr>
        <p:txBody>
          <a:bodyPr wrap="square">
            <a:spAutoFit/>
          </a:bodyPr>
          <a:lstStyle/>
          <a:p>
            <a:pPr algn="ctr">
              <a:lnSpc>
                <a:spcPct val="114000"/>
              </a:lnSpc>
            </a:pPr>
            <a:r>
              <a:rPr lang="zh-CN" altLang="en-US" sz="2400" u="sng" dirty="0">
                <a:latin typeface="Calibri" panose="020F0502020204030204" pitchFamily="34" charset="0"/>
                <a:ea typeface="宋体" panose="02010600030101010101" pitchFamily="2" charset="-122"/>
                <a:cs typeface="Calibri" panose="020F0502020204030204" pitchFamily="34" charset="0"/>
                <a:hlinkClick r:id="rId3"/>
              </a:rPr>
              <a:t>新冠病毒疫苗常见问题解答</a:t>
            </a:r>
            <a:r>
              <a:rPr lang="en-US" sz="2400" u="sng" dirty="0">
                <a:latin typeface="Calibri" panose="020F0502020204030204" pitchFamily="34" charset="0"/>
                <a:ea typeface="宋体" panose="02010600030101010101" pitchFamily="2" charset="-122"/>
                <a:cs typeface="Calibri" panose="020F0502020204030204" pitchFamily="34" charset="0"/>
                <a:hlinkClick r:id="rId3"/>
              </a:rPr>
              <a:t> | Mass.gov</a:t>
            </a:r>
            <a:endParaRPr lang="en-US" sz="2400" u="sng" dirty="0">
              <a:latin typeface="Calibri" panose="020F0502020204030204" pitchFamily="34" charset="0"/>
              <a:ea typeface="宋体" panose="02010600030101010101" pitchFamily="2" charset="-122"/>
              <a:cs typeface="Calibri" panose="020F0502020204030204" pitchFamily="34" charset="0"/>
            </a:endParaRPr>
          </a:p>
          <a:p>
            <a:pPr algn="ctr">
              <a:lnSpc>
                <a:spcPct val="114000"/>
              </a:lnSpc>
            </a:pPr>
            <a:endParaRPr lang="en-US" sz="1600" dirty="0">
              <a:latin typeface="Calibri" panose="020F0502020204030204" pitchFamily="34" charset="0"/>
              <a:ea typeface="宋体" panose="02010600030101010101" pitchFamily="2" charset="-122"/>
              <a:cs typeface="Calibri" panose="020F0502020204030204" pitchFamily="34" charset="0"/>
            </a:endParaRPr>
          </a:p>
          <a:p>
            <a:pPr marL="342900" indent="-342900">
              <a:spcBef>
                <a:spcPts val="600"/>
              </a:spcBef>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新冠病毒检测阳性的人应该接种疫苗吗？</a:t>
            </a:r>
          </a:p>
          <a:p>
            <a:pPr marL="342900" indent="-342900">
              <a:spcBef>
                <a:spcPts val="600"/>
              </a:spcBef>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曾经患有新冠病毒病的人应该接种疫苗吗？</a:t>
            </a:r>
          </a:p>
          <a:p>
            <a:pPr marL="342900" indent="-342900">
              <a:spcBef>
                <a:spcPts val="600"/>
              </a:spcBef>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在我预约的新冠病毒疫苗接种时会发生什么？</a:t>
            </a:r>
          </a:p>
          <a:p>
            <a:pPr marL="342900" indent="-342900">
              <a:spcBef>
                <a:spcPts val="600"/>
              </a:spcBef>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一部分时间在另一个州或国家居住的人（例如学生、退休人员、具有双重国籍的人）能在马萨诸塞州接种新冠病毒疫苗吗？</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pPr marL="342900" indent="-342900">
              <a:spcBef>
                <a:spcPts val="600"/>
              </a:spcBef>
              <a:buFont typeface="Arial" panose="020B0604020202020204" pitchFamily="34" charset="0"/>
              <a:buChar char="•"/>
            </a:pPr>
            <a:r>
              <a:rPr lang="zh-CN" altLang="en-US" sz="2400" dirty="0">
                <a:latin typeface="Calibri" panose="020F0502020204030204" pitchFamily="34" charset="0"/>
                <a:ea typeface="宋体" panose="02010600030101010101" pitchFamily="2" charset="-122"/>
                <a:cs typeface="Calibri" panose="020F0502020204030204" pitchFamily="34" charset="0"/>
              </a:rPr>
              <a:t>什么是紧急使用授权？</a:t>
            </a:r>
            <a:endParaRPr lang="en-US" sz="2400"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rPr>
              <a:t>36</a:t>
            </a:fld>
            <a:endParaRPr lang="en-US" dirty="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工具和资源</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4" name="Rectangle 3"/>
          <p:cNvSpPr/>
          <p:nvPr/>
        </p:nvSpPr>
        <p:spPr>
          <a:xfrm>
            <a:off x="478571" y="1241077"/>
            <a:ext cx="11356939" cy="4062651"/>
          </a:xfrm>
          <a:prstGeom prst="rect">
            <a:avLst/>
          </a:prstGeom>
        </p:spPr>
        <p:txBody>
          <a:bodyPr wrap="square">
            <a:spAutoFit/>
          </a:bodyPr>
          <a:lstStyle/>
          <a:p>
            <a:r>
              <a:rPr lang="zh-CN" altLang="en-US" sz="2400" dirty="0">
                <a:latin typeface="Calibri" panose="020F0502020204030204" pitchFamily="34" charset="0"/>
                <a:ea typeface="宋体" panose="02010600030101010101" pitchFamily="2" charset="-122"/>
                <a:cs typeface="Calibri" panose="020F0502020204030204" pitchFamily="34" charset="0"/>
              </a:rPr>
              <a:t>多种语言的传单和社交媒体图像</a:t>
            </a:r>
            <a:endParaRPr lang="en-US" sz="2400" dirty="0">
              <a:latin typeface="Calibri" panose="020F0502020204030204" pitchFamily="34" charset="0"/>
              <a:ea typeface="宋体" panose="02010600030101010101" pitchFamily="2" charset="-122"/>
              <a:cs typeface="Calibri" panose="020F0502020204030204" pitchFamily="34" charset="0"/>
            </a:endParaRPr>
          </a:p>
          <a:p>
            <a:pPr lvl="0"/>
            <a:r>
              <a:rPr lang="zh-CN" altLang="en-US" sz="2400" dirty="0">
                <a:latin typeface="Calibri" panose="020F0502020204030204" pitchFamily="34" charset="0"/>
                <a:ea typeface="宋体" panose="02010600030101010101" pitchFamily="2" charset="-122"/>
                <a:cs typeface="Calibri" panose="020F0502020204030204" pitchFamily="34" charset="0"/>
                <a:hlinkClick r:id="rId3"/>
              </a:rPr>
              <a:t>阻止新冠状病毒传播 </a:t>
            </a:r>
            <a:r>
              <a:rPr lang="en-US" altLang="zh-CN" sz="2400" dirty="0">
                <a:latin typeface="Calibri" panose="020F0502020204030204" pitchFamily="34" charset="0"/>
                <a:ea typeface="宋体" panose="02010600030101010101" pitchFamily="2" charset="-122"/>
                <a:cs typeface="Calibri" panose="020F0502020204030204" pitchFamily="34" charset="0"/>
                <a:hlinkClick r:id="rId3"/>
              </a:rPr>
              <a:t>— </a:t>
            </a:r>
            <a:r>
              <a:rPr lang="zh-CN" altLang="en-US" sz="2400" dirty="0">
                <a:latin typeface="Calibri" panose="020F0502020204030204" pitchFamily="34" charset="0"/>
                <a:ea typeface="宋体" panose="02010600030101010101" pitchFamily="2" charset="-122"/>
                <a:cs typeface="Calibri" panose="020F0502020204030204" pitchFamily="34" charset="0"/>
                <a:hlinkClick r:id="rId3"/>
              </a:rPr>
              <a:t>疫苗图像</a:t>
            </a:r>
            <a:r>
              <a:rPr lang="en-US" sz="2400" dirty="0">
                <a:latin typeface="Calibri" panose="020F0502020204030204" pitchFamily="34" charset="0"/>
                <a:ea typeface="宋体" panose="02010600030101010101" pitchFamily="2" charset="-122"/>
                <a:cs typeface="Calibri" panose="020F0502020204030204" pitchFamily="34" charset="0"/>
                <a:hlinkClick r:id="rId3"/>
              </a:rPr>
              <a:t> | Mass.gov</a:t>
            </a:r>
            <a:endParaRPr lang="en-US" sz="2400" dirty="0">
              <a:latin typeface="Calibri" panose="020F0502020204030204" pitchFamily="34" charset="0"/>
              <a:ea typeface="宋体" panose="02010600030101010101" pitchFamily="2" charset="-122"/>
              <a:cs typeface="Calibri" panose="020F0502020204030204" pitchFamily="34" charset="0"/>
            </a:endParaRPr>
          </a:p>
          <a:p>
            <a:endParaRPr lang="en-US" sz="2400" dirty="0">
              <a:latin typeface="Calibri" panose="020F0502020204030204" pitchFamily="34" charset="0"/>
              <a:ea typeface="宋体" panose="02010600030101010101" pitchFamily="2" charset="-122"/>
              <a:cs typeface="Calibri" panose="020F0502020204030204" pitchFamily="34" charset="0"/>
            </a:endParaRPr>
          </a:p>
          <a:p>
            <a:r>
              <a:rPr lang="zh-CN" altLang="en-US" sz="2400" dirty="0">
                <a:latin typeface="Calibri" panose="020F0502020204030204" pitchFamily="34" charset="0"/>
                <a:ea typeface="宋体" panose="02010600030101010101" pitchFamily="2" charset="-122"/>
                <a:cs typeface="Calibri" panose="020F0502020204030204" pitchFamily="34" charset="0"/>
              </a:rPr>
              <a:t>“相信事实，接种疫苗”宣传活动资料，</a:t>
            </a:r>
            <a:r>
              <a:rPr lang="zh-CN" altLang="en-US" sz="2400" b="1" dirty="0">
                <a:latin typeface="Calibri" panose="020F0502020204030204" pitchFamily="34" charset="0"/>
                <a:ea typeface="宋体" panose="02010600030101010101" pitchFamily="2" charset="-122"/>
                <a:cs typeface="Calibri" panose="020F0502020204030204" pitchFamily="34" charset="0"/>
              </a:rPr>
              <a:t>包括视频</a:t>
            </a:r>
            <a:endParaRPr lang="en-US" sz="2400" b="1" dirty="0">
              <a:latin typeface="Calibri" panose="020F0502020204030204" pitchFamily="34" charset="0"/>
              <a:ea typeface="宋体" panose="02010600030101010101" pitchFamily="2" charset="-122"/>
              <a:cs typeface="Calibri" panose="020F0502020204030204" pitchFamily="34" charset="0"/>
            </a:endParaRPr>
          </a:p>
          <a:p>
            <a:r>
              <a:rPr lang="zh-CN" altLang="en-US" sz="2400" dirty="0">
                <a:latin typeface="Calibri" panose="020F0502020204030204" pitchFamily="34" charset="0"/>
                <a:ea typeface="宋体" panose="02010600030101010101" pitchFamily="2" charset="-122"/>
                <a:cs typeface="Calibri" panose="020F0502020204030204" pitchFamily="34" charset="0"/>
                <a:hlinkClick r:id="rId4"/>
              </a:rPr>
              <a:t>“相信事实，接种疫苗”宣传活动资料</a:t>
            </a:r>
            <a:r>
              <a:rPr lang="en-US" sz="2400" dirty="0">
                <a:latin typeface="Calibri" panose="020F0502020204030204" pitchFamily="34" charset="0"/>
                <a:ea typeface="宋体" panose="02010600030101010101" pitchFamily="2" charset="-122"/>
                <a:cs typeface="Calibri" panose="020F0502020204030204" pitchFamily="34" charset="0"/>
                <a:hlinkClick r:id="rId4"/>
              </a:rPr>
              <a:t> | Mass.gov</a:t>
            </a:r>
            <a:endParaRPr lang="en-US" sz="2400" dirty="0">
              <a:latin typeface="Calibri" panose="020F0502020204030204" pitchFamily="34" charset="0"/>
              <a:ea typeface="宋体" panose="02010600030101010101" pitchFamily="2" charset="-122"/>
              <a:cs typeface="Calibri" panose="020F0502020204030204" pitchFamily="34" charset="0"/>
            </a:endParaRPr>
          </a:p>
          <a:p>
            <a:endParaRPr lang="en-US" sz="2400" dirty="0">
              <a:latin typeface="Calibri" panose="020F0502020204030204" pitchFamily="34" charset="0"/>
              <a:ea typeface="宋体" panose="02010600030101010101" pitchFamily="2" charset="-122"/>
              <a:cs typeface="Calibri" panose="020F0502020204030204" pitchFamily="34" charset="0"/>
            </a:endParaRPr>
          </a:p>
          <a:p>
            <a:r>
              <a:rPr lang="zh-CN" altLang="en-US" sz="2400" dirty="0">
                <a:latin typeface="Calibri" panose="020F0502020204030204" pitchFamily="34" charset="0"/>
                <a:ea typeface="宋体" panose="02010600030101010101" pitchFamily="2" charset="-122"/>
                <a:cs typeface="Calibri" panose="020F0502020204030204" pitchFamily="34" charset="0"/>
              </a:rPr>
              <a:t>供</a:t>
            </a:r>
            <a:r>
              <a:rPr lang="zh-CN" altLang="en-US" sz="2400" b="1" dirty="0">
                <a:latin typeface="Calibri" panose="020F0502020204030204" pitchFamily="34" charset="0"/>
                <a:ea typeface="宋体" panose="02010600030101010101" pitchFamily="2" charset="-122"/>
                <a:cs typeface="Calibri" panose="020F0502020204030204" pitchFamily="34" charset="0"/>
              </a:rPr>
              <a:t>社区组织</a:t>
            </a:r>
            <a:r>
              <a:rPr lang="zh-CN" altLang="en-US" sz="2400" dirty="0">
                <a:latin typeface="Calibri" panose="020F0502020204030204" pitchFamily="34" charset="0"/>
                <a:ea typeface="宋体" panose="02010600030101010101" pitchFamily="2" charset="-122"/>
                <a:cs typeface="Calibri" panose="020F0502020204030204" pitchFamily="34" charset="0"/>
              </a:rPr>
              <a:t>使用的新冠病毒疫苗教育信息工具包</a:t>
            </a:r>
            <a:endParaRPr lang="en-US" sz="2400" dirty="0">
              <a:latin typeface="Calibri" panose="020F0502020204030204" pitchFamily="34" charset="0"/>
              <a:ea typeface="宋体" panose="02010600030101010101" pitchFamily="2" charset="-122"/>
              <a:cs typeface="Calibri" panose="020F0502020204030204" pitchFamily="34" charset="0"/>
            </a:endParaRPr>
          </a:p>
          <a:p>
            <a:r>
              <a:rPr lang="zh-CN" altLang="en-US" sz="2400" dirty="0">
                <a:latin typeface="Calibri" panose="020F0502020204030204" pitchFamily="34" charset="0"/>
                <a:ea typeface="宋体" panose="02010600030101010101" pitchFamily="2" charset="-122"/>
                <a:cs typeface="Calibri" panose="020F0502020204030204" pitchFamily="34" charset="0"/>
                <a:hlinkClick r:id="rId5"/>
              </a:rPr>
              <a:t>供社区组织使用的新冠病毒疫苗教育信息工具包：如何起步</a:t>
            </a:r>
            <a:r>
              <a:rPr lang="en-US" sz="2400" dirty="0">
                <a:latin typeface="Calibri" panose="020F0502020204030204" pitchFamily="34" charset="0"/>
                <a:ea typeface="宋体" panose="02010600030101010101" pitchFamily="2" charset="-122"/>
                <a:cs typeface="Calibri" panose="020F0502020204030204" pitchFamily="34" charset="0"/>
                <a:hlinkClick r:id="rId5"/>
              </a:rPr>
              <a:t> | CDC</a:t>
            </a:r>
            <a:endParaRPr lang="en-US" sz="2400" dirty="0">
              <a:latin typeface="Calibri" panose="020F0502020204030204" pitchFamily="34" charset="0"/>
              <a:ea typeface="宋体" panose="02010600030101010101" pitchFamily="2" charset="-122"/>
              <a:cs typeface="Calibri" panose="020F0502020204030204" pitchFamily="34" charset="0"/>
            </a:endParaRPr>
          </a:p>
          <a:p>
            <a:endParaRPr lang="en-US" dirty="0">
              <a:latin typeface="Calibri" panose="020F0502020204030204" pitchFamily="34" charset="0"/>
              <a:ea typeface="宋体" panose="02010600030101010101" pitchFamily="2" charset="-122"/>
              <a:cs typeface="Calibri" panose="020F0502020204030204" pitchFamily="34" charset="0"/>
            </a:endParaRPr>
          </a:p>
          <a:p>
            <a:r>
              <a:rPr lang="zh-CN" altLang="en-US" sz="2400" dirty="0">
                <a:latin typeface="Calibri" panose="020F0502020204030204" pitchFamily="34" charset="0"/>
                <a:ea typeface="宋体" panose="02010600030101010101" pitchFamily="2" charset="-122"/>
                <a:cs typeface="Calibri" panose="020F0502020204030204" pitchFamily="34" charset="0"/>
              </a:rPr>
              <a:t>有关戴口罩、保持社交距离和阻止病毒传播的情况说明</a:t>
            </a:r>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r>
              <a:rPr lang="zh-CN" altLang="en-US" sz="2400" u="sng" dirty="0">
                <a:latin typeface="Calibri" panose="020F0502020204030204" pitchFamily="34" charset="0"/>
                <a:ea typeface="宋体" panose="02010600030101010101" pitchFamily="2" charset="-122"/>
                <a:cs typeface="Calibri" panose="020F0502020204030204" pitchFamily="34" charset="0"/>
                <a:hlinkClick r:id="rId6"/>
              </a:rPr>
              <a:t>新冠病毒病可打印情况说明</a:t>
            </a:r>
            <a:r>
              <a:rPr lang="en-US" sz="2400" u="sng" dirty="0">
                <a:latin typeface="Calibri" panose="020F0502020204030204" pitchFamily="34" charset="0"/>
                <a:ea typeface="宋体" panose="02010600030101010101" pitchFamily="2" charset="-122"/>
                <a:cs typeface="Calibri" panose="020F0502020204030204" pitchFamily="34" charset="0"/>
                <a:hlinkClick r:id="rId6"/>
              </a:rPr>
              <a:t> | Mass.gov</a:t>
            </a:r>
            <a:endParaRPr lang="en-US" sz="2400"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978" y="1584321"/>
            <a:ext cx="10844463" cy="4351338"/>
          </a:xfrm>
        </p:spPr>
        <p:txBody>
          <a:bodyPr>
            <a:normAutofit/>
          </a:bodyPr>
          <a:lstStyle/>
          <a:p>
            <a:pPr marL="0" indent="0" fontAlgn="base">
              <a:lnSpc>
                <a:spcPct val="112000"/>
              </a:lnSpc>
              <a:buNone/>
            </a:pPr>
            <a:r>
              <a:rPr lang="zh-CN" altLang="en-US" sz="2400" dirty="0">
                <a:ea typeface="宋体" panose="02010600030101010101" pitchFamily="2" charset="-122"/>
              </a:rPr>
              <a:t>马萨诸塞州公共卫生部认识到，无论是过去还是现在，</a:t>
            </a:r>
            <a:r>
              <a:rPr lang="en-US" sz="2400" u="sng" dirty="0">
                <a:solidFill>
                  <a:prstClr val="black"/>
                </a:solidFill>
                <a:ea typeface="宋体" panose="02010600030101010101" pitchFamily="2" charset="-122"/>
                <a:hlinkClick r:id="rId3"/>
              </a:rPr>
              <a:t> </a:t>
            </a:r>
            <a:r>
              <a:rPr lang="zh-CN" altLang="en-US" sz="2400" u="sng" dirty="0">
                <a:solidFill>
                  <a:prstClr val="black"/>
                </a:solidFill>
                <a:ea typeface="宋体" panose="02010600030101010101" pitchFamily="2" charset="-122"/>
                <a:hlinkClick r:id="rId3"/>
              </a:rPr>
              <a:t>结构性种族主义</a:t>
            </a:r>
            <a:r>
              <a:rPr lang="zh-CN" altLang="en-US" sz="2400" dirty="0">
                <a:ea typeface="宋体" panose="02010600030101010101" pitchFamily="2" charset="-122"/>
              </a:rPr>
              <a:t>、体能歧视和其他形式的压迫都使得某些社区（例如黑人和残障人士）难以完全信任公共卫生部门、医学专家和科学家。我们希望对新冠病毒疫苗的安全性和开发持开放和诚实的态度，明确地告诉大家我们知道什么，不知道什么。</a:t>
            </a:r>
            <a:endParaRPr lang="en-US" sz="2400" dirty="0">
              <a:ea typeface="宋体" panose="02010600030101010101" pitchFamily="2" charset="-122"/>
            </a:endParaRPr>
          </a:p>
          <a:p>
            <a:pPr marL="0" indent="0" fontAlgn="base">
              <a:lnSpc>
                <a:spcPct val="112000"/>
              </a:lnSpc>
              <a:buNone/>
            </a:pPr>
            <a:endParaRPr lang="en-US" sz="2400" dirty="0">
              <a:ea typeface="宋体" panose="02010600030101010101" pitchFamily="2" charset="-122"/>
            </a:endParaRPr>
          </a:p>
          <a:p>
            <a:pPr marL="0" indent="0" fontAlgn="base">
              <a:lnSpc>
                <a:spcPct val="112000"/>
              </a:lnSpc>
              <a:buNone/>
            </a:pPr>
            <a:r>
              <a:rPr lang="zh-CN" altLang="en-US" sz="2400" dirty="0">
                <a:ea typeface="宋体" panose="02010600030101010101" pitchFamily="2" charset="-122"/>
              </a:rPr>
              <a:t>本指南提供了进行此类对话的基础，但并不寻求解决不同人群和社区中所有独特的、切实存在的需求和值得关注的问题。我们鼓励您以最具有相关性、最能引起共鸣的方式来定制本指南的语言和格式，以便适合您的服务对象。</a:t>
            </a:r>
            <a:r>
              <a:rPr lang="en-US" sz="2400" dirty="0">
                <a:ea typeface="宋体" panose="02010600030101010101" pitchFamily="2" charset="-122"/>
              </a:rPr>
              <a:t> </a:t>
            </a:r>
          </a:p>
          <a:p>
            <a:endParaRPr lang="en-US" dirty="0">
              <a:ea typeface="宋体" panose="02010600030101010101" pitchFamily="2" charset="-122"/>
            </a:endParaRPr>
          </a:p>
        </p:txBody>
      </p:sp>
      <p:sp>
        <p:nvSpPr>
          <p:cNvPr id="5" name="Title 1"/>
          <p:cNvSpPr>
            <a:spLocks noGrp="1"/>
          </p:cNvSpPr>
          <p:nvPr>
            <p:ph type="title"/>
          </p:nvPr>
        </p:nvSpPr>
        <p:spPr>
          <a:xfrm>
            <a:off x="753976" y="150473"/>
            <a:ext cx="10515600" cy="1325563"/>
          </a:xfrm>
        </p:spPr>
        <p:txBody>
          <a:bodyPr>
            <a:normAutofit/>
          </a:bodyPr>
          <a:lstStyle/>
          <a:p>
            <a:pPr algn="ctr"/>
            <a:r>
              <a:rPr lang="zh-CN" altLang="en-US" sz="3200" b="1" dirty="0">
                <a:latin typeface="+mn-lt"/>
                <a:ea typeface="宋体" panose="02010600030101010101" pitchFamily="2" charset="-122"/>
              </a:rPr>
              <a:t>承认结构性种族主义、体能歧视和其他形式的压迫</a:t>
            </a:r>
            <a:endParaRPr lang="en-US" sz="3200" b="1" dirty="0">
              <a:latin typeface="+mn-lt"/>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ea typeface="宋体" panose="02010600030101010101" pitchFamily="2" charset="-122"/>
              </a:rPr>
              <a:t>5</a:t>
            </a:fld>
            <a:endParaRPr lang="en-US" dirty="0">
              <a:solidFill>
                <a:srgbClr val="464646">
                  <a:lumMod val="40000"/>
                  <a:lumOff val="60000"/>
                </a:srgbClr>
              </a:solidFill>
              <a:ea typeface="宋体" panose="02010600030101010101" pitchFamily="2" charset="-122"/>
            </a:endParaRPr>
          </a:p>
        </p:txBody>
      </p:sp>
      <p:sp>
        <p:nvSpPr>
          <p:cNvPr id="3" name="TextBox 2"/>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mn-lt"/>
                <a:ea typeface="宋体" panose="02010600030101010101" pitchFamily="2" charset="-122"/>
                <a:cs typeface="Calibri" panose="020F0502020204030204" pitchFamily="34" charset="0"/>
              </a:rPr>
              <a:t>什么是疫苗？疫苗如何起作用？</a:t>
            </a:r>
            <a:endParaRPr lang="en-US" sz="3200" dirty="0">
              <a:latin typeface="+mn-lt"/>
              <a:ea typeface="宋体" panose="02010600030101010101" pitchFamily="2" charset="-122"/>
              <a:cs typeface="Calibri" panose="020F0502020204030204" pitchFamily="34" charset="0"/>
            </a:endParaRPr>
          </a:p>
        </p:txBody>
      </p:sp>
      <p:sp>
        <p:nvSpPr>
          <p:cNvPr id="4" name="Rectangle 3"/>
          <p:cNvSpPr/>
          <p:nvPr/>
        </p:nvSpPr>
        <p:spPr>
          <a:xfrm>
            <a:off x="504498" y="1377720"/>
            <a:ext cx="10988451" cy="3785652"/>
          </a:xfrm>
          <a:prstGeom prst="rect">
            <a:avLst/>
          </a:prstGeom>
        </p:spPr>
        <p:txBody>
          <a:bodyPr wrap="square">
            <a:spAutoFit/>
          </a:bodyPr>
          <a:lstStyle/>
          <a:p>
            <a:pPr marL="342900" indent="-342900">
              <a:buFont typeface="Arial" panose="020B0604020202020204" pitchFamily="34" charset="0"/>
              <a:buChar char="•"/>
            </a:pPr>
            <a:r>
              <a:rPr lang="zh-CN" altLang="en-US" sz="2400" dirty="0">
                <a:ea typeface="宋体" panose="02010600030101010101" pitchFamily="2" charset="-122"/>
                <a:cs typeface="Calibri" panose="020F0502020204030204" pitchFamily="34" charset="0"/>
              </a:rPr>
              <a:t>疫苗可以预防危险甚至致命的疾病。它们与您身体内部的天然防御系统共同作用，安全地建立防护能力，使您免受疾病伤害。</a:t>
            </a:r>
            <a:r>
              <a:rPr lang="en-US" sz="2400" dirty="0">
                <a:ea typeface="宋体" panose="02010600030101010101" pitchFamily="2" charset="-122"/>
                <a:cs typeface="Calibri" panose="020F0502020204030204" pitchFamily="34" charset="0"/>
              </a:rPr>
              <a:t>  </a:t>
            </a:r>
          </a:p>
          <a:p>
            <a:pPr marL="342900" indent="-342900">
              <a:buFont typeface="Arial" panose="020B0604020202020204" pitchFamily="34" charset="0"/>
              <a:buChar char="•"/>
            </a:pPr>
            <a:endParaRPr lang="en-US" sz="2400" dirty="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ea typeface="宋体" panose="02010600030101010101" pitchFamily="2" charset="-122"/>
              </a:rPr>
              <a:t>疫苗可以帮助您的免疫系统产生抗体，正如您在接触疾病时会产生抗体一样。接种疫苗后，您的身体就有了防护能力，也就是说不需要感染疾病就有了抗体。</a:t>
            </a:r>
            <a:endParaRPr lang="en-US" altLang="zh-CN" sz="2400" dirty="0">
              <a:ea typeface="宋体" panose="02010600030101010101" pitchFamily="2" charset="-122"/>
            </a:endParaRPr>
          </a:p>
          <a:p>
            <a:pPr marL="342900" indent="-342900">
              <a:buFont typeface="Arial" panose="020B0604020202020204" pitchFamily="34" charset="0"/>
              <a:buChar char="•"/>
            </a:pPr>
            <a:endParaRPr lang="en-US" sz="2400" dirty="0">
              <a:ea typeface="宋体" panose="02010600030101010101" pitchFamily="2" charset="-122"/>
            </a:endParaRPr>
          </a:p>
          <a:p>
            <a:pPr marL="342900" indent="-342900">
              <a:buFont typeface="Arial" panose="020B0604020202020204" pitchFamily="34" charset="0"/>
              <a:buChar char="•"/>
            </a:pPr>
            <a:r>
              <a:rPr lang="zh-CN" altLang="en-US" sz="2400" dirty="0">
                <a:ea typeface="宋体" panose="02010600030101010101" pitchFamily="2" charset="-122"/>
              </a:rPr>
              <a:t>因此，疫苗是一种强有力的药物。大多数药物的作用是治疗或治愈疾病，但疫苗的作用是</a:t>
            </a:r>
            <a:r>
              <a:rPr lang="zh-CN" altLang="en-US" sz="2400" i="1" dirty="0">
                <a:ea typeface="宋体" panose="02010600030101010101" pitchFamily="2" charset="-122"/>
              </a:rPr>
              <a:t>预防</a:t>
            </a:r>
            <a:r>
              <a:rPr lang="zh-CN" altLang="en-US" sz="2400" dirty="0">
                <a:ea typeface="宋体" panose="02010600030101010101" pitchFamily="2" charset="-122"/>
              </a:rPr>
              <a:t>疾病。</a:t>
            </a:r>
            <a:endParaRPr lang="en-US" sz="2400" dirty="0">
              <a:ea typeface="宋体" panose="02010600030101010101" pitchFamily="2" charset="-122"/>
            </a:endParaRPr>
          </a:p>
          <a:p>
            <a:endParaRPr lang="en-US" sz="2400" dirty="0">
              <a:ea typeface="宋体" panose="02010600030101010101" pitchFamily="2" charset="-122"/>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ea typeface="宋体" panose="02010600030101010101" pitchFamily="2" charset="-122"/>
              </a:rPr>
              <a:t>6</a:t>
            </a:fld>
            <a:endParaRPr lang="en-US" dirty="0">
              <a:solidFill>
                <a:srgbClr val="464646">
                  <a:lumMod val="40000"/>
                  <a:lumOff val="60000"/>
                </a:srgbClr>
              </a:solidFill>
              <a:ea typeface="宋体" panose="02010600030101010101" pitchFamily="2" charset="-122"/>
            </a:endParaRPr>
          </a:p>
        </p:txBody>
      </p:sp>
      <p:sp>
        <p:nvSpPr>
          <p:cNvPr id="3" name="TextBox 2"/>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mn-lt"/>
                <a:ea typeface="宋体" panose="02010600030101010101" pitchFamily="2" charset="-122"/>
                <a:cs typeface="Calibri" panose="020F0502020204030204" pitchFamily="34" charset="0"/>
              </a:rPr>
              <a:t>接种新冠病毒疫苗有什么好处？</a:t>
            </a:r>
            <a:endParaRPr lang="en-US" sz="3200" dirty="0">
              <a:latin typeface="+mn-lt"/>
              <a:ea typeface="宋体" panose="02010600030101010101" pitchFamily="2" charset="-122"/>
              <a:cs typeface="Calibri" panose="020F0502020204030204" pitchFamily="34" charset="0"/>
            </a:endParaRPr>
          </a:p>
        </p:txBody>
      </p:sp>
      <p:sp>
        <p:nvSpPr>
          <p:cNvPr id="4" name="Rectangle 3"/>
          <p:cNvSpPr/>
          <p:nvPr/>
        </p:nvSpPr>
        <p:spPr>
          <a:xfrm>
            <a:off x="504497" y="1213945"/>
            <a:ext cx="7806990" cy="3139321"/>
          </a:xfrm>
          <a:prstGeom prst="rect">
            <a:avLst/>
          </a:prstGeom>
        </p:spPr>
        <p:txBody>
          <a:bodyPr wrap="square">
            <a:spAutoFit/>
          </a:bodyPr>
          <a:lstStyle/>
          <a:p>
            <a:pPr marL="342900" indent="-342900">
              <a:buFont typeface="Arial" panose="020B0604020202020204" pitchFamily="34" charset="0"/>
              <a:buChar char="•"/>
            </a:pPr>
            <a:r>
              <a:rPr lang="zh-CN" altLang="en-US" sz="2400" dirty="0">
                <a:ea typeface="宋体" panose="02010600030101010101" pitchFamily="2" charset="-122"/>
                <a:cs typeface="Calibri" panose="020F0502020204030204" pitchFamily="34" charset="0"/>
              </a:rPr>
              <a:t>接种</a:t>
            </a:r>
            <a:r>
              <a:rPr lang="zh-CN" altLang="en-US" sz="2400" dirty="0">
                <a:ea typeface="宋体" panose="02010600030101010101" pitchFamily="2" charset="-122"/>
              </a:rPr>
              <a:t>新冠病毒</a:t>
            </a:r>
            <a:r>
              <a:rPr lang="zh-CN" altLang="en-US" sz="2400" dirty="0">
                <a:ea typeface="宋体" panose="02010600030101010101" pitchFamily="2" charset="-122"/>
                <a:cs typeface="Calibri" panose="020F0502020204030204" pitchFamily="34" charset="0"/>
              </a:rPr>
              <a:t>疫苗可帮助您避免因感染</a:t>
            </a:r>
            <a:r>
              <a:rPr lang="zh-CN" altLang="en-US" sz="2400" dirty="0">
                <a:ea typeface="宋体" panose="02010600030101010101" pitchFamily="2" charset="-122"/>
              </a:rPr>
              <a:t>新冠病毒</a:t>
            </a:r>
            <a:r>
              <a:rPr lang="zh-CN" altLang="en-US" sz="2400" dirty="0">
                <a:ea typeface="宋体" panose="02010600030101010101" pitchFamily="2" charset="-122"/>
                <a:cs typeface="Calibri" panose="020F0502020204030204" pitchFamily="34" charset="0"/>
              </a:rPr>
              <a:t>而生病。</a:t>
            </a:r>
          </a:p>
          <a:p>
            <a:pPr marL="342900" indent="-342900">
              <a:spcBef>
                <a:spcPts val="1200"/>
              </a:spcBef>
              <a:buFont typeface="Arial" panose="020B0604020202020204" pitchFamily="34" charset="0"/>
              <a:buChar char="•"/>
            </a:pPr>
            <a:r>
              <a:rPr lang="zh-CN" altLang="en-US" sz="2400" dirty="0">
                <a:ea typeface="宋体" panose="02010600030101010101" pitchFamily="2" charset="-122"/>
                <a:cs typeface="Calibri" panose="020F0502020204030204" pitchFamily="34" charset="0"/>
              </a:rPr>
              <a:t>美国批准的所有</a:t>
            </a:r>
            <a:r>
              <a:rPr lang="zh-CN" altLang="en-US" sz="2400" dirty="0">
                <a:ea typeface="宋体" panose="02010600030101010101" pitchFamily="2" charset="-122"/>
              </a:rPr>
              <a:t>新冠病毒</a:t>
            </a:r>
            <a:r>
              <a:rPr lang="zh-CN" altLang="en-US" sz="2400" dirty="0">
                <a:ea typeface="宋体" panose="02010600030101010101" pitchFamily="2" charset="-122"/>
                <a:cs typeface="Calibri" panose="020F0502020204030204" pitchFamily="34" charset="0"/>
              </a:rPr>
              <a:t>疫苗都证明非常有效。</a:t>
            </a:r>
          </a:p>
          <a:p>
            <a:pPr marL="342900" indent="-342900">
              <a:spcBef>
                <a:spcPts val="1200"/>
              </a:spcBef>
              <a:buFont typeface="Arial" panose="020B0604020202020204" pitchFamily="34" charset="0"/>
              <a:buChar char="•"/>
            </a:pPr>
            <a:r>
              <a:rPr lang="zh-CN" altLang="en-US" sz="2400" dirty="0">
                <a:ea typeface="宋体" panose="02010600030101010101" pitchFamily="2" charset="-122"/>
                <a:cs typeface="Calibri" panose="020F0502020204030204" pitchFamily="34" charset="0"/>
              </a:rPr>
              <a:t>接种疫苗，并且遵循美国疾病控制与预防中心（</a:t>
            </a:r>
            <a:r>
              <a:rPr lang="en-US" altLang="zh-CN" sz="2400" dirty="0">
                <a:ea typeface="宋体" panose="02010600030101010101" pitchFamily="2" charset="-122"/>
                <a:cs typeface="Calibri" panose="020F0502020204030204" pitchFamily="34" charset="0"/>
              </a:rPr>
              <a:t>CDC</a:t>
            </a:r>
            <a:r>
              <a:rPr lang="zh-CN" altLang="en-US" sz="2400" dirty="0">
                <a:ea typeface="宋体" panose="02010600030101010101" pitchFamily="2" charset="-122"/>
                <a:cs typeface="Calibri" panose="020F0502020204030204" pitchFamily="34" charset="0"/>
              </a:rPr>
              <a:t>）关于保护自己和他人的建议，这两种方式结合起来将为预防</a:t>
            </a:r>
            <a:r>
              <a:rPr lang="zh-CN" altLang="en-US" sz="2400" dirty="0">
                <a:ea typeface="宋体" panose="02010600030101010101" pitchFamily="2" charset="-122"/>
              </a:rPr>
              <a:t>新冠病毒病</a:t>
            </a:r>
            <a:r>
              <a:rPr lang="zh-CN" altLang="en-US" sz="2400" dirty="0">
                <a:ea typeface="宋体" panose="02010600030101010101" pitchFamily="2" charset="-122"/>
                <a:cs typeface="Calibri" panose="020F0502020204030204" pitchFamily="34" charset="0"/>
              </a:rPr>
              <a:t>提供最佳保护。</a:t>
            </a:r>
          </a:p>
          <a:p>
            <a:pPr marL="342900" indent="-342900">
              <a:spcBef>
                <a:spcPts val="1200"/>
              </a:spcBef>
              <a:buFont typeface="Arial" panose="020B0604020202020204" pitchFamily="34" charset="0"/>
              <a:buChar char="•"/>
            </a:pPr>
            <a:r>
              <a:rPr lang="zh-CN" altLang="en-US" sz="2400" dirty="0">
                <a:ea typeface="宋体" panose="02010600030101010101" pitchFamily="2" charset="-122"/>
                <a:cs typeface="Calibri" panose="020F0502020204030204" pitchFamily="34" charset="0"/>
              </a:rPr>
              <a:t>接种疫苗的人越多，我们就越能更快地恢复正常生活。</a:t>
            </a:r>
            <a:endParaRPr lang="en-US" sz="2400" dirty="0">
              <a:ea typeface="宋体" panose="02010600030101010101" pitchFamily="2" charset="-122"/>
              <a:cs typeface="Calibri" panose="020F0502020204030204" pitchFamily="34" charset="0"/>
            </a:endParaRPr>
          </a:p>
        </p:txBody>
      </p:sp>
      <p:pic>
        <p:nvPicPr>
          <p:cNvPr id="6" name="Picture 5" descr="This image is of three people wearing masks."/>
          <p:cNvPicPr>
            <a:picLocks noChangeAspect="1"/>
          </p:cNvPicPr>
          <p:nvPr/>
        </p:nvPicPr>
        <p:blipFill>
          <a:blip r:embed="rId3"/>
          <a:stretch>
            <a:fillRect/>
          </a:stretch>
        </p:blipFill>
        <p:spPr>
          <a:xfrm>
            <a:off x="8475052" y="1945843"/>
            <a:ext cx="3343910" cy="307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ea typeface="宋体" panose="02010600030101010101" pitchFamily="2" charset="-122"/>
              </a:rPr>
              <a:t>7</a:t>
            </a:fld>
            <a:endParaRPr lang="en-US" dirty="0">
              <a:solidFill>
                <a:srgbClr val="464646">
                  <a:lumMod val="40000"/>
                  <a:lumOff val="60000"/>
                </a:srgbClr>
              </a:solidFill>
              <a:ea typeface="宋体" panose="02010600030101010101" pitchFamily="2" charset="-122"/>
            </a:endParaRPr>
          </a:p>
        </p:txBody>
      </p:sp>
      <p:sp>
        <p:nvSpPr>
          <p:cNvPr id="3" name="TextBox 2"/>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mn-lt"/>
                <a:ea typeface="宋体" panose="02010600030101010101" pitchFamily="2" charset="-122"/>
                <a:cs typeface="Calibri" panose="020F0502020204030204" pitchFamily="34" charset="0"/>
              </a:rPr>
              <a:t>批准了哪些疫苗？</a:t>
            </a:r>
            <a:endParaRPr lang="en-US" sz="3200" dirty="0">
              <a:latin typeface="+mn-lt"/>
              <a:ea typeface="宋体" panose="02010600030101010101" pitchFamily="2" charset="-122"/>
              <a:cs typeface="Calibri" panose="020F0502020204030204" pitchFamily="34" charset="0"/>
            </a:endParaRPr>
          </a:p>
        </p:txBody>
      </p:sp>
      <p:sp>
        <p:nvSpPr>
          <p:cNvPr id="4" name="Rectangle 3"/>
          <p:cNvSpPr/>
          <p:nvPr/>
        </p:nvSpPr>
        <p:spPr>
          <a:xfrm>
            <a:off x="354842" y="1178195"/>
            <a:ext cx="8832701" cy="4524315"/>
          </a:xfrm>
          <a:prstGeom prst="rect">
            <a:avLst/>
          </a:prstGeom>
        </p:spPr>
        <p:txBody>
          <a:bodyPr wrap="square">
            <a:spAutoFit/>
          </a:bodyPr>
          <a:lstStyle/>
          <a:p>
            <a:pPr marL="342900" indent="-342900">
              <a:buFont typeface="Arial" panose="020B0604020202020204" pitchFamily="34" charset="0"/>
              <a:buChar char="•"/>
            </a:pPr>
            <a:r>
              <a:rPr lang="zh-CN" altLang="en-US" sz="2400" dirty="0">
                <a:ea typeface="宋体" panose="02010600030101010101" pitchFamily="2" charset="-122"/>
                <a:cs typeface="Calibri" panose="020F0502020204030204" pitchFamily="34" charset="0"/>
              </a:rPr>
              <a:t>三种疫苗已获批或获得联邦食品与药物管理局（</a:t>
            </a:r>
            <a:r>
              <a:rPr lang="en-US" altLang="zh-CN" sz="2400" dirty="0">
                <a:ea typeface="宋体" panose="02010600030101010101" pitchFamily="2" charset="-122"/>
                <a:cs typeface="Calibri" panose="020F0502020204030204" pitchFamily="34" charset="0"/>
              </a:rPr>
              <a:t>FDA</a:t>
            </a:r>
            <a:r>
              <a:rPr lang="zh-CN" altLang="en-US" sz="2400" dirty="0">
                <a:ea typeface="宋体" panose="02010600030101010101" pitchFamily="2" charset="-122"/>
                <a:cs typeface="Calibri" panose="020F0502020204030204" pitchFamily="34" charset="0"/>
              </a:rPr>
              <a:t>）的紧急使用授权，这些疫苗分别是辉瑞</a:t>
            </a:r>
            <a:r>
              <a:rPr lang="en-US" altLang="zh-CN" sz="2400" dirty="0">
                <a:ea typeface="宋体" panose="02010600030101010101" pitchFamily="2" charset="-122"/>
                <a:cs typeface="Calibri" panose="020F0502020204030204" pitchFamily="34" charset="0"/>
              </a:rPr>
              <a:t>/</a:t>
            </a:r>
            <a:r>
              <a:rPr lang="en-US" altLang="zh-CN" sz="2400" dirty="0" err="1">
                <a:ea typeface="宋体" panose="02010600030101010101" pitchFamily="2" charset="-122"/>
                <a:cs typeface="Calibri" panose="020F0502020204030204" pitchFamily="34" charset="0"/>
              </a:rPr>
              <a:t>Comirnaty</a:t>
            </a:r>
            <a:r>
              <a:rPr lang="zh-CN" altLang="en-US" sz="2400" dirty="0">
                <a:ea typeface="宋体" panose="02010600030101010101" pitchFamily="2" charset="-122"/>
                <a:cs typeface="Calibri" panose="020F0502020204030204" pitchFamily="34" charset="0"/>
              </a:rPr>
              <a:t>（</a:t>
            </a:r>
            <a:r>
              <a:rPr lang="en-US" altLang="zh-CN" sz="2400" dirty="0">
                <a:ea typeface="宋体" panose="02010600030101010101" pitchFamily="2" charset="-122"/>
                <a:cs typeface="Calibri" panose="020F0502020204030204" pitchFamily="34" charset="0"/>
              </a:rPr>
              <a:t>Pfizer/</a:t>
            </a:r>
            <a:r>
              <a:rPr lang="en-US" altLang="zh-CN" sz="2400" dirty="0" err="1">
                <a:ea typeface="宋体" panose="02010600030101010101" pitchFamily="2" charset="-122"/>
                <a:cs typeface="Calibri" panose="020F0502020204030204" pitchFamily="34" charset="0"/>
              </a:rPr>
              <a:t>Comirnaty</a:t>
            </a:r>
            <a:r>
              <a:rPr lang="zh-CN" altLang="en-US" sz="2400" dirty="0">
                <a:ea typeface="宋体" panose="02010600030101010101" pitchFamily="2" charset="-122"/>
                <a:cs typeface="Calibri" panose="020F0502020204030204" pitchFamily="34" charset="0"/>
              </a:rPr>
              <a:t>）、</a:t>
            </a:r>
            <a:r>
              <a:rPr lang="zh-CN" altLang="en-US" sz="2400" dirty="0">
                <a:ea typeface="宋体" panose="02010600030101010101" pitchFamily="2" charset="-122"/>
              </a:rPr>
              <a:t> 莫德纳（</a:t>
            </a:r>
            <a:r>
              <a:rPr lang="en-US" altLang="zh-CN" sz="2400" dirty="0" err="1">
                <a:ea typeface="宋体" panose="02010600030101010101" pitchFamily="2" charset="-122"/>
              </a:rPr>
              <a:t>Moderna</a:t>
            </a:r>
            <a:r>
              <a:rPr lang="zh-CN" altLang="en-US" sz="2400" dirty="0">
                <a:ea typeface="宋体" panose="02010600030101010101" pitchFamily="2" charset="-122"/>
              </a:rPr>
              <a:t>）</a:t>
            </a:r>
            <a:r>
              <a:rPr lang="zh-CN" altLang="en-US" sz="2400" dirty="0">
                <a:ea typeface="宋体" panose="02010600030101010101" pitchFamily="2" charset="-122"/>
                <a:cs typeface="Calibri" panose="020F0502020204030204" pitchFamily="34" charset="0"/>
              </a:rPr>
              <a:t>和强生（</a:t>
            </a:r>
            <a:r>
              <a:rPr lang="en-US" altLang="zh-CN" sz="2400" dirty="0">
                <a:ea typeface="PMingLiU" panose="02020500000000000000" pitchFamily="18" charset="-120"/>
                <a:cs typeface="Calibri" panose="020F0502020204030204" pitchFamily="34" charset="0"/>
              </a:rPr>
              <a:t> Janssen/</a:t>
            </a:r>
            <a:r>
              <a:rPr lang="en-US" sz="2400" dirty="0"/>
              <a:t>Johnson &amp; Johnson</a:t>
            </a:r>
            <a:r>
              <a:rPr lang="zh-CN" altLang="en-US" sz="2400" dirty="0">
                <a:ea typeface="宋体" panose="02010600030101010101" pitchFamily="2" charset="-122"/>
                <a:cs typeface="Calibri" panose="020F0502020204030204" pitchFamily="34" charset="0"/>
              </a:rPr>
              <a:t>）。</a:t>
            </a:r>
          </a:p>
          <a:p>
            <a:pPr marL="342900" indent="-342900">
              <a:buFont typeface="Arial" panose="020B0604020202020204" pitchFamily="34" charset="0"/>
              <a:buChar char="•"/>
            </a:pPr>
            <a:endParaRPr lang="zh-CN" altLang="en-US" sz="2400" dirty="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ea typeface="宋体" panose="02010600030101010101" pitchFamily="2" charset="-122"/>
                <a:cs typeface="Calibri" panose="020F0502020204030204" pitchFamily="34" charset="0"/>
              </a:rPr>
              <a:t>所有三种</a:t>
            </a:r>
            <a:r>
              <a:rPr lang="zh-CN" altLang="en-US" sz="2400" dirty="0">
                <a:ea typeface="宋体" panose="02010600030101010101" pitchFamily="2" charset="-122"/>
              </a:rPr>
              <a:t>新冠病毒</a:t>
            </a:r>
            <a:r>
              <a:rPr lang="zh-CN" altLang="en-US" sz="2400" dirty="0">
                <a:ea typeface="宋体" panose="02010600030101010101" pitchFamily="2" charset="-122"/>
                <a:cs typeface="Calibri" panose="020F0502020204030204" pitchFamily="34" charset="0"/>
              </a:rPr>
              <a:t>疫苗都安全高效，可预防严重疾病、住院和死亡。</a:t>
            </a:r>
          </a:p>
          <a:p>
            <a:pPr marL="342900" indent="-342900">
              <a:buFont typeface="Arial" panose="020B0604020202020204" pitchFamily="34" charset="0"/>
              <a:buChar char="•"/>
            </a:pPr>
            <a:endParaRPr lang="zh-CN" altLang="en-US" sz="2400" dirty="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ea typeface="宋体" panose="02010600030101010101" pitchFamily="2" charset="-122"/>
                <a:cs typeface="Calibri" panose="020F0502020204030204" pitchFamily="34" charset="0"/>
              </a:rPr>
              <a:t>辉瑞</a:t>
            </a:r>
            <a:r>
              <a:rPr lang="en-US" altLang="zh-CN" sz="2400" dirty="0">
                <a:ea typeface="宋体" panose="02010600030101010101" pitchFamily="2" charset="-122"/>
                <a:cs typeface="Calibri" panose="020F0502020204030204" pitchFamily="34" charset="0"/>
              </a:rPr>
              <a:t>/</a:t>
            </a:r>
            <a:r>
              <a:rPr lang="en-US" altLang="zh-CN" sz="2400" dirty="0" err="1">
                <a:ea typeface="宋体" panose="02010600030101010101" pitchFamily="2" charset="-122"/>
                <a:cs typeface="Calibri" panose="020F0502020204030204" pitchFamily="34" charset="0"/>
              </a:rPr>
              <a:t>Comirnaty</a:t>
            </a:r>
            <a:r>
              <a:rPr lang="zh-CN" altLang="en-US" sz="2400" dirty="0">
                <a:ea typeface="宋体" panose="02010600030101010101" pitchFamily="2" charset="-122"/>
                <a:cs typeface="Calibri" panose="020F0502020204030204" pitchFamily="34" charset="0"/>
              </a:rPr>
              <a:t>和</a:t>
            </a:r>
            <a:r>
              <a:rPr lang="zh-CN" altLang="en-US" sz="2400" dirty="0">
                <a:ea typeface="宋体" panose="02010600030101010101" pitchFamily="2" charset="-122"/>
              </a:rPr>
              <a:t>莫德纳</a:t>
            </a:r>
            <a:r>
              <a:rPr lang="zh-CN" altLang="en-US" sz="2400" dirty="0">
                <a:ea typeface="宋体" panose="02010600030101010101" pitchFamily="2" charset="-122"/>
                <a:cs typeface="Calibri" panose="020F0502020204030204" pitchFamily="34" charset="0"/>
              </a:rPr>
              <a:t>疫苗需要注射两剂，两剂之间相隔至少</a:t>
            </a:r>
            <a:r>
              <a:rPr lang="en-US" altLang="zh-CN" sz="2400" dirty="0">
                <a:ea typeface="宋体" panose="02010600030101010101" pitchFamily="2" charset="-122"/>
                <a:cs typeface="Calibri" panose="020F0502020204030204" pitchFamily="34" charset="0"/>
              </a:rPr>
              <a:t>3-4</a:t>
            </a:r>
            <a:r>
              <a:rPr lang="zh-CN" altLang="en-US" sz="2400" dirty="0">
                <a:ea typeface="宋体" panose="02010600030101010101" pitchFamily="2" charset="-122"/>
                <a:cs typeface="Calibri" panose="020F0502020204030204" pitchFamily="34" charset="0"/>
              </a:rPr>
              <a:t>周。必须注射两剂才能使这些疫苗达到最大效力。</a:t>
            </a:r>
          </a:p>
          <a:p>
            <a:pPr marL="342900" indent="-342900">
              <a:buFont typeface="Arial" panose="020B0604020202020204" pitchFamily="34" charset="0"/>
              <a:buChar char="•"/>
            </a:pPr>
            <a:endParaRPr lang="zh-CN" altLang="en-US" sz="2400" dirty="0">
              <a:ea typeface="宋体"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400" dirty="0">
                <a:ea typeface="宋体" panose="02010600030101010101" pitchFamily="2" charset="-122"/>
                <a:cs typeface="Calibri" panose="020F0502020204030204" pitchFamily="34" charset="0"/>
              </a:rPr>
              <a:t>强生疫苗仅需注射一剂。</a:t>
            </a:r>
            <a:endParaRPr lang="en-US" sz="2400" dirty="0">
              <a:ea typeface="宋体" panose="02010600030101010101" pitchFamily="2" charset="-122"/>
              <a:cs typeface="Calibri" panose="020F0502020204030204" pitchFamily="34" charset="0"/>
            </a:endParaRPr>
          </a:p>
        </p:txBody>
      </p:sp>
      <p:pic>
        <p:nvPicPr>
          <p:cNvPr id="5" name="Picture 4" descr="This is an image of a medicine bottle that is labeled &quot;COVID-19 vaccine&quot;"/>
          <p:cNvPicPr>
            <a:picLocks noChangeAspect="1"/>
          </p:cNvPicPr>
          <p:nvPr/>
        </p:nvPicPr>
        <p:blipFill>
          <a:blip r:embed="rId3"/>
          <a:stretch>
            <a:fillRect/>
          </a:stretch>
        </p:blipFill>
        <p:spPr>
          <a:xfrm>
            <a:off x="9453439" y="1901277"/>
            <a:ext cx="2407335" cy="341621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rPr>
              <a:t>8</a:t>
            </a:fld>
            <a:endParaRPr lang="en-US" dirty="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我们如何知道疫苗是否安全？</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4" name="Rectangle 3"/>
          <p:cNvSpPr/>
          <p:nvPr/>
        </p:nvSpPr>
        <p:spPr>
          <a:xfrm>
            <a:off x="478572" y="1161343"/>
            <a:ext cx="10459722" cy="4893647"/>
          </a:xfrm>
          <a:prstGeom prst="rect">
            <a:avLst/>
          </a:prstGeom>
        </p:spPr>
        <p:txBody>
          <a:bodyPr wrap="square">
            <a:spAutoFit/>
          </a:bodyPr>
          <a:lstStyle/>
          <a:p>
            <a:r>
              <a:rPr lang="zh-CN" altLang="en-US" sz="2400" dirty="0">
                <a:latin typeface="Calibri" panose="020F0502020204030204" pitchFamily="34" charset="0"/>
                <a:ea typeface="宋体" panose="02010600030101010101" pitchFamily="2" charset="-122"/>
                <a:cs typeface="Calibri" panose="020F0502020204030204" pitchFamily="34" charset="0"/>
              </a:rPr>
              <a:t>与其他药物相比，疫苗要经过更多的试验。</a:t>
            </a:r>
            <a:r>
              <a:rPr lang="en-US" sz="2400" dirty="0">
                <a:latin typeface="Calibri" panose="020F0502020204030204" pitchFamily="34" charset="0"/>
                <a:ea typeface="宋体" panose="02010600030101010101" pitchFamily="2" charset="-122"/>
                <a:cs typeface="Calibri" panose="020F0502020204030204" pitchFamily="34" charset="0"/>
              </a:rPr>
              <a:t>  </a:t>
            </a:r>
          </a:p>
          <a:p>
            <a:endParaRPr lang="en-US" sz="2400" dirty="0">
              <a:latin typeface="Calibri" panose="020F0502020204030204" pitchFamily="34" charset="0"/>
              <a:ea typeface="宋体" panose="02010600030101010101" pitchFamily="2" charset="-122"/>
              <a:cs typeface="Calibri" panose="020F0502020204030204" pitchFamily="34" charset="0"/>
            </a:endParaRPr>
          </a:p>
          <a:p>
            <a:pPr lvl="6"/>
            <a:endParaRPr lang="es-MX" altLang="zh-CN" sz="2400" dirty="0">
              <a:latin typeface="Calibri" panose="020F0502020204030204" pitchFamily="34" charset="0"/>
              <a:ea typeface="宋体" panose="02010600030101010101" pitchFamily="2" charset="-122"/>
              <a:cs typeface="Calibri" panose="020F0502020204030204" pitchFamily="34" charset="0"/>
            </a:endParaRPr>
          </a:p>
          <a:p>
            <a:pPr lvl="6"/>
            <a:r>
              <a:rPr lang="zh-CN" altLang="en-US" sz="2400" dirty="0">
                <a:latin typeface="Calibri" panose="020F0502020204030204" pitchFamily="34" charset="0"/>
                <a:ea typeface="宋体" panose="02010600030101010101" pitchFamily="2" charset="-122"/>
                <a:cs typeface="Calibri" panose="020F0502020204030204" pitchFamily="34" charset="0"/>
              </a:rPr>
              <a:t>首先，一小部分人会接种试验疫苗。</a:t>
            </a:r>
            <a:r>
              <a:rPr lang="en-US" sz="2400" dirty="0">
                <a:latin typeface="Calibri" panose="020F0502020204030204" pitchFamily="34" charset="0"/>
                <a:ea typeface="宋体" panose="02010600030101010101" pitchFamily="2" charset="-122"/>
                <a:cs typeface="Calibri" panose="020F0502020204030204" pitchFamily="34" charset="0"/>
              </a:rPr>
              <a:t> </a:t>
            </a:r>
          </a:p>
          <a:p>
            <a:pPr lvl="6"/>
            <a:endParaRPr lang="es-MX" altLang="zh-CN" sz="2400" dirty="0">
              <a:latin typeface="Calibri" panose="020F0502020204030204" pitchFamily="34" charset="0"/>
              <a:ea typeface="宋体" panose="02010600030101010101" pitchFamily="2" charset="-122"/>
              <a:cs typeface="Calibri" panose="020F0502020204030204" pitchFamily="34" charset="0"/>
            </a:endParaRPr>
          </a:p>
          <a:p>
            <a:pPr lvl="6"/>
            <a:endParaRPr lang="es-MX" altLang="zh-CN" sz="2400" dirty="0">
              <a:latin typeface="Calibri" panose="020F0502020204030204" pitchFamily="34" charset="0"/>
              <a:ea typeface="宋体" panose="02010600030101010101" pitchFamily="2" charset="-122"/>
              <a:cs typeface="Calibri" panose="020F0502020204030204" pitchFamily="34" charset="0"/>
            </a:endParaRPr>
          </a:p>
          <a:p>
            <a:pPr lvl="6"/>
            <a:endParaRPr lang="es-MX" altLang="zh-CN" sz="2400" dirty="0">
              <a:latin typeface="Calibri" panose="020F0502020204030204" pitchFamily="34" charset="0"/>
              <a:ea typeface="宋体" panose="02010600030101010101" pitchFamily="2" charset="-122"/>
              <a:cs typeface="Calibri" panose="020F0502020204030204" pitchFamily="34" charset="0"/>
            </a:endParaRPr>
          </a:p>
          <a:p>
            <a:pPr lvl="6"/>
            <a:r>
              <a:rPr lang="zh-CN" altLang="en-US" sz="2400" dirty="0">
                <a:latin typeface="Calibri" panose="020F0502020204030204" pitchFamily="34" charset="0"/>
                <a:ea typeface="宋体" panose="02010600030101010101" pitchFamily="2" charset="-122"/>
                <a:cs typeface="Calibri" panose="020F0502020204030204" pitchFamily="34" charset="0"/>
              </a:rPr>
              <a:t>接下来，为特定人群（例如，特定年龄、种族和健康状况的人）接种疫苗。</a:t>
            </a:r>
            <a:r>
              <a:rPr lang="en-US" sz="2400" dirty="0">
                <a:latin typeface="Calibri" panose="020F0502020204030204" pitchFamily="34" charset="0"/>
                <a:ea typeface="宋体" panose="02010600030101010101" pitchFamily="2" charset="-122"/>
                <a:cs typeface="Calibri" panose="020F0502020204030204" pitchFamily="34" charset="0"/>
              </a:rPr>
              <a:t> </a:t>
            </a:r>
          </a:p>
          <a:p>
            <a:pPr lvl="6"/>
            <a:endParaRPr lang="es-MX" altLang="zh-CN" sz="2400" dirty="0">
              <a:latin typeface="Calibri" panose="020F0502020204030204" pitchFamily="34" charset="0"/>
              <a:ea typeface="宋体" panose="02010600030101010101" pitchFamily="2" charset="-122"/>
              <a:cs typeface="Calibri" panose="020F0502020204030204" pitchFamily="34" charset="0"/>
            </a:endParaRPr>
          </a:p>
          <a:p>
            <a:pPr lvl="6"/>
            <a:endParaRPr lang="es-MX" altLang="zh-CN" sz="2400" dirty="0">
              <a:latin typeface="Calibri" panose="020F0502020204030204" pitchFamily="34" charset="0"/>
              <a:ea typeface="宋体" panose="02010600030101010101" pitchFamily="2" charset="-122"/>
              <a:cs typeface="Calibri" panose="020F0502020204030204" pitchFamily="34" charset="0"/>
            </a:endParaRPr>
          </a:p>
          <a:p>
            <a:pPr lvl="6"/>
            <a:r>
              <a:rPr lang="zh-CN" altLang="en-US" sz="2400" dirty="0">
                <a:latin typeface="Calibri" panose="020F0502020204030204" pitchFamily="34" charset="0"/>
                <a:ea typeface="宋体" panose="02010600030101010101" pitchFamily="2" charset="-122"/>
                <a:cs typeface="Calibri" panose="020F0502020204030204" pitchFamily="34" charset="0"/>
              </a:rPr>
              <a:t>然后为数以万计的人接种疫苗，以便检验疫苗的有效性和安全性。</a:t>
            </a:r>
            <a:endParaRPr lang="en-US" sz="2400" dirty="0">
              <a:latin typeface="Calibri" panose="020F0502020204030204" pitchFamily="34" charset="0"/>
              <a:ea typeface="宋体" panose="02010600030101010101" pitchFamily="2" charset="-122"/>
              <a:cs typeface="Calibri" panose="020F0502020204030204" pitchFamily="34" charset="0"/>
            </a:endParaRPr>
          </a:p>
        </p:txBody>
      </p:sp>
      <p:pic>
        <p:nvPicPr>
          <p:cNvPr id="5" name="Google Shape;415;p80" descr="lmage of three people"/>
          <p:cNvPicPr preferRelativeResize="0"/>
          <p:nvPr/>
        </p:nvPicPr>
        <p:blipFill>
          <a:blip r:embed="rId3"/>
          <a:stretch>
            <a:fillRect/>
          </a:stretch>
        </p:blipFill>
        <p:spPr>
          <a:xfrm>
            <a:off x="1707903" y="3274337"/>
            <a:ext cx="1590350" cy="1581257"/>
          </a:xfrm>
          <a:prstGeom prst="rect">
            <a:avLst/>
          </a:prstGeom>
          <a:noFill/>
          <a:ln>
            <a:noFill/>
          </a:ln>
        </p:spPr>
      </p:pic>
      <p:pic>
        <p:nvPicPr>
          <p:cNvPr id="6" name="Google Shape;416;p80" descr="lmage of six people"/>
          <p:cNvPicPr preferRelativeResize="0"/>
          <p:nvPr/>
        </p:nvPicPr>
        <p:blipFill>
          <a:blip r:embed="rId4"/>
          <a:stretch>
            <a:fillRect/>
          </a:stretch>
        </p:blipFill>
        <p:spPr>
          <a:xfrm>
            <a:off x="1751523" y="4959702"/>
            <a:ext cx="1503115" cy="1494525"/>
          </a:xfrm>
          <a:prstGeom prst="rect">
            <a:avLst/>
          </a:prstGeom>
          <a:noFill/>
          <a:ln>
            <a:noFill/>
          </a:ln>
        </p:spPr>
      </p:pic>
      <p:pic>
        <p:nvPicPr>
          <p:cNvPr id="7" name="Google Shape;417;p80" descr="Image of a syringe"/>
          <p:cNvPicPr preferRelativeResize="0"/>
          <p:nvPr/>
        </p:nvPicPr>
        <p:blipFill>
          <a:blip r:embed="rId5"/>
          <a:stretch>
            <a:fillRect/>
          </a:stretch>
        </p:blipFill>
        <p:spPr>
          <a:xfrm>
            <a:off x="1668725" y="1695140"/>
            <a:ext cx="1668700" cy="1579198"/>
          </a:xfrm>
          <a:prstGeom prst="rect">
            <a:avLst/>
          </a:prstGeom>
          <a:noFill/>
          <a:ln>
            <a:noFill/>
          </a:ln>
        </p:spPr>
      </p:pic>
      <p:pic>
        <p:nvPicPr>
          <p:cNvPr id="8" name="Google Shape;422;p80" descr="Number 1"/>
          <p:cNvPicPr preferRelativeResize="0"/>
          <p:nvPr/>
        </p:nvPicPr>
        <p:blipFill>
          <a:blip r:embed="rId6"/>
          <a:stretch>
            <a:fillRect/>
          </a:stretch>
        </p:blipFill>
        <p:spPr>
          <a:xfrm>
            <a:off x="1506750" y="1804790"/>
            <a:ext cx="548400" cy="523200"/>
          </a:xfrm>
          <a:prstGeom prst="rect">
            <a:avLst/>
          </a:prstGeom>
          <a:noFill/>
          <a:ln>
            <a:noFill/>
          </a:ln>
        </p:spPr>
      </p:pic>
      <p:pic>
        <p:nvPicPr>
          <p:cNvPr id="9" name="Google Shape;423;p80" descr="Number 2"/>
          <p:cNvPicPr preferRelativeResize="0"/>
          <p:nvPr/>
        </p:nvPicPr>
        <p:blipFill>
          <a:blip r:embed="rId7"/>
          <a:stretch>
            <a:fillRect/>
          </a:stretch>
        </p:blipFill>
        <p:spPr>
          <a:xfrm>
            <a:off x="1506750" y="3383914"/>
            <a:ext cx="548400" cy="519855"/>
          </a:xfrm>
          <a:prstGeom prst="rect">
            <a:avLst/>
          </a:prstGeom>
          <a:noFill/>
          <a:ln>
            <a:noFill/>
          </a:ln>
        </p:spPr>
      </p:pic>
      <p:pic>
        <p:nvPicPr>
          <p:cNvPr id="10" name="Google Shape;424;p80" descr="Number 3"/>
          <p:cNvPicPr preferRelativeResize="0"/>
          <p:nvPr/>
        </p:nvPicPr>
        <p:blipFill>
          <a:blip r:embed="rId8"/>
          <a:stretch>
            <a:fillRect/>
          </a:stretch>
        </p:blipFill>
        <p:spPr>
          <a:xfrm>
            <a:off x="1506750" y="4959702"/>
            <a:ext cx="548400" cy="5602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rPr>
              <a:t>9</a:t>
            </a:fld>
            <a:endParaRPr lang="en-US" dirty="0">
              <a:solidFill>
                <a:srgbClr val="464646">
                  <a:lumMod val="40000"/>
                  <a:lumOff val="60000"/>
                </a:srgbClr>
              </a:solidFill>
              <a:latin typeface="Calibri" panose="020F0502020204030204" pitchFamily="34" charset="0"/>
              <a:ea typeface="宋体" panose="02010600030101010101" pitchFamily="2" charset="-122"/>
              <a:cs typeface="Calibri" panose="020F0502020204030204" pitchFamily="34" charset="0"/>
            </a:endParaRPr>
          </a:p>
        </p:txBody>
      </p:sp>
      <p:sp>
        <p:nvSpPr>
          <p:cNvPr id="3" name="TextBox 2"/>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zh-CN" altLang="en-US" sz="3200" dirty="0">
                <a:latin typeface="Calibri" panose="020F0502020204030204" pitchFamily="34" charset="0"/>
                <a:ea typeface="宋体" panose="02010600030101010101" pitchFamily="2" charset="-122"/>
                <a:cs typeface="Calibri" panose="020F0502020204030204" pitchFamily="34" charset="0"/>
              </a:rPr>
              <a:t>我们如何知道疫苗是否安全？</a:t>
            </a:r>
            <a:endParaRPr lang="en-US" sz="3200" dirty="0">
              <a:latin typeface="Calibri" panose="020F0502020204030204" pitchFamily="34" charset="0"/>
              <a:ea typeface="宋体" panose="02010600030101010101" pitchFamily="2" charset="-122"/>
              <a:cs typeface="Calibri" panose="020F0502020204030204" pitchFamily="34" charset="0"/>
            </a:endParaRPr>
          </a:p>
        </p:txBody>
      </p:sp>
      <p:sp>
        <p:nvSpPr>
          <p:cNvPr id="4" name="Rectangle 3"/>
          <p:cNvSpPr/>
          <p:nvPr/>
        </p:nvSpPr>
        <p:spPr>
          <a:xfrm>
            <a:off x="3172249" y="1616694"/>
            <a:ext cx="8093849" cy="2677656"/>
          </a:xfrm>
          <a:prstGeom prst="rect">
            <a:avLst/>
          </a:prstGeom>
        </p:spPr>
        <p:txBody>
          <a:bodyPr wrap="square">
            <a:spAutoFit/>
          </a:bodyPr>
          <a:lstStyle/>
          <a:p>
            <a:r>
              <a:rPr lang="zh-CN" altLang="en-US" sz="2400" dirty="0">
                <a:latin typeface="Calibri" panose="020F0502020204030204" pitchFamily="34" charset="0"/>
                <a:ea typeface="宋体" panose="02010600030101010101" pitchFamily="2" charset="-122"/>
                <a:cs typeface="Calibri" panose="020F0502020204030204" pitchFamily="34" charset="0"/>
              </a:rPr>
              <a:t>此后，</a:t>
            </a:r>
            <a:r>
              <a:rPr lang="en-US" sz="2400" dirty="0">
                <a:latin typeface="Calibri" panose="020F0502020204030204" pitchFamily="34" charset="0"/>
                <a:ea typeface="宋体" panose="02010600030101010101" pitchFamily="2" charset="-122"/>
                <a:cs typeface="Calibri" panose="020F0502020204030204" pitchFamily="34" charset="0"/>
              </a:rPr>
              <a:t>CDC</a:t>
            </a:r>
            <a:r>
              <a:rPr lang="zh-CN" altLang="en-US" sz="2400" dirty="0">
                <a:latin typeface="Calibri" panose="020F0502020204030204" pitchFamily="34" charset="0"/>
                <a:ea typeface="宋体" panose="02010600030101010101" pitchFamily="2" charset="-122"/>
                <a:cs typeface="Calibri" panose="020F0502020204030204" pitchFamily="34" charset="0"/>
              </a:rPr>
              <a:t>下属的</a:t>
            </a:r>
            <a:r>
              <a:rPr lang="zh-CN" altLang="en-US" sz="2400" u="sng" dirty="0">
                <a:latin typeface="Calibri" panose="020F0502020204030204" pitchFamily="34" charset="0"/>
                <a:ea typeface="宋体" panose="02010600030101010101" pitchFamily="2" charset="-122"/>
                <a:cs typeface="Calibri" panose="020F0502020204030204" pitchFamily="34" charset="0"/>
                <a:hlinkClick r:id="rId3"/>
              </a:rPr>
              <a:t>免疫规范咨询委员会</a:t>
            </a:r>
            <a:r>
              <a:rPr lang="zh-CN" altLang="en-US" sz="2400" dirty="0">
                <a:latin typeface="Calibri" panose="020F0502020204030204" pitchFamily="34" charset="0"/>
                <a:ea typeface="宋体" panose="02010600030101010101" pitchFamily="2" charset="-122"/>
                <a:cs typeface="Calibri" panose="020F0502020204030204" pitchFamily="34" charset="0"/>
              </a:rPr>
              <a:t>查看数据，以便确定疫苗是否有效及其安全性。该委员会向</a:t>
            </a:r>
            <a:r>
              <a:rPr lang="en-US" altLang="zh-CN" sz="2400" dirty="0">
                <a:latin typeface="Calibri" panose="020F0502020204030204" pitchFamily="34" charset="0"/>
                <a:ea typeface="宋体" panose="02010600030101010101" pitchFamily="2" charset="-122"/>
                <a:cs typeface="Calibri" panose="020F0502020204030204" pitchFamily="34" charset="0"/>
              </a:rPr>
              <a:t>FDA</a:t>
            </a:r>
            <a:r>
              <a:rPr lang="zh-CN" altLang="en-US" sz="2400" dirty="0">
                <a:latin typeface="Calibri" panose="020F0502020204030204" pitchFamily="34" charset="0"/>
                <a:ea typeface="宋体" panose="02010600030101010101" pitchFamily="2" charset="-122"/>
                <a:cs typeface="Calibri" panose="020F0502020204030204" pitchFamily="34" charset="0"/>
              </a:rPr>
              <a:t>提出建议。</a:t>
            </a:r>
          </a:p>
          <a:p>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endParaRPr lang="en-US" altLang="zh-CN" sz="2400" dirty="0">
              <a:latin typeface="Calibri" panose="020F0502020204030204" pitchFamily="34" charset="0"/>
              <a:ea typeface="宋体" panose="02010600030101010101" pitchFamily="2" charset="-122"/>
              <a:cs typeface="Calibri" panose="020F0502020204030204" pitchFamily="34" charset="0"/>
            </a:endParaRPr>
          </a:p>
          <a:p>
            <a:r>
              <a:rPr lang="en-US" altLang="zh-CN" sz="2400" dirty="0">
                <a:latin typeface="Calibri" panose="020F0502020204030204" pitchFamily="34" charset="0"/>
                <a:ea typeface="宋体" panose="02010600030101010101" pitchFamily="2" charset="-122"/>
                <a:cs typeface="Calibri" panose="020F0502020204030204" pitchFamily="34" charset="0"/>
              </a:rPr>
              <a:t>FDA</a:t>
            </a:r>
            <a:r>
              <a:rPr lang="zh-CN" altLang="en-US" sz="2400" dirty="0">
                <a:latin typeface="Calibri" panose="020F0502020204030204" pitchFamily="34" charset="0"/>
                <a:ea typeface="宋体" panose="02010600030101010101" pitchFamily="2" charset="-122"/>
                <a:cs typeface="Calibri" panose="020F0502020204030204" pitchFamily="34" charset="0"/>
              </a:rPr>
              <a:t>查看数据和咨询委员会的建议，并决定是否批准该疫苗。</a:t>
            </a:r>
            <a:endParaRPr lang="en-US" sz="2400" dirty="0">
              <a:latin typeface="Calibri" panose="020F0502020204030204" pitchFamily="34" charset="0"/>
              <a:ea typeface="宋体" panose="02010600030101010101" pitchFamily="2" charset="-122"/>
              <a:cs typeface="Calibri" panose="020F0502020204030204" pitchFamily="34" charset="0"/>
            </a:endParaRPr>
          </a:p>
        </p:txBody>
      </p:sp>
      <p:pic>
        <p:nvPicPr>
          <p:cNvPr id="5" name="Google Shape;432;g79ce8b2f6a_0_51" descr="Check mark"/>
          <p:cNvPicPr preferRelativeResize="0"/>
          <p:nvPr/>
        </p:nvPicPr>
        <p:blipFill>
          <a:blip r:embed="rId4"/>
          <a:stretch>
            <a:fillRect/>
          </a:stretch>
        </p:blipFill>
        <p:spPr>
          <a:xfrm>
            <a:off x="1502813" y="3146125"/>
            <a:ext cx="1669436" cy="1645275"/>
          </a:xfrm>
          <a:prstGeom prst="rect">
            <a:avLst/>
          </a:prstGeom>
          <a:noFill/>
          <a:ln>
            <a:noFill/>
          </a:ln>
        </p:spPr>
      </p:pic>
      <p:pic>
        <p:nvPicPr>
          <p:cNvPr id="6" name="Google Shape;435;g79ce8b2f6a_0_51" descr="Image of a piece of paper and magnifying glass"/>
          <p:cNvPicPr preferRelativeResize="0"/>
          <p:nvPr/>
        </p:nvPicPr>
        <p:blipFill>
          <a:blip r:embed="rId5"/>
          <a:stretch>
            <a:fillRect/>
          </a:stretch>
        </p:blipFill>
        <p:spPr>
          <a:xfrm>
            <a:off x="1503187" y="1349123"/>
            <a:ext cx="1668700" cy="1644602"/>
          </a:xfrm>
          <a:prstGeom prst="rect">
            <a:avLst/>
          </a:prstGeom>
          <a:noFill/>
          <a:ln>
            <a:noFill/>
          </a:ln>
        </p:spPr>
      </p:pic>
      <p:pic>
        <p:nvPicPr>
          <p:cNvPr id="7" name="Google Shape;436;g79ce8b2f6a_0_51" descr="Number 4"/>
          <p:cNvPicPr preferRelativeResize="0"/>
          <p:nvPr/>
        </p:nvPicPr>
        <p:blipFill>
          <a:blip r:embed="rId6"/>
          <a:stretch>
            <a:fillRect/>
          </a:stretch>
        </p:blipFill>
        <p:spPr>
          <a:xfrm>
            <a:off x="1295025" y="1350250"/>
            <a:ext cx="615075" cy="560250"/>
          </a:xfrm>
          <a:prstGeom prst="rect">
            <a:avLst/>
          </a:prstGeom>
          <a:noFill/>
          <a:ln>
            <a:noFill/>
          </a:ln>
        </p:spPr>
      </p:pic>
      <p:pic>
        <p:nvPicPr>
          <p:cNvPr id="8" name="Google Shape;437;g79ce8b2f6a_0_51" descr="Number 5"/>
          <p:cNvPicPr preferRelativeResize="0"/>
          <p:nvPr/>
        </p:nvPicPr>
        <p:blipFill>
          <a:blip r:embed="rId7"/>
          <a:stretch>
            <a:fillRect/>
          </a:stretch>
        </p:blipFill>
        <p:spPr>
          <a:xfrm>
            <a:off x="1295025" y="3342331"/>
            <a:ext cx="615075" cy="546593"/>
          </a:xfrm>
          <a:prstGeom prst="rect">
            <a:avLst/>
          </a:prstGeom>
          <a:noFill/>
          <a:ln>
            <a:noFill/>
          </a:ln>
        </p:spPr>
      </p:pic>
      <p:sp>
        <p:nvSpPr>
          <p:cNvPr id="9" name="Google Shape;438;g79ce8b2f6a_0_51" descr="The vaccine is only approved after all of these steps are done and various teams of reviewers are sure that it works and is safe.&#10;"/>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altLang="es-MX" sz="2400" dirty="0">
                <a:solidFill>
                  <a:schemeClr val="dk1"/>
                </a:solidFill>
                <a:latin typeface="宋体" panose="02010600030101010101" pitchFamily="2" charset="-122"/>
                <a:ea typeface="宋体" panose="02010600030101010101" pitchFamily="2" charset="-122"/>
                <a:cs typeface="Calibri" panose="020F0502020204030204"/>
                <a:sym typeface="Calibri" panose="020F0502020204030204"/>
              </a:rPr>
              <a:t>只有在完成</a:t>
            </a:r>
            <a:r>
              <a:rPr lang="zh-CN" altLang="es-MX" sz="2400" b="1" dirty="0">
                <a:solidFill>
                  <a:schemeClr val="dk1"/>
                </a:solidFill>
                <a:latin typeface="宋体" panose="02010600030101010101" pitchFamily="2" charset="-122"/>
                <a:ea typeface="宋体" panose="02010600030101010101" pitchFamily="2" charset="-122"/>
                <a:cs typeface="Calibri" panose="020F0502020204030204"/>
                <a:sym typeface="Calibri" panose="020F0502020204030204"/>
              </a:rPr>
              <a:t>所有这些步骤</a:t>
            </a:r>
            <a:r>
              <a:rPr lang="zh-CN" altLang="es-MX" sz="2400" dirty="0">
                <a:solidFill>
                  <a:schemeClr val="dk1"/>
                </a:solidFill>
                <a:latin typeface="宋体" panose="02010600030101010101" pitchFamily="2" charset="-122"/>
                <a:ea typeface="宋体" panose="02010600030101010101" pitchFamily="2" charset="-122"/>
                <a:cs typeface="Calibri" panose="020F0502020204030204"/>
                <a:sym typeface="Calibri" panose="020F0502020204030204"/>
              </a:rPr>
              <a:t>后疫苗才能获得批准，此时专家们有足够的理由认为疫苗有效且安全。</a:t>
            </a:r>
            <a:endParaRPr dirty="0">
              <a:latin typeface="宋体" panose="02010600030101010101" pitchFamily="2" charset="-122"/>
              <a:ea typeface="宋体" panose="02010600030101010101" pitchFamily="2"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303</TotalTime>
  <Words>9953</Words>
  <Application>Microsoft Office PowerPoint</Application>
  <PresentationFormat>Widescreen</PresentationFormat>
  <Paragraphs>553</Paragraphs>
  <Slides>36</Slides>
  <Notes>36</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49" baseType="lpstr">
      <vt:lpstr>宋体</vt:lpstr>
      <vt:lpstr>Arial</vt:lpstr>
      <vt:lpstr>Calibri</vt:lpstr>
      <vt:lpstr>Calibri Light</vt:lpstr>
      <vt:lpstr>Courier New</vt:lpstr>
      <vt:lpstr>Segoe UI</vt:lpstr>
      <vt:lpstr>Symbol</vt:lpstr>
      <vt:lpstr>Wingdings</vt:lpstr>
      <vt:lpstr>Office Theme</vt:lpstr>
      <vt:lpstr>1_Office Theme</vt:lpstr>
      <vt:lpstr>White</vt:lpstr>
      <vt:lpstr>Theme-Covid-Vax</vt:lpstr>
      <vt:lpstr>think-cell Slide</vt:lpstr>
      <vt:lpstr>PowerPoint Presentation</vt:lpstr>
      <vt:lpstr>本指南使用说明</vt:lpstr>
      <vt:lpstr>如何请求公共卫生部派出疫苗大使</vt:lpstr>
      <vt:lpstr>承认结构性种族主义、体能歧视和其他形式的压迫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我该如何预约？</vt:lpstr>
      <vt:lpstr>如果我前往疫苗站需要帮助怎么办？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向讨论会组织者提供的更多信息来源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Leo Galperin</cp:lastModifiedBy>
  <cp:revision>842</cp:revision>
  <dcterms:created xsi:type="dcterms:W3CDTF">2021-01-16T16:40:00Z</dcterms:created>
  <dcterms:modified xsi:type="dcterms:W3CDTF">2022-01-28T20:21:58Z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E60C858379174F93B0E4EF55FCE3A883</vt:lpwstr>
  </property>
  <property fmtid="{D5CDD505-2E9C-101B-9397-08002B2CF9AE}" pid="3" name="KSOProductBuildVer">
    <vt:lpwstr>2052-11.1.0.11110</vt:lpwstr>
  </property>
</Properties>
</file>