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65" r:id="rId6"/>
    <p:sldId id="266" r:id="rId7"/>
    <p:sldId id="258" r:id="rId8"/>
    <p:sldId id="267" r:id="rId9"/>
    <p:sldId id="260" r:id="rId10"/>
    <p:sldId id="261" r:id="rId11"/>
    <p:sldId id="273" r:id="rId12"/>
    <p:sldId id="272" r:id="rId13"/>
    <p:sldId id="274" r:id="rId14"/>
    <p:sldId id="262" r:id="rId15"/>
    <p:sldId id="263" r:id="rId16"/>
    <p:sldId id="269" r:id="rId17"/>
    <p:sldId id="264" r:id="rId18"/>
    <p:sldId id="268" r:id="rId19"/>
    <p:sldId id="270" r:id="rId20"/>
    <p:sldId id="271" r:id="rId21"/>
  </p:sldIdLst>
  <p:sldSz cx="18288000" cy="10287000"/>
  <p:notesSz cx="6858000" cy="9144000"/>
  <p:embeddedFontLst>
    <p:embeddedFont>
      <p:font typeface="Glacial Indifference" panose="020B0604020202020204" charset="0"/>
      <p:regular r:id="rId22"/>
    </p:embeddedFont>
    <p:embeddedFont>
      <p:font typeface="Glacial Indifference Bold"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14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snapToGrid="0">
      <p:cViewPr varScale="1">
        <p:scale>
          <a:sx n="50" d="100"/>
          <a:sy n="50" d="100"/>
        </p:scale>
        <p:origin x="874" y="3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mailto:taxbenefits-help@gbls.org" TargetMode="External"/><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findyourfunds.org" TargetMode="External"/><Relationship Id="rId1" Type="http://schemas.openxmlformats.org/officeDocument/2006/relationships/slideLayout" Target="../slideLayouts/slideLayout7.xml"/><Relationship Id="rId4" Type="http://schemas.openxmlformats.org/officeDocument/2006/relationships/hyperlink" Target="http://findyourfunds.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7.svg"/></Relationships>
</file>

<file path=ppt/slides/_rels/slide1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3.png"/><Relationship Id="rId4" Type="http://schemas.openxmlformats.org/officeDocument/2006/relationships/image" Target="../media/image30.sv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31.svg"/><Relationship Id="rId7" Type="http://schemas.openxmlformats.org/officeDocument/2006/relationships/image" Target="../media/image13.svg"/><Relationship Id="rId12"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5.svg"/><Relationship Id="rId5" Type="http://schemas.openxmlformats.org/officeDocument/2006/relationships/image" Target="../media/image16.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3.svg"/><Relationship Id="rId7" Type="http://schemas.openxmlformats.org/officeDocument/2006/relationships/image" Target="../media/image9.png"/><Relationship Id="rId12"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14.svg"/><Relationship Id="rId10" Type="http://schemas.openxmlformats.org/officeDocument/2006/relationships/image" Target="../media/image6.svg"/><Relationship Id="rId4" Type="http://schemas.openxmlformats.org/officeDocument/2006/relationships/image" Target="../media/image7.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948270" y="1812257"/>
            <a:ext cx="2211522" cy="2046663"/>
          </a:xfrm>
          <a:custGeom>
            <a:avLst/>
            <a:gdLst/>
            <a:ahLst/>
            <a:cxnLst/>
            <a:rect l="l" t="t" r="r" b="b"/>
            <a:pathLst>
              <a:path w="2211522" h="2046663">
                <a:moveTo>
                  <a:pt x="0" y="0"/>
                </a:moveTo>
                <a:lnTo>
                  <a:pt x="2211522" y="0"/>
                </a:lnTo>
                <a:lnTo>
                  <a:pt x="2211522" y="2046663"/>
                </a:lnTo>
                <a:lnTo>
                  <a:pt x="0" y="20466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25414" y="8731803"/>
            <a:ext cx="18506452" cy="2391003"/>
            <a:chOff x="0" y="0"/>
            <a:chExt cx="4874127" cy="629729"/>
          </a:xfrm>
        </p:grpSpPr>
        <p:sp>
          <p:nvSpPr>
            <p:cNvPr id="4" name="Freeform 4"/>
            <p:cNvSpPr/>
            <p:nvPr/>
          </p:nvSpPr>
          <p:spPr>
            <a:xfrm>
              <a:off x="0" y="0"/>
              <a:ext cx="4874127" cy="629729"/>
            </a:xfrm>
            <a:custGeom>
              <a:avLst/>
              <a:gdLst/>
              <a:ahLst/>
              <a:cxnLst/>
              <a:rect l="l" t="t" r="r" b="b"/>
              <a:pathLst>
                <a:path w="4874127" h="629729">
                  <a:moveTo>
                    <a:pt x="0" y="0"/>
                  </a:moveTo>
                  <a:lnTo>
                    <a:pt x="4874127" y="0"/>
                  </a:lnTo>
                  <a:lnTo>
                    <a:pt x="4874127" y="629729"/>
                  </a:lnTo>
                  <a:lnTo>
                    <a:pt x="0" y="629729"/>
                  </a:lnTo>
                  <a:close/>
                </a:path>
              </a:pathLst>
            </a:custGeom>
            <a:solidFill>
              <a:srgbClr val="FDD86F"/>
            </a:solidFill>
          </p:spPr>
          <p:txBody>
            <a:bodyPr/>
            <a:lstStyle/>
            <a:p>
              <a:endParaRPr lang="en-US"/>
            </a:p>
          </p:txBody>
        </p:sp>
        <p:sp>
          <p:nvSpPr>
            <p:cNvPr id="5" name="TextBox 5"/>
            <p:cNvSpPr txBox="1"/>
            <p:nvPr/>
          </p:nvSpPr>
          <p:spPr>
            <a:xfrm>
              <a:off x="0" y="-38100"/>
              <a:ext cx="4874127" cy="667829"/>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13204793" y="6326081"/>
            <a:ext cx="3819934" cy="3736590"/>
          </a:xfrm>
          <a:custGeom>
            <a:avLst/>
            <a:gdLst/>
            <a:ahLst/>
            <a:cxnLst/>
            <a:rect l="l" t="t" r="r" b="b"/>
            <a:pathLst>
              <a:path w="3819934" h="3736590">
                <a:moveTo>
                  <a:pt x="0" y="0"/>
                </a:moveTo>
                <a:lnTo>
                  <a:pt x="3819934" y="0"/>
                </a:lnTo>
                <a:lnTo>
                  <a:pt x="3819934" y="3736589"/>
                </a:lnTo>
                <a:lnTo>
                  <a:pt x="0" y="37365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240549">
            <a:off x="16220611" y="1028700"/>
            <a:ext cx="1823438" cy="1455435"/>
          </a:xfrm>
          <a:custGeom>
            <a:avLst/>
            <a:gdLst/>
            <a:ahLst/>
            <a:cxnLst/>
            <a:rect l="l" t="t" r="r" b="b"/>
            <a:pathLst>
              <a:path w="1823438" h="1455435">
                <a:moveTo>
                  <a:pt x="0" y="0"/>
                </a:moveTo>
                <a:lnTo>
                  <a:pt x="1823438" y="0"/>
                </a:lnTo>
                <a:lnTo>
                  <a:pt x="1823438" y="1455435"/>
                </a:lnTo>
                <a:lnTo>
                  <a:pt x="0" y="14554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1423944" flipH="1">
            <a:off x="9178390" y="692674"/>
            <a:ext cx="2264441" cy="1807436"/>
          </a:xfrm>
          <a:custGeom>
            <a:avLst/>
            <a:gdLst/>
            <a:ahLst/>
            <a:cxnLst/>
            <a:rect l="l" t="t" r="r" b="b"/>
            <a:pathLst>
              <a:path w="2264441" h="1807436">
                <a:moveTo>
                  <a:pt x="2264441" y="0"/>
                </a:moveTo>
                <a:lnTo>
                  <a:pt x="0" y="0"/>
                </a:lnTo>
                <a:lnTo>
                  <a:pt x="0" y="1807435"/>
                </a:lnTo>
                <a:lnTo>
                  <a:pt x="2264441" y="1807435"/>
                </a:lnTo>
                <a:lnTo>
                  <a:pt x="2264441"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flipH="1">
            <a:off x="10677074" y="4995895"/>
            <a:ext cx="2194344" cy="2030765"/>
          </a:xfrm>
          <a:custGeom>
            <a:avLst/>
            <a:gdLst/>
            <a:ahLst/>
            <a:cxnLst/>
            <a:rect l="l" t="t" r="r" b="b"/>
            <a:pathLst>
              <a:path w="2194344" h="2030765">
                <a:moveTo>
                  <a:pt x="2194344" y="0"/>
                </a:moveTo>
                <a:lnTo>
                  <a:pt x="0" y="0"/>
                </a:lnTo>
                <a:lnTo>
                  <a:pt x="0" y="2030765"/>
                </a:lnTo>
                <a:lnTo>
                  <a:pt x="2194344" y="2030765"/>
                </a:lnTo>
                <a:lnTo>
                  <a:pt x="219434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rot="-935546">
            <a:off x="15953317" y="4730982"/>
            <a:ext cx="1805626" cy="1441218"/>
          </a:xfrm>
          <a:custGeom>
            <a:avLst/>
            <a:gdLst/>
            <a:ahLst/>
            <a:cxnLst/>
            <a:rect l="l" t="t" r="r" b="b"/>
            <a:pathLst>
              <a:path w="1805626" h="1441218">
                <a:moveTo>
                  <a:pt x="0" y="0"/>
                </a:moveTo>
                <a:lnTo>
                  <a:pt x="1805626" y="0"/>
                </a:lnTo>
                <a:lnTo>
                  <a:pt x="1805626" y="1441218"/>
                </a:lnTo>
                <a:lnTo>
                  <a:pt x="0" y="14412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a:off x="13077335" y="4253222"/>
            <a:ext cx="2180657" cy="1918978"/>
          </a:xfrm>
          <a:custGeom>
            <a:avLst/>
            <a:gdLst/>
            <a:ahLst/>
            <a:cxnLst/>
            <a:rect l="l" t="t" r="r" b="b"/>
            <a:pathLst>
              <a:path w="2180657" h="1918978">
                <a:moveTo>
                  <a:pt x="0" y="0"/>
                </a:moveTo>
                <a:lnTo>
                  <a:pt x="2180657" y="0"/>
                </a:lnTo>
                <a:lnTo>
                  <a:pt x="2180657" y="1918978"/>
                </a:lnTo>
                <a:lnTo>
                  <a:pt x="0" y="191897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a:off x="12099367" y="1476778"/>
            <a:ext cx="1544103" cy="1358811"/>
          </a:xfrm>
          <a:custGeom>
            <a:avLst/>
            <a:gdLst/>
            <a:ahLst/>
            <a:cxnLst/>
            <a:rect l="l" t="t" r="r" b="b"/>
            <a:pathLst>
              <a:path w="1544103" h="1358811">
                <a:moveTo>
                  <a:pt x="0" y="0"/>
                </a:moveTo>
                <a:lnTo>
                  <a:pt x="1544103" y="0"/>
                </a:lnTo>
                <a:lnTo>
                  <a:pt x="1544103" y="1358811"/>
                </a:lnTo>
                <a:lnTo>
                  <a:pt x="0" y="13588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Freeform 13"/>
          <p:cNvSpPr/>
          <p:nvPr/>
        </p:nvSpPr>
        <p:spPr>
          <a:xfrm rot="-7261135">
            <a:off x="8324998" y="3563085"/>
            <a:ext cx="1805626" cy="1441218"/>
          </a:xfrm>
          <a:custGeom>
            <a:avLst/>
            <a:gdLst/>
            <a:ahLst/>
            <a:cxnLst/>
            <a:rect l="l" t="t" r="r" b="b"/>
            <a:pathLst>
              <a:path w="1805626" h="1441218">
                <a:moveTo>
                  <a:pt x="0" y="0"/>
                </a:moveTo>
                <a:lnTo>
                  <a:pt x="1805627" y="0"/>
                </a:lnTo>
                <a:lnTo>
                  <a:pt x="1805627" y="1441218"/>
                </a:lnTo>
                <a:lnTo>
                  <a:pt x="0" y="14412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a:off x="10613628" y="3195624"/>
            <a:ext cx="1495722" cy="1316235"/>
          </a:xfrm>
          <a:custGeom>
            <a:avLst/>
            <a:gdLst/>
            <a:ahLst/>
            <a:cxnLst/>
            <a:rect l="l" t="t" r="r" b="b"/>
            <a:pathLst>
              <a:path w="1495722" h="1316235">
                <a:moveTo>
                  <a:pt x="0" y="0"/>
                </a:moveTo>
                <a:lnTo>
                  <a:pt x="1495722" y="0"/>
                </a:lnTo>
                <a:lnTo>
                  <a:pt x="1495722" y="1316236"/>
                </a:lnTo>
                <a:lnTo>
                  <a:pt x="0" y="13162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p:cNvSpPr/>
          <p:nvPr/>
        </p:nvSpPr>
        <p:spPr>
          <a:xfrm>
            <a:off x="12305284" y="3195624"/>
            <a:ext cx="1134972" cy="998775"/>
          </a:xfrm>
          <a:custGeom>
            <a:avLst/>
            <a:gdLst/>
            <a:ahLst/>
            <a:cxnLst/>
            <a:rect l="l" t="t" r="r" b="b"/>
            <a:pathLst>
              <a:path w="1134972" h="998775">
                <a:moveTo>
                  <a:pt x="0" y="0"/>
                </a:moveTo>
                <a:lnTo>
                  <a:pt x="1134972" y="0"/>
                </a:lnTo>
                <a:lnTo>
                  <a:pt x="1134972" y="998776"/>
                </a:lnTo>
                <a:lnTo>
                  <a:pt x="0" y="99877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Freeform 16"/>
          <p:cNvSpPr/>
          <p:nvPr/>
        </p:nvSpPr>
        <p:spPr>
          <a:xfrm>
            <a:off x="7316050" y="1476778"/>
            <a:ext cx="828963" cy="1932545"/>
          </a:xfrm>
          <a:custGeom>
            <a:avLst/>
            <a:gdLst/>
            <a:ahLst/>
            <a:cxnLst/>
            <a:rect l="l" t="t" r="r" b="b"/>
            <a:pathLst>
              <a:path w="828963" h="1932545">
                <a:moveTo>
                  <a:pt x="0" y="0"/>
                </a:moveTo>
                <a:lnTo>
                  <a:pt x="828963" y="0"/>
                </a:lnTo>
                <a:lnTo>
                  <a:pt x="828963" y="1932544"/>
                </a:lnTo>
                <a:lnTo>
                  <a:pt x="0" y="1932544"/>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17" name="Freeform 17"/>
          <p:cNvSpPr/>
          <p:nvPr/>
        </p:nvSpPr>
        <p:spPr>
          <a:xfrm>
            <a:off x="7657607" y="4138018"/>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18" name="Freeform 18"/>
          <p:cNvSpPr/>
          <p:nvPr/>
        </p:nvSpPr>
        <p:spPr>
          <a:xfrm>
            <a:off x="13643470" y="-176127"/>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19" name="Freeform 19"/>
          <p:cNvSpPr/>
          <p:nvPr/>
        </p:nvSpPr>
        <p:spPr>
          <a:xfrm>
            <a:off x="16171963" y="2835589"/>
            <a:ext cx="828963" cy="1932545"/>
          </a:xfrm>
          <a:custGeom>
            <a:avLst/>
            <a:gdLst/>
            <a:ahLst/>
            <a:cxnLst/>
            <a:rect l="l" t="t" r="r" b="b"/>
            <a:pathLst>
              <a:path w="828963" h="1932545">
                <a:moveTo>
                  <a:pt x="0" y="0"/>
                </a:moveTo>
                <a:lnTo>
                  <a:pt x="828963" y="0"/>
                </a:lnTo>
                <a:lnTo>
                  <a:pt x="828963" y="1932544"/>
                </a:lnTo>
                <a:lnTo>
                  <a:pt x="0" y="1932544"/>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20" name="Freeform 20"/>
          <p:cNvSpPr/>
          <p:nvPr/>
        </p:nvSpPr>
        <p:spPr>
          <a:xfrm>
            <a:off x="10199146" y="6114003"/>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21" name="Freeform 21"/>
          <p:cNvSpPr/>
          <p:nvPr/>
        </p:nvSpPr>
        <p:spPr>
          <a:xfrm>
            <a:off x="11070378" y="1263080"/>
            <a:ext cx="828963" cy="1932545"/>
          </a:xfrm>
          <a:custGeom>
            <a:avLst/>
            <a:gdLst/>
            <a:ahLst/>
            <a:cxnLst/>
            <a:rect l="l" t="t" r="r" b="b"/>
            <a:pathLst>
              <a:path w="828963" h="1932545">
                <a:moveTo>
                  <a:pt x="0" y="0"/>
                </a:moveTo>
                <a:lnTo>
                  <a:pt x="828964" y="0"/>
                </a:lnTo>
                <a:lnTo>
                  <a:pt x="828964" y="1932544"/>
                </a:lnTo>
                <a:lnTo>
                  <a:pt x="0" y="1932544"/>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22" name="Freeform 22"/>
          <p:cNvSpPr/>
          <p:nvPr/>
        </p:nvSpPr>
        <p:spPr>
          <a:xfrm>
            <a:off x="16441649" y="6011278"/>
            <a:ext cx="828963" cy="1932545"/>
          </a:xfrm>
          <a:custGeom>
            <a:avLst/>
            <a:gdLst/>
            <a:ahLst/>
            <a:cxnLst/>
            <a:rect l="l" t="t" r="r" b="b"/>
            <a:pathLst>
              <a:path w="828963" h="1932545">
                <a:moveTo>
                  <a:pt x="0" y="0"/>
                </a:moveTo>
                <a:lnTo>
                  <a:pt x="828963" y="0"/>
                </a:lnTo>
                <a:lnTo>
                  <a:pt x="828963" y="1932544"/>
                </a:lnTo>
                <a:lnTo>
                  <a:pt x="0" y="1932544"/>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23" name="Freeform 23"/>
          <p:cNvSpPr/>
          <p:nvPr/>
        </p:nvSpPr>
        <p:spPr>
          <a:xfrm>
            <a:off x="9144000" y="1476778"/>
            <a:ext cx="828963" cy="1932545"/>
          </a:xfrm>
          <a:custGeom>
            <a:avLst/>
            <a:gdLst/>
            <a:ahLst/>
            <a:cxnLst/>
            <a:rect l="l" t="t" r="r" b="b"/>
            <a:pathLst>
              <a:path w="828963" h="1932545">
                <a:moveTo>
                  <a:pt x="0" y="0"/>
                </a:moveTo>
                <a:lnTo>
                  <a:pt x="828963" y="0"/>
                </a:lnTo>
                <a:lnTo>
                  <a:pt x="828963" y="1932544"/>
                </a:lnTo>
                <a:lnTo>
                  <a:pt x="0" y="1932544"/>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24" name="Freeform 24"/>
          <p:cNvSpPr/>
          <p:nvPr/>
        </p:nvSpPr>
        <p:spPr>
          <a:xfrm>
            <a:off x="17200951" y="1921197"/>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25" name="Freeform 25"/>
          <p:cNvSpPr/>
          <p:nvPr/>
        </p:nvSpPr>
        <p:spPr>
          <a:xfrm>
            <a:off x="14843510" y="-903845"/>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26" name="Freeform 26"/>
          <p:cNvSpPr/>
          <p:nvPr/>
        </p:nvSpPr>
        <p:spPr>
          <a:xfrm>
            <a:off x="11270403" y="-652856"/>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27" name="Freeform 27"/>
          <p:cNvSpPr/>
          <p:nvPr/>
        </p:nvSpPr>
        <p:spPr>
          <a:xfrm>
            <a:off x="11270403" y="6977550"/>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28" name="Freeform 28"/>
          <p:cNvSpPr/>
          <p:nvPr/>
        </p:nvSpPr>
        <p:spPr>
          <a:xfrm>
            <a:off x="8081457" y="-455767"/>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29" name="Freeform 29"/>
          <p:cNvSpPr/>
          <p:nvPr/>
        </p:nvSpPr>
        <p:spPr>
          <a:xfrm>
            <a:off x="17263734" y="5045005"/>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30" name="Freeform 30"/>
          <p:cNvSpPr/>
          <p:nvPr/>
        </p:nvSpPr>
        <p:spPr>
          <a:xfrm>
            <a:off x="16195764" y="-669465"/>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31" name="Freeform 31"/>
          <p:cNvSpPr/>
          <p:nvPr/>
        </p:nvSpPr>
        <p:spPr>
          <a:xfrm>
            <a:off x="331236" y="9046527"/>
            <a:ext cx="3253230" cy="1330867"/>
          </a:xfrm>
          <a:custGeom>
            <a:avLst/>
            <a:gdLst/>
            <a:ahLst/>
            <a:cxnLst/>
            <a:rect l="l" t="t" r="r" b="b"/>
            <a:pathLst>
              <a:path w="3253230" h="1330867">
                <a:moveTo>
                  <a:pt x="0" y="0"/>
                </a:moveTo>
                <a:lnTo>
                  <a:pt x="3253229" y="0"/>
                </a:lnTo>
                <a:lnTo>
                  <a:pt x="3253229" y="1330866"/>
                </a:lnTo>
                <a:lnTo>
                  <a:pt x="0" y="1330866"/>
                </a:lnTo>
                <a:lnTo>
                  <a:pt x="0" y="0"/>
                </a:lnTo>
                <a:close/>
              </a:path>
            </a:pathLst>
          </a:custGeom>
          <a:blipFill>
            <a:blip r:embed="rId12"/>
            <a:stretch>
              <a:fillRect/>
            </a:stretch>
          </a:blipFill>
        </p:spPr>
        <p:txBody>
          <a:bodyPr/>
          <a:lstStyle/>
          <a:p>
            <a:endParaRPr lang="en-US" dirty="0"/>
          </a:p>
        </p:txBody>
      </p:sp>
      <p:sp>
        <p:nvSpPr>
          <p:cNvPr id="32" name="Freeform 32"/>
          <p:cNvSpPr/>
          <p:nvPr/>
        </p:nvSpPr>
        <p:spPr>
          <a:xfrm>
            <a:off x="9227812" y="4514832"/>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34" name="TextBox 34"/>
          <p:cNvSpPr txBox="1"/>
          <p:nvPr/>
        </p:nvSpPr>
        <p:spPr>
          <a:xfrm>
            <a:off x="637074" y="1008692"/>
            <a:ext cx="7677963" cy="1647631"/>
          </a:xfrm>
          <a:prstGeom prst="rect">
            <a:avLst/>
          </a:prstGeom>
        </p:spPr>
        <p:txBody>
          <a:bodyPr wrap="square" lIns="0" tIns="0" rIns="0" bIns="0" rtlCol="0" anchor="t">
            <a:spAutoFit/>
          </a:bodyPr>
          <a:lstStyle/>
          <a:p>
            <a:pPr algn="ctr">
              <a:lnSpc>
                <a:spcPts val="13999"/>
              </a:lnSpc>
            </a:pPr>
            <a:r>
              <a:rPr lang="en-US" altLang="zh-CN" sz="9600" b="1" dirty="0"/>
              <a:t>2026</a:t>
            </a:r>
            <a:r>
              <a:rPr lang="zh-CN" altLang="en-US" sz="9600" b="1" dirty="0"/>
              <a:t>年报税季</a:t>
            </a:r>
            <a:endParaRPr lang="en-US" sz="9999" b="1" dirty="0">
              <a:solidFill>
                <a:srgbClr val="000000"/>
              </a:solidFill>
              <a:latin typeface="Glacial Indifference Bold"/>
              <a:ea typeface="Glacial Indifference Bold"/>
              <a:cs typeface="Glacial Indifference Bold"/>
              <a:sym typeface="Glacial Indifference Bold"/>
            </a:endParaRPr>
          </a:p>
        </p:txBody>
      </p:sp>
      <p:sp>
        <p:nvSpPr>
          <p:cNvPr id="35" name="TextBox 35"/>
          <p:cNvSpPr txBox="1"/>
          <p:nvPr/>
        </p:nvSpPr>
        <p:spPr>
          <a:xfrm>
            <a:off x="855709" y="4525980"/>
            <a:ext cx="6775153" cy="1800429"/>
          </a:xfrm>
          <a:prstGeom prst="rect">
            <a:avLst/>
          </a:prstGeom>
        </p:spPr>
        <p:txBody>
          <a:bodyPr lIns="0" tIns="0" rIns="0" bIns="0" rtlCol="0" anchor="t">
            <a:spAutoFit/>
          </a:bodyPr>
          <a:lstStyle/>
          <a:p>
            <a:pPr algn="ctr">
              <a:lnSpc>
                <a:spcPts val="7279"/>
              </a:lnSpc>
            </a:pPr>
            <a:r>
              <a:rPr lang="zh-CN" altLang="en-US" sz="5400" dirty="0"/>
              <a:t>为麻萨诸塞州家庭</a:t>
            </a:r>
            <a:endParaRPr lang="en-US" altLang="zh-CN" sz="5400" dirty="0"/>
          </a:p>
          <a:p>
            <a:pPr algn="ctr">
              <a:lnSpc>
                <a:spcPts val="7279"/>
              </a:lnSpc>
            </a:pPr>
            <a:r>
              <a:rPr lang="zh-CN" altLang="en-US" sz="5400" dirty="0"/>
              <a:t>提供的资源</a:t>
            </a:r>
            <a:endParaRPr lang="en-US" sz="5199" dirty="0">
              <a:solidFill>
                <a:srgbClr val="000000"/>
              </a:solidFill>
              <a:latin typeface="Glacial Indifference"/>
              <a:ea typeface="Glacial Indifference"/>
              <a:cs typeface="Glacial Indifference"/>
              <a:sym typeface="Glacial Indifference"/>
            </a:endParaRPr>
          </a:p>
        </p:txBody>
      </p:sp>
      <p:sp>
        <p:nvSpPr>
          <p:cNvPr id="36" name="TextBox 36"/>
          <p:cNvSpPr txBox="1"/>
          <p:nvPr/>
        </p:nvSpPr>
        <p:spPr>
          <a:xfrm>
            <a:off x="4765581" y="9059206"/>
            <a:ext cx="8439212" cy="580390"/>
          </a:xfrm>
          <a:prstGeom prst="rect">
            <a:avLst/>
          </a:prstGeom>
        </p:spPr>
        <p:txBody>
          <a:bodyPr lIns="0" tIns="0" rIns="0" bIns="0" rtlCol="0" anchor="t">
            <a:spAutoFit/>
          </a:bodyPr>
          <a:lstStyle/>
          <a:p>
            <a:pPr algn="ctr">
              <a:lnSpc>
                <a:spcPts val="4759"/>
              </a:lnSpc>
            </a:pPr>
            <a:endParaRPr/>
          </a:p>
        </p:txBody>
      </p:sp>
      <p:sp>
        <p:nvSpPr>
          <p:cNvPr id="33" name="Freeform 33">
            <a:extLst>
              <a:ext uri="{FF2B5EF4-FFF2-40B4-BE49-F238E27FC236}">
                <a16:creationId xmlns:a16="http://schemas.microsoft.com/office/drawing/2014/main" id="{E4A2AEE4-E610-39DC-8D54-475887454B1C}"/>
              </a:ext>
            </a:extLst>
          </p:cNvPr>
          <p:cNvSpPr/>
          <p:nvPr/>
        </p:nvSpPr>
        <p:spPr>
          <a:xfrm>
            <a:off x="3941116" y="9206899"/>
            <a:ext cx="4381953" cy="1010125"/>
          </a:xfrm>
          <a:custGeom>
            <a:avLst/>
            <a:gdLst/>
            <a:ahLst/>
            <a:cxnLst/>
            <a:rect l="l" t="t" r="r" b="b"/>
            <a:pathLst>
              <a:path w="4381953" h="1010125">
                <a:moveTo>
                  <a:pt x="0" y="0"/>
                </a:moveTo>
                <a:lnTo>
                  <a:pt x="4381953" y="0"/>
                </a:lnTo>
                <a:lnTo>
                  <a:pt x="4381953" y="1010126"/>
                </a:lnTo>
                <a:lnTo>
                  <a:pt x="0" y="1010126"/>
                </a:lnTo>
                <a:lnTo>
                  <a:pt x="0" y="0"/>
                </a:lnTo>
                <a:close/>
              </a:path>
            </a:pathLst>
          </a:custGeom>
          <a:blipFill>
            <a:blip r:embed="rId13"/>
            <a:stretch>
              <a:fillRect/>
            </a:stretch>
          </a:blipFill>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806ED-E419-9846-752D-90677557492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F081DEE-1535-0B2C-7253-62460D49CDB4}"/>
              </a:ext>
            </a:extLst>
          </p:cNvPr>
          <p:cNvGrpSpPr/>
          <p:nvPr/>
        </p:nvGrpSpPr>
        <p:grpSpPr>
          <a:xfrm>
            <a:off x="0" y="3788"/>
            <a:ext cx="18506452" cy="1167555"/>
            <a:chOff x="0" y="0"/>
            <a:chExt cx="4874127" cy="307504"/>
          </a:xfrm>
        </p:grpSpPr>
        <p:sp>
          <p:nvSpPr>
            <p:cNvPr id="3" name="Freeform 3">
              <a:extLst>
                <a:ext uri="{FF2B5EF4-FFF2-40B4-BE49-F238E27FC236}">
                  <a16:creationId xmlns:a16="http://schemas.microsoft.com/office/drawing/2014/main" id="{70DDBC3E-D8B9-FCA6-067F-A4E7DCA93C10}"/>
                </a:ext>
              </a:extLst>
            </p:cNvPr>
            <p:cNvSpPr/>
            <p:nvPr/>
          </p:nvSpPr>
          <p:spPr>
            <a:xfrm>
              <a:off x="0" y="0"/>
              <a:ext cx="4874127" cy="307504"/>
            </a:xfrm>
            <a:custGeom>
              <a:avLst/>
              <a:gdLst/>
              <a:ahLst/>
              <a:cxnLst/>
              <a:rect l="l" t="t" r="r" b="b"/>
              <a:pathLst>
                <a:path w="4874127" h="307504">
                  <a:moveTo>
                    <a:pt x="0" y="0"/>
                  </a:moveTo>
                  <a:lnTo>
                    <a:pt x="4874127" y="0"/>
                  </a:lnTo>
                  <a:lnTo>
                    <a:pt x="4874127" y="307504"/>
                  </a:lnTo>
                  <a:lnTo>
                    <a:pt x="0" y="307504"/>
                  </a:lnTo>
                  <a:close/>
                </a:path>
              </a:pathLst>
            </a:custGeom>
            <a:solidFill>
              <a:srgbClr val="FDD86F"/>
            </a:solidFill>
          </p:spPr>
          <p:txBody>
            <a:bodyPr/>
            <a:lstStyle/>
            <a:p>
              <a:endParaRPr lang="en-US"/>
            </a:p>
          </p:txBody>
        </p:sp>
        <p:sp>
          <p:nvSpPr>
            <p:cNvPr id="4" name="TextBox 4">
              <a:extLst>
                <a:ext uri="{FF2B5EF4-FFF2-40B4-BE49-F238E27FC236}">
                  <a16:creationId xmlns:a16="http://schemas.microsoft.com/office/drawing/2014/main" id="{08133833-14F9-7A86-8DB1-8A3F853477C7}"/>
                </a:ext>
              </a:extLst>
            </p:cNvPr>
            <p:cNvSpPr txBox="1"/>
            <p:nvPr/>
          </p:nvSpPr>
          <p:spPr>
            <a:xfrm>
              <a:off x="0" y="-38100"/>
              <a:ext cx="4874127" cy="345604"/>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FF2B5EF4-FFF2-40B4-BE49-F238E27FC236}">
                <a16:creationId xmlns:a16="http://schemas.microsoft.com/office/drawing/2014/main" id="{551B8639-9918-DDFC-CD55-4FC020D8506B}"/>
              </a:ext>
            </a:extLst>
          </p:cNvPr>
          <p:cNvSpPr txBox="1"/>
          <p:nvPr/>
        </p:nvSpPr>
        <p:spPr>
          <a:xfrm>
            <a:off x="164367" y="35615"/>
            <a:ext cx="17864635" cy="969632"/>
          </a:xfrm>
          <a:prstGeom prst="rect">
            <a:avLst/>
          </a:prstGeom>
        </p:spPr>
        <p:txBody>
          <a:bodyPr lIns="0" tIns="0" rIns="0" bIns="0" rtlCol="0" anchor="t">
            <a:spAutoFit/>
          </a:bodyPr>
          <a:lstStyle/>
          <a:p>
            <a:pPr algn="ctr">
              <a:lnSpc>
                <a:spcPts val="7980"/>
              </a:lnSpc>
            </a:pPr>
            <a:r>
              <a:rPr lang="zh-CN" altLang="en-US" sz="5700" b="1" dirty="0">
                <a:solidFill>
                  <a:srgbClr val="000001"/>
                </a:solidFill>
                <a:latin typeface="Glacial Indifference Bold"/>
                <a:ea typeface="Glacial Indifference Bold"/>
                <a:cs typeface="Glacial Indifference Bold"/>
                <a:sym typeface="Glacial Indifference Bold"/>
              </a:rPr>
              <a:t>范例</a:t>
            </a:r>
            <a:endParaRPr lang="en-US" sz="5700" b="1" dirty="0">
              <a:solidFill>
                <a:srgbClr val="000001"/>
              </a:solidFill>
              <a:latin typeface="Glacial Indifference Bold"/>
              <a:ea typeface="Glacial Indifference Bold"/>
              <a:cs typeface="Glacial Indifference Bold"/>
              <a:sym typeface="Glacial Indifference Bold"/>
            </a:endParaRPr>
          </a:p>
        </p:txBody>
      </p:sp>
      <p:sp>
        <p:nvSpPr>
          <p:cNvPr id="6" name="TextBox 6">
            <a:extLst>
              <a:ext uri="{FF2B5EF4-FFF2-40B4-BE49-F238E27FC236}">
                <a16:creationId xmlns:a16="http://schemas.microsoft.com/office/drawing/2014/main" id="{3A29FB28-7478-56E1-684C-BC6728AF90C6}"/>
              </a:ext>
            </a:extLst>
          </p:cNvPr>
          <p:cNvSpPr txBox="1"/>
          <p:nvPr/>
        </p:nvSpPr>
        <p:spPr>
          <a:xfrm>
            <a:off x="595126" y="2362882"/>
            <a:ext cx="10909023" cy="4263090"/>
          </a:xfrm>
          <a:prstGeom prst="rect">
            <a:avLst/>
          </a:prstGeom>
        </p:spPr>
        <p:txBody>
          <a:bodyPr wrap="square" lIns="0" tIns="0" rIns="0" bIns="0" rtlCol="0" anchor="t">
            <a:spAutoFit/>
          </a:bodyPr>
          <a:lstStyle/>
          <a:p>
            <a:pPr>
              <a:lnSpc>
                <a:spcPts val="4759"/>
              </a:lnSpc>
            </a:pPr>
            <a:r>
              <a:rPr lang="zh-CN" altLang="en-US" sz="3350" b="1" dirty="0">
                <a:solidFill>
                  <a:srgbClr val="D4145A"/>
                </a:solidFill>
                <a:latin typeface="Glacial Indifference Bold"/>
              </a:rPr>
              <a:t>家庭 </a:t>
            </a:r>
            <a:r>
              <a:rPr lang="en-US" altLang="zh-CN" sz="3350" dirty="0">
                <a:solidFill>
                  <a:srgbClr val="D4145A"/>
                </a:solidFill>
                <a:latin typeface="Glacial Indifference Bold"/>
              </a:rPr>
              <a:t>F: </a:t>
            </a:r>
          </a:p>
          <a:p>
            <a:pPr>
              <a:lnSpc>
                <a:spcPts val="4759"/>
              </a:lnSpc>
            </a:pPr>
            <a:r>
              <a:rPr lang="zh-CN" altLang="en-US" sz="3600" dirty="0"/>
              <a:t>单亲父母育有两个孩子，分别为 </a:t>
            </a:r>
            <a:r>
              <a:rPr lang="en-US" altLang="zh-CN" sz="3600" dirty="0"/>
              <a:t>8 </a:t>
            </a:r>
            <a:r>
              <a:rPr lang="zh-CN" altLang="en-US" sz="3600" dirty="0"/>
              <a:t>岁和 </a:t>
            </a:r>
            <a:r>
              <a:rPr lang="en-US" altLang="zh-CN" sz="3600" dirty="0"/>
              <a:t>12 </a:t>
            </a:r>
            <a:r>
              <a:rPr lang="zh-CN" altLang="en-US" sz="3600" dirty="0"/>
              <a:t>岁。该家长从事每小时 </a:t>
            </a:r>
            <a:r>
              <a:rPr lang="en-US" altLang="zh-CN" sz="3600" dirty="0"/>
              <a:t>15 </a:t>
            </a:r>
            <a:r>
              <a:rPr lang="zh-CN" altLang="en-US" sz="3600" dirty="0"/>
              <a:t>美元的最低工资工作，每周工作 </a:t>
            </a:r>
            <a:r>
              <a:rPr lang="en-US" altLang="zh-CN" sz="3600" dirty="0"/>
              <a:t>20 </a:t>
            </a:r>
            <a:r>
              <a:rPr lang="zh-CN" altLang="en-US" sz="3600" dirty="0"/>
              <a:t>小时</a:t>
            </a:r>
            <a:r>
              <a:rPr lang="en-US" altLang="zh-CN" sz="3600" dirty="0"/>
              <a:t>(</a:t>
            </a:r>
            <a:r>
              <a:rPr lang="zh-CN" altLang="en-US" sz="3600" dirty="0"/>
              <a:t>年收入 </a:t>
            </a:r>
            <a:r>
              <a:rPr lang="en-US" altLang="zh-CN" sz="3600" dirty="0"/>
              <a:t>15</a:t>
            </a:r>
            <a:r>
              <a:rPr lang="zh-CN" altLang="en-US" sz="3600" dirty="0"/>
              <a:t>，</a:t>
            </a:r>
            <a:r>
              <a:rPr lang="en-US" altLang="zh-CN" sz="3600" dirty="0"/>
              <a:t>600 </a:t>
            </a:r>
            <a:r>
              <a:rPr lang="zh-CN" altLang="en-US" sz="3600" dirty="0"/>
              <a:t>美元</a:t>
            </a:r>
            <a:r>
              <a:rPr lang="en-US" altLang="zh-CN" sz="3600" dirty="0"/>
              <a:t>)</a:t>
            </a:r>
            <a:r>
              <a:rPr lang="zh-CN" altLang="en-US" sz="3600" dirty="0"/>
              <a:t>。</a:t>
            </a:r>
            <a:r>
              <a:rPr lang="zh-CN" altLang="en-US" sz="3600" b="1" dirty="0"/>
              <a:t>该家庭有资格获得 </a:t>
            </a:r>
            <a:r>
              <a:rPr lang="en-US" altLang="zh-CN" sz="3600" b="1" dirty="0"/>
              <a:t>8</a:t>
            </a:r>
            <a:r>
              <a:rPr lang="zh-CN" altLang="en-US" sz="3600" b="1" dirty="0"/>
              <a:t>，</a:t>
            </a:r>
            <a:r>
              <a:rPr lang="en-US" altLang="zh-CN" sz="3600" b="1" dirty="0"/>
              <a:t>750 </a:t>
            </a:r>
            <a:r>
              <a:rPr lang="zh-CN" altLang="en-US" sz="3600" b="1" dirty="0"/>
              <a:t>美元的州和联邦劳动所得税抵免</a:t>
            </a:r>
            <a:r>
              <a:rPr lang="en-US" altLang="zh-CN" sz="3600" b="1" dirty="0"/>
              <a:t>(EITC)</a:t>
            </a:r>
            <a:r>
              <a:rPr lang="zh-CN" altLang="en-US" sz="3600" b="1" dirty="0"/>
              <a:t>、</a:t>
            </a:r>
            <a:r>
              <a:rPr lang="en-US" altLang="zh-CN" sz="3600" b="1" dirty="0"/>
              <a:t>880 </a:t>
            </a:r>
            <a:r>
              <a:rPr lang="zh-CN" altLang="en-US" sz="3600" b="1" dirty="0"/>
              <a:t>美元的麻萨诸塞州儿童和家庭税收抵免以及 </a:t>
            </a:r>
            <a:r>
              <a:rPr lang="en-US" altLang="zh-CN" sz="3600" b="1" dirty="0"/>
              <a:t>1</a:t>
            </a:r>
            <a:r>
              <a:rPr lang="zh-CN" altLang="en-US" sz="3600" b="1" dirty="0"/>
              <a:t>，</a:t>
            </a:r>
            <a:r>
              <a:rPr lang="en-US" altLang="zh-CN" sz="3600" b="1" dirty="0"/>
              <a:t>965 </a:t>
            </a:r>
            <a:r>
              <a:rPr lang="zh-CN" altLang="en-US" sz="3600" b="1" dirty="0"/>
              <a:t>美元的联邦儿童税收抵免。</a:t>
            </a:r>
            <a:endParaRPr lang="en-US" sz="3350" b="1" dirty="0">
              <a:solidFill>
                <a:srgbClr val="D4145A"/>
              </a:solidFill>
              <a:latin typeface="Glacial Indifference Bold"/>
              <a:ea typeface="Glacial Indifference"/>
              <a:cs typeface="Glacial Indifference"/>
            </a:endParaRPr>
          </a:p>
        </p:txBody>
      </p:sp>
      <p:sp>
        <p:nvSpPr>
          <p:cNvPr id="8" name="Freeform 12">
            <a:extLst>
              <a:ext uri="{FF2B5EF4-FFF2-40B4-BE49-F238E27FC236}">
                <a16:creationId xmlns:a16="http://schemas.microsoft.com/office/drawing/2014/main" id="{24AD0909-0941-7944-DB35-D844141F24AC}"/>
              </a:ext>
            </a:extLst>
          </p:cNvPr>
          <p:cNvSpPr/>
          <p:nvPr/>
        </p:nvSpPr>
        <p:spPr>
          <a:xfrm>
            <a:off x="13368139" y="2362882"/>
            <a:ext cx="4324735" cy="7089730"/>
          </a:xfrm>
          <a:custGeom>
            <a:avLst/>
            <a:gdLst/>
            <a:ahLst/>
            <a:cxnLst/>
            <a:rect l="l" t="t" r="r" b="b"/>
            <a:pathLst>
              <a:path w="4324735" h="7089730">
                <a:moveTo>
                  <a:pt x="0" y="0"/>
                </a:moveTo>
                <a:lnTo>
                  <a:pt x="4324735" y="0"/>
                </a:lnTo>
                <a:lnTo>
                  <a:pt x="4324735" y="7089730"/>
                </a:lnTo>
                <a:lnTo>
                  <a:pt x="0" y="7089730"/>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3165306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5949" y="394733"/>
            <a:ext cx="12351922" cy="9468118"/>
            <a:chOff x="0" y="0"/>
            <a:chExt cx="3253181" cy="2493661"/>
          </a:xfrm>
        </p:grpSpPr>
        <p:sp>
          <p:nvSpPr>
            <p:cNvPr id="3" name="Freeform 3"/>
            <p:cNvSpPr/>
            <p:nvPr/>
          </p:nvSpPr>
          <p:spPr>
            <a:xfrm>
              <a:off x="0" y="0"/>
              <a:ext cx="3253181" cy="2493661"/>
            </a:xfrm>
            <a:custGeom>
              <a:avLst/>
              <a:gdLst/>
              <a:ahLst/>
              <a:cxnLst/>
              <a:rect l="l" t="t" r="r" b="b"/>
              <a:pathLst>
                <a:path w="3253181" h="2493661">
                  <a:moveTo>
                    <a:pt x="36353" y="0"/>
                  </a:moveTo>
                  <a:lnTo>
                    <a:pt x="3216828" y="0"/>
                  </a:lnTo>
                  <a:cubicBezTo>
                    <a:pt x="3226470" y="0"/>
                    <a:pt x="3235716" y="3830"/>
                    <a:pt x="3242534" y="10648"/>
                  </a:cubicBezTo>
                  <a:cubicBezTo>
                    <a:pt x="3249351" y="17465"/>
                    <a:pt x="3253181" y="26712"/>
                    <a:pt x="3253181" y="36353"/>
                  </a:cubicBezTo>
                  <a:lnTo>
                    <a:pt x="3253181" y="2457308"/>
                  </a:lnTo>
                  <a:cubicBezTo>
                    <a:pt x="3253181" y="2466949"/>
                    <a:pt x="3249351" y="2476196"/>
                    <a:pt x="3242534" y="2483013"/>
                  </a:cubicBezTo>
                  <a:cubicBezTo>
                    <a:pt x="3235716" y="2489831"/>
                    <a:pt x="3226470" y="2493661"/>
                    <a:pt x="3216828" y="2493661"/>
                  </a:cubicBezTo>
                  <a:lnTo>
                    <a:pt x="36353" y="2493661"/>
                  </a:lnTo>
                  <a:cubicBezTo>
                    <a:pt x="26712" y="2493661"/>
                    <a:pt x="17465" y="2489831"/>
                    <a:pt x="10648" y="2483013"/>
                  </a:cubicBezTo>
                  <a:cubicBezTo>
                    <a:pt x="3830" y="2476196"/>
                    <a:pt x="0" y="2466949"/>
                    <a:pt x="0" y="2457308"/>
                  </a:cubicBezTo>
                  <a:lnTo>
                    <a:pt x="0" y="36353"/>
                  </a:lnTo>
                  <a:cubicBezTo>
                    <a:pt x="0" y="26712"/>
                    <a:pt x="3830" y="17465"/>
                    <a:pt x="10648" y="10648"/>
                  </a:cubicBezTo>
                  <a:cubicBezTo>
                    <a:pt x="17465" y="3830"/>
                    <a:pt x="26712" y="0"/>
                    <a:pt x="36353" y="0"/>
                  </a:cubicBezTo>
                  <a:close/>
                </a:path>
              </a:pathLst>
            </a:custGeom>
            <a:solidFill>
              <a:srgbClr val="FDD86F"/>
            </a:solidFill>
            <a:ln w="38100" cap="rnd">
              <a:solidFill>
                <a:srgbClr val="000000"/>
              </a:solidFill>
              <a:prstDash val="solid"/>
              <a:round/>
            </a:ln>
          </p:spPr>
          <p:txBody>
            <a:bodyPr/>
            <a:lstStyle/>
            <a:p>
              <a:endParaRPr lang="en-US"/>
            </a:p>
          </p:txBody>
        </p:sp>
        <p:sp>
          <p:nvSpPr>
            <p:cNvPr id="4" name="TextBox 4"/>
            <p:cNvSpPr txBox="1"/>
            <p:nvPr/>
          </p:nvSpPr>
          <p:spPr>
            <a:xfrm>
              <a:off x="0" y="-38100"/>
              <a:ext cx="3253181" cy="2531761"/>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600539" y="574941"/>
            <a:ext cx="10995957" cy="8802410"/>
          </a:xfrm>
          <a:prstGeom prst="rect">
            <a:avLst/>
          </a:prstGeom>
        </p:spPr>
        <p:txBody>
          <a:bodyPr lIns="0" tIns="0" rIns="0" bIns="0" rtlCol="0" anchor="t">
            <a:spAutoFit/>
          </a:bodyPr>
          <a:lstStyle/>
          <a:p>
            <a:r>
              <a:rPr lang="zh-CN" altLang="en-US" sz="4400" dirty="0"/>
              <a:t>税收抵免不会影响获取其他福利的资格</a:t>
            </a:r>
            <a:r>
              <a:rPr lang="en-US" altLang="zh-CN" sz="4400" dirty="0"/>
              <a:t>(MassHealth</a:t>
            </a:r>
            <a:r>
              <a:rPr lang="zh-CN" altLang="en-US" sz="4400" dirty="0"/>
              <a:t>、</a:t>
            </a:r>
            <a:r>
              <a:rPr lang="en-US" altLang="zh-CN" sz="4400" dirty="0"/>
              <a:t>SNAP</a:t>
            </a:r>
            <a:r>
              <a:rPr lang="zh-CN" altLang="en-US" sz="4400" dirty="0"/>
              <a:t>、</a:t>
            </a:r>
            <a:r>
              <a:rPr lang="en-US" altLang="zh-CN" sz="4400" dirty="0"/>
              <a:t>WIC</a:t>
            </a:r>
            <a:r>
              <a:rPr lang="zh-CN" altLang="en-US" sz="4400" dirty="0"/>
              <a:t>等</a:t>
            </a:r>
            <a:r>
              <a:rPr lang="en-US" altLang="zh-CN" sz="4400" dirty="0"/>
              <a:t>)</a:t>
            </a:r>
          </a:p>
          <a:p>
            <a:endParaRPr lang="en-US" altLang="zh-CN" sz="4400" dirty="0"/>
          </a:p>
          <a:p>
            <a:endParaRPr lang="en-US" altLang="zh-CN" sz="4400" dirty="0"/>
          </a:p>
          <a:p>
            <a:r>
              <a:rPr lang="zh-CN" altLang="en-US" sz="4400" dirty="0"/>
              <a:t>您可以在原到期日后的三年内申报往年的税务</a:t>
            </a:r>
            <a:endParaRPr lang="en-US" altLang="zh-CN" sz="4400" dirty="0"/>
          </a:p>
          <a:p>
            <a:endParaRPr lang="en-US" altLang="zh-CN" sz="4400" dirty="0"/>
          </a:p>
          <a:p>
            <a:endParaRPr lang="zh-CN" altLang="en-US" sz="4400" dirty="0"/>
          </a:p>
          <a:p>
            <a:r>
              <a:rPr lang="zh-CN" altLang="en-US" sz="4400" dirty="0"/>
              <a:t>即使您通常不报税或不需要报税，您也必须提交纳税申报表才能申领这些抵免</a:t>
            </a:r>
            <a:endParaRPr lang="en-US" altLang="zh-CN" sz="4400" dirty="0"/>
          </a:p>
          <a:p>
            <a:endParaRPr lang="en-US" altLang="zh-CN" sz="4400" dirty="0"/>
          </a:p>
          <a:p>
            <a:endParaRPr lang="zh-CN" altLang="en-US" sz="4400" dirty="0"/>
          </a:p>
          <a:p>
            <a:r>
              <a:rPr lang="zh-CN" altLang="en-US" sz="4400" dirty="0"/>
              <a:t>您知道有免费的报税服务吗</a:t>
            </a:r>
            <a:r>
              <a:rPr lang="en-US" altLang="zh-CN" sz="4400" dirty="0"/>
              <a:t>?</a:t>
            </a:r>
          </a:p>
        </p:txBody>
      </p:sp>
      <p:sp>
        <p:nvSpPr>
          <p:cNvPr id="6" name="Freeform 6"/>
          <p:cNvSpPr/>
          <p:nvPr/>
        </p:nvSpPr>
        <p:spPr>
          <a:xfrm rot="299413">
            <a:off x="16992257" y="4381211"/>
            <a:ext cx="1071486" cy="2497933"/>
          </a:xfrm>
          <a:custGeom>
            <a:avLst/>
            <a:gdLst/>
            <a:ahLst/>
            <a:cxnLst/>
            <a:rect l="l" t="t" r="r" b="b"/>
            <a:pathLst>
              <a:path w="1071486" h="2497933">
                <a:moveTo>
                  <a:pt x="0" y="0"/>
                </a:moveTo>
                <a:lnTo>
                  <a:pt x="1071486" y="0"/>
                </a:lnTo>
                <a:lnTo>
                  <a:pt x="1071486" y="2497933"/>
                </a:lnTo>
                <a:lnTo>
                  <a:pt x="0" y="2497933"/>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
        <p:nvSpPr>
          <p:cNvPr id="7" name="Freeform 7"/>
          <p:cNvSpPr/>
          <p:nvPr/>
        </p:nvSpPr>
        <p:spPr>
          <a:xfrm rot="299413">
            <a:off x="14093747" y="3681954"/>
            <a:ext cx="3118805" cy="3050758"/>
          </a:xfrm>
          <a:custGeom>
            <a:avLst/>
            <a:gdLst/>
            <a:ahLst/>
            <a:cxnLst/>
            <a:rect l="l" t="t" r="r" b="b"/>
            <a:pathLst>
              <a:path w="3118805" h="3050758">
                <a:moveTo>
                  <a:pt x="0" y="0"/>
                </a:moveTo>
                <a:lnTo>
                  <a:pt x="3118805" y="0"/>
                </a:lnTo>
                <a:lnTo>
                  <a:pt x="3118805" y="3050759"/>
                </a:lnTo>
                <a:lnTo>
                  <a:pt x="0" y="30507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299413">
            <a:off x="13456756" y="3417044"/>
            <a:ext cx="714505" cy="1665712"/>
          </a:xfrm>
          <a:custGeom>
            <a:avLst/>
            <a:gdLst/>
            <a:ahLst/>
            <a:cxnLst/>
            <a:rect l="l" t="t" r="r" b="b"/>
            <a:pathLst>
              <a:path w="714505" h="1665712">
                <a:moveTo>
                  <a:pt x="0" y="0"/>
                </a:moveTo>
                <a:lnTo>
                  <a:pt x="714506" y="0"/>
                </a:lnTo>
                <a:lnTo>
                  <a:pt x="714506" y="1665712"/>
                </a:lnTo>
                <a:lnTo>
                  <a:pt x="0" y="1665712"/>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
        <p:nvSpPr>
          <p:cNvPr id="9" name="Freeform 9"/>
          <p:cNvSpPr/>
          <p:nvPr/>
        </p:nvSpPr>
        <p:spPr>
          <a:xfrm rot="299413">
            <a:off x="16776006" y="3404353"/>
            <a:ext cx="917253" cy="807183"/>
          </a:xfrm>
          <a:custGeom>
            <a:avLst/>
            <a:gdLst/>
            <a:ahLst/>
            <a:cxnLst/>
            <a:rect l="l" t="t" r="r" b="b"/>
            <a:pathLst>
              <a:path w="917253" h="807183">
                <a:moveTo>
                  <a:pt x="0" y="0"/>
                </a:moveTo>
                <a:lnTo>
                  <a:pt x="917253" y="0"/>
                </a:lnTo>
                <a:lnTo>
                  <a:pt x="917253" y="807183"/>
                </a:lnTo>
                <a:lnTo>
                  <a:pt x="0" y="8071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534190" y="-215622"/>
            <a:ext cx="828963" cy="1932545"/>
          </a:xfrm>
          <a:custGeom>
            <a:avLst/>
            <a:gdLst/>
            <a:ahLst/>
            <a:cxnLst/>
            <a:rect l="l" t="t" r="r" b="b"/>
            <a:pathLst>
              <a:path w="828963" h="1932545">
                <a:moveTo>
                  <a:pt x="0" y="0"/>
                </a:moveTo>
                <a:lnTo>
                  <a:pt x="828963" y="0"/>
                </a:lnTo>
                <a:lnTo>
                  <a:pt x="828963" y="1932544"/>
                </a:lnTo>
                <a:lnTo>
                  <a:pt x="0" y="1932544"/>
                </a:lnTo>
                <a:lnTo>
                  <a:pt x="0" y="0"/>
                </a:lnTo>
                <a:close/>
              </a:path>
            </a:pathLst>
          </a:custGeom>
          <a:blipFill>
            <a:blip r:embed="rId8">
              <a:extLst>
                <a:ext uri="{96DAC541-7B7A-43D3-8B79-37D633B846F1}">
                  <asvg:svgBlip xmlns:asvg="http://schemas.microsoft.com/office/drawing/2016/SVG/main" r:embed="rId9"/>
                </a:ext>
              </a:extLst>
            </a:blip>
            <a:stretch>
              <a:fillRect r="-308835" b="-112921"/>
            </a:stretch>
          </a:blipFill>
        </p:spPr>
        <p:txBody>
          <a:bodyPr/>
          <a:lstStyle/>
          <a:p>
            <a:endParaRPr lang="en-US"/>
          </a:p>
        </p:txBody>
      </p:sp>
      <p:sp>
        <p:nvSpPr>
          <p:cNvPr id="11" name="Freeform 11"/>
          <p:cNvSpPr/>
          <p:nvPr/>
        </p:nvSpPr>
        <p:spPr>
          <a:xfrm>
            <a:off x="534190" y="2317355"/>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8">
              <a:extLst>
                <a:ext uri="{96DAC541-7B7A-43D3-8B79-37D633B846F1}">
                  <asvg:svgBlip xmlns:asvg="http://schemas.microsoft.com/office/drawing/2016/SVG/main" r:embed="rId9"/>
                </a:ext>
              </a:extLst>
            </a:blip>
            <a:stretch>
              <a:fillRect r="-308835" b="-112921"/>
            </a:stretch>
          </a:blipFill>
        </p:spPr>
        <p:txBody>
          <a:bodyPr/>
          <a:lstStyle/>
          <a:p>
            <a:endParaRPr lang="en-US"/>
          </a:p>
        </p:txBody>
      </p:sp>
      <p:sp>
        <p:nvSpPr>
          <p:cNvPr id="12" name="Freeform 12"/>
          <p:cNvSpPr/>
          <p:nvPr/>
        </p:nvSpPr>
        <p:spPr>
          <a:xfrm>
            <a:off x="614217" y="4988467"/>
            <a:ext cx="828963" cy="1932545"/>
          </a:xfrm>
          <a:custGeom>
            <a:avLst/>
            <a:gdLst/>
            <a:ahLst/>
            <a:cxnLst/>
            <a:rect l="l" t="t" r="r" b="b"/>
            <a:pathLst>
              <a:path w="828963" h="1932545">
                <a:moveTo>
                  <a:pt x="0" y="0"/>
                </a:moveTo>
                <a:lnTo>
                  <a:pt x="828964" y="0"/>
                </a:lnTo>
                <a:lnTo>
                  <a:pt x="828964" y="1932544"/>
                </a:lnTo>
                <a:lnTo>
                  <a:pt x="0" y="1932544"/>
                </a:lnTo>
                <a:lnTo>
                  <a:pt x="0" y="0"/>
                </a:lnTo>
                <a:close/>
              </a:path>
            </a:pathLst>
          </a:custGeom>
          <a:blipFill>
            <a:blip r:embed="rId8">
              <a:extLst>
                <a:ext uri="{96DAC541-7B7A-43D3-8B79-37D633B846F1}">
                  <asvg:svgBlip xmlns:asvg="http://schemas.microsoft.com/office/drawing/2016/SVG/main" r:embed="rId9"/>
                </a:ext>
              </a:extLst>
            </a:blip>
            <a:stretch>
              <a:fillRect r="-308835" b="-112921"/>
            </a:stretch>
          </a:blipFill>
        </p:spPr>
        <p:txBody>
          <a:bodyPr/>
          <a:lstStyle/>
          <a:p>
            <a:endParaRPr lang="en-US"/>
          </a:p>
        </p:txBody>
      </p:sp>
      <p:sp>
        <p:nvSpPr>
          <p:cNvPr id="13" name="Freeform 13"/>
          <p:cNvSpPr/>
          <p:nvPr/>
        </p:nvSpPr>
        <p:spPr>
          <a:xfrm>
            <a:off x="585421" y="7659579"/>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8">
              <a:extLst>
                <a:ext uri="{96DAC541-7B7A-43D3-8B79-37D633B846F1}">
                  <asvg:svgBlip xmlns:asvg="http://schemas.microsoft.com/office/drawing/2016/SVG/main" r:embed="rId9"/>
                </a:ext>
              </a:extLst>
            </a:blip>
            <a:stretch>
              <a:fillRect r="-308835" b="-112921"/>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167555"/>
            <a:chOff x="0" y="0"/>
            <a:chExt cx="4874127" cy="307504"/>
          </a:xfrm>
        </p:grpSpPr>
        <p:sp>
          <p:nvSpPr>
            <p:cNvPr id="3" name="Freeform 3"/>
            <p:cNvSpPr/>
            <p:nvPr/>
          </p:nvSpPr>
          <p:spPr>
            <a:xfrm>
              <a:off x="0" y="0"/>
              <a:ext cx="4874127" cy="307504"/>
            </a:xfrm>
            <a:custGeom>
              <a:avLst/>
              <a:gdLst/>
              <a:ahLst/>
              <a:cxnLst/>
              <a:rect l="l" t="t" r="r" b="b"/>
              <a:pathLst>
                <a:path w="4874127" h="307504">
                  <a:moveTo>
                    <a:pt x="0" y="0"/>
                  </a:moveTo>
                  <a:lnTo>
                    <a:pt x="4874127" y="0"/>
                  </a:lnTo>
                  <a:lnTo>
                    <a:pt x="4874127" y="307504"/>
                  </a:lnTo>
                  <a:lnTo>
                    <a:pt x="0" y="307504"/>
                  </a:lnTo>
                  <a:close/>
                </a:path>
              </a:pathLst>
            </a:custGeom>
            <a:solidFill>
              <a:srgbClr val="FDD86F"/>
            </a:solidFill>
          </p:spPr>
          <p:txBody>
            <a:bodyPr/>
            <a:lstStyle/>
            <a:p>
              <a:endParaRPr lang="en-US"/>
            </a:p>
          </p:txBody>
        </p:sp>
        <p:sp>
          <p:nvSpPr>
            <p:cNvPr id="4" name="TextBox 4"/>
            <p:cNvSpPr txBox="1"/>
            <p:nvPr/>
          </p:nvSpPr>
          <p:spPr>
            <a:xfrm>
              <a:off x="0" y="-38100"/>
              <a:ext cx="4874127" cy="345604"/>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320909" y="33033"/>
            <a:ext cx="17864635" cy="995667"/>
          </a:xfrm>
          <a:prstGeom prst="rect">
            <a:avLst/>
          </a:prstGeom>
        </p:spPr>
        <p:txBody>
          <a:bodyPr lIns="0" tIns="0" rIns="0" bIns="0" rtlCol="0" anchor="t">
            <a:spAutoFit/>
          </a:bodyPr>
          <a:lstStyle/>
          <a:p>
            <a:pPr algn="ctr">
              <a:lnSpc>
                <a:spcPts val="8120"/>
              </a:lnSpc>
            </a:pPr>
            <a:r>
              <a:rPr lang="zh-CN" altLang="en-US" sz="5800" b="1" dirty="0">
                <a:solidFill>
                  <a:srgbClr val="000001"/>
                </a:solidFill>
                <a:latin typeface="Glacial Indifference Bold"/>
                <a:ea typeface="Glacial Indifference Bold"/>
                <a:cs typeface="Glacial Indifference Bold"/>
                <a:sym typeface="Glacial Indifference Bold"/>
              </a:rPr>
              <a:t>志愿者所得税援助 </a:t>
            </a:r>
            <a:r>
              <a:rPr lang="en-US" altLang="zh-CN" sz="5800" b="1" dirty="0">
                <a:solidFill>
                  <a:srgbClr val="000001"/>
                </a:solidFill>
                <a:latin typeface="Glacial Indifference Bold"/>
                <a:ea typeface="Glacial Indifference Bold"/>
                <a:cs typeface="Glacial Indifference Bold"/>
                <a:sym typeface="Glacial Indifference Bold"/>
              </a:rPr>
              <a:t>(</a:t>
            </a:r>
            <a:r>
              <a:rPr lang="en-US" sz="5800" b="1" dirty="0">
                <a:solidFill>
                  <a:srgbClr val="000001"/>
                </a:solidFill>
                <a:latin typeface="Glacial Indifference Bold"/>
                <a:ea typeface="Glacial Indifference Bold"/>
                <a:cs typeface="Glacial Indifference Bold"/>
                <a:sym typeface="Glacial Indifference Bold"/>
              </a:rPr>
              <a:t>VITA) </a:t>
            </a:r>
            <a:r>
              <a:rPr lang="zh-CN" altLang="en-US" sz="5800" b="1" dirty="0">
                <a:solidFill>
                  <a:srgbClr val="000001"/>
                </a:solidFill>
                <a:latin typeface="Glacial Indifference Bold"/>
                <a:ea typeface="Glacial Indifference Bold"/>
                <a:cs typeface="Glacial Indifference Bold"/>
                <a:sym typeface="Glacial Indifference Bold"/>
              </a:rPr>
              <a:t>项目</a:t>
            </a:r>
            <a:endParaRPr lang="en-US" sz="5800" b="1" dirty="0">
              <a:solidFill>
                <a:srgbClr val="000001"/>
              </a:solidFill>
              <a:latin typeface="Glacial Indifference Bold"/>
              <a:ea typeface="Glacial Indifference Bold"/>
              <a:cs typeface="Glacial Indifference Bold"/>
              <a:sym typeface="Glacial Indifference Bold"/>
            </a:endParaRPr>
          </a:p>
        </p:txBody>
      </p:sp>
      <p:sp>
        <p:nvSpPr>
          <p:cNvPr id="6" name="TextBox 6"/>
          <p:cNvSpPr txBox="1"/>
          <p:nvPr/>
        </p:nvSpPr>
        <p:spPr>
          <a:xfrm>
            <a:off x="1331899" y="1367790"/>
            <a:ext cx="16230600" cy="8029121"/>
          </a:xfrm>
          <a:prstGeom prst="rect">
            <a:avLst/>
          </a:prstGeom>
        </p:spPr>
        <p:txBody>
          <a:bodyPr lIns="0" tIns="0" rIns="0" bIns="0" rtlCol="0" anchor="t">
            <a:spAutoFit/>
          </a:bodyPr>
          <a:lstStyle/>
          <a:p>
            <a:pPr>
              <a:lnSpc>
                <a:spcPts val="5039"/>
              </a:lnSpc>
            </a:pPr>
            <a:r>
              <a:rPr lang="zh-CN" altLang="en-US" sz="3600" dirty="0"/>
              <a:t>志愿者所得税援助 </a:t>
            </a:r>
            <a:r>
              <a:rPr lang="en-US" altLang="zh-CN" sz="3600" dirty="0"/>
              <a:t>(VITA) </a:t>
            </a:r>
            <a:r>
              <a:rPr lang="zh-CN" altLang="en-US" sz="3600" dirty="0"/>
              <a:t>项目</a:t>
            </a:r>
            <a:r>
              <a:rPr lang="zh-CN" altLang="en-US" sz="3600" b="1" dirty="0"/>
              <a:t>通过</a:t>
            </a:r>
            <a:r>
              <a:rPr lang="en-US" altLang="zh-CN" sz="3600" b="1" dirty="0"/>
              <a:t>IRS</a:t>
            </a:r>
            <a:r>
              <a:rPr lang="zh-CN" altLang="en-US" sz="3600" b="1" dirty="0"/>
              <a:t>认证的志愿者，以多种语言向年收入通常不超过</a:t>
            </a:r>
            <a:r>
              <a:rPr lang="en-US" altLang="zh-CN" sz="3600" b="1" dirty="0"/>
              <a:t>69</a:t>
            </a:r>
            <a:r>
              <a:rPr lang="zh-CN" altLang="en-US" sz="3600" b="1" dirty="0"/>
              <a:t>，</a:t>
            </a:r>
            <a:r>
              <a:rPr lang="en-US" altLang="zh-CN" sz="3600" b="1" dirty="0"/>
              <a:t>000</a:t>
            </a:r>
            <a:r>
              <a:rPr lang="zh-CN" altLang="en-US" sz="3600" b="1" dirty="0"/>
              <a:t>美元的人群提供免费税务帮助</a:t>
            </a:r>
            <a:endParaRPr lang="en-US" altLang="zh-CN" sz="3600" b="1" dirty="0"/>
          </a:p>
          <a:p>
            <a:pPr>
              <a:lnSpc>
                <a:spcPts val="5039"/>
              </a:lnSpc>
            </a:pPr>
            <a:endParaRPr lang="en-US" sz="3599" dirty="0">
              <a:solidFill>
                <a:srgbClr val="000001"/>
              </a:solidFill>
              <a:latin typeface="Glacial Indifference"/>
              <a:ea typeface="Glacial Indifference"/>
              <a:cs typeface="Glacial Indifference"/>
              <a:sym typeface="Glacial Indifference"/>
            </a:endParaRPr>
          </a:p>
          <a:p>
            <a:pPr>
              <a:lnSpc>
                <a:spcPts val="5039"/>
              </a:lnSpc>
            </a:pPr>
            <a:endParaRPr lang="en-US" sz="3550" dirty="0">
              <a:solidFill>
                <a:srgbClr val="000001"/>
              </a:solidFill>
              <a:latin typeface="Glacial Indifference"/>
              <a:ea typeface="Glacial Indifference"/>
              <a:cs typeface="Glacial Indifference"/>
              <a:sym typeface="Glacial Indifference"/>
            </a:endParaRPr>
          </a:p>
          <a:p>
            <a:pPr>
              <a:lnSpc>
                <a:spcPts val="5039"/>
              </a:lnSpc>
            </a:pPr>
            <a:endParaRPr lang="en-US" sz="3550" dirty="0">
              <a:solidFill>
                <a:srgbClr val="000001"/>
              </a:solidFill>
              <a:latin typeface="Glacial Indifference"/>
              <a:ea typeface="Glacial Indifference"/>
              <a:cs typeface="Glacial Indifference"/>
              <a:sym typeface="Glacial Indifference"/>
            </a:endParaRPr>
          </a:p>
          <a:p>
            <a:pPr>
              <a:lnSpc>
                <a:spcPts val="5039"/>
              </a:lnSpc>
            </a:pPr>
            <a:r>
              <a:rPr lang="zh-CN" altLang="en-US" sz="3600" dirty="0"/>
              <a:t>免费报税意味着您可以保留更多的退税和税收抵免，这些金额可能高达数千美元</a:t>
            </a:r>
            <a:endParaRPr lang="en-US" altLang="zh-CN" sz="3600" dirty="0"/>
          </a:p>
          <a:p>
            <a:pPr>
              <a:lnSpc>
                <a:spcPts val="5039"/>
              </a:lnSpc>
            </a:pPr>
            <a:endParaRPr lang="en-US" sz="3600" dirty="0">
              <a:solidFill>
                <a:srgbClr val="000001"/>
              </a:solidFill>
              <a:latin typeface="Glacial Indifference"/>
              <a:ea typeface="Glacial Indifference"/>
              <a:cs typeface="Glacial Indifference"/>
              <a:sym typeface="Glacial Indifference"/>
            </a:endParaRPr>
          </a:p>
          <a:p>
            <a:pPr>
              <a:lnSpc>
                <a:spcPts val="5039"/>
              </a:lnSpc>
            </a:pPr>
            <a:endParaRPr lang="en-US" sz="3599" dirty="0">
              <a:solidFill>
                <a:srgbClr val="000001"/>
              </a:solidFill>
              <a:latin typeface="Glacial Indifference"/>
              <a:ea typeface="Glacial Indifference"/>
              <a:cs typeface="Glacial Indifference"/>
              <a:sym typeface="Glacial Indifference"/>
            </a:endParaRPr>
          </a:p>
          <a:p>
            <a:pPr>
              <a:lnSpc>
                <a:spcPts val="5039"/>
              </a:lnSpc>
            </a:pPr>
            <a:endParaRPr lang="en-US" sz="3550" dirty="0">
              <a:solidFill>
                <a:srgbClr val="000001"/>
              </a:solidFill>
              <a:latin typeface="Glacial Indifference"/>
              <a:ea typeface="Glacial Indifference Bold"/>
              <a:cs typeface="Glacial Indifference Bold"/>
              <a:sym typeface="Glacial Indifference Bold"/>
            </a:endParaRPr>
          </a:p>
          <a:p>
            <a:r>
              <a:rPr lang="en-US" altLang="zh-CN" sz="3600" b="1" dirty="0"/>
              <a:t>VITA</a:t>
            </a:r>
            <a:r>
              <a:rPr lang="zh-CN" altLang="en-US" sz="3600" b="1" dirty="0"/>
              <a:t>服务遍布全州</a:t>
            </a:r>
            <a:r>
              <a:rPr lang="zh-CN" altLang="en-US" sz="3600" dirty="0"/>
              <a:t>，并且通常与其他社区资源</a:t>
            </a:r>
            <a:r>
              <a:rPr lang="en-US" altLang="zh-CN" sz="3600" dirty="0"/>
              <a:t>(</a:t>
            </a:r>
            <a:r>
              <a:rPr lang="zh-CN" altLang="en-US" sz="3600" dirty="0"/>
              <a:t>如公共图书馆或社会服务中心</a:t>
            </a:r>
            <a:r>
              <a:rPr lang="en-US" altLang="zh-CN" sz="3600" dirty="0"/>
              <a:t>)</a:t>
            </a:r>
            <a:r>
              <a:rPr lang="zh-CN" altLang="en-US" sz="3600" dirty="0"/>
              <a:t>设在同一地点地方社区行动中心</a:t>
            </a:r>
            <a:r>
              <a:rPr lang="en-US" altLang="zh-CN" sz="3600" dirty="0"/>
              <a:t>(</a:t>
            </a:r>
            <a:r>
              <a:rPr lang="en-US" altLang="zh-CN" sz="3600" dirty="0" err="1"/>
              <a:t>MassCAP</a:t>
            </a:r>
            <a:r>
              <a:rPr lang="zh-CN" altLang="en-US" sz="3600" dirty="0"/>
              <a:t>网络</a:t>
            </a:r>
            <a:r>
              <a:rPr lang="en-US" altLang="zh-CN" sz="3600" dirty="0"/>
              <a:t>)</a:t>
            </a:r>
            <a:r>
              <a:rPr lang="zh-CN" altLang="en-US" sz="3600" dirty="0"/>
              <a:t>和波士顿税务帮助联盟提供面对面的</a:t>
            </a:r>
            <a:r>
              <a:rPr lang="en-US" altLang="zh-CN" sz="3600" dirty="0"/>
              <a:t>VITA</a:t>
            </a:r>
            <a:r>
              <a:rPr lang="zh-CN" altLang="en-US" sz="3600" dirty="0"/>
              <a:t>服务</a:t>
            </a:r>
          </a:p>
          <a:p>
            <a:pPr algn="l">
              <a:lnSpc>
                <a:spcPts val="5039"/>
              </a:lnSpc>
            </a:pPr>
            <a:endParaRPr lang="en-US" sz="3599" dirty="0">
              <a:solidFill>
                <a:srgbClr val="000001"/>
              </a:solidFill>
              <a:latin typeface="Glacial Indifference"/>
              <a:ea typeface="Glacial Indifference"/>
              <a:cs typeface="Glacial Indifference"/>
              <a:sym typeface="Glacial Indifference"/>
            </a:endParaRPr>
          </a:p>
        </p:txBody>
      </p:sp>
      <p:sp>
        <p:nvSpPr>
          <p:cNvPr id="7" name="Freeform 7"/>
          <p:cNvSpPr/>
          <p:nvPr/>
        </p:nvSpPr>
        <p:spPr>
          <a:xfrm>
            <a:off x="313076" y="6276529"/>
            <a:ext cx="824849" cy="1922953"/>
          </a:xfrm>
          <a:custGeom>
            <a:avLst/>
            <a:gdLst/>
            <a:ahLst/>
            <a:cxnLst/>
            <a:rect l="l" t="t" r="r" b="b"/>
            <a:pathLst>
              <a:path w="824849" h="1922953">
                <a:moveTo>
                  <a:pt x="0" y="0"/>
                </a:moveTo>
                <a:lnTo>
                  <a:pt x="824849" y="0"/>
                </a:lnTo>
                <a:lnTo>
                  <a:pt x="824849" y="1922954"/>
                </a:lnTo>
                <a:lnTo>
                  <a:pt x="0" y="1922954"/>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
        <p:nvSpPr>
          <p:cNvPr id="8" name="Freeform 8"/>
          <p:cNvSpPr/>
          <p:nvPr/>
        </p:nvSpPr>
        <p:spPr>
          <a:xfrm>
            <a:off x="410063" y="3611476"/>
            <a:ext cx="824849" cy="1922953"/>
          </a:xfrm>
          <a:custGeom>
            <a:avLst/>
            <a:gdLst/>
            <a:ahLst/>
            <a:cxnLst/>
            <a:rect l="l" t="t" r="r" b="b"/>
            <a:pathLst>
              <a:path w="824849" h="1922953">
                <a:moveTo>
                  <a:pt x="0" y="0"/>
                </a:moveTo>
                <a:lnTo>
                  <a:pt x="824849" y="0"/>
                </a:lnTo>
                <a:lnTo>
                  <a:pt x="824849" y="1922953"/>
                </a:lnTo>
                <a:lnTo>
                  <a:pt x="0" y="1922953"/>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
        <p:nvSpPr>
          <p:cNvPr id="9" name="Freeform 9"/>
          <p:cNvSpPr/>
          <p:nvPr/>
        </p:nvSpPr>
        <p:spPr>
          <a:xfrm>
            <a:off x="320909" y="655506"/>
            <a:ext cx="824849" cy="1922953"/>
          </a:xfrm>
          <a:custGeom>
            <a:avLst/>
            <a:gdLst/>
            <a:ahLst/>
            <a:cxnLst/>
            <a:rect l="l" t="t" r="r" b="b"/>
            <a:pathLst>
              <a:path w="824849" h="1922953">
                <a:moveTo>
                  <a:pt x="0" y="0"/>
                </a:moveTo>
                <a:lnTo>
                  <a:pt x="824849" y="0"/>
                </a:lnTo>
                <a:lnTo>
                  <a:pt x="824849" y="1922953"/>
                </a:lnTo>
                <a:lnTo>
                  <a:pt x="0" y="1922953"/>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355E4-A57E-50EA-3CCF-72C1E2BFEDF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50E1201-781F-5027-1D2A-9216B9E2E31F}"/>
              </a:ext>
            </a:extLst>
          </p:cNvPr>
          <p:cNvGrpSpPr/>
          <p:nvPr/>
        </p:nvGrpSpPr>
        <p:grpSpPr>
          <a:xfrm>
            <a:off x="0" y="0"/>
            <a:ext cx="18288000" cy="1167555"/>
            <a:chOff x="0" y="0"/>
            <a:chExt cx="4874127" cy="307504"/>
          </a:xfrm>
        </p:grpSpPr>
        <p:sp>
          <p:nvSpPr>
            <p:cNvPr id="3" name="Freeform 3">
              <a:extLst>
                <a:ext uri="{FF2B5EF4-FFF2-40B4-BE49-F238E27FC236}">
                  <a16:creationId xmlns:a16="http://schemas.microsoft.com/office/drawing/2014/main" id="{9EA2F75B-0AA4-32B3-8A76-09D075B46EB4}"/>
                </a:ext>
              </a:extLst>
            </p:cNvPr>
            <p:cNvSpPr/>
            <p:nvPr/>
          </p:nvSpPr>
          <p:spPr>
            <a:xfrm>
              <a:off x="0" y="0"/>
              <a:ext cx="4874127" cy="307504"/>
            </a:xfrm>
            <a:custGeom>
              <a:avLst/>
              <a:gdLst/>
              <a:ahLst/>
              <a:cxnLst/>
              <a:rect l="l" t="t" r="r" b="b"/>
              <a:pathLst>
                <a:path w="4874127" h="307504">
                  <a:moveTo>
                    <a:pt x="0" y="0"/>
                  </a:moveTo>
                  <a:lnTo>
                    <a:pt x="4874127" y="0"/>
                  </a:lnTo>
                  <a:lnTo>
                    <a:pt x="4874127" y="307504"/>
                  </a:lnTo>
                  <a:lnTo>
                    <a:pt x="0" y="307504"/>
                  </a:lnTo>
                  <a:close/>
                </a:path>
              </a:pathLst>
            </a:custGeom>
            <a:solidFill>
              <a:srgbClr val="FDD86F"/>
            </a:solidFill>
          </p:spPr>
          <p:txBody>
            <a:bodyPr/>
            <a:lstStyle/>
            <a:p>
              <a:endParaRPr lang="en-US"/>
            </a:p>
          </p:txBody>
        </p:sp>
        <p:sp>
          <p:nvSpPr>
            <p:cNvPr id="4" name="TextBox 4">
              <a:extLst>
                <a:ext uri="{FF2B5EF4-FFF2-40B4-BE49-F238E27FC236}">
                  <a16:creationId xmlns:a16="http://schemas.microsoft.com/office/drawing/2014/main" id="{00F07C51-A573-4582-07C3-6D65C7444BDB}"/>
                </a:ext>
              </a:extLst>
            </p:cNvPr>
            <p:cNvSpPr txBox="1"/>
            <p:nvPr/>
          </p:nvSpPr>
          <p:spPr>
            <a:xfrm>
              <a:off x="0" y="-38100"/>
              <a:ext cx="4874127" cy="345604"/>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FF2B5EF4-FFF2-40B4-BE49-F238E27FC236}">
                <a16:creationId xmlns:a16="http://schemas.microsoft.com/office/drawing/2014/main" id="{3176E180-1639-DBC7-5292-F3D6648C0845}"/>
              </a:ext>
            </a:extLst>
          </p:cNvPr>
          <p:cNvSpPr txBox="1"/>
          <p:nvPr/>
        </p:nvSpPr>
        <p:spPr>
          <a:xfrm>
            <a:off x="320909" y="33033"/>
            <a:ext cx="17864635" cy="995667"/>
          </a:xfrm>
          <a:prstGeom prst="rect">
            <a:avLst/>
          </a:prstGeom>
        </p:spPr>
        <p:txBody>
          <a:bodyPr lIns="0" tIns="0" rIns="0" bIns="0" rtlCol="0" anchor="t">
            <a:spAutoFit/>
          </a:bodyPr>
          <a:lstStyle/>
          <a:p>
            <a:pPr algn="ctr">
              <a:lnSpc>
                <a:spcPts val="8120"/>
              </a:lnSpc>
            </a:pPr>
            <a:r>
              <a:rPr lang="zh-CN" altLang="en-US" sz="5800" b="1" dirty="0">
                <a:solidFill>
                  <a:srgbClr val="000001"/>
                </a:solidFill>
                <a:latin typeface="Glacial Indifference Bold"/>
                <a:ea typeface="Glacial Indifference Bold"/>
                <a:cs typeface="Glacial Indifference Bold"/>
                <a:sym typeface="Glacial Indifference Bold"/>
              </a:rPr>
              <a:t>供移民参考的信息</a:t>
            </a:r>
            <a:endParaRPr lang="en-US" sz="5800" b="1" dirty="0">
              <a:solidFill>
                <a:srgbClr val="000001"/>
              </a:solidFill>
              <a:latin typeface="Glacial Indifference Bold"/>
              <a:ea typeface="Glacial Indifference Bold"/>
              <a:cs typeface="Glacial Indifference Bold"/>
              <a:sym typeface="Glacial Indifference Bold"/>
            </a:endParaRPr>
          </a:p>
        </p:txBody>
      </p:sp>
      <p:sp>
        <p:nvSpPr>
          <p:cNvPr id="6" name="TextBox 6">
            <a:extLst>
              <a:ext uri="{FF2B5EF4-FFF2-40B4-BE49-F238E27FC236}">
                <a16:creationId xmlns:a16="http://schemas.microsoft.com/office/drawing/2014/main" id="{DF68FFEE-5577-E57D-9660-3B2684AF7595}"/>
              </a:ext>
            </a:extLst>
          </p:cNvPr>
          <p:cNvSpPr txBox="1"/>
          <p:nvPr/>
        </p:nvSpPr>
        <p:spPr>
          <a:xfrm>
            <a:off x="1331899" y="1367790"/>
            <a:ext cx="16230600" cy="7879080"/>
          </a:xfrm>
          <a:prstGeom prst="rect">
            <a:avLst/>
          </a:prstGeom>
        </p:spPr>
        <p:txBody>
          <a:bodyPr lIns="0" tIns="0" rIns="0" bIns="0" rtlCol="0" anchor="t">
            <a:spAutoFit/>
          </a:bodyPr>
          <a:lstStyle/>
          <a:p>
            <a:r>
              <a:rPr lang="zh-CN" altLang="en-US" sz="3200" dirty="0"/>
              <a:t>从历史上看，美国国税局</a:t>
            </a:r>
            <a:r>
              <a:rPr lang="en-US" altLang="zh-CN" sz="3200" dirty="0"/>
              <a:t>(IRS)</a:t>
            </a:r>
            <a:r>
              <a:rPr lang="zh-CN" altLang="en-US" sz="3200" dirty="0"/>
              <a:t>收集的税务信息一直是保密的；但这种隐私已被破坏</a:t>
            </a:r>
            <a:endParaRPr lang="en-US" altLang="zh-CN" sz="3200" dirty="0"/>
          </a:p>
          <a:p>
            <a:endParaRPr lang="en-US" altLang="zh-CN" sz="3200" dirty="0"/>
          </a:p>
          <a:p>
            <a:endParaRPr lang="en-US" altLang="zh-CN" sz="3200" dirty="0"/>
          </a:p>
          <a:p>
            <a:endParaRPr lang="zh-CN" altLang="en-US" sz="3200" dirty="0"/>
          </a:p>
          <a:p>
            <a:r>
              <a:rPr lang="en-US" altLang="zh-CN" sz="3200" dirty="0"/>
              <a:t>2025</a:t>
            </a:r>
            <a:r>
              <a:rPr lang="zh-CN" altLang="en-US" sz="3200" dirty="0"/>
              <a:t>年</a:t>
            </a:r>
            <a:r>
              <a:rPr lang="en-US" altLang="zh-CN" sz="3200" dirty="0"/>
              <a:t>4</a:t>
            </a:r>
            <a:r>
              <a:rPr lang="zh-CN" altLang="en-US" sz="3200" dirty="0"/>
              <a:t>月，美国国税局与国土安全部</a:t>
            </a:r>
            <a:r>
              <a:rPr lang="en-US" altLang="zh-CN" sz="3200" dirty="0"/>
              <a:t>(</a:t>
            </a:r>
            <a:r>
              <a:rPr lang="zh-CN" altLang="en-US" sz="3200" dirty="0"/>
              <a:t>包括移民及海关执法局</a:t>
            </a:r>
            <a:r>
              <a:rPr lang="en-US" altLang="zh-CN" sz="3200" dirty="0"/>
              <a:t>ICE)</a:t>
            </a:r>
            <a:r>
              <a:rPr lang="zh-CN" altLang="en-US" sz="3200" dirty="0"/>
              <a:t>签署协议，共享纳税人信息</a:t>
            </a:r>
            <a:r>
              <a:rPr lang="en-US" altLang="zh-CN" sz="3200" dirty="0"/>
              <a:t>(</a:t>
            </a:r>
            <a:r>
              <a:rPr lang="zh-CN" altLang="en-US" sz="3200" dirty="0"/>
              <a:t>如姓名和地址</a:t>
            </a:r>
            <a:r>
              <a:rPr lang="en-US" altLang="zh-CN" sz="3200" dirty="0"/>
              <a:t>)</a:t>
            </a:r>
            <a:r>
              <a:rPr lang="zh-CN" altLang="en-US" sz="3200" dirty="0"/>
              <a:t>用于移民执法</a:t>
            </a:r>
            <a:endParaRPr lang="en-US" altLang="zh-CN" sz="3200" dirty="0"/>
          </a:p>
          <a:p>
            <a:endParaRPr lang="en-US" altLang="zh-CN" sz="3200" dirty="0"/>
          </a:p>
          <a:p>
            <a:endParaRPr lang="en-US" altLang="zh-CN" sz="3200" dirty="0"/>
          </a:p>
          <a:p>
            <a:endParaRPr lang="zh-CN" altLang="en-US" sz="3200" dirty="0"/>
          </a:p>
          <a:p>
            <a:r>
              <a:rPr lang="zh-CN" altLang="en-US" sz="3200" dirty="0"/>
              <a:t>已有多起诉讼试图推翻这一决定。在等待法院裁决期间，如果家庭对其税务信息隐私或报税义务有疑虑，可以咨询移民律师</a:t>
            </a:r>
            <a:endParaRPr lang="en-US" altLang="zh-CN" sz="3200" dirty="0"/>
          </a:p>
          <a:p>
            <a:endParaRPr lang="en-US" altLang="zh-CN" sz="3200" dirty="0"/>
          </a:p>
          <a:p>
            <a:endParaRPr lang="en-US" altLang="zh-CN" sz="3200" dirty="0"/>
          </a:p>
          <a:p>
            <a:endParaRPr lang="zh-CN" altLang="en-US" sz="3200" dirty="0"/>
          </a:p>
          <a:p>
            <a:r>
              <a:rPr lang="zh-CN" altLang="en-US" sz="3200" dirty="0"/>
              <a:t>如需帮助，请发送电子邮件至</a:t>
            </a:r>
            <a:r>
              <a:rPr lang="en-US" altLang="zh-CN" sz="3200" dirty="0"/>
              <a:t>:</a:t>
            </a:r>
            <a:r>
              <a:rPr lang="en-US" altLang="zh-CN" sz="3200" dirty="0">
                <a:hlinkClick r:id="rId2"/>
              </a:rPr>
              <a:t>taxbenefits-help@gbls.org</a:t>
            </a:r>
            <a:r>
              <a:rPr lang="zh-CN" altLang="en-US" sz="3200" dirty="0"/>
              <a:t> 或致电</a:t>
            </a:r>
            <a:r>
              <a:rPr lang="en-US" altLang="zh-CN" sz="3200" dirty="0"/>
              <a:t>:(617) 371-1234 </a:t>
            </a:r>
            <a:r>
              <a:rPr lang="zh-CN" altLang="en-US" sz="3200" dirty="0"/>
              <a:t>联系低收入纳税人诊所</a:t>
            </a:r>
          </a:p>
        </p:txBody>
      </p:sp>
      <p:sp>
        <p:nvSpPr>
          <p:cNvPr id="7" name="Freeform 7">
            <a:extLst>
              <a:ext uri="{FF2B5EF4-FFF2-40B4-BE49-F238E27FC236}">
                <a16:creationId xmlns:a16="http://schemas.microsoft.com/office/drawing/2014/main" id="{516B4CD1-3B26-B4C8-4086-4EB1848D50E5}"/>
              </a:ext>
            </a:extLst>
          </p:cNvPr>
          <p:cNvSpPr/>
          <p:nvPr/>
        </p:nvSpPr>
        <p:spPr>
          <a:xfrm>
            <a:off x="299649" y="4950839"/>
            <a:ext cx="824849" cy="1922953"/>
          </a:xfrm>
          <a:custGeom>
            <a:avLst/>
            <a:gdLst/>
            <a:ahLst/>
            <a:cxnLst/>
            <a:rect l="l" t="t" r="r" b="b"/>
            <a:pathLst>
              <a:path w="824849" h="1922953">
                <a:moveTo>
                  <a:pt x="0" y="0"/>
                </a:moveTo>
                <a:lnTo>
                  <a:pt x="824849" y="0"/>
                </a:lnTo>
                <a:lnTo>
                  <a:pt x="824849" y="1922954"/>
                </a:lnTo>
                <a:lnTo>
                  <a:pt x="0" y="1922954"/>
                </a:lnTo>
                <a:lnTo>
                  <a:pt x="0" y="0"/>
                </a:lnTo>
                <a:close/>
              </a:path>
            </a:pathLst>
          </a:custGeom>
          <a:blipFill>
            <a:blip r:embed="rId3">
              <a:extLst>
                <a:ext uri="{96DAC541-7B7A-43D3-8B79-37D633B846F1}">
                  <asvg:svgBlip xmlns:asvg="http://schemas.microsoft.com/office/drawing/2016/SVG/main" r:embed="rId4"/>
                </a:ext>
              </a:extLst>
            </a:blip>
            <a:stretch>
              <a:fillRect r="-308835" b="-112921"/>
            </a:stretch>
          </a:blipFill>
        </p:spPr>
        <p:txBody>
          <a:bodyPr/>
          <a:lstStyle/>
          <a:p>
            <a:endParaRPr lang="en-US"/>
          </a:p>
        </p:txBody>
      </p:sp>
      <p:sp>
        <p:nvSpPr>
          <p:cNvPr id="8" name="Freeform 8">
            <a:extLst>
              <a:ext uri="{FF2B5EF4-FFF2-40B4-BE49-F238E27FC236}">
                <a16:creationId xmlns:a16="http://schemas.microsoft.com/office/drawing/2014/main" id="{2FBD4DFE-859E-EA3C-2CD2-679E58473761}"/>
              </a:ext>
            </a:extLst>
          </p:cNvPr>
          <p:cNvSpPr/>
          <p:nvPr/>
        </p:nvSpPr>
        <p:spPr>
          <a:xfrm>
            <a:off x="277002" y="2439952"/>
            <a:ext cx="824849" cy="1922953"/>
          </a:xfrm>
          <a:custGeom>
            <a:avLst/>
            <a:gdLst/>
            <a:ahLst/>
            <a:cxnLst/>
            <a:rect l="l" t="t" r="r" b="b"/>
            <a:pathLst>
              <a:path w="824849" h="1922953">
                <a:moveTo>
                  <a:pt x="0" y="0"/>
                </a:moveTo>
                <a:lnTo>
                  <a:pt x="824849" y="0"/>
                </a:lnTo>
                <a:lnTo>
                  <a:pt x="824849" y="1922953"/>
                </a:lnTo>
                <a:lnTo>
                  <a:pt x="0" y="1922953"/>
                </a:lnTo>
                <a:lnTo>
                  <a:pt x="0" y="0"/>
                </a:lnTo>
                <a:close/>
              </a:path>
            </a:pathLst>
          </a:custGeom>
          <a:blipFill>
            <a:blip r:embed="rId3">
              <a:extLst>
                <a:ext uri="{96DAC541-7B7A-43D3-8B79-37D633B846F1}">
                  <asvg:svgBlip xmlns:asvg="http://schemas.microsoft.com/office/drawing/2016/SVG/main" r:embed="rId4"/>
                </a:ext>
              </a:extLst>
            </a:blip>
            <a:stretch>
              <a:fillRect r="-308835" b="-112921"/>
            </a:stretch>
          </a:blipFill>
        </p:spPr>
        <p:txBody>
          <a:bodyPr/>
          <a:lstStyle/>
          <a:p>
            <a:endParaRPr lang="en-US"/>
          </a:p>
        </p:txBody>
      </p:sp>
      <p:sp>
        <p:nvSpPr>
          <p:cNvPr id="9" name="Freeform 9">
            <a:extLst>
              <a:ext uri="{FF2B5EF4-FFF2-40B4-BE49-F238E27FC236}">
                <a16:creationId xmlns:a16="http://schemas.microsoft.com/office/drawing/2014/main" id="{332DC6E3-C7E5-B313-E879-518219AAD214}"/>
              </a:ext>
            </a:extLst>
          </p:cNvPr>
          <p:cNvSpPr/>
          <p:nvPr/>
        </p:nvSpPr>
        <p:spPr>
          <a:xfrm>
            <a:off x="299649" y="431141"/>
            <a:ext cx="824849" cy="1922953"/>
          </a:xfrm>
          <a:custGeom>
            <a:avLst/>
            <a:gdLst/>
            <a:ahLst/>
            <a:cxnLst/>
            <a:rect l="l" t="t" r="r" b="b"/>
            <a:pathLst>
              <a:path w="824849" h="1922953">
                <a:moveTo>
                  <a:pt x="0" y="0"/>
                </a:moveTo>
                <a:lnTo>
                  <a:pt x="824849" y="0"/>
                </a:lnTo>
                <a:lnTo>
                  <a:pt x="824849" y="1922953"/>
                </a:lnTo>
                <a:lnTo>
                  <a:pt x="0" y="1922953"/>
                </a:lnTo>
                <a:lnTo>
                  <a:pt x="0" y="0"/>
                </a:lnTo>
                <a:close/>
              </a:path>
            </a:pathLst>
          </a:custGeom>
          <a:blipFill>
            <a:blip r:embed="rId3">
              <a:extLst>
                <a:ext uri="{96DAC541-7B7A-43D3-8B79-37D633B846F1}">
                  <asvg:svgBlip xmlns:asvg="http://schemas.microsoft.com/office/drawing/2016/SVG/main" r:embed="rId4"/>
                </a:ext>
              </a:extLst>
            </a:blip>
            <a:stretch>
              <a:fillRect r="-308835" b="-112921"/>
            </a:stretch>
          </a:blipFill>
        </p:spPr>
        <p:txBody>
          <a:bodyPr/>
          <a:lstStyle/>
          <a:p>
            <a:endParaRPr lang="en-US"/>
          </a:p>
        </p:txBody>
      </p:sp>
      <p:sp>
        <p:nvSpPr>
          <p:cNvPr id="10" name="Freeform 7">
            <a:extLst>
              <a:ext uri="{FF2B5EF4-FFF2-40B4-BE49-F238E27FC236}">
                <a16:creationId xmlns:a16="http://schemas.microsoft.com/office/drawing/2014/main" id="{533DCF5B-5D48-58BC-DE04-83E21F70E6CD}"/>
              </a:ext>
            </a:extLst>
          </p:cNvPr>
          <p:cNvSpPr/>
          <p:nvPr/>
        </p:nvSpPr>
        <p:spPr>
          <a:xfrm>
            <a:off x="320909" y="7323917"/>
            <a:ext cx="824849" cy="1922953"/>
          </a:xfrm>
          <a:custGeom>
            <a:avLst/>
            <a:gdLst/>
            <a:ahLst/>
            <a:cxnLst/>
            <a:rect l="l" t="t" r="r" b="b"/>
            <a:pathLst>
              <a:path w="824849" h="1922953">
                <a:moveTo>
                  <a:pt x="0" y="0"/>
                </a:moveTo>
                <a:lnTo>
                  <a:pt x="824849" y="0"/>
                </a:lnTo>
                <a:lnTo>
                  <a:pt x="824849" y="1922954"/>
                </a:lnTo>
                <a:lnTo>
                  <a:pt x="0" y="1922954"/>
                </a:lnTo>
                <a:lnTo>
                  <a:pt x="0" y="0"/>
                </a:lnTo>
                <a:close/>
              </a:path>
            </a:pathLst>
          </a:custGeom>
          <a:blipFill>
            <a:blip r:embed="rId3">
              <a:extLst>
                <a:ext uri="{96DAC541-7B7A-43D3-8B79-37D633B846F1}">
                  <asvg:svgBlip xmlns:asvg="http://schemas.microsoft.com/office/drawing/2016/SVG/main" r:embed="rId5"/>
                </a:ext>
              </a:extLst>
            </a:blip>
            <a:stretch>
              <a:fillRect r="-308835" b="-112921"/>
            </a:stretch>
          </a:blipFill>
        </p:spPr>
        <p:txBody>
          <a:bodyPr/>
          <a:lstStyle/>
          <a:p>
            <a:endParaRPr lang="en-US"/>
          </a:p>
        </p:txBody>
      </p:sp>
    </p:spTree>
    <p:extLst>
      <p:ext uri="{BB962C8B-B14F-4D97-AF65-F5344CB8AC3E}">
        <p14:creationId xmlns:p14="http://schemas.microsoft.com/office/powerpoint/2010/main" val="480243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198722"/>
            <a:chOff x="0" y="0"/>
            <a:chExt cx="4874127" cy="579087"/>
          </a:xfrm>
        </p:grpSpPr>
        <p:sp>
          <p:nvSpPr>
            <p:cNvPr id="3" name="Freeform 3"/>
            <p:cNvSpPr/>
            <p:nvPr/>
          </p:nvSpPr>
          <p:spPr>
            <a:xfrm>
              <a:off x="0" y="0"/>
              <a:ext cx="4874127" cy="579087"/>
            </a:xfrm>
            <a:custGeom>
              <a:avLst/>
              <a:gdLst/>
              <a:ahLst/>
              <a:cxnLst/>
              <a:rect l="l" t="t" r="r" b="b"/>
              <a:pathLst>
                <a:path w="4874127" h="579087">
                  <a:moveTo>
                    <a:pt x="0" y="0"/>
                  </a:moveTo>
                  <a:lnTo>
                    <a:pt x="4874127" y="0"/>
                  </a:lnTo>
                  <a:lnTo>
                    <a:pt x="4874127" y="579087"/>
                  </a:lnTo>
                  <a:lnTo>
                    <a:pt x="0" y="579087"/>
                  </a:lnTo>
                  <a:close/>
                </a:path>
              </a:pathLst>
            </a:custGeom>
            <a:solidFill>
              <a:srgbClr val="FDD86F"/>
            </a:solidFill>
          </p:spPr>
          <p:txBody>
            <a:bodyPr/>
            <a:lstStyle/>
            <a:p>
              <a:endParaRPr lang="en-US"/>
            </a:p>
          </p:txBody>
        </p:sp>
        <p:sp>
          <p:nvSpPr>
            <p:cNvPr id="4" name="TextBox 4"/>
            <p:cNvSpPr txBox="1"/>
            <p:nvPr/>
          </p:nvSpPr>
          <p:spPr>
            <a:xfrm>
              <a:off x="0" y="-38100"/>
              <a:ext cx="4874127" cy="61718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a:grpSpLocks noChangeAspect="1"/>
          </p:cNvGrpSpPr>
          <p:nvPr/>
        </p:nvGrpSpPr>
        <p:grpSpPr>
          <a:xfrm>
            <a:off x="9843597" y="4049274"/>
            <a:ext cx="8379832" cy="4806570"/>
            <a:chOff x="0" y="0"/>
            <a:chExt cx="7981950" cy="4578350"/>
          </a:xfrm>
        </p:grpSpPr>
        <p:sp>
          <p:nvSpPr>
            <p:cNvPr id="6" name="Freeform 6">
              <a:hlinkClick r:id="rId2" tooltip="http://www.findyourfunds.org"/>
            </p:cNvPr>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txBody>
            <a:bodyPr/>
            <a:lstStyle/>
            <a:p>
              <a:endParaRPr lang="en-US"/>
            </a:p>
          </p:txBody>
        </p:sp>
        <p:sp>
          <p:nvSpPr>
            <p:cNvPr id="7" name="Freeform 7">
              <a:hlinkClick r:id="rId2" tooltip="http://www.findyourfunds.org"/>
            </p:cNvPr>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69696"/>
            </a:solidFill>
          </p:spPr>
          <p:txBody>
            <a:bodyPr/>
            <a:lstStyle/>
            <a:p>
              <a:endParaRPr lang="en-US"/>
            </a:p>
          </p:txBody>
        </p:sp>
        <p:sp>
          <p:nvSpPr>
            <p:cNvPr id="8" name="Freeform 8">
              <a:hlinkClick r:id="rId2" tooltip="http://www.findyourfunds.org"/>
            </p:cNvPr>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727171"/>
            </a:solidFill>
          </p:spPr>
          <p:txBody>
            <a:bodyPr/>
            <a:lstStyle/>
            <a:p>
              <a:endParaRPr lang="en-US"/>
            </a:p>
          </p:txBody>
        </p:sp>
        <p:sp>
          <p:nvSpPr>
            <p:cNvPr id="9" name="Freeform 9">
              <a:hlinkClick r:id="rId2" tooltip="http://www.findyourfunds.org"/>
            </p:cNvPr>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727171"/>
            </a:solidFill>
          </p:spPr>
          <p:txBody>
            <a:bodyPr/>
            <a:lstStyle/>
            <a:p>
              <a:endParaRPr lang="en-US"/>
            </a:p>
          </p:txBody>
        </p:sp>
        <p:sp>
          <p:nvSpPr>
            <p:cNvPr id="10" name="Freeform 10">
              <a:hlinkClick r:id="rId2" tooltip="http://www.findyourfunds.org"/>
            </p:cNvPr>
            <p:cNvSpPr/>
            <p:nvPr/>
          </p:nvSpPr>
          <p:spPr>
            <a:xfrm>
              <a:off x="962660" y="276860"/>
              <a:ext cx="6055360" cy="3789680"/>
            </a:xfrm>
            <a:custGeom>
              <a:avLst/>
              <a:gdLst/>
              <a:ahLst/>
              <a:cxnLst/>
              <a:rect l="l" t="t" r="r" b="b"/>
              <a:pathLst>
                <a:path w="6055360" h="3789680">
                  <a:moveTo>
                    <a:pt x="0" y="0"/>
                  </a:moveTo>
                  <a:lnTo>
                    <a:pt x="6055360" y="0"/>
                  </a:lnTo>
                  <a:lnTo>
                    <a:pt x="6055360" y="3789680"/>
                  </a:lnTo>
                  <a:lnTo>
                    <a:pt x="0" y="3789680"/>
                  </a:lnTo>
                  <a:close/>
                </a:path>
              </a:pathLst>
            </a:custGeom>
            <a:blipFill>
              <a:blip r:embed="rId3"/>
              <a:stretch>
                <a:fillRect l="-9094" r="-11840"/>
              </a:stretch>
            </a:blipFill>
          </p:spPr>
          <p:txBody>
            <a:bodyPr/>
            <a:lstStyle/>
            <a:p>
              <a:endParaRPr lang="en-US"/>
            </a:p>
          </p:txBody>
        </p:sp>
      </p:grpSp>
      <p:sp>
        <p:nvSpPr>
          <p:cNvPr id="11" name="TextBox 11"/>
          <p:cNvSpPr txBox="1"/>
          <p:nvPr/>
        </p:nvSpPr>
        <p:spPr>
          <a:xfrm>
            <a:off x="243190" y="374648"/>
            <a:ext cx="9600408" cy="1410313"/>
          </a:xfrm>
          <a:prstGeom prst="rect">
            <a:avLst/>
          </a:prstGeom>
        </p:spPr>
        <p:txBody>
          <a:bodyPr lIns="0" tIns="0" rIns="0" bIns="0" rtlCol="0" anchor="t">
            <a:spAutoFit/>
          </a:bodyPr>
          <a:lstStyle/>
          <a:p>
            <a:pPr algn="l">
              <a:lnSpc>
                <a:spcPts val="11516"/>
              </a:lnSpc>
            </a:pPr>
            <a:r>
              <a:rPr lang="en-US" sz="8225" b="1" dirty="0">
                <a:solidFill>
                  <a:srgbClr val="000000"/>
                </a:solidFill>
                <a:latin typeface="Glacial Indifference Bold"/>
                <a:ea typeface="Glacial Indifference Bold"/>
                <a:cs typeface="Glacial Indifference Bold"/>
                <a:sym typeface="Glacial Indifference Bold"/>
              </a:rPr>
              <a:t>FindYourFunds.org</a:t>
            </a:r>
          </a:p>
        </p:txBody>
      </p:sp>
      <p:sp>
        <p:nvSpPr>
          <p:cNvPr id="12" name="TextBox 12"/>
          <p:cNvSpPr txBox="1"/>
          <p:nvPr/>
        </p:nvSpPr>
        <p:spPr>
          <a:xfrm>
            <a:off x="9584084" y="264464"/>
            <a:ext cx="8414644" cy="1723549"/>
          </a:xfrm>
          <a:prstGeom prst="rect">
            <a:avLst/>
          </a:prstGeom>
        </p:spPr>
        <p:txBody>
          <a:bodyPr lIns="0" tIns="0" rIns="0" bIns="0" rtlCol="0" anchor="t">
            <a:spAutoFit/>
          </a:bodyPr>
          <a:lstStyle/>
          <a:p>
            <a:pPr algn="r">
              <a:lnSpc>
                <a:spcPts val="4759"/>
              </a:lnSpc>
            </a:pPr>
            <a:r>
              <a:rPr lang="zh-CN" altLang="en-US" sz="3600" dirty="0"/>
              <a:t>我们的联盟维护着</a:t>
            </a:r>
            <a:r>
              <a:rPr lang="en-US" sz="3399" b="1" dirty="0">
                <a:solidFill>
                  <a:srgbClr val="000000"/>
                </a:solidFill>
                <a:latin typeface="Glacial Indifference Bold"/>
                <a:ea typeface="Glacial Indifference Bold"/>
                <a:cs typeface="Glacial Indifference Bold"/>
                <a:sym typeface="Glacial Indifference Bold"/>
                <a:hlinkClick r:id="rId4" tooltip="http://findyourfunds.org"/>
              </a:rPr>
              <a:t>FindYourFunds.org</a:t>
            </a:r>
            <a:r>
              <a:rPr lang="zh-CN" altLang="en-US" sz="3399" b="1" dirty="0">
                <a:solidFill>
                  <a:srgbClr val="000000"/>
                </a:solidFill>
                <a:latin typeface="Glacial Indifference Bold"/>
                <a:ea typeface="Glacial Indifference Bold"/>
                <a:cs typeface="Glacial Indifference Bold"/>
                <a:sym typeface="Glacial Indifference Bold"/>
              </a:rPr>
              <a:t>，</a:t>
            </a:r>
            <a:r>
              <a:rPr lang="en-US" sz="3399" dirty="0">
                <a:solidFill>
                  <a:srgbClr val="000000"/>
                </a:solidFill>
                <a:latin typeface="Glacial Indifference"/>
                <a:ea typeface="Glacial Indifference"/>
                <a:cs typeface="Glacial Indifference"/>
                <a:sym typeface="Glacial Indifference"/>
              </a:rPr>
              <a:t> </a:t>
            </a:r>
          </a:p>
          <a:p>
            <a:r>
              <a:rPr lang="zh-CN" altLang="en-US" sz="3600" dirty="0">
                <a:sym typeface="Glacial Indifference"/>
              </a:rPr>
              <a:t>该网站</a:t>
            </a:r>
            <a:r>
              <a:rPr lang="zh-CN" altLang="en-US" sz="3600" dirty="0"/>
              <a:t>是一个面向麻萨诸塞州居民的值得信赖的税务申报资源。</a:t>
            </a:r>
            <a:endParaRPr lang="en-US" sz="3399" dirty="0">
              <a:solidFill>
                <a:srgbClr val="000000"/>
              </a:solidFill>
              <a:latin typeface="Glacial Indifference"/>
              <a:ea typeface="Glacial Indifference"/>
              <a:cs typeface="Glacial Indifference"/>
              <a:sym typeface="Glacial Indifference"/>
            </a:endParaRPr>
          </a:p>
        </p:txBody>
      </p:sp>
      <p:sp>
        <p:nvSpPr>
          <p:cNvPr id="13" name="TextBox 13"/>
          <p:cNvSpPr txBox="1"/>
          <p:nvPr/>
        </p:nvSpPr>
        <p:spPr>
          <a:xfrm>
            <a:off x="243190" y="3411970"/>
            <a:ext cx="9340894" cy="6098401"/>
          </a:xfrm>
          <a:prstGeom prst="rect">
            <a:avLst/>
          </a:prstGeom>
        </p:spPr>
        <p:txBody>
          <a:bodyPr lIns="0" tIns="0" rIns="0" bIns="0" rtlCol="0" anchor="t">
            <a:spAutoFit/>
          </a:bodyPr>
          <a:lstStyle/>
          <a:p>
            <a:pPr algn="l">
              <a:lnSpc>
                <a:spcPts val="4885"/>
              </a:lnSpc>
            </a:pPr>
            <a:endParaRPr dirty="0"/>
          </a:p>
          <a:p>
            <a:pPr marL="457200" indent="-457200">
              <a:lnSpc>
                <a:spcPct val="130000"/>
              </a:lnSpc>
              <a:buFont typeface="Arial" panose="020B0604020202020204" pitchFamily="34" charset="0"/>
              <a:buChar char="•"/>
            </a:pPr>
            <a:r>
              <a:rPr lang="zh-CN" altLang="en-US" sz="3489" b="1" dirty="0">
                <a:solidFill>
                  <a:srgbClr val="D4145A"/>
                </a:solidFill>
                <a:latin typeface="Glacial Indifference Bold"/>
              </a:rPr>
              <a:t>如何</a:t>
            </a:r>
            <a:r>
              <a:rPr lang="zh-CN" altLang="en-US" sz="3489" dirty="0">
                <a:solidFill>
                  <a:srgbClr val="000000"/>
                </a:solidFill>
                <a:latin typeface="Glacial Indifference"/>
              </a:rPr>
              <a:t>报税及所需文件</a:t>
            </a:r>
          </a:p>
          <a:p>
            <a:pPr marL="457200" indent="-457200">
              <a:lnSpc>
                <a:spcPct val="130000"/>
              </a:lnSpc>
              <a:buFont typeface="Arial" panose="020B0604020202020204" pitchFamily="34" charset="0"/>
              <a:buChar char="•"/>
            </a:pPr>
            <a:r>
              <a:rPr lang="zh-CN" altLang="en-US" sz="3489" b="1" dirty="0">
                <a:solidFill>
                  <a:srgbClr val="D4145A"/>
                </a:solidFill>
                <a:latin typeface="Glacial Indifference Bold"/>
              </a:rPr>
              <a:t>在哪里</a:t>
            </a:r>
            <a:r>
              <a:rPr lang="zh-CN" altLang="en-US" sz="3490" dirty="0">
                <a:latin typeface="+mn-ea"/>
              </a:rPr>
              <a:t>免费报税</a:t>
            </a:r>
            <a:r>
              <a:rPr lang="en-US" altLang="zh-CN" sz="3490" dirty="0">
                <a:latin typeface="+mn-ea"/>
              </a:rPr>
              <a:t>(</a:t>
            </a:r>
            <a:r>
              <a:rPr lang="zh-CN" altLang="en-US" sz="3490" dirty="0">
                <a:latin typeface="+mn-ea"/>
              </a:rPr>
              <a:t>线上和线下</a:t>
            </a:r>
            <a:r>
              <a:rPr lang="en-US" altLang="zh-CN" sz="3490" dirty="0">
                <a:latin typeface="+mn-ea"/>
              </a:rPr>
              <a:t>)</a:t>
            </a:r>
          </a:p>
          <a:p>
            <a:pPr marL="457200" indent="-457200">
              <a:lnSpc>
                <a:spcPct val="130000"/>
              </a:lnSpc>
              <a:buFont typeface="Arial" panose="020B0604020202020204" pitchFamily="34" charset="0"/>
              <a:buChar char="•"/>
            </a:pPr>
            <a:r>
              <a:rPr lang="zh-CN" altLang="en-US" sz="3489" b="1" dirty="0">
                <a:solidFill>
                  <a:srgbClr val="D4145A"/>
                </a:solidFill>
                <a:latin typeface="Glacial Indifference Bold"/>
              </a:rPr>
              <a:t>可用税收抵免信息</a:t>
            </a:r>
          </a:p>
          <a:p>
            <a:pPr marL="457200" indent="-457200">
              <a:lnSpc>
                <a:spcPct val="130000"/>
              </a:lnSpc>
              <a:buFont typeface="Arial" panose="020B0604020202020204" pitchFamily="34" charset="0"/>
              <a:buChar char="•"/>
            </a:pPr>
            <a:r>
              <a:rPr lang="zh-CN" altLang="en-US" sz="3489" b="1" dirty="0">
                <a:solidFill>
                  <a:srgbClr val="D4145A"/>
                </a:solidFill>
                <a:latin typeface="Glacial Indifference Bold"/>
              </a:rPr>
              <a:t>移民家庭信息</a:t>
            </a:r>
          </a:p>
          <a:p>
            <a:pPr marL="457200" indent="-457200">
              <a:lnSpc>
                <a:spcPct val="130000"/>
              </a:lnSpc>
              <a:buClr>
                <a:srgbClr val="FF0066"/>
              </a:buClr>
              <a:buFont typeface="Arial" panose="020B0604020202020204" pitchFamily="34" charset="0"/>
              <a:buChar char="•"/>
            </a:pPr>
            <a:r>
              <a:rPr lang="zh-CN" altLang="en-US" sz="3490" dirty="0">
                <a:latin typeface="+mn-ea"/>
              </a:rPr>
              <a:t>其他</a:t>
            </a:r>
            <a:r>
              <a:rPr lang="zh-CN" altLang="en-US" sz="3489" b="1" dirty="0">
                <a:solidFill>
                  <a:srgbClr val="D4145A"/>
                </a:solidFill>
                <a:latin typeface="Glacial Indifference Bold"/>
              </a:rPr>
              <a:t>资源和支持</a:t>
            </a:r>
            <a:r>
              <a:rPr lang="en-US" altLang="zh-CN" sz="3490" dirty="0">
                <a:latin typeface="+mn-ea"/>
              </a:rPr>
              <a:t>(</a:t>
            </a:r>
            <a:r>
              <a:rPr lang="zh-CN" altLang="en-US" sz="3490" dirty="0">
                <a:latin typeface="+mn-ea"/>
              </a:rPr>
              <a:t>食品、公用事业、现金和医疗保健</a:t>
            </a:r>
            <a:r>
              <a:rPr lang="en-US" altLang="zh-CN" sz="3490" dirty="0">
                <a:latin typeface="+mn-ea"/>
              </a:rPr>
              <a:t>)</a:t>
            </a:r>
          </a:p>
          <a:p>
            <a:pPr marL="457200" indent="-457200">
              <a:lnSpc>
                <a:spcPct val="130000"/>
              </a:lnSpc>
              <a:buFont typeface="Arial" panose="020B0604020202020204" pitchFamily="34" charset="0"/>
              <a:buChar char="•"/>
            </a:pPr>
            <a:r>
              <a:rPr lang="zh-CN" altLang="en-US" sz="3489" b="1" dirty="0">
                <a:solidFill>
                  <a:srgbClr val="D4145A"/>
                </a:solidFill>
                <a:latin typeface="Glacial Indifference Bold"/>
              </a:rPr>
              <a:t>宣传材料</a:t>
            </a:r>
            <a:r>
              <a:rPr lang="en-US" altLang="zh-CN" sz="3490" dirty="0">
                <a:latin typeface="+mn-ea"/>
              </a:rPr>
              <a:t>(</a:t>
            </a:r>
            <a:r>
              <a:rPr lang="zh-CN" altLang="en-US" sz="3490" dirty="0">
                <a:latin typeface="+mn-ea"/>
              </a:rPr>
              <a:t>传单、社交媒体</a:t>
            </a:r>
            <a:r>
              <a:rPr lang="en-US" altLang="zh-CN" sz="3490" dirty="0">
                <a:latin typeface="+mn-ea"/>
              </a:rPr>
              <a:t>)</a:t>
            </a:r>
          </a:p>
          <a:p>
            <a:pPr algn="l">
              <a:lnSpc>
                <a:spcPts val="4885"/>
              </a:lnSpc>
            </a:pPr>
            <a:endParaRPr lang="en-US" sz="3489" dirty="0">
              <a:solidFill>
                <a:srgbClr val="000000"/>
              </a:solidFill>
              <a:latin typeface="Glacial Indifference"/>
              <a:ea typeface="Glacial Indifference"/>
              <a:cs typeface="Glacial Indifference"/>
              <a:sym typeface="Glacial Indifference"/>
            </a:endParaRPr>
          </a:p>
        </p:txBody>
      </p:sp>
      <p:sp>
        <p:nvSpPr>
          <p:cNvPr id="14" name="TextBox 14"/>
          <p:cNvSpPr txBox="1"/>
          <p:nvPr/>
        </p:nvSpPr>
        <p:spPr>
          <a:xfrm>
            <a:off x="243190" y="2464315"/>
            <a:ext cx="11324744" cy="1107996"/>
          </a:xfrm>
          <a:prstGeom prst="rect">
            <a:avLst/>
          </a:prstGeom>
        </p:spPr>
        <p:txBody>
          <a:bodyPr lIns="0" tIns="0" rIns="0" bIns="0" rtlCol="0" anchor="t">
            <a:spAutoFit/>
          </a:bodyPr>
          <a:lstStyle/>
          <a:p>
            <a:r>
              <a:rPr lang="en-US" sz="3600" b="1" dirty="0">
                <a:solidFill>
                  <a:srgbClr val="000000"/>
                </a:solidFill>
                <a:latin typeface="Glacial Indifference Bold"/>
                <a:ea typeface="Glacial Indifference Bold"/>
                <a:cs typeface="Glacial Indifference Bold"/>
                <a:sym typeface="Glacial Indifference Bold"/>
              </a:rPr>
              <a:t>FindYourFunds.org </a:t>
            </a:r>
            <a:r>
              <a:rPr lang="zh-CN" altLang="en-US" sz="3600" b="1" dirty="0"/>
              <a:t>提供 </a:t>
            </a:r>
            <a:r>
              <a:rPr lang="en-US" altLang="zh-CN" sz="3600" b="1" dirty="0"/>
              <a:t>11 </a:t>
            </a:r>
            <a:r>
              <a:rPr lang="zh-CN" altLang="en-US" sz="3600" b="1" dirty="0"/>
              <a:t>种语言版本，</a:t>
            </a:r>
            <a:endParaRPr lang="zh-CN" altLang="en-US" sz="3600" dirty="0"/>
          </a:p>
          <a:p>
            <a:r>
              <a:rPr lang="zh-CN" altLang="en-US" sz="3600" b="1" dirty="0"/>
              <a:t>包括</a:t>
            </a:r>
            <a:r>
              <a:rPr lang="en-US" altLang="zh-CN" sz="3600" b="1" dirty="0"/>
              <a:t>:</a:t>
            </a:r>
            <a:endParaRPr lang="zh-CN" altLang="en-US" sz="3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and white poster with a pen and a picture of a statue of liberty&#10;&#10;AI-generated content may be incorrect.">
            <a:extLst>
              <a:ext uri="{FF2B5EF4-FFF2-40B4-BE49-F238E27FC236}">
                <a16:creationId xmlns:a16="http://schemas.microsoft.com/office/drawing/2014/main" id="{8AD5F6FE-DCDE-FCE5-12C2-3E7EC1E0CDEE}"/>
              </a:ext>
            </a:extLst>
          </p:cNvPr>
          <p:cNvPicPr>
            <a:picLocks noChangeAspect="1"/>
          </p:cNvPicPr>
          <p:nvPr/>
        </p:nvPicPr>
        <p:blipFill>
          <a:blip r:embed="rId2"/>
          <a:stretch>
            <a:fillRect/>
          </a:stretch>
        </p:blipFill>
        <p:spPr>
          <a:xfrm>
            <a:off x="9982200" y="196381"/>
            <a:ext cx="7620000" cy="9894237"/>
          </a:xfrm>
          <a:prstGeom prst="rect">
            <a:avLst/>
          </a:prstGeom>
        </p:spPr>
      </p:pic>
      <p:grpSp>
        <p:nvGrpSpPr>
          <p:cNvPr id="4" name="Group 2">
            <a:extLst>
              <a:ext uri="{FF2B5EF4-FFF2-40B4-BE49-F238E27FC236}">
                <a16:creationId xmlns:a16="http://schemas.microsoft.com/office/drawing/2014/main" id="{3240C407-DABE-D773-19C1-B43FC46DE623}"/>
              </a:ext>
            </a:extLst>
          </p:cNvPr>
          <p:cNvGrpSpPr/>
          <p:nvPr/>
        </p:nvGrpSpPr>
        <p:grpSpPr>
          <a:xfrm>
            <a:off x="685800" y="612123"/>
            <a:ext cx="8333251" cy="9062751"/>
            <a:chOff x="0" y="0"/>
            <a:chExt cx="3253181" cy="2493661"/>
          </a:xfrm>
        </p:grpSpPr>
        <p:sp>
          <p:nvSpPr>
            <p:cNvPr id="5" name="Freeform 3">
              <a:extLst>
                <a:ext uri="{FF2B5EF4-FFF2-40B4-BE49-F238E27FC236}">
                  <a16:creationId xmlns:a16="http://schemas.microsoft.com/office/drawing/2014/main" id="{12FB8837-5D00-8FEB-6F7C-AF7B4E11C250}"/>
                </a:ext>
              </a:extLst>
            </p:cNvPr>
            <p:cNvSpPr/>
            <p:nvPr/>
          </p:nvSpPr>
          <p:spPr>
            <a:xfrm>
              <a:off x="0" y="0"/>
              <a:ext cx="3253181" cy="2493661"/>
            </a:xfrm>
            <a:custGeom>
              <a:avLst/>
              <a:gdLst/>
              <a:ahLst/>
              <a:cxnLst/>
              <a:rect l="l" t="t" r="r" b="b"/>
              <a:pathLst>
                <a:path w="3253181" h="2493661">
                  <a:moveTo>
                    <a:pt x="36353" y="0"/>
                  </a:moveTo>
                  <a:lnTo>
                    <a:pt x="3216828" y="0"/>
                  </a:lnTo>
                  <a:cubicBezTo>
                    <a:pt x="3226470" y="0"/>
                    <a:pt x="3235716" y="3830"/>
                    <a:pt x="3242534" y="10648"/>
                  </a:cubicBezTo>
                  <a:cubicBezTo>
                    <a:pt x="3249351" y="17465"/>
                    <a:pt x="3253181" y="26712"/>
                    <a:pt x="3253181" y="36353"/>
                  </a:cubicBezTo>
                  <a:lnTo>
                    <a:pt x="3253181" y="2457308"/>
                  </a:lnTo>
                  <a:cubicBezTo>
                    <a:pt x="3253181" y="2466949"/>
                    <a:pt x="3249351" y="2476196"/>
                    <a:pt x="3242534" y="2483013"/>
                  </a:cubicBezTo>
                  <a:cubicBezTo>
                    <a:pt x="3235716" y="2489831"/>
                    <a:pt x="3226470" y="2493661"/>
                    <a:pt x="3216828" y="2493661"/>
                  </a:cubicBezTo>
                  <a:lnTo>
                    <a:pt x="36353" y="2493661"/>
                  </a:lnTo>
                  <a:cubicBezTo>
                    <a:pt x="26712" y="2493661"/>
                    <a:pt x="17465" y="2489831"/>
                    <a:pt x="10648" y="2483013"/>
                  </a:cubicBezTo>
                  <a:cubicBezTo>
                    <a:pt x="3830" y="2476196"/>
                    <a:pt x="0" y="2466949"/>
                    <a:pt x="0" y="2457308"/>
                  </a:cubicBezTo>
                  <a:lnTo>
                    <a:pt x="0" y="36353"/>
                  </a:lnTo>
                  <a:cubicBezTo>
                    <a:pt x="0" y="26712"/>
                    <a:pt x="3830" y="17465"/>
                    <a:pt x="10648" y="10648"/>
                  </a:cubicBezTo>
                  <a:cubicBezTo>
                    <a:pt x="17465" y="3830"/>
                    <a:pt x="26712" y="0"/>
                    <a:pt x="36353" y="0"/>
                  </a:cubicBezTo>
                  <a:close/>
                </a:path>
              </a:pathLst>
            </a:custGeom>
            <a:solidFill>
              <a:srgbClr val="FDD86F"/>
            </a:solidFill>
            <a:ln w="38100" cap="rnd">
              <a:solidFill>
                <a:srgbClr val="000000"/>
              </a:solidFill>
              <a:prstDash val="solid"/>
              <a:round/>
            </a:ln>
          </p:spPr>
          <p:txBody>
            <a:bodyPr/>
            <a:lstStyle/>
            <a:p>
              <a:endParaRPr lang="en-US"/>
            </a:p>
          </p:txBody>
        </p:sp>
        <p:sp>
          <p:nvSpPr>
            <p:cNvPr id="6" name="TextBox 4">
              <a:extLst>
                <a:ext uri="{FF2B5EF4-FFF2-40B4-BE49-F238E27FC236}">
                  <a16:creationId xmlns:a16="http://schemas.microsoft.com/office/drawing/2014/main" id="{87848B4A-2A08-4E6A-0F4D-BD261E02A917}"/>
                </a:ext>
              </a:extLst>
            </p:cNvPr>
            <p:cNvSpPr txBox="1"/>
            <p:nvPr/>
          </p:nvSpPr>
          <p:spPr>
            <a:xfrm>
              <a:off x="0" y="-38100"/>
              <a:ext cx="3253181" cy="2531761"/>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4">
            <a:extLst>
              <a:ext uri="{FF2B5EF4-FFF2-40B4-BE49-F238E27FC236}">
                <a16:creationId xmlns:a16="http://schemas.microsoft.com/office/drawing/2014/main" id="{F27294F2-B80C-CEEF-C328-14A6CAA8979C}"/>
              </a:ext>
            </a:extLst>
          </p:cNvPr>
          <p:cNvSpPr txBox="1"/>
          <p:nvPr/>
        </p:nvSpPr>
        <p:spPr>
          <a:xfrm>
            <a:off x="505949" y="250072"/>
            <a:ext cx="12351922" cy="9612779"/>
          </a:xfrm>
          <a:prstGeom prst="rect">
            <a:avLst/>
          </a:prstGeom>
        </p:spPr>
        <p:txBody>
          <a:bodyPr lIns="50800" tIns="50800" rIns="50800" bIns="50800" rtlCol="0" anchor="ctr"/>
          <a:lstStyle/>
          <a:p>
            <a:pPr algn="ctr">
              <a:lnSpc>
                <a:spcPts val="2659"/>
              </a:lnSpc>
              <a:spcBef>
                <a:spcPct val="0"/>
              </a:spcBef>
            </a:pPr>
            <a:endParaRPr/>
          </a:p>
        </p:txBody>
      </p:sp>
      <p:sp>
        <p:nvSpPr>
          <p:cNvPr id="10" name="Freeform 13">
            <a:extLst>
              <a:ext uri="{FF2B5EF4-FFF2-40B4-BE49-F238E27FC236}">
                <a16:creationId xmlns:a16="http://schemas.microsoft.com/office/drawing/2014/main" id="{64A6BCB7-C16F-476A-28B9-F068EAA035C6}"/>
              </a:ext>
            </a:extLst>
          </p:cNvPr>
          <p:cNvSpPr/>
          <p:nvPr/>
        </p:nvSpPr>
        <p:spPr>
          <a:xfrm>
            <a:off x="685800" y="612123"/>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3">
              <a:extLst>
                <a:ext uri="{96DAC541-7B7A-43D3-8B79-37D633B846F1}">
                  <asvg:svgBlip xmlns:asvg="http://schemas.microsoft.com/office/drawing/2016/SVG/main" r:embed="rId4"/>
                </a:ext>
              </a:extLst>
            </a:blip>
            <a:stretch>
              <a:fillRect r="-308835" b="-112921"/>
            </a:stretch>
          </a:blipFill>
        </p:spPr>
        <p:txBody>
          <a:bodyPr/>
          <a:lstStyle/>
          <a:p>
            <a:endParaRPr lang="en-US"/>
          </a:p>
        </p:txBody>
      </p:sp>
      <p:sp>
        <p:nvSpPr>
          <p:cNvPr id="12" name="TextBox 11">
            <a:extLst>
              <a:ext uri="{FF2B5EF4-FFF2-40B4-BE49-F238E27FC236}">
                <a16:creationId xmlns:a16="http://schemas.microsoft.com/office/drawing/2014/main" id="{14AF510B-C295-908D-71FA-E644E8A7E67F}"/>
              </a:ext>
            </a:extLst>
          </p:cNvPr>
          <p:cNvSpPr txBox="1"/>
          <p:nvPr/>
        </p:nvSpPr>
        <p:spPr>
          <a:xfrm>
            <a:off x="1514763" y="1390826"/>
            <a:ext cx="7172764" cy="5509200"/>
          </a:xfrm>
          <a:prstGeom prst="rect">
            <a:avLst/>
          </a:prstGeom>
          <a:noFill/>
        </p:spPr>
        <p:txBody>
          <a:bodyPr wrap="square">
            <a:spAutoFit/>
          </a:bodyPr>
          <a:lstStyle/>
          <a:p>
            <a:r>
              <a:rPr lang="zh-CN" altLang="en-US" sz="4400" dirty="0"/>
              <a:t>提供</a:t>
            </a:r>
            <a:r>
              <a:rPr lang="en-US" altLang="zh-CN" sz="4400" dirty="0"/>
              <a:t>11</a:t>
            </a:r>
            <a:r>
              <a:rPr lang="zh-CN" altLang="en-US" sz="4400" dirty="0"/>
              <a:t>种语言版本</a:t>
            </a:r>
            <a:r>
              <a:rPr lang="en-US" altLang="zh-CN" sz="4400" dirty="0"/>
              <a:t>(</a:t>
            </a:r>
            <a:r>
              <a:rPr lang="zh-CN" altLang="en-US" sz="4400" dirty="0"/>
              <a:t>彩色和黑白</a:t>
            </a:r>
            <a:r>
              <a:rPr lang="en-US" altLang="zh-CN" sz="4400" dirty="0"/>
              <a:t>)</a:t>
            </a:r>
          </a:p>
          <a:p>
            <a:endParaRPr lang="en-US" altLang="zh-CN" sz="4400" dirty="0"/>
          </a:p>
          <a:p>
            <a:endParaRPr lang="en-US" altLang="zh-CN" sz="4400" dirty="0"/>
          </a:p>
          <a:p>
            <a:r>
              <a:rPr lang="zh-CN" altLang="en-US" sz="4400" dirty="0"/>
              <a:t>传播与社交媒体工具包 </a:t>
            </a:r>
            <a:endParaRPr lang="en-US" altLang="zh-CN" sz="4400" dirty="0"/>
          </a:p>
          <a:p>
            <a:pPr marL="974725" indent="-571500">
              <a:buFont typeface="Calibri" panose="020F0502020204030204" pitchFamily="34" charset="0"/>
              <a:buChar char="⁻"/>
            </a:pPr>
            <a:r>
              <a:rPr lang="zh-CN" altLang="en-US" sz="4400" dirty="0"/>
              <a:t>新闻通讯草稿语言 </a:t>
            </a:r>
            <a:endParaRPr lang="en-US" altLang="zh-CN" sz="4400" dirty="0"/>
          </a:p>
          <a:p>
            <a:pPr marL="974725" indent="-571500">
              <a:buFont typeface="Calibri" panose="020F0502020204030204" pitchFamily="34" charset="0"/>
              <a:buChar char="⁻"/>
            </a:pPr>
            <a:r>
              <a:rPr lang="zh-CN" altLang="en-US" sz="4400" dirty="0"/>
              <a:t>简短传播内容 </a:t>
            </a:r>
            <a:endParaRPr lang="en-US" altLang="zh-CN" sz="4400" dirty="0"/>
          </a:p>
          <a:p>
            <a:pPr marL="974725" indent="-571500">
              <a:buFont typeface="Calibri" panose="020F0502020204030204" pitchFamily="34" charset="0"/>
              <a:buChar char="⁻"/>
            </a:pPr>
            <a:r>
              <a:rPr lang="zh-CN" altLang="en-US" sz="4400" dirty="0"/>
              <a:t>社交媒体帖子示例</a:t>
            </a:r>
          </a:p>
        </p:txBody>
      </p:sp>
      <p:sp>
        <p:nvSpPr>
          <p:cNvPr id="13" name="Freeform 13">
            <a:extLst>
              <a:ext uri="{FF2B5EF4-FFF2-40B4-BE49-F238E27FC236}">
                <a16:creationId xmlns:a16="http://schemas.microsoft.com/office/drawing/2014/main" id="{6A9F3FDC-46B3-FFAB-2FE9-20AE19C9199A}"/>
              </a:ext>
            </a:extLst>
          </p:cNvPr>
          <p:cNvSpPr/>
          <p:nvPr/>
        </p:nvSpPr>
        <p:spPr>
          <a:xfrm>
            <a:off x="685800" y="3026925"/>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3">
              <a:extLst>
                <a:ext uri="{96DAC541-7B7A-43D3-8B79-37D633B846F1}">
                  <asvg:svgBlip xmlns:asvg="http://schemas.microsoft.com/office/drawing/2016/SVG/main" r:embed="rId5"/>
                </a:ext>
              </a:extLst>
            </a:blip>
            <a:stretch>
              <a:fillRect r="-308835" b="-112921"/>
            </a:stretch>
          </a:blipFill>
        </p:spPr>
        <p:txBody>
          <a:bodyPr/>
          <a:lstStyle/>
          <a:p>
            <a:endParaRPr lang="en-US"/>
          </a:p>
        </p:txBody>
      </p:sp>
    </p:spTree>
    <p:extLst>
      <p:ext uri="{BB962C8B-B14F-4D97-AF65-F5344CB8AC3E}">
        <p14:creationId xmlns:p14="http://schemas.microsoft.com/office/powerpoint/2010/main" val="2789561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784961"/>
            <a:chOff x="0" y="0"/>
            <a:chExt cx="4874127" cy="579087"/>
          </a:xfrm>
        </p:grpSpPr>
        <p:sp>
          <p:nvSpPr>
            <p:cNvPr id="3" name="Freeform 3"/>
            <p:cNvSpPr/>
            <p:nvPr/>
          </p:nvSpPr>
          <p:spPr>
            <a:xfrm>
              <a:off x="0" y="0"/>
              <a:ext cx="4874127" cy="579087"/>
            </a:xfrm>
            <a:custGeom>
              <a:avLst/>
              <a:gdLst/>
              <a:ahLst/>
              <a:cxnLst/>
              <a:rect l="l" t="t" r="r" b="b"/>
              <a:pathLst>
                <a:path w="4874127" h="579087">
                  <a:moveTo>
                    <a:pt x="0" y="0"/>
                  </a:moveTo>
                  <a:lnTo>
                    <a:pt x="4874127" y="0"/>
                  </a:lnTo>
                  <a:lnTo>
                    <a:pt x="4874127" y="579087"/>
                  </a:lnTo>
                  <a:lnTo>
                    <a:pt x="0" y="579087"/>
                  </a:lnTo>
                  <a:close/>
                </a:path>
              </a:pathLst>
            </a:custGeom>
            <a:solidFill>
              <a:srgbClr val="FDD86F"/>
            </a:solidFill>
          </p:spPr>
          <p:txBody>
            <a:bodyPr/>
            <a:lstStyle/>
            <a:p>
              <a:endParaRPr lang="en-US"/>
            </a:p>
          </p:txBody>
        </p:sp>
        <p:sp>
          <p:nvSpPr>
            <p:cNvPr id="4" name="TextBox 4"/>
            <p:cNvSpPr txBox="1"/>
            <p:nvPr/>
          </p:nvSpPr>
          <p:spPr>
            <a:xfrm>
              <a:off x="0" y="-38100"/>
              <a:ext cx="4874127" cy="61718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15588" y="142883"/>
            <a:ext cx="14456138" cy="1410313"/>
          </a:xfrm>
          <a:prstGeom prst="rect">
            <a:avLst/>
          </a:prstGeom>
        </p:spPr>
        <p:txBody>
          <a:bodyPr lIns="0" tIns="0" rIns="0" bIns="0" rtlCol="0" anchor="t">
            <a:spAutoFit/>
          </a:bodyPr>
          <a:lstStyle/>
          <a:p>
            <a:pPr algn="l">
              <a:lnSpc>
                <a:spcPts val="11516"/>
              </a:lnSpc>
            </a:pPr>
            <a:r>
              <a:rPr lang="zh-CN" altLang="en-US" sz="8225" b="1" dirty="0">
                <a:solidFill>
                  <a:srgbClr val="000000"/>
                </a:solidFill>
                <a:latin typeface="Glacial Indifference Bold"/>
                <a:ea typeface="Glacial Indifference Bold"/>
                <a:cs typeface="Glacial Indifference Bold"/>
                <a:sym typeface="Glacial Indifference Bold"/>
              </a:rPr>
              <a:t>在了解更多机会？</a:t>
            </a:r>
            <a:endParaRPr lang="en-US" sz="8225" b="1" dirty="0">
              <a:solidFill>
                <a:srgbClr val="000000"/>
              </a:solidFill>
              <a:latin typeface="Glacial Indifference Bold"/>
              <a:ea typeface="Glacial Indifference Bold"/>
              <a:cs typeface="Glacial Indifference Bold"/>
              <a:sym typeface="Glacial Indifference Bold"/>
            </a:endParaRPr>
          </a:p>
        </p:txBody>
      </p:sp>
      <p:sp>
        <p:nvSpPr>
          <p:cNvPr id="6" name="TextBox 6"/>
          <p:cNvSpPr txBox="1"/>
          <p:nvPr/>
        </p:nvSpPr>
        <p:spPr>
          <a:xfrm>
            <a:off x="5004730" y="2628900"/>
            <a:ext cx="12673670" cy="6401753"/>
          </a:xfrm>
          <a:prstGeom prst="rect">
            <a:avLst/>
          </a:prstGeom>
        </p:spPr>
        <p:txBody>
          <a:bodyPr wrap="square" lIns="0" tIns="0" rIns="0" bIns="0" rtlCol="0" anchor="t">
            <a:spAutoFit/>
          </a:bodyPr>
          <a:lstStyle/>
          <a:p>
            <a:r>
              <a:rPr lang="zh-CN" altLang="en-US" sz="3200" b="1" dirty="0"/>
              <a:t>家长通讯或现有的宣传材料</a:t>
            </a:r>
            <a:r>
              <a:rPr lang="en-US" altLang="zh-CN" sz="3200" b="1" dirty="0"/>
              <a:t>? </a:t>
            </a:r>
            <a:r>
              <a:rPr lang="zh-CN" altLang="en-US" sz="3200" dirty="0"/>
              <a:t>我们为您的下一期提供了建议用语</a:t>
            </a:r>
            <a:r>
              <a:rPr lang="en-US" altLang="zh-CN" sz="3200" dirty="0"/>
              <a:t>!</a:t>
            </a:r>
          </a:p>
          <a:p>
            <a:endParaRPr lang="en-US" altLang="zh-CN" sz="3200" dirty="0"/>
          </a:p>
          <a:p>
            <a:endParaRPr lang="en-US" altLang="zh-CN" sz="3200" dirty="0"/>
          </a:p>
          <a:p>
            <a:endParaRPr lang="en-US" altLang="zh-CN" sz="3200" dirty="0"/>
          </a:p>
          <a:p>
            <a:r>
              <a:rPr lang="zh-CN" altLang="en-US" sz="3200" b="1" dirty="0"/>
              <a:t>您的项目有社交媒体吗</a:t>
            </a:r>
            <a:r>
              <a:rPr lang="en-US" altLang="zh-CN" sz="3200" b="1" dirty="0"/>
              <a:t>? </a:t>
            </a:r>
            <a:r>
              <a:rPr lang="zh-CN" altLang="en-US" sz="3200" dirty="0"/>
              <a:t>考虑使用我们的社交媒体工具包</a:t>
            </a:r>
            <a:r>
              <a:rPr lang="en-US" altLang="zh-CN" sz="3200" dirty="0"/>
              <a:t>!</a:t>
            </a:r>
          </a:p>
          <a:p>
            <a:endParaRPr lang="en-US" altLang="zh-CN" sz="3200" dirty="0"/>
          </a:p>
          <a:p>
            <a:endParaRPr lang="en-US" altLang="zh-CN" sz="3200" dirty="0"/>
          </a:p>
          <a:p>
            <a:endParaRPr lang="en-US" altLang="zh-CN" sz="3200" dirty="0"/>
          </a:p>
          <a:p>
            <a:r>
              <a:rPr lang="zh-CN" altLang="en-US" sz="3200" b="1" dirty="0"/>
              <a:t>您能在托儿中心张贴我们的传单吗</a:t>
            </a:r>
            <a:r>
              <a:rPr lang="en-US" altLang="zh-CN" sz="3200" b="1" dirty="0"/>
              <a:t>?</a:t>
            </a:r>
            <a:r>
              <a:rPr lang="zh-CN" altLang="en-US" sz="3200" b="1" dirty="0"/>
              <a:t>与家长和员工分享</a:t>
            </a:r>
            <a:r>
              <a:rPr lang="en-US" altLang="zh-CN" sz="3200" b="1" dirty="0"/>
              <a:t>?</a:t>
            </a:r>
          </a:p>
          <a:p>
            <a:endParaRPr lang="en-US" altLang="zh-CN" sz="3200" b="1" dirty="0"/>
          </a:p>
          <a:p>
            <a:endParaRPr lang="zh-CN" altLang="en-US" sz="3200" dirty="0"/>
          </a:p>
          <a:p>
            <a:r>
              <a:rPr lang="zh-CN" altLang="en-US" sz="3200" dirty="0"/>
              <a:t>您是否加入了任何</a:t>
            </a:r>
            <a:r>
              <a:rPr lang="en-US" altLang="zh-CN" sz="3200" b="1" dirty="0"/>
              <a:t>WhatsApp</a:t>
            </a:r>
            <a:r>
              <a:rPr lang="zh-CN" altLang="en-US" sz="3200" b="1" dirty="0"/>
              <a:t>、</a:t>
            </a:r>
            <a:r>
              <a:rPr lang="en-US" altLang="zh-CN" sz="3200" b="1" dirty="0"/>
              <a:t>Facebook</a:t>
            </a:r>
            <a:r>
              <a:rPr lang="zh-CN" altLang="en-US" sz="3200" b="1" dirty="0"/>
              <a:t>群组</a:t>
            </a:r>
            <a:r>
              <a:rPr lang="zh-CN" altLang="en-US" sz="3200" dirty="0"/>
              <a:t>或其他社区信息论坛，可以发布此信息</a:t>
            </a:r>
            <a:r>
              <a:rPr lang="en-US" altLang="zh-CN" sz="3200" dirty="0"/>
              <a:t>?</a:t>
            </a:r>
          </a:p>
        </p:txBody>
      </p:sp>
      <p:sp>
        <p:nvSpPr>
          <p:cNvPr id="7" name="Freeform 7"/>
          <p:cNvSpPr/>
          <p:nvPr/>
        </p:nvSpPr>
        <p:spPr>
          <a:xfrm>
            <a:off x="4138528" y="2151984"/>
            <a:ext cx="649623" cy="1514452"/>
          </a:xfrm>
          <a:custGeom>
            <a:avLst/>
            <a:gdLst/>
            <a:ahLst/>
            <a:cxnLst/>
            <a:rect l="l" t="t" r="r" b="b"/>
            <a:pathLst>
              <a:path w="649623" h="1514452">
                <a:moveTo>
                  <a:pt x="0" y="0"/>
                </a:moveTo>
                <a:lnTo>
                  <a:pt x="649623" y="0"/>
                </a:lnTo>
                <a:lnTo>
                  <a:pt x="649623" y="1514452"/>
                </a:lnTo>
                <a:lnTo>
                  <a:pt x="0" y="1514452"/>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
        <p:nvSpPr>
          <p:cNvPr id="8" name="Freeform 8"/>
          <p:cNvSpPr/>
          <p:nvPr/>
        </p:nvSpPr>
        <p:spPr>
          <a:xfrm>
            <a:off x="4138528" y="3854689"/>
            <a:ext cx="649623" cy="1514452"/>
          </a:xfrm>
          <a:custGeom>
            <a:avLst/>
            <a:gdLst/>
            <a:ahLst/>
            <a:cxnLst/>
            <a:rect l="l" t="t" r="r" b="b"/>
            <a:pathLst>
              <a:path w="649623" h="1514452">
                <a:moveTo>
                  <a:pt x="0" y="0"/>
                </a:moveTo>
                <a:lnTo>
                  <a:pt x="649623" y="0"/>
                </a:lnTo>
                <a:lnTo>
                  <a:pt x="649623" y="1514452"/>
                </a:lnTo>
                <a:lnTo>
                  <a:pt x="0" y="1514452"/>
                </a:lnTo>
                <a:lnTo>
                  <a:pt x="0" y="0"/>
                </a:lnTo>
                <a:close/>
              </a:path>
            </a:pathLst>
          </a:custGeom>
          <a:blipFill>
            <a:blip r:embed="rId2">
              <a:extLst>
                <a:ext uri="{96DAC541-7B7A-43D3-8B79-37D633B846F1}">
                  <asvg:svgBlip xmlns:asvg="http://schemas.microsoft.com/office/drawing/2016/SVG/main" r:embed="rId4"/>
                </a:ext>
              </a:extLst>
            </a:blip>
            <a:stretch>
              <a:fillRect r="-308835" b="-112921"/>
            </a:stretch>
          </a:blipFill>
        </p:spPr>
        <p:txBody>
          <a:bodyPr/>
          <a:lstStyle/>
          <a:p>
            <a:endParaRPr lang="en-US"/>
          </a:p>
        </p:txBody>
      </p:sp>
      <p:sp>
        <p:nvSpPr>
          <p:cNvPr id="9" name="Freeform 9"/>
          <p:cNvSpPr/>
          <p:nvPr/>
        </p:nvSpPr>
        <p:spPr>
          <a:xfrm>
            <a:off x="4138528" y="5742288"/>
            <a:ext cx="649623" cy="1514452"/>
          </a:xfrm>
          <a:custGeom>
            <a:avLst/>
            <a:gdLst/>
            <a:ahLst/>
            <a:cxnLst/>
            <a:rect l="l" t="t" r="r" b="b"/>
            <a:pathLst>
              <a:path w="649623" h="1514452">
                <a:moveTo>
                  <a:pt x="0" y="0"/>
                </a:moveTo>
                <a:lnTo>
                  <a:pt x="649623" y="0"/>
                </a:lnTo>
                <a:lnTo>
                  <a:pt x="649623" y="1514452"/>
                </a:lnTo>
                <a:lnTo>
                  <a:pt x="0" y="1514452"/>
                </a:lnTo>
                <a:lnTo>
                  <a:pt x="0" y="0"/>
                </a:lnTo>
                <a:close/>
              </a:path>
            </a:pathLst>
          </a:custGeom>
          <a:blipFill>
            <a:blip r:embed="rId2">
              <a:extLst>
                <a:ext uri="{96DAC541-7B7A-43D3-8B79-37D633B846F1}">
                  <asvg:svgBlip xmlns:asvg="http://schemas.microsoft.com/office/drawing/2016/SVG/main" r:embed="rId4"/>
                </a:ext>
              </a:extLst>
            </a:blip>
            <a:stretch>
              <a:fillRect r="-308835" b="-112921"/>
            </a:stretch>
          </a:blipFill>
        </p:spPr>
        <p:txBody>
          <a:bodyPr/>
          <a:lstStyle/>
          <a:p>
            <a:endParaRPr lang="en-US"/>
          </a:p>
        </p:txBody>
      </p:sp>
      <p:sp>
        <p:nvSpPr>
          <p:cNvPr id="10" name="Freeform 10"/>
          <p:cNvSpPr/>
          <p:nvPr/>
        </p:nvSpPr>
        <p:spPr>
          <a:xfrm>
            <a:off x="4138528" y="7256740"/>
            <a:ext cx="649623" cy="1514452"/>
          </a:xfrm>
          <a:custGeom>
            <a:avLst/>
            <a:gdLst/>
            <a:ahLst/>
            <a:cxnLst/>
            <a:rect l="l" t="t" r="r" b="b"/>
            <a:pathLst>
              <a:path w="649623" h="1514452">
                <a:moveTo>
                  <a:pt x="0" y="0"/>
                </a:moveTo>
                <a:lnTo>
                  <a:pt x="649623" y="0"/>
                </a:lnTo>
                <a:lnTo>
                  <a:pt x="649623" y="1514452"/>
                </a:lnTo>
                <a:lnTo>
                  <a:pt x="0" y="1514452"/>
                </a:lnTo>
                <a:lnTo>
                  <a:pt x="0" y="0"/>
                </a:lnTo>
                <a:close/>
              </a:path>
            </a:pathLst>
          </a:custGeom>
          <a:blipFill>
            <a:blip r:embed="rId2">
              <a:extLst>
                <a:ext uri="{96DAC541-7B7A-43D3-8B79-37D633B846F1}">
                  <asvg:svgBlip xmlns:asvg="http://schemas.microsoft.com/office/drawing/2016/SVG/main" r:embed="rId4"/>
                </a:ext>
              </a:extLst>
            </a:blip>
            <a:stretch>
              <a:fillRect r="-308835" b="-112921"/>
            </a:stretch>
          </a:blipFill>
        </p:spPr>
        <p:txBody>
          <a:bodyPr/>
          <a:lstStyle/>
          <a:p>
            <a:endParaRPr lang="en-US"/>
          </a:p>
        </p:txBody>
      </p:sp>
      <p:sp>
        <p:nvSpPr>
          <p:cNvPr id="12" name="TextBox 12"/>
          <p:cNvSpPr txBox="1"/>
          <p:nvPr/>
        </p:nvSpPr>
        <p:spPr>
          <a:xfrm>
            <a:off x="336014" y="3187475"/>
            <a:ext cx="3802513" cy="796757"/>
          </a:xfrm>
          <a:prstGeom prst="rect">
            <a:avLst/>
          </a:prstGeom>
        </p:spPr>
        <p:txBody>
          <a:bodyPr wrap="square" lIns="0" tIns="0" rIns="0" bIns="0" rtlCol="0" anchor="t">
            <a:spAutoFit/>
          </a:bodyPr>
          <a:lstStyle/>
          <a:p>
            <a:pPr algn="ctr">
              <a:lnSpc>
                <a:spcPts val="6720"/>
              </a:lnSpc>
            </a:pPr>
            <a:r>
              <a:rPr lang="zh-CN" altLang="en-US" sz="4800" i="1" dirty="0">
                <a:solidFill>
                  <a:srgbClr val="000000"/>
                </a:solidFill>
                <a:latin typeface="Glacial Indifference"/>
                <a:ea typeface="Glacial Indifference"/>
                <a:cs typeface="Glacial Indifference"/>
                <a:sym typeface="Glacial Indifference"/>
              </a:rPr>
              <a:t>有其他主意吗？</a:t>
            </a:r>
            <a:endParaRPr lang="en-US" sz="4800" i="1" dirty="0">
              <a:solidFill>
                <a:srgbClr val="000000"/>
              </a:solidFill>
              <a:latin typeface="Glacial Indifference"/>
              <a:ea typeface="Glacial Indifference"/>
              <a:cs typeface="Glacial Indifference"/>
              <a:sym typeface="Glacial Indifference"/>
            </a:endParaRPr>
          </a:p>
        </p:txBody>
      </p:sp>
      <p:sp>
        <p:nvSpPr>
          <p:cNvPr id="13" name="Freeform 13"/>
          <p:cNvSpPr/>
          <p:nvPr/>
        </p:nvSpPr>
        <p:spPr>
          <a:xfrm>
            <a:off x="399303" y="4303945"/>
            <a:ext cx="3432464" cy="3357574"/>
          </a:xfrm>
          <a:custGeom>
            <a:avLst/>
            <a:gdLst/>
            <a:ahLst/>
            <a:cxnLst/>
            <a:rect l="l" t="t" r="r" b="b"/>
            <a:pathLst>
              <a:path w="3432464" h="3357574">
                <a:moveTo>
                  <a:pt x="0" y="0"/>
                </a:moveTo>
                <a:lnTo>
                  <a:pt x="3432464" y="0"/>
                </a:lnTo>
                <a:lnTo>
                  <a:pt x="3432464" y="3357574"/>
                </a:lnTo>
                <a:lnTo>
                  <a:pt x="0" y="3357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TextBox 12">
            <a:extLst>
              <a:ext uri="{FF2B5EF4-FFF2-40B4-BE49-F238E27FC236}">
                <a16:creationId xmlns:a16="http://schemas.microsoft.com/office/drawing/2014/main" id="{CC103B2C-3890-573F-749F-80C6172746D4}"/>
              </a:ext>
            </a:extLst>
          </p:cNvPr>
          <p:cNvSpPr txBox="1"/>
          <p:nvPr/>
        </p:nvSpPr>
        <p:spPr>
          <a:xfrm>
            <a:off x="211106" y="7839931"/>
            <a:ext cx="3559040" cy="798295"/>
          </a:xfrm>
          <a:prstGeom prst="rect">
            <a:avLst/>
          </a:prstGeom>
        </p:spPr>
        <p:txBody>
          <a:bodyPr lIns="0" tIns="0" rIns="0" bIns="0" rtlCol="0" anchor="t">
            <a:spAutoFit/>
          </a:bodyPr>
          <a:lstStyle/>
          <a:p>
            <a:pPr algn="ctr">
              <a:lnSpc>
                <a:spcPts val="6720"/>
              </a:lnSpc>
            </a:pPr>
            <a:r>
              <a:rPr lang="zh-CN" altLang="en-US" sz="4800" i="1" dirty="0">
                <a:solidFill>
                  <a:srgbClr val="000000"/>
                </a:solidFill>
                <a:latin typeface="Glacial Indifference"/>
                <a:ea typeface="Glacial Indifference"/>
                <a:cs typeface="Glacial Indifference"/>
                <a:sym typeface="Glacial Indifference"/>
              </a:rPr>
              <a:t>请与人分享</a:t>
            </a:r>
            <a:r>
              <a:rPr lang="en-US" sz="4800" i="1" dirty="0">
                <a:solidFill>
                  <a:srgbClr val="000000"/>
                </a:solidFill>
                <a:latin typeface="Glacial Indifference"/>
                <a:ea typeface="Glacial Indifference"/>
                <a:cs typeface="Glacial Indifference"/>
                <a:sym typeface="Glacial Indifference"/>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948270" y="1812257"/>
            <a:ext cx="2211522" cy="2046663"/>
          </a:xfrm>
          <a:custGeom>
            <a:avLst/>
            <a:gdLst/>
            <a:ahLst/>
            <a:cxnLst/>
            <a:rect l="l" t="t" r="r" b="b"/>
            <a:pathLst>
              <a:path w="2211522" h="2046663">
                <a:moveTo>
                  <a:pt x="0" y="0"/>
                </a:moveTo>
                <a:lnTo>
                  <a:pt x="2211522" y="0"/>
                </a:lnTo>
                <a:lnTo>
                  <a:pt x="2211522" y="2046663"/>
                </a:lnTo>
                <a:lnTo>
                  <a:pt x="0" y="20466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25414" y="8731803"/>
            <a:ext cx="18506452" cy="2391003"/>
            <a:chOff x="0" y="0"/>
            <a:chExt cx="4874127" cy="629729"/>
          </a:xfrm>
        </p:grpSpPr>
        <p:sp>
          <p:nvSpPr>
            <p:cNvPr id="4" name="Freeform 4"/>
            <p:cNvSpPr/>
            <p:nvPr/>
          </p:nvSpPr>
          <p:spPr>
            <a:xfrm>
              <a:off x="0" y="0"/>
              <a:ext cx="4874127" cy="629729"/>
            </a:xfrm>
            <a:custGeom>
              <a:avLst/>
              <a:gdLst/>
              <a:ahLst/>
              <a:cxnLst/>
              <a:rect l="l" t="t" r="r" b="b"/>
              <a:pathLst>
                <a:path w="4874127" h="629729">
                  <a:moveTo>
                    <a:pt x="0" y="0"/>
                  </a:moveTo>
                  <a:lnTo>
                    <a:pt x="4874127" y="0"/>
                  </a:lnTo>
                  <a:lnTo>
                    <a:pt x="4874127" y="629729"/>
                  </a:lnTo>
                  <a:lnTo>
                    <a:pt x="0" y="629729"/>
                  </a:lnTo>
                  <a:close/>
                </a:path>
              </a:pathLst>
            </a:custGeom>
            <a:solidFill>
              <a:srgbClr val="FDD86F"/>
            </a:solidFill>
          </p:spPr>
          <p:txBody>
            <a:bodyPr/>
            <a:lstStyle/>
            <a:p>
              <a:endParaRPr lang="en-US"/>
            </a:p>
          </p:txBody>
        </p:sp>
        <p:sp>
          <p:nvSpPr>
            <p:cNvPr id="5" name="TextBox 5"/>
            <p:cNvSpPr txBox="1"/>
            <p:nvPr/>
          </p:nvSpPr>
          <p:spPr>
            <a:xfrm>
              <a:off x="0" y="-38100"/>
              <a:ext cx="4874127" cy="667829"/>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13204793" y="6326081"/>
            <a:ext cx="3819934" cy="3736590"/>
          </a:xfrm>
          <a:custGeom>
            <a:avLst/>
            <a:gdLst/>
            <a:ahLst/>
            <a:cxnLst/>
            <a:rect l="l" t="t" r="r" b="b"/>
            <a:pathLst>
              <a:path w="3819934" h="3736590">
                <a:moveTo>
                  <a:pt x="0" y="0"/>
                </a:moveTo>
                <a:lnTo>
                  <a:pt x="3819934" y="0"/>
                </a:lnTo>
                <a:lnTo>
                  <a:pt x="3819934" y="3736589"/>
                </a:lnTo>
                <a:lnTo>
                  <a:pt x="0" y="37365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240549">
            <a:off x="16220611" y="1028700"/>
            <a:ext cx="1823438" cy="1455435"/>
          </a:xfrm>
          <a:custGeom>
            <a:avLst/>
            <a:gdLst/>
            <a:ahLst/>
            <a:cxnLst/>
            <a:rect l="l" t="t" r="r" b="b"/>
            <a:pathLst>
              <a:path w="1823438" h="1455435">
                <a:moveTo>
                  <a:pt x="0" y="0"/>
                </a:moveTo>
                <a:lnTo>
                  <a:pt x="1823438" y="0"/>
                </a:lnTo>
                <a:lnTo>
                  <a:pt x="1823438" y="1455435"/>
                </a:lnTo>
                <a:lnTo>
                  <a:pt x="0" y="14554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1423944" flipH="1">
            <a:off x="9178390" y="692674"/>
            <a:ext cx="2264441" cy="1807436"/>
          </a:xfrm>
          <a:custGeom>
            <a:avLst/>
            <a:gdLst/>
            <a:ahLst/>
            <a:cxnLst/>
            <a:rect l="l" t="t" r="r" b="b"/>
            <a:pathLst>
              <a:path w="2264441" h="1807436">
                <a:moveTo>
                  <a:pt x="2264441" y="0"/>
                </a:moveTo>
                <a:lnTo>
                  <a:pt x="0" y="0"/>
                </a:lnTo>
                <a:lnTo>
                  <a:pt x="0" y="1807435"/>
                </a:lnTo>
                <a:lnTo>
                  <a:pt x="2264441" y="1807435"/>
                </a:lnTo>
                <a:lnTo>
                  <a:pt x="2264441"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flipH="1">
            <a:off x="10677074" y="4995895"/>
            <a:ext cx="2194344" cy="2030765"/>
          </a:xfrm>
          <a:custGeom>
            <a:avLst/>
            <a:gdLst/>
            <a:ahLst/>
            <a:cxnLst/>
            <a:rect l="l" t="t" r="r" b="b"/>
            <a:pathLst>
              <a:path w="2194344" h="2030765">
                <a:moveTo>
                  <a:pt x="2194344" y="0"/>
                </a:moveTo>
                <a:lnTo>
                  <a:pt x="0" y="0"/>
                </a:lnTo>
                <a:lnTo>
                  <a:pt x="0" y="2030765"/>
                </a:lnTo>
                <a:lnTo>
                  <a:pt x="2194344" y="2030765"/>
                </a:lnTo>
                <a:lnTo>
                  <a:pt x="219434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rot="-935546">
            <a:off x="15953317" y="4730982"/>
            <a:ext cx="1805626" cy="1441218"/>
          </a:xfrm>
          <a:custGeom>
            <a:avLst/>
            <a:gdLst/>
            <a:ahLst/>
            <a:cxnLst/>
            <a:rect l="l" t="t" r="r" b="b"/>
            <a:pathLst>
              <a:path w="1805626" h="1441218">
                <a:moveTo>
                  <a:pt x="0" y="0"/>
                </a:moveTo>
                <a:lnTo>
                  <a:pt x="1805626" y="0"/>
                </a:lnTo>
                <a:lnTo>
                  <a:pt x="1805626" y="1441218"/>
                </a:lnTo>
                <a:lnTo>
                  <a:pt x="0" y="14412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a:off x="13077335" y="4253222"/>
            <a:ext cx="2180657" cy="1918978"/>
          </a:xfrm>
          <a:custGeom>
            <a:avLst/>
            <a:gdLst/>
            <a:ahLst/>
            <a:cxnLst/>
            <a:rect l="l" t="t" r="r" b="b"/>
            <a:pathLst>
              <a:path w="2180657" h="1918978">
                <a:moveTo>
                  <a:pt x="0" y="0"/>
                </a:moveTo>
                <a:lnTo>
                  <a:pt x="2180657" y="0"/>
                </a:lnTo>
                <a:lnTo>
                  <a:pt x="2180657" y="1918978"/>
                </a:lnTo>
                <a:lnTo>
                  <a:pt x="0" y="191897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a:off x="12099367" y="1476778"/>
            <a:ext cx="1544103" cy="1358811"/>
          </a:xfrm>
          <a:custGeom>
            <a:avLst/>
            <a:gdLst/>
            <a:ahLst/>
            <a:cxnLst/>
            <a:rect l="l" t="t" r="r" b="b"/>
            <a:pathLst>
              <a:path w="1544103" h="1358811">
                <a:moveTo>
                  <a:pt x="0" y="0"/>
                </a:moveTo>
                <a:lnTo>
                  <a:pt x="1544103" y="0"/>
                </a:lnTo>
                <a:lnTo>
                  <a:pt x="1544103" y="1358811"/>
                </a:lnTo>
                <a:lnTo>
                  <a:pt x="0" y="13588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Freeform 13"/>
          <p:cNvSpPr/>
          <p:nvPr/>
        </p:nvSpPr>
        <p:spPr>
          <a:xfrm rot="-7261135">
            <a:off x="8324998" y="3563085"/>
            <a:ext cx="1805626" cy="1441218"/>
          </a:xfrm>
          <a:custGeom>
            <a:avLst/>
            <a:gdLst/>
            <a:ahLst/>
            <a:cxnLst/>
            <a:rect l="l" t="t" r="r" b="b"/>
            <a:pathLst>
              <a:path w="1805626" h="1441218">
                <a:moveTo>
                  <a:pt x="0" y="0"/>
                </a:moveTo>
                <a:lnTo>
                  <a:pt x="1805627" y="0"/>
                </a:lnTo>
                <a:lnTo>
                  <a:pt x="1805627" y="1441218"/>
                </a:lnTo>
                <a:lnTo>
                  <a:pt x="0" y="14412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a:off x="10613628" y="3195624"/>
            <a:ext cx="1495722" cy="1316235"/>
          </a:xfrm>
          <a:custGeom>
            <a:avLst/>
            <a:gdLst/>
            <a:ahLst/>
            <a:cxnLst/>
            <a:rect l="l" t="t" r="r" b="b"/>
            <a:pathLst>
              <a:path w="1495722" h="1316235">
                <a:moveTo>
                  <a:pt x="0" y="0"/>
                </a:moveTo>
                <a:lnTo>
                  <a:pt x="1495722" y="0"/>
                </a:lnTo>
                <a:lnTo>
                  <a:pt x="1495722" y="1316236"/>
                </a:lnTo>
                <a:lnTo>
                  <a:pt x="0" y="13162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p:cNvSpPr/>
          <p:nvPr/>
        </p:nvSpPr>
        <p:spPr>
          <a:xfrm>
            <a:off x="12305284" y="3195624"/>
            <a:ext cx="1134972" cy="998775"/>
          </a:xfrm>
          <a:custGeom>
            <a:avLst/>
            <a:gdLst/>
            <a:ahLst/>
            <a:cxnLst/>
            <a:rect l="l" t="t" r="r" b="b"/>
            <a:pathLst>
              <a:path w="1134972" h="998775">
                <a:moveTo>
                  <a:pt x="0" y="0"/>
                </a:moveTo>
                <a:lnTo>
                  <a:pt x="1134972" y="0"/>
                </a:lnTo>
                <a:lnTo>
                  <a:pt x="1134972" y="998776"/>
                </a:lnTo>
                <a:lnTo>
                  <a:pt x="0" y="99877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Freeform 16"/>
          <p:cNvSpPr/>
          <p:nvPr/>
        </p:nvSpPr>
        <p:spPr>
          <a:xfrm>
            <a:off x="7316050" y="1476778"/>
            <a:ext cx="828963" cy="1932545"/>
          </a:xfrm>
          <a:custGeom>
            <a:avLst/>
            <a:gdLst/>
            <a:ahLst/>
            <a:cxnLst/>
            <a:rect l="l" t="t" r="r" b="b"/>
            <a:pathLst>
              <a:path w="828963" h="1932545">
                <a:moveTo>
                  <a:pt x="0" y="0"/>
                </a:moveTo>
                <a:lnTo>
                  <a:pt x="828963" y="0"/>
                </a:lnTo>
                <a:lnTo>
                  <a:pt x="828963" y="1932544"/>
                </a:lnTo>
                <a:lnTo>
                  <a:pt x="0" y="1932544"/>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17" name="Freeform 17"/>
          <p:cNvSpPr/>
          <p:nvPr/>
        </p:nvSpPr>
        <p:spPr>
          <a:xfrm>
            <a:off x="7657607" y="4138018"/>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18" name="Freeform 18"/>
          <p:cNvSpPr/>
          <p:nvPr/>
        </p:nvSpPr>
        <p:spPr>
          <a:xfrm>
            <a:off x="13643470" y="-176127"/>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19" name="Freeform 19"/>
          <p:cNvSpPr/>
          <p:nvPr/>
        </p:nvSpPr>
        <p:spPr>
          <a:xfrm>
            <a:off x="16171963" y="2835589"/>
            <a:ext cx="828963" cy="1932545"/>
          </a:xfrm>
          <a:custGeom>
            <a:avLst/>
            <a:gdLst/>
            <a:ahLst/>
            <a:cxnLst/>
            <a:rect l="l" t="t" r="r" b="b"/>
            <a:pathLst>
              <a:path w="828963" h="1932545">
                <a:moveTo>
                  <a:pt x="0" y="0"/>
                </a:moveTo>
                <a:lnTo>
                  <a:pt x="828963" y="0"/>
                </a:lnTo>
                <a:lnTo>
                  <a:pt x="828963" y="1932544"/>
                </a:lnTo>
                <a:lnTo>
                  <a:pt x="0" y="1932544"/>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20" name="Freeform 20"/>
          <p:cNvSpPr/>
          <p:nvPr/>
        </p:nvSpPr>
        <p:spPr>
          <a:xfrm>
            <a:off x="10199146" y="6114003"/>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21" name="Freeform 21"/>
          <p:cNvSpPr/>
          <p:nvPr/>
        </p:nvSpPr>
        <p:spPr>
          <a:xfrm>
            <a:off x="11070378" y="1263080"/>
            <a:ext cx="828963" cy="1932545"/>
          </a:xfrm>
          <a:custGeom>
            <a:avLst/>
            <a:gdLst/>
            <a:ahLst/>
            <a:cxnLst/>
            <a:rect l="l" t="t" r="r" b="b"/>
            <a:pathLst>
              <a:path w="828963" h="1932545">
                <a:moveTo>
                  <a:pt x="0" y="0"/>
                </a:moveTo>
                <a:lnTo>
                  <a:pt x="828964" y="0"/>
                </a:lnTo>
                <a:lnTo>
                  <a:pt x="828964" y="1932544"/>
                </a:lnTo>
                <a:lnTo>
                  <a:pt x="0" y="1932544"/>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22" name="Freeform 22"/>
          <p:cNvSpPr/>
          <p:nvPr/>
        </p:nvSpPr>
        <p:spPr>
          <a:xfrm>
            <a:off x="16441649" y="6011278"/>
            <a:ext cx="828963" cy="1932545"/>
          </a:xfrm>
          <a:custGeom>
            <a:avLst/>
            <a:gdLst/>
            <a:ahLst/>
            <a:cxnLst/>
            <a:rect l="l" t="t" r="r" b="b"/>
            <a:pathLst>
              <a:path w="828963" h="1932545">
                <a:moveTo>
                  <a:pt x="0" y="0"/>
                </a:moveTo>
                <a:lnTo>
                  <a:pt x="828963" y="0"/>
                </a:lnTo>
                <a:lnTo>
                  <a:pt x="828963" y="1932544"/>
                </a:lnTo>
                <a:lnTo>
                  <a:pt x="0" y="1932544"/>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23" name="Freeform 23"/>
          <p:cNvSpPr/>
          <p:nvPr/>
        </p:nvSpPr>
        <p:spPr>
          <a:xfrm>
            <a:off x="9144000" y="1476778"/>
            <a:ext cx="828963" cy="1932545"/>
          </a:xfrm>
          <a:custGeom>
            <a:avLst/>
            <a:gdLst/>
            <a:ahLst/>
            <a:cxnLst/>
            <a:rect l="l" t="t" r="r" b="b"/>
            <a:pathLst>
              <a:path w="828963" h="1932545">
                <a:moveTo>
                  <a:pt x="0" y="0"/>
                </a:moveTo>
                <a:lnTo>
                  <a:pt x="828963" y="0"/>
                </a:lnTo>
                <a:lnTo>
                  <a:pt x="828963" y="1932544"/>
                </a:lnTo>
                <a:lnTo>
                  <a:pt x="0" y="1932544"/>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24" name="Freeform 24"/>
          <p:cNvSpPr/>
          <p:nvPr/>
        </p:nvSpPr>
        <p:spPr>
          <a:xfrm>
            <a:off x="17200951" y="1921197"/>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25" name="Freeform 25"/>
          <p:cNvSpPr/>
          <p:nvPr/>
        </p:nvSpPr>
        <p:spPr>
          <a:xfrm>
            <a:off x="14843510" y="-903845"/>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26" name="Freeform 26"/>
          <p:cNvSpPr/>
          <p:nvPr/>
        </p:nvSpPr>
        <p:spPr>
          <a:xfrm>
            <a:off x="11270403" y="-652856"/>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27" name="Freeform 27"/>
          <p:cNvSpPr/>
          <p:nvPr/>
        </p:nvSpPr>
        <p:spPr>
          <a:xfrm>
            <a:off x="11270403" y="6977550"/>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28" name="Freeform 28"/>
          <p:cNvSpPr/>
          <p:nvPr/>
        </p:nvSpPr>
        <p:spPr>
          <a:xfrm>
            <a:off x="8081457" y="-455767"/>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29" name="Freeform 29"/>
          <p:cNvSpPr/>
          <p:nvPr/>
        </p:nvSpPr>
        <p:spPr>
          <a:xfrm>
            <a:off x="17263734" y="5045005"/>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30" name="Freeform 30"/>
          <p:cNvSpPr/>
          <p:nvPr/>
        </p:nvSpPr>
        <p:spPr>
          <a:xfrm>
            <a:off x="16195764" y="-669465"/>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31" name="Freeform 31"/>
          <p:cNvSpPr/>
          <p:nvPr/>
        </p:nvSpPr>
        <p:spPr>
          <a:xfrm>
            <a:off x="278002" y="8811556"/>
            <a:ext cx="3253230" cy="1330867"/>
          </a:xfrm>
          <a:custGeom>
            <a:avLst/>
            <a:gdLst/>
            <a:ahLst/>
            <a:cxnLst/>
            <a:rect l="l" t="t" r="r" b="b"/>
            <a:pathLst>
              <a:path w="3253230" h="1330867">
                <a:moveTo>
                  <a:pt x="0" y="0"/>
                </a:moveTo>
                <a:lnTo>
                  <a:pt x="3253229" y="0"/>
                </a:lnTo>
                <a:lnTo>
                  <a:pt x="3253229" y="1330866"/>
                </a:lnTo>
                <a:lnTo>
                  <a:pt x="0" y="1330866"/>
                </a:lnTo>
                <a:lnTo>
                  <a:pt x="0" y="0"/>
                </a:lnTo>
                <a:close/>
              </a:path>
            </a:pathLst>
          </a:custGeom>
          <a:blipFill>
            <a:blip r:embed="rId12"/>
            <a:stretch>
              <a:fillRect/>
            </a:stretch>
          </a:blipFill>
        </p:spPr>
        <p:txBody>
          <a:bodyPr/>
          <a:lstStyle/>
          <a:p>
            <a:endParaRPr lang="en-US"/>
          </a:p>
        </p:txBody>
      </p:sp>
      <p:sp>
        <p:nvSpPr>
          <p:cNvPr id="32" name="Freeform 32"/>
          <p:cNvSpPr/>
          <p:nvPr/>
        </p:nvSpPr>
        <p:spPr>
          <a:xfrm>
            <a:off x="9227812" y="4514832"/>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a:p>
        </p:txBody>
      </p:sp>
      <p:sp>
        <p:nvSpPr>
          <p:cNvPr id="33" name="Freeform 33"/>
          <p:cNvSpPr/>
          <p:nvPr/>
        </p:nvSpPr>
        <p:spPr>
          <a:xfrm>
            <a:off x="3763060" y="8971926"/>
            <a:ext cx="4381953" cy="1010125"/>
          </a:xfrm>
          <a:custGeom>
            <a:avLst/>
            <a:gdLst/>
            <a:ahLst/>
            <a:cxnLst/>
            <a:rect l="l" t="t" r="r" b="b"/>
            <a:pathLst>
              <a:path w="4381953" h="1010125">
                <a:moveTo>
                  <a:pt x="0" y="0"/>
                </a:moveTo>
                <a:lnTo>
                  <a:pt x="4381953" y="0"/>
                </a:lnTo>
                <a:lnTo>
                  <a:pt x="4381953" y="1010126"/>
                </a:lnTo>
                <a:lnTo>
                  <a:pt x="0" y="1010126"/>
                </a:lnTo>
                <a:lnTo>
                  <a:pt x="0" y="0"/>
                </a:lnTo>
                <a:close/>
              </a:path>
            </a:pathLst>
          </a:custGeom>
          <a:blipFill>
            <a:blip r:embed="rId13"/>
            <a:stretch>
              <a:fillRect/>
            </a:stretch>
          </a:blipFill>
        </p:spPr>
        <p:txBody>
          <a:bodyPr/>
          <a:lstStyle/>
          <a:p>
            <a:endParaRPr lang="en-US"/>
          </a:p>
        </p:txBody>
      </p:sp>
      <p:sp>
        <p:nvSpPr>
          <p:cNvPr id="34" name="TextBox 34"/>
          <p:cNvSpPr txBox="1"/>
          <p:nvPr/>
        </p:nvSpPr>
        <p:spPr>
          <a:xfrm>
            <a:off x="4765581" y="9059206"/>
            <a:ext cx="8439212" cy="580390"/>
          </a:xfrm>
          <a:prstGeom prst="rect">
            <a:avLst/>
          </a:prstGeom>
        </p:spPr>
        <p:txBody>
          <a:bodyPr lIns="0" tIns="0" rIns="0" bIns="0" rtlCol="0" anchor="t">
            <a:spAutoFit/>
          </a:bodyPr>
          <a:lstStyle/>
          <a:p>
            <a:pPr algn="ctr">
              <a:lnSpc>
                <a:spcPts val="4759"/>
              </a:lnSpc>
            </a:pPr>
            <a:endParaRPr/>
          </a:p>
        </p:txBody>
      </p:sp>
      <p:sp>
        <p:nvSpPr>
          <p:cNvPr id="35" name="TextBox 35"/>
          <p:cNvSpPr txBox="1"/>
          <p:nvPr/>
        </p:nvSpPr>
        <p:spPr>
          <a:xfrm>
            <a:off x="387107" y="972137"/>
            <a:ext cx="7788907" cy="1762727"/>
          </a:xfrm>
          <a:prstGeom prst="rect">
            <a:avLst/>
          </a:prstGeom>
        </p:spPr>
        <p:txBody>
          <a:bodyPr wrap="square" lIns="0" tIns="0" rIns="0" bIns="0" rtlCol="0" anchor="t">
            <a:spAutoFit/>
          </a:bodyPr>
          <a:lstStyle/>
          <a:p>
            <a:pPr algn="ctr">
              <a:lnSpc>
                <a:spcPts val="7140"/>
              </a:lnSpc>
            </a:pPr>
            <a:r>
              <a:rPr lang="zh-CN" altLang="en-US" sz="5400" b="1" dirty="0"/>
              <a:t>在这个报税季，请与您的客户和社区分享这些资源</a:t>
            </a:r>
            <a:r>
              <a:rPr lang="en-US" altLang="zh-CN" sz="5400" b="1" dirty="0"/>
              <a:t>!</a:t>
            </a:r>
            <a:endParaRPr lang="en-US" sz="5100" b="1" dirty="0">
              <a:solidFill>
                <a:srgbClr val="000000"/>
              </a:solidFill>
              <a:latin typeface="Glacial Indifference Bold"/>
              <a:ea typeface="Glacial Indifference Bold"/>
              <a:cs typeface="Glacial Indifference Bold"/>
              <a:sym typeface="Glacial Indifference Bold"/>
            </a:endParaRPr>
          </a:p>
        </p:txBody>
      </p:sp>
      <p:sp>
        <p:nvSpPr>
          <p:cNvPr id="37" name="TextBox 37"/>
          <p:cNvSpPr txBox="1"/>
          <p:nvPr/>
        </p:nvSpPr>
        <p:spPr>
          <a:xfrm>
            <a:off x="753331" y="5145616"/>
            <a:ext cx="6771382" cy="2417328"/>
          </a:xfrm>
          <a:prstGeom prst="rect">
            <a:avLst/>
          </a:prstGeom>
        </p:spPr>
        <p:txBody>
          <a:bodyPr lIns="0" tIns="0" rIns="0" bIns="0" rtlCol="0" anchor="t">
            <a:spAutoFit/>
          </a:bodyPr>
          <a:lstStyle/>
          <a:p>
            <a:pPr algn="ctr">
              <a:lnSpc>
                <a:spcPts val="4759"/>
              </a:lnSpc>
            </a:pPr>
            <a:r>
              <a:rPr lang="zh-CN" altLang="en-US" sz="3399" dirty="0">
                <a:solidFill>
                  <a:srgbClr val="000000"/>
                </a:solidFill>
                <a:latin typeface="Glacial Indifference"/>
                <a:ea typeface="Glacial Indifference"/>
                <a:cs typeface="Glacial Indifference"/>
                <a:sym typeface="Glacial Indifference"/>
              </a:rPr>
              <a:t>有疑问吗？请联系</a:t>
            </a:r>
            <a:r>
              <a:rPr lang="en-US" sz="3399" dirty="0">
                <a:solidFill>
                  <a:srgbClr val="000000"/>
                </a:solidFill>
                <a:latin typeface="Glacial Indifference"/>
                <a:ea typeface="Glacial Indifference"/>
                <a:cs typeface="Glacial Indifference"/>
                <a:sym typeface="Glacial Indifference"/>
              </a:rPr>
              <a:t>:</a:t>
            </a:r>
          </a:p>
          <a:p>
            <a:pPr algn="ctr">
              <a:lnSpc>
                <a:spcPts val="4759"/>
              </a:lnSpc>
            </a:pPr>
            <a:r>
              <a:rPr lang="en-US" sz="3399" dirty="0">
                <a:solidFill>
                  <a:srgbClr val="000000"/>
                </a:solidFill>
                <a:latin typeface="Glacial Indifference"/>
                <a:ea typeface="Glacial Indifference"/>
                <a:cs typeface="Glacial Indifference"/>
                <a:sym typeface="Glacial Indifference"/>
              </a:rPr>
              <a:t>Carley， </a:t>
            </a:r>
            <a:r>
              <a:rPr lang="en-US" sz="3399" dirty="0">
                <a:solidFill>
                  <a:srgbClr val="D4145A"/>
                </a:solidFill>
                <a:latin typeface="Glacial Indifference"/>
                <a:ea typeface="Glacial Indifference"/>
                <a:cs typeface="Glacial Indifference"/>
                <a:sym typeface="Glacial Indifference"/>
              </a:rPr>
              <a:t>carley.ruemmele@bmc.org</a:t>
            </a:r>
          </a:p>
          <a:p>
            <a:pPr algn="ctr">
              <a:lnSpc>
                <a:spcPts val="4759"/>
              </a:lnSpc>
            </a:pPr>
            <a:r>
              <a:rPr lang="en-US" sz="3399" dirty="0">
                <a:latin typeface="Glacial Indifference"/>
                <a:ea typeface="Glacial Indifference"/>
                <a:cs typeface="Glacial Indifference"/>
                <a:sym typeface="Glacial Indifference"/>
              </a:rPr>
              <a:t>Charlotte， </a:t>
            </a:r>
            <a:r>
              <a:rPr lang="en-US" sz="3399" dirty="0">
                <a:solidFill>
                  <a:srgbClr val="D4145A"/>
                </a:solidFill>
                <a:latin typeface="Glacial Indifference"/>
                <a:ea typeface="Glacial Indifference"/>
                <a:cs typeface="Glacial Indifference"/>
                <a:sym typeface="Glacial Indifference"/>
              </a:rPr>
              <a:t>charlotte.bruce@bmc.org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62027" y="2198674"/>
            <a:ext cx="15628278" cy="6770956"/>
          </a:xfrm>
          <a:prstGeom prst="rect">
            <a:avLst/>
          </a:prstGeom>
        </p:spPr>
        <p:txBody>
          <a:bodyPr lIns="0" tIns="0" rIns="0" bIns="0" rtlCol="0" anchor="t">
            <a:spAutoFit/>
          </a:bodyPr>
          <a:lstStyle/>
          <a:p>
            <a:pPr marL="1057910" lvl="1" indent="-528955">
              <a:lnSpc>
                <a:spcPct val="150000"/>
              </a:lnSpc>
              <a:buFont typeface="Arial"/>
              <a:buChar char="•"/>
            </a:pPr>
            <a:r>
              <a:rPr lang="zh-CN" altLang="en-US" sz="4900" dirty="0">
                <a:solidFill>
                  <a:srgbClr val="000000"/>
                </a:solidFill>
                <a:latin typeface="Glacial Indifference"/>
                <a:ea typeface="Glacial Indifference"/>
                <a:cs typeface="Glacial Indifference"/>
                <a:sym typeface="Glacial Indifference"/>
              </a:rPr>
              <a:t>健康家庭税收抵免联盟 </a:t>
            </a:r>
            <a:r>
              <a:rPr lang="en-US" altLang="zh-CN" sz="4900" dirty="0">
                <a:solidFill>
                  <a:srgbClr val="000000"/>
                </a:solidFill>
                <a:latin typeface="Glacial Indifference"/>
                <a:ea typeface="Glacial Indifference"/>
                <a:cs typeface="Glacial Indifference"/>
                <a:sym typeface="Glacial Indifference"/>
              </a:rPr>
              <a:t>- </a:t>
            </a:r>
            <a:r>
              <a:rPr lang="zh-CN" altLang="en-US" sz="4900" dirty="0">
                <a:solidFill>
                  <a:srgbClr val="000000"/>
                </a:solidFill>
                <a:latin typeface="Glacial Indifference"/>
                <a:ea typeface="Glacial Indifference"/>
                <a:cs typeface="Glacial Indifference"/>
                <a:sym typeface="Glacial Indifference"/>
              </a:rPr>
              <a:t>我们是谁</a:t>
            </a:r>
          </a:p>
          <a:p>
            <a:pPr marL="1057910" lvl="1" indent="-528955">
              <a:lnSpc>
                <a:spcPct val="150000"/>
              </a:lnSpc>
              <a:buFont typeface="Arial"/>
              <a:buChar char="•"/>
            </a:pPr>
            <a:r>
              <a:rPr lang="zh-CN" altLang="en-US" sz="4900" dirty="0">
                <a:solidFill>
                  <a:srgbClr val="000000"/>
                </a:solidFill>
                <a:latin typeface="Glacial Indifference"/>
                <a:ea typeface="Glacial Indifference"/>
                <a:cs typeface="Glacial Indifference"/>
                <a:sym typeface="Glacial Indifference"/>
              </a:rPr>
              <a:t>什么是税收抵免</a:t>
            </a:r>
            <a:r>
              <a:rPr lang="en-US" altLang="zh-CN" sz="4900" dirty="0">
                <a:solidFill>
                  <a:srgbClr val="000000"/>
                </a:solidFill>
                <a:latin typeface="Glacial Indifference"/>
                <a:ea typeface="Glacial Indifference"/>
                <a:cs typeface="Glacial Indifference"/>
                <a:sym typeface="Glacial Indifference"/>
              </a:rPr>
              <a:t>?</a:t>
            </a:r>
          </a:p>
          <a:p>
            <a:pPr marL="1057910" lvl="1" indent="-528955">
              <a:lnSpc>
                <a:spcPct val="150000"/>
              </a:lnSpc>
              <a:buFont typeface="Arial"/>
              <a:buChar char="•"/>
            </a:pPr>
            <a:r>
              <a:rPr lang="zh-CN" altLang="en-US" sz="4900" dirty="0">
                <a:solidFill>
                  <a:srgbClr val="000000"/>
                </a:solidFill>
                <a:latin typeface="Glacial Indifference"/>
                <a:ea typeface="Glacial Indifference"/>
                <a:cs typeface="Glacial Indifference"/>
                <a:sym typeface="Glacial Indifference"/>
              </a:rPr>
              <a:t>可用的州和联邦税收抵免</a:t>
            </a:r>
          </a:p>
          <a:p>
            <a:pPr marL="1057910" lvl="1" indent="-528955">
              <a:lnSpc>
                <a:spcPct val="150000"/>
              </a:lnSpc>
              <a:buFont typeface="Arial"/>
              <a:buChar char="•"/>
            </a:pPr>
            <a:r>
              <a:rPr lang="zh-CN" altLang="en-US" sz="4900" dirty="0">
                <a:solidFill>
                  <a:srgbClr val="000000"/>
                </a:solidFill>
                <a:latin typeface="Glacial Indifference"/>
                <a:ea typeface="Glacial Indifference"/>
                <a:cs typeface="Glacial Indifference"/>
                <a:sym typeface="Glacial Indifference"/>
              </a:rPr>
              <a:t>免费报税服务 </a:t>
            </a:r>
            <a:r>
              <a:rPr lang="en-US" altLang="zh-CN" sz="4900" dirty="0">
                <a:solidFill>
                  <a:srgbClr val="000000"/>
                </a:solidFill>
                <a:latin typeface="Glacial Indifference"/>
                <a:ea typeface="Glacial Indifference"/>
                <a:cs typeface="Glacial Indifference"/>
                <a:sym typeface="Glacial Indifference"/>
              </a:rPr>
              <a:t>(VITA)</a:t>
            </a:r>
          </a:p>
          <a:p>
            <a:pPr marL="1057910" lvl="1" indent="-528955">
              <a:lnSpc>
                <a:spcPct val="150000"/>
              </a:lnSpc>
              <a:buFont typeface="Arial"/>
              <a:buChar char="•"/>
            </a:pPr>
            <a:r>
              <a:rPr lang="zh-CN" altLang="en-US" sz="4900" dirty="0">
                <a:solidFill>
                  <a:srgbClr val="000000"/>
                </a:solidFill>
                <a:latin typeface="Glacial Indifference"/>
                <a:ea typeface="Glacial Indifference"/>
                <a:cs typeface="Glacial Indifference"/>
                <a:sym typeface="Glacial Indifference"/>
              </a:rPr>
              <a:t>与客户和社区成员分享的资源 </a:t>
            </a:r>
            <a:endParaRPr lang="en-US" altLang="zh-CN" sz="4900" dirty="0">
              <a:solidFill>
                <a:srgbClr val="000000"/>
              </a:solidFill>
              <a:latin typeface="Glacial Indifference"/>
              <a:ea typeface="Glacial Indifference"/>
              <a:cs typeface="Glacial Indifference"/>
              <a:sym typeface="Glacial Indifference"/>
            </a:endParaRPr>
          </a:p>
          <a:p>
            <a:pPr marL="528955" lvl="1">
              <a:lnSpc>
                <a:spcPct val="150000"/>
              </a:lnSpc>
            </a:pPr>
            <a:r>
              <a:rPr lang="en-US" altLang="zh-CN" sz="4900" dirty="0">
                <a:solidFill>
                  <a:srgbClr val="000000"/>
                </a:solidFill>
                <a:latin typeface="Glacial Indifference"/>
                <a:ea typeface="Glacial Indifference"/>
                <a:cs typeface="Glacial Indifference"/>
                <a:sym typeface="Glacial Indifference"/>
              </a:rPr>
              <a:t>- </a:t>
            </a:r>
            <a:r>
              <a:rPr lang="en-US" sz="5400" dirty="0"/>
              <a:t>FindYourFunds.org</a:t>
            </a:r>
            <a:endParaRPr lang="en-US" sz="4900" dirty="0">
              <a:solidFill>
                <a:srgbClr val="000000"/>
              </a:solidFill>
              <a:latin typeface="Glacial Indifference"/>
              <a:ea typeface="Glacial Indifference"/>
              <a:cs typeface="Glacial Indifference"/>
            </a:endParaRPr>
          </a:p>
        </p:txBody>
      </p:sp>
      <p:grpSp>
        <p:nvGrpSpPr>
          <p:cNvPr id="3" name="Group 3"/>
          <p:cNvGrpSpPr/>
          <p:nvPr/>
        </p:nvGrpSpPr>
        <p:grpSpPr>
          <a:xfrm>
            <a:off x="-25414" y="8731803"/>
            <a:ext cx="18506452" cy="2391003"/>
            <a:chOff x="0" y="0"/>
            <a:chExt cx="4874127" cy="629729"/>
          </a:xfrm>
        </p:grpSpPr>
        <p:sp>
          <p:nvSpPr>
            <p:cNvPr id="4" name="Freeform 4"/>
            <p:cNvSpPr/>
            <p:nvPr/>
          </p:nvSpPr>
          <p:spPr>
            <a:xfrm>
              <a:off x="0" y="0"/>
              <a:ext cx="4874127" cy="629729"/>
            </a:xfrm>
            <a:custGeom>
              <a:avLst/>
              <a:gdLst/>
              <a:ahLst/>
              <a:cxnLst/>
              <a:rect l="l" t="t" r="r" b="b"/>
              <a:pathLst>
                <a:path w="4874127" h="629729">
                  <a:moveTo>
                    <a:pt x="0" y="0"/>
                  </a:moveTo>
                  <a:lnTo>
                    <a:pt x="4874127" y="0"/>
                  </a:lnTo>
                  <a:lnTo>
                    <a:pt x="4874127" y="629729"/>
                  </a:lnTo>
                  <a:lnTo>
                    <a:pt x="0" y="629729"/>
                  </a:lnTo>
                  <a:close/>
                </a:path>
              </a:pathLst>
            </a:custGeom>
            <a:solidFill>
              <a:srgbClr val="FDD86F"/>
            </a:solidFill>
          </p:spPr>
          <p:txBody>
            <a:bodyPr/>
            <a:lstStyle/>
            <a:p>
              <a:endParaRPr lang="en-US"/>
            </a:p>
          </p:txBody>
        </p:sp>
        <p:sp>
          <p:nvSpPr>
            <p:cNvPr id="5" name="TextBox 5"/>
            <p:cNvSpPr txBox="1"/>
            <p:nvPr/>
          </p:nvSpPr>
          <p:spPr>
            <a:xfrm>
              <a:off x="0" y="-38100"/>
              <a:ext cx="4874127" cy="667829"/>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278002" y="355735"/>
            <a:ext cx="4464546" cy="1577098"/>
          </a:xfrm>
          <a:prstGeom prst="rect">
            <a:avLst/>
          </a:prstGeom>
        </p:spPr>
        <p:txBody>
          <a:bodyPr lIns="0" tIns="0" rIns="0" bIns="0" rtlCol="0" anchor="t">
            <a:spAutoFit/>
          </a:bodyPr>
          <a:lstStyle/>
          <a:p>
            <a:pPr algn="ctr">
              <a:lnSpc>
                <a:spcPts val="13439"/>
              </a:lnSpc>
            </a:pPr>
            <a:r>
              <a:rPr lang="zh-CN" altLang="en-US" sz="9600" b="1" dirty="0"/>
              <a:t>议程</a:t>
            </a:r>
            <a:endParaRPr lang="en-US" sz="9599" b="1" dirty="0">
              <a:solidFill>
                <a:srgbClr val="000000"/>
              </a:solidFill>
              <a:latin typeface="Glacial Indifference Bold"/>
              <a:ea typeface="Glacial Indifference Bold"/>
              <a:cs typeface="Glacial Indifference Bold"/>
              <a:sym typeface="Glacial Indifference Bold"/>
            </a:endParaRPr>
          </a:p>
        </p:txBody>
      </p:sp>
      <p:sp>
        <p:nvSpPr>
          <p:cNvPr id="8" name="Freeform 8"/>
          <p:cNvSpPr/>
          <p:nvPr/>
        </p:nvSpPr>
        <p:spPr>
          <a:xfrm rot="-240549">
            <a:off x="16124471" y="6689856"/>
            <a:ext cx="1823438" cy="1455435"/>
          </a:xfrm>
          <a:custGeom>
            <a:avLst/>
            <a:gdLst/>
            <a:ahLst/>
            <a:cxnLst/>
            <a:rect l="l" t="t" r="r" b="b"/>
            <a:pathLst>
              <a:path w="1823438" h="1455435">
                <a:moveTo>
                  <a:pt x="0" y="0"/>
                </a:moveTo>
                <a:lnTo>
                  <a:pt x="1823438" y="0"/>
                </a:lnTo>
                <a:lnTo>
                  <a:pt x="1823438" y="1455435"/>
                </a:lnTo>
                <a:lnTo>
                  <a:pt x="0" y="14554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16099623" y="8346749"/>
            <a:ext cx="1159162" cy="1020063"/>
          </a:xfrm>
          <a:custGeom>
            <a:avLst/>
            <a:gdLst/>
            <a:ahLst/>
            <a:cxnLst/>
            <a:rect l="l" t="t" r="r" b="b"/>
            <a:pathLst>
              <a:path w="1159162" h="1020063">
                <a:moveTo>
                  <a:pt x="0" y="0"/>
                </a:moveTo>
                <a:lnTo>
                  <a:pt x="1159163" y="0"/>
                </a:lnTo>
                <a:lnTo>
                  <a:pt x="1159163" y="1020063"/>
                </a:lnTo>
                <a:lnTo>
                  <a:pt x="0" y="10200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12209144" y="8856780"/>
            <a:ext cx="1134972" cy="998775"/>
          </a:xfrm>
          <a:custGeom>
            <a:avLst/>
            <a:gdLst/>
            <a:ahLst/>
            <a:cxnLst/>
            <a:rect l="l" t="t" r="r" b="b"/>
            <a:pathLst>
              <a:path w="1134972" h="998775">
                <a:moveTo>
                  <a:pt x="0" y="0"/>
                </a:moveTo>
                <a:lnTo>
                  <a:pt x="1134971" y="0"/>
                </a:lnTo>
                <a:lnTo>
                  <a:pt x="1134971" y="998775"/>
                </a:lnTo>
                <a:lnTo>
                  <a:pt x="0" y="998775"/>
                </a:lnTo>
                <a:lnTo>
                  <a:pt x="0" y="0"/>
                </a:lnTo>
                <a:close/>
              </a:path>
            </a:pathLst>
          </a:custGeom>
          <a:blipFill>
            <a:blip r:embed="rId4">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p:cNvSpPr/>
          <p:nvPr/>
        </p:nvSpPr>
        <p:spPr>
          <a:xfrm>
            <a:off x="13110574" y="5485029"/>
            <a:ext cx="828963" cy="1932545"/>
          </a:xfrm>
          <a:custGeom>
            <a:avLst/>
            <a:gdLst/>
            <a:ahLst/>
            <a:cxnLst/>
            <a:rect l="l" t="t" r="r" b="b"/>
            <a:pathLst>
              <a:path w="828963" h="1932545">
                <a:moveTo>
                  <a:pt x="0" y="0"/>
                </a:moveTo>
                <a:lnTo>
                  <a:pt x="828963" y="0"/>
                </a:lnTo>
                <a:lnTo>
                  <a:pt x="828963" y="1932544"/>
                </a:lnTo>
                <a:lnTo>
                  <a:pt x="0" y="1932544"/>
                </a:lnTo>
                <a:lnTo>
                  <a:pt x="0" y="0"/>
                </a:lnTo>
                <a:close/>
              </a:path>
            </a:pathLst>
          </a:custGeom>
          <a:blipFill>
            <a:blip r:embed="rId7">
              <a:extLst>
                <a:ext uri="{96DAC541-7B7A-43D3-8B79-37D633B846F1}">
                  <asvg:svgBlip xmlns:asvg="http://schemas.microsoft.com/office/drawing/2016/SVG/main" r:embed="rId8"/>
                </a:ext>
              </a:extLst>
            </a:blip>
            <a:stretch>
              <a:fillRect r="-308835" b="-112921"/>
            </a:stretch>
          </a:blipFill>
        </p:spPr>
        <p:txBody>
          <a:bodyPr/>
          <a:lstStyle/>
          <a:p>
            <a:endParaRPr lang="en-US"/>
          </a:p>
        </p:txBody>
      </p:sp>
      <p:sp>
        <p:nvSpPr>
          <p:cNvPr id="12" name="Freeform 12"/>
          <p:cNvSpPr/>
          <p:nvPr/>
        </p:nvSpPr>
        <p:spPr>
          <a:xfrm>
            <a:off x="15661341" y="8209877"/>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7">
              <a:extLst>
                <a:ext uri="{96DAC541-7B7A-43D3-8B79-37D633B846F1}">
                  <asvg:svgBlip xmlns:asvg="http://schemas.microsoft.com/office/drawing/2016/SVG/main" r:embed="rId9"/>
                </a:ext>
              </a:extLst>
            </a:blip>
            <a:stretch>
              <a:fillRect r="-308835" b="-112921"/>
            </a:stretch>
          </a:blipFill>
        </p:spPr>
        <p:txBody>
          <a:bodyPr/>
          <a:lstStyle/>
          <a:p>
            <a:endParaRPr lang="en-US"/>
          </a:p>
        </p:txBody>
      </p:sp>
      <p:sp>
        <p:nvSpPr>
          <p:cNvPr id="13" name="Freeform 13"/>
          <p:cNvSpPr/>
          <p:nvPr/>
        </p:nvSpPr>
        <p:spPr>
          <a:xfrm>
            <a:off x="17104811" y="7582353"/>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7">
              <a:extLst>
                <a:ext uri="{96DAC541-7B7A-43D3-8B79-37D633B846F1}">
                  <asvg:svgBlip xmlns:asvg="http://schemas.microsoft.com/office/drawing/2016/SVG/main" r:embed="rId9"/>
                </a:ext>
              </a:extLst>
            </a:blip>
            <a:stretch>
              <a:fillRect r="-308835" b="-112921"/>
            </a:stretch>
          </a:blipFill>
        </p:spPr>
        <p:txBody>
          <a:bodyPr/>
          <a:lstStyle/>
          <a:p>
            <a:endParaRPr lang="en-US"/>
          </a:p>
        </p:txBody>
      </p:sp>
      <p:sp>
        <p:nvSpPr>
          <p:cNvPr id="14" name="Freeform 14"/>
          <p:cNvSpPr/>
          <p:nvPr/>
        </p:nvSpPr>
        <p:spPr>
          <a:xfrm>
            <a:off x="15246860" y="5769883"/>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7">
              <a:extLst>
                <a:ext uri="{96DAC541-7B7A-43D3-8B79-37D633B846F1}">
                  <asvg:svgBlip xmlns:asvg="http://schemas.microsoft.com/office/drawing/2016/SVG/main" r:embed="rId9"/>
                </a:ext>
              </a:extLst>
            </a:blip>
            <a:stretch>
              <a:fillRect r="-308835" b="-112921"/>
            </a:stretch>
          </a:blipFill>
        </p:spPr>
        <p:txBody>
          <a:bodyPr/>
          <a:lstStyle/>
          <a:p>
            <a:endParaRPr lang="en-US"/>
          </a:p>
        </p:txBody>
      </p:sp>
      <p:sp>
        <p:nvSpPr>
          <p:cNvPr id="15" name="Freeform 15"/>
          <p:cNvSpPr/>
          <p:nvPr/>
        </p:nvSpPr>
        <p:spPr>
          <a:xfrm>
            <a:off x="11613722" y="7243605"/>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7">
              <a:extLst>
                <a:ext uri="{96DAC541-7B7A-43D3-8B79-37D633B846F1}">
                  <asvg:svgBlip xmlns:asvg="http://schemas.microsoft.com/office/drawing/2016/SVG/main" r:embed="rId9"/>
                </a:ext>
              </a:extLst>
            </a:blip>
            <a:stretch>
              <a:fillRect r="-308835" b="-112921"/>
            </a:stretch>
          </a:blipFill>
        </p:spPr>
        <p:txBody>
          <a:bodyPr/>
          <a:lstStyle/>
          <a:p>
            <a:endParaRPr lang="en-US"/>
          </a:p>
        </p:txBody>
      </p:sp>
      <p:sp>
        <p:nvSpPr>
          <p:cNvPr id="16" name="Freeform 16"/>
          <p:cNvSpPr/>
          <p:nvPr/>
        </p:nvSpPr>
        <p:spPr>
          <a:xfrm rot="-8213049">
            <a:off x="11530966" y="6689856"/>
            <a:ext cx="1823438" cy="1455435"/>
          </a:xfrm>
          <a:custGeom>
            <a:avLst/>
            <a:gdLst/>
            <a:ahLst/>
            <a:cxnLst/>
            <a:rect l="l" t="t" r="r" b="b"/>
            <a:pathLst>
              <a:path w="1823438" h="1455435">
                <a:moveTo>
                  <a:pt x="0" y="0"/>
                </a:moveTo>
                <a:lnTo>
                  <a:pt x="1823438" y="0"/>
                </a:lnTo>
                <a:lnTo>
                  <a:pt x="1823438" y="1455435"/>
                </a:lnTo>
                <a:lnTo>
                  <a:pt x="0" y="1455435"/>
                </a:lnTo>
                <a:lnTo>
                  <a:pt x="0" y="0"/>
                </a:lnTo>
                <a:close/>
              </a:path>
            </a:pathLst>
          </a:custGeom>
          <a:blipFill>
            <a:blip r:embed="rId2">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7" name="Freeform 17"/>
          <p:cNvSpPr/>
          <p:nvPr/>
        </p:nvSpPr>
        <p:spPr>
          <a:xfrm>
            <a:off x="13525056" y="7368504"/>
            <a:ext cx="2412887" cy="2360242"/>
          </a:xfrm>
          <a:custGeom>
            <a:avLst/>
            <a:gdLst/>
            <a:ahLst/>
            <a:cxnLst/>
            <a:rect l="l" t="t" r="r" b="b"/>
            <a:pathLst>
              <a:path w="2412887" h="2360242">
                <a:moveTo>
                  <a:pt x="0" y="0"/>
                </a:moveTo>
                <a:lnTo>
                  <a:pt x="2412887" y="0"/>
                </a:lnTo>
                <a:lnTo>
                  <a:pt x="2412887" y="2360243"/>
                </a:lnTo>
                <a:lnTo>
                  <a:pt x="0" y="236024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8" name="Freeform 18"/>
          <p:cNvSpPr/>
          <p:nvPr/>
        </p:nvSpPr>
        <p:spPr>
          <a:xfrm>
            <a:off x="10651408" y="6451301"/>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7">
              <a:extLst>
                <a:ext uri="{96DAC541-7B7A-43D3-8B79-37D633B846F1}">
                  <asvg:svgBlip xmlns:asvg="http://schemas.microsoft.com/office/drawing/2016/SVG/main" r:embed="rId9"/>
                </a:ext>
              </a:extLst>
            </a:blip>
            <a:stretch>
              <a:fillRect r="-308835" b="-112921"/>
            </a:stretch>
          </a:blipFill>
        </p:spPr>
        <p:txBody>
          <a:bodyPr/>
          <a:lstStyle/>
          <a:p>
            <a:endParaRPr lang="en-US"/>
          </a:p>
        </p:txBody>
      </p:sp>
      <p:sp>
        <p:nvSpPr>
          <p:cNvPr id="19" name="Freeform 19"/>
          <p:cNvSpPr/>
          <p:nvPr/>
        </p:nvSpPr>
        <p:spPr>
          <a:xfrm>
            <a:off x="12953223" y="7522865"/>
            <a:ext cx="552783" cy="1288690"/>
          </a:xfrm>
          <a:custGeom>
            <a:avLst/>
            <a:gdLst/>
            <a:ahLst/>
            <a:cxnLst/>
            <a:rect l="l" t="t" r="r" b="b"/>
            <a:pathLst>
              <a:path w="552783" h="1288690">
                <a:moveTo>
                  <a:pt x="0" y="0"/>
                </a:moveTo>
                <a:lnTo>
                  <a:pt x="552783" y="0"/>
                </a:lnTo>
                <a:lnTo>
                  <a:pt x="552783" y="1288691"/>
                </a:lnTo>
                <a:lnTo>
                  <a:pt x="0" y="1288691"/>
                </a:lnTo>
                <a:lnTo>
                  <a:pt x="0" y="0"/>
                </a:lnTo>
                <a:close/>
              </a:path>
            </a:pathLst>
          </a:custGeom>
          <a:blipFill>
            <a:blip r:embed="rId7">
              <a:extLst>
                <a:ext uri="{96DAC541-7B7A-43D3-8B79-37D633B846F1}">
                  <asvg:svgBlip xmlns:asvg="http://schemas.microsoft.com/office/drawing/2016/SVG/main" r:embed="rId9"/>
                </a:ext>
              </a:extLst>
            </a:blip>
            <a:stretch>
              <a:fillRect r="-308835" b="-112921"/>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414" y="9058896"/>
            <a:ext cx="18506452" cy="2063910"/>
            <a:chOff x="0" y="0"/>
            <a:chExt cx="4874127" cy="629729"/>
          </a:xfrm>
        </p:grpSpPr>
        <p:sp>
          <p:nvSpPr>
            <p:cNvPr id="3" name="Freeform 3"/>
            <p:cNvSpPr/>
            <p:nvPr/>
          </p:nvSpPr>
          <p:spPr>
            <a:xfrm>
              <a:off x="0" y="0"/>
              <a:ext cx="4874127" cy="629729"/>
            </a:xfrm>
            <a:custGeom>
              <a:avLst/>
              <a:gdLst/>
              <a:ahLst/>
              <a:cxnLst/>
              <a:rect l="l" t="t" r="r" b="b"/>
              <a:pathLst>
                <a:path w="4874127" h="629729">
                  <a:moveTo>
                    <a:pt x="0" y="0"/>
                  </a:moveTo>
                  <a:lnTo>
                    <a:pt x="4874127" y="0"/>
                  </a:lnTo>
                  <a:lnTo>
                    <a:pt x="4874127" y="629729"/>
                  </a:lnTo>
                  <a:lnTo>
                    <a:pt x="0" y="629729"/>
                  </a:lnTo>
                  <a:close/>
                </a:path>
              </a:pathLst>
            </a:custGeom>
            <a:solidFill>
              <a:srgbClr val="FDD86F"/>
            </a:solidFill>
          </p:spPr>
          <p:txBody>
            <a:bodyPr/>
            <a:lstStyle/>
            <a:p>
              <a:endParaRPr lang="en-US"/>
            </a:p>
          </p:txBody>
        </p:sp>
        <p:sp>
          <p:nvSpPr>
            <p:cNvPr id="4" name="TextBox 4"/>
            <p:cNvSpPr txBox="1"/>
            <p:nvPr/>
          </p:nvSpPr>
          <p:spPr>
            <a:xfrm>
              <a:off x="0" y="-38100"/>
              <a:ext cx="4874127" cy="667829"/>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17259300" y="2268307"/>
            <a:ext cx="649623" cy="1514452"/>
          </a:xfrm>
          <a:custGeom>
            <a:avLst/>
            <a:gdLst/>
            <a:ahLst/>
            <a:cxnLst/>
            <a:rect l="l" t="t" r="r" b="b"/>
            <a:pathLst>
              <a:path w="649623" h="1514452">
                <a:moveTo>
                  <a:pt x="0" y="0"/>
                </a:moveTo>
                <a:lnTo>
                  <a:pt x="649623" y="0"/>
                </a:lnTo>
                <a:lnTo>
                  <a:pt x="649623" y="1514453"/>
                </a:lnTo>
                <a:lnTo>
                  <a:pt x="0" y="1514453"/>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
        <p:nvSpPr>
          <p:cNvPr id="7" name="Freeform 7"/>
          <p:cNvSpPr/>
          <p:nvPr/>
        </p:nvSpPr>
        <p:spPr>
          <a:xfrm>
            <a:off x="12743321" y="8497905"/>
            <a:ext cx="828963" cy="1932545"/>
          </a:xfrm>
          <a:custGeom>
            <a:avLst/>
            <a:gdLst/>
            <a:ahLst/>
            <a:cxnLst/>
            <a:rect l="l" t="t" r="r" b="b"/>
            <a:pathLst>
              <a:path w="828963" h="1932545">
                <a:moveTo>
                  <a:pt x="0" y="0"/>
                </a:moveTo>
                <a:lnTo>
                  <a:pt x="828963" y="0"/>
                </a:lnTo>
                <a:lnTo>
                  <a:pt x="828963" y="1932544"/>
                </a:lnTo>
                <a:lnTo>
                  <a:pt x="0" y="1932544"/>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
        <p:nvSpPr>
          <p:cNvPr id="8" name="Freeform 8"/>
          <p:cNvSpPr/>
          <p:nvPr/>
        </p:nvSpPr>
        <p:spPr>
          <a:xfrm>
            <a:off x="12218772" y="7544444"/>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
        <p:nvSpPr>
          <p:cNvPr id="9" name="Freeform 9"/>
          <p:cNvSpPr/>
          <p:nvPr/>
        </p:nvSpPr>
        <p:spPr>
          <a:xfrm>
            <a:off x="17459037" y="2638139"/>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
        <p:nvSpPr>
          <p:cNvPr id="10" name="Freeform 10"/>
          <p:cNvSpPr/>
          <p:nvPr/>
        </p:nvSpPr>
        <p:spPr>
          <a:xfrm>
            <a:off x="12922661" y="7340148"/>
            <a:ext cx="649623" cy="1514452"/>
          </a:xfrm>
          <a:custGeom>
            <a:avLst/>
            <a:gdLst/>
            <a:ahLst/>
            <a:cxnLst/>
            <a:rect l="l" t="t" r="r" b="b"/>
            <a:pathLst>
              <a:path w="649623" h="1514452">
                <a:moveTo>
                  <a:pt x="0" y="0"/>
                </a:moveTo>
                <a:lnTo>
                  <a:pt x="649623" y="0"/>
                </a:lnTo>
                <a:lnTo>
                  <a:pt x="649623" y="1514453"/>
                </a:lnTo>
                <a:lnTo>
                  <a:pt x="0" y="1514453"/>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
        <p:nvSpPr>
          <p:cNvPr id="11" name="Freeform 11"/>
          <p:cNvSpPr/>
          <p:nvPr/>
        </p:nvSpPr>
        <p:spPr>
          <a:xfrm>
            <a:off x="16908153" y="8854601"/>
            <a:ext cx="675959" cy="1575849"/>
          </a:xfrm>
          <a:custGeom>
            <a:avLst/>
            <a:gdLst/>
            <a:ahLst/>
            <a:cxnLst/>
            <a:rect l="l" t="t" r="r" b="b"/>
            <a:pathLst>
              <a:path w="675959" h="1575849">
                <a:moveTo>
                  <a:pt x="0" y="0"/>
                </a:moveTo>
                <a:lnTo>
                  <a:pt x="675958" y="0"/>
                </a:lnTo>
                <a:lnTo>
                  <a:pt x="675958" y="1575848"/>
                </a:lnTo>
                <a:lnTo>
                  <a:pt x="0" y="1575848"/>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
        <p:nvSpPr>
          <p:cNvPr id="12" name="Freeform 12"/>
          <p:cNvSpPr/>
          <p:nvPr/>
        </p:nvSpPr>
        <p:spPr>
          <a:xfrm>
            <a:off x="13672938" y="3052692"/>
            <a:ext cx="4324735" cy="7089730"/>
          </a:xfrm>
          <a:custGeom>
            <a:avLst/>
            <a:gdLst/>
            <a:ahLst/>
            <a:cxnLst/>
            <a:rect l="l" t="t" r="r" b="b"/>
            <a:pathLst>
              <a:path w="4324735" h="7089730">
                <a:moveTo>
                  <a:pt x="0" y="0"/>
                </a:moveTo>
                <a:lnTo>
                  <a:pt x="4324735" y="0"/>
                </a:lnTo>
                <a:lnTo>
                  <a:pt x="4324735" y="7089730"/>
                </a:lnTo>
                <a:lnTo>
                  <a:pt x="0" y="7089730"/>
                </a:lnTo>
                <a:lnTo>
                  <a:pt x="0" y="0"/>
                </a:lnTo>
                <a:close/>
              </a:path>
            </a:pathLst>
          </a:custGeom>
          <a:blipFill>
            <a:blip r:embed="rId4"/>
            <a:stretch>
              <a:fillRect/>
            </a:stretch>
          </a:blipFill>
        </p:spPr>
        <p:txBody>
          <a:bodyPr/>
          <a:lstStyle/>
          <a:p>
            <a:endParaRPr lang="en-US"/>
          </a:p>
        </p:txBody>
      </p:sp>
      <p:sp>
        <p:nvSpPr>
          <p:cNvPr id="13" name="Freeform 13"/>
          <p:cNvSpPr/>
          <p:nvPr/>
        </p:nvSpPr>
        <p:spPr>
          <a:xfrm>
            <a:off x="17494441" y="6742135"/>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
        <p:nvSpPr>
          <p:cNvPr id="14" name="Freeform 14"/>
          <p:cNvSpPr/>
          <p:nvPr/>
        </p:nvSpPr>
        <p:spPr>
          <a:xfrm>
            <a:off x="14905688" y="3025534"/>
            <a:ext cx="828963" cy="1932545"/>
          </a:xfrm>
          <a:custGeom>
            <a:avLst/>
            <a:gdLst/>
            <a:ahLst/>
            <a:cxnLst/>
            <a:rect l="l" t="t" r="r" b="b"/>
            <a:pathLst>
              <a:path w="828963" h="1932545">
                <a:moveTo>
                  <a:pt x="0" y="0"/>
                </a:moveTo>
                <a:lnTo>
                  <a:pt x="828964" y="0"/>
                </a:lnTo>
                <a:lnTo>
                  <a:pt x="828964" y="1932544"/>
                </a:lnTo>
                <a:lnTo>
                  <a:pt x="0" y="1932544"/>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
        <p:nvSpPr>
          <p:cNvPr id="15" name="Freeform 15"/>
          <p:cNvSpPr/>
          <p:nvPr/>
        </p:nvSpPr>
        <p:spPr>
          <a:xfrm>
            <a:off x="14615361" y="2927578"/>
            <a:ext cx="580654" cy="1353667"/>
          </a:xfrm>
          <a:custGeom>
            <a:avLst/>
            <a:gdLst/>
            <a:ahLst/>
            <a:cxnLst/>
            <a:rect l="l" t="t" r="r" b="b"/>
            <a:pathLst>
              <a:path w="580654" h="1353667">
                <a:moveTo>
                  <a:pt x="0" y="0"/>
                </a:moveTo>
                <a:lnTo>
                  <a:pt x="580654" y="0"/>
                </a:lnTo>
                <a:lnTo>
                  <a:pt x="580654" y="1353667"/>
                </a:lnTo>
                <a:lnTo>
                  <a:pt x="0" y="1353667"/>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
        <p:nvSpPr>
          <p:cNvPr id="16" name="Freeform 16"/>
          <p:cNvSpPr/>
          <p:nvPr/>
        </p:nvSpPr>
        <p:spPr>
          <a:xfrm>
            <a:off x="17707346" y="4062703"/>
            <a:ext cx="580654" cy="1353667"/>
          </a:xfrm>
          <a:custGeom>
            <a:avLst/>
            <a:gdLst/>
            <a:ahLst/>
            <a:cxnLst/>
            <a:rect l="l" t="t" r="r" b="b"/>
            <a:pathLst>
              <a:path w="580654" h="1353667">
                <a:moveTo>
                  <a:pt x="0" y="0"/>
                </a:moveTo>
                <a:lnTo>
                  <a:pt x="580654" y="0"/>
                </a:lnTo>
                <a:lnTo>
                  <a:pt x="580654" y="1353666"/>
                </a:lnTo>
                <a:lnTo>
                  <a:pt x="0" y="1353666"/>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
        <p:nvSpPr>
          <p:cNvPr id="17" name="Freeform 17"/>
          <p:cNvSpPr/>
          <p:nvPr/>
        </p:nvSpPr>
        <p:spPr>
          <a:xfrm>
            <a:off x="17328269" y="8097374"/>
            <a:ext cx="580654" cy="1353667"/>
          </a:xfrm>
          <a:custGeom>
            <a:avLst/>
            <a:gdLst/>
            <a:ahLst/>
            <a:cxnLst/>
            <a:rect l="l" t="t" r="r" b="b"/>
            <a:pathLst>
              <a:path w="580654" h="1353667">
                <a:moveTo>
                  <a:pt x="0" y="0"/>
                </a:moveTo>
                <a:lnTo>
                  <a:pt x="580654" y="0"/>
                </a:lnTo>
                <a:lnTo>
                  <a:pt x="580654" y="1353667"/>
                </a:lnTo>
                <a:lnTo>
                  <a:pt x="0" y="1353667"/>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
        <p:nvSpPr>
          <p:cNvPr id="18" name="TextBox 18"/>
          <p:cNvSpPr txBox="1"/>
          <p:nvPr/>
        </p:nvSpPr>
        <p:spPr>
          <a:xfrm>
            <a:off x="481170" y="260247"/>
            <a:ext cx="8662830" cy="1577098"/>
          </a:xfrm>
          <a:prstGeom prst="rect">
            <a:avLst/>
          </a:prstGeom>
        </p:spPr>
        <p:txBody>
          <a:bodyPr lIns="0" tIns="0" rIns="0" bIns="0" rtlCol="0" anchor="t">
            <a:spAutoFit/>
          </a:bodyPr>
          <a:lstStyle/>
          <a:p>
            <a:pPr>
              <a:lnSpc>
                <a:spcPts val="13439"/>
              </a:lnSpc>
            </a:pPr>
            <a:r>
              <a:rPr lang="zh-CN" altLang="en-US" sz="9600" b="1" dirty="0"/>
              <a:t>我们的联盟</a:t>
            </a:r>
            <a:endParaRPr lang="en-US" sz="9599" b="1" dirty="0">
              <a:solidFill>
                <a:srgbClr val="000000"/>
              </a:solidFill>
              <a:latin typeface="Glacial Indifference Bold"/>
              <a:ea typeface="Glacial Indifference Bold"/>
              <a:cs typeface="Glacial Indifference Bold"/>
              <a:sym typeface="Glacial Indifference Bold"/>
            </a:endParaRPr>
          </a:p>
        </p:txBody>
      </p:sp>
      <p:sp>
        <p:nvSpPr>
          <p:cNvPr id="19" name="TextBox 19"/>
          <p:cNvSpPr txBox="1"/>
          <p:nvPr/>
        </p:nvSpPr>
        <p:spPr>
          <a:xfrm>
            <a:off x="1050292" y="2056545"/>
            <a:ext cx="14392124" cy="5314275"/>
          </a:xfrm>
          <a:prstGeom prst="rect">
            <a:avLst/>
          </a:prstGeom>
        </p:spPr>
        <p:txBody>
          <a:bodyPr lIns="0" tIns="0" rIns="0" bIns="0" rtlCol="0" anchor="t">
            <a:spAutoFit/>
          </a:bodyPr>
          <a:lstStyle/>
          <a:p>
            <a:pPr marL="647065" lvl="1" indent="-323215" algn="just">
              <a:lnSpc>
                <a:spcPct val="200000"/>
              </a:lnSpc>
              <a:buFont typeface="Arial"/>
              <a:buChar char="•"/>
            </a:pPr>
            <a:r>
              <a:rPr lang="zh-CN" altLang="en-US" sz="2950" dirty="0">
                <a:solidFill>
                  <a:srgbClr val="000000"/>
                </a:solidFill>
                <a:latin typeface="Glacial Indifference"/>
                <a:ea typeface="Glacial Indifference"/>
                <a:cs typeface="Glacial Indifference"/>
                <a:sym typeface="Glacial Indifference"/>
              </a:rPr>
              <a:t>健康家庭税收抵免联盟是一个全州性网络，致力于扩大州劳动所得税抵免</a:t>
            </a:r>
            <a:r>
              <a:rPr lang="en-US" altLang="zh-CN" sz="2950" dirty="0">
                <a:solidFill>
                  <a:srgbClr val="000000"/>
                </a:solidFill>
                <a:latin typeface="Glacial Indifference"/>
                <a:ea typeface="Glacial Indifference"/>
                <a:cs typeface="Glacial Indifference"/>
                <a:sym typeface="Glacial Indifference"/>
              </a:rPr>
              <a:t>(EITC)</a:t>
            </a:r>
            <a:r>
              <a:rPr lang="zh-CN" altLang="en-US" sz="2950" dirty="0">
                <a:solidFill>
                  <a:srgbClr val="000000"/>
                </a:solidFill>
                <a:latin typeface="Glacial Indifference"/>
                <a:ea typeface="Glacial Indifference"/>
                <a:cs typeface="Glacial Indifference"/>
                <a:sym typeface="Glacial Indifference"/>
              </a:rPr>
              <a:t>和儿童家庭税收抵免</a:t>
            </a:r>
            <a:r>
              <a:rPr lang="en-US" altLang="zh-CN" sz="2950" dirty="0">
                <a:solidFill>
                  <a:srgbClr val="000000"/>
                </a:solidFill>
                <a:latin typeface="Glacial Indifference"/>
                <a:ea typeface="Glacial Indifference"/>
                <a:cs typeface="Glacial Indifference"/>
                <a:sym typeface="Glacial Indifference"/>
              </a:rPr>
              <a:t>(CFTC)</a:t>
            </a:r>
            <a:r>
              <a:rPr lang="zh-CN" altLang="en-US" sz="2950" dirty="0">
                <a:solidFill>
                  <a:srgbClr val="000000"/>
                </a:solidFill>
                <a:latin typeface="Glacial Indifference"/>
                <a:ea typeface="Glacial Indifference"/>
                <a:cs typeface="Glacial Indifference"/>
                <a:sym typeface="Glacial Indifference"/>
              </a:rPr>
              <a:t>的覆盖范围</a:t>
            </a:r>
          </a:p>
          <a:p>
            <a:pPr marL="647065" lvl="1" indent="-323215" algn="just">
              <a:lnSpc>
                <a:spcPct val="200000"/>
              </a:lnSpc>
              <a:buFont typeface="Arial"/>
              <a:buChar char="•"/>
            </a:pPr>
            <a:r>
              <a:rPr lang="zh-CN" altLang="en-US" sz="2950" dirty="0">
                <a:solidFill>
                  <a:srgbClr val="000000"/>
                </a:solidFill>
                <a:latin typeface="Glacial Indifference"/>
                <a:ea typeface="Glacial Indifference"/>
                <a:cs typeface="Glacial Indifference"/>
                <a:sym typeface="Glacial Indifference"/>
              </a:rPr>
              <a:t>由儿童健康观察组织领导，联盟由</a:t>
            </a:r>
            <a:r>
              <a:rPr lang="zh-CN" altLang="en-US" sz="2950" b="1" dirty="0">
                <a:solidFill>
                  <a:srgbClr val="000000"/>
                </a:solidFill>
                <a:latin typeface="Glacial Indifference"/>
                <a:ea typeface="Glacial Indifference"/>
                <a:cs typeface="Glacial Indifference"/>
                <a:sym typeface="Glacial Indifference"/>
              </a:rPr>
              <a:t>遍布麻萨诸塞州的</a:t>
            </a:r>
            <a:r>
              <a:rPr lang="en-US" altLang="zh-CN" sz="2950" b="1" dirty="0">
                <a:solidFill>
                  <a:srgbClr val="000000"/>
                </a:solidFill>
                <a:latin typeface="Glacial Indifference"/>
                <a:ea typeface="Glacial Indifference"/>
                <a:cs typeface="Glacial Indifference"/>
                <a:sym typeface="Glacial Indifference"/>
              </a:rPr>
              <a:t>80</a:t>
            </a:r>
            <a:r>
              <a:rPr lang="zh-CN" altLang="en-US" sz="2950" b="1" dirty="0">
                <a:solidFill>
                  <a:srgbClr val="000000"/>
                </a:solidFill>
                <a:latin typeface="Glacial Indifference"/>
                <a:ea typeface="Glacial Indifference"/>
                <a:cs typeface="Glacial Indifference"/>
                <a:sym typeface="Glacial Indifference"/>
              </a:rPr>
              <a:t>多个组织</a:t>
            </a:r>
            <a:r>
              <a:rPr lang="zh-CN" altLang="en-US" sz="2950" dirty="0">
                <a:solidFill>
                  <a:srgbClr val="000000"/>
                </a:solidFill>
                <a:latin typeface="Glacial Indifference"/>
                <a:ea typeface="Glacial Indifference"/>
                <a:cs typeface="Glacial Indifference"/>
                <a:sym typeface="Glacial Indifference"/>
              </a:rPr>
              <a:t>组成</a:t>
            </a:r>
          </a:p>
          <a:p>
            <a:pPr marL="647065" lvl="1" indent="-323215" algn="just">
              <a:lnSpc>
                <a:spcPct val="200000"/>
              </a:lnSpc>
              <a:buFont typeface="Arial"/>
              <a:buChar char="•"/>
            </a:pPr>
            <a:r>
              <a:rPr lang="zh-CN" altLang="en-US" sz="2950" dirty="0">
                <a:solidFill>
                  <a:srgbClr val="000000"/>
                </a:solidFill>
                <a:latin typeface="Glacial Indifference"/>
                <a:ea typeface="Glacial Indifference"/>
                <a:cs typeface="Glacial Indifference"/>
                <a:sym typeface="Glacial Indifference"/>
              </a:rPr>
              <a:t>自</a:t>
            </a:r>
            <a:r>
              <a:rPr lang="en-US" altLang="zh-CN" sz="2950" dirty="0">
                <a:solidFill>
                  <a:srgbClr val="000000"/>
                </a:solidFill>
                <a:latin typeface="Glacial Indifference"/>
                <a:ea typeface="Glacial Indifference"/>
                <a:cs typeface="Glacial Indifference"/>
                <a:sym typeface="Glacial Indifference"/>
              </a:rPr>
              <a:t>2015</a:t>
            </a:r>
            <a:r>
              <a:rPr lang="zh-CN" altLang="en-US" sz="2950" dirty="0">
                <a:solidFill>
                  <a:srgbClr val="000000"/>
                </a:solidFill>
                <a:latin typeface="Glacial Indifference"/>
                <a:ea typeface="Glacial Indifference"/>
                <a:cs typeface="Glacial Indifference"/>
                <a:sym typeface="Glacial Indifference"/>
              </a:rPr>
              <a:t>年以来，我们三次提高了州劳动所得税抵免，通过了一项全面且包容性强的儿童家庭税收抵免，并投入州资金用于免费报税服务</a:t>
            </a:r>
          </a:p>
          <a:p>
            <a:pPr marL="647065" lvl="1" indent="-323215" algn="just">
              <a:lnSpc>
                <a:spcPct val="200000"/>
              </a:lnSpc>
              <a:buFont typeface="Arial"/>
              <a:buChar char="•"/>
            </a:pPr>
            <a:r>
              <a:rPr lang="zh-CN" altLang="en-US" sz="2950" dirty="0">
                <a:solidFill>
                  <a:srgbClr val="000000"/>
                </a:solidFill>
                <a:latin typeface="Glacial Indifference"/>
                <a:ea typeface="Glacial Indifference"/>
                <a:cs typeface="Glacial Indifference"/>
                <a:sym typeface="Glacial Indifference"/>
              </a:rPr>
              <a:t>我们还开展宣传活动，确保所有符合条件的人了解并申领他们应得的款项</a:t>
            </a:r>
            <a:endParaRPr lang="en-US" sz="3000" dirty="0">
              <a:latin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81170" y="291299"/>
            <a:ext cx="13341652" cy="1331134"/>
          </a:xfrm>
          <a:prstGeom prst="rect">
            <a:avLst/>
          </a:prstGeom>
        </p:spPr>
        <p:txBody>
          <a:bodyPr lIns="0" tIns="0" rIns="0" bIns="0" rtlCol="0" anchor="t">
            <a:spAutoFit/>
          </a:bodyPr>
          <a:lstStyle/>
          <a:p>
            <a:pPr>
              <a:lnSpc>
                <a:spcPts val="11200"/>
              </a:lnSpc>
            </a:pPr>
            <a:r>
              <a:rPr lang="zh-CN" altLang="en-US" sz="8000" b="1" dirty="0">
                <a:solidFill>
                  <a:srgbClr val="000000"/>
                </a:solidFill>
                <a:latin typeface="Glacial Indifference Bold"/>
                <a:ea typeface="Glacial Indifference Bold"/>
                <a:cs typeface="Glacial Indifference Bold"/>
                <a:sym typeface="Glacial Indifference Bold"/>
              </a:rPr>
              <a:t>什么是税收抵免</a:t>
            </a:r>
            <a:r>
              <a:rPr lang="en-US" altLang="zh-CN" sz="8000" b="1" dirty="0">
                <a:solidFill>
                  <a:srgbClr val="000000"/>
                </a:solidFill>
                <a:latin typeface="Glacial Indifference Bold"/>
                <a:ea typeface="Glacial Indifference Bold"/>
                <a:cs typeface="Glacial Indifference Bold"/>
                <a:sym typeface="Glacial Indifference Bold"/>
              </a:rPr>
              <a:t>?</a:t>
            </a:r>
            <a:endParaRPr lang="en-US" sz="8000" b="1" dirty="0">
              <a:solidFill>
                <a:srgbClr val="000000"/>
              </a:solidFill>
              <a:latin typeface="Glacial Indifference Bold"/>
              <a:ea typeface="Glacial Indifference Bold"/>
              <a:cs typeface="Glacial Indifference Bold"/>
              <a:sym typeface="Glacial Indifference Bold"/>
            </a:endParaRPr>
          </a:p>
        </p:txBody>
      </p:sp>
      <p:sp>
        <p:nvSpPr>
          <p:cNvPr id="3" name="Freeform 3"/>
          <p:cNvSpPr/>
          <p:nvPr/>
        </p:nvSpPr>
        <p:spPr>
          <a:xfrm rot="-240549">
            <a:off x="16124471" y="6689856"/>
            <a:ext cx="1823438" cy="1455435"/>
          </a:xfrm>
          <a:custGeom>
            <a:avLst/>
            <a:gdLst/>
            <a:ahLst/>
            <a:cxnLst/>
            <a:rect l="l" t="t" r="r" b="b"/>
            <a:pathLst>
              <a:path w="1823438" h="1455435">
                <a:moveTo>
                  <a:pt x="0" y="0"/>
                </a:moveTo>
                <a:lnTo>
                  <a:pt x="1823438" y="0"/>
                </a:lnTo>
                <a:lnTo>
                  <a:pt x="1823438" y="1455435"/>
                </a:lnTo>
                <a:lnTo>
                  <a:pt x="0" y="14554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25414" y="8731803"/>
            <a:ext cx="18506452" cy="2391003"/>
            <a:chOff x="0" y="0"/>
            <a:chExt cx="4874127" cy="629729"/>
          </a:xfrm>
        </p:grpSpPr>
        <p:sp>
          <p:nvSpPr>
            <p:cNvPr id="5" name="Freeform 5"/>
            <p:cNvSpPr/>
            <p:nvPr/>
          </p:nvSpPr>
          <p:spPr>
            <a:xfrm>
              <a:off x="0" y="0"/>
              <a:ext cx="4874127" cy="629729"/>
            </a:xfrm>
            <a:custGeom>
              <a:avLst/>
              <a:gdLst/>
              <a:ahLst/>
              <a:cxnLst/>
              <a:rect l="l" t="t" r="r" b="b"/>
              <a:pathLst>
                <a:path w="4874127" h="629729">
                  <a:moveTo>
                    <a:pt x="0" y="0"/>
                  </a:moveTo>
                  <a:lnTo>
                    <a:pt x="4874127" y="0"/>
                  </a:lnTo>
                  <a:lnTo>
                    <a:pt x="4874127" y="629729"/>
                  </a:lnTo>
                  <a:lnTo>
                    <a:pt x="0" y="629729"/>
                  </a:lnTo>
                  <a:close/>
                </a:path>
              </a:pathLst>
            </a:custGeom>
            <a:solidFill>
              <a:srgbClr val="FDD86F"/>
            </a:solidFill>
          </p:spPr>
          <p:txBody>
            <a:bodyPr/>
            <a:lstStyle/>
            <a:p>
              <a:endParaRPr lang="en-US"/>
            </a:p>
          </p:txBody>
        </p:sp>
        <p:sp>
          <p:nvSpPr>
            <p:cNvPr id="6" name="TextBox 6"/>
            <p:cNvSpPr txBox="1"/>
            <p:nvPr/>
          </p:nvSpPr>
          <p:spPr>
            <a:xfrm>
              <a:off x="0" y="-38100"/>
              <a:ext cx="4874127" cy="667829"/>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16099623" y="8346749"/>
            <a:ext cx="1159162" cy="1020063"/>
          </a:xfrm>
          <a:custGeom>
            <a:avLst/>
            <a:gdLst/>
            <a:ahLst/>
            <a:cxnLst/>
            <a:rect l="l" t="t" r="r" b="b"/>
            <a:pathLst>
              <a:path w="1159162" h="1020063">
                <a:moveTo>
                  <a:pt x="0" y="0"/>
                </a:moveTo>
                <a:lnTo>
                  <a:pt x="1159163" y="0"/>
                </a:lnTo>
                <a:lnTo>
                  <a:pt x="1159163" y="1020063"/>
                </a:lnTo>
                <a:lnTo>
                  <a:pt x="0" y="10200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2209144" y="8856780"/>
            <a:ext cx="1134972" cy="998775"/>
          </a:xfrm>
          <a:custGeom>
            <a:avLst/>
            <a:gdLst/>
            <a:ahLst/>
            <a:cxnLst/>
            <a:rect l="l" t="t" r="r" b="b"/>
            <a:pathLst>
              <a:path w="1134972" h="998775">
                <a:moveTo>
                  <a:pt x="0" y="0"/>
                </a:moveTo>
                <a:lnTo>
                  <a:pt x="1134971" y="0"/>
                </a:lnTo>
                <a:lnTo>
                  <a:pt x="1134971" y="998775"/>
                </a:lnTo>
                <a:lnTo>
                  <a:pt x="0" y="9987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13110574" y="5485029"/>
            <a:ext cx="828963" cy="1932545"/>
          </a:xfrm>
          <a:custGeom>
            <a:avLst/>
            <a:gdLst/>
            <a:ahLst/>
            <a:cxnLst/>
            <a:rect l="l" t="t" r="r" b="b"/>
            <a:pathLst>
              <a:path w="828963" h="1932545">
                <a:moveTo>
                  <a:pt x="0" y="0"/>
                </a:moveTo>
                <a:lnTo>
                  <a:pt x="828963" y="0"/>
                </a:lnTo>
                <a:lnTo>
                  <a:pt x="828963" y="1932544"/>
                </a:lnTo>
                <a:lnTo>
                  <a:pt x="0" y="1932544"/>
                </a:lnTo>
                <a:lnTo>
                  <a:pt x="0" y="0"/>
                </a:lnTo>
                <a:close/>
              </a:path>
            </a:pathLst>
          </a:custGeom>
          <a:blipFill>
            <a:blip r:embed="rId6">
              <a:extLst>
                <a:ext uri="{96DAC541-7B7A-43D3-8B79-37D633B846F1}">
                  <asvg:svgBlip xmlns:asvg="http://schemas.microsoft.com/office/drawing/2016/SVG/main" r:embed="rId7"/>
                </a:ext>
              </a:extLst>
            </a:blip>
            <a:stretch>
              <a:fillRect r="-308835" b="-112921"/>
            </a:stretch>
          </a:blipFill>
        </p:spPr>
        <p:txBody>
          <a:bodyPr/>
          <a:lstStyle/>
          <a:p>
            <a:endParaRPr lang="en-US"/>
          </a:p>
        </p:txBody>
      </p:sp>
      <p:sp>
        <p:nvSpPr>
          <p:cNvPr id="10" name="Freeform 10"/>
          <p:cNvSpPr/>
          <p:nvPr/>
        </p:nvSpPr>
        <p:spPr>
          <a:xfrm>
            <a:off x="15661341" y="8209877"/>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6">
              <a:extLst>
                <a:ext uri="{96DAC541-7B7A-43D3-8B79-37D633B846F1}">
                  <asvg:svgBlip xmlns:asvg="http://schemas.microsoft.com/office/drawing/2016/SVG/main" r:embed="rId7"/>
                </a:ext>
              </a:extLst>
            </a:blip>
            <a:stretch>
              <a:fillRect r="-308835" b="-112921"/>
            </a:stretch>
          </a:blipFill>
        </p:spPr>
        <p:txBody>
          <a:bodyPr/>
          <a:lstStyle/>
          <a:p>
            <a:endParaRPr lang="en-US"/>
          </a:p>
        </p:txBody>
      </p:sp>
      <p:sp>
        <p:nvSpPr>
          <p:cNvPr id="11" name="Freeform 11"/>
          <p:cNvSpPr/>
          <p:nvPr/>
        </p:nvSpPr>
        <p:spPr>
          <a:xfrm>
            <a:off x="17104811" y="7582353"/>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6">
              <a:extLst>
                <a:ext uri="{96DAC541-7B7A-43D3-8B79-37D633B846F1}">
                  <asvg:svgBlip xmlns:asvg="http://schemas.microsoft.com/office/drawing/2016/SVG/main" r:embed="rId7"/>
                </a:ext>
              </a:extLst>
            </a:blip>
            <a:stretch>
              <a:fillRect r="-308835" b="-112921"/>
            </a:stretch>
          </a:blipFill>
        </p:spPr>
        <p:txBody>
          <a:bodyPr/>
          <a:lstStyle/>
          <a:p>
            <a:endParaRPr lang="en-US"/>
          </a:p>
        </p:txBody>
      </p:sp>
      <p:sp>
        <p:nvSpPr>
          <p:cNvPr id="12" name="Freeform 12"/>
          <p:cNvSpPr/>
          <p:nvPr/>
        </p:nvSpPr>
        <p:spPr>
          <a:xfrm>
            <a:off x="15246860" y="5769883"/>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6">
              <a:extLst>
                <a:ext uri="{96DAC541-7B7A-43D3-8B79-37D633B846F1}">
                  <asvg:svgBlip xmlns:asvg="http://schemas.microsoft.com/office/drawing/2016/SVG/main" r:embed="rId7"/>
                </a:ext>
              </a:extLst>
            </a:blip>
            <a:stretch>
              <a:fillRect r="-308835" b="-112921"/>
            </a:stretch>
          </a:blipFill>
        </p:spPr>
        <p:txBody>
          <a:bodyPr/>
          <a:lstStyle/>
          <a:p>
            <a:endParaRPr lang="en-US"/>
          </a:p>
        </p:txBody>
      </p:sp>
      <p:sp>
        <p:nvSpPr>
          <p:cNvPr id="13" name="Freeform 13"/>
          <p:cNvSpPr/>
          <p:nvPr/>
        </p:nvSpPr>
        <p:spPr>
          <a:xfrm>
            <a:off x="11613722" y="7243605"/>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6">
              <a:extLst>
                <a:ext uri="{96DAC541-7B7A-43D3-8B79-37D633B846F1}">
                  <asvg:svgBlip xmlns:asvg="http://schemas.microsoft.com/office/drawing/2016/SVG/main" r:embed="rId7"/>
                </a:ext>
              </a:extLst>
            </a:blip>
            <a:stretch>
              <a:fillRect r="-308835" b="-112921"/>
            </a:stretch>
          </a:blipFill>
        </p:spPr>
        <p:txBody>
          <a:bodyPr/>
          <a:lstStyle/>
          <a:p>
            <a:endParaRPr lang="en-US"/>
          </a:p>
        </p:txBody>
      </p:sp>
      <p:sp>
        <p:nvSpPr>
          <p:cNvPr id="14" name="Freeform 14"/>
          <p:cNvSpPr/>
          <p:nvPr/>
        </p:nvSpPr>
        <p:spPr>
          <a:xfrm rot="-8213049">
            <a:off x="11530966" y="6689856"/>
            <a:ext cx="1823438" cy="1455435"/>
          </a:xfrm>
          <a:custGeom>
            <a:avLst/>
            <a:gdLst/>
            <a:ahLst/>
            <a:cxnLst/>
            <a:rect l="l" t="t" r="r" b="b"/>
            <a:pathLst>
              <a:path w="1823438" h="1455435">
                <a:moveTo>
                  <a:pt x="0" y="0"/>
                </a:moveTo>
                <a:lnTo>
                  <a:pt x="1823438" y="0"/>
                </a:lnTo>
                <a:lnTo>
                  <a:pt x="1823438" y="1455435"/>
                </a:lnTo>
                <a:lnTo>
                  <a:pt x="0" y="14554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Freeform 15"/>
          <p:cNvSpPr/>
          <p:nvPr/>
        </p:nvSpPr>
        <p:spPr>
          <a:xfrm>
            <a:off x="13525056" y="7368504"/>
            <a:ext cx="2412887" cy="2360242"/>
          </a:xfrm>
          <a:custGeom>
            <a:avLst/>
            <a:gdLst/>
            <a:ahLst/>
            <a:cxnLst/>
            <a:rect l="l" t="t" r="r" b="b"/>
            <a:pathLst>
              <a:path w="2412887" h="2360242">
                <a:moveTo>
                  <a:pt x="0" y="0"/>
                </a:moveTo>
                <a:lnTo>
                  <a:pt x="2412887" y="0"/>
                </a:lnTo>
                <a:lnTo>
                  <a:pt x="2412887" y="2360243"/>
                </a:lnTo>
                <a:lnTo>
                  <a:pt x="0" y="23602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Freeform 16"/>
          <p:cNvSpPr/>
          <p:nvPr/>
        </p:nvSpPr>
        <p:spPr>
          <a:xfrm>
            <a:off x="10651408" y="6451301"/>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6">
              <a:extLst>
                <a:ext uri="{96DAC541-7B7A-43D3-8B79-37D633B846F1}">
                  <asvg:svgBlip xmlns:asvg="http://schemas.microsoft.com/office/drawing/2016/SVG/main" r:embed="rId7"/>
                </a:ext>
              </a:extLst>
            </a:blip>
            <a:stretch>
              <a:fillRect r="-308835" b="-112921"/>
            </a:stretch>
          </a:blipFill>
        </p:spPr>
        <p:txBody>
          <a:bodyPr/>
          <a:lstStyle/>
          <a:p>
            <a:endParaRPr lang="en-US"/>
          </a:p>
        </p:txBody>
      </p:sp>
      <p:sp>
        <p:nvSpPr>
          <p:cNvPr id="17" name="Freeform 17"/>
          <p:cNvSpPr/>
          <p:nvPr/>
        </p:nvSpPr>
        <p:spPr>
          <a:xfrm>
            <a:off x="12953223" y="7522865"/>
            <a:ext cx="552783" cy="1288690"/>
          </a:xfrm>
          <a:custGeom>
            <a:avLst/>
            <a:gdLst/>
            <a:ahLst/>
            <a:cxnLst/>
            <a:rect l="l" t="t" r="r" b="b"/>
            <a:pathLst>
              <a:path w="552783" h="1288690">
                <a:moveTo>
                  <a:pt x="0" y="0"/>
                </a:moveTo>
                <a:lnTo>
                  <a:pt x="552783" y="0"/>
                </a:lnTo>
                <a:lnTo>
                  <a:pt x="552783" y="1288691"/>
                </a:lnTo>
                <a:lnTo>
                  <a:pt x="0" y="1288691"/>
                </a:lnTo>
                <a:lnTo>
                  <a:pt x="0" y="0"/>
                </a:lnTo>
                <a:close/>
              </a:path>
            </a:pathLst>
          </a:custGeom>
          <a:blipFill>
            <a:blip r:embed="rId6">
              <a:extLst>
                <a:ext uri="{96DAC541-7B7A-43D3-8B79-37D633B846F1}">
                  <asvg:svgBlip xmlns:asvg="http://schemas.microsoft.com/office/drawing/2016/SVG/main" r:embed="rId7"/>
                </a:ext>
              </a:extLst>
            </a:blip>
            <a:stretch>
              <a:fillRect r="-308835" b="-112921"/>
            </a:stretch>
          </a:blipFill>
        </p:spPr>
        <p:txBody>
          <a:bodyPr/>
          <a:lstStyle/>
          <a:p>
            <a:endParaRPr lang="en-US"/>
          </a:p>
        </p:txBody>
      </p:sp>
      <p:sp>
        <p:nvSpPr>
          <p:cNvPr id="18" name="TextBox 18"/>
          <p:cNvSpPr txBox="1"/>
          <p:nvPr/>
        </p:nvSpPr>
        <p:spPr>
          <a:xfrm>
            <a:off x="664315" y="1841427"/>
            <a:ext cx="15825989" cy="3221651"/>
          </a:xfrm>
          <a:prstGeom prst="rect">
            <a:avLst/>
          </a:prstGeom>
        </p:spPr>
        <p:txBody>
          <a:bodyPr lIns="0" tIns="0" rIns="0" bIns="0" rtlCol="0" anchor="t">
            <a:spAutoFit/>
          </a:bodyPr>
          <a:lstStyle/>
          <a:p>
            <a:pPr marL="666768" lvl="1" indent="-333384">
              <a:lnSpc>
                <a:spcPts val="4323"/>
              </a:lnSpc>
              <a:buFont typeface="Arial"/>
              <a:buChar char="•"/>
            </a:pPr>
            <a:r>
              <a:rPr lang="zh-CN" altLang="en-US" sz="3088" dirty="0">
                <a:solidFill>
                  <a:srgbClr val="000000"/>
                </a:solidFill>
                <a:latin typeface="Glacial Indifference"/>
                <a:ea typeface="Glacial Indifference"/>
                <a:cs typeface="Glacial Indifference"/>
                <a:sym typeface="Glacial Indifference"/>
              </a:rPr>
              <a:t>可退还税收抵免减少家庭应缴税款，如果抵免额大于其纳税义务，则提供退款。这意味着</a:t>
            </a:r>
            <a:r>
              <a:rPr lang="zh-CN" altLang="en-US" sz="3088" b="1" dirty="0">
                <a:solidFill>
                  <a:srgbClr val="D4145A"/>
                </a:solidFill>
                <a:latin typeface="Glacial Indifference Bold"/>
                <a:sym typeface="Glacial Indifference"/>
              </a:rPr>
              <a:t>中低收入家庭可以直接获得灵活的现金返还</a:t>
            </a:r>
            <a:endParaRPr lang="en-US" sz="3088" dirty="0">
              <a:solidFill>
                <a:srgbClr val="D4145A"/>
              </a:solidFill>
              <a:latin typeface="Glacial Indifference"/>
              <a:ea typeface="Glacial Indifference"/>
              <a:cs typeface="Glacial Indifference"/>
              <a:sym typeface="Glacial Indifference"/>
            </a:endParaRPr>
          </a:p>
          <a:p>
            <a:pPr algn="l">
              <a:lnSpc>
                <a:spcPts val="4323"/>
              </a:lnSpc>
            </a:pPr>
            <a:endParaRPr lang="en-US" sz="3088" dirty="0">
              <a:solidFill>
                <a:srgbClr val="D4145A"/>
              </a:solidFill>
              <a:latin typeface="Glacial Indifference"/>
              <a:ea typeface="Glacial Indifference"/>
              <a:cs typeface="Glacial Indifference"/>
              <a:sym typeface="Glacial Indifference"/>
            </a:endParaRPr>
          </a:p>
          <a:p>
            <a:pPr marL="666768" lvl="1" indent="-333384">
              <a:lnSpc>
                <a:spcPts val="4323"/>
              </a:lnSpc>
              <a:buFont typeface="Arial"/>
              <a:buChar char="•"/>
            </a:pPr>
            <a:r>
              <a:rPr lang="zh-CN" altLang="en-US" sz="3088" dirty="0">
                <a:solidFill>
                  <a:srgbClr val="000000"/>
                </a:solidFill>
                <a:latin typeface="Glacial Indifference"/>
                <a:ea typeface="Glacial Indifference"/>
                <a:cs typeface="Glacial Indifference"/>
                <a:sym typeface="Glacial Indifference"/>
              </a:rPr>
              <a:t>在联邦层面，儿童税收抵免和劳动所得税抵免为儿童、劳动人口和</a:t>
            </a:r>
            <a:r>
              <a:rPr lang="en-US" altLang="zh-CN" sz="3088" dirty="0">
                <a:solidFill>
                  <a:srgbClr val="000000"/>
                </a:solidFill>
                <a:latin typeface="Glacial Indifference"/>
                <a:ea typeface="Glacial Indifference"/>
                <a:cs typeface="Glacial Indifference"/>
                <a:sym typeface="Glacial Indifference"/>
              </a:rPr>
              <a:t>65</a:t>
            </a:r>
            <a:r>
              <a:rPr lang="zh-CN" altLang="en-US" sz="3088" dirty="0">
                <a:solidFill>
                  <a:srgbClr val="000000"/>
                </a:solidFill>
                <a:latin typeface="Glacial Indifference"/>
                <a:ea typeface="Glacial Indifference"/>
                <a:cs typeface="Glacial Indifference"/>
                <a:sym typeface="Glacial Indifference"/>
              </a:rPr>
              <a:t>岁以下人群提供了最大的反贫困福利。</a:t>
            </a:r>
            <a:r>
              <a:rPr lang="en-US" altLang="zh-CN" sz="3088" b="1" dirty="0">
                <a:solidFill>
                  <a:srgbClr val="01B695"/>
                </a:solidFill>
                <a:latin typeface="Glacial Indifference Bold"/>
                <a:sym typeface="Glacial Indifference"/>
              </a:rPr>
              <a:t>2024</a:t>
            </a:r>
            <a:r>
              <a:rPr lang="zh-CN" altLang="en-US" sz="3088" b="1" dirty="0">
                <a:solidFill>
                  <a:srgbClr val="01B695"/>
                </a:solidFill>
                <a:latin typeface="Glacial Indifference Bold"/>
                <a:sym typeface="Glacial Indifference"/>
              </a:rPr>
              <a:t>年，这些抵免使</a:t>
            </a:r>
            <a:r>
              <a:rPr lang="en-US" altLang="zh-CN" sz="3088" b="1" dirty="0">
                <a:solidFill>
                  <a:srgbClr val="01B695"/>
                </a:solidFill>
                <a:latin typeface="Glacial Indifference Bold"/>
                <a:sym typeface="Glacial Indifference"/>
              </a:rPr>
              <a:t>680</a:t>
            </a:r>
            <a:r>
              <a:rPr lang="zh-CN" altLang="en-US" sz="3088" b="1" dirty="0">
                <a:solidFill>
                  <a:srgbClr val="01B695"/>
                </a:solidFill>
                <a:latin typeface="Glacial Indifference Bold"/>
                <a:sym typeface="Glacial Indifference"/>
              </a:rPr>
              <a:t>万人摆脱了贫困线</a:t>
            </a:r>
            <a:r>
              <a:rPr lang="en-US" sz="3088" dirty="0">
                <a:solidFill>
                  <a:srgbClr val="000000"/>
                </a:solidFill>
                <a:latin typeface="Glacial Indifference"/>
                <a:ea typeface="Glacial Indifference"/>
                <a:cs typeface="Glacial Indifference"/>
                <a:sym typeface="Glacial Indifference"/>
              </a:rPr>
              <a:t> </a:t>
            </a:r>
            <a:r>
              <a:rPr lang="en-US" sz="3088" b="1" dirty="0">
                <a:solidFill>
                  <a:srgbClr val="000000"/>
                </a:solidFill>
                <a:latin typeface="Glacial Indifference Bold"/>
                <a:ea typeface="Glacial Indifference Bold"/>
                <a:cs typeface="Glacial Indifference Bold"/>
                <a:sym typeface="Glacial Indifference Bold"/>
              </a:rPr>
              <a:t>(</a:t>
            </a:r>
            <a:r>
              <a:rPr lang="en-US" sz="3088" dirty="0">
                <a:solidFill>
                  <a:srgbClr val="000000"/>
                </a:solidFill>
                <a:latin typeface="Glacial Indifference"/>
                <a:ea typeface="Glacial Indifference"/>
                <a:cs typeface="Glacial Indifference"/>
                <a:sym typeface="Glacial Indifference"/>
              </a:rPr>
              <a:t>1)</a:t>
            </a:r>
          </a:p>
          <a:p>
            <a:pPr algn="ctr">
              <a:lnSpc>
                <a:spcPts val="3834"/>
              </a:lnSpc>
            </a:pPr>
            <a:endParaRPr lang="en-US" sz="3088" dirty="0">
              <a:solidFill>
                <a:srgbClr val="000000"/>
              </a:solidFill>
              <a:latin typeface="Glacial Indifference"/>
              <a:ea typeface="Glacial Indifference"/>
              <a:cs typeface="Glacial Indifference"/>
              <a:sym typeface="Glacial Indifference"/>
            </a:endParaRPr>
          </a:p>
        </p:txBody>
      </p:sp>
      <p:sp>
        <p:nvSpPr>
          <p:cNvPr id="19" name="TextBox 19"/>
          <p:cNvSpPr txBox="1"/>
          <p:nvPr/>
        </p:nvSpPr>
        <p:spPr>
          <a:xfrm>
            <a:off x="687961" y="9107305"/>
            <a:ext cx="8247192" cy="618246"/>
          </a:xfrm>
          <a:prstGeom prst="rect">
            <a:avLst/>
          </a:prstGeom>
        </p:spPr>
        <p:txBody>
          <a:bodyPr lIns="0" tIns="0" rIns="0" bIns="0" rtlCol="0" anchor="t">
            <a:spAutoFit/>
          </a:bodyPr>
          <a:lstStyle/>
          <a:p>
            <a:pPr>
              <a:lnSpc>
                <a:spcPts val="2497"/>
              </a:lnSpc>
            </a:pPr>
            <a:r>
              <a:rPr lang="en-US" sz="1783" dirty="0">
                <a:solidFill>
                  <a:srgbClr val="000000"/>
                </a:solidFill>
                <a:latin typeface="Glacial Indifference"/>
                <a:ea typeface="Glacial Indifference"/>
                <a:cs typeface="Glacial Indifference"/>
                <a:sym typeface="Glacial Indifference"/>
              </a:rPr>
              <a:t>(1) Butkus， Neva. </a:t>
            </a:r>
            <a:r>
              <a:rPr lang="zh-CN" altLang="en-US" sz="1600" dirty="0"/>
              <a:t>税收与经济政策研究所</a:t>
            </a:r>
            <a:r>
              <a:rPr lang="en-US" altLang="zh-CN" sz="1600" dirty="0"/>
              <a:t>. 2025</a:t>
            </a:r>
            <a:r>
              <a:rPr lang="zh-CN" altLang="en-US" sz="1600" dirty="0"/>
              <a:t>年</a:t>
            </a:r>
            <a:r>
              <a:rPr lang="en-US" altLang="zh-CN" sz="1600" dirty="0"/>
              <a:t>9</a:t>
            </a:r>
            <a:r>
              <a:rPr lang="zh-CN" altLang="en-US" sz="1600" dirty="0"/>
              <a:t>月</a:t>
            </a:r>
            <a:r>
              <a:rPr lang="en-US" altLang="zh-CN" sz="1600" dirty="0"/>
              <a:t>16</a:t>
            </a:r>
            <a:r>
              <a:rPr lang="zh-CN" altLang="en-US" sz="1600" dirty="0"/>
              <a:t>日</a:t>
            </a:r>
            <a:r>
              <a:rPr lang="en-US" altLang="zh-CN" sz="1600" dirty="0"/>
              <a:t>.  </a:t>
            </a:r>
            <a:r>
              <a:rPr lang="en-US" sz="1783" dirty="0">
                <a:solidFill>
                  <a:srgbClr val="000000"/>
                </a:solidFill>
                <a:latin typeface="Glacial Indifference"/>
                <a:ea typeface="Glacial Indifference"/>
                <a:cs typeface="Glacial Indifference"/>
                <a:sym typeface="Glacial Indifference"/>
              </a:rPr>
              <a:t>https://itep.org/child-poverty-remains-unacceptably-child-tax-credit-changes/</a:t>
            </a:r>
          </a:p>
        </p:txBody>
      </p:sp>
      <p:sp>
        <p:nvSpPr>
          <p:cNvPr id="20" name="TextBox 20"/>
          <p:cNvSpPr txBox="1"/>
          <p:nvPr/>
        </p:nvSpPr>
        <p:spPr>
          <a:xfrm>
            <a:off x="687961" y="6394151"/>
            <a:ext cx="9830098" cy="1106008"/>
          </a:xfrm>
          <a:prstGeom prst="rect">
            <a:avLst/>
          </a:prstGeom>
        </p:spPr>
        <p:txBody>
          <a:bodyPr lIns="0" tIns="0" rIns="0" bIns="0" rtlCol="0" anchor="t">
            <a:spAutoFit/>
          </a:bodyPr>
          <a:lstStyle/>
          <a:p>
            <a:pPr>
              <a:lnSpc>
                <a:spcPts val="4480"/>
              </a:lnSpc>
            </a:pPr>
            <a:r>
              <a:rPr lang="zh-CN" altLang="en-US" sz="3200" b="1" dirty="0"/>
              <a:t>在这些联邦税收抵免取得成功的基础上，包括麻萨诸塞州在内的许多州已经实施了各自的州级版本</a:t>
            </a:r>
            <a:endParaRPr lang="en-US" sz="3200" b="1" dirty="0">
              <a:solidFill>
                <a:srgbClr val="000001"/>
              </a:solidFill>
              <a:latin typeface="Glacial Indifference Bold"/>
              <a:ea typeface="Glacial Indifference Bold"/>
              <a:cs typeface="Glacial Indifference Bold"/>
              <a:sym typeface="Glacial Indifference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367" y="1492321"/>
            <a:ext cx="7909874" cy="2570581"/>
            <a:chOff x="0" y="0"/>
            <a:chExt cx="1948619" cy="633270"/>
          </a:xfrm>
        </p:grpSpPr>
        <p:sp>
          <p:nvSpPr>
            <p:cNvPr id="3" name="Freeform 3"/>
            <p:cNvSpPr/>
            <p:nvPr/>
          </p:nvSpPr>
          <p:spPr>
            <a:xfrm>
              <a:off x="0" y="0"/>
              <a:ext cx="1948619" cy="633270"/>
            </a:xfrm>
            <a:custGeom>
              <a:avLst/>
              <a:gdLst/>
              <a:ahLst/>
              <a:cxnLst/>
              <a:rect l="l" t="t" r="r" b="b"/>
              <a:pathLst>
                <a:path w="1948619" h="633270">
                  <a:moveTo>
                    <a:pt x="34257" y="0"/>
                  </a:moveTo>
                  <a:lnTo>
                    <a:pt x="1914362" y="0"/>
                  </a:lnTo>
                  <a:cubicBezTo>
                    <a:pt x="1923448" y="0"/>
                    <a:pt x="1932161" y="3609"/>
                    <a:pt x="1938586" y="10034"/>
                  </a:cubicBezTo>
                  <a:cubicBezTo>
                    <a:pt x="1945010" y="16458"/>
                    <a:pt x="1948619" y="25171"/>
                    <a:pt x="1948619" y="34257"/>
                  </a:cubicBezTo>
                  <a:lnTo>
                    <a:pt x="1948619" y="599013"/>
                  </a:lnTo>
                  <a:cubicBezTo>
                    <a:pt x="1948619" y="608098"/>
                    <a:pt x="1945010" y="616812"/>
                    <a:pt x="1938586" y="623236"/>
                  </a:cubicBezTo>
                  <a:cubicBezTo>
                    <a:pt x="1932161" y="629661"/>
                    <a:pt x="1923448" y="633270"/>
                    <a:pt x="1914362" y="633270"/>
                  </a:cubicBezTo>
                  <a:lnTo>
                    <a:pt x="34257" y="633270"/>
                  </a:lnTo>
                  <a:cubicBezTo>
                    <a:pt x="25171" y="633270"/>
                    <a:pt x="16458" y="629661"/>
                    <a:pt x="10034" y="623236"/>
                  </a:cubicBezTo>
                  <a:cubicBezTo>
                    <a:pt x="3609" y="616812"/>
                    <a:pt x="0" y="608098"/>
                    <a:pt x="0" y="599013"/>
                  </a:cubicBezTo>
                  <a:lnTo>
                    <a:pt x="0" y="34257"/>
                  </a:lnTo>
                  <a:cubicBezTo>
                    <a:pt x="0" y="25171"/>
                    <a:pt x="3609" y="16458"/>
                    <a:pt x="10034" y="10034"/>
                  </a:cubicBezTo>
                  <a:cubicBezTo>
                    <a:pt x="16458" y="3609"/>
                    <a:pt x="25171" y="0"/>
                    <a:pt x="34257" y="0"/>
                  </a:cubicBezTo>
                  <a:close/>
                </a:path>
              </a:pathLst>
            </a:custGeom>
            <a:solidFill>
              <a:srgbClr val="3290BF"/>
            </a:solidFill>
            <a:ln w="19050" cap="rnd">
              <a:solidFill>
                <a:srgbClr val="000000"/>
              </a:solidFill>
              <a:prstDash val="solid"/>
              <a:round/>
            </a:ln>
          </p:spPr>
          <p:txBody>
            <a:bodyPr/>
            <a:lstStyle/>
            <a:p>
              <a:endParaRPr lang="en-US"/>
            </a:p>
          </p:txBody>
        </p:sp>
        <p:sp>
          <p:nvSpPr>
            <p:cNvPr id="4" name="TextBox 4"/>
            <p:cNvSpPr txBox="1"/>
            <p:nvPr/>
          </p:nvSpPr>
          <p:spPr>
            <a:xfrm>
              <a:off x="0" y="-38100"/>
              <a:ext cx="1948619" cy="67137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585226" y="1632212"/>
            <a:ext cx="3077904" cy="1919493"/>
          </a:xfrm>
          <a:custGeom>
            <a:avLst/>
            <a:gdLst/>
            <a:ahLst/>
            <a:cxnLst/>
            <a:rect l="l" t="t" r="r" b="b"/>
            <a:pathLst>
              <a:path w="3077904" h="1919493">
                <a:moveTo>
                  <a:pt x="0" y="0"/>
                </a:moveTo>
                <a:lnTo>
                  <a:pt x="3077904" y="0"/>
                </a:lnTo>
                <a:lnTo>
                  <a:pt x="3077904" y="1919493"/>
                </a:lnTo>
                <a:lnTo>
                  <a:pt x="0" y="19194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6" name="Group 6"/>
          <p:cNvGrpSpPr/>
          <p:nvPr/>
        </p:nvGrpSpPr>
        <p:grpSpPr>
          <a:xfrm>
            <a:off x="10138797" y="1492321"/>
            <a:ext cx="7890205" cy="2570581"/>
            <a:chOff x="0" y="0"/>
            <a:chExt cx="1948619" cy="634848"/>
          </a:xfrm>
        </p:grpSpPr>
        <p:sp>
          <p:nvSpPr>
            <p:cNvPr id="7" name="Freeform 7"/>
            <p:cNvSpPr/>
            <p:nvPr/>
          </p:nvSpPr>
          <p:spPr>
            <a:xfrm>
              <a:off x="0" y="0"/>
              <a:ext cx="1948619" cy="634848"/>
            </a:xfrm>
            <a:custGeom>
              <a:avLst/>
              <a:gdLst/>
              <a:ahLst/>
              <a:cxnLst/>
              <a:rect l="l" t="t" r="r" b="b"/>
              <a:pathLst>
                <a:path w="1948619" h="634848">
                  <a:moveTo>
                    <a:pt x="34342" y="0"/>
                  </a:moveTo>
                  <a:lnTo>
                    <a:pt x="1914277" y="0"/>
                  </a:lnTo>
                  <a:cubicBezTo>
                    <a:pt x="1923385" y="0"/>
                    <a:pt x="1932120" y="3618"/>
                    <a:pt x="1938561" y="10059"/>
                  </a:cubicBezTo>
                  <a:cubicBezTo>
                    <a:pt x="1945001" y="16499"/>
                    <a:pt x="1948619" y="25234"/>
                    <a:pt x="1948619" y="34342"/>
                  </a:cubicBezTo>
                  <a:lnTo>
                    <a:pt x="1948619" y="600506"/>
                  </a:lnTo>
                  <a:cubicBezTo>
                    <a:pt x="1948619" y="609614"/>
                    <a:pt x="1945001" y="618349"/>
                    <a:pt x="1938561" y="624790"/>
                  </a:cubicBezTo>
                  <a:cubicBezTo>
                    <a:pt x="1932120" y="631230"/>
                    <a:pt x="1923385" y="634848"/>
                    <a:pt x="1914277" y="634848"/>
                  </a:cubicBezTo>
                  <a:lnTo>
                    <a:pt x="34342" y="634848"/>
                  </a:lnTo>
                  <a:cubicBezTo>
                    <a:pt x="25234" y="634848"/>
                    <a:pt x="16499" y="631230"/>
                    <a:pt x="10059" y="624790"/>
                  </a:cubicBezTo>
                  <a:cubicBezTo>
                    <a:pt x="3618" y="618349"/>
                    <a:pt x="0" y="609614"/>
                    <a:pt x="0" y="600506"/>
                  </a:cubicBezTo>
                  <a:lnTo>
                    <a:pt x="0" y="34342"/>
                  </a:lnTo>
                  <a:cubicBezTo>
                    <a:pt x="0" y="25234"/>
                    <a:pt x="3618" y="16499"/>
                    <a:pt x="10059" y="10059"/>
                  </a:cubicBezTo>
                  <a:cubicBezTo>
                    <a:pt x="16499" y="3618"/>
                    <a:pt x="25234" y="0"/>
                    <a:pt x="34342" y="0"/>
                  </a:cubicBezTo>
                  <a:close/>
                </a:path>
              </a:pathLst>
            </a:custGeom>
            <a:solidFill>
              <a:srgbClr val="01B695"/>
            </a:solidFill>
            <a:ln w="19050" cap="rnd">
              <a:solidFill>
                <a:srgbClr val="000000"/>
              </a:solidFill>
              <a:prstDash val="solid"/>
              <a:round/>
            </a:ln>
          </p:spPr>
          <p:txBody>
            <a:bodyPr/>
            <a:lstStyle/>
            <a:p>
              <a:endParaRPr lang="en-US"/>
            </a:p>
          </p:txBody>
        </p:sp>
        <p:sp>
          <p:nvSpPr>
            <p:cNvPr id="8" name="TextBox 8"/>
            <p:cNvSpPr txBox="1"/>
            <p:nvPr/>
          </p:nvSpPr>
          <p:spPr>
            <a:xfrm>
              <a:off x="0" y="-38100"/>
              <a:ext cx="1948619" cy="672948"/>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4284581" y="1858049"/>
            <a:ext cx="3049921" cy="1907587"/>
          </a:xfrm>
          <a:custGeom>
            <a:avLst/>
            <a:gdLst/>
            <a:ahLst/>
            <a:cxnLst/>
            <a:rect l="l" t="t" r="r" b="b"/>
            <a:pathLst>
              <a:path w="3049921" h="1907587">
                <a:moveTo>
                  <a:pt x="0" y="0"/>
                </a:moveTo>
                <a:lnTo>
                  <a:pt x="3049921" y="0"/>
                </a:lnTo>
                <a:lnTo>
                  <a:pt x="3049921" y="1907587"/>
                </a:lnTo>
                <a:lnTo>
                  <a:pt x="0" y="19075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0" name="Group 10"/>
          <p:cNvGrpSpPr/>
          <p:nvPr/>
        </p:nvGrpSpPr>
        <p:grpSpPr>
          <a:xfrm rot="-102329">
            <a:off x="436914" y="1619123"/>
            <a:ext cx="1680525" cy="477852"/>
            <a:chOff x="0" y="0"/>
            <a:chExt cx="948814" cy="269792"/>
          </a:xfrm>
        </p:grpSpPr>
        <p:sp>
          <p:nvSpPr>
            <p:cNvPr id="11" name="Freeform 11"/>
            <p:cNvSpPr/>
            <p:nvPr/>
          </p:nvSpPr>
          <p:spPr>
            <a:xfrm>
              <a:off x="0" y="0"/>
              <a:ext cx="948814" cy="269792"/>
            </a:xfrm>
            <a:custGeom>
              <a:avLst/>
              <a:gdLst/>
              <a:ahLst/>
              <a:cxnLst/>
              <a:rect l="l" t="t" r="r" b="b"/>
              <a:pathLst>
                <a:path w="948814" h="269792">
                  <a:moveTo>
                    <a:pt x="0" y="0"/>
                  </a:moveTo>
                  <a:lnTo>
                    <a:pt x="948814" y="0"/>
                  </a:lnTo>
                  <a:lnTo>
                    <a:pt x="948814" y="269792"/>
                  </a:lnTo>
                  <a:lnTo>
                    <a:pt x="0" y="269792"/>
                  </a:lnTo>
                  <a:close/>
                </a:path>
              </a:pathLst>
            </a:custGeom>
            <a:solidFill>
              <a:srgbClr val="3290BF"/>
            </a:solidFill>
          </p:spPr>
          <p:txBody>
            <a:bodyPr/>
            <a:lstStyle/>
            <a:p>
              <a:endParaRPr lang="en-US"/>
            </a:p>
          </p:txBody>
        </p:sp>
        <p:sp>
          <p:nvSpPr>
            <p:cNvPr id="12" name="TextBox 12"/>
            <p:cNvSpPr txBox="1"/>
            <p:nvPr/>
          </p:nvSpPr>
          <p:spPr>
            <a:xfrm>
              <a:off x="0" y="-38100"/>
              <a:ext cx="948814" cy="307892"/>
            </a:xfrm>
            <a:prstGeom prst="rect">
              <a:avLst/>
            </a:prstGeom>
          </p:spPr>
          <p:txBody>
            <a:bodyPr lIns="50800" tIns="50800" rIns="50800" bIns="50800" rtlCol="0" anchor="ctr"/>
            <a:lstStyle/>
            <a:p>
              <a:pPr algn="ctr">
                <a:lnSpc>
                  <a:spcPts val="2659"/>
                </a:lnSpc>
                <a:spcBef>
                  <a:spcPct val="0"/>
                </a:spcBef>
              </a:pPr>
              <a:endParaRPr/>
            </a:p>
          </p:txBody>
        </p:sp>
      </p:grpSp>
      <p:sp>
        <p:nvSpPr>
          <p:cNvPr id="13" name="TextBox 13"/>
          <p:cNvSpPr txBox="1"/>
          <p:nvPr/>
        </p:nvSpPr>
        <p:spPr>
          <a:xfrm>
            <a:off x="3663130" y="2153810"/>
            <a:ext cx="4348514" cy="748795"/>
          </a:xfrm>
          <a:prstGeom prst="rect">
            <a:avLst/>
          </a:prstGeom>
        </p:spPr>
        <p:txBody>
          <a:bodyPr lIns="0" tIns="0" rIns="0" bIns="0" rtlCol="0" anchor="t">
            <a:spAutoFit/>
          </a:bodyPr>
          <a:lstStyle/>
          <a:p>
            <a:pPr>
              <a:lnSpc>
                <a:spcPts val="6300"/>
              </a:lnSpc>
            </a:pPr>
            <a:r>
              <a:rPr lang="zh-CN" altLang="en-US" sz="4500" b="1" dirty="0">
                <a:solidFill>
                  <a:srgbClr val="000000"/>
                </a:solidFill>
                <a:latin typeface="Glacial Indifference Bold"/>
                <a:ea typeface="Glacial Indifference Bold"/>
                <a:cs typeface="Glacial Indifference Bold"/>
                <a:sym typeface="Glacial Indifference Bold"/>
              </a:rPr>
              <a:t>麻萨诸塞州</a:t>
            </a:r>
            <a:endParaRPr lang="en-US" sz="4500" b="1" dirty="0">
              <a:solidFill>
                <a:srgbClr val="000000"/>
              </a:solidFill>
              <a:latin typeface="Glacial Indifference Bold"/>
              <a:ea typeface="Glacial Indifference Bold"/>
              <a:cs typeface="Glacial Indifference Bold"/>
              <a:sym typeface="Glacial Indifference Bold"/>
            </a:endParaRPr>
          </a:p>
        </p:txBody>
      </p:sp>
      <p:sp>
        <p:nvSpPr>
          <p:cNvPr id="14" name="TextBox 14"/>
          <p:cNvSpPr txBox="1"/>
          <p:nvPr/>
        </p:nvSpPr>
        <p:spPr>
          <a:xfrm>
            <a:off x="11771299" y="2161003"/>
            <a:ext cx="2312600" cy="796763"/>
          </a:xfrm>
          <a:prstGeom prst="rect">
            <a:avLst/>
          </a:prstGeom>
        </p:spPr>
        <p:txBody>
          <a:bodyPr lIns="0" tIns="0" rIns="0" bIns="0" rtlCol="0" anchor="t">
            <a:spAutoFit/>
          </a:bodyPr>
          <a:lstStyle/>
          <a:p>
            <a:pPr algn="l">
              <a:lnSpc>
                <a:spcPts val="6483"/>
              </a:lnSpc>
            </a:pPr>
            <a:r>
              <a:rPr lang="zh-CN" altLang="en-US" sz="4631" b="1" dirty="0">
                <a:solidFill>
                  <a:srgbClr val="000000"/>
                </a:solidFill>
                <a:latin typeface="Glacial Indifference Bold"/>
                <a:ea typeface="Glacial Indifference Bold"/>
                <a:cs typeface="Glacial Indifference Bold"/>
                <a:sym typeface="Glacial Indifference Bold"/>
              </a:rPr>
              <a:t>联邦</a:t>
            </a:r>
            <a:endParaRPr lang="en-US" sz="4631" b="1" dirty="0">
              <a:solidFill>
                <a:srgbClr val="000000"/>
              </a:solidFill>
              <a:latin typeface="Glacial Indifference Bold"/>
              <a:ea typeface="Glacial Indifference Bold"/>
              <a:cs typeface="Glacial Indifference Bold"/>
              <a:sym typeface="Glacial Indifference Bold"/>
            </a:endParaRPr>
          </a:p>
        </p:txBody>
      </p:sp>
      <p:sp>
        <p:nvSpPr>
          <p:cNvPr id="15" name="TextBox 15"/>
          <p:cNvSpPr txBox="1"/>
          <p:nvPr/>
        </p:nvSpPr>
        <p:spPr>
          <a:xfrm>
            <a:off x="164367" y="4405803"/>
            <a:ext cx="8370033" cy="4519186"/>
          </a:xfrm>
          <a:prstGeom prst="rect">
            <a:avLst/>
          </a:prstGeom>
        </p:spPr>
        <p:txBody>
          <a:bodyPr wrap="square" lIns="0" tIns="0" rIns="0" bIns="0" rtlCol="0" anchor="t">
            <a:spAutoFit/>
          </a:bodyPr>
          <a:lstStyle/>
          <a:p>
            <a:pPr algn="l">
              <a:lnSpc>
                <a:spcPts val="5039"/>
              </a:lnSpc>
            </a:pPr>
            <a:r>
              <a:rPr lang="zh-CN" altLang="en-US" sz="3600" b="1" dirty="0"/>
              <a:t>劳动所得税抵免 </a:t>
            </a:r>
            <a:r>
              <a:rPr lang="en-US" altLang="zh-CN" sz="3600" b="1" dirty="0"/>
              <a:t>(EITC)</a:t>
            </a:r>
            <a:endParaRPr lang="zh-CN" altLang="en-US" sz="3600" dirty="0"/>
          </a:p>
          <a:p>
            <a:pPr marL="571500" indent="-571500">
              <a:buFont typeface="Symbol" panose="05050102010706020507" pitchFamily="18" charset="2"/>
              <a:buChar char=""/>
            </a:pPr>
            <a:r>
              <a:rPr lang="en-US" altLang="zh-CN" sz="3600" dirty="0"/>
              <a:t>2025</a:t>
            </a:r>
            <a:r>
              <a:rPr lang="zh-CN" altLang="en-US" sz="3600" dirty="0"/>
              <a:t>年收入低于</a:t>
            </a:r>
            <a:r>
              <a:rPr lang="en-US" altLang="zh-CN" sz="3600" dirty="0"/>
              <a:t>$69</a:t>
            </a:r>
            <a:r>
              <a:rPr lang="zh-CN" altLang="en-US" sz="3600" dirty="0"/>
              <a:t>，</a:t>
            </a:r>
            <a:r>
              <a:rPr lang="en-US" altLang="zh-CN" sz="3600" dirty="0"/>
              <a:t>000</a:t>
            </a:r>
          </a:p>
          <a:p>
            <a:pPr marL="571500" indent="-571500">
              <a:buFont typeface="Symbol" panose="05050102010706020507" pitchFamily="18" charset="2"/>
              <a:buChar char=""/>
            </a:pPr>
            <a:r>
              <a:rPr lang="zh-CN" altLang="en-US" sz="3600" dirty="0"/>
              <a:t>平均抵免额为</a:t>
            </a:r>
            <a:r>
              <a:rPr lang="en-US" altLang="zh-CN" sz="3600" dirty="0"/>
              <a:t>$996</a:t>
            </a:r>
          </a:p>
          <a:p>
            <a:endParaRPr lang="en-US" altLang="zh-CN" sz="3600" dirty="0"/>
          </a:p>
          <a:p>
            <a:r>
              <a:rPr lang="zh-CN" altLang="en-US" sz="3600" b="1" dirty="0"/>
              <a:t>儿童与家庭税收抵免 </a:t>
            </a:r>
            <a:r>
              <a:rPr lang="en-US" altLang="zh-CN" sz="3600" b="1" dirty="0"/>
              <a:t>(CFTC)</a:t>
            </a:r>
            <a:endParaRPr lang="zh-CN" altLang="en-US" sz="3600" dirty="0"/>
          </a:p>
          <a:p>
            <a:pPr marL="571500" indent="-571500">
              <a:buFont typeface="Symbol" panose="05050102010706020507" pitchFamily="18" charset="2"/>
              <a:buChar char=""/>
            </a:pPr>
            <a:r>
              <a:rPr lang="zh-CN" altLang="en-US" sz="3600" dirty="0"/>
              <a:t>每名</a:t>
            </a:r>
            <a:r>
              <a:rPr lang="en-US" altLang="zh-CN" sz="3600" dirty="0"/>
              <a:t>13</a:t>
            </a:r>
            <a:r>
              <a:rPr lang="zh-CN" altLang="en-US" sz="3600" dirty="0"/>
              <a:t>岁以下儿童、残疾被抚养人或需要照顾的配偶可获得</a:t>
            </a:r>
            <a:r>
              <a:rPr lang="en-US" altLang="zh-CN" sz="3600" dirty="0"/>
              <a:t>$440</a:t>
            </a:r>
          </a:p>
          <a:p>
            <a:pPr marL="571500" indent="-571500">
              <a:buFont typeface="Symbol" panose="05050102010706020507" pitchFamily="18" charset="2"/>
              <a:buChar char=""/>
            </a:pPr>
            <a:r>
              <a:rPr lang="zh-CN" altLang="en-US" sz="3600" dirty="0"/>
              <a:t>无收入要求，</a:t>
            </a:r>
            <a:r>
              <a:rPr lang="zh-CN" altLang="en-US" sz="3600" b="1" dirty="0">
                <a:solidFill>
                  <a:srgbClr val="D4145A"/>
                </a:solidFill>
                <a:latin typeface="Glacial Indifference"/>
              </a:rPr>
              <a:t>包括移民</a:t>
            </a:r>
          </a:p>
        </p:txBody>
      </p:sp>
      <p:sp>
        <p:nvSpPr>
          <p:cNvPr id="16" name="TextBox 16"/>
          <p:cNvSpPr txBox="1"/>
          <p:nvPr/>
        </p:nvSpPr>
        <p:spPr>
          <a:xfrm>
            <a:off x="10138797" y="4405803"/>
            <a:ext cx="7813906" cy="6223499"/>
          </a:xfrm>
          <a:prstGeom prst="rect">
            <a:avLst/>
          </a:prstGeom>
        </p:spPr>
        <p:txBody>
          <a:bodyPr lIns="0" tIns="0" rIns="0" bIns="0" rtlCol="0" anchor="t">
            <a:spAutoFit/>
          </a:bodyPr>
          <a:lstStyle/>
          <a:p>
            <a:pPr algn="r">
              <a:lnSpc>
                <a:spcPts val="5039"/>
              </a:lnSpc>
            </a:pPr>
            <a:r>
              <a:rPr lang="zh-CN" altLang="en-US" sz="3600" b="1" dirty="0"/>
              <a:t>劳动所得税抵免 </a:t>
            </a:r>
            <a:r>
              <a:rPr lang="en-US" altLang="zh-CN" sz="3600" b="1" dirty="0"/>
              <a:t>(EITC)</a:t>
            </a:r>
            <a:endParaRPr lang="zh-CN" altLang="en-US" sz="3600" dirty="0"/>
          </a:p>
          <a:p>
            <a:pPr marL="571500" indent="-571500" algn="r">
              <a:buFont typeface="Symbol" panose="05050102010706020507" pitchFamily="18" charset="2"/>
              <a:buChar char=""/>
            </a:pPr>
            <a:r>
              <a:rPr lang="en-US" altLang="zh-CN" sz="3600" dirty="0"/>
              <a:t>2025</a:t>
            </a:r>
            <a:r>
              <a:rPr lang="zh-CN" altLang="en-US" sz="3600" dirty="0"/>
              <a:t>年收入低于</a:t>
            </a:r>
            <a:r>
              <a:rPr lang="en-US" altLang="zh-CN" sz="3600" dirty="0"/>
              <a:t>$69</a:t>
            </a:r>
            <a:r>
              <a:rPr lang="zh-CN" altLang="en-US" sz="3600" dirty="0"/>
              <a:t>，</a:t>
            </a:r>
            <a:r>
              <a:rPr lang="en-US" altLang="zh-CN" sz="3600" dirty="0"/>
              <a:t>000</a:t>
            </a:r>
          </a:p>
          <a:p>
            <a:pPr marL="571500" indent="-571500" algn="r">
              <a:buFont typeface="Symbol" panose="05050102010706020507" pitchFamily="18" charset="2"/>
              <a:buChar char=""/>
            </a:pPr>
            <a:r>
              <a:rPr lang="zh-CN" altLang="en-US" sz="3600" dirty="0"/>
              <a:t>最高可达</a:t>
            </a:r>
            <a:r>
              <a:rPr lang="en-US" altLang="zh-CN" sz="3600" dirty="0"/>
              <a:t>$8</a:t>
            </a:r>
            <a:r>
              <a:rPr lang="zh-CN" altLang="en-US" sz="3600" dirty="0"/>
              <a:t>，</a:t>
            </a:r>
            <a:r>
              <a:rPr lang="en-US" altLang="zh-CN" sz="3600" dirty="0"/>
              <a:t>046</a:t>
            </a:r>
            <a:r>
              <a:rPr lang="zh-CN" altLang="en-US" sz="3600" dirty="0"/>
              <a:t>，具体取决于收入和子女数量</a:t>
            </a:r>
          </a:p>
          <a:p>
            <a:pPr marL="571500" indent="-571500" algn="r">
              <a:buFont typeface="Symbol" panose="05050102010706020507" pitchFamily="18" charset="2"/>
              <a:buChar char=""/>
            </a:pPr>
            <a:r>
              <a:rPr lang="zh-CN" altLang="en-US" sz="3600" dirty="0"/>
              <a:t>平均抵免额为</a:t>
            </a:r>
            <a:r>
              <a:rPr lang="en-US" altLang="zh-CN" sz="3600" dirty="0"/>
              <a:t>$2</a:t>
            </a:r>
            <a:r>
              <a:rPr lang="zh-CN" altLang="en-US" sz="3600" dirty="0"/>
              <a:t>，</a:t>
            </a:r>
            <a:r>
              <a:rPr lang="en-US" altLang="zh-CN" sz="3600" dirty="0"/>
              <a:t>491</a:t>
            </a:r>
          </a:p>
          <a:p>
            <a:pPr algn="r"/>
            <a:endParaRPr lang="en-US" altLang="zh-CN" sz="3600" b="1" dirty="0"/>
          </a:p>
          <a:p>
            <a:pPr algn="r"/>
            <a:r>
              <a:rPr lang="zh-CN" altLang="en-US" sz="3600" b="1" dirty="0"/>
              <a:t>儿童税收抵免 </a:t>
            </a:r>
            <a:r>
              <a:rPr lang="en-US" altLang="zh-CN" sz="3600" b="1" dirty="0"/>
              <a:t>(CTC)</a:t>
            </a:r>
            <a:endParaRPr lang="zh-CN" altLang="en-US" sz="3600" dirty="0"/>
          </a:p>
          <a:p>
            <a:pPr marL="571500" indent="-571500" algn="r">
              <a:buFont typeface="Symbol" panose="05050102010706020507" pitchFamily="18" charset="2"/>
              <a:buChar char=""/>
            </a:pPr>
            <a:r>
              <a:rPr lang="zh-CN" altLang="en-US" sz="3600" dirty="0"/>
              <a:t>每名</a:t>
            </a:r>
            <a:r>
              <a:rPr lang="en-US" altLang="zh-CN" sz="3600" dirty="0"/>
              <a:t>17</a:t>
            </a:r>
            <a:r>
              <a:rPr lang="zh-CN" altLang="en-US" sz="3600" dirty="0"/>
              <a:t>岁以下儿童最高可获得</a:t>
            </a:r>
            <a:r>
              <a:rPr lang="en-US" altLang="zh-CN" sz="3600" dirty="0"/>
              <a:t>$2</a:t>
            </a:r>
            <a:r>
              <a:rPr lang="zh-CN" altLang="en-US" sz="3600" dirty="0"/>
              <a:t>，</a:t>
            </a:r>
            <a:r>
              <a:rPr lang="en-US" altLang="zh-CN" sz="3600" dirty="0"/>
              <a:t>200</a:t>
            </a:r>
          </a:p>
          <a:p>
            <a:pPr marL="571500" indent="-571500" algn="r">
              <a:buFont typeface="Symbol" panose="05050102010706020507" pitchFamily="18" charset="2"/>
              <a:buChar char=""/>
            </a:pPr>
            <a:r>
              <a:rPr lang="zh-CN" altLang="en-US" sz="3600" dirty="0"/>
              <a:t>需要收入</a:t>
            </a:r>
            <a:r>
              <a:rPr lang="en-US" altLang="zh-CN" sz="3600" dirty="0"/>
              <a:t>(</a:t>
            </a:r>
            <a:r>
              <a:rPr lang="zh-CN" altLang="en-US" sz="3600" dirty="0"/>
              <a:t>逐步增加</a:t>
            </a:r>
            <a:r>
              <a:rPr lang="en-US" altLang="zh-CN" sz="3600" dirty="0"/>
              <a:t>)</a:t>
            </a:r>
          </a:p>
          <a:p>
            <a:pPr algn="r">
              <a:lnSpc>
                <a:spcPts val="5039"/>
              </a:lnSpc>
            </a:pPr>
            <a:endParaRPr lang="en-US" sz="3599" dirty="0">
              <a:solidFill>
                <a:srgbClr val="000000"/>
              </a:solidFill>
              <a:latin typeface="Glacial Indifference"/>
              <a:ea typeface="Glacial Indifference"/>
              <a:cs typeface="Glacial Indifference"/>
              <a:sym typeface="Glacial Indifference"/>
            </a:endParaRPr>
          </a:p>
        </p:txBody>
      </p:sp>
      <p:grpSp>
        <p:nvGrpSpPr>
          <p:cNvPr id="17" name="Group 17"/>
          <p:cNvGrpSpPr/>
          <p:nvPr/>
        </p:nvGrpSpPr>
        <p:grpSpPr>
          <a:xfrm>
            <a:off x="0" y="3788"/>
            <a:ext cx="18506452" cy="1167555"/>
            <a:chOff x="0" y="0"/>
            <a:chExt cx="4874127" cy="307504"/>
          </a:xfrm>
        </p:grpSpPr>
        <p:sp>
          <p:nvSpPr>
            <p:cNvPr id="18" name="Freeform 18"/>
            <p:cNvSpPr/>
            <p:nvPr/>
          </p:nvSpPr>
          <p:spPr>
            <a:xfrm>
              <a:off x="0" y="0"/>
              <a:ext cx="4874127" cy="307504"/>
            </a:xfrm>
            <a:custGeom>
              <a:avLst/>
              <a:gdLst/>
              <a:ahLst/>
              <a:cxnLst/>
              <a:rect l="l" t="t" r="r" b="b"/>
              <a:pathLst>
                <a:path w="4874127" h="307504">
                  <a:moveTo>
                    <a:pt x="0" y="0"/>
                  </a:moveTo>
                  <a:lnTo>
                    <a:pt x="4874127" y="0"/>
                  </a:lnTo>
                  <a:lnTo>
                    <a:pt x="4874127" y="307504"/>
                  </a:lnTo>
                  <a:lnTo>
                    <a:pt x="0" y="307504"/>
                  </a:lnTo>
                  <a:close/>
                </a:path>
              </a:pathLst>
            </a:custGeom>
            <a:solidFill>
              <a:srgbClr val="FDD86F"/>
            </a:solidFill>
          </p:spPr>
          <p:txBody>
            <a:bodyPr/>
            <a:lstStyle/>
            <a:p>
              <a:endParaRPr lang="en-US"/>
            </a:p>
          </p:txBody>
        </p:sp>
        <p:sp>
          <p:nvSpPr>
            <p:cNvPr id="19" name="TextBox 19"/>
            <p:cNvSpPr txBox="1"/>
            <p:nvPr/>
          </p:nvSpPr>
          <p:spPr>
            <a:xfrm>
              <a:off x="0" y="-38100"/>
              <a:ext cx="4874127" cy="345604"/>
            </a:xfrm>
            <a:prstGeom prst="rect">
              <a:avLst/>
            </a:prstGeom>
          </p:spPr>
          <p:txBody>
            <a:bodyPr lIns="50800" tIns="50800" rIns="50800" bIns="50800" rtlCol="0" anchor="ctr"/>
            <a:lstStyle/>
            <a:p>
              <a:pPr algn="ctr">
                <a:lnSpc>
                  <a:spcPts val="2659"/>
                </a:lnSpc>
                <a:spcBef>
                  <a:spcPct val="0"/>
                </a:spcBef>
              </a:pPr>
              <a:endParaRPr/>
            </a:p>
          </p:txBody>
        </p:sp>
      </p:grpSp>
      <p:sp>
        <p:nvSpPr>
          <p:cNvPr id="20" name="TextBox 20"/>
          <p:cNvSpPr txBox="1"/>
          <p:nvPr/>
        </p:nvSpPr>
        <p:spPr>
          <a:xfrm>
            <a:off x="2749216" y="11514"/>
            <a:ext cx="12670770" cy="1034963"/>
          </a:xfrm>
          <a:prstGeom prst="rect">
            <a:avLst/>
          </a:prstGeom>
        </p:spPr>
        <p:txBody>
          <a:bodyPr lIns="0" tIns="0" rIns="0" bIns="0" rtlCol="0" anchor="t">
            <a:spAutoFit/>
          </a:bodyPr>
          <a:lstStyle/>
          <a:p>
            <a:pPr algn="ctr">
              <a:lnSpc>
                <a:spcPts val="8680"/>
              </a:lnSpc>
            </a:pPr>
            <a:r>
              <a:rPr lang="zh-CN" altLang="en-US" sz="6600" b="1" dirty="0"/>
              <a:t>可用税收抵免概览</a:t>
            </a:r>
            <a:endParaRPr lang="en-US" sz="6200" b="1" dirty="0">
              <a:solidFill>
                <a:srgbClr val="000001"/>
              </a:solidFill>
              <a:latin typeface="Glacial Indifference Bold"/>
              <a:ea typeface="Glacial Indifference Bold"/>
              <a:cs typeface="Glacial Indifference Bold"/>
              <a:sym typeface="Glacial Indifference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788"/>
            <a:ext cx="18506452" cy="1167555"/>
            <a:chOff x="0" y="0"/>
            <a:chExt cx="4874127" cy="307504"/>
          </a:xfrm>
        </p:grpSpPr>
        <p:sp>
          <p:nvSpPr>
            <p:cNvPr id="3" name="Freeform 3"/>
            <p:cNvSpPr/>
            <p:nvPr/>
          </p:nvSpPr>
          <p:spPr>
            <a:xfrm>
              <a:off x="0" y="0"/>
              <a:ext cx="4874127" cy="307504"/>
            </a:xfrm>
            <a:custGeom>
              <a:avLst/>
              <a:gdLst/>
              <a:ahLst/>
              <a:cxnLst/>
              <a:rect l="l" t="t" r="r" b="b"/>
              <a:pathLst>
                <a:path w="4874127" h="307504">
                  <a:moveTo>
                    <a:pt x="0" y="0"/>
                  </a:moveTo>
                  <a:lnTo>
                    <a:pt x="4874127" y="0"/>
                  </a:lnTo>
                  <a:lnTo>
                    <a:pt x="4874127" y="307504"/>
                  </a:lnTo>
                  <a:lnTo>
                    <a:pt x="0" y="307504"/>
                  </a:lnTo>
                  <a:close/>
                </a:path>
              </a:pathLst>
            </a:custGeom>
            <a:solidFill>
              <a:srgbClr val="FDD86F"/>
            </a:solidFill>
          </p:spPr>
          <p:txBody>
            <a:bodyPr/>
            <a:lstStyle/>
            <a:p>
              <a:endParaRPr lang="en-US"/>
            </a:p>
          </p:txBody>
        </p:sp>
        <p:sp>
          <p:nvSpPr>
            <p:cNvPr id="4" name="TextBox 4"/>
            <p:cNvSpPr txBox="1"/>
            <p:nvPr/>
          </p:nvSpPr>
          <p:spPr>
            <a:xfrm>
              <a:off x="0" y="-38100"/>
              <a:ext cx="4874127" cy="345604"/>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64367" y="35615"/>
            <a:ext cx="17864635" cy="969632"/>
          </a:xfrm>
          <a:prstGeom prst="rect">
            <a:avLst/>
          </a:prstGeom>
        </p:spPr>
        <p:txBody>
          <a:bodyPr lIns="0" tIns="0" rIns="0" bIns="0" rtlCol="0" anchor="t">
            <a:spAutoFit/>
          </a:bodyPr>
          <a:lstStyle/>
          <a:p>
            <a:pPr algn="ctr">
              <a:lnSpc>
                <a:spcPts val="7980"/>
              </a:lnSpc>
            </a:pPr>
            <a:r>
              <a:rPr lang="zh-CN" altLang="en-US" sz="5700" b="1" dirty="0">
                <a:solidFill>
                  <a:srgbClr val="000001"/>
                </a:solidFill>
                <a:latin typeface="Glacial Indifference Bold"/>
                <a:ea typeface="Glacial Indifference Bold"/>
                <a:cs typeface="Glacial Indifference Bold"/>
                <a:sym typeface="Glacial Indifference Bold"/>
              </a:rPr>
              <a:t>麻萨诸塞州劳动所得税抵免</a:t>
            </a:r>
            <a:endParaRPr lang="en-US" sz="5700" b="1" dirty="0">
              <a:solidFill>
                <a:srgbClr val="000001"/>
              </a:solidFill>
              <a:latin typeface="Glacial Indifference Bold"/>
              <a:ea typeface="Glacial Indifference Bold"/>
              <a:cs typeface="Glacial Indifference Bold"/>
              <a:sym typeface="Glacial Indifference Bold"/>
            </a:endParaRPr>
          </a:p>
        </p:txBody>
      </p:sp>
      <p:sp>
        <p:nvSpPr>
          <p:cNvPr id="6" name="Freeform 6"/>
          <p:cNvSpPr/>
          <p:nvPr/>
        </p:nvSpPr>
        <p:spPr>
          <a:xfrm rot="299413">
            <a:off x="17109902" y="7747199"/>
            <a:ext cx="1071486" cy="2497933"/>
          </a:xfrm>
          <a:custGeom>
            <a:avLst/>
            <a:gdLst/>
            <a:ahLst/>
            <a:cxnLst/>
            <a:rect l="l" t="t" r="r" b="b"/>
            <a:pathLst>
              <a:path w="1071486" h="2497933">
                <a:moveTo>
                  <a:pt x="0" y="0"/>
                </a:moveTo>
                <a:lnTo>
                  <a:pt x="1071486" y="0"/>
                </a:lnTo>
                <a:lnTo>
                  <a:pt x="1071486" y="2497933"/>
                </a:lnTo>
                <a:lnTo>
                  <a:pt x="0" y="2497933"/>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
        <p:nvSpPr>
          <p:cNvPr id="7" name="Freeform 7"/>
          <p:cNvSpPr/>
          <p:nvPr/>
        </p:nvSpPr>
        <p:spPr>
          <a:xfrm rot="299413">
            <a:off x="14629241" y="7757369"/>
            <a:ext cx="2633897" cy="2392667"/>
          </a:xfrm>
          <a:custGeom>
            <a:avLst/>
            <a:gdLst/>
            <a:ahLst/>
            <a:cxnLst/>
            <a:rect l="l" t="t" r="r" b="b"/>
            <a:pathLst>
              <a:path w="3118805" h="3050758">
                <a:moveTo>
                  <a:pt x="0" y="0"/>
                </a:moveTo>
                <a:lnTo>
                  <a:pt x="3118805" y="0"/>
                </a:lnTo>
                <a:lnTo>
                  <a:pt x="3118805" y="3050758"/>
                </a:lnTo>
                <a:lnTo>
                  <a:pt x="0" y="30507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299413">
            <a:off x="13574401" y="6783033"/>
            <a:ext cx="714505" cy="1665712"/>
          </a:xfrm>
          <a:custGeom>
            <a:avLst/>
            <a:gdLst/>
            <a:ahLst/>
            <a:cxnLst/>
            <a:rect l="l" t="t" r="r" b="b"/>
            <a:pathLst>
              <a:path w="714505" h="1665712">
                <a:moveTo>
                  <a:pt x="0" y="0"/>
                </a:moveTo>
                <a:lnTo>
                  <a:pt x="714506" y="0"/>
                </a:lnTo>
                <a:lnTo>
                  <a:pt x="714506" y="1665711"/>
                </a:lnTo>
                <a:lnTo>
                  <a:pt x="0" y="1665711"/>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
        <p:nvSpPr>
          <p:cNvPr id="9" name="Freeform 9"/>
          <p:cNvSpPr/>
          <p:nvPr/>
        </p:nvSpPr>
        <p:spPr>
          <a:xfrm rot="299413">
            <a:off x="16893650" y="6770341"/>
            <a:ext cx="917253" cy="807183"/>
          </a:xfrm>
          <a:custGeom>
            <a:avLst/>
            <a:gdLst/>
            <a:ahLst/>
            <a:cxnLst/>
            <a:rect l="l" t="t" r="r" b="b"/>
            <a:pathLst>
              <a:path w="917253" h="807183">
                <a:moveTo>
                  <a:pt x="0" y="0"/>
                </a:moveTo>
                <a:lnTo>
                  <a:pt x="917254" y="0"/>
                </a:lnTo>
                <a:lnTo>
                  <a:pt x="917254" y="807183"/>
                </a:lnTo>
                <a:lnTo>
                  <a:pt x="0" y="8071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TextBox 10"/>
          <p:cNvSpPr txBox="1"/>
          <p:nvPr/>
        </p:nvSpPr>
        <p:spPr>
          <a:xfrm>
            <a:off x="698054" y="1645181"/>
            <a:ext cx="16305237" cy="6642203"/>
          </a:xfrm>
          <a:prstGeom prst="rect">
            <a:avLst/>
          </a:prstGeom>
        </p:spPr>
        <p:txBody>
          <a:bodyPr lIns="0" tIns="0" rIns="0" bIns="0" rtlCol="0" anchor="t">
            <a:spAutoFit/>
          </a:bodyPr>
          <a:lstStyle/>
          <a:p>
            <a:r>
              <a:rPr lang="zh-CN" altLang="en-US" sz="3300" b="1" dirty="0">
                <a:solidFill>
                  <a:srgbClr val="000001"/>
                </a:solidFill>
                <a:latin typeface="Glacial Indifference Bold"/>
              </a:rPr>
              <a:t>关于此抵免</a:t>
            </a:r>
            <a:r>
              <a:rPr lang="en-US" altLang="zh-CN" sz="3300" b="1" dirty="0">
                <a:solidFill>
                  <a:srgbClr val="000001"/>
                </a:solidFill>
                <a:latin typeface="Glacial Indifference Bold"/>
              </a:rPr>
              <a:t>:</a:t>
            </a:r>
            <a:r>
              <a:rPr lang="zh-CN" altLang="en-US" sz="3600" dirty="0"/>
              <a:t>麻萨诸塞州劳动所得税抵免</a:t>
            </a:r>
            <a:r>
              <a:rPr lang="en-US" altLang="zh-CN" sz="3600" dirty="0"/>
              <a:t>(EITC)</a:t>
            </a:r>
            <a:r>
              <a:rPr lang="zh-CN" altLang="en-US" sz="3600" dirty="0"/>
              <a:t>旨在支持低收入至中等收入的工薪人员</a:t>
            </a:r>
            <a:endParaRPr lang="en-US" altLang="zh-CN" sz="3600" dirty="0"/>
          </a:p>
          <a:p>
            <a:endParaRPr lang="en-US" altLang="zh-CN" sz="3600" dirty="0"/>
          </a:p>
          <a:p>
            <a:endParaRPr lang="zh-CN" altLang="en-US" sz="3600" dirty="0"/>
          </a:p>
          <a:p>
            <a:r>
              <a:rPr lang="zh-CN" altLang="en-US" sz="3300" b="1" dirty="0">
                <a:solidFill>
                  <a:srgbClr val="000001"/>
                </a:solidFill>
                <a:latin typeface="Glacial Indifference Bold"/>
              </a:rPr>
              <a:t>金额是多少</a:t>
            </a:r>
            <a:r>
              <a:rPr lang="en-US" altLang="zh-CN" sz="3300" b="1" dirty="0">
                <a:solidFill>
                  <a:srgbClr val="000001"/>
                </a:solidFill>
                <a:latin typeface="Glacial Indifference Bold"/>
              </a:rPr>
              <a:t>?</a:t>
            </a:r>
            <a:r>
              <a:rPr lang="en-US" altLang="zh-CN" sz="3600" dirty="0"/>
              <a:t>EITC</a:t>
            </a:r>
            <a:r>
              <a:rPr lang="zh-CN" altLang="en-US" sz="3600" dirty="0"/>
              <a:t>的金额是根据收入、子女数量和报税身份计算得出的。麻萨诸塞州</a:t>
            </a:r>
            <a:r>
              <a:rPr lang="en-US" altLang="zh-CN" sz="3600" dirty="0"/>
              <a:t>EITC</a:t>
            </a:r>
            <a:r>
              <a:rPr lang="zh-CN" altLang="en-US" sz="3600" dirty="0"/>
              <a:t>是联邦</a:t>
            </a:r>
            <a:r>
              <a:rPr lang="en-US" altLang="zh-CN" sz="3600" dirty="0"/>
              <a:t>EITC</a:t>
            </a:r>
            <a:r>
              <a:rPr lang="zh-CN" altLang="en-US" sz="3600" dirty="0"/>
              <a:t>的</a:t>
            </a:r>
            <a:r>
              <a:rPr lang="en-US" altLang="zh-CN" sz="3600" dirty="0"/>
              <a:t>40%</a:t>
            </a:r>
            <a:r>
              <a:rPr lang="zh-CN" altLang="en-US" sz="3600" dirty="0"/>
              <a:t>匹配。</a:t>
            </a:r>
            <a:r>
              <a:rPr lang="en-US" altLang="zh-CN" sz="3600" dirty="0"/>
              <a:t>2025</a:t>
            </a:r>
            <a:r>
              <a:rPr lang="zh-CN" altLang="en-US" sz="3600" dirty="0"/>
              <a:t>年，麻萨诸塞州</a:t>
            </a:r>
            <a:r>
              <a:rPr lang="en-US" altLang="zh-CN" sz="3600" dirty="0"/>
              <a:t>EITC</a:t>
            </a:r>
            <a:r>
              <a:rPr lang="zh-CN" altLang="en-US" sz="3600" dirty="0"/>
              <a:t>的平均金额为</a:t>
            </a:r>
            <a:r>
              <a:rPr lang="en-US" altLang="zh-CN" sz="3600" dirty="0"/>
              <a:t>996</a:t>
            </a:r>
            <a:r>
              <a:rPr lang="zh-CN" altLang="en-US" sz="3600" dirty="0"/>
              <a:t>美元。</a:t>
            </a:r>
            <a:endParaRPr lang="en-US" altLang="zh-CN" sz="3600" dirty="0"/>
          </a:p>
          <a:p>
            <a:endParaRPr lang="en-US" altLang="zh-CN" sz="3600" dirty="0"/>
          </a:p>
          <a:p>
            <a:endParaRPr lang="zh-CN" altLang="en-US" sz="3600" dirty="0"/>
          </a:p>
          <a:p>
            <a:r>
              <a:rPr lang="zh-CN" altLang="en-US" sz="3300" b="1" dirty="0">
                <a:solidFill>
                  <a:srgbClr val="000001"/>
                </a:solidFill>
                <a:latin typeface="Glacial Indifference Bold"/>
              </a:rPr>
              <a:t>谁符合资格</a:t>
            </a:r>
            <a:r>
              <a:rPr lang="en-US" altLang="zh-CN" sz="3300" b="1" dirty="0">
                <a:solidFill>
                  <a:srgbClr val="000001"/>
                </a:solidFill>
                <a:latin typeface="Glacial Indifference Bold"/>
              </a:rPr>
              <a:t>?</a:t>
            </a:r>
            <a:r>
              <a:rPr lang="zh-CN" altLang="en-US" sz="3600" dirty="0"/>
              <a:t>要申请此抵免，您必须</a:t>
            </a:r>
            <a:r>
              <a:rPr lang="en-US" altLang="zh-CN" sz="3600" dirty="0"/>
              <a:t>:</a:t>
            </a:r>
          </a:p>
          <a:p>
            <a:pPr marL="1082675" indent="-220663">
              <a:buFont typeface="Arial" panose="020B0604020202020204" pitchFamily="34" charset="0"/>
              <a:buChar char="•"/>
            </a:pPr>
            <a:r>
              <a:rPr lang="zh-CN" altLang="en-US" sz="3600" dirty="0"/>
              <a:t>在</a:t>
            </a:r>
            <a:r>
              <a:rPr lang="en-US" altLang="zh-CN" sz="3600" dirty="0"/>
              <a:t>2025</a:t>
            </a:r>
            <a:r>
              <a:rPr lang="zh-CN" altLang="en-US" sz="3600" dirty="0"/>
              <a:t>年有劳动所得</a:t>
            </a:r>
            <a:r>
              <a:rPr lang="en-US" altLang="zh-CN" sz="3600" dirty="0"/>
              <a:t>(</a:t>
            </a:r>
            <a:r>
              <a:rPr lang="zh-CN" altLang="en-US" sz="3600" dirty="0"/>
              <a:t>不超过</a:t>
            </a:r>
            <a:r>
              <a:rPr lang="en-US" altLang="zh-CN" sz="3600" dirty="0"/>
              <a:t>68</a:t>
            </a:r>
            <a:r>
              <a:rPr lang="zh-CN" altLang="en-US" sz="3600" dirty="0"/>
              <a:t>，</a:t>
            </a:r>
            <a:r>
              <a:rPr lang="en-US" altLang="zh-CN" sz="3600" dirty="0"/>
              <a:t>675</a:t>
            </a:r>
            <a:r>
              <a:rPr lang="zh-CN" altLang="en-US" sz="3600" dirty="0"/>
              <a:t>美元</a:t>
            </a:r>
            <a:r>
              <a:rPr lang="en-US" altLang="zh-CN" sz="3600" dirty="0"/>
              <a:t>)</a:t>
            </a:r>
          </a:p>
          <a:p>
            <a:pPr marL="1082675" indent="-220663">
              <a:buFont typeface="Arial" panose="020B0604020202020204" pitchFamily="34" charset="0"/>
              <a:buChar char="•"/>
            </a:pPr>
            <a:r>
              <a:rPr lang="zh-CN" altLang="en-US" sz="3600" dirty="0"/>
              <a:t>您、您的配偶以及您的合格受抚养人必须拥有社会安全号码</a:t>
            </a:r>
          </a:p>
          <a:p>
            <a:pPr algn="l">
              <a:lnSpc>
                <a:spcPts val="4620"/>
              </a:lnSpc>
            </a:pPr>
            <a:endParaRPr lang="en-US" sz="3300" dirty="0">
              <a:solidFill>
                <a:srgbClr val="000001"/>
              </a:solidFill>
              <a:latin typeface="Glacial Indifference"/>
              <a:ea typeface="Glacial Indifference"/>
              <a:cs typeface="Glacial Indifference"/>
              <a:sym typeface="Glacial Indifferenc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8435"/>
            <a:ext cx="18506452" cy="1167555"/>
            <a:chOff x="0" y="0"/>
            <a:chExt cx="4874127" cy="307504"/>
          </a:xfrm>
        </p:grpSpPr>
        <p:sp>
          <p:nvSpPr>
            <p:cNvPr id="3" name="Freeform 3"/>
            <p:cNvSpPr/>
            <p:nvPr/>
          </p:nvSpPr>
          <p:spPr>
            <a:xfrm>
              <a:off x="0" y="0"/>
              <a:ext cx="4874127" cy="307504"/>
            </a:xfrm>
            <a:custGeom>
              <a:avLst/>
              <a:gdLst/>
              <a:ahLst/>
              <a:cxnLst/>
              <a:rect l="l" t="t" r="r" b="b"/>
              <a:pathLst>
                <a:path w="4874127" h="307504">
                  <a:moveTo>
                    <a:pt x="0" y="0"/>
                  </a:moveTo>
                  <a:lnTo>
                    <a:pt x="4874127" y="0"/>
                  </a:lnTo>
                  <a:lnTo>
                    <a:pt x="4874127" y="307504"/>
                  </a:lnTo>
                  <a:lnTo>
                    <a:pt x="0" y="307504"/>
                  </a:lnTo>
                  <a:close/>
                </a:path>
              </a:pathLst>
            </a:custGeom>
            <a:solidFill>
              <a:srgbClr val="FDD86F"/>
            </a:solidFill>
          </p:spPr>
          <p:txBody>
            <a:bodyPr/>
            <a:lstStyle/>
            <a:p>
              <a:endParaRPr lang="en-US"/>
            </a:p>
          </p:txBody>
        </p:sp>
        <p:sp>
          <p:nvSpPr>
            <p:cNvPr id="4" name="TextBox 4"/>
            <p:cNvSpPr txBox="1"/>
            <p:nvPr/>
          </p:nvSpPr>
          <p:spPr>
            <a:xfrm>
              <a:off x="0" y="-38100"/>
              <a:ext cx="4874127" cy="345604"/>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64367" y="90262"/>
            <a:ext cx="17864635" cy="969632"/>
          </a:xfrm>
          <a:prstGeom prst="rect">
            <a:avLst/>
          </a:prstGeom>
        </p:spPr>
        <p:txBody>
          <a:bodyPr lIns="0" tIns="0" rIns="0" bIns="0" rtlCol="0" anchor="t">
            <a:spAutoFit/>
          </a:bodyPr>
          <a:lstStyle/>
          <a:p>
            <a:pPr algn="ctr">
              <a:lnSpc>
                <a:spcPts val="7980"/>
              </a:lnSpc>
            </a:pPr>
            <a:r>
              <a:rPr lang="zh-CN" altLang="en-US" sz="5700" b="1" dirty="0">
                <a:solidFill>
                  <a:srgbClr val="000001"/>
                </a:solidFill>
                <a:latin typeface="Glacial Indifference Bold"/>
                <a:ea typeface="Glacial Indifference Bold"/>
                <a:cs typeface="Glacial Indifference Bold"/>
                <a:sym typeface="Glacial Indifference Bold"/>
              </a:rPr>
              <a:t>麻萨诸塞州儿童与家庭税收</a:t>
            </a:r>
            <a:endParaRPr lang="en-US" sz="5700" b="1" dirty="0">
              <a:solidFill>
                <a:srgbClr val="000001"/>
              </a:solidFill>
              <a:latin typeface="Glacial Indifference Bold"/>
              <a:ea typeface="Glacial Indifference Bold"/>
              <a:cs typeface="Glacial Indifference Bold"/>
              <a:sym typeface="Glacial Indifference Bold"/>
            </a:endParaRPr>
          </a:p>
        </p:txBody>
      </p:sp>
      <p:sp>
        <p:nvSpPr>
          <p:cNvPr id="6" name="Freeform 6"/>
          <p:cNvSpPr/>
          <p:nvPr/>
        </p:nvSpPr>
        <p:spPr>
          <a:xfrm rot="299413">
            <a:off x="17109902" y="7747199"/>
            <a:ext cx="1071486" cy="2497933"/>
          </a:xfrm>
          <a:custGeom>
            <a:avLst/>
            <a:gdLst/>
            <a:ahLst/>
            <a:cxnLst/>
            <a:rect l="l" t="t" r="r" b="b"/>
            <a:pathLst>
              <a:path w="1071486" h="2497933">
                <a:moveTo>
                  <a:pt x="0" y="0"/>
                </a:moveTo>
                <a:lnTo>
                  <a:pt x="1071486" y="0"/>
                </a:lnTo>
                <a:lnTo>
                  <a:pt x="1071486" y="2497933"/>
                </a:lnTo>
                <a:lnTo>
                  <a:pt x="0" y="2497933"/>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
        <p:nvSpPr>
          <p:cNvPr id="7" name="Freeform 7"/>
          <p:cNvSpPr/>
          <p:nvPr/>
        </p:nvSpPr>
        <p:spPr>
          <a:xfrm rot="299413">
            <a:off x="14211392" y="7047943"/>
            <a:ext cx="3118805" cy="3050758"/>
          </a:xfrm>
          <a:custGeom>
            <a:avLst/>
            <a:gdLst/>
            <a:ahLst/>
            <a:cxnLst/>
            <a:rect l="l" t="t" r="r" b="b"/>
            <a:pathLst>
              <a:path w="3118805" h="3050758">
                <a:moveTo>
                  <a:pt x="0" y="0"/>
                </a:moveTo>
                <a:lnTo>
                  <a:pt x="3118805" y="0"/>
                </a:lnTo>
                <a:lnTo>
                  <a:pt x="3118805" y="3050758"/>
                </a:lnTo>
                <a:lnTo>
                  <a:pt x="0" y="30507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299413">
            <a:off x="13574401" y="6783033"/>
            <a:ext cx="714505" cy="1665712"/>
          </a:xfrm>
          <a:custGeom>
            <a:avLst/>
            <a:gdLst/>
            <a:ahLst/>
            <a:cxnLst/>
            <a:rect l="l" t="t" r="r" b="b"/>
            <a:pathLst>
              <a:path w="714505" h="1665712">
                <a:moveTo>
                  <a:pt x="0" y="0"/>
                </a:moveTo>
                <a:lnTo>
                  <a:pt x="714506" y="0"/>
                </a:lnTo>
                <a:lnTo>
                  <a:pt x="714506" y="1665711"/>
                </a:lnTo>
                <a:lnTo>
                  <a:pt x="0" y="1665711"/>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a:p>
        </p:txBody>
      </p:sp>
      <p:sp>
        <p:nvSpPr>
          <p:cNvPr id="9" name="Freeform 9"/>
          <p:cNvSpPr/>
          <p:nvPr/>
        </p:nvSpPr>
        <p:spPr>
          <a:xfrm rot="299413">
            <a:off x="16893650" y="6770341"/>
            <a:ext cx="917253" cy="807183"/>
          </a:xfrm>
          <a:custGeom>
            <a:avLst/>
            <a:gdLst/>
            <a:ahLst/>
            <a:cxnLst/>
            <a:rect l="l" t="t" r="r" b="b"/>
            <a:pathLst>
              <a:path w="917253" h="807183">
                <a:moveTo>
                  <a:pt x="0" y="0"/>
                </a:moveTo>
                <a:lnTo>
                  <a:pt x="917254" y="0"/>
                </a:lnTo>
                <a:lnTo>
                  <a:pt x="917254" y="807183"/>
                </a:lnTo>
                <a:lnTo>
                  <a:pt x="0" y="8071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TextBox 10"/>
          <p:cNvSpPr txBox="1"/>
          <p:nvPr/>
        </p:nvSpPr>
        <p:spPr>
          <a:xfrm>
            <a:off x="698054" y="1613134"/>
            <a:ext cx="16305237" cy="7201972"/>
          </a:xfrm>
          <a:prstGeom prst="rect">
            <a:avLst/>
          </a:prstGeom>
        </p:spPr>
        <p:txBody>
          <a:bodyPr lIns="0" tIns="0" rIns="0" bIns="0" rtlCol="0" anchor="t">
            <a:spAutoFit/>
          </a:bodyPr>
          <a:lstStyle/>
          <a:p>
            <a:r>
              <a:rPr lang="zh-CN" altLang="en-US" sz="3600" b="1" dirty="0"/>
              <a:t>关于此抵免</a:t>
            </a:r>
            <a:r>
              <a:rPr lang="en-US" altLang="zh-CN" sz="3600" b="1" dirty="0"/>
              <a:t>:</a:t>
            </a:r>
            <a:r>
              <a:rPr lang="zh-CN" altLang="en-US" sz="3600" dirty="0"/>
              <a:t> 麻萨诸塞州儿童与家庭税收抵免旨在抵消照顾儿童和其他符合条件的受抚养人的费用</a:t>
            </a:r>
            <a:endParaRPr lang="en-US" altLang="zh-CN" sz="3600" dirty="0"/>
          </a:p>
          <a:p>
            <a:endParaRPr lang="zh-CN" altLang="en-US" sz="3600" dirty="0"/>
          </a:p>
          <a:p>
            <a:r>
              <a:rPr lang="zh-CN" altLang="en-US" sz="3600" b="1" dirty="0"/>
              <a:t>金额是多少</a:t>
            </a:r>
            <a:r>
              <a:rPr lang="en-US" altLang="zh-CN" sz="3600" b="1" dirty="0"/>
              <a:t>?</a:t>
            </a:r>
            <a:r>
              <a:rPr lang="zh-CN" altLang="en-US" sz="3600" dirty="0"/>
              <a:t> 对于</a:t>
            </a:r>
            <a:r>
              <a:rPr lang="en-US" altLang="zh-CN" sz="3600" dirty="0"/>
              <a:t>2025</a:t>
            </a:r>
            <a:r>
              <a:rPr lang="zh-CN" altLang="en-US" sz="3600" dirty="0"/>
              <a:t>纳税年度，您每个符合条件的受抚养人可获得</a:t>
            </a:r>
            <a:r>
              <a:rPr lang="en-US" altLang="zh-CN" sz="3600" dirty="0"/>
              <a:t>440</a:t>
            </a:r>
            <a:r>
              <a:rPr lang="zh-CN" altLang="en-US" sz="3600" dirty="0"/>
              <a:t>美元</a:t>
            </a:r>
            <a:endParaRPr lang="en-US" altLang="zh-CN" sz="3600" dirty="0"/>
          </a:p>
          <a:p>
            <a:endParaRPr lang="zh-CN" altLang="en-US" sz="3600" dirty="0"/>
          </a:p>
          <a:p>
            <a:r>
              <a:rPr lang="zh-CN" altLang="en-US" sz="3600" b="1" dirty="0"/>
              <a:t>谁符合资格</a:t>
            </a:r>
            <a:r>
              <a:rPr lang="en-US" altLang="zh-CN" sz="3600" b="1" dirty="0"/>
              <a:t>?</a:t>
            </a:r>
            <a:r>
              <a:rPr lang="zh-CN" altLang="en-US" sz="3600" dirty="0"/>
              <a:t> 要申请此抵免，您必须照顾</a:t>
            </a:r>
            <a:r>
              <a:rPr lang="en-US" altLang="zh-CN" sz="3600" dirty="0"/>
              <a:t>:</a:t>
            </a:r>
          </a:p>
          <a:p>
            <a:r>
              <a:rPr lang="en-US" altLang="zh-CN" sz="3600" dirty="0"/>
              <a:t>13</a:t>
            </a:r>
            <a:r>
              <a:rPr lang="zh-CN" altLang="en-US" sz="3600" dirty="0"/>
              <a:t>岁以下的儿童</a:t>
            </a:r>
            <a:r>
              <a:rPr lang="en-US" altLang="zh-CN" sz="3600" dirty="0"/>
              <a:t>;</a:t>
            </a:r>
          </a:p>
          <a:p>
            <a:r>
              <a:rPr lang="zh-CN" altLang="en-US" sz="3600" dirty="0"/>
              <a:t>有残疾的受抚养人或配偶</a:t>
            </a:r>
            <a:r>
              <a:rPr lang="en-US" altLang="zh-CN" sz="3600" dirty="0"/>
              <a:t>;</a:t>
            </a:r>
            <a:r>
              <a:rPr lang="zh-CN" altLang="en-US" sz="3600" dirty="0"/>
              <a:t>或</a:t>
            </a:r>
          </a:p>
          <a:p>
            <a:r>
              <a:rPr lang="en-US" altLang="zh-CN" sz="3600" dirty="0"/>
              <a:t>65</a:t>
            </a:r>
            <a:r>
              <a:rPr lang="zh-CN" altLang="en-US" sz="3600" dirty="0"/>
              <a:t>岁或以上的受抚养人</a:t>
            </a:r>
          </a:p>
          <a:p>
            <a:endParaRPr lang="en-US" altLang="zh-CN" sz="3600" dirty="0"/>
          </a:p>
          <a:p>
            <a:r>
              <a:rPr lang="zh-CN" altLang="en-US" sz="3600" dirty="0"/>
              <a:t>如果您已婚，必须联合报税才能申请此抵免</a:t>
            </a:r>
          </a:p>
          <a:p>
            <a:r>
              <a:rPr lang="zh-CN" altLang="en-US" sz="3600" dirty="0"/>
              <a:t>申请此抵免</a:t>
            </a:r>
            <a:r>
              <a:rPr lang="zh-CN" altLang="en-US" sz="3600" b="1" dirty="0"/>
              <a:t>没有收入要求</a:t>
            </a:r>
            <a:endParaRPr lang="zh-CN" altLang="en-US" sz="3600" dirty="0"/>
          </a:p>
          <a:p>
            <a:r>
              <a:rPr lang="zh-CN" altLang="en-US" sz="3600" dirty="0"/>
              <a:t>此抵免</a:t>
            </a:r>
            <a:r>
              <a:rPr lang="zh-CN" altLang="en-US" sz="3600" b="1" dirty="0"/>
              <a:t>包括移民</a:t>
            </a:r>
            <a:endParaRPr lang="zh-CN" altLang="en-US"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8852E-F03B-81CB-C5BB-3FB0FC88FD5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4070FAE-63C8-0248-AAC6-FF268FB480A1}"/>
              </a:ext>
            </a:extLst>
          </p:cNvPr>
          <p:cNvGrpSpPr/>
          <p:nvPr/>
        </p:nvGrpSpPr>
        <p:grpSpPr>
          <a:xfrm>
            <a:off x="0" y="3788"/>
            <a:ext cx="18506452" cy="1167555"/>
            <a:chOff x="0" y="0"/>
            <a:chExt cx="4874127" cy="307504"/>
          </a:xfrm>
        </p:grpSpPr>
        <p:sp>
          <p:nvSpPr>
            <p:cNvPr id="3" name="Freeform 3">
              <a:extLst>
                <a:ext uri="{FF2B5EF4-FFF2-40B4-BE49-F238E27FC236}">
                  <a16:creationId xmlns:a16="http://schemas.microsoft.com/office/drawing/2014/main" id="{28002B1D-CE09-F353-9B8C-15AC931CE221}"/>
                </a:ext>
              </a:extLst>
            </p:cNvPr>
            <p:cNvSpPr/>
            <p:nvPr/>
          </p:nvSpPr>
          <p:spPr>
            <a:xfrm>
              <a:off x="0" y="0"/>
              <a:ext cx="4874127" cy="307504"/>
            </a:xfrm>
            <a:custGeom>
              <a:avLst/>
              <a:gdLst/>
              <a:ahLst/>
              <a:cxnLst/>
              <a:rect l="l" t="t" r="r" b="b"/>
              <a:pathLst>
                <a:path w="4874127" h="307504">
                  <a:moveTo>
                    <a:pt x="0" y="0"/>
                  </a:moveTo>
                  <a:lnTo>
                    <a:pt x="4874127" y="0"/>
                  </a:lnTo>
                  <a:lnTo>
                    <a:pt x="4874127" y="307504"/>
                  </a:lnTo>
                  <a:lnTo>
                    <a:pt x="0" y="307504"/>
                  </a:lnTo>
                  <a:close/>
                </a:path>
              </a:pathLst>
            </a:custGeom>
            <a:solidFill>
              <a:srgbClr val="FDD86F"/>
            </a:solidFill>
          </p:spPr>
          <p:txBody>
            <a:bodyPr/>
            <a:lstStyle/>
            <a:p>
              <a:endParaRPr lang="en-US"/>
            </a:p>
          </p:txBody>
        </p:sp>
        <p:sp>
          <p:nvSpPr>
            <p:cNvPr id="4" name="TextBox 4">
              <a:extLst>
                <a:ext uri="{FF2B5EF4-FFF2-40B4-BE49-F238E27FC236}">
                  <a16:creationId xmlns:a16="http://schemas.microsoft.com/office/drawing/2014/main" id="{3B3BFB4E-A541-F11E-CD1F-E643307AC94A}"/>
                </a:ext>
              </a:extLst>
            </p:cNvPr>
            <p:cNvSpPr txBox="1"/>
            <p:nvPr/>
          </p:nvSpPr>
          <p:spPr>
            <a:xfrm>
              <a:off x="0" y="-38100"/>
              <a:ext cx="4874127" cy="345604"/>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FF2B5EF4-FFF2-40B4-BE49-F238E27FC236}">
                <a16:creationId xmlns:a16="http://schemas.microsoft.com/office/drawing/2014/main" id="{A2675ADD-EBFF-5627-F273-9EB6FFE6DD50}"/>
              </a:ext>
            </a:extLst>
          </p:cNvPr>
          <p:cNvSpPr txBox="1"/>
          <p:nvPr/>
        </p:nvSpPr>
        <p:spPr>
          <a:xfrm>
            <a:off x="164367" y="35615"/>
            <a:ext cx="17864635" cy="969632"/>
          </a:xfrm>
          <a:prstGeom prst="rect">
            <a:avLst/>
          </a:prstGeom>
        </p:spPr>
        <p:txBody>
          <a:bodyPr lIns="0" tIns="0" rIns="0" bIns="0" rtlCol="0" anchor="t">
            <a:spAutoFit/>
          </a:bodyPr>
          <a:lstStyle/>
          <a:p>
            <a:pPr algn="ctr">
              <a:lnSpc>
                <a:spcPts val="7980"/>
              </a:lnSpc>
            </a:pPr>
            <a:r>
              <a:rPr lang="zh-CN" altLang="en-US" sz="5700" b="1" dirty="0">
                <a:solidFill>
                  <a:srgbClr val="000001"/>
                </a:solidFill>
                <a:latin typeface="Glacial Indifference Bold"/>
                <a:ea typeface="Glacial Indifference Bold"/>
                <a:cs typeface="Glacial Indifference Bold"/>
                <a:sym typeface="Glacial Indifference Bold"/>
              </a:rPr>
              <a:t>范例</a:t>
            </a:r>
            <a:endParaRPr lang="en-US" sz="5700" b="1" dirty="0">
              <a:solidFill>
                <a:srgbClr val="000001"/>
              </a:solidFill>
              <a:latin typeface="Glacial Indifference Bold"/>
              <a:ea typeface="Glacial Indifference Bold"/>
              <a:cs typeface="Glacial Indifference Bold"/>
              <a:sym typeface="Glacial Indifference Bold"/>
            </a:endParaRPr>
          </a:p>
        </p:txBody>
      </p:sp>
      <p:sp>
        <p:nvSpPr>
          <p:cNvPr id="6" name="TextBox 6">
            <a:extLst>
              <a:ext uri="{FF2B5EF4-FFF2-40B4-BE49-F238E27FC236}">
                <a16:creationId xmlns:a16="http://schemas.microsoft.com/office/drawing/2014/main" id="{33CC6F74-82DB-E4CE-6D8D-651F12846794}"/>
              </a:ext>
            </a:extLst>
          </p:cNvPr>
          <p:cNvSpPr txBox="1"/>
          <p:nvPr/>
        </p:nvSpPr>
        <p:spPr>
          <a:xfrm>
            <a:off x="929639" y="1185793"/>
            <a:ext cx="14256327" cy="8748549"/>
          </a:xfrm>
          <a:prstGeom prst="rect">
            <a:avLst/>
          </a:prstGeom>
        </p:spPr>
        <p:txBody>
          <a:bodyPr wrap="square" lIns="0" tIns="0" rIns="0" bIns="0" rtlCol="0" anchor="t">
            <a:spAutoFit/>
          </a:bodyPr>
          <a:lstStyle/>
          <a:p>
            <a:r>
              <a:rPr lang="zh-CN" altLang="en-US" sz="3350" b="1" dirty="0">
                <a:solidFill>
                  <a:srgbClr val="D4145A"/>
                </a:solidFill>
                <a:latin typeface="Glacial Indifference Bold"/>
              </a:rPr>
              <a:t>家庭</a:t>
            </a:r>
            <a:r>
              <a:rPr lang="zh-CN" altLang="en-US" sz="3350" dirty="0">
                <a:solidFill>
                  <a:srgbClr val="D4145A"/>
                </a:solidFill>
                <a:latin typeface="Glacial Indifference Bold"/>
              </a:rPr>
              <a:t> </a:t>
            </a:r>
            <a:r>
              <a:rPr lang="en-US" altLang="zh-CN" sz="3350" dirty="0">
                <a:solidFill>
                  <a:srgbClr val="D4145A"/>
                </a:solidFill>
                <a:latin typeface="Glacial Indifference Bold"/>
              </a:rPr>
              <a:t>A: </a:t>
            </a:r>
          </a:p>
          <a:p>
            <a:r>
              <a:rPr lang="en-US" altLang="zh-CN" sz="3600" dirty="0"/>
              <a:t>Jane </a:t>
            </a:r>
            <a:r>
              <a:rPr lang="zh-CN" altLang="en-US" sz="3600" dirty="0"/>
              <a:t>是一名 </a:t>
            </a:r>
            <a:r>
              <a:rPr lang="en-US" altLang="zh-CN" sz="3600" dirty="0"/>
              <a:t>28 </a:t>
            </a:r>
            <a:r>
              <a:rPr lang="zh-CN" altLang="en-US" sz="3600" dirty="0"/>
              <a:t>岁的单身成年工作者，没有子女。</a:t>
            </a:r>
            <a:r>
              <a:rPr lang="en-US" altLang="zh-CN" sz="3600" dirty="0"/>
              <a:t>Jane </a:t>
            </a:r>
            <a:r>
              <a:rPr lang="zh-CN" altLang="en-US" sz="3600" dirty="0"/>
              <a:t>每周工作 </a:t>
            </a:r>
            <a:r>
              <a:rPr lang="en-US" altLang="zh-CN" sz="3600" dirty="0"/>
              <a:t>20 </a:t>
            </a:r>
            <a:r>
              <a:rPr lang="zh-CN" altLang="en-US" sz="3600" dirty="0"/>
              <a:t>小时，领取最低工资</a:t>
            </a:r>
            <a:r>
              <a:rPr lang="en-US" altLang="zh-CN" sz="3600" dirty="0"/>
              <a:t>(</a:t>
            </a:r>
            <a:r>
              <a:rPr lang="zh-CN" altLang="en-US" sz="3600" dirty="0"/>
              <a:t>年收入</a:t>
            </a:r>
            <a:r>
              <a:rPr lang="en-US" altLang="zh-CN" sz="3600" dirty="0"/>
              <a:t>:15</a:t>
            </a:r>
            <a:r>
              <a:rPr lang="zh-CN" altLang="en-US" sz="3600" dirty="0"/>
              <a:t>，</a:t>
            </a:r>
            <a:r>
              <a:rPr lang="en-US" altLang="zh-CN" sz="3600" dirty="0"/>
              <a:t>600 </a:t>
            </a:r>
            <a:r>
              <a:rPr lang="zh-CN" altLang="en-US" sz="3600" dirty="0"/>
              <a:t>美元</a:t>
            </a:r>
            <a:r>
              <a:rPr lang="en-US" altLang="zh-CN" sz="3600" dirty="0"/>
              <a:t>)</a:t>
            </a:r>
            <a:r>
              <a:rPr lang="zh-CN" altLang="en-US" sz="3600" dirty="0"/>
              <a:t>。</a:t>
            </a:r>
            <a:r>
              <a:rPr lang="en-US" altLang="zh-CN" sz="3600" dirty="0"/>
              <a:t>Jane </a:t>
            </a:r>
            <a:r>
              <a:rPr lang="zh-CN" altLang="en-US" sz="3600" dirty="0"/>
              <a:t>有资格获得 </a:t>
            </a:r>
            <a:r>
              <a:rPr lang="en-US" altLang="zh-CN" sz="3600" dirty="0"/>
              <a:t>374 </a:t>
            </a:r>
            <a:r>
              <a:rPr lang="zh-CN" altLang="en-US" sz="3600" dirty="0"/>
              <a:t>美元的州和联邦劳动所得税抵免</a:t>
            </a:r>
            <a:r>
              <a:rPr lang="en-US" altLang="zh-CN" sz="3600" dirty="0"/>
              <a:t>(EITC)</a:t>
            </a:r>
          </a:p>
          <a:p>
            <a:endParaRPr lang="en-US" altLang="zh-CN" sz="3600" dirty="0"/>
          </a:p>
          <a:p>
            <a:r>
              <a:rPr lang="zh-CN" altLang="en-US" sz="3350" b="1" dirty="0">
                <a:solidFill>
                  <a:srgbClr val="D4145A"/>
                </a:solidFill>
                <a:latin typeface="Glacial Indifference Bold"/>
              </a:rPr>
              <a:t>家庭</a:t>
            </a:r>
            <a:r>
              <a:rPr lang="zh-CN" altLang="en-US" sz="3350" dirty="0">
                <a:solidFill>
                  <a:srgbClr val="D4145A"/>
                </a:solidFill>
                <a:latin typeface="Glacial Indifference Bold"/>
              </a:rPr>
              <a:t> </a:t>
            </a:r>
            <a:r>
              <a:rPr lang="en-US" altLang="zh-CN" sz="3350" dirty="0">
                <a:solidFill>
                  <a:srgbClr val="D4145A"/>
                </a:solidFill>
                <a:latin typeface="Glacial Indifference Bold"/>
              </a:rPr>
              <a:t>B: </a:t>
            </a:r>
          </a:p>
          <a:p>
            <a:r>
              <a:rPr lang="en-US" altLang="zh-CN" sz="3600" dirty="0"/>
              <a:t>Liz </a:t>
            </a:r>
            <a:r>
              <a:rPr lang="zh-CN" altLang="en-US" sz="3600" dirty="0"/>
              <a:t>是一名单亲家长，有两个孩子，分别为 </a:t>
            </a:r>
            <a:r>
              <a:rPr lang="en-US" altLang="zh-CN" sz="3600" dirty="0"/>
              <a:t>13 </a:t>
            </a:r>
            <a:r>
              <a:rPr lang="zh-CN" altLang="en-US" sz="3600" dirty="0"/>
              <a:t>岁和 </a:t>
            </a:r>
            <a:r>
              <a:rPr lang="en-US" altLang="zh-CN" sz="3600" dirty="0"/>
              <a:t>15 </a:t>
            </a:r>
            <a:r>
              <a:rPr lang="zh-CN" altLang="en-US" sz="3600" dirty="0"/>
              <a:t>岁。</a:t>
            </a:r>
            <a:r>
              <a:rPr lang="en-US" altLang="zh-CN" sz="3600" dirty="0"/>
              <a:t>Liz </a:t>
            </a:r>
            <a:r>
              <a:rPr lang="zh-CN" altLang="en-US" sz="3600" dirty="0"/>
              <a:t>每周工作 </a:t>
            </a:r>
            <a:r>
              <a:rPr lang="en-US" altLang="zh-CN" sz="3600" dirty="0"/>
              <a:t>20 </a:t>
            </a:r>
            <a:r>
              <a:rPr lang="zh-CN" altLang="en-US" sz="3600" dirty="0"/>
              <a:t>小时，领取最低工资</a:t>
            </a:r>
            <a:r>
              <a:rPr lang="en-US" altLang="zh-CN" sz="3600" dirty="0"/>
              <a:t>(</a:t>
            </a:r>
            <a:r>
              <a:rPr lang="zh-CN" altLang="en-US" sz="3600" dirty="0"/>
              <a:t>年收入</a:t>
            </a:r>
            <a:r>
              <a:rPr lang="en-US" altLang="zh-CN" sz="3600" dirty="0"/>
              <a:t>:15</a:t>
            </a:r>
            <a:r>
              <a:rPr lang="zh-CN" altLang="en-US" sz="3600" dirty="0"/>
              <a:t>，</a:t>
            </a:r>
            <a:r>
              <a:rPr lang="en-US" altLang="zh-CN" sz="3600" dirty="0"/>
              <a:t>600 </a:t>
            </a:r>
            <a:r>
              <a:rPr lang="zh-CN" altLang="en-US" sz="3600" dirty="0"/>
              <a:t>美元</a:t>
            </a:r>
            <a:r>
              <a:rPr lang="en-US" altLang="zh-CN" sz="3600" dirty="0"/>
              <a:t>)</a:t>
            </a:r>
            <a:r>
              <a:rPr lang="zh-CN" altLang="en-US" sz="3600" dirty="0"/>
              <a:t>。</a:t>
            </a:r>
            <a:r>
              <a:rPr lang="en-US" altLang="zh-CN" sz="3600" dirty="0"/>
              <a:t>Liz </a:t>
            </a:r>
            <a:r>
              <a:rPr lang="zh-CN" altLang="en-US" sz="3600" dirty="0"/>
              <a:t>以户主身份报税，有资格获得 </a:t>
            </a:r>
            <a:r>
              <a:rPr lang="en-US" altLang="zh-CN" sz="3600" dirty="0"/>
              <a:t>8</a:t>
            </a:r>
            <a:r>
              <a:rPr lang="zh-CN" altLang="en-US" sz="3600" dirty="0"/>
              <a:t>，</a:t>
            </a:r>
            <a:r>
              <a:rPr lang="en-US" altLang="zh-CN" sz="3600" dirty="0"/>
              <a:t>750 </a:t>
            </a:r>
            <a:r>
              <a:rPr lang="zh-CN" altLang="en-US" sz="3600" dirty="0"/>
              <a:t>美元的州和联邦劳动所得税抵免</a:t>
            </a:r>
            <a:r>
              <a:rPr lang="en-US" altLang="zh-CN" sz="3600" dirty="0"/>
              <a:t>(EITC)</a:t>
            </a:r>
            <a:r>
              <a:rPr lang="zh-CN" altLang="en-US" sz="3600" dirty="0"/>
              <a:t>以及 </a:t>
            </a:r>
            <a:r>
              <a:rPr lang="en-US" altLang="zh-CN" sz="3600" dirty="0"/>
              <a:t>1</a:t>
            </a:r>
            <a:r>
              <a:rPr lang="zh-CN" altLang="en-US" sz="3600" dirty="0"/>
              <a:t>，</a:t>
            </a:r>
            <a:r>
              <a:rPr lang="en-US" altLang="zh-CN" sz="3600" dirty="0"/>
              <a:t>965 </a:t>
            </a:r>
            <a:r>
              <a:rPr lang="zh-CN" altLang="en-US" sz="3600" dirty="0"/>
              <a:t>美元的联邦儿童税收抵免。她不符合麻萨诸塞州儿童和家庭税收抵免</a:t>
            </a:r>
            <a:r>
              <a:rPr lang="en-US" altLang="zh-CN" sz="3600" dirty="0"/>
              <a:t>(MA CFTC)</a:t>
            </a:r>
            <a:r>
              <a:rPr lang="zh-CN" altLang="en-US" sz="3600" dirty="0"/>
              <a:t>的资格。</a:t>
            </a:r>
            <a:endParaRPr lang="en-US" altLang="zh-CN" sz="3600" dirty="0"/>
          </a:p>
          <a:p>
            <a:endParaRPr lang="zh-CN" altLang="en-US" sz="3600" dirty="0"/>
          </a:p>
          <a:p>
            <a:r>
              <a:rPr lang="zh-CN" altLang="en-US" sz="3350" b="1" dirty="0">
                <a:solidFill>
                  <a:srgbClr val="D4145A"/>
                </a:solidFill>
                <a:latin typeface="Glacial Indifference Bold"/>
              </a:rPr>
              <a:t>家庭</a:t>
            </a:r>
            <a:r>
              <a:rPr lang="zh-CN" altLang="en-US" sz="3350" dirty="0">
                <a:solidFill>
                  <a:srgbClr val="D4145A"/>
                </a:solidFill>
                <a:latin typeface="Glacial Indifference Bold"/>
              </a:rPr>
              <a:t> </a:t>
            </a:r>
            <a:r>
              <a:rPr lang="en-US" altLang="zh-CN" sz="3350" dirty="0">
                <a:solidFill>
                  <a:srgbClr val="D4145A"/>
                </a:solidFill>
                <a:latin typeface="Glacial Indifference Bold"/>
              </a:rPr>
              <a:t>C: </a:t>
            </a:r>
          </a:p>
          <a:p>
            <a:r>
              <a:rPr lang="en-US" altLang="zh-CN" sz="3600" dirty="0"/>
              <a:t>José </a:t>
            </a:r>
            <a:r>
              <a:rPr lang="zh-CN" altLang="en-US" sz="3600" dirty="0"/>
              <a:t>和 </a:t>
            </a:r>
            <a:r>
              <a:rPr lang="en-US" altLang="zh-CN" sz="3600" dirty="0"/>
              <a:t>Amy </a:t>
            </a:r>
            <a:r>
              <a:rPr lang="zh-CN" altLang="en-US" sz="3600" dirty="0"/>
              <a:t>已婚，有两个孩子，分别为 </a:t>
            </a:r>
            <a:r>
              <a:rPr lang="en-US" altLang="zh-CN" sz="3600" dirty="0"/>
              <a:t>13 </a:t>
            </a:r>
            <a:r>
              <a:rPr lang="zh-CN" altLang="en-US" sz="3600" dirty="0"/>
              <a:t>岁和 </a:t>
            </a:r>
            <a:r>
              <a:rPr lang="en-US" altLang="zh-CN" sz="3600" dirty="0"/>
              <a:t>15 </a:t>
            </a:r>
            <a:r>
              <a:rPr lang="zh-CN" altLang="en-US" sz="3600" dirty="0"/>
              <a:t>岁。</a:t>
            </a:r>
            <a:r>
              <a:rPr lang="en-US" altLang="zh-CN" sz="3600" dirty="0"/>
              <a:t>José </a:t>
            </a:r>
            <a:r>
              <a:rPr lang="zh-CN" altLang="en-US" sz="3600" dirty="0"/>
              <a:t>全职工作，</a:t>
            </a:r>
            <a:r>
              <a:rPr lang="en-US" altLang="zh-CN" sz="3600" dirty="0"/>
              <a:t>Amy </a:t>
            </a:r>
            <a:r>
              <a:rPr lang="zh-CN" altLang="en-US" sz="3600" dirty="0"/>
              <a:t>兼职工作</a:t>
            </a:r>
            <a:r>
              <a:rPr lang="en-US" altLang="zh-CN" sz="3600" dirty="0"/>
              <a:t>(</a:t>
            </a:r>
            <a:r>
              <a:rPr lang="zh-CN" altLang="en-US" sz="3600" dirty="0"/>
              <a:t>总收入 </a:t>
            </a:r>
            <a:r>
              <a:rPr lang="en-US" altLang="zh-CN" sz="3600" dirty="0"/>
              <a:t>55</a:t>
            </a:r>
            <a:r>
              <a:rPr lang="zh-CN" altLang="en-US" sz="3600" dirty="0"/>
              <a:t>，</a:t>
            </a:r>
            <a:r>
              <a:rPr lang="en-US" altLang="zh-CN" sz="3600" dirty="0"/>
              <a:t>000 </a:t>
            </a:r>
            <a:r>
              <a:rPr lang="zh-CN" altLang="en-US" sz="3600" dirty="0"/>
              <a:t>美元</a:t>
            </a:r>
            <a:r>
              <a:rPr lang="en-US" altLang="zh-CN" sz="3600" dirty="0"/>
              <a:t>)</a:t>
            </a:r>
            <a:r>
              <a:rPr lang="zh-CN" altLang="en-US" sz="3600" dirty="0"/>
              <a:t>。</a:t>
            </a:r>
            <a:r>
              <a:rPr lang="en-US" altLang="zh-CN" sz="3600" dirty="0"/>
              <a:t>José </a:t>
            </a:r>
            <a:r>
              <a:rPr lang="zh-CN" altLang="en-US" sz="3600" dirty="0"/>
              <a:t>和 </a:t>
            </a:r>
            <a:r>
              <a:rPr lang="en-US" altLang="zh-CN" sz="3600" dirty="0"/>
              <a:t>Amy </a:t>
            </a:r>
            <a:r>
              <a:rPr lang="zh-CN" altLang="en-US" sz="3600" dirty="0"/>
              <a:t>获得 </a:t>
            </a:r>
            <a:r>
              <a:rPr lang="en-US" altLang="zh-CN" sz="3600" dirty="0"/>
              <a:t>2</a:t>
            </a:r>
            <a:r>
              <a:rPr lang="zh-CN" altLang="en-US" sz="3600" dirty="0"/>
              <a:t>，</a:t>
            </a:r>
            <a:r>
              <a:rPr lang="en-US" altLang="zh-CN" sz="3600" dirty="0"/>
              <a:t>773 </a:t>
            </a:r>
            <a:r>
              <a:rPr lang="zh-CN" altLang="en-US" sz="3600" dirty="0"/>
              <a:t>美元的州和联邦劳动所得税抵免</a:t>
            </a:r>
            <a:r>
              <a:rPr lang="en-US" altLang="zh-CN" sz="3600" dirty="0"/>
              <a:t>(EITC)</a:t>
            </a:r>
            <a:r>
              <a:rPr lang="zh-CN" altLang="en-US" sz="3600" dirty="0"/>
              <a:t>以及 </a:t>
            </a:r>
            <a:r>
              <a:rPr lang="en-US" altLang="zh-CN" sz="3600" dirty="0"/>
              <a:t>4</a:t>
            </a:r>
            <a:r>
              <a:rPr lang="zh-CN" altLang="en-US" sz="3600" dirty="0"/>
              <a:t>，</a:t>
            </a:r>
            <a:r>
              <a:rPr lang="en-US" altLang="zh-CN" sz="3600" dirty="0"/>
              <a:t>400 </a:t>
            </a:r>
            <a:r>
              <a:rPr lang="zh-CN" altLang="en-US" sz="3600" dirty="0"/>
              <a:t>美元的联邦儿童税收抵免。</a:t>
            </a:r>
          </a:p>
        </p:txBody>
      </p:sp>
      <p:sp>
        <p:nvSpPr>
          <p:cNvPr id="8" name="Freeform 12">
            <a:extLst>
              <a:ext uri="{FF2B5EF4-FFF2-40B4-BE49-F238E27FC236}">
                <a16:creationId xmlns:a16="http://schemas.microsoft.com/office/drawing/2014/main" id="{13FF3A40-32FB-DC8A-4B30-A75D336C337F}"/>
              </a:ext>
            </a:extLst>
          </p:cNvPr>
          <p:cNvSpPr/>
          <p:nvPr/>
        </p:nvSpPr>
        <p:spPr>
          <a:xfrm>
            <a:off x="14721840" y="2801556"/>
            <a:ext cx="3565394" cy="6186758"/>
          </a:xfrm>
          <a:custGeom>
            <a:avLst/>
            <a:gdLst/>
            <a:ahLst/>
            <a:cxnLst/>
            <a:rect l="l" t="t" r="r" b="b"/>
            <a:pathLst>
              <a:path w="4324735" h="7089730">
                <a:moveTo>
                  <a:pt x="0" y="0"/>
                </a:moveTo>
                <a:lnTo>
                  <a:pt x="4324735" y="0"/>
                </a:lnTo>
                <a:lnTo>
                  <a:pt x="4324735" y="7089730"/>
                </a:lnTo>
                <a:lnTo>
                  <a:pt x="0" y="7089730"/>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65915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788"/>
            <a:ext cx="18506452" cy="1167555"/>
            <a:chOff x="0" y="0"/>
            <a:chExt cx="4874127" cy="307504"/>
          </a:xfrm>
        </p:grpSpPr>
        <p:sp>
          <p:nvSpPr>
            <p:cNvPr id="3" name="Freeform 3"/>
            <p:cNvSpPr/>
            <p:nvPr/>
          </p:nvSpPr>
          <p:spPr>
            <a:xfrm>
              <a:off x="0" y="0"/>
              <a:ext cx="4874127" cy="307504"/>
            </a:xfrm>
            <a:custGeom>
              <a:avLst/>
              <a:gdLst/>
              <a:ahLst/>
              <a:cxnLst/>
              <a:rect l="l" t="t" r="r" b="b"/>
              <a:pathLst>
                <a:path w="4874127" h="307504">
                  <a:moveTo>
                    <a:pt x="0" y="0"/>
                  </a:moveTo>
                  <a:lnTo>
                    <a:pt x="4874127" y="0"/>
                  </a:lnTo>
                  <a:lnTo>
                    <a:pt x="4874127" y="307504"/>
                  </a:lnTo>
                  <a:lnTo>
                    <a:pt x="0" y="307504"/>
                  </a:lnTo>
                  <a:close/>
                </a:path>
              </a:pathLst>
            </a:custGeom>
            <a:solidFill>
              <a:srgbClr val="FDD86F"/>
            </a:solidFill>
          </p:spPr>
          <p:txBody>
            <a:bodyPr/>
            <a:lstStyle/>
            <a:p>
              <a:endParaRPr lang="en-US"/>
            </a:p>
          </p:txBody>
        </p:sp>
        <p:sp>
          <p:nvSpPr>
            <p:cNvPr id="4" name="TextBox 4"/>
            <p:cNvSpPr txBox="1"/>
            <p:nvPr/>
          </p:nvSpPr>
          <p:spPr>
            <a:xfrm>
              <a:off x="0" y="-38100"/>
              <a:ext cx="4874127" cy="345604"/>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64367" y="35615"/>
            <a:ext cx="17864635" cy="969632"/>
          </a:xfrm>
          <a:prstGeom prst="rect">
            <a:avLst/>
          </a:prstGeom>
        </p:spPr>
        <p:txBody>
          <a:bodyPr lIns="0" tIns="0" rIns="0" bIns="0" rtlCol="0" anchor="t">
            <a:spAutoFit/>
          </a:bodyPr>
          <a:lstStyle/>
          <a:p>
            <a:pPr algn="ctr">
              <a:lnSpc>
                <a:spcPts val="7980"/>
              </a:lnSpc>
            </a:pPr>
            <a:r>
              <a:rPr lang="zh-CN" altLang="en-US" sz="5700" b="1" dirty="0">
                <a:solidFill>
                  <a:srgbClr val="000001"/>
                </a:solidFill>
                <a:latin typeface="Glacial Indifference Bold"/>
                <a:ea typeface="Glacial Indifference Bold"/>
                <a:cs typeface="Glacial Indifference Bold"/>
                <a:sym typeface="Glacial Indifference Bold"/>
              </a:rPr>
              <a:t>范例</a:t>
            </a:r>
            <a:endParaRPr lang="en-US" sz="5700" b="1" dirty="0">
              <a:solidFill>
                <a:srgbClr val="000001"/>
              </a:solidFill>
              <a:latin typeface="Glacial Indifference Bold"/>
              <a:ea typeface="Glacial Indifference Bold"/>
              <a:cs typeface="Glacial Indifference Bold"/>
              <a:sym typeface="Glacial Indifference Bold"/>
            </a:endParaRPr>
          </a:p>
        </p:txBody>
      </p:sp>
      <p:sp>
        <p:nvSpPr>
          <p:cNvPr id="6" name="TextBox 6"/>
          <p:cNvSpPr txBox="1"/>
          <p:nvPr/>
        </p:nvSpPr>
        <p:spPr>
          <a:xfrm>
            <a:off x="342900" y="1714500"/>
            <a:ext cx="12527280" cy="7325082"/>
          </a:xfrm>
          <a:prstGeom prst="rect">
            <a:avLst/>
          </a:prstGeom>
        </p:spPr>
        <p:txBody>
          <a:bodyPr wrap="square" lIns="0" tIns="0" rIns="0" bIns="0" rtlCol="0" anchor="t">
            <a:spAutoFit/>
          </a:bodyPr>
          <a:lstStyle/>
          <a:p>
            <a:pPr>
              <a:lnSpc>
                <a:spcPts val="4759"/>
              </a:lnSpc>
            </a:pPr>
            <a:r>
              <a:rPr lang="zh-CN" altLang="en-US" sz="3350" b="1" dirty="0">
                <a:solidFill>
                  <a:srgbClr val="D4145A"/>
                </a:solidFill>
                <a:latin typeface="Glacial Indifference Bold"/>
              </a:rPr>
              <a:t>家庭</a:t>
            </a:r>
            <a:r>
              <a:rPr lang="en-US" altLang="zh-CN" sz="3350" dirty="0">
                <a:solidFill>
                  <a:srgbClr val="D4145A"/>
                </a:solidFill>
                <a:latin typeface="Glacial Indifference Bold"/>
              </a:rPr>
              <a:t>D:</a:t>
            </a:r>
          </a:p>
          <a:p>
            <a:r>
              <a:rPr lang="en-US" altLang="zh-CN" sz="3600" dirty="0"/>
              <a:t>Fran</a:t>
            </a:r>
            <a:r>
              <a:rPr lang="zh-CN" altLang="en-US" sz="3600" dirty="0"/>
              <a:t>现年</a:t>
            </a:r>
            <a:r>
              <a:rPr lang="en-US" altLang="zh-CN" sz="3600" dirty="0"/>
              <a:t>68</a:t>
            </a:r>
            <a:r>
              <a:rPr lang="zh-CN" altLang="en-US" sz="3600" dirty="0"/>
              <a:t>岁，照顾她</a:t>
            </a:r>
            <a:r>
              <a:rPr lang="en-US" altLang="zh-CN" sz="3600" dirty="0"/>
              <a:t>90</a:t>
            </a:r>
            <a:r>
              <a:rPr lang="zh-CN" altLang="en-US" sz="3600" dirty="0"/>
              <a:t>岁的母亲，她将母亲作为受抚养人申报。</a:t>
            </a:r>
            <a:r>
              <a:rPr lang="en-US" altLang="zh-CN" sz="3600" dirty="0"/>
              <a:t>Fran</a:t>
            </a:r>
            <a:r>
              <a:rPr lang="zh-CN" altLang="en-US" sz="3600" dirty="0"/>
              <a:t>已退休。</a:t>
            </a:r>
            <a:r>
              <a:rPr lang="en-US" altLang="zh-CN" sz="3600" b="1" dirty="0"/>
              <a:t>Fran</a:t>
            </a:r>
            <a:r>
              <a:rPr lang="zh-CN" altLang="en-US" sz="3600" b="1" dirty="0"/>
              <a:t>有资格获得</a:t>
            </a:r>
            <a:r>
              <a:rPr lang="en-US" altLang="zh-CN" sz="3600" b="1" dirty="0"/>
              <a:t>440</a:t>
            </a:r>
            <a:r>
              <a:rPr lang="zh-CN" altLang="en-US" sz="3600" b="1" dirty="0"/>
              <a:t>美元的麻萨诸塞州儿童和家庭税收抵免。她不符合联邦劳动所得税抵免</a:t>
            </a:r>
            <a:r>
              <a:rPr lang="en-US" altLang="zh-CN" sz="3600" b="1" dirty="0"/>
              <a:t>(EITC)</a:t>
            </a:r>
            <a:r>
              <a:rPr lang="zh-CN" altLang="en-US" sz="3600" b="1" dirty="0"/>
              <a:t>或儿童税收抵免的资格。</a:t>
            </a:r>
            <a:endParaRPr lang="en-US" altLang="zh-CN" sz="3600" b="1" dirty="0"/>
          </a:p>
          <a:p>
            <a:endParaRPr lang="zh-CN" altLang="en-US" sz="3600" dirty="0"/>
          </a:p>
          <a:p>
            <a:pPr>
              <a:lnSpc>
                <a:spcPts val="4759"/>
              </a:lnSpc>
            </a:pPr>
            <a:r>
              <a:rPr lang="zh-CN" altLang="en-US" sz="3350" b="1" dirty="0">
                <a:solidFill>
                  <a:srgbClr val="D4145A"/>
                </a:solidFill>
                <a:latin typeface="Glacial Indifference Bold"/>
              </a:rPr>
              <a:t>家庭</a:t>
            </a:r>
            <a:r>
              <a:rPr lang="en-US" altLang="zh-CN" sz="3350" dirty="0">
                <a:solidFill>
                  <a:srgbClr val="D4145A"/>
                </a:solidFill>
                <a:latin typeface="Glacial Indifference Bold"/>
              </a:rPr>
              <a:t>E:</a:t>
            </a:r>
          </a:p>
          <a:p>
            <a:r>
              <a:rPr lang="en-US" altLang="zh-CN" sz="3600" dirty="0"/>
              <a:t>Beth</a:t>
            </a:r>
            <a:r>
              <a:rPr lang="zh-CN" altLang="en-US" sz="3600" dirty="0"/>
              <a:t>和</a:t>
            </a:r>
            <a:r>
              <a:rPr lang="en-US" altLang="zh-CN" sz="3600" dirty="0"/>
              <a:t>Leslie</a:t>
            </a:r>
            <a:r>
              <a:rPr lang="zh-CN" altLang="en-US" sz="3600" dirty="0"/>
              <a:t>已婚，分别为</a:t>
            </a:r>
            <a:r>
              <a:rPr lang="en-US" altLang="zh-CN" sz="3600" dirty="0"/>
              <a:t>45</a:t>
            </a:r>
            <a:r>
              <a:rPr lang="zh-CN" altLang="en-US" sz="3600" dirty="0"/>
              <a:t>岁和</a:t>
            </a:r>
            <a:r>
              <a:rPr lang="en-US" altLang="zh-CN" sz="3600" dirty="0"/>
              <a:t>44</a:t>
            </a:r>
            <a:r>
              <a:rPr lang="zh-CN" altLang="en-US" sz="3600" dirty="0"/>
              <a:t>岁。</a:t>
            </a:r>
            <a:r>
              <a:rPr lang="en-US" altLang="zh-CN" sz="3600" dirty="0"/>
              <a:t>Beth</a:t>
            </a:r>
            <a:r>
              <a:rPr lang="zh-CN" altLang="en-US" sz="3600" dirty="0"/>
              <a:t>和</a:t>
            </a:r>
            <a:r>
              <a:rPr lang="en-US" altLang="zh-CN" sz="3600" dirty="0"/>
              <a:t>Leslie</a:t>
            </a:r>
            <a:r>
              <a:rPr lang="zh-CN" altLang="en-US" sz="3600" dirty="0"/>
              <a:t>有一个</a:t>
            </a:r>
            <a:r>
              <a:rPr lang="en-US" altLang="zh-CN" sz="3600" dirty="0"/>
              <a:t>15</a:t>
            </a:r>
            <a:r>
              <a:rPr lang="zh-CN" altLang="en-US" sz="3600" dirty="0"/>
              <a:t>岁的孩子、一个</a:t>
            </a:r>
            <a:r>
              <a:rPr lang="en-US" altLang="zh-CN" sz="3600" dirty="0"/>
              <a:t>11</a:t>
            </a:r>
            <a:r>
              <a:rPr lang="zh-CN" altLang="en-US" sz="3600" dirty="0"/>
              <a:t>岁的孩子，并照顾一位</a:t>
            </a:r>
            <a:r>
              <a:rPr lang="en-US" altLang="zh-CN" sz="3600" dirty="0"/>
              <a:t>75</a:t>
            </a:r>
            <a:r>
              <a:rPr lang="zh-CN" altLang="en-US" sz="3600" dirty="0"/>
              <a:t>岁的父母，他们将其作为受抚养人申报。他们的收入为</a:t>
            </a:r>
            <a:r>
              <a:rPr lang="en-US" altLang="zh-CN" sz="3600" dirty="0"/>
              <a:t>72</a:t>
            </a:r>
            <a:r>
              <a:rPr lang="zh-CN" altLang="en-US" sz="3600" dirty="0"/>
              <a:t>，</a:t>
            </a:r>
            <a:r>
              <a:rPr lang="en-US" altLang="zh-CN" sz="3600" dirty="0"/>
              <a:t>000</a:t>
            </a:r>
            <a:r>
              <a:rPr lang="zh-CN" altLang="en-US" sz="3600" dirty="0"/>
              <a:t>美元。</a:t>
            </a:r>
            <a:r>
              <a:rPr lang="zh-CN" altLang="en-US" sz="3600" b="1" dirty="0"/>
              <a:t>这个家庭有资格获得</a:t>
            </a:r>
            <a:r>
              <a:rPr lang="en-US" altLang="zh-CN" sz="3600" b="1" dirty="0"/>
              <a:t>880</a:t>
            </a:r>
            <a:r>
              <a:rPr lang="zh-CN" altLang="en-US" sz="3600" b="1" dirty="0"/>
              <a:t>美元的麻萨诸塞州儿童和家庭税收抵免以及</a:t>
            </a:r>
            <a:r>
              <a:rPr lang="en-US" altLang="zh-CN" sz="3600" b="1" dirty="0"/>
              <a:t>4</a:t>
            </a:r>
            <a:r>
              <a:rPr lang="zh-CN" altLang="en-US" sz="3600" b="1" dirty="0"/>
              <a:t>，</a:t>
            </a:r>
            <a:r>
              <a:rPr lang="en-US" altLang="zh-CN" sz="3600" b="1" dirty="0"/>
              <a:t>400</a:t>
            </a:r>
            <a:r>
              <a:rPr lang="zh-CN" altLang="en-US" sz="3600" b="1" dirty="0"/>
              <a:t>美元的联邦儿童税收抵免。他们不符合劳动所得税抵免</a:t>
            </a:r>
            <a:r>
              <a:rPr lang="en-US" altLang="zh-CN" sz="3600" b="1" dirty="0"/>
              <a:t>(EITC)</a:t>
            </a:r>
            <a:r>
              <a:rPr lang="zh-CN" altLang="en-US" sz="3600" b="1" dirty="0"/>
              <a:t>的资格。</a:t>
            </a:r>
            <a:endParaRPr lang="zh-CN" altLang="en-US" sz="3600" dirty="0"/>
          </a:p>
        </p:txBody>
      </p:sp>
      <p:sp>
        <p:nvSpPr>
          <p:cNvPr id="8" name="Freeform 12">
            <a:extLst>
              <a:ext uri="{FF2B5EF4-FFF2-40B4-BE49-F238E27FC236}">
                <a16:creationId xmlns:a16="http://schemas.microsoft.com/office/drawing/2014/main" id="{BF3F3DDF-EC9E-B175-241E-39755595A7AA}"/>
              </a:ext>
            </a:extLst>
          </p:cNvPr>
          <p:cNvSpPr/>
          <p:nvPr/>
        </p:nvSpPr>
        <p:spPr>
          <a:xfrm>
            <a:off x="13368139" y="2362882"/>
            <a:ext cx="4324735" cy="7089730"/>
          </a:xfrm>
          <a:custGeom>
            <a:avLst/>
            <a:gdLst/>
            <a:ahLst/>
            <a:cxnLst/>
            <a:rect l="l" t="t" r="r" b="b"/>
            <a:pathLst>
              <a:path w="4324735" h="7089730">
                <a:moveTo>
                  <a:pt x="0" y="0"/>
                </a:moveTo>
                <a:lnTo>
                  <a:pt x="4324735" y="0"/>
                </a:lnTo>
                <a:lnTo>
                  <a:pt x="4324735" y="7089730"/>
                </a:lnTo>
                <a:lnTo>
                  <a:pt x="0" y="7089730"/>
                </a:lnTo>
                <a:lnTo>
                  <a:pt x="0" y="0"/>
                </a:lnTo>
                <a:close/>
              </a:path>
            </a:pathLst>
          </a:custGeom>
          <a:blipFill>
            <a:blip r:embed="rId2"/>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5f53db5-78a6-4806-b398-78f17bd2f6a5" xsi:nil="true"/>
    <lcf76f155ced4ddcb4097134ff3c332f xmlns="88fcee6e-f837-4f7a-8d52-014b0c2d3ce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0B12CAC8EF8B5419EB44AED640D3D9F" ma:contentTypeVersion="13" ma:contentTypeDescription="Create a new document." ma:contentTypeScope="" ma:versionID="cccf9fe411ed16827abe8efa2e5e4353">
  <xsd:schema xmlns:xsd="http://www.w3.org/2001/XMLSchema" xmlns:xs="http://www.w3.org/2001/XMLSchema" xmlns:p="http://schemas.microsoft.com/office/2006/metadata/properties" xmlns:ns2="88fcee6e-f837-4f7a-8d52-014b0c2d3ce5" xmlns:ns3="e5f53db5-78a6-4806-b398-78f17bd2f6a5" targetNamespace="http://schemas.microsoft.com/office/2006/metadata/properties" ma:root="true" ma:fieldsID="191d8eae1cd387d075ea509e48c051fd" ns2:_="" ns3:_="">
    <xsd:import namespace="88fcee6e-f837-4f7a-8d52-014b0c2d3ce5"/>
    <xsd:import namespace="e5f53db5-78a6-4806-b398-78f17bd2f6a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cee6e-f837-4f7a-8d52-014b0c2d3c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fddfc6a-7a00-4d61-babe-e7a88612b42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f53db5-78a6-4806-b398-78f17bd2f6a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beb5fa5-9690-46cc-bdaf-5e362df88fc8}" ma:internalName="TaxCatchAll" ma:showField="CatchAllData" ma:web="e5f53db5-78a6-4806-b398-78f17bd2f6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F9AF3C-B451-4098-8017-91DC41D49B76}">
  <ds:schemaRefs>
    <ds:schemaRef ds:uri="88fcee6e-f837-4f7a-8d52-014b0c2d3ce5"/>
    <ds:schemaRef ds:uri="e5f53db5-78a6-4806-b398-78f17bd2f6a5"/>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B6F695E-652F-4C77-A417-FBED2DA71B7D}">
  <ds:schemaRefs>
    <ds:schemaRef ds:uri="88fcee6e-f837-4f7a-8d52-014b0c2d3ce5"/>
    <ds:schemaRef ds:uri="e5f53db5-78a6-4806-b398-78f17bd2f6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72725E4-6B08-4651-B28B-26F173086B53}">
  <ds:schemaRefs>
    <ds:schemaRef ds:uri="http://schemas.microsoft.com/sharepoint/v3/contenttype/forms"/>
  </ds:schemaRefs>
</ds:datastoreItem>
</file>

<file path=docMetadata/LabelInfo.xml><?xml version="1.0" encoding="utf-8"?>
<clbl:labelList xmlns:clbl="http://schemas.microsoft.com/office/2020/mipLabelMetadata">
  <clbl:label id="{7ff12a0c-2791-49e2-8d6b-96e5d775c32f}" enabled="0" method="" siteId="{7ff12a0c-2791-49e2-8d6b-96e5d775c32f}" removed="1"/>
</clbl:labelList>
</file>

<file path=docProps/app.xml><?xml version="1.0" encoding="utf-8"?>
<Properties xmlns="http://schemas.openxmlformats.org/officeDocument/2006/extended-properties" xmlns:vt="http://schemas.openxmlformats.org/officeDocument/2006/docPropsVTypes">
  <Template>930 call - Tax Season 2026 - Healthy Families Tax Credits Coalition</Template>
  <TotalTime>1984</TotalTime>
  <Words>1659</Words>
  <Application>Microsoft Office PowerPoint</Application>
  <PresentationFormat>Custom</PresentationFormat>
  <Paragraphs>152</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Glacial Indifference Bold</vt:lpstr>
      <vt:lpstr>Symbol</vt:lpstr>
      <vt:lpstr>Arial</vt:lpstr>
      <vt:lpstr>Glacial Indifference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Boston Medical Center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Ruemmele, Carley</dc:creator>
  <cp:lastModifiedBy>Snow McDonald</cp:lastModifiedBy>
  <cp:revision>81</cp:revision>
  <dcterms:created xsi:type="dcterms:W3CDTF">2026-01-23T21:12:37Z</dcterms:created>
  <dcterms:modified xsi:type="dcterms:W3CDTF">2026-01-29T23:38:37Z</dcterms:modified>
  <dc:identifier>DAG99QjWXhs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0x01010000B12CAC8EF8B5419EB44AED640D3D9F</vt:lpwstr>
  </property>
  <property fmtid="{D5CDD505-2E9C-101B-9397-08002B2CF9AE}" pid="3" name="MediaServiceImageTags">
    <vt:lpwstr/>
  </property>
</Properties>
</file>