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thumbnail" Target="docProps/thumbnail.jpeg"/>
  <Relationship Id="rId3" Type="http://schemas.openxmlformats.org/package/2006/relationships/metadata/core-properties" Target="docProps/core.xml"/>
  <Relationship Id="rId4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56" r:id="rId2"/>
    <p:sldId id="265" r:id="rId3"/>
    <p:sldId id="266" r:id="rId4"/>
    <p:sldId id="269" r:id="rId5"/>
    <p:sldId id="274" r:id="rId6"/>
    <p:sldId id="275" r:id="rId7"/>
    <p:sldId id="270" r:id="rId8"/>
    <p:sldId id="257" r:id="rId9"/>
    <p:sldId id="260" r:id="rId10"/>
    <p:sldId id="258" r:id="rId11"/>
    <p:sldId id="261" r:id="rId12"/>
    <p:sldId id="262" r:id="rId13"/>
    <p:sldId id="273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532" autoAdjust="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2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slide" Target="slides/slide14.xml"/>
  <Relationship Id="rId16" Type="http://schemas.openxmlformats.org/officeDocument/2006/relationships/notesMaster" Target="notesMasters/notesMaster1.xml"/>
  <Relationship Id="rId17" Type="http://schemas.openxmlformats.org/officeDocument/2006/relationships/presProps" Target="presProps.xml"/>
  <Relationship Id="rId18" Type="http://schemas.openxmlformats.org/officeDocument/2006/relationships/viewProps" Target="viewProps.xml"/>
  <Relationship Id="rId19" Type="http://schemas.openxmlformats.org/officeDocument/2006/relationships/theme" Target="theme/theme1.xml"/>
  <Relationship Id="rId2" Type="http://schemas.openxmlformats.org/officeDocument/2006/relationships/slide" Target="slides/slide1.xml"/>
  <Relationship Id="rId20" Type="http://schemas.openxmlformats.org/officeDocument/2006/relationships/tableStyles" Target="tableStyles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FD409-6F2A-4534-B279-4202AA6A931F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F3596A-F20E-470C-9311-7F74665E0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76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2D3-014C-4E22-BD19-DD0FEFEF69CB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C7DA-2F24-4B61-B7F5-80040503D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2D3-014C-4E22-BD19-DD0FEFEF69CB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C7DA-2F24-4B61-B7F5-80040503D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93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2D3-014C-4E22-BD19-DD0FEFEF69CB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C7DA-2F24-4B61-B7F5-80040503D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2D3-014C-4E22-BD19-DD0FEFEF69CB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C7DA-2F24-4B61-B7F5-80040503D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2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2D3-014C-4E22-BD19-DD0FEFEF69CB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C7DA-2F24-4B61-B7F5-80040503D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9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2D3-014C-4E22-BD19-DD0FEFEF69CB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C7DA-2F24-4B61-B7F5-80040503D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10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2D3-014C-4E22-BD19-DD0FEFEF69CB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C7DA-2F24-4B61-B7F5-80040503D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8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2D3-014C-4E22-BD19-DD0FEFEF69CB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C7DA-2F24-4B61-B7F5-80040503D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28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2D3-014C-4E22-BD19-DD0FEFEF69CB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C7DA-2F24-4B61-B7F5-80040503D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35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2D3-014C-4E22-BD19-DD0FEFEF69CB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C7DA-2F24-4B61-B7F5-80040503D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82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CC2D3-014C-4E22-BD19-DD0FEFEF69CB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AC7DA-2F24-4B61-B7F5-80040503D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52485"/>
      </p:ext>
    </p:extLst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CC2D3-014C-4E22-BD19-DD0FEFEF69CB}" type="datetimeFigureOut">
              <a:rPr lang="en-US" smtClean="0"/>
              <a:t>10/21/2014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AC7DA-2F24-4B61-B7F5-80040503D5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290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aaidd.org/sis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6000" b="1" dirty="0" smtClean="0"/>
              <a:t>Supports Intensity </a:t>
            </a:r>
            <a:r>
              <a:rPr lang="en-US" sz="6000" b="1" dirty="0" smtClean="0"/>
              <a:t>Scale®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October</a:t>
            </a:r>
            <a:r>
              <a:rPr lang="en-US" dirty="0" smtClean="0"/>
              <a:t>, </a:t>
            </a:r>
            <a:r>
              <a:rPr lang="en-US" dirty="0" smtClean="0"/>
              <a:t>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34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Who will Participate?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Individuals </a:t>
            </a:r>
          </a:p>
          <a:p>
            <a:pPr lvl="1"/>
            <a:r>
              <a:rPr lang="en-US" dirty="0" smtClean="0"/>
              <a:t>Started </a:t>
            </a:r>
            <a:r>
              <a:rPr lang="en-US" dirty="0" smtClean="0"/>
              <a:t>with Volunteers to build competency</a:t>
            </a:r>
          </a:p>
          <a:p>
            <a:pPr lvl="1"/>
            <a:r>
              <a:rPr lang="en-US" dirty="0" smtClean="0"/>
              <a:t>Formally starting with young adults in future Turning 22 Class, other populations potentially</a:t>
            </a:r>
          </a:p>
          <a:p>
            <a:r>
              <a:rPr lang="en-US" b="1" dirty="0" smtClean="0"/>
              <a:t>Respondents</a:t>
            </a:r>
          </a:p>
          <a:p>
            <a:r>
              <a:rPr lang="en-US" b="1" dirty="0" smtClean="0"/>
              <a:t>Other Key informants, i.e. supporters, teachers, DDS</a:t>
            </a:r>
            <a:endParaRPr lang="en-US" b="1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45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Role of SIS Assessor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the SIS </a:t>
            </a:r>
          </a:p>
          <a:p>
            <a:r>
              <a:rPr lang="en-US" dirty="0" smtClean="0"/>
              <a:t>Administer the Assessment</a:t>
            </a:r>
          </a:p>
          <a:p>
            <a:r>
              <a:rPr lang="en-US" dirty="0" smtClean="0"/>
              <a:t>Educate Respondents on Scoring Scale</a:t>
            </a:r>
          </a:p>
          <a:p>
            <a:r>
              <a:rPr lang="en-US" dirty="0" smtClean="0"/>
              <a:t>Educate Respondents on Questions/item intent</a:t>
            </a:r>
          </a:p>
          <a:p>
            <a:r>
              <a:rPr lang="en-US" dirty="0" smtClean="0"/>
              <a:t>Non-Biased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44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SIS Rating Scales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4525963"/>
          </a:xfrm>
        </p:spPr>
        <p:txBody>
          <a:bodyPr/>
          <a:lstStyle/>
          <a:p>
            <a:pPr algn="ctr"/>
            <a:r>
              <a:rPr lang="en-US" b="1" u="sng" dirty="0" smtClean="0"/>
              <a:t>Rating Exceptional Medical and Behavioral</a:t>
            </a:r>
          </a:p>
          <a:p>
            <a:pPr marL="0" indent="0" algn="ctr">
              <a:buNone/>
            </a:pPr>
            <a:r>
              <a:rPr lang="en-US" b="1" u="sng" dirty="0" smtClean="0"/>
              <a:t>From 0 – 2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/>
              <a:t>     </a:t>
            </a:r>
            <a:r>
              <a:rPr lang="en-US" dirty="0" smtClean="0"/>
              <a:t>Current Supports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0 = No Support Needed / Does Not apply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1 = Some Support Needed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2 = Extensive Supports Needed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6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Cont. SIS Rating Scales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Support is a combination of type, frequency and amount of support ranging from 0-4 up to 24 hours per day: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items must be answered. Each Phrased: If _____ were to engage in ___ over the next few months______....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Type of Support = </a:t>
            </a:r>
            <a:r>
              <a:rPr lang="en-US" dirty="0" smtClean="0"/>
              <a:t>0-4 means </a:t>
            </a:r>
            <a:r>
              <a:rPr lang="en-US" dirty="0"/>
              <a:t>no support needed to full physical </a:t>
            </a:r>
            <a:r>
              <a:rPr lang="en-US" dirty="0" smtClean="0"/>
              <a:t>assistance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Frequency = 0-4 means monthly – 24 hours per day</a:t>
            </a:r>
          </a:p>
          <a:p>
            <a:endParaRPr lang="en-US" dirty="0" smtClean="0"/>
          </a:p>
          <a:p>
            <a:r>
              <a:rPr lang="en-US" dirty="0" smtClean="0"/>
              <a:t>Daily support Time = 0-4 </a:t>
            </a:r>
            <a:r>
              <a:rPr lang="en-US" dirty="0"/>
              <a:t>means none up to 4 hours or </a:t>
            </a:r>
            <a:r>
              <a:rPr lang="en-US" dirty="0" smtClean="0"/>
              <a:t>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04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/>
              <a:t>Questions and Volunteer Leads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sz="2000" dirty="0" smtClean="0"/>
              <a:t>Neidine </a:t>
            </a:r>
            <a:r>
              <a:rPr lang="en-US" sz="2000" dirty="0" smtClean="0"/>
              <a:t>Andrade</a:t>
            </a:r>
            <a:r>
              <a:rPr lang="en-US" sz="2000" dirty="0"/>
              <a:t>: </a:t>
            </a:r>
            <a:r>
              <a:rPr lang="en-US" sz="2000" dirty="0" smtClean="0"/>
              <a:t>  617-624-7818  </a:t>
            </a:r>
            <a:r>
              <a:rPr lang="en-US" sz="2000" dirty="0" smtClean="0"/>
              <a:t>Neidine.Andrade@state.ma.us                        </a:t>
            </a:r>
            <a:endParaRPr lang="en-US" sz="2000" dirty="0" smtClean="0"/>
          </a:p>
          <a:p>
            <a:r>
              <a:rPr lang="en-US" sz="2000" dirty="0" smtClean="0"/>
              <a:t>Ben Colon:  617-624-7706  Benjamin.Colon@state.ma.us (Spanish Speaker)</a:t>
            </a:r>
          </a:p>
          <a:p>
            <a:r>
              <a:rPr lang="en-US" sz="2000" dirty="0" smtClean="0"/>
              <a:t>Teresa Devlin: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smtClean="0"/>
              <a:t>617-624-7819  Teresa.C.Devlin@state.ma.us</a:t>
            </a:r>
            <a:endParaRPr lang="en-US" sz="2000" dirty="0" smtClean="0"/>
          </a:p>
          <a:p>
            <a:r>
              <a:rPr lang="en-US" sz="2000" dirty="0" smtClean="0"/>
              <a:t>Mary Kate Haswell: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smtClean="0"/>
              <a:t>617-624-7879  Mary.Haswell@state.ma.us </a:t>
            </a: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2286000" lvl="5" indent="0">
              <a:buNone/>
            </a:pPr>
            <a:r>
              <a:rPr lang="en-US" sz="2400" b="1" dirty="0" smtClean="0"/>
              <a:t>Additional SIS Information</a:t>
            </a:r>
          </a:p>
          <a:p>
            <a:r>
              <a:rPr lang="en-US" dirty="0" smtClean="0"/>
              <a:t>SIS </a:t>
            </a:r>
            <a:r>
              <a:rPr lang="en-US" dirty="0"/>
              <a:t>website:  </a:t>
            </a:r>
            <a:r>
              <a:rPr lang="en-US" i="1" dirty="0">
                <a:hlinkClick r:id="rId2"/>
              </a:rPr>
              <a:t>http://</a:t>
            </a:r>
            <a:r>
              <a:rPr lang="en-US" i="1" dirty="0" smtClean="0">
                <a:hlinkClick r:id="rId2"/>
              </a:rPr>
              <a:t>aaidd.org/sis</a:t>
            </a:r>
            <a:endParaRPr lang="en-US" i="1" dirty="0" smtClean="0"/>
          </a:p>
          <a:p>
            <a:endParaRPr lang="en-US" i="1" dirty="0" smtClean="0"/>
          </a:p>
          <a:p>
            <a:pPr marL="0" indent="0">
              <a:buNone/>
            </a:pPr>
            <a:r>
              <a:rPr lang="en-US" sz="2400" i="1" dirty="0" smtClean="0"/>
              <a:t>The </a:t>
            </a:r>
            <a:r>
              <a:rPr lang="en-US" sz="2400" i="1" dirty="0"/>
              <a:t>Supports Intensity Scale® (SIS®) is a registered trademark of the American Association of Intellectual and Developmental Disabilities (AAIDD).</a:t>
            </a:r>
            <a:endParaRPr lang="en-US" sz="2400" dirty="0"/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8650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r>
              <a:rPr lang="en-US" b="1" dirty="0" smtClean="0"/>
              <a:t>What is the </a:t>
            </a:r>
            <a:r>
              <a:rPr lang="en-US" b="1" dirty="0" smtClean="0"/>
              <a:t>SIS®?</a:t>
            </a:r>
            <a:endParaRPr lang="en-US" b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914400" y="1752600"/>
            <a:ext cx="7391400" cy="46482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Assessment designed for </a:t>
            </a:r>
            <a:r>
              <a:rPr lang="en-US" dirty="0" smtClean="0">
                <a:solidFill>
                  <a:schemeClr val="tx1"/>
                </a:solidFill>
              </a:rPr>
              <a:t>adults with intellectual and developmental disabilities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Measures support </a:t>
            </a:r>
            <a:r>
              <a:rPr lang="en-US" dirty="0" smtClean="0">
                <a:solidFill>
                  <a:schemeClr val="tx1"/>
                </a:solidFill>
              </a:rPr>
              <a:t>needs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Positive </a:t>
            </a:r>
            <a:r>
              <a:rPr lang="en-US" dirty="0" smtClean="0">
                <a:solidFill>
                  <a:schemeClr val="tx1"/>
                </a:solidFill>
              </a:rPr>
              <a:t>comprehensive </a:t>
            </a:r>
            <a:r>
              <a:rPr lang="en-US" dirty="0">
                <a:solidFill>
                  <a:schemeClr val="tx1"/>
                </a:solidFill>
              </a:rPr>
              <a:t>interview process 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dirty="0">
                <a:solidFill>
                  <a:schemeClr val="tx1"/>
                </a:solidFill>
              </a:rPr>
              <a:t>SIS is strength based, </a:t>
            </a:r>
            <a:r>
              <a:rPr lang="en-US" altLang="en-US" dirty="0" smtClean="0">
                <a:solidFill>
                  <a:schemeClr val="tx1"/>
                </a:solidFill>
              </a:rPr>
              <a:t>not </a:t>
            </a:r>
            <a:r>
              <a:rPr lang="en-US" altLang="en-US" dirty="0">
                <a:solidFill>
                  <a:schemeClr val="tx1"/>
                </a:solidFill>
              </a:rPr>
              <a:t>deficit </a:t>
            </a:r>
            <a:r>
              <a:rPr lang="en-US" altLang="en-US" dirty="0" smtClean="0">
                <a:solidFill>
                  <a:schemeClr val="tx1"/>
                </a:solidFill>
              </a:rPr>
              <a:t>based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Reliability</a:t>
            </a:r>
            <a:r>
              <a:rPr lang="en-US" altLang="en-US" dirty="0">
                <a:solidFill>
                  <a:schemeClr val="tx1"/>
                </a:solidFill>
              </a:rPr>
              <a:t>, Validity and Fairness in Assessment process </a:t>
            </a:r>
            <a:r>
              <a:rPr lang="en-US" altLang="en-US" dirty="0" smtClean="0">
                <a:solidFill>
                  <a:schemeClr val="tx1"/>
                </a:solidFill>
              </a:rPr>
              <a:t>established</a:t>
            </a:r>
            <a:endParaRPr lang="en-US" altLang="en-US" dirty="0">
              <a:solidFill>
                <a:schemeClr val="tx1"/>
              </a:solidFill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34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SIS Does 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dirty="0"/>
              <a:t>Creates  </a:t>
            </a:r>
            <a:r>
              <a:rPr lang="en-US" altLang="en-US" dirty="0" smtClean="0"/>
              <a:t>a picture about individuals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What support  does the individual need to participate across the various domains of life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Identifies problem behavior and exceptional medical conditions that influence support needs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Identifies protection and advocacy activities requiring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45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SIS Does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>
              <a:defRPr/>
            </a:pPr>
            <a:r>
              <a:rPr lang="en-US" altLang="en-US" dirty="0" smtClean="0"/>
              <a:t>Addresses the support  needs for employment </a:t>
            </a:r>
          </a:p>
          <a:p>
            <a:pPr marL="228600" indent="-228600">
              <a:defRPr/>
            </a:pPr>
            <a:endParaRPr lang="en-US" altLang="en-US" dirty="0"/>
          </a:p>
          <a:p>
            <a:pPr marL="228600" indent="-228600">
              <a:defRPr/>
            </a:pPr>
            <a:r>
              <a:rPr lang="en-US" altLang="en-US" dirty="0" smtClean="0"/>
              <a:t>Data </a:t>
            </a:r>
            <a:r>
              <a:rPr lang="en-US" altLang="en-US" dirty="0"/>
              <a:t>is provided to the national sponsors of the </a:t>
            </a:r>
            <a:r>
              <a:rPr lang="en-US" altLang="en-US" dirty="0" smtClean="0"/>
              <a:t>SIS for comparison between states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18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SIS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In North America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- </a:t>
            </a:r>
            <a:r>
              <a:rPr lang="en-US" dirty="0" smtClean="0"/>
              <a:t> Currently in  23 states in US</a:t>
            </a:r>
          </a:p>
          <a:p>
            <a:pPr marL="0" indent="0">
              <a:buNone/>
            </a:pPr>
            <a:r>
              <a:rPr lang="en-US" sz="2800" b="1" dirty="0"/>
              <a:t> </a:t>
            </a:r>
            <a:r>
              <a:rPr lang="en-US" sz="2800" b="1" dirty="0" smtClean="0"/>
              <a:t>    -</a:t>
            </a:r>
            <a:r>
              <a:rPr lang="en-US" sz="2800" dirty="0" smtClean="0"/>
              <a:t>   Under consideration in 3 states for statewide  	adoption</a:t>
            </a:r>
          </a:p>
          <a:p>
            <a:pPr marL="0" indent="0">
              <a:buNone/>
            </a:pPr>
            <a:r>
              <a:rPr lang="en-US" sz="2800" dirty="0" smtClean="0"/>
              <a:t>    </a:t>
            </a:r>
            <a:r>
              <a:rPr lang="en-US" sz="2800" b="1" dirty="0" smtClean="0"/>
              <a:t> -    </a:t>
            </a:r>
            <a:r>
              <a:rPr lang="en-US" sz="2800" dirty="0" smtClean="0"/>
              <a:t>Under consideration in 8 states at county, regional or  	provider Level</a:t>
            </a:r>
          </a:p>
          <a:p>
            <a:r>
              <a:rPr lang="en-US" sz="2800" dirty="0" smtClean="0"/>
              <a:t>Currently used in Alberta</a:t>
            </a:r>
            <a:r>
              <a:rPr lang="en-US" sz="2800" dirty="0"/>
              <a:t> </a:t>
            </a:r>
            <a:r>
              <a:rPr lang="en-US" sz="2800" dirty="0" smtClean="0"/>
              <a:t>and Ontario, under consideration in Quebec</a:t>
            </a:r>
          </a:p>
          <a:p>
            <a:r>
              <a:rPr lang="en-US" b="1" dirty="0" smtClean="0"/>
              <a:t>International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sz="3000" dirty="0" smtClean="0"/>
              <a:t>	-Used in 17 countries</a:t>
            </a:r>
          </a:p>
          <a:p>
            <a:pPr marL="0" indent="0">
              <a:buNone/>
            </a:pPr>
            <a:r>
              <a:rPr lang="en-US" sz="3000" dirty="0" smtClean="0"/>
              <a:t>	-Translated 12 distinct languages (ex: Spanish,</a:t>
            </a:r>
            <a:r>
              <a:rPr lang="en-US" sz="3000" dirty="0"/>
              <a:t>	</a:t>
            </a:r>
            <a:r>
              <a:rPr lang="en-US" sz="3000" dirty="0" smtClean="0"/>
              <a:t>		Portuguese, Chinese)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2318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Transparent</a:t>
            </a:r>
          </a:p>
          <a:p>
            <a:r>
              <a:rPr lang="en-US" dirty="0" smtClean="0"/>
              <a:t>Positive</a:t>
            </a:r>
          </a:p>
          <a:p>
            <a:r>
              <a:rPr lang="en-US" dirty="0" smtClean="0"/>
              <a:t>Normed, reliable and valid</a:t>
            </a:r>
          </a:p>
          <a:p>
            <a:r>
              <a:rPr lang="en-US" dirty="0" smtClean="0"/>
              <a:t> </a:t>
            </a:r>
            <a:r>
              <a:rPr lang="en-US" dirty="0"/>
              <a:t>R</a:t>
            </a:r>
            <a:r>
              <a:rPr lang="en-US" dirty="0" smtClean="0"/>
              <a:t>equires trained,  AAIDD certified assessors with background in human services</a:t>
            </a:r>
          </a:p>
          <a:p>
            <a:r>
              <a:rPr lang="en-US" dirty="0" smtClean="0"/>
              <a:t>Designed to support service planning</a:t>
            </a:r>
          </a:p>
          <a:p>
            <a:r>
              <a:rPr lang="en-US" dirty="0" smtClean="0"/>
              <a:t>Supports CMS intent to separate assessment decisions from service planning determinations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0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Does SIS </a:t>
            </a:r>
            <a:r>
              <a:rPr lang="en-US" b="1" dirty="0" smtClean="0"/>
              <a:t>Measure </a:t>
            </a:r>
            <a:r>
              <a:rPr lang="en-US" b="1" dirty="0" smtClean="0"/>
              <a:t>Success?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Comparable to the typical adults without disability</a:t>
            </a:r>
          </a:p>
          <a:p>
            <a:endParaRPr lang="en-US" dirty="0" smtClean="0"/>
          </a:p>
          <a:p>
            <a:r>
              <a:rPr lang="en-US" dirty="0" smtClean="0"/>
              <a:t>Individual + Supports =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4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Support  Areas Are Measured?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Exceptional Medical </a:t>
            </a:r>
          </a:p>
          <a:p>
            <a:r>
              <a:rPr lang="en-US" dirty="0" smtClean="0"/>
              <a:t>Exceptional Behavioral</a:t>
            </a:r>
          </a:p>
          <a:p>
            <a:r>
              <a:rPr lang="en-US" dirty="0" smtClean="0"/>
              <a:t>Home Living  Activities</a:t>
            </a:r>
          </a:p>
          <a:p>
            <a:r>
              <a:rPr lang="en-US" dirty="0" smtClean="0"/>
              <a:t>Community</a:t>
            </a:r>
          </a:p>
          <a:p>
            <a:r>
              <a:rPr lang="en-US" dirty="0" smtClean="0"/>
              <a:t>Life Long Learning</a:t>
            </a:r>
          </a:p>
          <a:p>
            <a:r>
              <a:rPr lang="en-US" dirty="0" smtClean="0"/>
              <a:t>Employment </a:t>
            </a:r>
          </a:p>
          <a:p>
            <a:r>
              <a:rPr lang="en-US" dirty="0" smtClean="0"/>
              <a:t>Health and Safety</a:t>
            </a:r>
          </a:p>
          <a:p>
            <a:r>
              <a:rPr lang="en-US" dirty="0" smtClean="0"/>
              <a:t>Social</a:t>
            </a:r>
          </a:p>
          <a:p>
            <a:r>
              <a:rPr lang="en-US" dirty="0" smtClean="0"/>
              <a:t>Protection and Advocacy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12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is it Administered?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have valid respondents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Must be in a private and confidential location</a:t>
            </a:r>
          </a:p>
          <a:p>
            <a:endParaRPr lang="en-US" dirty="0" smtClean="0"/>
          </a:p>
          <a:p>
            <a:r>
              <a:rPr lang="en-US" dirty="0" smtClean="0"/>
              <a:t>May take up to as long as three (3) Hours</a:t>
            </a:r>
          </a:p>
          <a:p>
            <a:endParaRPr lang="en-US" dirty="0" smtClean="0"/>
          </a:p>
          <a:p>
            <a:r>
              <a:rPr lang="en-US" dirty="0" smtClean="0"/>
              <a:t>All items must be completed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52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1536</TotalTime>
  <Words>490</Words>
  <Application>Microsoft Office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 Supports Intensity Scale®    </vt:lpstr>
      <vt:lpstr>What is the SIS®?</vt:lpstr>
      <vt:lpstr>What SIS Does ?</vt:lpstr>
      <vt:lpstr>What SIS Does cont.</vt:lpstr>
      <vt:lpstr>Where is SIS Used?</vt:lpstr>
      <vt:lpstr>Reasons for Selection</vt:lpstr>
      <vt:lpstr>How Does SIS Measure Success?</vt:lpstr>
      <vt:lpstr>What Support  Areas Are Measured?</vt:lpstr>
      <vt:lpstr>How is it Administered?</vt:lpstr>
      <vt:lpstr>Who will Participate?</vt:lpstr>
      <vt:lpstr>Role of SIS Assessor</vt:lpstr>
      <vt:lpstr>SIS Rating Scales</vt:lpstr>
      <vt:lpstr>Cont. SIS Rating Scales</vt:lpstr>
      <vt:lpstr>Questions and Volunteer Leads</vt:lpstr>
    </vt:vector>
  </TitlesOfParts>
  <Company>EOHHS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2014-04-30T14:04:43Z</dcterms:created>
  <dc:creator>Lynch-Andrade, Neidine (DDS)</dc:creator>
  <lastModifiedBy>Devlin, Teresa C (DDS)</lastModifiedBy>
  <lastPrinted>2014-06-03T14:53:27Z</lastPrinted>
  <dcterms:modified xsi:type="dcterms:W3CDTF">2014-10-21T20:19:47Z</dcterms:modified>
  <revision>61</revision>
  <dc:title>What is the SIS?</dc:title>
</coreProperties>
</file>