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modernComment_10E_33E04C9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68" r:id="rId7"/>
    <p:sldId id="269" r:id="rId8"/>
    <p:sldId id="261" r:id="rId9"/>
    <p:sldId id="281" r:id="rId10"/>
    <p:sldId id="270" r:id="rId11"/>
    <p:sldId id="271" r:id="rId12"/>
    <p:sldId id="272" r:id="rId13"/>
    <p:sldId id="273" r:id="rId14"/>
    <p:sldId id="274" r:id="rId15"/>
    <p:sldId id="275" r:id="rId16"/>
    <p:sldId id="276" r:id="rId17"/>
    <p:sldId id="280"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0B9C58-71D6-1D58-45B1-C75BE99B81BE}" name="ONeill, Claire" initials="OC" userId="S::coneill@massdevelopment.com::04ac233f-5abe-4f71-aa0f-6147704101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627795-FA72-6152-8925-785EB8D4163E}" v="20" dt="2024-01-31T19:42:43.884"/>
    <p1510:client id="{7CB374D5-81F4-41BC-B080-118A2966DCB9}" v="30" dt="2024-01-30T22:07:25.691"/>
    <p1510:client id="{DC2B886B-13D6-0021-020A-68854371380D}" v="685" dt="2024-01-30T19:19:40.747"/>
    <p1510:client id="{FF04EEE1-2A5D-DC5F-FD1B-7ED40551D858}" v="33" dt="2024-01-30T21:05:10.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0E_33E04C90.xml><?xml version="1.0" encoding="utf-8"?>
<p188:cmLst xmlns:a="http://schemas.openxmlformats.org/drawingml/2006/main" xmlns:r="http://schemas.openxmlformats.org/officeDocument/2006/relationships" xmlns:p188="http://schemas.microsoft.com/office/powerpoint/2018/8/main">
  <p188:cm id="{5EA85CE3-0E7A-431C-B29A-67D6C5BB002B}" authorId="{E00B9C58-71D6-1D58-45B1-C75BE99B81BE}" created="2024-01-24T21:44:05.655">
    <ac:deMkLst xmlns:ac="http://schemas.microsoft.com/office/drawing/2013/main/command">
      <pc:docMk xmlns:pc="http://schemas.microsoft.com/office/powerpoint/2013/main/command"/>
      <pc:sldMk xmlns:pc="http://schemas.microsoft.com/office/powerpoint/2013/main/command" cId="870337680" sldId="270"/>
      <ac:graphicFrameMk id="6" creationId="{1684BF29-319B-703C-D902-294B9763C8C3}"/>
    </ac:deMkLst>
    <p188:txBody>
      <a:bodyPr/>
      <a:lstStyle/>
      <a:p>
        <a:r>
          <a:rPr lang="en-US"/>
          <a:t>"District Redev Technical Assistance" should say "Planning for Growth in a Commercial / Industrial / Mixed-use District"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2C344-1390-5140-8171-BFAA6F10339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1E4A5-BB81-4847-9D46-05526F31CFC0}" type="slidenum">
              <a:rPr lang="en-US" smtClean="0"/>
              <a:t>‹#›</a:t>
            </a:fld>
            <a:endParaRPr lang="en-US"/>
          </a:p>
        </p:txBody>
      </p:sp>
    </p:spTree>
    <p:extLst>
      <p:ext uri="{BB962C8B-B14F-4D97-AF65-F5344CB8AC3E}">
        <p14:creationId xmlns:p14="http://schemas.microsoft.com/office/powerpoint/2010/main" val="39416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D -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3D0D1-9DDF-2043-A2CF-4D52927C4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110308" cy="6719777"/>
          </a:xfrm>
          <a:prstGeom prst="rect">
            <a:avLst/>
          </a:prstGeom>
        </p:spPr>
      </p:pic>
      <p:sp>
        <p:nvSpPr>
          <p:cNvPr id="11" name="Rectangle 10">
            <a:extLst>
              <a:ext uri="{FF2B5EF4-FFF2-40B4-BE49-F238E27FC236}">
                <a16:creationId xmlns:a16="http://schemas.microsoft.com/office/drawing/2014/main" id="{7F2AAA8D-0BDE-3647-8253-7D28E658A5C6}"/>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5A3DCD-1FA2-2E42-BEF0-B90D64910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0308" y="4960089"/>
            <a:ext cx="5486400" cy="1828800"/>
          </a:xfrm>
          <a:prstGeom prst="rect">
            <a:avLst/>
          </a:prstGeom>
        </p:spPr>
      </p:pic>
      <p:sp>
        <p:nvSpPr>
          <p:cNvPr id="2" name="Title 1">
            <a:extLst>
              <a:ext uri="{FF2B5EF4-FFF2-40B4-BE49-F238E27FC236}">
                <a16:creationId xmlns:a16="http://schemas.microsoft.com/office/drawing/2014/main" id="{7EA9A96A-A1F3-A848-AE99-46A448192C3B}"/>
              </a:ext>
            </a:extLst>
          </p:cNvPr>
          <p:cNvSpPr>
            <a:spLocks noGrp="1"/>
          </p:cNvSpPr>
          <p:nvPr>
            <p:ph type="ctrTitle"/>
          </p:nvPr>
        </p:nvSpPr>
        <p:spPr>
          <a:xfrm>
            <a:off x="5631254" y="1122363"/>
            <a:ext cx="548640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E99E379D-1855-AA40-987C-10CECC986342}"/>
              </a:ext>
            </a:extLst>
          </p:cNvPr>
          <p:cNvSpPr>
            <a:spLocks noGrp="1"/>
          </p:cNvSpPr>
          <p:nvPr>
            <p:ph type="subTitle" idx="1"/>
          </p:nvPr>
        </p:nvSpPr>
        <p:spPr>
          <a:xfrm>
            <a:off x="5631254" y="3602038"/>
            <a:ext cx="5486400" cy="1655762"/>
          </a:xfrm>
        </p:spPr>
        <p:txBody>
          <a:bodyPr>
            <a:normAutofit/>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047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MD -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74A6-F160-FE49-A7A9-8D14D8C348C3}"/>
              </a:ext>
            </a:extLst>
          </p:cNvPr>
          <p:cNvSpPr>
            <a:spLocks noGrp="1"/>
          </p:cNvSpPr>
          <p:nvPr>
            <p:ph type="title"/>
          </p:nvPr>
        </p:nvSpPr>
        <p:spPr>
          <a:xfrm>
            <a:off x="5640308" y="1178796"/>
            <a:ext cx="5707141"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273A6ED6-8706-E94E-886C-55EAF2AE67E1}"/>
              </a:ext>
            </a:extLst>
          </p:cNvPr>
          <p:cNvSpPr>
            <a:spLocks noGrp="1"/>
          </p:cNvSpPr>
          <p:nvPr>
            <p:ph type="body" idx="1"/>
          </p:nvPr>
        </p:nvSpPr>
        <p:spPr>
          <a:xfrm>
            <a:off x="5640308" y="4058521"/>
            <a:ext cx="5707141" cy="1500187"/>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34488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D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0257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D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6DCE-37D8-6A46-9069-1AEA55D12D5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3D0D79D-41FC-7041-B80B-AFD7A495E49D}"/>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9391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D - 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A04DC-D1DD-1446-9C29-7631EB1AC36D}"/>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18004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D -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2266509"/>
            <a:ext cx="10515600" cy="3910453"/>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sp>
        <p:nvSpPr>
          <p:cNvPr id="8" name="Text Placeholder 2">
            <a:extLst>
              <a:ext uri="{FF2B5EF4-FFF2-40B4-BE49-F238E27FC236}">
                <a16:creationId xmlns:a16="http://schemas.microsoft.com/office/drawing/2014/main" id="{4BFA1AFF-435A-644D-A1B2-44C165498A45}"/>
              </a:ext>
            </a:extLst>
          </p:cNvPr>
          <p:cNvSpPr>
            <a:spLocks noGrp="1"/>
          </p:cNvSpPr>
          <p:nvPr>
            <p:ph type="body" idx="13"/>
          </p:nvPr>
        </p:nvSpPr>
        <p:spPr>
          <a:xfrm>
            <a:off x="839788" y="1823597"/>
            <a:ext cx="10514012" cy="442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2272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MD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1276-C95D-CB43-A239-AC9640191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1EE78-3DF1-334B-A955-7E31FD621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7CB79-B721-1D43-B357-4ECE0A4A3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6D9544C-B2C1-934B-B7E3-9479F891A749}"/>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5212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D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7B0E-3CD6-CA46-A54A-00C7D719E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B78998-A7C6-904D-9257-1006A7C0EA5C}"/>
              </a:ext>
            </a:extLst>
          </p:cNvPr>
          <p:cNvSpPr>
            <a:spLocks noGrp="1"/>
          </p:cNvSpPr>
          <p:nvPr>
            <p:ph type="body" idx="1"/>
          </p:nvPr>
        </p:nvSpPr>
        <p:spPr>
          <a:xfrm>
            <a:off x="839788" y="1690687"/>
            <a:ext cx="5157787"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CFC3EB-EE25-404D-B80D-CDABB61CD1AD}"/>
              </a:ext>
            </a:extLst>
          </p:cNvPr>
          <p:cNvSpPr>
            <a:spLocks noGrp="1"/>
          </p:cNvSpPr>
          <p:nvPr>
            <p:ph sz="half" idx="2"/>
          </p:nvPr>
        </p:nvSpPr>
        <p:spPr>
          <a:xfrm>
            <a:off x="839788" y="2266508"/>
            <a:ext cx="5157787"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78CDA-C863-4C4A-9C51-46E9A97E0A26}"/>
              </a:ext>
            </a:extLst>
          </p:cNvPr>
          <p:cNvSpPr>
            <a:spLocks noGrp="1"/>
          </p:cNvSpPr>
          <p:nvPr>
            <p:ph type="body" sz="quarter" idx="3"/>
          </p:nvPr>
        </p:nvSpPr>
        <p:spPr>
          <a:xfrm>
            <a:off x="6172200" y="1690687"/>
            <a:ext cx="5183188"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F38B9-1188-7D49-B9C7-61BCE737221C}"/>
              </a:ext>
            </a:extLst>
          </p:cNvPr>
          <p:cNvSpPr>
            <a:spLocks noGrp="1"/>
          </p:cNvSpPr>
          <p:nvPr>
            <p:ph sz="quarter" idx="4"/>
          </p:nvPr>
        </p:nvSpPr>
        <p:spPr>
          <a:xfrm>
            <a:off x="6172200" y="2266508"/>
            <a:ext cx="5183188"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98B3790-16F7-2447-873B-FA685DD7B4B2}"/>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349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6DA93-DEE8-BF4F-9D70-CF6BE9D86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A540E-5388-8A4F-98E0-2ACE4C9DC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CC131A-7E95-5F40-9038-AC1A7CD866CE}"/>
              </a:ext>
            </a:extLst>
          </p:cNvPr>
          <p:cNvSpPr>
            <a:spLocks noGrp="1"/>
          </p:cNvSpPr>
          <p:nvPr>
            <p:ph type="sldNum" sz="quarter" idx="4"/>
          </p:nvPr>
        </p:nvSpPr>
        <p:spPr>
          <a:xfrm>
            <a:off x="9254905" y="6228419"/>
            <a:ext cx="2743200" cy="365125"/>
          </a:xfrm>
          <a:prstGeom prst="rect">
            <a:avLst/>
          </a:prstGeom>
        </p:spPr>
        <p:txBody>
          <a:bodyPr vert="horz" lIns="91440" tIns="45720" rIns="91440" bIns="45720" rtlCol="0" anchor="ctr"/>
          <a:lstStyle>
            <a:lvl1pPr algn="r">
              <a:defRPr sz="1000">
                <a:solidFill>
                  <a:schemeClr val="accent3"/>
                </a:solidFill>
              </a:defRPr>
            </a:lvl1pPr>
          </a:lstStyle>
          <a:p>
            <a:fld id="{D367A5CE-97AE-A045-8D64-ABA1949E4846}" type="slidenum">
              <a:rPr lang="en-US" smtClean="0"/>
              <a:pPr/>
              <a:t>‹#›</a:t>
            </a:fld>
            <a:endParaRPr lang="en-US"/>
          </a:p>
        </p:txBody>
      </p:sp>
      <p:pic>
        <p:nvPicPr>
          <p:cNvPr id="8" name="Picture 7">
            <a:extLst>
              <a:ext uri="{FF2B5EF4-FFF2-40B4-BE49-F238E27FC236}">
                <a16:creationId xmlns:a16="http://schemas.microsoft.com/office/drawing/2014/main" id="{27B04188-77EA-B844-9004-441B0E0D29A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95233" y="6131697"/>
            <a:ext cx="2464838" cy="457755"/>
          </a:xfrm>
          <a:prstGeom prst="rect">
            <a:avLst/>
          </a:prstGeom>
        </p:spPr>
      </p:pic>
      <p:sp>
        <p:nvSpPr>
          <p:cNvPr id="9" name="Rectangle 8">
            <a:extLst>
              <a:ext uri="{FF2B5EF4-FFF2-40B4-BE49-F238E27FC236}">
                <a16:creationId xmlns:a16="http://schemas.microsoft.com/office/drawing/2014/main" id="{6E608A75-A3CC-3E47-B674-AAB349499ECD}"/>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107331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4" r:id="rId4"/>
    <p:sldLayoutId id="2147483655" r:id="rId5"/>
    <p:sldLayoutId id="2147483656" r:id="rId6"/>
    <p:sldLayoutId id="2147483652" r:id="rId7"/>
    <p:sldLayoutId id="2147483653" r:id="rId8"/>
  </p:sldLayoutIdLst>
  <p:hf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E_33E04C9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B63-5BF7-9848-8EBE-D57D0EEF11F6}"/>
              </a:ext>
            </a:extLst>
          </p:cNvPr>
          <p:cNvSpPr>
            <a:spLocks noGrp="1"/>
          </p:cNvSpPr>
          <p:nvPr>
            <p:ph type="ctrTitle"/>
          </p:nvPr>
        </p:nvSpPr>
        <p:spPr>
          <a:xfrm>
            <a:off x="5631253" y="1122363"/>
            <a:ext cx="5696653" cy="2387600"/>
          </a:xfrm>
        </p:spPr>
        <p:txBody>
          <a:bodyPr>
            <a:normAutofit/>
          </a:bodyPr>
          <a:lstStyle/>
          <a:p>
            <a:r>
              <a:rPr lang="en-US"/>
              <a:t>Site Readiness</a:t>
            </a:r>
            <a:br>
              <a:rPr lang="en-US"/>
            </a:br>
            <a:r>
              <a:rPr lang="en-US"/>
              <a:t>Guidance Webinar</a:t>
            </a:r>
          </a:p>
        </p:txBody>
      </p:sp>
      <p:sp>
        <p:nvSpPr>
          <p:cNvPr id="3" name="Subtitle 2">
            <a:extLst>
              <a:ext uri="{FF2B5EF4-FFF2-40B4-BE49-F238E27FC236}">
                <a16:creationId xmlns:a16="http://schemas.microsoft.com/office/drawing/2014/main" id="{12FD6214-5B60-7946-A9CD-91D67C48F07F}"/>
              </a:ext>
            </a:extLst>
          </p:cNvPr>
          <p:cNvSpPr>
            <a:spLocks noGrp="1"/>
          </p:cNvSpPr>
          <p:nvPr>
            <p:ph type="subTitle" idx="1"/>
          </p:nvPr>
        </p:nvSpPr>
        <p:spPr/>
        <p:txBody>
          <a:bodyPr>
            <a:normAutofit/>
          </a:bodyPr>
          <a:lstStyle/>
          <a:p>
            <a:r>
              <a:rPr lang="en-US" sz="2400"/>
              <a:t>Community One Stop for Growth </a:t>
            </a:r>
          </a:p>
        </p:txBody>
      </p:sp>
      <p:sp>
        <p:nvSpPr>
          <p:cNvPr id="4" name="Date Placeholder 3">
            <a:extLst>
              <a:ext uri="{FF2B5EF4-FFF2-40B4-BE49-F238E27FC236}">
                <a16:creationId xmlns:a16="http://schemas.microsoft.com/office/drawing/2014/main" id="{5389C35A-86D9-7F44-BFFE-F0848C4D20B5}"/>
              </a:ext>
            </a:extLst>
          </p:cNvPr>
          <p:cNvSpPr>
            <a:spLocks noGrp="1"/>
          </p:cNvSpPr>
          <p:nvPr>
            <p:ph type="dt" sz="half" idx="4294967295"/>
          </p:nvPr>
        </p:nvSpPr>
        <p:spPr>
          <a:xfrm>
            <a:off x="10175875" y="0"/>
            <a:ext cx="2016125" cy="365125"/>
          </a:xfrm>
          <a:prstGeom prst="rect">
            <a:avLst/>
          </a:prstGeom>
        </p:spPr>
        <p:txBody>
          <a:bodyPr anchor="ctr"/>
          <a:lstStyle/>
          <a:p>
            <a:pPr algn="r"/>
            <a:fld id="{E7BC4C01-1DEC-804F-B7AE-D2AC84913B8D}" type="datetime1">
              <a:rPr lang="en-US" sz="1000" smtClean="0">
                <a:solidFill>
                  <a:schemeClr val="accent6"/>
                </a:solidFill>
              </a:rPr>
              <a:t>2/1/2024</a:t>
            </a:fld>
            <a:endParaRPr lang="en-US" sz="1000">
              <a:solidFill>
                <a:schemeClr val="accent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095" y="2390"/>
            <a:ext cx="4056522" cy="832537"/>
          </a:xfrm>
          <a:prstGeom prst="rect">
            <a:avLst/>
          </a:prstGeom>
        </p:spPr>
      </p:pic>
    </p:spTree>
    <p:extLst>
      <p:ext uri="{BB962C8B-B14F-4D97-AF65-F5344CB8AC3E}">
        <p14:creationId xmlns:p14="http://schemas.microsoft.com/office/powerpoint/2010/main" val="143227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Successful Application Example #1</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10</a:t>
            </a:fld>
            <a:endParaRPr lang="en-US"/>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4211980107"/>
              </p:ext>
            </p:extLst>
          </p:nvPr>
        </p:nvGraphicFramePr>
        <p:xfrm>
          <a:off x="462683" y="1475875"/>
          <a:ext cx="10892705" cy="5072267"/>
        </p:xfrm>
        <a:graphic>
          <a:graphicData uri="http://schemas.openxmlformats.org/drawingml/2006/table">
            <a:tbl>
              <a:tblPr firstRow="1" bandRow="1">
                <a:tableStyleId>{2D5ABB26-0587-4C30-8999-92F81FD0307C}</a:tableStyleId>
              </a:tblPr>
              <a:tblGrid>
                <a:gridCol w="2548762">
                  <a:extLst>
                    <a:ext uri="{9D8B030D-6E8A-4147-A177-3AD203B41FA5}">
                      <a16:colId xmlns:a16="http://schemas.microsoft.com/office/drawing/2014/main" val="1413125183"/>
                    </a:ext>
                  </a:extLst>
                </a:gridCol>
                <a:gridCol w="8343943">
                  <a:extLst>
                    <a:ext uri="{9D8B030D-6E8A-4147-A177-3AD203B41FA5}">
                      <a16:colId xmlns:a16="http://schemas.microsoft.com/office/drawing/2014/main" val="1715056663"/>
                    </a:ext>
                  </a:extLst>
                </a:gridCol>
              </a:tblGrid>
              <a:tr h="676254">
                <a:tc>
                  <a:txBody>
                    <a:bodyPr/>
                    <a:lstStyle/>
                    <a:p>
                      <a:r>
                        <a:rPr lang="en-US" b="1">
                          <a:solidFill>
                            <a:schemeClr val="accent6"/>
                          </a:solidFill>
                        </a:rPr>
                        <a:t>Applicant: </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solidFill>
                            <a:schemeClr val="tx1"/>
                          </a:solidFill>
                        </a:rPr>
                        <a:t>Belchertown Economic Development Industrial Corporation (BEDIC)</a:t>
                      </a:r>
                      <a:br>
                        <a:rPr lang="en-US">
                          <a:solidFill>
                            <a:srgbClr val="000000"/>
                          </a:solidFill>
                        </a:rPr>
                      </a:br>
                      <a:r>
                        <a:rPr lang="en-US">
                          <a:solidFill>
                            <a:schemeClr val="tx1"/>
                          </a:solidFill>
                        </a:rPr>
                        <a:t>Carriage Grove Industrial Park Infrastructure Improvements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485900">
                <a:tc>
                  <a:txBody>
                    <a:bodyPr/>
                    <a:lstStyle/>
                    <a:p>
                      <a:r>
                        <a:rPr lang="en-US" b="1">
                          <a:solidFill>
                            <a:schemeClr val="accent6"/>
                          </a:solidFill>
                        </a:rPr>
                        <a:t>Project description:</a:t>
                      </a:r>
                    </a:p>
                    <a:p>
                      <a:endParaRPr lang="en-US" b="1">
                        <a:solidFill>
                          <a:schemeClr val="accent6"/>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indent="0" algn="l"/>
                      <a:r>
                        <a:rPr lang="en-US" sz="1800" kern="1200">
                          <a:solidFill>
                            <a:schemeClr val="tx1"/>
                          </a:solidFill>
                          <a:effectLst/>
                          <a:latin typeface="+mn-lt"/>
                          <a:ea typeface="+mn-ea"/>
                          <a:cs typeface="+mn-cs"/>
                        </a:rPr>
                        <a:t>In 2020 the Belchertown Economic Development Industrial Corporation received a grant to support the construction of infrastructure improvements within the Carriage Grove industrial district including construction of a new roadway, sidewalks, utilities, and storm water improvements. </a:t>
                      </a:r>
                      <a:r>
                        <a:rPr lang="en-US" sz="1800" b="0" i="0" u="none" strike="noStrike" kern="1200" noProof="0">
                          <a:solidFill>
                            <a:srgbClr val="000000"/>
                          </a:solidFill>
                          <a:effectLst/>
                          <a:latin typeface="Arial"/>
                        </a:rPr>
                        <a:t>Carriage </a:t>
                      </a:r>
                      <a:endParaRPr lang="en-US"/>
                    </a:p>
                    <a:p>
                      <a:pPr marL="0" lvl="0" indent="0" algn="l">
                        <a:buNone/>
                      </a:pPr>
                      <a:r>
                        <a:rPr lang="en-US" sz="1800" b="0" i="0" u="none" strike="noStrike" kern="1200" noProof="0">
                          <a:solidFill>
                            <a:srgbClr val="000000"/>
                          </a:solidFill>
                          <a:effectLst/>
                          <a:latin typeface="Arial"/>
                        </a:rPr>
                        <a:t>Grove is the mixed-use redevelopment of the former </a:t>
                      </a:r>
                    </a:p>
                    <a:p>
                      <a:pPr marL="0" lvl="0" indent="0" algn="l">
                        <a:buNone/>
                      </a:pPr>
                      <a:r>
                        <a:rPr lang="en-US" sz="1800" b="0" i="0" u="none" strike="noStrike" kern="1200" noProof="0">
                          <a:solidFill>
                            <a:srgbClr val="000000"/>
                          </a:solidFill>
                          <a:effectLst/>
                          <a:latin typeface="Arial"/>
                        </a:rPr>
                        <a:t>Belchertown State School, which is a long-term </a:t>
                      </a:r>
                    </a:p>
                    <a:p>
                      <a:pPr marL="0" lvl="0" indent="0" algn="l">
                        <a:buNone/>
                      </a:pPr>
                      <a:r>
                        <a:rPr lang="en-US" sz="1800" b="0" i="0" u="none" strike="noStrike" kern="1200" noProof="0">
                          <a:solidFill>
                            <a:srgbClr val="000000"/>
                          </a:solidFill>
                          <a:effectLst/>
                          <a:latin typeface="Arial"/>
                        </a:rPr>
                        <a:t>MassDevelopment land bank project with the BEDIC and </a:t>
                      </a:r>
                      <a:endParaRPr lang="en-US"/>
                    </a:p>
                    <a:p>
                      <a:pPr marL="0" lvl="0" indent="0" algn="l">
                        <a:buNone/>
                      </a:pPr>
                      <a:r>
                        <a:rPr lang="en-US" sz="1800" b="0" i="0" u="none" strike="noStrike" kern="1200" noProof="0">
                          <a:solidFill>
                            <a:srgbClr val="000000"/>
                          </a:solidFill>
                          <a:effectLst/>
                          <a:latin typeface="Arial"/>
                        </a:rPr>
                        <a:t>Town of Belchertown. </a:t>
                      </a:r>
                      <a:endParaRPr lang="en-US" sz="1800" kern="1200">
                        <a:solidFill>
                          <a:schemeClr val="tx1"/>
                        </a:solidFill>
                        <a:effectLst/>
                        <a:latin typeface="+mn-lt"/>
                        <a:ea typeface="+mn-ea"/>
                        <a:cs typeface="+mn-cs"/>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2110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6"/>
                          </a:solidFill>
                        </a:rPr>
                        <a:t>What made the project successful?</a:t>
                      </a:r>
                    </a:p>
                    <a:p>
                      <a:endParaRPr lang="en-US" b="1"/>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buFont typeface="Arial" panose="020B0604020202020204" pitchFamily="34" charset="0"/>
                        <a:buNone/>
                      </a:pPr>
                      <a:r>
                        <a:rPr lang="en-US" sz="1800" b="0" i="0" u="none" strike="noStrike" noProof="0">
                          <a:solidFill>
                            <a:schemeClr val="tx1"/>
                          </a:solidFill>
                          <a:latin typeface="Arial"/>
                        </a:rPr>
                        <a:t>This funding helped leverage $550,000 </a:t>
                      </a:r>
                      <a:endParaRPr lang="en-US"/>
                    </a:p>
                    <a:p>
                      <a:pPr marL="0" lvl="0" indent="0" algn="l">
                        <a:buFont typeface="Arial" panose="020B0604020202020204" pitchFamily="34" charset="0"/>
                        <a:buNone/>
                      </a:pPr>
                      <a:r>
                        <a:rPr lang="en-US" sz="1800" b="0" i="0" u="none" strike="noStrike" noProof="0">
                          <a:solidFill>
                            <a:schemeClr val="tx1"/>
                          </a:solidFill>
                          <a:latin typeface="Arial"/>
                        </a:rPr>
                        <a:t>from the U.S. Economic Development Agency Public Works </a:t>
                      </a:r>
                    </a:p>
                    <a:p>
                      <a:pPr marL="0" lvl="0" indent="0" algn="l">
                        <a:buFont typeface="Arial" panose="020B0604020202020204" pitchFamily="34" charset="0"/>
                        <a:buNone/>
                      </a:pPr>
                      <a:r>
                        <a:rPr lang="en-US" sz="1800" b="0" i="0" u="none" strike="noStrike" noProof="0">
                          <a:solidFill>
                            <a:schemeClr val="tx1"/>
                          </a:solidFill>
                          <a:latin typeface="Arial"/>
                        </a:rPr>
                        <a:t>grant program and supports 125,000 SF of future </a:t>
                      </a:r>
                    </a:p>
                    <a:p>
                      <a:pPr marL="0" lvl="0" indent="0" algn="l">
                        <a:buFont typeface="Arial" panose="020B0604020202020204" pitchFamily="34" charset="0"/>
                        <a:buNone/>
                      </a:pPr>
                      <a:r>
                        <a:rPr lang="en-US" sz="1800" b="0" i="0" u="none" strike="noStrike" noProof="0">
                          <a:solidFill>
                            <a:schemeClr val="tx1"/>
                          </a:solidFill>
                          <a:latin typeface="Arial"/>
                        </a:rPr>
                        <a:t>development on the 15-acre industrial district.</a:t>
                      </a:r>
                      <a:endParaRPr lang="en-US" sz="1800" b="0" i="0" u="none" strike="noStrike" noProof="0">
                        <a:solidFill>
                          <a:srgbClr val="000000"/>
                        </a:solidFill>
                        <a:latin typeface="Arial"/>
                      </a:endParaRPr>
                    </a:p>
                    <a:p>
                      <a:pPr marL="0" lvl="0" indent="0" algn="l">
                        <a:buFont typeface="Arial" panose="020B0604020202020204" pitchFamily="34" charset="0"/>
                        <a:buNone/>
                      </a:pPr>
                      <a:endParaRPr lang="en-US"/>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5" name="Picture 4" descr="A construction site with a bulldozer&#10;&#10;Description automatically generated">
            <a:extLst>
              <a:ext uri="{FF2B5EF4-FFF2-40B4-BE49-F238E27FC236}">
                <a16:creationId xmlns:a16="http://schemas.microsoft.com/office/drawing/2014/main" id="{7E28D419-6A47-AE67-BE2C-43DFB42632E1}"/>
              </a:ext>
            </a:extLst>
          </p:cNvPr>
          <p:cNvPicPr>
            <a:picLocks noChangeAspect="1"/>
          </p:cNvPicPr>
          <p:nvPr/>
        </p:nvPicPr>
        <p:blipFill>
          <a:blip r:embed="rId2"/>
          <a:stretch>
            <a:fillRect/>
          </a:stretch>
        </p:blipFill>
        <p:spPr>
          <a:xfrm>
            <a:off x="9522069" y="3366495"/>
            <a:ext cx="2341641" cy="1756231"/>
          </a:xfrm>
          <a:prstGeom prst="rect">
            <a:avLst/>
          </a:prstGeom>
          <a:ln>
            <a:solidFill>
              <a:schemeClr val="tx1"/>
            </a:solidFill>
          </a:ln>
        </p:spPr>
      </p:pic>
      <p:pic>
        <p:nvPicPr>
          <p:cNvPr id="9" name="Picture 8" descr="A road with cones on the side&#10;&#10;Description automatically generated">
            <a:extLst>
              <a:ext uri="{FF2B5EF4-FFF2-40B4-BE49-F238E27FC236}">
                <a16:creationId xmlns:a16="http://schemas.microsoft.com/office/drawing/2014/main" id="{AF79D56B-1A78-9CD5-67E2-1063468BBF31}"/>
              </a:ext>
            </a:extLst>
          </p:cNvPr>
          <p:cNvPicPr>
            <a:picLocks noChangeAspect="1"/>
          </p:cNvPicPr>
          <p:nvPr/>
        </p:nvPicPr>
        <p:blipFill>
          <a:blip r:embed="rId3"/>
          <a:stretch>
            <a:fillRect/>
          </a:stretch>
        </p:blipFill>
        <p:spPr>
          <a:xfrm>
            <a:off x="9522069" y="4760044"/>
            <a:ext cx="2341641" cy="1756232"/>
          </a:xfrm>
          <a:prstGeom prst="rect">
            <a:avLst/>
          </a:prstGeom>
          <a:ln>
            <a:solidFill>
              <a:schemeClr val="tx1"/>
            </a:solidFill>
          </a:ln>
        </p:spPr>
      </p:pic>
    </p:spTree>
    <p:extLst>
      <p:ext uri="{BB962C8B-B14F-4D97-AF65-F5344CB8AC3E}">
        <p14:creationId xmlns:p14="http://schemas.microsoft.com/office/powerpoint/2010/main" val="417421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rgbClr val="00B050"/>
                </a:solidFill>
              </a:rPr>
              <a:t>Successful Application Example #2</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11</a:t>
            </a:fld>
            <a:endParaRPr lang="en-US"/>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856212233"/>
              </p:ext>
            </p:extLst>
          </p:nvPr>
        </p:nvGraphicFramePr>
        <p:xfrm>
          <a:off x="462683" y="1434847"/>
          <a:ext cx="11238086" cy="4663440"/>
        </p:xfrm>
        <a:graphic>
          <a:graphicData uri="http://schemas.openxmlformats.org/drawingml/2006/table">
            <a:tbl>
              <a:tblPr firstRow="1" bandRow="1">
                <a:tableStyleId>{2D5ABB26-0587-4C30-8999-92F81FD0307C}</a:tableStyleId>
              </a:tblPr>
              <a:tblGrid>
                <a:gridCol w="2629577">
                  <a:extLst>
                    <a:ext uri="{9D8B030D-6E8A-4147-A177-3AD203B41FA5}">
                      <a16:colId xmlns:a16="http://schemas.microsoft.com/office/drawing/2014/main" val="1413125183"/>
                    </a:ext>
                  </a:extLst>
                </a:gridCol>
                <a:gridCol w="8608509">
                  <a:extLst>
                    <a:ext uri="{9D8B030D-6E8A-4147-A177-3AD203B41FA5}">
                      <a16:colId xmlns:a16="http://schemas.microsoft.com/office/drawing/2014/main" val="1715056663"/>
                    </a:ext>
                  </a:extLst>
                </a:gridCol>
              </a:tblGrid>
              <a:tr h="578819">
                <a:tc>
                  <a:txBody>
                    <a:bodyPr/>
                    <a:lstStyle/>
                    <a:p>
                      <a:r>
                        <a:rPr lang="en-US" b="1">
                          <a:solidFill>
                            <a:schemeClr val="accent6"/>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Town of Shrewsbury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solidFill>
                            <a:schemeClr val="tx1"/>
                          </a:solidFill>
                        </a:rPr>
                        <a:t>CenTech</a:t>
                      </a:r>
                      <a:r>
                        <a:rPr lang="en-US">
                          <a:solidFill>
                            <a:schemeClr val="tx1"/>
                          </a:solidFill>
                        </a:rPr>
                        <a:t> Park North Planning and Permitting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a:solidFill>
                            <a:schemeClr val="accent6"/>
                          </a:solidFill>
                        </a:rPr>
                        <a:t>Project description:</a:t>
                      </a:r>
                    </a:p>
                    <a:p>
                      <a:endParaRPr lang="en-US" b="1">
                        <a:solidFill>
                          <a:schemeClr val="accent6"/>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kern="1200" dirty="0">
                          <a:solidFill>
                            <a:schemeClr val="tx1"/>
                          </a:solidFill>
                          <a:effectLst/>
                          <a:latin typeface="+mn-lt"/>
                          <a:ea typeface="+mn-ea"/>
                          <a:cs typeface="+mn-cs"/>
                        </a:rPr>
                        <a:t>The Town of Shrewsbury was awarded Site Readiness funds to carry out survey, roadway design and engineering, master planning, and Massachusetts Environmental Policy Act (MEPA) permitting for a 60-acre industrial park known as </a:t>
                      </a:r>
                      <a:r>
                        <a:rPr lang="en-US" sz="1800" kern="1200" dirty="0" err="1">
                          <a:solidFill>
                            <a:schemeClr val="tx1"/>
                          </a:solidFill>
                          <a:effectLst/>
                          <a:latin typeface="+mn-lt"/>
                          <a:ea typeface="+mn-ea"/>
                          <a:cs typeface="+mn-cs"/>
                        </a:rPr>
                        <a:t>CenTech</a:t>
                      </a:r>
                      <a:r>
                        <a:rPr lang="en-US" sz="1800" kern="1200" dirty="0">
                          <a:solidFill>
                            <a:schemeClr val="tx1"/>
                          </a:solidFill>
                          <a:effectLst/>
                          <a:latin typeface="+mn-lt"/>
                          <a:ea typeface="+mn-ea"/>
                          <a:cs typeface="+mn-cs"/>
                        </a:rPr>
                        <a:t> Park North. MassDevelopment staff provided technical assistance, project management and coordinated house doctors across multiple disciplines. </a:t>
                      </a:r>
                      <a:r>
                        <a:rPr lang="en-US" dirty="0">
                          <a:solidFill>
                            <a:schemeClr val="accent6"/>
                          </a:solidFill>
                        </a:rPr>
                        <a:t>	</a:t>
                      </a:r>
                    </a:p>
                    <a:p>
                      <a:endParaRPr lang="en-US" dirty="0">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6"/>
                          </a:solidFill>
                        </a:rPr>
                        <a:t>What made the project successful?</a:t>
                      </a:r>
                    </a:p>
                    <a:p>
                      <a:endParaRPr lang="en-US" b="1"/>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Project helped to ready the site 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attract new private development. </a:t>
                      </a:r>
                      <a:r>
                        <a:rPr lang="en-US" sz="1800" kern="1200" dirty="0">
                          <a:solidFill>
                            <a:schemeClr val="tx1"/>
                          </a:solidFill>
                          <a:effectLst/>
                          <a:latin typeface="+mn-lt"/>
                          <a:ea typeface="+mn-ea"/>
                          <a:cs typeface="+mn-cs"/>
                        </a:rPr>
                        <a:t>The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campus is now complete and includes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three buildings totaling roughly 310,000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square feet of logistics and office space,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meeting the goals of the program. </a:t>
                      </a:r>
                    </a:p>
                    <a:p>
                      <a:pPr marL="0" indent="0">
                        <a:buFont typeface="Arial" panose="020B0604020202020204" pitchFamily="34" charset="0"/>
                        <a:buNone/>
                      </a:pPr>
                      <a:endParaRPr lang="en-US" baseline="0"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5" name="Picture 4" descr="A sign on a road with buildings in the background&#10;&#10;Description automatically generated">
            <a:extLst>
              <a:ext uri="{FF2B5EF4-FFF2-40B4-BE49-F238E27FC236}">
                <a16:creationId xmlns:a16="http://schemas.microsoft.com/office/drawing/2014/main" id="{95566EC9-8B67-5228-2C27-FE3F980D6675}"/>
              </a:ext>
            </a:extLst>
          </p:cNvPr>
          <p:cNvPicPr>
            <a:picLocks noChangeAspect="1"/>
          </p:cNvPicPr>
          <p:nvPr/>
        </p:nvPicPr>
        <p:blipFill>
          <a:blip r:embed="rId2"/>
          <a:stretch>
            <a:fillRect/>
          </a:stretch>
        </p:blipFill>
        <p:spPr>
          <a:xfrm>
            <a:off x="8120137" y="4023387"/>
            <a:ext cx="3580632" cy="2061229"/>
          </a:xfrm>
          <a:prstGeom prst="rect">
            <a:avLst/>
          </a:prstGeom>
          <a:ln>
            <a:solidFill>
              <a:schemeClr val="tx1"/>
            </a:solidFill>
          </a:ln>
        </p:spPr>
      </p:pic>
    </p:spTree>
    <p:extLst>
      <p:ext uri="{BB962C8B-B14F-4D97-AF65-F5344CB8AC3E}">
        <p14:creationId xmlns:p14="http://schemas.microsoft.com/office/powerpoint/2010/main" val="262942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4"/>
                </a:solidFill>
              </a:rPr>
              <a:t>Successful Application Example #3</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12</a:t>
            </a:fld>
            <a:endParaRPr lang="en-US"/>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4222876913"/>
              </p:ext>
            </p:extLst>
          </p:nvPr>
        </p:nvGraphicFramePr>
        <p:xfrm>
          <a:off x="462683" y="1557456"/>
          <a:ext cx="11238086" cy="4858760"/>
        </p:xfrm>
        <a:graphic>
          <a:graphicData uri="http://schemas.openxmlformats.org/drawingml/2006/table">
            <a:tbl>
              <a:tblPr firstRow="1" bandRow="1">
                <a:tableStyleId>{2D5ABB26-0587-4C30-8999-92F81FD0307C}</a:tableStyleId>
              </a:tblPr>
              <a:tblGrid>
                <a:gridCol w="2629577">
                  <a:extLst>
                    <a:ext uri="{9D8B030D-6E8A-4147-A177-3AD203B41FA5}">
                      <a16:colId xmlns:a16="http://schemas.microsoft.com/office/drawing/2014/main" val="1413125183"/>
                    </a:ext>
                  </a:extLst>
                </a:gridCol>
                <a:gridCol w="8608509">
                  <a:extLst>
                    <a:ext uri="{9D8B030D-6E8A-4147-A177-3AD203B41FA5}">
                      <a16:colId xmlns:a16="http://schemas.microsoft.com/office/drawing/2014/main" val="1715056663"/>
                    </a:ext>
                  </a:extLst>
                </a:gridCol>
              </a:tblGrid>
              <a:tr h="578819">
                <a:tc>
                  <a:txBody>
                    <a:bodyPr/>
                    <a:lstStyle/>
                    <a:p>
                      <a:r>
                        <a:rPr lang="en-US" b="1">
                          <a:solidFill>
                            <a:schemeClr val="accent6"/>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City of Lawrence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Merrimac Paper Mill Demolition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a:solidFill>
                            <a:schemeClr val="accent6"/>
                          </a:solidFill>
                        </a:rPr>
                        <a:t>Project description:</a:t>
                      </a:r>
                    </a:p>
                    <a:p>
                      <a:endParaRPr lang="en-US" b="1">
                        <a:solidFill>
                          <a:schemeClr val="accent6"/>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The City of Lawrence applied for Site Readiness funds to demolish a dilapidated mill complex and clean up hazardous materials in preparation for site redevelopment at the Merrimac Paper Mill. The site consisted of 18 buildings with over 1 million square feet of space across three separate parcels along the Merrimack River. Since it stopped producing paper in 2005 the vacant property deteriorated rapidly until a fire destroyed most of the remaining buildings in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 </a:t>
                      </a:r>
                      <a:endParaRPr lang="en-US">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6"/>
                          </a:solidFill>
                        </a:rPr>
                        <a:t>What made the project successful?</a:t>
                      </a:r>
                    </a:p>
                    <a:p>
                      <a:endParaRPr lang="en-US" b="1"/>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a:t>This work represents a major </a:t>
                      </a:r>
                    </a:p>
                    <a:p>
                      <a:pPr marL="0" indent="0">
                        <a:buFont typeface="Arial" panose="020B0604020202020204" pitchFamily="34" charset="0"/>
                        <a:buNone/>
                      </a:pPr>
                      <a:r>
                        <a:rPr lang="en-US"/>
                        <a:t>development opportunity in </a:t>
                      </a:r>
                    </a:p>
                    <a:p>
                      <a:pPr marL="0" indent="0">
                        <a:buFont typeface="Arial" panose="020B0604020202020204" pitchFamily="34" charset="0"/>
                        <a:buNone/>
                      </a:pPr>
                      <a:r>
                        <a:rPr lang="en-US"/>
                        <a:t>Lawrence and prepares this large</a:t>
                      </a:r>
                    </a:p>
                    <a:p>
                      <a:pPr marL="0" indent="0">
                        <a:buFont typeface="Arial" panose="020B0604020202020204" pitchFamily="34" charset="0"/>
                        <a:buNone/>
                      </a:pPr>
                      <a:r>
                        <a:rPr lang="en-US"/>
                        <a:t>site for future redevelopment.</a:t>
                      </a:r>
                    </a:p>
                    <a:p>
                      <a:pPr marL="0" indent="0">
                        <a:buFont typeface="Arial" panose="020B0604020202020204" pitchFamily="34" charset="0"/>
                        <a:buNone/>
                      </a:pPr>
                      <a:endParaRPr lang="en-US"/>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4" name="Picture 3" descr="A pile of rubble in a dirt field&#10;&#10;Description automatically generated">
            <a:extLst>
              <a:ext uri="{FF2B5EF4-FFF2-40B4-BE49-F238E27FC236}">
                <a16:creationId xmlns:a16="http://schemas.microsoft.com/office/drawing/2014/main" id="{109CF643-30E4-7ADA-BB1B-0B236B9DDE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0" r="20032"/>
          <a:stretch/>
        </p:blipFill>
        <p:spPr bwMode="auto">
          <a:xfrm>
            <a:off x="6947794" y="4364376"/>
            <a:ext cx="4752975" cy="204660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157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13</a:t>
            </a:fld>
            <a:endParaRPr lang="en-US"/>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7367522" cy="4627213"/>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t>Key Question: </a:t>
            </a:r>
            <a:r>
              <a:rPr lang="en-US" sz="1800" dirty="0"/>
              <a:t>In Section 2 of the Full Application, applicants are asked to indicate the Project Category. To be reviewed by the Site Readiness Program in Pre-Construction,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Font typeface="Arial" panose="020B0604020202020204" pitchFamily="34" charset="0"/>
              <a:buNone/>
            </a:pPr>
            <a:endParaRPr lang="en-US" sz="1800" dirty="0"/>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1585681517"/>
              </p:ext>
            </p:extLst>
          </p:nvPr>
        </p:nvGraphicFramePr>
        <p:xfrm>
          <a:off x="520153" y="2724776"/>
          <a:ext cx="7068316" cy="2278148"/>
        </p:xfrm>
        <a:graphic>
          <a:graphicData uri="http://schemas.openxmlformats.org/drawingml/2006/table">
            <a:tbl>
              <a:tblPr firstRow="1" bandRow="1">
                <a:tableStyleId>{5C22544A-7EE6-4342-B048-85BDC9FD1C3A}</a:tableStyleId>
              </a:tblPr>
              <a:tblGrid>
                <a:gridCol w="2496316">
                  <a:extLst>
                    <a:ext uri="{9D8B030D-6E8A-4147-A177-3AD203B41FA5}">
                      <a16:colId xmlns:a16="http://schemas.microsoft.com/office/drawing/2014/main" val="2989760602"/>
                    </a:ext>
                  </a:extLst>
                </a:gridCol>
                <a:gridCol w="4572000">
                  <a:extLst>
                    <a:ext uri="{9D8B030D-6E8A-4147-A177-3AD203B41FA5}">
                      <a16:colId xmlns:a16="http://schemas.microsoft.com/office/drawing/2014/main" val="2598014434"/>
                    </a:ext>
                  </a:extLst>
                </a:gridCol>
              </a:tblGrid>
              <a:tr h="569537">
                <a:tc>
                  <a:txBody>
                    <a:bodyPr/>
                    <a:lstStyle/>
                    <a:p>
                      <a:pPr algn="l">
                        <a:lnSpc>
                          <a:spcPct val="100000"/>
                        </a:lnSpc>
                        <a:spcBef>
                          <a:spcPts val="0"/>
                        </a:spcBef>
                        <a:spcAft>
                          <a:spcPts val="0"/>
                        </a:spcAft>
                      </a:pPr>
                      <a:endParaRPr lang="en-US" sz="1600" b="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kern="1200">
                          <a:solidFill>
                            <a:schemeClr val="tx1"/>
                          </a:solidFill>
                          <a:latin typeface="+mn-lt"/>
                          <a:ea typeface="+mn-ea"/>
                          <a:cs typeface="+mn-cs"/>
                        </a:rPr>
                        <a:t>Site Readiness Pre-Construction Projects</a:t>
                      </a:r>
                      <a:endParaRPr lang="en-US" sz="1600" b="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398719"/>
                  </a:ext>
                </a:extLst>
              </a:tr>
              <a:tr h="569537">
                <a:tc>
                  <a:txBody>
                    <a:bodyPr/>
                    <a:lstStyle/>
                    <a:p>
                      <a:pPr algn="l">
                        <a:lnSpc>
                          <a:spcPct val="100000"/>
                        </a:lnSpc>
                        <a:spcBef>
                          <a:spcPts val="0"/>
                        </a:spcBef>
                        <a:spcAft>
                          <a:spcPts val="0"/>
                        </a:spcAft>
                      </a:pPr>
                      <a:r>
                        <a:rPr lang="en-US" sz="1600" b="0">
                          <a:solidFill>
                            <a:schemeClr val="tx1"/>
                          </a:solidFill>
                        </a:rPr>
                        <a:t>Development</a:t>
                      </a:r>
                      <a:r>
                        <a:rPr lang="en-US" sz="1600" b="0" baseline="0">
                          <a:solidFill>
                            <a:schemeClr val="tx1"/>
                          </a:solidFill>
                        </a:rPr>
                        <a:t> Continuum:</a:t>
                      </a:r>
                      <a:endParaRPr lang="en-US" sz="1600" b="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Site Preparation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464555"/>
                  </a:ext>
                </a:extLst>
              </a:tr>
              <a:tr h="569537">
                <a:tc>
                  <a:txBody>
                    <a:bodyPr/>
                    <a:lstStyle/>
                    <a:p>
                      <a:pPr algn="l">
                        <a:lnSpc>
                          <a:spcPct val="100000"/>
                        </a:lnSpc>
                        <a:spcBef>
                          <a:spcPts val="0"/>
                        </a:spcBef>
                        <a:spcAft>
                          <a:spcPts val="0"/>
                        </a:spcAft>
                      </a:pPr>
                      <a:r>
                        <a:rPr lang="en-US" sz="1600" b="0">
                          <a:solidFill>
                            <a:schemeClr val="tx1"/>
                          </a:solidFill>
                        </a:rPr>
                        <a:t>Project Type: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mn-cs"/>
                        </a:rPr>
                        <a:t>Site Improvements to Unlock Development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661970"/>
                  </a:ext>
                </a:extLst>
              </a:tr>
              <a:tr h="569537">
                <a:tc>
                  <a:txBody>
                    <a:bodyPr/>
                    <a:lstStyle/>
                    <a:p>
                      <a:pPr algn="l">
                        <a:lnSpc>
                          <a:spcPct val="100000"/>
                        </a:lnSpc>
                        <a:spcBef>
                          <a:spcPts val="0"/>
                        </a:spcBef>
                        <a:spcAft>
                          <a:spcPts val="0"/>
                        </a:spcAft>
                      </a:pPr>
                      <a:r>
                        <a:rPr lang="en-US" sz="1600" b="0">
                          <a:solidFill>
                            <a:schemeClr val="tx1"/>
                          </a:solidFill>
                        </a:rPr>
                        <a:t>Project Focus: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Site Readiness Pre-Construction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564504"/>
                  </a:ext>
                </a:extLst>
              </a:tr>
            </a:tbl>
          </a:graphicData>
        </a:graphic>
      </p:graphicFrame>
      <p:pic>
        <p:nvPicPr>
          <p:cNvPr id="6" name="Picture 5">
            <a:extLst>
              <a:ext uri="{FF2B5EF4-FFF2-40B4-BE49-F238E27FC236}">
                <a16:creationId xmlns:a16="http://schemas.microsoft.com/office/drawing/2014/main" id="{3CD17715-DB66-FCA1-75F4-61AE46B33D6C}"/>
              </a:ext>
            </a:extLst>
          </p:cNvPr>
          <p:cNvPicPr>
            <a:picLocks noChangeAspect="1"/>
          </p:cNvPicPr>
          <p:nvPr/>
        </p:nvPicPr>
        <p:blipFill>
          <a:blip r:embed="rId2"/>
          <a:stretch>
            <a:fillRect/>
          </a:stretch>
        </p:blipFill>
        <p:spPr>
          <a:xfrm>
            <a:off x="8207310" y="856649"/>
            <a:ext cx="3408278" cy="4894446"/>
          </a:xfrm>
          <a:prstGeom prst="rect">
            <a:avLst/>
          </a:prstGeom>
          <a:ln>
            <a:solidFill>
              <a:schemeClr val="tx1"/>
            </a:solidFill>
          </a:ln>
        </p:spPr>
      </p:pic>
    </p:spTree>
    <p:extLst>
      <p:ext uri="{BB962C8B-B14F-4D97-AF65-F5344CB8AC3E}">
        <p14:creationId xmlns:p14="http://schemas.microsoft.com/office/powerpoint/2010/main" val="138657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14</a:t>
            </a:fld>
            <a:endParaRPr lang="en-US"/>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7367522" cy="4627213"/>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t>Key Question: </a:t>
            </a:r>
            <a:r>
              <a:rPr lang="en-US" sz="1800" dirty="0"/>
              <a:t>In Section 2 of the Full Application, applicants are asked to indicate the Project Category. To be reviewed by the Site Readiness Program in Construction,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Font typeface="Arial" panose="020B0604020202020204" pitchFamily="34" charset="0"/>
              <a:buNone/>
            </a:pPr>
            <a:endParaRPr lang="en-US" sz="1800" dirty="0"/>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1347495898"/>
              </p:ext>
            </p:extLst>
          </p:nvPr>
        </p:nvGraphicFramePr>
        <p:xfrm>
          <a:off x="520152" y="2724776"/>
          <a:ext cx="6931681" cy="2225596"/>
        </p:xfrm>
        <a:graphic>
          <a:graphicData uri="http://schemas.openxmlformats.org/drawingml/2006/table">
            <a:tbl>
              <a:tblPr firstRow="1" bandRow="1">
                <a:tableStyleId>{5C22544A-7EE6-4342-B048-85BDC9FD1C3A}</a:tableStyleId>
              </a:tblPr>
              <a:tblGrid>
                <a:gridCol w="2485807">
                  <a:extLst>
                    <a:ext uri="{9D8B030D-6E8A-4147-A177-3AD203B41FA5}">
                      <a16:colId xmlns:a16="http://schemas.microsoft.com/office/drawing/2014/main" val="2989760602"/>
                    </a:ext>
                  </a:extLst>
                </a:gridCol>
                <a:gridCol w="4445874">
                  <a:extLst>
                    <a:ext uri="{9D8B030D-6E8A-4147-A177-3AD203B41FA5}">
                      <a16:colId xmlns:a16="http://schemas.microsoft.com/office/drawing/2014/main" val="2578759513"/>
                    </a:ext>
                  </a:extLst>
                </a:gridCol>
              </a:tblGrid>
              <a:tr h="556399">
                <a:tc>
                  <a:txBody>
                    <a:bodyPr/>
                    <a:lstStyle/>
                    <a:p>
                      <a:pPr algn="l">
                        <a:lnSpc>
                          <a:spcPct val="100000"/>
                        </a:lnSpc>
                        <a:spcBef>
                          <a:spcPts val="0"/>
                        </a:spcBef>
                        <a:spcAft>
                          <a:spcPts val="0"/>
                        </a:spcAft>
                      </a:pPr>
                      <a:endParaRPr lang="en-US" sz="1600" b="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Site Readiness Construction Projects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398719"/>
                  </a:ext>
                </a:extLst>
              </a:tr>
              <a:tr h="556399">
                <a:tc>
                  <a:txBody>
                    <a:bodyPr/>
                    <a:lstStyle/>
                    <a:p>
                      <a:pPr algn="l">
                        <a:lnSpc>
                          <a:spcPct val="100000"/>
                        </a:lnSpc>
                        <a:spcBef>
                          <a:spcPts val="0"/>
                        </a:spcBef>
                        <a:spcAft>
                          <a:spcPts val="0"/>
                        </a:spcAft>
                      </a:pPr>
                      <a:r>
                        <a:rPr lang="en-US" sz="1600" b="0">
                          <a:solidFill>
                            <a:schemeClr val="tx1"/>
                          </a:solidFill>
                        </a:rPr>
                        <a:t>Development</a:t>
                      </a:r>
                      <a:r>
                        <a:rPr lang="en-US" sz="1600" b="0" baseline="0">
                          <a:solidFill>
                            <a:schemeClr val="tx1"/>
                          </a:solidFill>
                        </a:rPr>
                        <a:t> Continuum:</a:t>
                      </a:r>
                      <a:endParaRPr lang="en-US" sz="1600" b="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Site Preparation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464555"/>
                  </a:ext>
                </a:extLst>
              </a:tr>
              <a:tr h="556399">
                <a:tc>
                  <a:txBody>
                    <a:bodyPr/>
                    <a:lstStyle/>
                    <a:p>
                      <a:pPr algn="l">
                        <a:lnSpc>
                          <a:spcPct val="100000"/>
                        </a:lnSpc>
                        <a:spcBef>
                          <a:spcPts val="0"/>
                        </a:spcBef>
                        <a:spcAft>
                          <a:spcPts val="0"/>
                        </a:spcAft>
                      </a:pPr>
                      <a:r>
                        <a:rPr lang="en-US" sz="1600" b="0">
                          <a:solidFill>
                            <a:schemeClr val="tx1"/>
                          </a:solidFill>
                        </a:rPr>
                        <a:t>Project Type: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Site Improvements to Unlock Development</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661970"/>
                  </a:ext>
                </a:extLst>
              </a:tr>
              <a:tr h="556399">
                <a:tc>
                  <a:txBody>
                    <a:bodyPr/>
                    <a:lstStyle/>
                    <a:p>
                      <a:pPr algn="l">
                        <a:lnSpc>
                          <a:spcPct val="100000"/>
                        </a:lnSpc>
                        <a:spcBef>
                          <a:spcPts val="0"/>
                        </a:spcBef>
                        <a:spcAft>
                          <a:spcPts val="0"/>
                        </a:spcAft>
                      </a:pPr>
                      <a:r>
                        <a:rPr lang="en-US" sz="1600" b="0">
                          <a:solidFill>
                            <a:schemeClr val="tx1"/>
                          </a:solidFill>
                        </a:rPr>
                        <a:t>Project Focus: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Site Readiness Construction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564504"/>
                  </a:ext>
                </a:extLst>
              </a:tr>
            </a:tbl>
          </a:graphicData>
        </a:graphic>
      </p:graphicFrame>
      <p:pic>
        <p:nvPicPr>
          <p:cNvPr id="13" name="Picture 12">
            <a:extLst>
              <a:ext uri="{FF2B5EF4-FFF2-40B4-BE49-F238E27FC236}">
                <a16:creationId xmlns:a16="http://schemas.microsoft.com/office/drawing/2014/main" id="{08C6DE36-2B42-B0D0-C1DD-3E77AE0D7466}"/>
              </a:ext>
            </a:extLst>
          </p:cNvPr>
          <p:cNvPicPr>
            <a:picLocks noChangeAspect="1"/>
          </p:cNvPicPr>
          <p:nvPr/>
        </p:nvPicPr>
        <p:blipFill>
          <a:blip r:embed="rId2"/>
          <a:stretch>
            <a:fillRect/>
          </a:stretch>
        </p:blipFill>
        <p:spPr>
          <a:xfrm>
            <a:off x="7887674" y="1420865"/>
            <a:ext cx="4095685" cy="4747440"/>
          </a:xfrm>
          <a:prstGeom prst="rect">
            <a:avLst/>
          </a:prstGeom>
          <a:ln>
            <a:solidFill>
              <a:schemeClr val="tx1"/>
            </a:solidFill>
          </a:ln>
        </p:spPr>
      </p:pic>
    </p:spTree>
    <p:extLst>
      <p:ext uri="{BB962C8B-B14F-4D97-AF65-F5344CB8AC3E}">
        <p14:creationId xmlns:p14="http://schemas.microsoft.com/office/powerpoint/2010/main" val="413588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FY25 Round Timeline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15</a:t>
            </a:fld>
            <a:endParaRPr lang="en-US"/>
          </a:p>
        </p:txBody>
      </p:sp>
      <p:grpSp>
        <p:nvGrpSpPr>
          <p:cNvPr id="3" name="Group 2">
            <a:extLst>
              <a:ext uri="{FF2B5EF4-FFF2-40B4-BE49-F238E27FC236}">
                <a16:creationId xmlns:a16="http://schemas.microsoft.com/office/drawing/2014/main" id="{307E5274-5628-C662-802C-20EF61B41718}"/>
              </a:ext>
            </a:extLst>
          </p:cNvPr>
          <p:cNvGrpSpPr/>
          <p:nvPr/>
        </p:nvGrpSpPr>
        <p:grpSpPr>
          <a:xfrm>
            <a:off x="186495" y="1728677"/>
            <a:ext cx="819423" cy="595427"/>
            <a:chOff x="343530" y="1486048"/>
            <a:chExt cx="819423" cy="595427"/>
          </a:xfrm>
        </p:grpSpPr>
        <p:pic>
          <p:nvPicPr>
            <p:cNvPr id="4" name="Picture 3">
              <a:extLst>
                <a:ext uri="{FF2B5EF4-FFF2-40B4-BE49-F238E27FC236}">
                  <a16:creationId xmlns:a16="http://schemas.microsoft.com/office/drawing/2014/main" id="{CD636E23-E4DC-332F-BA2F-97F4A8EC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5" name="TextBox 4">
              <a:extLst>
                <a:ext uri="{FF2B5EF4-FFF2-40B4-BE49-F238E27FC236}">
                  <a16:creationId xmlns:a16="http://schemas.microsoft.com/office/drawing/2014/main" id="{E3F15CA9-2DF5-FAA6-FC98-64AE3147A851}"/>
                </a:ext>
              </a:extLst>
            </p:cNvPr>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Jan.</a:t>
              </a:r>
            </a:p>
          </p:txBody>
        </p:sp>
      </p:grpSp>
      <p:sp>
        <p:nvSpPr>
          <p:cNvPr id="7" name="Arrow: Down 6">
            <a:extLst>
              <a:ext uri="{FF2B5EF4-FFF2-40B4-BE49-F238E27FC236}">
                <a16:creationId xmlns:a16="http://schemas.microsoft.com/office/drawing/2014/main" id="{52B4F262-8655-A7E2-018A-8A06E91062B9}"/>
              </a:ext>
            </a:extLst>
          </p:cNvPr>
          <p:cNvSpPr/>
          <p:nvPr/>
        </p:nvSpPr>
        <p:spPr>
          <a:xfrm>
            <a:off x="331030" y="2362093"/>
            <a:ext cx="484632" cy="3096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003A8A5-A523-543A-7C42-76CFBF7FD03E}"/>
              </a:ext>
            </a:extLst>
          </p:cNvPr>
          <p:cNvGrpSpPr/>
          <p:nvPr/>
        </p:nvGrpSpPr>
        <p:grpSpPr>
          <a:xfrm>
            <a:off x="186573" y="5496957"/>
            <a:ext cx="819423" cy="595427"/>
            <a:chOff x="322749" y="5669917"/>
            <a:chExt cx="819423" cy="595427"/>
          </a:xfrm>
        </p:grpSpPr>
        <p:pic>
          <p:nvPicPr>
            <p:cNvPr id="10" name="Picture 9">
              <a:extLst>
                <a:ext uri="{FF2B5EF4-FFF2-40B4-BE49-F238E27FC236}">
                  <a16:creationId xmlns:a16="http://schemas.microsoft.com/office/drawing/2014/main" id="{CF771971-0827-6F88-FFCB-99AFE749A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1" name="TextBox 10">
              <a:extLst>
                <a:ext uri="{FF2B5EF4-FFF2-40B4-BE49-F238E27FC236}">
                  <a16:creationId xmlns:a16="http://schemas.microsoft.com/office/drawing/2014/main" id="{93CF5883-CE1A-3FA0-3605-8963AA260878}"/>
                </a:ext>
              </a:extLst>
            </p:cNvPr>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a:solidFill>
                    <a:srgbClr val="00558C"/>
                  </a:solidFill>
                </a:rPr>
                <a:t>Sept.</a:t>
              </a:r>
            </a:p>
          </p:txBody>
        </p:sp>
      </p:grpSp>
      <p:sp>
        <p:nvSpPr>
          <p:cNvPr id="12" name="Content Placeholder 1">
            <a:extLst>
              <a:ext uri="{FF2B5EF4-FFF2-40B4-BE49-F238E27FC236}">
                <a16:creationId xmlns:a16="http://schemas.microsoft.com/office/drawing/2014/main" id="{2DD44A5F-BB23-598B-C8D8-C5530015BC76}"/>
              </a:ext>
            </a:extLst>
          </p:cNvPr>
          <p:cNvSpPr txBox="1">
            <a:spLocks/>
          </p:cNvSpPr>
          <p:nvPr/>
        </p:nvSpPr>
        <p:spPr>
          <a:xfrm>
            <a:off x="1078992" y="1785197"/>
            <a:ext cx="10617280" cy="44812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b="1"/>
              <a:t>Full Application and Expression of Interest Open (January) </a:t>
            </a:r>
            <a:r>
              <a:rPr lang="en-US" sz="1600"/>
              <a:t>– The Full Application is the official form for submitting all funding requests. Applicants may now begin to work on applications in the IGX system, however applications will only be accepted during the submission period. </a:t>
            </a:r>
          </a:p>
          <a:p>
            <a:pPr lvl="1">
              <a:lnSpc>
                <a:spcPct val="100000"/>
              </a:lnSpc>
            </a:pPr>
            <a:endParaRPr lang="en-US" sz="1600" b="1"/>
          </a:p>
          <a:p>
            <a:pPr lvl="1">
              <a:lnSpc>
                <a:spcPct val="100000"/>
              </a:lnSpc>
            </a:pPr>
            <a:r>
              <a:rPr lang="en-US" sz="1600" b="1"/>
              <a:t>One Stop Guidance Phase (January – May) </a:t>
            </a:r>
            <a:r>
              <a:rPr lang="en-US" sz="1600"/>
              <a:t>– A series of webinars will be hosted be both the One Stop Team and staff from each program within the One Stop. In addition, office hours will be hosted to answer applicant questions. Visit </a:t>
            </a:r>
            <a:r>
              <a:rPr lang="en-US" sz="1600">
                <a:solidFill>
                  <a:srgbClr val="0070C0"/>
                </a:solidFill>
                <a:hlinkClick r:id="rId3">
                  <a:extLst>
                    <a:ext uri="{A12FA001-AC4F-418D-AE19-62706E023703}">
                      <ahyp:hlinkClr xmlns:ahyp="http://schemas.microsoft.com/office/drawing/2018/hyperlinkcolor" val="tx"/>
                    </a:ext>
                  </a:extLst>
                </a:hlinkClick>
              </a:rPr>
              <a:t>www.mass.gov/onestop</a:t>
            </a:r>
            <a:r>
              <a:rPr lang="en-US" sz="1600">
                <a:solidFill>
                  <a:srgbClr val="0070C0"/>
                </a:solidFill>
              </a:rPr>
              <a:t> </a:t>
            </a:r>
            <a:r>
              <a:rPr lang="en-US" sz="1600"/>
              <a:t>for the full schedule of webinars and office hours.</a:t>
            </a:r>
          </a:p>
          <a:p>
            <a:pPr marL="111600" lvl="1" indent="0">
              <a:lnSpc>
                <a:spcPct val="100000"/>
              </a:lnSpc>
              <a:buFont typeface="Arial" panose="020B0604020202020204" pitchFamily="34" charset="0"/>
              <a:buNone/>
            </a:pPr>
            <a:endParaRPr lang="en-US" sz="1600" b="1"/>
          </a:p>
          <a:p>
            <a:pPr lvl="1">
              <a:lnSpc>
                <a:spcPct val="100000"/>
              </a:lnSpc>
            </a:pPr>
            <a:r>
              <a:rPr lang="en-US" sz="1600" b="1"/>
              <a:t>Full Application Submission Period (May-June) </a:t>
            </a:r>
            <a:r>
              <a:rPr lang="en-US" sz="1600"/>
              <a:t>– Applicants may submit their Full Application(s) beginning May 6, 2024. All applications must be submitted by the </a:t>
            </a:r>
            <a:r>
              <a:rPr lang="en-US" sz="1600" b="1"/>
              <a:t>Full Application deadline of 11:59 p.m. on Wednesday, June 5</a:t>
            </a:r>
            <a:r>
              <a:rPr lang="en-US" sz="1600"/>
              <a:t>.</a:t>
            </a:r>
          </a:p>
          <a:p>
            <a:pPr lvl="1">
              <a:lnSpc>
                <a:spcPct val="100000"/>
              </a:lnSpc>
            </a:pPr>
            <a:endParaRPr lang="en-US" sz="1600"/>
          </a:p>
          <a:p>
            <a:pPr lvl="1">
              <a:lnSpc>
                <a:spcPct val="100000"/>
              </a:lnSpc>
            </a:pPr>
            <a:r>
              <a:rPr lang="en-US" sz="1600" b="1"/>
              <a:t>Review and Evaluation (July – August) </a:t>
            </a:r>
            <a:r>
              <a:rPr lang="en-US" sz="1600"/>
              <a:t>–</a:t>
            </a:r>
            <a:r>
              <a:rPr lang="en-US" sz="1600" b="1"/>
              <a:t> </a:t>
            </a:r>
            <a:r>
              <a:rPr lang="en-US" sz="160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a:br>
            <a:endParaRPr lang="en-US" sz="1600"/>
          </a:p>
          <a:p>
            <a:pPr lvl="1">
              <a:lnSpc>
                <a:spcPct val="100000"/>
              </a:lnSpc>
            </a:pPr>
            <a:r>
              <a:rPr lang="en-US" sz="1600" b="1"/>
              <a:t>Notification of Grant Decisions (September) </a:t>
            </a:r>
            <a:r>
              <a:rPr lang="en-US" sz="1600"/>
              <a:t>– Once final recommendation have been approved, applicants will be notified of grant decisions in writing, and announcement events will be scheduled. </a:t>
            </a:r>
          </a:p>
        </p:txBody>
      </p:sp>
    </p:spTree>
    <p:extLst>
      <p:ext uri="{BB962C8B-B14F-4D97-AF65-F5344CB8AC3E}">
        <p14:creationId xmlns:p14="http://schemas.microsoft.com/office/powerpoint/2010/main" val="380257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171067"/>
          </a:xfrm>
        </p:spPr>
        <p:txBody>
          <a:bodyPr>
            <a:normAutofit/>
          </a:bodyPr>
          <a:lstStyle/>
          <a:p>
            <a:r>
              <a:rPr lang="en-US" sz="3600">
                <a:solidFill>
                  <a:schemeClr val="accent1"/>
                </a:solidFill>
              </a:rPr>
              <a:t>Opportunities for Guidance</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16</a:t>
            </a:fld>
            <a:endParaRPr lang="en-US"/>
          </a:p>
        </p:txBody>
      </p:sp>
      <p:sp>
        <p:nvSpPr>
          <p:cNvPr id="3" name="Content Placeholder 2">
            <a:extLst>
              <a:ext uri="{FF2B5EF4-FFF2-40B4-BE49-F238E27FC236}">
                <a16:creationId xmlns:a16="http://schemas.microsoft.com/office/drawing/2014/main" id="{5FDB3B7E-5951-FEBB-58B0-C271BBC7804A}"/>
              </a:ext>
            </a:extLst>
          </p:cNvPr>
          <p:cNvSpPr txBox="1">
            <a:spLocks/>
          </p:cNvSpPr>
          <p:nvPr/>
        </p:nvSpPr>
        <p:spPr>
          <a:xfrm>
            <a:off x="545668" y="1418915"/>
            <a:ext cx="11100664" cy="4588694"/>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t>Visit </a:t>
            </a:r>
            <a:r>
              <a:rPr lang="en-US" sz="1800">
                <a:solidFill>
                  <a:srgbClr val="0070C0"/>
                </a:solidFill>
                <a:hlinkClick r:id="rId2">
                  <a:extLst>
                    <a:ext uri="{A12FA001-AC4F-418D-AE19-62706E023703}">
                      <ahyp:hlinkClr xmlns:ahyp="http://schemas.microsoft.com/office/drawing/2018/hyperlinkcolor" val="tx"/>
                    </a:ext>
                  </a:extLst>
                </a:hlinkClick>
              </a:rPr>
              <a:t>www.mass.gov/onestop</a:t>
            </a:r>
            <a:r>
              <a:rPr lang="en-US" sz="1800">
                <a:solidFill>
                  <a:srgbClr val="0070C0"/>
                </a:solidFill>
              </a:rPr>
              <a:t> </a:t>
            </a:r>
            <a:r>
              <a:rPr lang="en-US" sz="1800"/>
              <a:t>for more information on:</a:t>
            </a:r>
          </a:p>
          <a:p>
            <a:pPr marL="0" indent="0">
              <a:buFont typeface="Arial" panose="020B0604020202020204" pitchFamily="34" charset="0"/>
              <a:buNone/>
            </a:pPr>
            <a:endParaRPr lang="en-US" sz="1800"/>
          </a:p>
          <a:p>
            <a:r>
              <a:rPr lang="en-US" sz="1800" b="1"/>
              <a:t>Expression of Interest</a:t>
            </a:r>
          </a:p>
          <a:p>
            <a:pPr marL="801688">
              <a:lnSpc>
                <a:spcPct val="100000"/>
              </a:lnSpc>
              <a:spcBef>
                <a:spcPts val="0"/>
              </a:spcBef>
              <a:buFont typeface="Courier New" panose="02070309020205020404" pitchFamily="49" charset="0"/>
              <a:buChar char="o"/>
            </a:pPr>
            <a:r>
              <a:rPr lang="en-US" sz="1800"/>
              <a:t>Complete an Expression of Interest to see if your project(s) is eligible for funding through the One Stop and get tips for preparing your application.</a:t>
            </a:r>
          </a:p>
          <a:p>
            <a:r>
              <a:rPr lang="en-US" sz="1800" b="1"/>
              <a:t>One Stop and Program Webinars</a:t>
            </a:r>
          </a:p>
          <a:p>
            <a:pPr marL="801688">
              <a:lnSpc>
                <a:spcPct val="100000"/>
              </a:lnSpc>
              <a:spcBef>
                <a:spcPts val="0"/>
              </a:spcBef>
              <a:buFont typeface="Courier New" panose="02070309020205020404" pitchFamily="49" charset="0"/>
              <a:buChar char="o"/>
            </a:pPr>
            <a:r>
              <a:rPr lang="en-US" sz="1800"/>
              <a:t>Recordings of all One Stop webinars are now available on the One Stop website.</a:t>
            </a:r>
          </a:p>
          <a:p>
            <a:r>
              <a:rPr lang="en-US" sz="1800" b="1"/>
              <a:t>Office Hours</a:t>
            </a:r>
          </a:p>
          <a:p>
            <a:pPr marL="801688">
              <a:lnSpc>
                <a:spcPct val="100000"/>
              </a:lnSpc>
              <a:spcBef>
                <a:spcPts val="0"/>
              </a:spcBef>
              <a:buFont typeface="Courier New" panose="02070309020205020404" pitchFamily="49" charset="0"/>
              <a:buChar char="o"/>
            </a:pPr>
            <a:r>
              <a:rPr lang="en-US" sz="1800" b="1"/>
              <a:t>One Stop General Guidance Office Hours </a:t>
            </a:r>
            <a:r>
              <a:rPr lang="en-US" sz="180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a:t>Program Office Hours </a:t>
            </a:r>
            <a:r>
              <a:rPr lang="en-US" sz="180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a:t>Office hours: Wednesday, March 6</a:t>
            </a:r>
            <a:r>
              <a:rPr lang="en-US" sz="1800" baseline="30000"/>
              <a:t>th</a:t>
            </a:r>
            <a:r>
              <a:rPr lang="en-US" sz="1800"/>
              <a:t> at 10AM</a:t>
            </a:r>
          </a:p>
        </p:txBody>
      </p:sp>
    </p:spTree>
    <p:extLst>
      <p:ext uri="{BB962C8B-B14F-4D97-AF65-F5344CB8AC3E}">
        <p14:creationId xmlns:p14="http://schemas.microsoft.com/office/powerpoint/2010/main" val="123551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p:txBody>
          <a:bodyPr>
            <a:normAutofit/>
          </a:bodyPr>
          <a:lstStyle/>
          <a:p>
            <a:r>
              <a:rPr lang="en-US" sz="3600">
                <a:solidFill>
                  <a:schemeClr val="accent1"/>
                </a:solidFill>
              </a:rPr>
              <a:t>Webinar Road Map</a:t>
            </a:r>
          </a:p>
        </p:txBody>
      </p:sp>
      <p:sp>
        <p:nvSpPr>
          <p:cNvPr id="3" name="Content Placeholder 2">
            <a:extLst>
              <a:ext uri="{FF2B5EF4-FFF2-40B4-BE49-F238E27FC236}">
                <a16:creationId xmlns:a16="http://schemas.microsoft.com/office/drawing/2014/main" id="{175CAEC3-5332-4547-B650-3C9C85873F41}"/>
              </a:ext>
            </a:extLst>
          </p:cNvPr>
          <p:cNvSpPr>
            <a:spLocks noGrp="1"/>
          </p:cNvSpPr>
          <p:nvPr>
            <p:ph idx="1"/>
          </p:nvPr>
        </p:nvSpPr>
        <p:spPr>
          <a:xfrm>
            <a:off x="838200" y="1690689"/>
            <a:ext cx="10515600" cy="4344351"/>
          </a:xfrm>
        </p:spPr>
        <p:txBody>
          <a:bodyPr>
            <a:normAutofit lnSpcReduction="10000"/>
          </a:bodyPr>
          <a:lstStyle/>
          <a:p>
            <a:pPr>
              <a:buFont typeface="Wingdings" panose="05000000000000000000" pitchFamily="2" charset="2"/>
              <a:buChar char="Ø"/>
            </a:pPr>
            <a:r>
              <a:rPr lang="en-US"/>
              <a:t> </a:t>
            </a:r>
            <a:r>
              <a:rPr lang="en-US" sz="2000"/>
              <a:t>What is the Community One Stop for Growth?</a:t>
            </a:r>
            <a:br>
              <a:rPr lang="en-US" sz="2000"/>
            </a:br>
            <a:endParaRPr lang="en-US" sz="2000"/>
          </a:p>
          <a:p>
            <a:pPr>
              <a:buFont typeface="Wingdings" panose="05000000000000000000" pitchFamily="2" charset="2"/>
              <a:buChar char="Ø"/>
            </a:pPr>
            <a:r>
              <a:rPr lang="en-US" sz="2000"/>
              <a:t> Where does this program fit in the One Stop?</a:t>
            </a:r>
            <a:br>
              <a:rPr lang="en-US" sz="2000"/>
            </a:br>
            <a:endParaRPr lang="en-US" sz="2000"/>
          </a:p>
          <a:p>
            <a:pPr>
              <a:buFont typeface="Wingdings" panose="05000000000000000000" pitchFamily="2" charset="2"/>
              <a:buChar char="Ø"/>
            </a:pPr>
            <a:r>
              <a:rPr lang="en-US" sz="2000"/>
              <a:t> Important program parameters.</a:t>
            </a:r>
            <a:br>
              <a:rPr lang="en-US" sz="2000"/>
            </a:br>
            <a:endParaRPr lang="en-US" sz="2000"/>
          </a:p>
          <a:p>
            <a:pPr>
              <a:buFont typeface="Wingdings" panose="05000000000000000000" pitchFamily="2" charset="2"/>
              <a:buChar char="Ø"/>
            </a:pPr>
            <a:r>
              <a:rPr lang="en-US" sz="2000"/>
              <a:t> How to be competitive.</a:t>
            </a:r>
            <a:br>
              <a:rPr lang="en-US" sz="2000"/>
            </a:br>
            <a:endParaRPr lang="en-US" sz="2000"/>
          </a:p>
          <a:p>
            <a:pPr>
              <a:buFont typeface="Wingdings" panose="05000000000000000000" pitchFamily="2" charset="2"/>
              <a:buChar char="Ø"/>
            </a:pPr>
            <a:r>
              <a:rPr lang="en-US" sz="2000"/>
              <a:t> Examples of successful applications.</a:t>
            </a:r>
            <a:br>
              <a:rPr lang="en-US" sz="2000"/>
            </a:br>
            <a:endParaRPr lang="en-US" sz="2000"/>
          </a:p>
          <a:p>
            <a:pPr>
              <a:buFont typeface="Wingdings" panose="05000000000000000000" pitchFamily="2" charset="2"/>
              <a:buChar char="Ø"/>
            </a:pPr>
            <a:r>
              <a:rPr lang="en-US" sz="2000"/>
              <a:t> Completing the application.</a:t>
            </a:r>
            <a:br>
              <a:rPr lang="en-US" sz="2000"/>
            </a:br>
            <a:endParaRPr lang="en-US" sz="2000"/>
          </a:p>
          <a:p>
            <a:pPr>
              <a:buFont typeface="Wingdings" panose="05000000000000000000" pitchFamily="2" charset="2"/>
              <a:buChar char="Ø"/>
            </a:pPr>
            <a:r>
              <a:rPr lang="en-US" sz="2000"/>
              <a:t> Key dates and information.</a:t>
            </a:r>
          </a:p>
          <a:p>
            <a:pPr>
              <a:buFont typeface="Wingdings" panose="05000000000000000000" pitchFamily="2" charset="2"/>
              <a:buChar char="ü"/>
            </a:pPr>
            <a:endParaRPr lang="en-US"/>
          </a:p>
          <a:p>
            <a:endParaRPr lang="en-US"/>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2</a:t>
            </a:fld>
            <a:endParaRPr lang="en-US"/>
          </a:p>
        </p:txBody>
      </p:sp>
      <p:pic>
        <p:nvPicPr>
          <p:cNvPr id="8" name="Picture 7" descr="Logo&#10;&#10;Description automatically generated">
            <a:extLst>
              <a:ext uri="{FF2B5EF4-FFF2-40B4-BE49-F238E27FC236}">
                <a16:creationId xmlns:a16="http://schemas.microsoft.com/office/drawing/2014/main" id="{64DF9552-98C2-FC6E-D4CC-353816943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206743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3</a:t>
            </a:fld>
            <a:endParaRPr lang="en-US"/>
          </a:p>
        </p:txBody>
      </p:sp>
      <p:sp>
        <p:nvSpPr>
          <p:cNvPr id="11" name="TextBox 10">
            <a:extLst>
              <a:ext uri="{FF2B5EF4-FFF2-40B4-BE49-F238E27FC236}">
                <a16:creationId xmlns:a16="http://schemas.microsoft.com/office/drawing/2014/main" id="{DB32CC23-43BE-24B0-5F27-CCE745D1DC04}"/>
              </a:ext>
            </a:extLst>
          </p:cNvPr>
          <p:cNvSpPr txBox="1"/>
          <p:nvPr/>
        </p:nvSpPr>
        <p:spPr>
          <a:xfrm>
            <a:off x="938783" y="1690688"/>
            <a:ext cx="6344701" cy="2862322"/>
          </a:xfrm>
          <a:prstGeom prst="rect">
            <a:avLst/>
          </a:prstGeom>
          <a:noFill/>
        </p:spPr>
        <p:txBody>
          <a:bodyPr wrap="square">
            <a:spAutoFit/>
          </a:bodyPr>
          <a:lstStyle/>
          <a:p>
            <a:pPr marL="0" indent="0">
              <a:lnSpc>
                <a:spcPct val="100000"/>
              </a:lnSpc>
              <a:buNone/>
            </a:pPr>
            <a:r>
              <a:rPr lang="en-US" sz="2000">
                <a:solidFill>
                  <a:schemeClr val="accent6"/>
                </a:solidFill>
              </a:rPr>
              <a:t>The Community One Stop for Growth is the main driver of economic development in the Commonwealth. </a:t>
            </a:r>
          </a:p>
          <a:p>
            <a:pPr marL="0" indent="0">
              <a:lnSpc>
                <a:spcPct val="100000"/>
              </a:lnSpc>
              <a:buNone/>
            </a:pPr>
            <a:endParaRPr lang="en-US" sz="2000">
              <a:solidFill>
                <a:schemeClr val="accent6"/>
              </a:solidFill>
            </a:endParaRPr>
          </a:p>
          <a:p>
            <a:pPr marL="0" indent="0">
              <a:lnSpc>
                <a:spcPct val="100000"/>
              </a:lnSpc>
              <a:buNone/>
            </a:pPr>
            <a:r>
              <a:rPr lang="en-US" sz="2000">
                <a:solidFill>
                  <a:schemeClr val="accent6"/>
                </a:solidFill>
              </a:rPr>
              <a:t>The One Stop is a </a:t>
            </a:r>
            <a:r>
              <a:rPr lang="en-US" sz="2000" b="1">
                <a:solidFill>
                  <a:schemeClr val="accent6"/>
                </a:solidFill>
              </a:rPr>
              <a:t>single application portal </a:t>
            </a:r>
            <a:r>
              <a:rPr lang="en-US" sz="2000">
                <a:solidFill>
                  <a:schemeClr val="accent6"/>
                </a:solidFill>
              </a:rPr>
              <a:t>and</a:t>
            </a:r>
            <a:r>
              <a:rPr lang="en-US" sz="2000" b="1">
                <a:solidFill>
                  <a:schemeClr val="accent6"/>
                </a:solidFill>
              </a:rPr>
              <a:t> collaborative review process </a:t>
            </a:r>
            <a:r>
              <a:rPr lang="en-US" sz="2000">
                <a:solidFill>
                  <a:schemeClr val="accent6"/>
                </a:solidFill>
              </a:rPr>
              <a:t>designed to </a:t>
            </a:r>
            <a:r>
              <a:rPr lang="en-US" sz="2000" b="1" kern="0">
                <a:solidFill>
                  <a:schemeClr val="accent6"/>
                </a:solidFill>
                <a:latin typeface="+mj-lt"/>
                <a:cs typeface="Arial"/>
              </a:rPr>
              <a:t>streamline the experience </a:t>
            </a:r>
            <a:r>
              <a:rPr lang="en-US" sz="2000" kern="0">
                <a:solidFill>
                  <a:schemeClr val="accent6"/>
                </a:solidFill>
                <a:latin typeface="+mj-lt"/>
                <a:cs typeface="Arial"/>
              </a:rPr>
              <a:t>for the applicant and </a:t>
            </a:r>
            <a:r>
              <a:rPr lang="en-US" sz="2000" b="1" kern="0">
                <a:solidFill>
                  <a:schemeClr val="accent6"/>
                </a:solidFill>
                <a:latin typeface="+mj-lt"/>
                <a:cs typeface="Arial"/>
              </a:rPr>
              <a:t>better coordinate</a:t>
            </a:r>
            <a:r>
              <a:rPr lang="en-US" sz="2000" kern="0">
                <a:solidFill>
                  <a:schemeClr val="accent6"/>
                </a:solidFill>
                <a:latin typeface="+mj-lt"/>
                <a:cs typeface="Arial"/>
              </a:rPr>
              <a:t> economic development programs and staff on engagement and grant making.</a:t>
            </a:r>
          </a:p>
        </p:txBody>
      </p:sp>
      <p:pic>
        <p:nvPicPr>
          <p:cNvPr id="12" name="Picture 11" descr="Logo&#10;&#10;Description automatically generated">
            <a:extLst>
              <a:ext uri="{FF2B5EF4-FFF2-40B4-BE49-F238E27FC236}">
                <a16:creationId xmlns:a16="http://schemas.microsoft.com/office/drawing/2014/main" id="{35AAFCCD-BE80-25EF-AAC9-985C51F2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305655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4</a:t>
            </a:fld>
            <a:endParaRPr lang="en-US"/>
          </a:p>
        </p:txBody>
      </p:sp>
      <p:graphicFrame>
        <p:nvGraphicFramePr>
          <p:cNvPr id="3" name="Table 5">
            <a:extLst>
              <a:ext uri="{FF2B5EF4-FFF2-40B4-BE49-F238E27FC236}">
                <a16:creationId xmlns:a16="http://schemas.microsoft.com/office/drawing/2014/main" id="{8FDC53BC-185D-4D42-E4E2-BF70E2293D2C}"/>
              </a:ext>
            </a:extLst>
          </p:cNvPr>
          <p:cNvGraphicFramePr>
            <a:graphicFrameLocks noGrp="1"/>
          </p:cNvGraphicFramePr>
          <p:nvPr>
            <p:extLst>
              <p:ext uri="{D42A27DB-BD31-4B8C-83A1-F6EECF244321}">
                <p14:modId xmlns:p14="http://schemas.microsoft.com/office/powerpoint/2010/main" val="1279070672"/>
              </p:ext>
            </p:extLst>
          </p:nvPr>
        </p:nvGraphicFramePr>
        <p:xfrm>
          <a:off x="1115569" y="1892808"/>
          <a:ext cx="9790320" cy="3366029"/>
        </p:xfrm>
        <a:graphic>
          <a:graphicData uri="http://schemas.openxmlformats.org/drawingml/2006/table">
            <a:tbl>
              <a:tblPr firstRow="1" bandRow="1">
                <a:tableStyleId>{5C22544A-7EE6-4342-B048-85BDC9FD1C3A}</a:tableStyleId>
              </a:tblPr>
              <a:tblGrid>
                <a:gridCol w="3272793">
                  <a:extLst>
                    <a:ext uri="{9D8B030D-6E8A-4147-A177-3AD203B41FA5}">
                      <a16:colId xmlns:a16="http://schemas.microsoft.com/office/drawing/2014/main" val="1292545910"/>
                    </a:ext>
                  </a:extLst>
                </a:gridCol>
                <a:gridCol w="3363807">
                  <a:extLst>
                    <a:ext uri="{9D8B030D-6E8A-4147-A177-3AD203B41FA5}">
                      <a16:colId xmlns:a16="http://schemas.microsoft.com/office/drawing/2014/main" val="3226874598"/>
                    </a:ext>
                  </a:extLst>
                </a:gridCol>
                <a:gridCol w="3153720">
                  <a:extLst>
                    <a:ext uri="{9D8B030D-6E8A-4147-A177-3AD203B41FA5}">
                      <a16:colId xmlns:a16="http://schemas.microsoft.com/office/drawing/2014/main" val="2670231396"/>
                    </a:ext>
                  </a:extLst>
                </a:gridCol>
              </a:tblGrid>
              <a:tr h="891008">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2475021">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Rural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b="1">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21237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Site Readiness Program 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415485"/>
            <a:ext cx="10869859" cy="4498975"/>
          </a:xfrm>
        </p:spPr>
        <p:txBody>
          <a:bodyPr>
            <a:normAutofit/>
          </a:bodyPr>
          <a:lstStyle/>
          <a:p>
            <a:pPr>
              <a:buFont typeface="Wingdings" panose="05000000000000000000" pitchFamily="2" charset="2"/>
              <a:buChar char="Ø"/>
            </a:pPr>
            <a:r>
              <a:rPr lang="en-US" sz="2000"/>
              <a:t>MassDevelopment</a:t>
            </a:r>
          </a:p>
          <a:p>
            <a:pPr marL="457200" lvl="1" indent="0">
              <a:buNone/>
            </a:pPr>
            <a:r>
              <a:rPr lang="en-US" sz="1600"/>
              <a:t>MassDevelopment is the state’s development finance agency and land bank, working with businesses, nonprofits, banks, and municipalities to stimulate economic growth across the Commonwealth. </a:t>
            </a:r>
          </a:p>
          <a:p>
            <a:pPr marL="457200" lvl="1" indent="0">
              <a:buNone/>
            </a:pPr>
            <a:endParaRPr lang="en-US" sz="1600"/>
          </a:p>
          <a:p>
            <a:pPr>
              <a:buFont typeface="Wingdings" panose="05000000000000000000" pitchFamily="2" charset="2"/>
              <a:buChar char="Ø"/>
            </a:pPr>
            <a:r>
              <a:rPr lang="en-US" sz="2000"/>
              <a:t>What We Offer</a:t>
            </a:r>
          </a:p>
          <a:p>
            <a:pPr lvl="1"/>
            <a:r>
              <a:rPr lang="en-US" sz="1600"/>
              <a:t>Finance</a:t>
            </a:r>
          </a:p>
          <a:p>
            <a:pPr lvl="2">
              <a:buFont typeface="Courier New" panose="02070309020205020404" pitchFamily="49" charset="0"/>
              <a:buChar char="o"/>
            </a:pPr>
            <a:r>
              <a:rPr lang="en-US" sz="1600"/>
              <a:t>Bond Financing</a:t>
            </a:r>
          </a:p>
          <a:p>
            <a:pPr lvl="2">
              <a:buFont typeface="Courier New" panose="02070309020205020404" pitchFamily="49" charset="0"/>
              <a:buChar char="o"/>
            </a:pPr>
            <a:r>
              <a:rPr lang="en-US" sz="1600"/>
              <a:t>Grants</a:t>
            </a:r>
          </a:p>
          <a:p>
            <a:pPr lvl="2">
              <a:buFont typeface="Courier New" panose="02070309020205020404" pitchFamily="49" charset="0"/>
              <a:buChar char="o"/>
            </a:pPr>
            <a:r>
              <a:rPr lang="en-US" sz="1600"/>
              <a:t>Loans &amp; Guarantees</a:t>
            </a:r>
          </a:p>
          <a:p>
            <a:pPr lvl="2">
              <a:buFont typeface="Courier New" panose="02070309020205020404" pitchFamily="49" charset="0"/>
              <a:buChar char="o"/>
            </a:pPr>
            <a:r>
              <a:rPr lang="en-US" sz="1600"/>
              <a:t>Tax Credits</a:t>
            </a:r>
          </a:p>
          <a:p>
            <a:pPr lvl="2">
              <a:buFont typeface="Courier New" panose="02070309020205020404" pitchFamily="49" charset="0"/>
              <a:buChar char="o"/>
            </a:pPr>
            <a:r>
              <a:rPr lang="en-US" sz="1600"/>
              <a:t>PACE Financing</a:t>
            </a:r>
          </a:p>
          <a:p>
            <a:pPr lvl="2">
              <a:buFont typeface="Courier New" panose="02070309020205020404" pitchFamily="49" charset="0"/>
              <a:buChar char="o"/>
            </a:pPr>
            <a:endParaRPr lang="en-US" sz="1600"/>
          </a:p>
          <a:p>
            <a:pPr>
              <a:buFont typeface="Wingdings" panose="05000000000000000000" pitchFamily="2" charset="2"/>
              <a:buChar char="Ø"/>
            </a:pPr>
            <a:r>
              <a:rPr lang="en-US" sz="2000"/>
              <a:t>The Commonwealth’s Land Bank</a:t>
            </a:r>
          </a:p>
          <a:p>
            <a:pPr marL="457200" lvl="1" indent="0">
              <a:buNone/>
            </a:pPr>
            <a:r>
              <a:rPr lang="en-US" sz="1600"/>
              <a:t>As a land bank, we help smaller and under-resourced communities address vacant properties; help address larger or more complex properties or projects across the state; and administer and distribute funding.</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5</a:t>
            </a:fld>
            <a:endParaRPr lang="en-US"/>
          </a:p>
        </p:txBody>
      </p:sp>
      <p:sp>
        <p:nvSpPr>
          <p:cNvPr id="5"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4104127" y="2920753"/>
            <a:ext cx="4341180" cy="1296140"/>
          </a:xfrm>
        </p:spPr>
        <p:txBody>
          <a:bodyPr>
            <a:normAutofit/>
          </a:bodyPr>
          <a:lstStyle/>
          <a:p>
            <a:pPr lvl="1"/>
            <a:r>
              <a:rPr lang="en-US" sz="1600"/>
              <a:t>Real Estate</a:t>
            </a:r>
          </a:p>
          <a:p>
            <a:pPr lvl="2">
              <a:buFont typeface="Courier New" panose="02070309020205020404" pitchFamily="49" charset="0"/>
              <a:buChar char="o"/>
            </a:pPr>
            <a:r>
              <a:rPr lang="en-US" sz="1600"/>
              <a:t>Development Projects</a:t>
            </a:r>
          </a:p>
          <a:p>
            <a:pPr lvl="2">
              <a:buFont typeface="Courier New" panose="02070309020205020404" pitchFamily="49" charset="0"/>
              <a:buChar char="o"/>
            </a:pPr>
            <a:r>
              <a:rPr lang="en-US" sz="1600"/>
              <a:t>Technical Assistance</a:t>
            </a:r>
          </a:p>
          <a:p>
            <a:pPr lvl="2">
              <a:buFont typeface="Courier New" panose="02070309020205020404" pitchFamily="49" charset="0"/>
              <a:buChar char="o"/>
            </a:pPr>
            <a:r>
              <a:rPr lang="en-US" sz="1600"/>
              <a:t>Site Readiness Program</a:t>
            </a:r>
          </a:p>
        </p:txBody>
      </p:sp>
    </p:spTree>
    <p:extLst>
      <p:ext uri="{BB962C8B-B14F-4D97-AF65-F5344CB8AC3E}">
        <p14:creationId xmlns:p14="http://schemas.microsoft.com/office/powerpoint/2010/main" val="327501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Site Readiness</a:t>
            </a:r>
            <a:br>
              <a:rPr lang="en-US" sz="3600">
                <a:solidFill>
                  <a:schemeClr val="accent1"/>
                </a:solidFill>
              </a:rPr>
            </a:br>
            <a:r>
              <a:rPr lang="en-US" sz="3600">
                <a:solidFill>
                  <a:schemeClr val="accent1"/>
                </a:solidFill>
              </a:rPr>
              <a:t>Program 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690688"/>
            <a:ext cx="10869859" cy="4498975"/>
          </a:xfrm>
        </p:spPr>
        <p:txBody>
          <a:bodyPr vert="horz" lIns="91440" tIns="45720" rIns="91440" bIns="45720" rtlCol="0" anchor="t">
            <a:normAutofit/>
          </a:bodyPr>
          <a:lstStyle/>
          <a:p>
            <a:pPr>
              <a:buFont typeface="Wingdings" panose="05000000000000000000" pitchFamily="2" charset="2"/>
              <a:buChar char="Ø"/>
            </a:pPr>
            <a:r>
              <a:rPr lang="en-US" sz="2000"/>
              <a:t>Program Staff</a:t>
            </a:r>
          </a:p>
          <a:p>
            <a:pPr marL="457200" lvl="1" indent="0">
              <a:buNone/>
            </a:pPr>
            <a:r>
              <a:rPr lang="en-US" sz="1600"/>
              <a:t>Amanda Gregoire</a:t>
            </a:r>
          </a:p>
          <a:p>
            <a:pPr marL="457200" lvl="1" indent="0">
              <a:buNone/>
            </a:pPr>
            <a:r>
              <a:rPr lang="en-US" sz="1600"/>
              <a:t>Director of Site Planning</a:t>
            </a:r>
          </a:p>
          <a:p>
            <a:pPr marL="457200" lvl="1" indent="0">
              <a:buNone/>
            </a:pPr>
            <a:r>
              <a:rPr lang="en-US" sz="1600"/>
              <a:t>Email: agregoire@massdevelopment.com</a:t>
            </a:r>
          </a:p>
          <a:p>
            <a:pPr marL="0" indent="0">
              <a:buNone/>
            </a:pPr>
            <a:r>
              <a:rPr lang="en-US" sz="1600"/>
              <a:t>	</a:t>
            </a:r>
          </a:p>
          <a:p>
            <a:pPr>
              <a:buFont typeface="Wingdings" panose="05000000000000000000" pitchFamily="2" charset="2"/>
              <a:buChar char="Ø"/>
            </a:pPr>
            <a:r>
              <a:rPr lang="en-US" sz="2000"/>
              <a:t>Purpose of the program</a:t>
            </a:r>
          </a:p>
          <a:p>
            <a:pPr marL="457200" lvl="1" indent="0">
              <a:buNone/>
            </a:pPr>
            <a:r>
              <a:rPr lang="en-US" sz="1600"/>
              <a:t>To increase the Commonwealth’s inventory of large, well-located, project-ready sites; to accelerate private-sector investment in industrial, commercial, and mixed-use projects; and to support the conversion of abandoned sites and obsolete facilities into clean, actively used, tax-generating properties. </a:t>
            </a:r>
            <a:r>
              <a:rPr lang="en-US" sz="1600">
                <a:solidFill>
                  <a:srgbClr val="FF0000"/>
                </a:solidFill>
              </a:rPr>
              <a:t> </a:t>
            </a:r>
          </a:p>
          <a:p>
            <a:pPr>
              <a:buFont typeface="Wingdings" panose="05000000000000000000" pitchFamily="2" charset="2"/>
              <a:buChar char="Ø"/>
            </a:pPr>
            <a:r>
              <a:rPr lang="en-US" sz="2000"/>
              <a:t>Who’s eligible?</a:t>
            </a:r>
          </a:p>
          <a:p>
            <a:pPr lvl="1"/>
            <a:r>
              <a:rPr lang="en-US" sz="1600"/>
              <a:t>Municipalities	</a:t>
            </a:r>
          </a:p>
          <a:p>
            <a:pPr lvl="1"/>
            <a:r>
              <a:rPr lang="en-US" sz="1600"/>
              <a:t>Municipal agencies or authorities (Redevelopment Authority, Economic Development Industrial Corporation, Economic Development Authorities)</a:t>
            </a:r>
          </a:p>
          <a:p>
            <a:pPr lvl="1"/>
            <a:r>
              <a:rPr lang="en-US" sz="1600"/>
              <a:t>Non-profit entities</a:t>
            </a:r>
            <a:endParaRPr lang="en-US" sz="200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6</a:t>
            </a:fld>
            <a:endParaRPr lang="en-US"/>
          </a:p>
        </p:txBody>
      </p:sp>
    </p:spTree>
    <p:extLst>
      <p:ext uri="{BB962C8B-B14F-4D97-AF65-F5344CB8AC3E}">
        <p14:creationId xmlns:p14="http://schemas.microsoft.com/office/powerpoint/2010/main" val="256110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904381"/>
          </a:xfrm>
        </p:spPr>
        <p:txBody>
          <a:bodyPr>
            <a:normAutofit fontScale="90000"/>
          </a:bodyPr>
          <a:lstStyle/>
          <a:p>
            <a:r>
              <a:rPr lang="en-US" sz="3600">
                <a:solidFill>
                  <a:schemeClr val="accent1"/>
                </a:solidFill>
              </a:rPr>
              <a:t>Where Does Site Readiness Fit in the One Stop?</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7</a:t>
            </a:fld>
            <a:endParaRPr lang="en-US"/>
          </a:p>
        </p:txBody>
      </p:sp>
      <p:graphicFrame>
        <p:nvGraphicFramePr>
          <p:cNvPr id="6" name="Table 5">
            <a:extLst>
              <a:ext uri="{FF2B5EF4-FFF2-40B4-BE49-F238E27FC236}">
                <a16:creationId xmlns:a16="http://schemas.microsoft.com/office/drawing/2014/main" id="{1684BF29-319B-703C-D902-294B9763C8C3}"/>
              </a:ext>
            </a:extLst>
          </p:cNvPr>
          <p:cNvGraphicFramePr>
            <a:graphicFrameLocks noGrp="1"/>
          </p:cNvGraphicFramePr>
          <p:nvPr>
            <p:extLst>
              <p:ext uri="{D42A27DB-BD31-4B8C-83A1-F6EECF244321}">
                <p14:modId xmlns:p14="http://schemas.microsoft.com/office/powerpoint/2010/main" val="1842986860"/>
              </p:ext>
            </p:extLst>
          </p:nvPr>
        </p:nvGraphicFramePr>
        <p:xfrm>
          <a:off x="768096" y="1269506"/>
          <a:ext cx="10515600" cy="5327388"/>
        </p:xfrm>
        <a:graphic>
          <a:graphicData uri="http://schemas.openxmlformats.org/drawingml/2006/table">
            <a:tbl>
              <a:tblPr firstRow="1" bandRow="1"/>
              <a:tblGrid>
                <a:gridCol w="2537786">
                  <a:extLst>
                    <a:ext uri="{9D8B030D-6E8A-4147-A177-3AD203B41FA5}">
                      <a16:colId xmlns:a16="http://schemas.microsoft.com/office/drawing/2014/main" val="3456381146"/>
                    </a:ext>
                  </a:extLst>
                </a:gridCol>
                <a:gridCol w="1816916">
                  <a:extLst>
                    <a:ext uri="{9D8B030D-6E8A-4147-A177-3AD203B41FA5}">
                      <a16:colId xmlns:a16="http://schemas.microsoft.com/office/drawing/2014/main" val="3855906801"/>
                    </a:ext>
                  </a:extLst>
                </a:gridCol>
                <a:gridCol w="1857113">
                  <a:extLst>
                    <a:ext uri="{9D8B030D-6E8A-4147-A177-3AD203B41FA5}">
                      <a16:colId xmlns:a16="http://schemas.microsoft.com/office/drawing/2014/main" val="3954271046"/>
                    </a:ext>
                  </a:extLst>
                </a:gridCol>
                <a:gridCol w="2025941">
                  <a:extLst>
                    <a:ext uri="{9D8B030D-6E8A-4147-A177-3AD203B41FA5}">
                      <a16:colId xmlns:a16="http://schemas.microsoft.com/office/drawing/2014/main" val="36592662"/>
                    </a:ext>
                  </a:extLst>
                </a:gridCol>
                <a:gridCol w="2277844">
                  <a:extLst>
                    <a:ext uri="{9D8B030D-6E8A-4147-A177-3AD203B41FA5}">
                      <a16:colId xmlns:a16="http://schemas.microsoft.com/office/drawing/2014/main" val="1234584374"/>
                    </a:ext>
                  </a:extLst>
                </a:gridCol>
              </a:tblGrid>
              <a:tr h="3057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87483">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4500785">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Commercial/Industrial or Mixed-Use District</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7" name="Rectangle 6">
            <a:extLst>
              <a:ext uri="{FF2B5EF4-FFF2-40B4-BE49-F238E27FC236}">
                <a16:creationId xmlns:a16="http://schemas.microsoft.com/office/drawing/2014/main" id="{5E9820EC-76DE-4F23-B392-30C90ABEE4D8}"/>
              </a:ext>
            </a:extLst>
          </p:cNvPr>
          <p:cNvSpPr/>
          <p:nvPr/>
        </p:nvSpPr>
        <p:spPr>
          <a:xfrm>
            <a:off x="5123163" y="2754719"/>
            <a:ext cx="1805465" cy="870797"/>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87033768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015619"/>
          </a:xfrm>
        </p:spPr>
        <p:txBody>
          <a:bodyPr>
            <a:normAutofit/>
          </a:bodyPr>
          <a:lstStyle/>
          <a:p>
            <a:r>
              <a:rPr lang="en-US" sz="3600">
                <a:solidFill>
                  <a:schemeClr val="accent1"/>
                </a:solidFill>
              </a:rPr>
              <a:t>Project Parameters</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8</a:t>
            </a:fld>
            <a:endParaRPr lang="en-US"/>
          </a:p>
        </p:txBody>
      </p:sp>
      <p:graphicFrame>
        <p:nvGraphicFramePr>
          <p:cNvPr id="3" name="Table 2">
            <a:extLst>
              <a:ext uri="{FF2B5EF4-FFF2-40B4-BE49-F238E27FC236}">
                <a16:creationId xmlns:a16="http://schemas.microsoft.com/office/drawing/2014/main" id="{4967943C-63A4-E6BF-EF5D-AA9240151809}"/>
              </a:ext>
            </a:extLst>
          </p:cNvPr>
          <p:cNvGraphicFramePr>
            <a:graphicFrameLocks noGrp="1"/>
          </p:cNvGraphicFramePr>
          <p:nvPr>
            <p:extLst>
              <p:ext uri="{D42A27DB-BD31-4B8C-83A1-F6EECF244321}">
                <p14:modId xmlns:p14="http://schemas.microsoft.com/office/powerpoint/2010/main" val="1682363931"/>
              </p:ext>
            </p:extLst>
          </p:nvPr>
        </p:nvGraphicFramePr>
        <p:xfrm>
          <a:off x="451852" y="1084418"/>
          <a:ext cx="11288295" cy="4900883"/>
        </p:xfrm>
        <a:graphic>
          <a:graphicData uri="http://schemas.openxmlformats.org/drawingml/2006/table">
            <a:tbl>
              <a:tblPr firstRow="1" bandRow="1">
                <a:tableStyleId>{2D5ABB26-0587-4C30-8999-92F81FD0307C}</a:tableStyleId>
              </a:tblPr>
              <a:tblGrid>
                <a:gridCol w="1972712">
                  <a:extLst>
                    <a:ext uri="{9D8B030D-6E8A-4147-A177-3AD203B41FA5}">
                      <a16:colId xmlns:a16="http://schemas.microsoft.com/office/drawing/2014/main" val="2585012129"/>
                    </a:ext>
                  </a:extLst>
                </a:gridCol>
                <a:gridCol w="9315583">
                  <a:extLst>
                    <a:ext uri="{9D8B030D-6E8A-4147-A177-3AD203B41FA5}">
                      <a16:colId xmlns:a16="http://schemas.microsoft.com/office/drawing/2014/main" val="1726328295"/>
                    </a:ext>
                  </a:extLst>
                </a:gridCol>
              </a:tblGrid>
              <a:tr h="1132202">
                <a:tc>
                  <a:txBody>
                    <a:bodyPr/>
                    <a:lstStyle/>
                    <a:p>
                      <a:pPr algn="ctr"/>
                      <a:r>
                        <a:rPr lang="en-US" sz="2000" b="1">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Typical awards range from $50,000 to $500,000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118914">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No maximum project duration, but a reasonable project timeline is required at contracting.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1186727">
                <a:tc>
                  <a:txBody>
                    <a:bodyPr/>
                    <a:lstStyle/>
                    <a:p>
                      <a:pPr algn="ctr"/>
                      <a:r>
                        <a:rPr lang="en-US" sz="2000" b="1">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a:solidFill>
                            <a:schemeClr val="tx1"/>
                          </a:solidFill>
                          <a:latin typeface="+mn-lt"/>
                          <a:ea typeface="+mn-ea"/>
                          <a:cs typeface="+mn-cs"/>
                        </a:rPr>
                        <a:t>Predevelopment and Permitting: Engineering documents, pre-permitting and permitting, pro-forma development, due diligence activities. </a:t>
                      </a:r>
                    </a:p>
                    <a:p>
                      <a:pPr marL="285750" lvl="4" indent="-285750" algn="l">
                        <a:spcBef>
                          <a:spcPts val="0"/>
                        </a:spcBef>
                        <a:spcAft>
                          <a:spcPts val="0"/>
                        </a:spcAft>
                        <a:buFont typeface="Arial" panose="020B0604020202020204" pitchFamily="34" charset="0"/>
                        <a:buChar char="•"/>
                      </a:pPr>
                      <a:r>
                        <a:rPr lang="en-US" sz="1600" b="0" kern="1200">
                          <a:solidFill>
                            <a:schemeClr val="tx1"/>
                          </a:solidFill>
                          <a:latin typeface="+mn-lt"/>
                          <a:ea typeface="+mn-ea"/>
                          <a:cs typeface="+mn-cs"/>
                        </a:rPr>
                        <a:t>Site Preparation: Site concept plans and feasibility studies, market analysis, site acquisition and related tasks, demolition, and construction of site related upgrades.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271493">
                <a:tc>
                  <a:txBody>
                    <a:bodyPr/>
                    <a:lstStyle/>
                    <a:p>
                      <a:pPr algn="ctr"/>
                      <a:r>
                        <a:rPr lang="en-US" sz="2000" b="1" dirty="0">
                          <a:solidFill>
                            <a:schemeClr val="bg1"/>
                          </a:solidFill>
                        </a:rPr>
                        <a:t>Funding Restrictions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600" b="0" kern="1200" dirty="0">
                          <a:solidFill>
                            <a:schemeClr val="tx1"/>
                          </a:solidFill>
                          <a:latin typeface="+mn-lt"/>
                          <a:ea typeface="+mn-ea"/>
                          <a:cs typeface="+mn-cs"/>
                        </a:rPr>
                        <a:t>Parking lots and parking structures may be ancillary to a development project, but should not be the focus of a Site Readiness application. </a:t>
                      </a:r>
                    </a:p>
                    <a:p>
                      <a:pPr marL="285750" lvl="4" indent="-285750" algn="l">
                        <a:spcBef>
                          <a:spcPts val="600"/>
                        </a:spcBef>
                        <a:spcAft>
                          <a:spcPts val="0"/>
                        </a:spcAft>
                        <a:buFont typeface="Arial" panose="020B0604020202020204" pitchFamily="34" charset="0"/>
                        <a:buChar char="•"/>
                      </a:pPr>
                      <a:r>
                        <a:rPr lang="en-US" sz="1600" b="0" kern="1200" dirty="0">
                          <a:solidFill>
                            <a:schemeClr val="tx1"/>
                          </a:solidFill>
                          <a:latin typeface="+mn-lt"/>
                          <a:ea typeface="+mn-ea"/>
                          <a:cs typeface="+mn-cs"/>
                        </a:rPr>
                        <a:t>Uses focused on the development of open space are not eligible for Site Readiness funding.</a:t>
                      </a:r>
                    </a:p>
                    <a:p>
                      <a:pPr marL="285750" lvl="4" indent="-285750" algn="l">
                        <a:spcBef>
                          <a:spcPts val="600"/>
                        </a:spcBef>
                        <a:spcAft>
                          <a:spcPts val="0"/>
                        </a:spcAft>
                        <a:buFont typeface="Arial" panose="020B0604020202020204" pitchFamily="34" charset="0"/>
                        <a:buChar char="•"/>
                      </a:pPr>
                      <a:r>
                        <a:rPr lang="en-US" sz="1600" b="0" kern="1200" dirty="0">
                          <a:solidFill>
                            <a:schemeClr val="tx1"/>
                          </a:solidFill>
                          <a:latin typeface="+mn-lt"/>
                          <a:ea typeface="+mn-ea"/>
                          <a:cs typeface="+mn-cs"/>
                        </a:rPr>
                        <a:t>Uses focused on municipal services, such as municipal campuses or buildings, are not competitive uses within the Site Readiness Program.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209277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a:solidFill>
                  <a:schemeClr val="accent1"/>
                </a:solidFill>
              </a:rPr>
              <a:t>How to be Competitive</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690688"/>
            <a:ext cx="10878736" cy="4498975"/>
          </a:xfrm>
        </p:spPr>
        <p:txBody>
          <a:bodyPr>
            <a:normAutofit lnSpcReduction="10000"/>
          </a:bodyPr>
          <a:lstStyle/>
          <a:p>
            <a:pPr>
              <a:buFont typeface="Wingdings" panose="05000000000000000000" pitchFamily="2" charset="2"/>
              <a:buChar char="Ø"/>
            </a:pPr>
            <a:r>
              <a:rPr lang="en-US" sz="2000" dirty="0"/>
              <a:t>What is the key information that program reviewers take into consideration?</a:t>
            </a:r>
          </a:p>
          <a:p>
            <a:pPr lvl="1"/>
            <a:r>
              <a:rPr lang="en-US" sz="1600" dirty="0"/>
              <a:t>Community support for the proposed use type</a:t>
            </a:r>
          </a:p>
          <a:p>
            <a:pPr lvl="1"/>
            <a:r>
              <a:rPr lang="en-US" sz="1600" dirty="0"/>
              <a:t>As-of-right zoning or affirmative statement from applicant to seek as-of-right zoning </a:t>
            </a:r>
          </a:p>
          <a:p>
            <a:pPr lvl="1"/>
            <a:r>
              <a:rPr lang="en-US" sz="1600" dirty="0"/>
              <a:t>Regional impact and appropriateness</a:t>
            </a:r>
          </a:p>
          <a:p>
            <a:pPr lvl="1"/>
            <a:r>
              <a:rPr lang="en-US" sz="1600" dirty="0"/>
              <a:t>Potential level of private investment</a:t>
            </a:r>
          </a:p>
          <a:p>
            <a:pPr lvl="1"/>
            <a:r>
              <a:rPr lang="en-US" sz="1600" dirty="0"/>
              <a:t>Site access</a:t>
            </a:r>
          </a:p>
          <a:p>
            <a:pPr lvl="1"/>
            <a:r>
              <a:rPr lang="en-US" sz="1600" dirty="0"/>
              <a:t>Site control</a:t>
            </a:r>
          </a:p>
          <a:p>
            <a:pPr lvl="1"/>
            <a:r>
              <a:rPr lang="en-US" sz="1600" dirty="0"/>
              <a:t>Marketability of the site </a:t>
            </a:r>
          </a:p>
          <a:p>
            <a:pPr lvl="1"/>
            <a:r>
              <a:rPr lang="en-US" sz="1600" dirty="0"/>
              <a:t>Availability of matching funds</a:t>
            </a:r>
          </a:p>
          <a:p>
            <a:pPr>
              <a:buFont typeface="Wingdings" panose="05000000000000000000" pitchFamily="2" charset="2"/>
              <a:buChar char="Ø"/>
            </a:pPr>
            <a:r>
              <a:rPr lang="en-US" sz="2000" dirty="0"/>
              <a:t>Are there any particularly important questions?</a:t>
            </a:r>
          </a:p>
          <a:p>
            <a:pPr lvl="1"/>
            <a:r>
              <a:rPr lang="en-US" sz="1600" dirty="0"/>
              <a:t>What is the size and scale of development proposed (the program is targeting at least 50,000 SF of developable space)?</a:t>
            </a:r>
          </a:p>
          <a:p>
            <a:pPr lvl="1"/>
            <a:r>
              <a:rPr lang="en-US" sz="1600" dirty="0"/>
              <a:t>Is this project consistent with existing municipal master plan and/or regional plans?</a:t>
            </a:r>
          </a:p>
          <a:p>
            <a:pPr>
              <a:buFont typeface="Wingdings" panose="05000000000000000000" pitchFamily="2" charset="2"/>
              <a:buChar char="Ø"/>
            </a:pPr>
            <a:r>
              <a:rPr lang="en-US" sz="2000" dirty="0"/>
              <a:t>What attachments should applicants be prepared to include in their applications?</a:t>
            </a:r>
          </a:p>
          <a:p>
            <a:pPr lvl="1"/>
            <a:r>
              <a:rPr lang="en-US" sz="1600" dirty="0"/>
              <a:t>Site plans, building plans, parcel information, maps, photos, project budget</a:t>
            </a:r>
          </a:p>
          <a:p>
            <a:endParaRPr lang="en-US" dirty="0"/>
          </a:p>
          <a:p>
            <a:endParaRPr lang="en-US" dirty="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9</a:t>
            </a:fld>
            <a:endParaRPr lang="en-US"/>
          </a:p>
        </p:txBody>
      </p:sp>
    </p:spTree>
    <p:extLst>
      <p:ext uri="{BB962C8B-B14F-4D97-AF65-F5344CB8AC3E}">
        <p14:creationId xmlns:p14="http://schemas.microsoft.com/office/powerpoint/2010/main" val="1620558944"/>
      </p:ext>
    </p:extLst>
  </p:cSld>
  <p:clrMapOvr>
    <a:masterClrMapping/>
  </p:clrMapOvr>
</p:sld>
</file>

<file path=ppt/theme/theme1.xml><?xml version="1.0" encoding="utf-8"?>
<a:theme xmlns:a="http://schemas.openxmlformats.org/drawingml/2006/main" name="MassDev Master Template - 16x9">
  <a:themeElements>
    <a:clrScheme name="MassDevelopment">
      <a:dk1>
        <a:srgbClr val="000000"/>
      </a:dk1>
      <a:lt1>
        <a:srgbClr val="FFFFFF"/>
      </a:lt1>
      <a:dk2>
        <a:srgbClr val="003357"/>
      </a:dk2>
      <a:lt2>
        <a:srgbClr val="E7E6E6"/>
      </a:lt2>
      <a:accent1>
        <a:srgbClr val="0070B9"/>
      </a:accent1>
      <a:accent2>
        <a:srgbClr val="17A7E0"/>
      </a:accent2>
      <a:accent3>
        <a:srgbClr val="95C93C"/>
      </a:accent3>
      <a:accent4>
        <a:srgbClr val="F98E2B"/>
      </a:accent4>
      <a:accent5>
        <a:srgbClr val="009CA7"/>
      </a:accent5>
      <a:accent6>
        <a:srgbClr val="58595B"/>
      </a:accent6>
      <a:hlink>
        <a:srgbClr val="17A7E0"/>
      </a:hlink>
      <a:folHlink>
        <a:srgbClr val="71BF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documentManagement>
</p:properties>
</file>

<file path=customXml/itemProps1.xml><?xml version="1.0" encoding="utf-8"?>
<ds:datastoreItem xmlns:ds="http://schemas.openxmlformats.org/officeDocument/2006/customXml" ds:itemID="{116333D9-D2F5-4169-871B-4F2FD98A4945}"/>
</file>

<file path=customXml/itemProps2.xml><?xml version="1.0" encoding="utf-8"?>
<ds:datastoreItem xmlns:ds="http://schemas.openxmlformats.org/officeDocument/2006/customXml" ds:itemID="{1FD8F1E9-736A-47E6-8491-0AADC7226C76}">
  <ds:schemaRefs>
    <ds:schemaRef ds:uri="http://schemas.microsoft.com/sharepoint/v3/contenttype/forms"/>
  </ds:schemaRefs>
</ds:datastoreItem>
</file>

<file path=customXml/itemProps3.xml><?xml version="1.0" encoding="utf-8"?>
<ds:datastoreItem xmlns:ds="http://schemas.openxmlformats.org/officeDocument/2006/customXml" ds:itemID="{BF9A578C-4E50-45F6-8334-353F60EB6BEA}">
  <ds:schemaRefs>
    <ds:schemaRef ds:uri="817bab2c-96cc-4d26-b70c-81b2c02a7faa"/>
    <ds:schemaRef ds:uri="8e9fb902-9168-4b34-8e0c-f72378bf93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1904</Words>
  <Application>Microsoft Office PowerPoint</Application>
  <PresentationFormat>Widescreen</PresentationFormat>
  <Paragraphs>269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Symbol</vt:lpstr>
      <vt:lpstr>Wingdings</vt:lpstr>
      <vt:lpstr>MassDev Master Template - 16x9</vt:lpstr>
      <vt:lpstr>Site Readiness Guidance Webinar</vt:lpstr>
      <vt:lpstr>Webinar Road Map</vt:lpstr>
      <vt:lpstr>What is the Community One Stop for Growth?</vt:lpstr>
      <vt:lpstr>What is the Community One Stop for Growth?</vt:lpstr>
      <vt:lpstr>Site Readiness Program Overview</vt:lpstr>
      <vt:lpstr>Site Readiness Program Overview</vt:lpstr>
      <vt:lpstr>Where Does Site Readiness Fit in the One Stop?</vt:lpstr>
      <vt:lpstr>Project Parameters</vt:lpstr>
      <vt:lpstr>How to be Competitive</vt:lpstr>
      <vt:lpstr>Successful Application Example #1</vt:lpstr>
      <vt:lpstr>Successful Application Example #2</vt:lpstr>
      <vt:lpstr>Successful Application Example #3</vt:lpstr>
      <vt:lpstr>Completing the Full Application</vt:lpstr>
      <vt:lpstr>Completing the Full Application</vt:lpstr>
      <vt:lpstr>FY25 Round Timeline</vt:lpstr>
      <vt:lpstr>Opportunities for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McCue</dc:creator>
  <cp:lastModifiedBy>Shannon, Patrick (EOED)</cp:lastModifiedBy>
  <cp:revision>4</cp:revision>
  <dcterms:created xsi:type="dcterms:W3CDTF">2019-05-16T17:57:51Z</dcterms:created>
  <dcterms:modified xsi:type="dcterms:W3CDTF">2024-02-01T19:01:23Z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0x0101003D1B7281A97C6E4F921E74C8C4F4FAF8</vt:lpwstr>
  </property>
  <property fmtid="{D5CDD505-2E9C-101B-9397-08002B2CF9AE}" pid="3" name="MediaServiceImageTags">
    <vt:lpwstr/>
  </property>
</Properties>
</file>