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4"/>
  </p:notesMasterIdLst>
  <p:sldIdLst>
    <p:sldId id="259" r:id="rId2"/>
    <p:sldId id="616" r:id="rId3"/>
    <p:sldId id="2145707585" r:id="rId4"/>
    <p:sldId id="2145707588" r:id="rId5"/>
    <p:sldId id="2145707565" r:id="rId6"/>
    <p:sldId id="620" r:id="rId7"/>
    <p:sldId id="2145707560" r:id="rId8"/>
    <p:sldId id="2145707562" r:id="rId9"/>
    <p:sldId id="2145707590" r:id="rId10"/>
    <p:sldId id="2145707591" r:id="rId11"/>
    <p:sldId id="2145707561" r:id="rId12"/>
    <p:sldId id="21457075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99FF"/>
    <a:srgbClr val="D2A000"/>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0C188-B4E4-48AF-B9C2-C56AE4A049FC}" v="201" dt="2023-04-27T21:19:32.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 michaels" userId="735e687bbfd983ab" providerId="LiveId" clId="{CB20C188-B4E4-48AF-B9C2-C56AE4A049FC}"/>
    <pc:docChg chg="custSel modSld sldOrd modMainMaster">
      <pc:chgData name="margo michaels" userId="735e687bbfd983ab" providerId="LiveId" clId="{CB20C188-B4E4-48AF-B9C2-C56AE4A049FC}" dt="2023-04-27T21:19:32.756" v="744" actId="6549"/>
      <pc:docMkLst>
        <pc:docMk/>
      </pc:docMkLst>
      <pc:sldChg chg="modSp mod modNotes modNotesTx">
        <pc:chgData name="margo michaels" userId="735e687bbfd983ab" providerId="LiveId" clId="{CB20C188-B4E4-48AF-B9C2-C56AE4A049FC}" dt="2023-04-27T21:16:46.818" v="743" actId="20577"/>
        <pc:sldMkLst>
          <pc:docMk/>
          <pc:sldMk cId="2259308896" sldId="259"/>
        </pc:sldMkLst>
        <pc:spChg chg="mod">
          <ac:chgData name="margo michaels" userId="735e687bbfd983ab" providerId="LiveId" clId="{CB20C188-B4E4-48AF-B9C2-C56AE4A049FC}" dt="2023-04-14T19:50:22.779" v="384" actId="20577"/>
          <ac:spMkLst>
            <pc:docMk/>
            <pc:sldMk cId="2259308896" sldId="259"/>
            <ac:spMk id="2" creationId="{51DF3D98-3C30-4CFC-8643-C81E829C8C25}"/>
          </ac:spMkLst>
        </pc:spChg>
      </pc:sldChg>
      <pc:sldChg chg="modSp mod ord modNotesTx">
        <pc:chgData name="margo michaels" userId="735e687bbfd983ab" providerId="LiveId" clId="{CB20C188-B4E4-48AF-B9C2-C56AE4A049FC}" dt="2023-04-16T16:40:45.516" v="523" actId="20577"/>
        <pc:sldMkLst>
          <pc:docMk/>
          <pc:sldMk cId="0" sldId="616"/>
        </pc:sldMkLst>
        <pc:spChg chg="mod">
          <ac:chgData name="margo michaels" userId="735e687bbfd983ab" providerId="LiveId" clId="{CB20C188-B4E4-48AF-B9C2-C56AE4A049FC}" dt="2023-04-16T16:39:08.607" v="389" actId="20577"/>
          <ac:spMkLst>
            <pc:docMk/>
            <pc:sldMk cId="0" sldId="616"/>
            <ac:spMk id="2" creationId="{A7829A76-4766-0A40-FCAB-F0F1CC38893A}"/>
          </ac:spMkLst>
        </pc:spChg>
      </pc:sldChg>
      <pc:sldChg chg="modNotesTx">
        <pc:chgData name="margo michaels" userId="735e687bbfd983ab" providerId="LiveId" clId="{CB20C188-B4E4-48AF-B9C2-C56AE4A049FC}" dt="2023-04-16T16:57:01.836" v="742"/>
        <pc:sldMkLst>
          <pc:docMk/>
          <pc:sldMk cId="0" sldId="620"/>
        </pc:sldMkLst>
      </pc:sldChg>
      <pc:sldChg chg="modSp modAnim">
        <pc:chgData name="margo michaels" userId="735e687bbfd983ab" providerId="LiveId" clId="{CB20C188-B4E4-48AF-B9C2-C56AE4A049FC}" dt="2023-04-16T16:49:56.453" v="740" actId="20577"/>
        <pc:sldMkLst>
          <pc:docMk/>
          <pc:sldMk cId="1936678595" sldId="2145707560"/>
        </pc:sldMkLst>
        <pc:spChg chg="mod">
          <ac:chgData name="margo michaels" userId="735e687bbfd983ab" providerId="LiveId" clId="{CB20C188-B4E4-48AF-B9C2-C56AE4A049FC}" dt="2023-04-16T16:49:56.453" v="740" actId="20577"/>
          <ac:spMkLst>
            <pc:docMk/>
            <pc:sldMk cId="1936678595" sldId="2145707560"/>
            <ac:spMk id="4" creationId="{3EAC9AD9-606A-4701-8313-9CA6EF4D32CA}"/>
          </ac:spMkLst>
        </pc:spChg>
      </pc:sldChg>
      <pc:sldChg chg="delSp modSp mod">
        <pc:chgData name="margo michaels" userId="735e687bbfd983ab" providerId="LiveId" clId="{CB20C188-B4E4-48AF-B9C2-C56AE4A049FC}" dt="2023-04-12T01:20:32.075" v="2" actId="478"/>
        <pc:sldMkLst>
          <pc:docMk/>
          <pc:sldMk cId="1780722299" sldId="2145707562"/>
        </pc:sldMkLst>
        <pc:spChg chg="mod">
          <ac:chgData name="margo michaels" userId="735e687bbfd983ab" providerId="LiveId" clId="{CB20C188-B4E4-48AF-B9C2-C56AE4A049FC}" dt="2023-04-12T01:19:25.084" v="0" actId="20577"/>
          <ac:spMkLst>
            <pc:docMk/>
            <pc:sldMk cId="1780722299" sldId="2145707562"/>
            <ac:spMk id="28" creationId="{B6EA8021-6FA2-7359-4455-1D0DABBB7AA4}"/>
          </ac:spMkLst>
        </pc:spChg>
        <pc:grpChg chg="mod">
          <ac:chgData name="margo michaels" userId="735e687bbfd983ab" providerId="LiveId" clId="{CB20C188-B4E4-48AF-B9C2-C56AE4A049FC}" dt="2023-04-12T01:20:14.307" v="1" actId="1035"/>
          <ac:grpSpMkLst>
            <pc:docMk/>
            <pc:sldMk cId="1780722299" sldId="2145707562"/>
            <ac:grpSpMk id="22" creationId="{B93E28C2-2E9F-527F-1219-CA4D5E3EDE3B}"/>
          </ac:grpSpMkLst>
        </pc:grpChg>
        <pc:picChg chg="del">
          <ac:chgData name="margo michaels" userId="735e687bbfd983ab" providerId="LiveId" clId="{CB20C188-B4E4-48AF-B9C2-C56AE4A049FC}" dt="2023-04-12T01:20:32.075" v="2" actId="478"/>
          <ac:picMkLst>
            <pc:docMk/>
            <pc:sldMk cId="1780722299" sldId="2145707562"/>
            <ac:picMk id="16" creationId="{4F8564E0-E039-3406-8A00-AE17707BCB88}"/>
          </ac:picMkLst>
        </pc:picChg>
      </pc:sldChg>
      <pc:sldChg chg="ord modNotesTx">
        <pc:chgData name="margo michaels" userId="735e687bbfd983ab" providerId="LiveId" clId="{CB20C188-B4E4-48AF-B9C2-C56AE4A049FC}" dt="2023-04-16T16:44:04.668" v="732" actId="20577"/>
        <pc:sldMkLst>
          <pc:docMk/>
          <pc:sldMk cId="3432473928" sldId="2145707565"/>
        </pc:sldMkLst>
      </pc:sldChg>
      <pc:sldChg chg="modSp mod modNotesTx">
        <pc:chgData name="margo michaels" userId="735e687bbfd983ab" providerId="LiveId" clId="{CB20C188-B4E4-48AF-B9C2-C56AE4A049FC}" dt="2023-04-16T16:40:28.944" v="503" actId="20577"/>
        <pc:sldMkLst>
          <pc:docMk/>
          <pc:sldMk cId="3263265176" sldId="2145707585"/>
        </pc:sldMkLst>
        <pc:spChg chg="mod">
          <ac:chgData name="margo michaels" userId="735e687bbfd983ab" providerId="LiveId" clId="{CB20C188-B4E4-48AF-B9C2-C56AE4A049FC}" dt="2023-04-16T16:40:28.944" v="503" actId="20577"/>
          <ac:spMkLst>
            <pc:docMk/>
            <pc:sldMk cId="3263265176" sldId="2145707585"/>
            <ac:spMk id="2" creationId="{6901C3EC-1BC0-CF3A-7FA2-D56C426E316C}"/>
          </ac:spMkLst>
        </pc:spChg>
      </pc:sldChg>
      <pc:sldChg chg="modSp mod">
        <pc:chgData name="margo michaels" userId="735e687bbfd983ab" providerId="LiveId" clId="{CB20C188-B4E4-48AF-B9C2-C56AE4A049FC}" dt="2023-04-16T16:40:37.321" v="504" actId="20577"/>
        <pc:sldMkLst>
          <pc:docMk/>
          <pc:sldMk cId="1124060085" sldId="2145707588"/>
        </pc:sldMkLst>
        <pc:spChg chg="mod">
          <ac:chgData name="margo michaels" userId="735e687bbfd983ab" providerId="LiveId" clId="{CB20C188-B4E4-48AF-B9C2-C56AE4A049FC}" dt="2023-04-16T16:40:37.321" v="504" actId="20577"/>
          <ac:spMkLst>
            <pc:docMk/>
            <pc:sldMk cId="1124060085" sldId="2145707588"/>
            <ac:spMk id="8" creationId="{18B7492E-94B5-499E-B8AB-C936AFFC1E52}"/>
          </ac:spMkLst>
        </pc:spChg>
      </pc:sldChg>
      <pc:sldMasterChg chg="modSldLayout">
        <pc:chgData name="margo michaels" userId="735e687bbfd983ab" providerId="LiveId" clId="{CB20C188-B4E4-48AF-B9C2-C56AE4A049FC}" dt="2023-04-27T21:19:32.756" v="744" actId="6549"/>
        <pc:sldMasterMkLst>
          <pc:docMk/>
          <pc:sldMasterMk cId="3768813096" sldId="2147483829"/>
        </pc:sldMasterMkLst>
        <pc:sldLayoutChg chg="modSp mod">
          <pc:chgData name="margo michaels" userId="735e687bbfd983ab" providerId="LiveId" clId="{CB20C188-B4E4-48AF-B9C2-C56AE4A049FC}" dt="2023-04-27T21:19:32.756" v="744" actId="6549"/>
          <pc:sldLayoutMkLst>
            <pc:docMk/>
            <pc:sldMasterMk cId="3768813096" sldId="2147483829"/>
            <pc:sldLayoutMk cId="4260056604" sldId="2147483843"/>
          </pc:sldLayoutMkLst>
          <pc:spChg chg="mod">
            <ac:chgData name="margo michaels" userId="735e687bbfd983ab" providerId="LiveId" clId="{CB20C188-B4E4-48AF-B9C2-C56AE4A049FC}" dt="2023-04-27T21:19:32.756" v="744" actId="6549"/>
            <ac:spMkLst>
              <pc:docMk/>
              <pc:sldMasterMk cId="3768813096" sldId="2147483829"/>
              <pc:sldLayoutMk cId="4260056604" sldId="2147483843"/>
              <ac:spMk id="23" creationId="{00000000-0000-0000-0000-000000000000}"/>
            </ac:spMkLst>
          </pc:spChg>
        </pc:sldLayoutChg>
      </pc:sldMasterChg>
    </pc:docChg>
  </pc:docChgLst>
</pc:chgInfo>
</file>

<file path=ppt/diagrams/_rels/data7.xml.rels><?xml version="1.0" encoding="UTF-8" standalone="yes"?>
<Relationships xmlns="http://schemas.openxmlformats.org/package/2006/relationships"><Relationship Id="rId2" Type="http://schemas.openxmlformats.org/officeDocument/2006/relationships/hyperlink" Target="mailto:POLSTSupport@uhealthsolutions.org" TargetMode="External"/><Relationship Id="rId1" Type="http://schemas.openxmlformats.org/officeDocument/2006/relationships/hyperlink" Target="https://www.mass.gov/molst-to-polst-transition"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mailto:POLSTSupport@uhealthsolutions.org" TargetMode="External"/><Relationship Id="rId1" Type="http://schemas.openxmlformats.org/officeDocument/2006/relationships/hyperlink" Target="https://www.mass.gov/molst-to-polst-transition"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00210-65F1-4801-9D68-CDF2F13220C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D7FC3BD-80C1-45EC-9CF5-79D9E74B6484}">
      <dgm:prSet custT="1"/>
      <dgm:spPr/>
      <dgm:t>
        <a:bodyPr/>
        <a:lstStyle/>
        <a:p>
          <a:r>
            <a:rPr lang="en-US" sz="3200"/>
            <a:t>Alignment with National POLST</a:t>
          </a:r>
        </a:p>
      </dgm:t>
    </dgm:pt>
    <dgm:pt modelId="{6CDB9D14-A9E3-4611-9E9C-46F95A24FD2C}" type="parTrans" cxnId="{12821762-BEF2-4245-B9E6-19E815A95AB8}">
      <dgm:prSet/>
      <dgm:spPr/>
      <dgm:t>
        <a:bodyPr/>
        <a:lstStyle/>
        <a:p>
          <a:endParaRPr lang="en-US"/>
        </a:p>
      </dgm:t>
    </dgm:pt>
    <dgm:pt modelId="{91C29358-82AA-4DEC-AB7A-BA3D46185FB2}" type="sibTrans" cxnId="{12821762-BEF2-4245-B9E6-19E815A95AB8}">
      <dgm:prSet/>
      <dgm:spPr/>
      <dgm:t>
        <a:bodyPr/>
        <a:lstStyle/>
        <a:p>
          <a:endParaRPr lang="en-US"/>
        </a:p>
      </dgm:t>
    </dgm:pt>
    <dgm:pt modelId="{45B7E28D-2E87-4A85-A856-A81E9B6DA0AA}">
      <dgm:prSet custT="1"/>
      <dgm:spPr/>
      <dgm:t>
        <a:bodyPr/>
        <a:lstStyle/>
        <a:p>
          <a:r>
            <a:rPr lang="en-US" sz="2800"/>
            <a:t>More unified system </a:t>
          </a:r>
          <a:r>
            <a:rPr lang="en-US" sz="2800" b="0"/>
            <a:t>transferable across states and across care settings  </a:t>
          </a:r>
        </a:p>
      </dgm:t>
    </dgm:pt>
    <dgm:pt modelId="{C297E027-66CE-461A-9736-4F1451881309}" type="parTrans" cxnId="{F2AA0083-087E-49A0-99F1-DE9020B15F63}">
      <dgm:prSet/>
      <dgm:spPr/>
      <dgm:t>
        <a:bodyPr/>
        <a:lstStyle/>
        <a:p>
          <a:endParaRPr lang="en-US"/>
        </a:p>
      </dgm:t>
    </dgm:pt>
    <dgm:pt modelId="{A3934F4F-DD00-4E92-84AF-BA5004F064AE}" type="sibTrans" cxnId="{F2AA0083-087E-49A0-99F1-DE9020B15F63}">
      <dgm:prSet/>
      <dgm:spPr/>
      <dgm:t>
        <a:bodyPr/>
        <a:lstStyle/>
        <a:p>
          <a:endParaRPr lang="en-US"/>
        </a:p>
      </dgm:t>
    </dgm:pt>
    <dgm:pt modelId="{016F2FEE-509C-4090-A81C-0AB65ADC9786}">
      <dgm:prSet custT="1"/>
      <dgm:spPr/>
      <dgm:t>
        <a:bodyPr/>
        <a:lstStyle/>
        <a:p>
          <a:r>
            <a:rPr lang="en-US" sz="2800"/>
            <a:t>More consistent &amp; reliable system to ensure patient wishes respected, wherever treated </a:t>
          </a:r>
        </a:p>
      </dgm:t>
    </dgm:pt>
    <dgm:pt modelId="{99312F19-0659-467F-9AA8-9B99167BB95E}" type="parTrans" cxnId="{B0BA5837-2E63-4CE5-834A-31B3657A4632}">
      <dgm:prSet/>
      <dgm:spPr/>
      <dgm:t>
        <a:bodyPr/>
        <a:lstStyle/>
        <a:p>
          <a:endParaRPr lang="en-US"/>
        </a:p>
      </dgm:t>
    </dgm:pt>
    <dgm:pt modelId="{28EF8A62-F041-473A-8E27-9EFB1E110E86}" type="sibTrans" cxnId="{B0BA5837-2E63-4CE5-834A-31B3657A4632}">
      <dgm:prSet/>
      <dgm:spPr/>
      <dgm:t>
        <a:bodyPr/>
        <a:lstStyle/>
        <a:p>
          <a:endParaRPr lang="en-US"/>
        </a:p>
      </dgm:t>
    </dgm:pt>
    <dgm:pt modelId="{279EE65E-3B1B-4EAA-9B09-9D41BABEA9AD}" type="pres">
      <dgm:prSet presAssocID="{A0800210-65F1-4801-9D68-CDF2F13220CD}" presName="linear" presStyleCnt="0">
        <dgm:presLayoutVars>
          <dgm:animLvl val="lvl"/>
          <dgm:resizeHandles val="exact"/>
        </dgm:presLayoutVars>
      </dgm:prSet>
      <dgm:spPr/>
    </dgm:pt>
    <dgm:pt modelId="{201E131B-BC8F-40E2-9E01-79CA4209A87E}" type="pres">
      <dgm:prSet presAssocID="{CD7FC3BD-80C1-45EC-9CF5-79D9E74B6484}" presName="parentText" presStyleLbl="node1" presStyleIdx="0" presStyleCnt="3">
        <dgm:presLayoutVars>
          <dgm:chMax val="0"/>
          <dgm:bulletEnabled val="1"/>
        </dgm:presLayoutVars>
      </dgm:prSet>
      <dgm:spPr/>
    </dgm:pt>
    <dgm:pt modelId="{6BBFB70E-17FE-403C-8AB2-21D6B8835783}" type="pres">
      <dgm:prSet presAssocID="{91C29358-82AA-4DEC-AB7A-BA3D46185FB2}" presName="spacer" presStyleCnt="0"/>
      <dgm:spPr/>
    </dgm:pt>
    <dgm:pt modelId="{36A5251B-48A9-47BB-9BB4-D2814C334248}" type="pres">
      <dgm:prSet presAssocID="{45B7E28D-2E87-4A85-A856-A81E9B6DA0AA}" presName="parentText" presStyleLbl="node1" presStyleIdx="1" presStyleCnt="3">
        <dgm:presLayoutVars>
          <dgm:chMax val="0"/>
          <dgm:bulletEnabled val="1"/>
        </dgm:presLayoutVars>
      </dgm:prSet>
      <dgm:spPr/>
    </dgm:pt>
    <dgm:pt modelId="{37F9C905-2607-4738-961A-7AF7C12187AE}" type="pres">
      <dgm:prSet presAssocID="{A3934F4F-DD00-4E92-84AF-BA5004F064AE}" presName="spacer" presStyleCnt="0"/>
      <dgm:spPr/>
    </dgm:pt>
    <dgm:pt modelId="{57918D9E-69D8-46C3-BBED-0A5E37CCF0DE}" type="pres">
      <dgm:prSet presAssocID="{016F2FEE-509C-4090-A81C-0AB65ADC9786}" presName="parentText" presStyleLbl="node1" presStyleIdx="2" presStyleCnt="3">
        <dgm:presLayoutVars>
          <dgm:chMax val="0"/>
          <dgm:bulletEnabled val="1"/>
        </dgm:presLayoutVars>
      </dgm:prSet>
      <dgm:spPr/>
    </dgm:pt>
  </dgm:ptLst>
  <dgm:cxnLst>
    <dgm:cxn modelId="{10316329-5D5B-48A7-8C37-C9078F67E140}" type="presOf" srcId="{016F2FEE-509C-4090-A81C-0AB65ADC9786}" destId="{57918D9E-69D8-46C3-BBED-0A5E37CCF0DE}" srcOrd="0" destOrd="0" presId="urn:microsoft.com/office/officeart/2005/8/layout/vList2"/>
    <dgm:cxn modelId="{B0BA5837-2E63-4CE5-834A-31B3657A4632}" srcId="{A0800210-65F1-4801-9D68-CDF2F13220CD}" destId="{016F2FEE-509C-4090-A81C-0AB65ADC9786}" srcOrd="2" destOrd="0" parTransId="{99312F19-0659-467F-9AA8-9B99167BB95E}" sibTransId="{28EF8A62-F041-473A-8E27-9EFB1E110E86}"/>
    <dgm:cxn modelId="{12821762-BEF2-4245-B9E6-19E815A95AB8}" srcId="{A0800210-65F1-4801-9D68-CDF2F13220CD}" destId="{CD7FC3BD-80C1-45EC-9CF5-79D9E74B6484}" srcOrd="0" destOrd="0" parTransId="{6CDB9D14-A9E3-4611-9E9C-46F95A24FD2C}" sibTransId="{91C29358-82AA-4DEC-AB7A-BA3D46185FB2}"/>
    <dgm:cxn modelId="{403A757A-75B6-41C8-9CD0-DE6C833A3AEB}" type="presOf" srcId="{45B7E28D-2E87-4A85-A856-A81E9B6DA0AA}" destId="{36A5251B-48A9-47BB-9BB4-D2814C334248}" srcOrd="0" destOrd="0" presId="urn:microsoft.com/office/officeart/2005/8/layout/vList2"/>
    <dgm:cxn modelId="{F2AA0083-087E-49A0-99F1-DE9020B15F63}" srcId="{A0800210-65F1-4801-9D68-CDF2F13220CD}" destId="{45B7E28D-2E87-4A85-A856-A81E9B6DA0AA}" srcOrd="1" destOrd="0" parTransId="{C297E027-66CE-461A-9736-4F1451881309}" sibTransId="{A3934F4F-DD00-4E92-84AF-BA5004F064AE}"/>
    <dgm:cxn modelId="{DE123D8E-C398-4BA5-B1EE-75D46344CE4D}" type="presOf" srcId="{CD7FC3BD-80C1-45EC-9CF5-79D9E74B6484}" destId="{201E131B-BC8F-40E2-9E01-79CA4209A87E}" srcOrd="0" destOrd="0" presId="urn:microsoft.com/office/officeart/2005/8/layout/vList2"/>
    <dgm:cxn modelId="{CC8BF9B1-1D0B-4EE8-8B4B-9F51214FD278}" type="presOf" srcId="{A0800210-65F1-4801-9D68-CDF2F13220CD}" destId="{279EE65E-3B1B-4EAA-9B09-9D41BABEA9AD}" srcOrd="0" destOrd="0" presId="urn:microsoft.com/office/officeart/2005/8/layout/vList2"/>
    <dgm:cxn modelId="{5D479BC9-9B41-4E7A-A547-AA4159DF3306}" type="presParOf" srcId="{279EE65E-3B1B-4EAA-9B09-9D41BABEA9AD}" destId="{201E131B-BC8F-40E2-9E01-79CA4209A87E}" srcOrd="0" destOrd="0" presId="urn:microsoft.com/office/officeart/2005/8/layout/vList2"/>
    <dgm:cxn modelId="{F504543E-2BA9-40A5-A3DF-B7981BCF80F7}" type="presParOf" srcId="{279EE65E-3B1B-4EAA-9B09-9D41BABEA9AD}" destId="{6BBFB70E-17FE-403C-8AB2-21D6B8835783}" srcOrd="1" destOrd="0" presId="urn:microsoft.com/office/officeart/2005/8/layout/vList2"/>
    <dgm:cxn modelId="{A3638ED0-9A2B-4F09-86DC-BBB1F59A07A4}" type="presParOf" srcId="{279EE65E-3B1B-4EAA-9B09-9D41BABEA9AD}" destId="{36A5251B-48A9-47BB-9BB4-D2814C334248}" srcOrd="2" destOrd="0" presId="urn:microsoft.com/office/officeart/2005/8/layout/vList2"/>
    <dgm:cxn modelId="{3C1641C1-B7C2-45A5-B8BD-85D1AEF731E4}" type="presParOf" srcId="{279EE65E-3B1B-4EAA-9B09-9D41BABEA9AD}" destId="{37F9C905-2607-4738-961A-7AF7C12187AE}" srcOrd="3" destOrd="0" presId="urn:microsoft.com/office/officeart/2005/8/layout/vList2"/>
    <dgm:cxn modelId="{390F027B-C486-40B0-A0CC-F023C77BA13D}" type="presParOf" srcId="{279EE65E-3B1B-4EAA-9B09-9D41BABEA9AD}" destId="{57918D9E-69D8-46C3-BBED-0A5E37CCF0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B036C8-7255-4110-BACB-F9A8446177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7265E41-6C42-43E3-BDE1-B599234E73EA}">
      <dgm:prSet/>
      <dgm:spPr>
        <a:solidFill>
          <a:schemeClr val="accent1"/>
        </a:solidFill>
      </dgm:spPr>
      <dgm:t>
        <a:bodyPr/>
        <a:lstStyle/>
        <a:p>
          <a:r>
            <a:rPr lang="en-US" b="1"/>
            <a:t>It is a part of advance care planning process</a:t>
          </a:r>
        </a:p>
      </dgm:t>
    </dgm:pt>
    <dgm:pt modelId="{20A8B88B-C609-4154-B930-15E07664CD24}" type="parTrans" cxnId="{CD051337-8D8C-4F31-AFD4-7CCB1F92F91D}">
      <dgm:prSet/>
      <dgm:spPr/>
      <dgm:t>
        <a:bodyPr/>
        <a:lstStyle/>
        <a:p>
          <a:endParaRPr lang="en-US"/>
        </a:p>
      </dgm:t>
    </dgm:pt>
    <dgm:pt modelId="{0B2E0615-5A2D-4A59-81E2-4CB878EC7C2E}" type="sibTrans" cxnId="{CD051337-8D8C-4F31-AFD4-7CCB1F92F91D}">
      <dgm:prSet/>
      <dgm:spPr/>
      <dgm:t>
        <a:bodyPr/>
        <a:lstStyle/>
        <a:p>
          <a:endParaRPr lang="en-US"/>
        </a:p>
      </dgm:t>
    </dgm:pt>
    <dgm:pt modelId="{DC85EBED-0B91-441B-AEC0-D23C9F2093EB}">
      <dgm:prSet/>
      <dgm:spPr/>
      <dgm:t>
        <a:bodyPr/>
        <a:lstStyle/>
        <a:p>
          <a:r>
            <a:rPr lang="en-US"/>
            <a:t>It allows seriously ill patients to identify the treatment desired under specific circumstances</a:t>
          </a:r>
        </a:p>
      </dgm:t>
    </dgm:pt>
    <dgm:pt modelId="{2FFBD247-3809-4FE2-A28B-72A681E5F41A}" type="parTrans" cxnId="{72151CEE-52DB-4D7A-B0D5-3B3F551C2B34}">
      <dgm:prSet/>
      <dgm:spPr/>
      <dgm:t>
        <a:bodyPr/>
        <a:lstStyle/>
        <a:p>
          <a:endParaRPr lang="en-US"/>
        </a:p>
      </dgm:t>
    </dgm:pt>
    <dgm:pt modelId="{024EBE1E-9D2B-426B-86B1-7721BFDB67F9}" type="sibTrans" cxnId="{72151CEE-52DB-4D7A-B0D5-3B3F551C2B34}">
      <dgm:prSet/>
      <dgm:spPr/>
      <dgm:t>
        <a:bodyPr/>
        <a:lstStyle/>
        <a:p>
          <a:endParaRPr lang="en-US"/>
        </a:p>
      </dgm:t>
    </dgm:pt>
    <dgm:pt modelId="{18CDF0A0-A25D-4C6E-9A07-BCD91BD305AB}">
      <dgm:prSet/>
      <dgm:spPr/>
      <dgm:t>
        <a:bodyPr/>
        <a:lstStyle/>
        <a:p>
          <a:r>
            <a:rPr lang="en-US"/>
            <a:t>It is a </a:t>
          </a:r>
          <a:r>
            <a:rPr lang="en-US" b="1"/>
            <a:t>medical order </a:t>
          </a:r>
          <a:r>
            <a:rPr lang="en-US" b="0"/>
            <a:t>for use</a:t>
          </a:r>
          <a:r>
            <a:rPr lang="en-US" b="1"/>
            <a:t> between care settings </a:t>
          </a:r>
        </a:p>
      </dgm:t>
    </dgm:pt>
    <dgm:pt modelId="{799DEFA2-E8BF-4FE9-8C26-24590F586FEF}" type="parTrans" cxnId="{1C946671-F5D3-4080-9A5C-B522FF84D4CB}">
      <dgm:prSet/>
      <dgm:spPr/>
      <dgm:t>
        <a:bodyPr/>
        <a:lstStyle/>
        <a:p>
          <a:endParaRPr lang="en-US"/>
        </a:p>
      </dgm:t>
    </dgm:pt>
    <dgm:pt modelId="{16A99534-F57F-4144-A671-20E40A93E962}" type="sibTrans" cxnId="{1C946671-F5D3-4080-9A5C-B522FF84D4CB}">
      <dgm:prSet/>
      <dgm:spPr/>
      <dgm:t>
        <a:bodyPr/>
        <a:lstStyle/>
        <a:p>
          <a:endParaRPr lang="en-US"/>
        </a:p>
      </dgm:t>
    </dgm:pt>
    <dgm:pt modelId="{D23BA8FC-7609-4073-B022-5E84762089CC}">
      <dgm:prSet/>
      <dgm:spPr/>
      <dgm:t>
        <a:bodyPr/>
        <a:lstStyle/>
        <a:p>
          <a:r>
            <a:rPr lang="en-US"/>
            <a:t>Its decisions reached through “Goals of Care” Conversations</a:t>
          </a:r>
        </a:p>
      </dgm:t>
    </dgm:pt>
    <dgm:pt modelId="{B8883D7B-1BA5-4944-8B8F-5F8BA63C325D}" type="parTrans" cxnId="{F992CA70-F086-4F7C-81C1-BDB42D56AA83}">
      <dgm:prSet/>
      <dgm:spPr/>
      <dgm:t>
        <a:bodyPr/>
        <a:lstStyle/>
        <a:p>
          <a:endParaRPr lang="en-US"/>
        </a:p>
      </dgm:t>
    </dgm:pt>
    <dgm:pt modelId="{E3E14B51-1E57-4361-B43D-A3CDF8B6154E}" type="sibTrans" cxnId="{F992CA70-F086-4F7C-81C1-BDB42D56AA83}">
      <dgm:prSet/>
      <dgm:spPr/>
      <dgm:t>
        <a:bodyPr/>
        <a:lstStyle/>
        <a:p>
          <a:endParaRPr lang="en-US"/>
        </a:p>
      </dgm:t>
    </dgm:pt>
    <dgm:pt modelId="{371E8047-6324-4544-848D-7B7EBB12AD8C}" type="pres">
      <dgm:prSet presAssocID="{C1B036C8-7255-4110-BACB-F9A8446177F1}" presName="diagram" presStyleCnt="0">
        <dgm:presLayoutVars>
          <dgm:dir/>
          <dgm:resizeHandles val="exact"/>
        </dgm:presLayoutVars>
      </dgm:prSet>
      <dgm:spPr/>
    </dgm:pt>
    <dgm:pt modelId="{B1D6A370-40CB-4EBA-9FD6-59F95FB1D70A}" type="pres">
      <dgm:prSet presAssocID="{D7265E41-6C42-43E3-BDE1-B599234E73EA}" presName="node" presStyleLbl="node1" presStyleIdx="0" presStyleCnt="4">
        <dgm:presLayoutVars>
          <dgm:bulletEnabled val="1"/>
        </dgm:presLayoutVars>
      </dgm:prSet>
      <dgm:spPr/>
    </dgm:pt>
    <dgm:pt modelId="{F8278846-67B2-486B-9CE2-45D20AF16E13}" type="pres">
      <dgm:prSet presAssocID="{0B2E0615-5A2D-4A59-81E2-4CB878EC7C2E}" presName="sibTrans" presStyleCnt="0"/>
      <dgm:spPr/>
    </dgm:pt>
    <dgm:pt modelId="{5BECBAF2-15F3-4097-8A87-E841285C0493}" type="pres">
      <dgm:prSet presAssocID="{DC85EBED-0B91-441B-AEC0-D23C9F2093EB}" presName="node" presStyleLbl="node1" presStyleIdx="1" presStyleCnt="4">
        <dgm:presLayoutVars>
          <dgm:bulletEnabled val="1"/>
        </dgm:presLayoutVars>
      </dgm:prSet>
      <dgm:spPr/>
    </dgm:pt>
    <dgm:pt modelId="{5968199F-7FE4-4D8C-B3F6-B140C293D6B6}" type="pres">
      <dgm:prSet presAssocID="{024EBE1E-9D2B-426B-86B1-7721BFDB67F9}" presName="sibTrans" presStyleCnt="0"/>
      <dgm:spPr/>
    </dgm:pt>
    <dgm:pt modelId="{809271EF-A679-4B4C-A3EC-464C83F3804C}" type="pres">
      <dgm:prSet presAssocID="{D23BA8FC-7609-4073-B022-5E84762089CC}" presName="node" presStyleLbl="node1" presStyleIdx="2" presStyleCnt="4">
        <dgm:presLayoutVars>
          <dgm:bulletEnabled val="1"/>
        </dgm:presLayoutVars>
      </dgm:prSet>
      <dgm:spPr/>
    </dgm:pt>
    <dgm:pt modelId="{3C0BD597-04BC-47D3-BCDA-0BFE74FBC049}" type="pres">
      <dgm:prSet presAssocID="{E3E14B51-1E57-4361-B43D-A3CDF8B6154E}" presName="sibTrans" presStyleCnt="0"/>
      <dgm:spPr/>
    </dgm:pt>
    <dgm:pt modelId="{5FC46642-2F03-45E5-A35F-C822F1227F15}" type="pres">
      <dgm:prSet presAssocID="{18CDF0A0-A25D-4C6E-9A07-BCD91BD305AB}" presName="node" presStyleLbl="node1" presStyleIdx="3" presStyleCnt="4">
        <dgm:presLayoutVars>
          <dgm:bulletEnabled val="1"/>
        </dgm:presLayoutVars>
      </dgm:prSet>
      <dgm:spPr/>
    </dgm:pt>
  </dgm:ptLst>
  <dgm:cxnLst>
    <dgm:cxn modelId="{A80F7532-2709-4B4F-887B-D6FF8208462F}" type="presOf" srcId="{C1B036C8-7255-4110-BACB-F9A8446177F1}" destId="{371E8047-6324-4544-848D-7B7EBB12AD8C}" srcOrd="0" destOrd="0" presId="urn:microsoft.com/office/officeart/2005/8/layout/default"/>
    <dgm:cxn modelId="{CD051337-8D8C-4F31-AFD4-7CCB1F92F91D}" srcId="{C1B036C8-7255-4110-BACB-F9A8446177F1}" destId="{D7265E41-6C42-43E3-BDE1-B599234E73EA}" srcOrd="0" destOrd="0" parTransId="{20A8B88B-C609-4154-B930-15E07664CD24}" sibTransId="{0B2E0615-5A2D-4A59-81E2-4CB878EC7C2E}"/>
    <dgm:cxn modelId="{F992CA70-F086-4F7C-81C1-BDB42D56AA83}" srcId="{C1B036C8-7255-4110-BACB-F9A8446177F1}" destId="{D23BA8FC-7609-4073-B022-5E84762089CC}" srcOrd="2" destOrd="0" parTransId="{B8883D7B-1BA5-4944-8B8F-5F8BA63C325D}" sibTransId="{E3E14B51-1E57-4361-B43D-A3CDF8B6154E}"/>
    <dgm:cxn modelId="{1C946671-F5D3-4080-9A5C-B522FF84D4CB}" srcId="{C1B036C8-7255-4110-BACB-F9A8446177F1}" destId="{18CDF0A0-A25D-4C6E-9A07-BCD91BD305AB}" srcOrd="3" destOrd="0" parTransId="{799DEFA2-E8BF-4FE9-8C26-24590F586FEF}" sibTransId="{16A99534-F57F-4144-A671-20E40A93E962}"/>
    <dgm:cxn modelId="{5C024F8B-DAB0-4A71-A05E-D952CD5033C9}" type="presOf" srcId="{DC85EBED-0B91-441B-AEC0-D23C9F2093EB}" destId="{5BECBAF2-15F3-4097-8A87-E841285C0493}" srcOrd="0" destOrd="0" presId="urn:microsoft.com/office/officeart/2005/8/layout/default"/>
    <dgm:cxn modelId="{08120698-7FEB-4DC3-B6B1-12BF11CF4FE1}" type="presOf" srcId="{D7265E41-6C42-43E3-BDE1-B599234E73EA}" destId="{B1D6A370-40CB-4EBA-9FD6-59F95FB1D70A}" srcOrd="0" destOrd="0" presId="urn:microsoft.com/office/officeart/2005/8/layout/default"/>
    <dgm:cxn modelId="{92058FBA-37CE-4672-B115-AE130512D5BD}" type="presOf" srcId="{D23BA8FC-7609-4073-B022-5E84762089CC}" destId="{809271EF-A679-4B4C-A3EC-464C83F3804C}" srcOrd="0" destOrd="0" presId="urn:microsoft.com/office/officeart/2005/8/layout/default"/>
    <dgm:cxn modelId="{7DB8D0DA-1AC8-45BA-888A-89DBBE724BA7}" type="presOf" srcId="{18CDF0A0-A25D-4C6E-9A07-BCD91BD305AB}" destId="{5FC46642-2F03-45E5-A35F-C822F1227F15}" srcOrd="0" destOrd="0" presId="urn:microsoft.com/office/officeart/2005/8/layout/default"/>
    <dgm:cxn modelId="{72151CEE-52DB-4D7A-B0D5-3B3F551C2B34}" srcId="{C1B036C8-7255-4110-BACB-F9A8446177F1}" destId="{DC85EBED-0B91-441B-AEC0-D23C9F2093EB}" srcOrd="1" destOrd="0" parTransId="{2FFBD247-3809-4FE2-A28B-72A681E5F41A}" sibTransId="{024EBE1E-9D2B-426B-86B1-7721BFDB67F9}"/>
    <dgm:cxn modelId="{89A0E93E-E524-41ED-BDD2-9E1C96C286CA}" type="presParOf" srcId="{371E8047-6324-4544-848D-7B7EBB12AD8C}" destId="{B1D6A370-40CB-4EBA-9FD6-59F95FB1D70A}" srcOrd="0" destOrd="0" presId="urn:microsoft.com/office/officeart/2005/8/layout/default"/>
    <dgm:cxn modelId="{2DB07C11-D041-4321-BCE7-C67CA3289628}" type="presParOf" srcId="{371E8047-6324-4544-848D-7B7EBB12AD8C}" destId="{F8278846-67B2-486B-9CE2-45D20AF16E13}" srcOrd="1" destOrd="0" presId="urn:microsoft.com/office/officeart/2005/8/layout/default"/>
    <dgm:cxn modelId="{186E776D-2757-4E08-8261-E9792EAA6832}" type="presParOf" srcId="{371E8047-6324-4544-848D-7B7EBB12AD8C}" destId="{5BECBAF2-15F3-4097-8A87-E841285C0493}" srcOrd="2" destOrd="0" presId="urn:microsoft.com/office/officeart/2005/8/layout/default"/>
    <dgm:cxn modelId="{7B7B820D-8710-4DAC-923A-D60C61DEF060}" type="presParOf" srcId="{371E8047-6324-4544-848D-7B7EBB12AD8C}" destId="{5968199F-7FE4-4D8C-B3F6-B140C293D6B6}" srcOrd="3" destOrd="0" presId="urn:microsoft.com/office/officeart/2005/8/layout/default"/>
    <dgm:cxn modelId="{1D5CCF98-15AC-4094-B542-9D3A466D8FBD}" type="presParOf" srcId="{371E8047-6324-4544-848D-7B7EBB12AD8C}" destId="{809271EF-A679-4B4C-A3EC-464C83F3804C}" srcOrd="4" destOrd="0" presId="urn:microsoft.com/office/officeart/2005/8/layout/default"/>
    <dgm:cxn modelId="{084A865A-6855-4C12-906C-A841E0A91763}" type="presParOf" srcId="{371E8047-6324-4544-848D-7B7EBB12AD8C}" destId="{3C0BD597-04BC-47D3-BCDA-0BFE74FBC049}" srcOrd="5" destOrd="0" presId="urn:microsoft.com/office/officeart/2005/8/layout/default"/>
    <dgm:cxn modelId="{B3BADA62-2BFA-4C4C-A063-A65AD5CA2AAE}" type="presParOf" srcId="{371E8047-6324-4544-848D-7B7EBB12AD8C}" destId="{5FC46642-2F03-45E5-A35F-C822F1227F1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B036C8-7255-4110-BACB-F9A8446177F1}"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US"/>
        </a:p>
      </dgm:t>
    </dgm:pt>
    <dgm:pt modelId="{D7265E41-6C42-43E3-BDE1-B599234E73EA}">
      <dgm:prSet/>
      <dgm:spPr/>
      <dgm:t>
        <a:bodyPr/>
        <a:lstStyle/>
        <a:p>
          <a:r>
            <a:rPr lang="en-US" b="1"/>
            <a:t>Can be signed electronically </a:t>
          </a:r>
        </a:p>
      </dgm:t>
    </dgm:pt>
    <dgm:pt modelId="{20A8B88B-C609-4154-B930-15E07664CD24}" type="parTrans" cxnId="{CD051337-8D8C-4F31-AFD4-7CCB1F92F91D}">
      <dgm:prSet/>
      <dgm:spPr/>
      <dgm:t>
        <a:bodyPr/>
        <a:lstStyle/>
        <a:p>
          <a:endParaRPr lang="en-US"/>
        </a:p>
      </dgm:t>
    </dgm:pt>
    <dgm:pt modelId="{0B2E0615-5A2D-4A59-81E2-4CB878EC7C2E}" type="sibTrans" cxnId="{CD051337-8D8C-4F31-AFD4-7CCB1F92F91D}">
      <dgm:prSet/>
      <dgm:spPr/>
      <dgm:t>
        <a:bodyPr/>
        <a:lstStyle/>
        <a:p>
          <a:endParaRPr lang="en-US"/>
        </a:p>
      </dgm:t>
    </dgm:pt>
    <dgm:pt modelId="{DC85EBED-0B91-441B-AEC0-D23C9F2093EB}">
      <dgm:prSet/>
      <dgm:spPr>
        <a:solidFill>
          <a:srgbClr val="FBAFF7"/>
        </a:solidFill>
      </dgm:spPr>
      <dgm:t>
        <a:bodyPr/>
        <a:lstStyle/>
        <a:p>
          <a:r>
            <a:rPr lang="en-US"/>
            <a:t>No pink paper</a:t>
          </a:r>
        </a:p>
      </dgm:t>
    </dgm:pt>
    <dgm:pt modelId="{2FFBD247-3809-4FE2-A28B-72A681E5F41A}" type="parTrans" cxnId="{72151CEE-52DB-4D7A-B0D5-3B3F551C2B34}">
      <dgm:prSet/>
      <dgm:spPr/>
      <dgm:t>
        <a:bodyPr/>
        <a:lstStyle/>
        <a:p>
          <a:endParaRPr lang="en-US"/>
        </a:p>
      </dgm:t>
    </dgm:pt>
    <dgm:pt modelId="{024EBE1E-9D2B-426B-86B1-7721BFDB67F9}" type="sibTrans" cxnId="{72151CEE-52DB-4D7A-B0D5-3B3F551C2B34}">
      <dgm:prSet/>
      <dgm:spPr/>
      <dgm:t>
        <a:bodyPr/>
        <a:lstStyle/>
        <a:p>
          <a:endParaRPr lang="en-US"/>
        </a:p>
      </dgm:t>
    </dgm:pt>
    <dgm:pt modelId="{18CDF0A0-A25D-4C6E-9A07-BCD91BD305AB}">
      <dgm:prSet/>
      <dgm:spPr/>
      <dgm:t>
        <a:bodyPr/>
        <a:lstStyle/>
        <a:p>
          <a:r>
            <a:rPr lang="en-US"/>
            <a:t>No Transport/  Do Not Transport choices</a:t>
          </a:r>
          <a:endParaRPr lang="en-US" b="1"/>
        </a:p>
      </dgm:t>
    </dgm:pt>
    <dgm:pt modelId="{799DEFA2-E8BF-4FE9-8C26-24590F586FEF}" type="parTrans" cxnId="{1C946671-F5D3-4080-9A5C-B522FF84D4CB}">
      <dgm:prSet/>
      <dgm:spPr/>
      <dgm:t>
        <a:bodyPr/>
        <a:lstStyle/>
        <a:p>
          <a:endParaRPr lang="en-US"/>
        </a:p>
      </dgm:t>
    </dgm:pt>
    <dgm:pt modelId="{16A99534-F57F-4144-A671-20E40A93E962}" type="sibTrans" cxnId="{1C946671-F5D3-4080-9A5C-B522FF84D4CB}">
      <dgm:prSet/>
      <dgm:spPr/>
      <dgm:t>
        <a:bodyPr/>
        <a:lstStyle/>
        <a:p>
          <a:endParaRPr lang="en-US"/>
        </a:p>
      </dgm:t>
    </dgm:pt>
    <dgm:pt modelId="{D23BA8FC-7609-4073-B022-5E84762089CC}">
      <dgm:prSet/>
      <dgm:spPr/>
      <dgm:t>
        <a:bodyPr/>
        <a:lstStyle/>
        <a:p>
          <a:r>
            <a:rPr lang="en-US"/>
            <a:t>No intubation or ventilation patient choices </a:t>
          </a:r>
        </a:p>
      </dgm:t>
    </dgm:pt>
    <dgm:pt modelId="{B8883D7B-1BA5-4944-8B8F-5F8BA63C325D}" type="parTrans" cxnId="{F992CA70-F086-4F7C-81C1-BDB42D56AA83}">
      <dgm:prSet/>
      <dgm:spPr/>
      <dgm:t>
        <a:bodyPr/>
        <a:lstStyle/>
        <a:p>
          <a:endParaRPr lang="en-US"/>
        </a:p>
      </dgm:t>
    </dgm:pt>
    <dgm:pt modelId="{E3E14B51-1E57-4361-B43D-A3CDF8B6154E}" type="sibTrans" cxnId="{F992CA70-F086-4F7C-81C1-BDB42D56AA83}">
      <dgm:prSet/>
      <dgm:spPr/>
      <dgm:t>
        <a:bodyPr/>
        <a:lstStyle/>
        <a:p>
          <a:endParaRPr lang="en-US"/>
        </a:p>
      </dgm:t>
    </dgm:pt>
    <dgm:pt modelId="{371E8047-6324-4544-848D-7B7EBB12AD8C}" type="pres">
      <dgm:prSet presAssocID="{C1B036C8-7255-4110-BACB-F9A8446177F1}" presName="diagram" presStyleCnt="0">
        <dgm:presLayoutVars>
          <dgm:dir/>
          <dgm:resizeHandles val="exact"/>
        </dgm:presLayoutVars>
      </dgm:prSet>
      <dgm:spPr/>
    </dgm:pt>
    <dgm:pt modelId="{B1D6A370-40CB-4EBA-9FD6-59F95FB1D70A}" type="pres">
      <dgm:prSet presAssocID="{D7265E41-6C42-43E3-BDE1-B599234E73EA}" presName="node" presStyleLbl="node1" presStyleIdx="0" presStyleCnt="4">
        <dgm:presLayoutVars>
          <dgm:bulletEnabled val="1"/>
        </dgm:presLayoutVars>
      </dgm:prSet>
      <dgm:spPr/>
    </dgm:pt>
    <dgm:pt modelId="{F8278846-67B2-486B-9CE2-45D20AF16E13}" type="pres">
      <dgm:prSet presAssocID="{0B2E0615-5A2D-4A59-81E2-4CB878EC7C2E}" presName="sibTrans" presStyleCnt="0"/>
      <dgm:spPr/>
    </dgm:pt>
    <dgm:pt modelId="{5BECBAF2-15F3-4097-8A87-E841285C0493}" type="pres">
      <dgm:prSet presAssocID="{DC85EBED-0B91-441B-AEC0-D23C9F2093EB}" presName="node" presStyleLbl="node1" presStyleIdx="1" presStyleCnt="4">
        <dgm:presLayoutVars>
          <dgm:bulletEnabled val="1"/>
        </dgm:presLayoutVars>
      </dgm:prSet>
      <dgm:spPr/>
    </dgm:pt>
    <dgm:pt modelId="{5968199F-7FE4-4D8C-B3F6-B140C293D6B6}" type="pres">
      <dgm:prSet presAssocID="{024EBE1E-9D2B-426B-86B1-7721BFDB67F9}" presName="sibTrans" presStyleCnt="0"/>
      <dgm:spPr/>
    </dgm:pt>
    <dgm:pt modelId="{809271EF-A679-4B4C-A3EC-464C83F3804C}" type="pres">
      <dgm:prSet presAssocID="{D23BA8FC-7609-4073-B022-5E84762089CC}" presName="node" presStyleLbl="node1" presStyleIdx="2" presStyleCnt="4">
        <dgm:presLayoutVars>
          <dgm:bulletEnabled val="1"/>
        </dgm:presLayoutVars>
      </dgm:prSet>
      <dgm:spPr/>
    </dgm:pt>
    <dgm:pt modelId="{3C0BD597-04BC-47D3-BCDA-0BFE74FBC049}" type="pres">
      <dgm:prSet presAssocID="{E3E14B51-1E57-4361-B43D-A3CDF8B6154E}" presName="sibTrans" presStyleCnt="0"/>
      <dgm:spPr/>
    </dgm:pt>
    <dgm:pt modelId="{5FC46642-2F03-45E5-A35F-C822F1227F15}" type="pres">
      <dgm:prSet presAssocID="{18CDF0A0-A25D-4C6E-9A07-BCD91BD305AB}" presName="node" presStyleLbl="node1" presStyleIdx="3" presStyleCnt="4">
        <dgm:presLayoutVars>
          <dgm:bulletEnabled val="1"/>
        </dgm:presLayoutVars>
      </dgm:prSet>
      <dgm:spPr/>
    </dgm:pt>
  </dgm:ptLst>
  <dgm:cxnLst>
    <dgm:cxn modelId="{A80F7532-2709-4B4F-887B-D6FF8208462F}" type="presOf" srcId="{C1B036C8-7255-4110-BACB-F9A8446177F1}" destId="{371E8047-6324-4544-848D-7B7EBB12AD8C}" srcOrd="0" destOrd="0" presId="urn:microsoft.com/office/officeart/2005/8/layout/default"/>
    <dgm:cxn modelId="{CD051337-8D8C-4F31-AFD4-7CCB1F92F91D}" srcId="{C1B036C8-7255-4110-BACB-F9A8446177F1}" destId="{D7265E41-6C42-43E3-BDE1-B599234E73EA}" srcOrd="0" destOrd="0" parTransId="{20A8B88B-C609-4154-B930-15E07664CD24}" sibTransId="{0B2E0615-5A2D-4A59-81E2-4CB878EC7C2E}"/>
    <dgm:cxn modelId="{F992CA70-F086-4F7C-81C1-BDB42D56AA83}" srcId="{C1B036C8-7255-4110-BACB-F9A8446177F1}" destId="{D23BA8FC-7609-4073-B022-5E84762089CC}" srcOrd="2" destOrd="0" parTransId="{B8883D7B-1BA5-4944-8B8F-5F8BA63C325D}" sibTransId="{E3E14B51-1E57-4361-B43D-A3CDF8B6154E}"/>
    <dgm:cxn modelId="{1C946671-F5D3-4080-9A5C-B522FF84D4CB}" srcId="{C1B036C8-7255-4110-BACB-F9A8446177F1}" destId="{18CDF0A0-A25D-4C6E-9A07-BCD91BD305AB}" srcOrd="3" destOrd="0" parTransId="{799DEFA2-E8BF-4FE9-8C26-24590F586FEF}" sibTransId="{16A99534-F57F-4144-A671-20E40A93E962}"/>
    <dgm:cxn modelId="{5C024F8B-DAB0-4A71-A05E-D952CD5033C9}" type="presOf" srcId="{DC85EBED-0B91-441B-AEC0-D23C9F2093EB}" destId="{5BECBAF2-15F3-4097-8A87-E841285C0493}" srcOrd="0" destOrd="0" presId="urn:microsoft.com/office/officeart/2005/8/layout/default"/>
    <dgm:cxn modelId="{08120698-7FEB-4DC3-B6B1-12BF11CF4FE1}" type="presOf" srcId="{D7265E41-6C42-43E3-BDE1-B599234E73EA}" destId="{B1D6A370-40CB-4EBA-9FD6-59F95FB1D70A}" srcOrd="0" destOrd="0" presId="urn:microsoft.com/office/officeart/2005/8/layout/default"/>
    <dgm:cxn modelId="{92058FBA-37CE-4672-B115-AE130512D5BD}" type="presOf" srcId="{D23BA8FC-7609-4073-B022-5E84762089CC}" destId="{809271EF-A679-4B4C-A3EC-464C83F3804C}" srcOrd="0" destOrd="0" presId="urn:microsoft.com/office/officeart/2005/8/layout/default"/>
    <dgm:cxn modelId="{7DB8D0DA-1AC8-45BA-888A-89DBBE724BA7}" type="presOf" srcId="{18CDF0A0-A25D-4C6E-9A07-BCD91BD305AB}" destId="{5FC46642-2F03-45E5-A35F-C822F1227F15}" srcOrd="0" destOrd="0" presId="urn:microsoft.com/office/officeart/2005/8/layout/default"/>
    <dgm:cxn modelId="{72151CEE-52DB-4D7A-B0D5-3B3F551C2B34}" srcId="{C1B036C8-7255-4110-BACB-F9A8446177F1}" destId="{DC85EBED-0B91-441B-AEC0-D23C9F2093EB}" srcOrd="1" destOrd="0" parTransId="{2FFBD247-3809-4FE2-A28B-72A681E5F41A}" sibTransId="{024EBE1E-9D2B-426B-86B1-7721BFDB67F9}"/>
    <dgm:cxn modelId="{89A0E93E-E524-41ED-BDD2-9E1C96C286CA}" type="presParOf" srcId="{371E8047-6324-4544-848D-7B7EBB12AD8C}" destId="{B1D6A370-40CB-4EBA-9FD6-59F95FB1D70A}" srcOrd="0" destOrd="0" presId="urn:microsoft.com/office/officeart/2005/8/layout/default"/>
    <dgm:cxn modelId="{2DB07C11-D041-4321-BCE7-C67CA3289628}" type="presParOf" srcId="{371E8047-6324-4544-848D-7B7EBB12AD8C}" destId="{F8278846-67B2-486B-9CE2-45D20AF16E13}" srcOrd="1" destOrd="0" presId="urn:microsoft.com/office/officeart/2005/8/layout/default"/>
    <dgm:cxn modelId="{186E776D-2757-4E08-8261-E9792EAA6832}" type="presParOf" srcId="{371E8047-6324-4544-848D-7B7EBB12AD8C}" destId="{5BECBAF2-15F3-4097-8A87-E841285C0493}" srcOrd="2" destOrd="0" presId="urn:microsoft.com/office/officeart/2005/8/layout/default"/>
    <dgm:cxn modelId="{7B7B820D-8710-4DAC-923A-D60C61DEF060}" type="presParOf" srcId="{371E8047-6324-4544-848D-7B7EBB12AD8C}" destId="{5968199F-7FE4-4D8C-B3F6-B140C293D6B6}" srcOrd="3" destOrd="0" presId="urn:microsoft.com/office/officeart/2005/8/layout/default"/>
    <dgm:cxn modelId="{1D5CCF98-15AC-4094-B542-9D3A466D8FBD}" type="presParOf" srcId="{371E8047-6324-4544-848D-7B7EBB12AD8C}" destId="{809271EF-A679-4B4C-A3EC-464C83F3804C}" srcOrd="4" destOrd="0" presId="urn:microsoft.com/office/officeart/2005/8/layout/default"/>
    <dgm:cxn modelId="{084A865A-6855-4C12-906C-A841E0A91763}" type="presParOf" srcId="{371E8047-6324-4544-848D-7B7EBB12AD8C}" destId="{3C0BD597-04BC-47D3-BCDA-0BFE74FBC049}" srcOrd="5" destOrd="0" presId="urn:microsoft.com/office/officeart/2005/8/layout/default"/>
    <dgm:cxn modelId="{B3BADA62-2BFA-4C4C-A063-A65AD5CA2AAE}" type="presParOf" srcId="{371E8047-6324-4544-848D-7B7EBB12AD8C}" destId="{5FC46642-2F03-45E5-A35F-C822F1227F1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1BDAEB-4FF3-4AFA-93C2-DC8F63DE25EC}" type="doc">
      <dgm:prSet loTypeId="urn:microsoft.com/office/officeart/2005/8/layout/vList5" loCatId="list" qsTypeId="urn:microsoft.com/office/officeart/2005/8/quickstyle/simple2" qsCatId="simple" csTypeId="urn:microsoft.com/office/officeart/2005/8/colors/accent6_2" csCatId="accent6" phldr="1"/>
      <dgm:spPr/>
      <dgm:t>
        <a:bodyPr/>
        <a:lstStyle/>
        <a:p>
          <a:endParaRPr lang="en-US"/>
        </a:p>
      </dgm:t>
    </dgm:pt>
    <dgm:pt modelId="{257326DD-40BF-4920-93F5-FBDA7777CF11}">
      <dgm:prSet custT="1"/>
      <dgm:spPr/>
      <dgm:t>
        <a:bodyPr/>
        <a:lstStyle/>
        <a:p>
          <a:r>
            <a:rPr lang="en-US" sz="3200" b="1">
              <a:latin typeface="Arial" panose="020B0604020202020204" pitchFamily="34" charset="0"/>
              <a:cs typeface="Arial" panose="020B0604020202020204" pitchFamily="34" charset="0"/>
            </a:rPr>
            <a:t>Massachusetts POLST program </a:t>
          </a:r>
        </a:p>
      </dgm:t>
    </dgm:pt>
    <dgm:pt modelId="{86E7316B-7624-47B5-B72B-AB37E143E9DC}" type="parTrans" cxnId="{3DCAB62E-664B-4D7D-8F96-F644613B88F7}">
      <dgm:prSet/>
      <dgm:spPr/>
      <dgm:t>
        <a:bodyPr/>
        <a:lstStyle/>
        <a:p>
          <a:endParaRPr lang="en-US"/>
        </a:p>
      </dgm:t>
    </dgm:pt>
    <dgm:pt modelId="{DD82C32C-1F95-449B-B588-3712A9858170}" type="sibTrans" cxnId="{3DCAB62E-664B-4D7D-8F96-F644613B88F7}">
      <dgm:prSet/>
      <dgm:spPr/>
      <dgm:t>
        <a:bodyPr/>
        <a:lstStyle/>
        <a:p>
          <a:endParaRPr lang="en-US"/>
        </a:p>
      </dgm:t>
    </dgm:pt>
    <dgm:pt modelId="{47754B55-DA84-4217-AEEC-7B257FF0503A}">
      <dgm:prSet custT="1"/>
      <dgm:spPr/>
      <dgm:t>
        <a:bodyPr/>
        <a:lstStyle/>
        <a:p>
          <a:r>
            <a:rPr lang="en-US" sz="2800">
              <a:solidFill>
                <a:srgbClr val="0070C0"/>
              </a:solidFill>
            </a:rPr>
            <a:t>Establish POLST as integral part of care planning continuum across the state</a:t>
          </a:r>
        </a:p>
      </dgm:t>
    </dgm:pt>
    <dgm:pt modelId="{F6D4F271-896C-4FCF-8243-0AED8196DD18}" type="parTrans" cxnId="{6B3CF8D6-6827-423A-B921-199E6FE01D0E}">
      <dgm:prSet/>
      <dgm:spPr/>
      <dgm:t>
        <a:bodyPr/>
        <a:lstStyle/>
        <a:p>
          <a:endParaRPr lang="en-US"/>
        </a:p>
      </dgm:t>
    </dgm:pt>
    <dgm:pt modelId="{D062F616-BAE4-469E-AD48-15C9A728F3CC}" type="sibTrans" cxnId="{6B3CF8D6-6827-423A-B921-199E6FE01D0E}">
      <dgm:prSet/>
      <dgm:spPr/>
      <dgm:t>
        <a:bodyPr/>
        <a:lstStyle/>
        <a:p>
          <a:endParaRPr lang="en-US"/>
        </a:p>
      </dgm:t>
    </dgm:pt>
    <dgm:pt modelId="{162FC6DF-82CF-4741-ACB7-7C99947F9D71}">
      <dgm:prSet custT="1"/>
      <dgm:spPr/>
      <dgm:t>
        <a:bodyPr/>
        <a:lstStyle/>
        <a:p>
          <a:r>
            <a:rPr lang="en-US" sz="2800">
              <a:solidFill>
                <a:srgbClr val="0070C0"/>
              </a:solidFill>
            </a:rPr>
            <a:t>Support effective care planning conversations for people with serious illness and advancing frailty</a:t>
          </a:r>
        </a:p>
      </dgm:t>
    </dgm:pt>
    <dgm:pt modelId="{DD4125D7-B00B-40B8-83F1-881EE5F4BA68}" type="parTrans" cxnId="{E16E3549-7262-4088-9BB9-425D3C807066}">
      <dgm:prSet/>
      <dgm:spPr/>
      <dgm:t>
        <a:bodyPr/>
        <a:lstStyle/>
        <a:p>
          <a:endParaRPr lang="en-US"/>
        </a:p>
      </dgm:t>
    </dgm:pt>
    <dgm:pt modelId="{E55E0E42-F63E-4A34-AD12-12C0B0CE2DF7}" type="sibTrans" cxnId="{E16E3549-7262-4088-9BB9-425D3C807066}">
      <dgm:prSet/>
      <dgm:spPr/>
      <dgm:t>
        <a:bodyPr/>
        <a:lstStyle/>
        <a:p>
          <a:endParaRPr lang="en-US"/>
        </a:p>
      </dgm:t>
    </dgm:pt>
    <dgm:pt modelId="{E4217995-5BFD-40CD-82DF-D267C11D6708}">
      <dgm:prSet custT="1"/>
      <dgm:spPr/>
      <dgm:t>
        <a:bodyPr/>
        <a:lstStyle/>
        <a:p>
          <a:r>
            <a:rPr lang="en-US" sz="2800">
              <a:solidFill>
                <a:srgbClr val="0070C0"/>
              </a:solidFill>
            </a:rPr>
            <a:t>Ensure clear, reliable documentation about the program</a:t>
          </a:r>
        </a:p>
      </dgm:t>
    </dgm:pt>
    <dgm:pt modelId="{AF4CB832-3A21-4C95-8082-58BD5FA32A29}" type="parTrans" cxnId="{56284692-B3A2-4B58-B281-BF05945E66B9}">
      <dgm:prSet/>
      <dgm:spPr/>
      <dgm:t>
        <a:bodyPr/>
        <a:lstStyle/>
        <a:p>
          <a:endParaRPr lang="en-US"/>
        </a:p>
      </dgm:t>
    </dgm:pt>
    <dgm:pt modelId="{70E51E09-3F32-4C36-B469-445B6E58EAB1}" type="sibTrans" cxnId="{56284692-B3A2-4B58-B281-BF05945E66B9}">
      <dgm:prSet/>
      <dgm:spPr/>
      <dgm:t>
        <a:bodyPr/>
        <a:lstStyle/>
        <a:p>
          <a:endParaRPr lang="en-US"/>
        </a:p>
      </dgm:t>
    </dgm:pt>
    <dgm:pt modelId="{34BBAE7B-6399-4869-B929-B7F70CAC2B4C}">
      <dgm:prSet custT="1"/>
      <dgm:spPr/>
      <dgm:t>
        <a:bodyPr/>
        <a:lstStyle/>
        <a:p>
          <a:r>
            <a:rPr lang="en-US" sz="2800">
              <a:solidFill>
                <a:srgbClr val="0070C0"/>
              </a:solidFill>
            </a:rPr>
            <a:t>Improve integration across all care settings</a:t>
          </a:r>
        </a:p>
      </dgm:t>
    </dgm:pt>
    <dgm:pt modelId="{0870AD35-B341-47E0-98F6-E0BB65DF19D4}" type="parTrans" cxnId="{39F06893-D1B8-4C85-AC7C-13EFAB716F99}">
      <dgm:prSet/>
      <dgm:spPr/>
      <dgm:t>
        <a:bodyPr/>
        <a:lstStyle/>
        <a:p>
          <a:endParaRPr lang="en-US"/>
        </a:p>
      </dgm:t>
    </dgm:pt>
    <dgm:pt modelId="{DFC6664C-7831-4F5F-A45C-BDF0F4610790}" type="sibTrans" cxnId="{39F06893-D1B8-4C85-AC7C-13EFAB716F99}">
      <dgm:prSet/>
      <dgm:spPr/>
      <dgm:t>
        <a:bodyPr/>
        <a:lstStyle/>
        <a:p>
          <a:endParaRPr lang="en-US"/>
        </a:p>
      </dgm:t>
    </dgm:pt>
    <dgm:pt modelId="{3E687C7A-4C02-4CFD-AA13-DCF3BC2AB274}">
      <dgm:prSet custT="1"/>
      <dgm:spPr/>
      <dgm:t>
        <a:bodyPr/>
        <a:lstStyle/>
        <a:p>
          <a:r>
            <a:rPr lang="en-US" sz="2800">
              <a:solidFill>
                <a:srgbClr val="0070C0"/>
              </a:solidFill>
            </a:rPr>
            <a:t>Align with national standards and best practices</a:t>
          </a:r>
        </a:p>
      </dgm:t>
    </dgm:pt>
    <dgm:pt modelId="{CB28E717-1AFE-474D-ADCC-DA0239D57115}" type="parTrans" cxnId="{39018BB1-D831-4976-9E4E-B2E7E1DBC820}">
      <dgm:prSet/>
      <dgm:spPr/>
    </dgm:pt>
    <dgm:pt modelId="{89836203-78F9-4A5E-9F4B-DBDB00625969}" type="sibTrans" cxnId="{39018BB1-D831-4976-9E4E-B2E7E1DBC820}">
      <dgm:prSet/>
      <dgm:spPr/>
    </dgm:pt>
    <dgm:pt modelId="{B2FCB6DC-A1B8-4CCB-AE55-AE90E88344F6}">
      <dgm:prSet custT="1"/>
      <dgm:spPr/>
      <dgm:t>
        <a:bodyPr/>
        <a:lstStyle/>
        <a:p>
          <a:r>
            <a:rPr lang="en-US" sz="2800">
              <a:solidFill>
                <a:srgbClr val="0070C0"/>
              </a:solidFill>
            </a:rPr>
            <a:t>Continually improve the program</a:t>
          </a:r>
        </a:p>
      </dgm:t>
    </dgm:pt>
    <dgm:pt modelId="{3F4EF1C7-25F6-45C2-9821-B9D4544E12B7}" type="parTrans" cxnId="{89D54D2D-FD6F-44E3-B969-7CD508155BAE}">
      <dgm:prSet/>
      <dgm:spPr/>
    </dgm:pt>
    <dgm:pt modelId="{C5681D87-52C5-4969-8444-5571EDC8D8F2}" type="sibTrans" cxnId="{89D54D2D-FD6F-44E3-B969-7CD508155BAE}">
      <dgm:prSet/>
      <dgm:spPr/>
    </dgm:pt>
    <dgm:pt modelId="{F170FE4F-9177-4E7B-8B90-E8B605A602EB}" type="pres">
      <dgm:prSet presAssocID="{B51BDAEB-4FF3-4AFA-93C2-DC8F63DE25EC}" presName="Name0" presStyleCnt="0">
        <dgm:presLayoutVars>
          <dgm:dir/>
          <dgm:animLvl val="lvl"/>
          <dgm:resizeHandles val="exact"/>
        </dgm:presLayoutVars>
      </dgm:prSet>
      <dgm:spPr/>
    </dgm:pt>
    <dgm:pt modelId="{E0DE1FDB-3C67-42DE-82A0-53906039704D}" type="pres">
      <dgm:prSet presAssocID="{257326DD-40BF-4920-93F5-FBDA7777CF11}" presName="linNode" presStyleCnt="0"/>
      <dgm:spPr/>
    </dgm:pt>
    <dgm:pt modelId="{56AA9636-D226-4759-A94A-984B85AEF368}" type="pres">
      <dgm:prSet presAssocID="{257326DD-40BF-4920-93F5-FBDA7777CF11}" presName="parentText" presStyleLbl="node1" presStyleIdx="0" presStyleCnt="1" custScaleX="97650" custScaleY="80260">
        <dgm:presLayoutVars>
          <dgm:chMax val="1"/>
          <dgm:bulletEnabled val="1"/>
        </dgm:presLayoutVars>
      </dgm:prSet>
      <dgm:spPr/>
    </dgm:pt>
    <dgm:pt modelId="{9CE16B61-06C2-4CF4-840C-AEABC7FA4867}" type="pres">
      <dgm:prSet presAssocID="{257326DD-40BF-4920-93F5-FBDA7777CF11}" presName="descendantText" presStyleLbl="alignAccFollowNode1" presStyleIdx="0" presStyleCnt="1">
        <dgm:presLayoutVars>
          <dgm:bulletEnabled val="1"/>
        </dgm:presLayoutVars>
      </dgm:prSet>
      <dgm:spPr/>
    </dgm:pt>
  </dgm:ptLst>
  <dgm:cxnLst>
    <dgm:cxn modelId="{F54D6909-F4F2-4740-A237-9A197BD554BB}" type="presOf" srcId="{B51BDAEB-4FF3-4AFA-93C2-DC8F63DE25EC}" destId="{F170FE4F-9177-4E7B-8B90-E8B605A602EB}" srcOrd="0" destOrd="0" presId="urn:microsoft.com/office/officeart/2005/8/layout/vList5"/>
    <dgm:cxn modelId="{B7190310-1175-4267-A120-0108F72D2E76}" type="presOf" srcId="{E4217995-5BFD-40CD-82DF-D267C11D6708}" destId="{9CE16B61-06C2-4CF4-840C-AEABC7FA4867}" srcOrd="0" destOrd="2" presId="urn:microsoft.com/office/officeart/2005/8/layout/vList5"/>
    <dgm:cxn modelId="{89D54D2D-FD6F-44E3-B969-7CD508155BAE}" srcId="{257326DD-40BF-4920-93F5-FBDA7777CF11}" destId="{B2FCB6DC-A1B8-4CCB-AE55-AE90E88344F6}" srcOrd="5" destOrd="0" parTransId="{3F4EF1C7-25F6-45C2-9821-B9D4544E12B7}" sibTransId="{C5681D87-52C5-4969-8444-5571EDC8D8F2}"/>
    <dgm:cxn modelId="{3DCAB62E-664B-4D7D-8F96-F644613B88F7}" srcId="{B51BDAEB-4FF3-4AFA-93C2-DC8F63DE25EC}" destId="{257326DD-40BF-4920-93F5-FBDA7777CF11}" srcOrd="0" destOrd="0" parTransId="{86E7316B-7624-47B5-B72B-AB37E143E9DC}" sibTransId="{DD82C32C-1F95-449B-B588-3712A9858170}"/>
    <dgm:cxn modelId="{EB418F63-D655-4716-98DA-C456064D0F49}" type="presOf" srcId="{3E687C7A-4C02-4CFD-AA13-DCF3BC2AB274}" destId="{9CE16B61-06C2-4CF4-840C-AEABC7FA4867}" srcOrd="0" destOrd="4" presId="urn:microsoft.com/office/officeart/2005/8/layout/vList5"/>
    <dgm:cxn modelId="{E16E3549-7262-4088-9BB9-425D3C807066}" srcId="{257326DD-40BF-4920-93F5-FBDA7777CF11}" destId="{162FC6DF-82CF-4741-ACB7-7C99947F9D71}" srcOrd="1" destOrd="0" parTransId="{DD4125D7-B00B-40B8-83F1-881EE5F4BA68}" sibTransId="{E55E0E42-F63E-4A34-AD12-12C0B0CE2DF7}"/>
    <dgm:cxn modelId="{C1C00787-8493-4259-BE40-8278C021E68D}" type="presOf" srcId="{257326DD-40BF-4920-93F5-FBDA7777CF11}" destId="{56AA9636-D226-4759-A94A-984B85AEF368}" srcOrd="0" destOrd="0" presId="urn:microsoft.com/office/officeart/2005/8/layout/vList5"/>
    <dgm:cxn modelId="{56284692-B3A2-4B58-B281-BF05945E66B9}" srcId="{257326DD-40BF-4920-93F5-FBDA7777CF11}" destId="{E4217995-5BFD-40CD-82DF-D267C11D6708}" srcOrd="2" destOrd="0" parTransId="{AF4CB832-3A21-4C95-8082-58BD5FA32A29}" sibTransId="{70E51E09-3F32-4C36-B469-445B6E58EAB1}"/>
    <dgm:cxn modelId="{39F06893-D1B8-4C85-AC7C-13EFAB716F99}" srcId="{257326DD-40BF-4920-93F5-FBDA7777CF11}" destId="{34BBAE7B-6399-4869-B929-B7F70CAC2B4C}" srcOrd="3" destOrd="0" parTransId="{0870AD35-B341-47E0-98F6-E0BB65DF19D4}" sibTransId="{DFC6664C-7831-4F5F-A45C-BDF0F4610790}"/>
    <dgm:cxn modelId="{96A86298-1AE0-4B86-9BE6-16184737E827}" type="presOf" srcId="{47754B55-DA84-4217-AEEC-7B257FF0503A}" destId="{9CE16B61-06C2-4CF4-840C-AEABC7FA4867}" srcOrd="0" destOrd="0" presId="urn:microsoft.com/office/officeart/2005/8/layout/vList5"/>
    <dgm:cxn modelId="{39018BB1-D831-4976-9E4E-B2E7E1DBC820}" srcId="{257326DD-40BF-4920-93F5-FBDA7777CF11}" destId="{3E687C7A-4C02-4CFD-AA13-DCF3BC2AB274}" srcOrd="4" destOrd="0" parTransId="{CB28E717-1AFE-474D-ADCC-DA0239D57115}" sibTransId="{89836203-78F9-4A5E-9F4B-DBDB00625969}"/>
    <dgm:cxn modelId="{3F5E66CA-38DA-498F-9B4B-29D94BD3A47B}" type="presOf" srcId="{162FC6DF-82CF-4741-ACB7-7C99947F9D71}" destId="{9CE16B61-06C2-4CF4-840C-AEABC7FA4867}" srcOrd="0" destOrd="1" presId="urn:microsoft.com/office/officeart/2005/8/layout/vList5"/>
    <dgm:cxn modelId="{6B3CF8D6-6827-423A-B921-199E6FE01D0E}" srcId="{257326DD-40BF-4920-93F5-FBDA7777CF11}" destId="{47754B55-DA84-4217-AEEC-7B257FF0503A}" srcOrd="0" destOrd="0" parTransId="{F6D4F271-896C-4FCF-8243-0AED8196DD18}" sibTransId="{D062F616-BAE4-469E-AD48-15C9A728F3CC}"/>
    <dgm:cxn modelId="{E5DF22D7-7BED-4014-BCE0-A3094789AC45}" type="presOf" srcId="{B2FCB6DC-A1B8-4CCB-AE55-AE90E88344F6}" destId="{9CE16B61-06C2-4CF4-840C-AEABC7FA4867}" srcOrd="0" destOrd="5" presId="urn:microsoft.com/office/officeart/2005/8/layout/vList5"/>
    <dgm:cxn modelId="{6540EBDF-BD6C-4C64-B6C6-DCF7B263BAB0}" type="presOf" srcId="{34BBAE7B-6399-4869-B929-B7F70CAC2B4C}" destId="{9CE16B61-06C2-4CF4-840C-AEABC7FA4867}" srcOrd="0" destOrd="3" presId="urn:microsoft.com/office/officeart/2005/8/layout/vList5"/>
    <dgm:cxn modelId="{1F4AAD5A-794F-420A-8116-B43AA9563054}" type="presParOf" srcId="{F170FE4F-9177-4E7B-8B90-E8B605A602EB}" destId="{E0DE1FDB-3C67-42DE-82A0-53906039704D}" srcOrd="0" destOrd="0" presId="urn:microsoft.com/office/officeart/2005/8/layout/vList5"/>
    <dgm:cxn modelId="{D7FF368B-60F3-4E30-BD99-C7938268FDAA}" type="presParOf" srcId="{E0DE1FDB-3C67-42DE-82A0-53906039704D}" destId="{56AA9636-D226-4759-A94A-984B85AEF368}" srcOrd="0" destOrd="0" presId="urn:microsoft.com/office/officeart/2005/8/layout/vList5"/>
    <dgm:cxn modelId="{DA85862C-5154-49F9-8AEB-137D37E2A2E3}" type="presParOf" srcId="{E0DE1FDB-3C67-42DE-82A0-53906039704D}" destId="{9CE16B61-06C2-4CF4-840C-AEABC7FA48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B036C8-7255-4110-BACB-F9A8446177F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D7265E41-6C42-43E3-BDE1-B599234E73EA}">
      <dgm:prSet/>
      <dgm:spPr/>
      <dgm:t>
        <a:bodyPr/>
        <a:lstStyle/>
        <a:p>
          <a:r>
            <a:rPr lang="en-US" b="0"/>
            <a:t>ePOLST Statewide Registry </a:t>
          </a:r>
        </a:p>
      </dgm:t>
    </dgm:pt>
    <dgm:pt modelId="{20A8B88B-C609-4154-B930-15E07664CD24}" type="parTrans" cxnId="{CD051337-8D8C-4F31-AFD4-7CCB1F92F91D}">
      <dgm:prSet/>
      <dgm:spPr/>
      <dgm:t>
        <a:bodyPr/>
        <a:lstStyle/>
        <a:p>
          <a:endParaRPr lang="en-US"/>
        </a:p>
      </dgm:t>
    </dgm:pt>
    <dgm:pt modelId="{0B2E0615-5A2D-4A59-81E2-4CB878EC7C2E}" type="sibTrans" cxnId="{CD051337-8D8C-4F31-AFD4-7CCB1F92F91D}">
      <dgm:prSet/>
      <dgm:spPr/>
      <dgm:t>
        <a:bodyPr/>
        <a:lstStyle/>
        <a:p>
          <a:endParaRPr lang="en-US"/>
        </a:p>
      </dgm:t>
    </dgm:pt>
    <dgm:pt modelId="{DC85EBED-0B91-441B-AEC0-D23C9F2093EB}">
      <dgm:prSet/>
      <dgm:spPr/>
      <dgm:t>
        <a:bodyPr/>
        <a:lstStyle/>
        <a:p>
          <a:r>
            <a:rPr lang="en-US"/>
            <a:t>Integration with EMR</a:t>
          </a:r>
        </a:p>
      </dgm:t>
    </dgm:pt>
    <dgm:pt modelId="{2FFBD247-3809-4FE2-A28B-72A681E5F41A}" type="parTrans" cxnId="{72151CEE-52DB-4D7A-B0D5-3B3F551C2B34}">
      <dgm:prSet/>
      <dgm:spPr/>
      <dgm:t>
        <a:bodyPr/>
        <a:lstStyle/>
        <a:p>
          <a:endParaRPr lang="en-US"/>
        </a:p>
      </dgm:t>
    </dgm:pt>
    <dgm:pt modelId="{024EBE1E-9D2B-426B-86B1-7721BFDB67F9}" type="sibTrans" cxnId="{72151CEE-52DB-4D7A-B0D5-3B3F551C2B34}">
      <dgm:prSet/>
      <dgm:spPr/>
      <dgm:t>
        <a:bodyPr/>
        <a:lstStyle/>
        <a:p>
          <a:endParaRPr lang="en-US"/>
        </a:p>
      </dgm:t>
    </dgm:pt>
    <dgm:pt modelId="{D23BA8FC-7609-4073-B022-5E84762089CC}">
      <dgm:prSet/>
      <dgm:spPr/>
      <dgm:t>
        <a:bodyPr/>
        <a:lstStyle/>
        <a:p>
          <a:r>
            <a:rPr lang="en-US"/>
            <a:t>New regulations will be developed</a:t>
          </a:r>
        </a:p>
      </dgm:t>
    </dgm:pt>
    <dgm:pt modelId="{B8883D7B-1BA5-4944-8B8F-5F8BA63C325D}" type="parTrans" cxnId="{F992CA70-F086-4F7C-81C1-BDB42D56AA83}">
      <dgm:prSet/>
      <dgm:spPr/>
      <dgm:t>
        <a:bodyPr/>
        <a:lstStyle/>
        <a:p>
          <a:endParaRPr lang="en-US"/>
        </a:p>
      </dgm:t>
    </dgm:pt>
    <dgm:pt modelId="{E3E14B51-1E57-4361-B43D-A3CDF8B6154E}" type="sibTrans" cxnId="{F992CA70-F086-4F7C-81C1-BDB42D56AA83}">
      <dgm:prSet/>
      <dgm:spPr/>
      <dgm:t>
        <a:bodyPr/>
        <a:lstStyle/>
        <a:p>
          <a:endParaRPr lang="en-US"/>
        </a:p>
      </dgm:t>
    </dgm:pt>
    <dgm:pt modelId="{9C1AFD43-1347-4A1E-BA3A-F7A30587E3B4}">
      <dgm:prSet/>
      <dgm:spPr/>
      <dgm:t>
        <a:bodyPr/>
        <a:lstStyle/>
        <a:p>
          <a:r>
            <a:rPr lang="en-US"/>
            <a:t>Sunset of MOLST in 2026</a:t>
          </a:r>
          <a:endParaRPr lang="en-US" b="1"/>
        </a:p>
      </dgm:t>
    </dgm:pt>
    <dgm:pt modelId="{B5F6DDA4-6BCB-4068-BF38-5E552A941B23}" type="parTrans" cxnId="{2B011476-ABDF-4F9A-9084-F0B85E94A98E}">
      <dgm:prSet/>
      <dgm:spPr/>
      <dgm:t>
        <a:bodyPr/>
        <a:lstStyle/>
        <a:p>
          <a:endParaRPr lang="en-US"/>
        </a:p>
      </dgm:t>
    </dgm:pt>
    <dgm:pt modelId="{732E5BA9-6BC3-4269-92C0-A6C97C1E3365}" type="sibTrans" cxnId="{2B011476-ABDF-4F9A-9084-F0B85E94A98E}">
      <dgm:prSet/>
      <dgm:spPr/>
      <dgm:t>
        <a:bodyPr/>
        <a:lstStyle/>
        <a:p>
          <a:endParaRPr lang="en-US"/>
        </a:p>
      </dgm:t>
    </dgm:pt>
    <dgm:pt modelId="{A5718B49-7DFD-4ED6-A75A-79C2847D9E4F}">
      <dgm:prSet/>
      <dgm:spPr/>
      <dgm:t>
        <a:bodyPr/>
        <a:lstStyle/>
        <a:p>
          <a:r>
            <a:rPr lang="en-US"/>
            <a:t>Training will be available </a:t>
          </a:r>
        </a:p>
      </dgm:t>
    </dgm:pt>
    <dgm:pt modelId="{81351BC1-9CBA-454C-96BF-DEEC24FF747B}" type="parTrans" cxnId="{EE69FD79-642D-4E3C-9FCD-DBED703A61C2}">
      <dgm:prSet/>
      <dgm:spPr/>
      <dgm:t>
        <a:bodyPr/>
        <a:lstStyle/>
        <a:p>
          <a:endParaRPr lang="en-US"/>
        </a:p>
      </dgm:t>
    </dgm:pt>
    <dgm:pt modelId="{0A2E0FD8-C206-4462-8546-392C21EC4CFC}" type="sibTrans" cxnId="{EE69FD79-642D-4E3C-9FCD-DBED703A61C2}">
      <dgm:prSet/>
      <dgm:spPr/>
      <dgm:t>
        <a:bodyPr/>
        <a:lstStyle/>
        <a:p>
          <a:endParaRPr lang="en-US"/>
        </a:p>
      </dgm:t>
    </dgm:pt>
    <dgm:pt modelId="{371E8047-6324-4544-848D-7B7EBB12AD8C}" type="pres">
      <dgm:prSet presAssocID="{C1B036C8-7255-4110-BACB-F9A8446177F1}" presName="diagram" presStyleCnt="0">
        <dgm:presLayoutVars>
          <dgm:dir/>
          <dgm:resizeHandles val="exact"/>
        </dgm:presLayoutVars>
      </dgm:prSet>
      <dgm:spPr/>
    </dgm:pt>
    <dgm:pt modelId="{B1D6A370-40CB-4EBA-9FD6-59F95FB1D70A}" type="pres">
      <dgm:prSet presAssocID="{D7265E41-6C42-43E3-BDE1-B599234E73EA}" presName="node" presStyleLbl="node1" presStyleIdx="0" presStyleCnt="5">
        <dgm:presLayoutVars>
          <dgm:bulletEnabled val="1"/>
        </dgm:presLayoutVars>
      </dgm:prSet>
      <dgm:spPr/>
    </dgm:pt>
    <dgm:pt modelId="{F8278846-67B2-486B-9CE2-45D20AF16E13}" type="pres">
      <dgm:prSet presAssocID="{0B2E0615-5A2D-4A59-81E2-4CB878EC7C2E}" presName="sibTrans" presStyleCnt="0"/>
      <dgm:spPr/>
    </dgm:pt>
    <dgm:pt modelId="{5BECBAF2-15F3-4097-8A87-E841285C0493}" type="pres">
      <dgm:prSet presAssocID="{DC85EBED-0B91-441B-AEC0-D23C9F2093EB}" presName="node" presStyleLbl="node1" presStyleIdx="1" presStyleCnt="5">
        <dgm:presLayoutVars>
          <dgm:bulletEnabled val="1"/>
        </dgm:presLayoutVars>
      </dgm:prSet>
      <dgm:spPr/>
    </dgm:pt>
    <dgm:pt modelId="{5968199F-7FE4-4D8C-B3F6-B140C293D6B6}" type="pres">
      <dgm:prSet presAssocID="{024EBE1E-9D2B-426B-86B1-7721BFDB67F9}" presName="sibTrans" presStyleCnt="0"/>
      <dgm:spPr/>
    </dgm:pt>
    <dgm:pt modelId="{809271EF-A679-4B4C-A3EC-464C83F3804C}" type="pres">
      <dgm:prSet presAssocID="{D23BA8FC-7609-4073-B022-5E84762089CC}" presName="node" presStyleLbl="node1" presStyleIdx="2" presStyleCnt="5">
        <dgm:presLayoutVars>
          <dgm:bulletEnabled val="1"/>
        </dgm:presLayoutVars>
      </dgm:prSet>
      <dgm:spPr/>
    </dgm:pt>
    <dgm:pt modelId="{3C0BD597-04BC-47D3-BCDA-0BFE74FBC049}" type="pres">
      <dgm:prSet presAssocID="{E3E14B51-1E57-4361-B43D-A3CDF8B6154E}" presName="sibTrans" presStyleCnt="0"/>
      <dgm:spPr/>
    </dgm:pt>
    <dgm:pt modelId="{505A22BE-D165-4B14-A720-CEE0BEA00CA9}" type="pres">
      <dgm:prSet presAssocID="{A5718B49-7DFD-4ED6-A75A-79C2847D9E4F}" presName="node" presStyleLbl="node1" presStyleIdx="3" presStyleCnt="5">
        <dgm:presLayoutVars>
          <dgm:bulletEnabled val="1"/>
        </dgm:presLayoutVars>
      </dgm:prSet>
      <dgm:spPr/>
    </dgm:pt>
    <dgm:pt modelId="{1F8887D6-A44D-4BFC-ADF6-6FDBF20D5138}" type="pres">
      <dgm:prSet presAssocID="{0A2E0FD8-C206-4462-8546-392C21EC4CFC}" presName="sibTrans" presStyleCnt="0"/>
      <dgm:spPr/>
    </dgm:pt>
    <dgm:pt modelId="{23D5FE2E-294B-4B78-943F-6419B948D000}" type="pres">
      <dgm:prSet presAssocID="{9C1AFD43-1347-4A1E-BA3A-F7A30587E3B4}" presName="node" presStyleLbl="node1" presStyleIdx="4" presStyleCnt="5">
        <dgm:presLayoutVars>
          <dgm:bulletEnabled val="1"/>
        </dgm:presLayoutVars>
      </dgm:prSet>
      <dgm:spPr/>
    </dgm:pt>
  </dgm:ptLst>
  <dgm:cxnLst>
    <dgm:cxn modelId="{A80F7532-2709-4B4F-887B-D6FF8208462F}" type="presOf" srcId="{C1B036C8-7255-4110-BACB-F9A8446177F1}" destId="{371E8047-6324-4544-848D-7B7EBB12AD8C}" srcOrd="0" destOrd="0" presId="urn:microsoft.com/office/officeart/2005/8/layout/default"/>
    <dgm:cxn modelId="{CD051337-8D8C-4F31-AFD4-7CCB1F92F91D}" srcId="{C1B036C8-7255-4110-BACB-F9A8446177F1}" destId="{D7265E41-6C42-43E3-BDE1-B599234E73EA}" srcOrd="0" destOrd="0" parTransId="{20A8B88B-C609-4154-B930-15E07664CD24}" sibTransId="{0B2E0615-5A2D-4A59-81E2-4CB878EC7C2E}"/>
    <dgm:cxn modelId="{95068B62-8C16-4F71-BB84-66BCE20E75E1}" type="presOf" srcId="{A5718B49-7DFD-4ED6-A75A-79C2847D9E4F}" destId="{505A22BE-D165-4B14-A720-CEE0BEA00CA9}" srcOrd="0" destOrd="0" presId="urn:microsoft.com/office/officeart/2005/8/layout/default"/>
    <dgm:cxn modelId="{F992CA70-F086-4F7C-81C1-BDB42D56AA83}" srcId="{C1B036C8-7255-4110-BACB-F9A8446177F1}" destId="{D23BA8FC-7609-4073-B022-5E84762089CC}" srcOrd="2" destOrd="0" parTransId="{B8883D7B-1BA5-4944-8B8F-5F8BA63C325D}" sibTransId="{E3E14B51-1E57-4361-B43D-A3CDF8B6154E}"/>
    <dgm:cxn modelId="{2B011476-ABDF-4F9A-9084-F0B85E94A98E}" srcId="{C1B036C8-7255-4110-BACB-F9A8446177F1}" destId="{9C1AFD43-1347-4A1E-BA3A-F7A30587E3B4}" srcOrd="4" destOrd="0" parTransId="{B5F6DDA4-6BCB-4068-BF38-5E552A941B23}" sibTransId="{732E5BA9-6BC3-4269-92C0-A6C97C1E3365}"/>
    <dgm:cxn modelId="{EE69FD79-642D-4E3C-9FCD-DBED703A61C2}" srcId="{C1B036C8-7255-4110-BACB-F9A8446177F1}" destId="{A5718B49-7DFD-4ED6-A75A-79C2847D9E4F}" srcOrd="3" destOrd="0" parTransId="{81351BC1-9CBA-454C-96BF-DEEC24FF747B}" sibTransId="{0A2E0FD8-C206-4462-8546-392C21EC4CFC}"/>
    <dgm:cxn modelId="{5C024F8B-DAB0-4A71-A05E-D952CD5033C9}" type="presOf" srcId="{DC85EBED-0B91-441B-AEC0-D23C9F2093EB}" destId="{5BECBAF2-15F3-4097-8A87-E841285C0493}" srcOrd="0" destOrd="0" presId="urn:microsoft.com/office/officeart/2005/8/layout/default"/>
    <dgm:cxn modelId="{08120698-7FEB-4DC3-B6B1-12BF11CF4FE1}" type="presOf" srcId="{D7265E41-6C42-43E3-BDE1-B599234E73EA}" destId="{B1D6A370-40CB-4EBA-9FD6-59F95FB1D70A}" srcOrd="0" destOrd="0" presId="urn:microsoft.com/office/officeart/2005/8/layout/default"/>
    <dgm:cxn modelId="{9E9C1FAD-4456-4066-885E-4CA7E791765F}" type="presOf" srcId="{9C1AFD43-1347-4A1E-BA3A-F7A30587E3B4}" destId="{23D5FE2E-294B-4B78-943F-6419B948D000}" srcOrd="0" destOrd="0" presId="urn:microsoft.com/office/officeart/2005/8/layout/default"/>
    <dgm:cxn modelId="{92058FBA-37CE-4672-B115-AE130512D5BD}" type="presOf" srcId="{D23BA8FC-7609-4073-B022-5E84762089CC}" destId="{809271EF-A679-4B4C-A3EC-464C83F3804C}" srcOrd="0" destOrd="0" presId="urn:microsoft.com/office/officeart/2005/8/layout/default"/>
    <dgm:cxn modelId="{72151CEE-52DB-4D7A-B0D5-3B3F551C2B34}" srcId="{C1B036C8-7255-4110-BACB-F9A8446177F1}" destId="{DC85EBED-0B91-441B-AEC0-D23C9F2093EB}" srcOrd="1" destOrd="0" parTransId="{2FFBD247-3809-4FE2-A28B-72A681E5F41A}" sibTransId="{024EBE1E-9D2B-426B-86B1-7721BFDB67F9}"/>
    <dgm:cxn modelId="{89A0E93E-E524-41ED-BDD2-9E1C96C286CA}" type="presParOf" srcId="{371E8047-6324-4544-848D-7B7EBB12AD8C}" destId="{B1D6A370-40CB-4EBA-9FD6-59F95FB1D70A}" srcOrd="0" destOrd="0" presId="urn:microsoft.com/office/officeart/2005/8/layout/default"/>
    <dgm:cxn modelId="{2DB07C11-D041-4321-BCE7-C67CA3289628}" type="presParOf" srcId="{371E8047-6324-4544-848D-7B7EBB12AD8C}" destId="{F8278846-67B2-486B-9CE2-45D20AF16E13}" srcOrd="1" destOrd="0" presId="urn:microsoft.com/office/officeart/2005/8/layout/default"/>
    <dgm:cxn modelId="{186E776D-2757-4E08-8261-E9792EAA6832}" type="presParOf" srcId="{371E8047-6324-4544-848D-7B7EBB12AD8C}" destId="{5BECBAF2-15F3-4097-8A87-E841285C0493}" srcOrd="2" destOrd="0" presId="urn:microsoft.com/office/officeart/2005/8/layout/default"/>
    <dgm:cxn modelId="{7B7B820D-8710-4DAC-923A-D60C61DEF060}" type="presParOf" srcId="{371E8047-6324-4544-848D-7B7EBB12AD8C}" destId="{5968199F-7FE4-4D8C-B3F6-B140C293D6B6}" srcOrd="3" destOrd="0" presId="urn:microsoft.com/office/officeart/2005/8/layout/default"/>
    <dgm:cxn modelId="{1D5CCF98-15AC-4094-B542-9D3A466D8FBD}" type="presParOf" srcId="{371E8047-6324-4544-848D-7B7EBB12AD8C}" destId="{809271EF-A679-4B4C-A3EC-464C83F3804C}" srcOrd="4" destOrd="0" presId="urn:microsoft.com/office/officeart/2005/8/layout/default"/>
    <dgm:cxn modelId="{084A865A-6855-4C12-906C-A841E0A91763}" type="presParOf" srcId="{371E8047-6324-4544-848D-7B7EBB12AD8C}" destId="{3C0BD597-04BC-47D3-BCDA-0BFE74FBC049}" srcOrd="5" destOrd="0" presId="urn:microsoft.com/office/officeart/2005/8/layout/default"/>
    <dgm:cxn modelId="{8E5C45C4-993A-4C0C-8FF5-85E6C332F4FE}" type="presParOf" srcId="{371E8047-6324-4544-848D-7B7EBB12AD8C}" destId="{505A22BE-D165-4B14-A720-CEE0BEA00CA9}" srcOrd="6" destOrd="0" presId="urn:microsoft.com/office/officeart/2005/8/layout/default"/>
    <dgm:cxn modelId="{1774225C-25E6-47A7-BC21-4F5CAB80DC9B}" type="presParOf" srcId="{371E8047-6324-4544-848D-7B7EBB12AD8C}" destId="{1F8887D6-A44D-4BFC-ADF6-6FDBF20D5138}" srcOrd="7" destOrd="0" presId="urn:microsoft.com/office/officeart/2005/8/layout/default"/>
    <dgm:cxn modelId="{FC22E811-DA06-4E0A-A01A-B7066A6160FD}" type="presParOf" srcId="{371E8047-6324-4544-848D-7B7EBB12AD8C}" destId="{23D5FE2E-294B-4B78-943F-6419B948D00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12FA5F-7F6F-49F4-9609-7E1BAE6C60BE}"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0B7D332-2B90-47B0-A2DA-FD2161B5B72F}">
      <dgm:prSet/>
      <dgm:spPr/>
      <dgm:t>
        <a:bodyPr/>
        <a:lstStyle/>
        <a:p>
          <a:r>
            <a:rPr lang="en-US"/>
            <a:t>Spring- Summer 2023 </a:t>
          </a:r>
        </a:p>
      </dgm:t>
    </dgm:pt>
    <dgm:pt modelId="{EECE8DBE-87B2-40F6-9298-26EBB1D43FF5}" type="parTrans" cxnId="{6CE8F187-F402-4DF3-BA08-3156B572B080}">
      <dgm:prSet/>
      <dgm:spPr/>
      <dgm:t>
        <a:bodyPr/>
        <a:lstStyle/>
        <a:p>
          <a:endParaRPr lang="en-US"/>
        </a:p>
      </dgm:t>
    </dgm:pt>
    <dgm:pt modelId="{67FB036C-F616-4E12-8885-F4F1BB7138D7}" type="sibTrans" cxnId="{6CE8F187-F402-4DF3-BA08-3156B572B080}">
      <dgm:prSet/>
      <dgm:spPr/>
      <dgm:t>
        <a:bodyPr/>
        <a:lstStyle/>
        <a:p>
          <a:endParaRPr lang="en-US"/>
        </a:p>
      </dgm:t>
    </dgm:pt>
    <dgm:pt modelId="{E2F4A637-9C10-498F-9789-CC49821B7C53}">
      <dgm:prSet custT="1"/>
      <dgm:spPr/>
      <dgm:t>
        <a:bodyPr/>
        <a:lstStyle/>
        <a:p>
          <a:r>
            <a:rPr lang="en-US" sz="1800">
              <a:solidFill>
                <a:schemeClr val="bg2">
                  <a:lumMod val="10000"/>
                </a:schemeClr>
              </a:solidFill>
            </a:rPr>
            <a:t>Test sites start implementing POLST in their communities </a:t>
          </a:r>
        </a:p>
        <a:p>
          <a:r>
            <a:rPr lang="en-US" sz="1800">
              <a:solidFill>
                <a:schemeClr val="bg2">
                  <a:lumMod val="10000"/>
                </a:schemeClr>
              </a:solidFill>
            </a:rPr>
            <a:t>EOEA selects vendor for ePOLST registry</a:t>
          </a:r>
        </a:p>
      </dgm:t>
    </dgm:pt>
    <dgm:pt modelId="{88079DAF-7F30-427A-89A8-C62E6A3B1353}" type="parTrans" cxnId="{AE30B57D-7F2A-49B5-988F-B8449FFE2074}">
      <dgm:prSet/>
      <dgm:spPr/>
      <dgm:t>
        <a:bodyPr/>
        <a:lstStyle/>
        <a:p>
          <a:endParaRPr lang="en-US"/>
        </a:p>
      </dgm:t>
    </dgm:pt>
    <dgm:pt modelId="{44BC9A5A-2F63-4A49-93F0-718355FE8275}" type="sibTrans" cxnId="{AE30B57D-7F2A-49B5-988F-B8449FFE2074}">
      <dgm:prSet/>
      <dgm:spPr/>
      <dgm:t>
        <a:bodyPr/>
        <a:lstStyle/>
        <a:p>
          <a:endParaRPr lang="en-US"/>
        </a:p>
      </dgm:t>
    </dgm:pt>
    <dgm:pt modelId="{6AD4FE5B-D51C-46FB-92E8-73BB74EC5619}">
      <dgm:prSet/>
      <dgm:spPr/>
      <dgm:t>
        <a:bodyPr/>
        <a:lstStyle/>
        <a:p>
          <a:r>
            <a:rPr lang="en-US"/>
            <a:t>Fall 2023</a:t>
          </a:r>
        </a:p>
      </dgm:t>
    </dgm:pt>
    <dgm:pt modelId="{A7924730-B926-463D-B68A-87B92AD33743}" type="parTrans" cxnId="{A4DA8F8D-EADF-400F-9954-8197F2E722C4}">
      <dgm:prSet/>
      <dgm:spPr/>
      <dgm:t>
        <a:bodyPr/>
        <a:lstStyle/>
        <a:p>
          <a:endParaRPr lang="en-US"/>
        </a:p>
      </dgm:t>
    </dgm:pt>
    <dgm:pt modelId="{94EF1A1A-3E61-4CA4-BAF7-26D0D187AB09}" type="sibTrans" cxnId="{A4DA8F8D-EADF-400F-9954-8197F2E722C4}">
      <dgm:prSet/>
      <dgm:spPr/>
      <dgm:t>
        <a:bodyPr/>
        <a:lstStyle/>
        <a:p>
          <a:endParaRPr lang="en-US"/>
        </a:p>
      </dgm:t>
    </dgm:pt>
    <dgm:pt modelId="{33FC5DA0-8435-4552-BF35-21F0811A9DB3}">
      <dgm:prSet custT="1"/>
      <dgm:spPr/>
      <dgm:t>
        <a:bodyPr/>
        <a:lstStyle/>
        <a:p>
          <a:r>
            <a:rPr lang="en-US" sz="1800">
              <a:solidFill>
                <a:schemeClr val="bg2">
                  <a:lumMod val="10000"/>
                </a:schemeClr>
              </a:solidFill>
            </a:rPr>
            <a:t>EOEA begins developing regulations for statewide use of POLST</a:t>
          </a:r>
        </a:p>
        <a:p>
          <a:r>
            <a:rPr lang="en-US" sz="1800">
              <a:solidFill>
                <a:schemeClr val="bg2">
                  <a:lumMod val="10000"/>
                </a:schemeClr>
              </a:solidFill>
            </a:rPr>
            <a:t>EOEA evaluates test sites implementation </a:t>
          </a:r>
        </a:p>
      </dgm:t>
    </dgm:pt>
    <dgm:pt modelId="{C35CEE1C-014A-4F90-B162-C6CFF93800B6}" type="parTrans" cxnId="{9667855A-3607-4D5D-A162-3B44F45AE917}">
      <dgm:prSet/>
      <dgm:spPr/>
      <dgm:t>
        <a:bodyPr/>
        <a:lstStyle/>
        <a:p>
          <a:endParaRPr lang="en-US"/>
        </a:p>
      </dgm:t>
    </dgm:pt>
    <dgm:pt modelId="{B508A235-EAE4-4ED3-B421-054A2035ACF0}" type="sibTrans" cxnId="{9667855A-3607-4D5D-A162-3B44F45AE917}">
      <dgm:prSet/>
      <dgm:spPr/>
      <dgm:t>
        <a:bodyPr/>
        <a:lstStyle/>
        <a:p>
          <a:endParaRPr lang="en-US"/>
        </a:p>
      </dgm:t>
    </dgm:pt>
    <dgm:pt modelId="{70C13436-771B-4EED-9015-85E7BD7220BF}">
      <dgm:prSet/>
      <dgm:spPr/>
      <dgm:t>
        <a:bodyPr/>
        <a:lstStyle/>
        <a:p>
          <a:r>
            <a:rPr lang="en-US"/>
            <a:t>Winter 2023- Spring 2024</a:t>
          </a:r>
        </a:p>
      </dgm:t>
    </dgm:pt>
    <dgm:pt modelId="{98B06BAE-1145-4D0A-83EA-1A15E85C36C8}" type="parTrans" cxnId="{80646B3A-8F02-4178-AFC6-12E9C63D0FAF}">
      <dgm:prSet/>
      <dgm:spPr/>
      <dgm:t>
        <a:bodyPr/>
        <a:lstStyle/>
        <a:p>
          <a:endParaRPr lang="en-US"/>
        </a:p>
      </dgm:t>
    </dgm:pt>
    <dgm:pt modelId="{C9E9C143-383B-4E10-AF56-EE9BBF434190}" type="sibTrans" cxnId="{80646B3A-8F02-4178-AFC6-12E9C63D0FAF}">
      <dgm:prSet/>
      <dgm:spPr/>
      <dgm:t>
        <a:bodyPr/>
        <a:lstStyle/>
        <a:p>
          <a:endParaRPr lang="en-US"/>
        </a:p>
      </dgm:t>
    </dgm:pt>
    <dgm:pt modelId="{DBE66800-6C8A-4F72-9AA3-776C7940B785}">
      <dgm:prSet custT="1"/>
      <dgm:spPr/>
      <dgm:t>
        <a:bodyPr/>
        <a:lstStyle/>
        <a:p>
          <a:r>
            <a:rPr lang="en-US" sz="1800">
              <a:solidFill>
                <a:schemeClr val="bg2">
                  <a:lumMod val="10000"/>
                </a:schemeClr>
              </a:solidFill>
            </a:rPr>
            <a:t>EOEA begins  testing ePOLST registry</a:t>
          </a:r>
          <a:endParaRPr lang="en-US" sz="1800"/>
        </a:p>
      </dgm:t>
    </dgm:pt>
    <dgm:pt modelId="{E5A868A8-33A4-4283-BBD9-7A7F6DACE71A}" type="parTrans" cxnId="{F396B5C7-A01D-49C6-9754-3843914DDB25}">
      <dgm:prSet/>
      <dgm:spPr/>
      <dgm:t>
        <a:bodyPr/>
        <a:lstStyle/>
        <a:p>
          <a:endParaRPr lang="en-US"/>
        </a:p>
      </dgm:t>
    </dgm:pt>
    <dgm:pt modelId="{FF1F6F9B-C7FC-48C7-B3D4-5E4E87CB9C35}" type="sibTrans" cxnId="{F396B5C7-A01D-49C6-9754-3843914DDB25}">
      <dgm:prSet/>
      <dgm:spPr/>
      <dgm:t>
        <a:bodyPr/>
        <a:lstStyle/>
        <a:p>
          <a:endParaRPr lang="en-US"/>
        </a:p>
      </dgm:t>
    </dgm:pt>
    <dgm:pt modelId="{82A34CC7-00F1-4324-8586-371581FC1B08}">
      <dgm:prSet/>
      <dgm:spPr/>
      <dgm:t>
        <a:bodyPr/>
        <a:lstStyle/>
        <a:p>
          <a:r>
            <a:rPr lang="en-US"/>
            <a:t>Summer 2024</a:t>
          </a:r>
        </a:p>
      </dgm:t>
    </dgm:pt>
    <dgm:pt modelId="{6D1D9ACD-E8BB-4C02-B483-FA2215A35559}" type="parTrans" cxnId="{4989FC97-8317-4B4E-9559-C6648FFE208C}">
      <dgm:prSet/>
      <dgm:spPr/>
      <dgm:t>
        <a:bodyPr/>
        <a:lstStyle/>
        <a:p>
          <a:endParaRPr lang="en-US"/>
        </a:p>
      </dgm:t>
    </dgm:pt>
    <dgm:pt modelId="{D805046B-7A5C-44FE-9A84-49015F022613}" type="sibTrans" cxnId="{4989FC97-8317-4B4E-9559-C6648FFE208C}">
      <dgm:prSet/>
      <dgm:spPr/>
      <dgm:t>
        <a:bodyPr/>
        <a:lstStyle/>
        <a:p>
          <a:endParaRPr lang="en-US"/>
        </a:p>
      </dgm:t>
    </dgm:pt>
    <dgm:pt modelId="{E4FC4C11-33F5-40F9-85D3-05629064AD55}">
      <dgm:prSet custT="1"/>
      <dgm:spPr/>
      <dgm:t>
        <a:bodyPr/>
        <a:lstStyle/>
        <a:p>
          <a:r>
            <a:rPr lang="en-US" sz="1600">
              <a:solidFill>
                <a:schemeClr val="bg2">
                  <a:lumMod val="10000"/>
                </a:schemeClr>
              </a:solidFill>
            </a:rPr>
            <a:t>State regulations released</a:t>
          </a:r>
        </a:p>
        <a:p>
          <a:r>
            <a:rPr lang="en-US" sz="1600">
              <a:solidFill>
                <a:schemeClr val="bg2">
                  <a:lumMod val="10000"/>
                </a:schemeClr>
              </a:solidFill>
            </a:rPr>
            <a:t>EOEA launches  ePOLST registry</a:t>
          </a:r>
        </a:p>
        <a:p>
          <a:r>
            <a:rPr lang="en-US" sz="1600">
              <a:solidFill>
                <a:schemeClr val="bg2">
                  <a:lumMod val="10000"/>
                </a:schemeClr>
              </a:solidFill>
            </a:rPr>
            <a:t>EOEA and partners launch ePOLST  education and outreach </a:t>
          </a:r>
        </a:p>
      </dgm:t>
    </dgm:pt>
    <dgm:pt modelId="{223A1A0F-CD78-4E6B-BA94-2CC260FD07B4}" type="parTrans" cxnId="{434E79B8-8DC0-42E2-B37D-3394ED97BC4A}">
      <dgm:prSet/>
      <dgm:spPr/>
      <dgm:t>
        <a:bodyPr/>
        <a:lstStyle/>
        <a:p>
          <a:endParaRPr lang="en-US"/>
        </a:p>
      </dgm:t>
    </dgm:pt>
    <dgm:pt modelId="{F30E2822-8F5C-48A5-8BD2-70C59A1C86A9}" type="sibTrans" cxnId="{434E79B8-8DC0-42E2-B37D-3394ED97BC4A}">
      <dgm:prSet/>
      <dgm:spPr/>
      <dgm:t>
        <a:bodyPr/>
        <a:lstStyle/>
        <a:p>
          <a:endParaRPr lang="en-US"/>
        </a:p>
      </dgm:t>
    </dgm:pt>
    <dgm:pt modelId="{854F9116-4324-4E2F-B33E-DDE9512AA2D9}" type="pres">
      <dgm:prSet presAssocID="{4C12FA5F-7F6F-49F4-9609-7E1BAE6C60BE}" presName="Name0" presStyleCnt="0">
        <dgm:presLayoutVars>
          <dgm:dir/>
          <dgm:animLvl val="lvl"/>
          <dgm:resizeHandles val="exact"/>
        </dgm:presLayoutVars>
      </dgm:prSet>
      <dgm:spPr/>
    </dgm:pt>
    <dgm:pt modelId="{E6851273-A52D-471F-B45B-2D0CE5BA007D}" type="pres">
      <dgm:prSet presAssocID="{80B7D332-2B90-47B0-A2DA-FD2161B5B72F}" presName="composite" presStyleCnt="0"/>
      <dgm:spPr/>
    </dgm:pt>
    <dgm:pt modelId="{13AD569F-0727-447D-AF61-C518203FD317}" type="pres">
      <dgm:prSet presAssocID="{80B7D332-2B90-47B0-A2DA-FD2161B5B72F}" presName="parTx" presStyleLbl="alignNode1" presStyleIdx="0" presStyleCnt="4">
        <dgm:presLayoutVars>
          <dgm:chMax val="0"/>
          <dgm:chPref val="0"/>
        </dgm:presLayoutVars>
      </dgm:prSet>
      <dgm:spPr/>
    </dgm:pt>
    <dgm:pt modelId="{1A5FD0B5-33D7-4893-AE71-901D45115267}" type="pres">
      <dgm:prSet presAssocID="{80B7D332-2B90-47B0-A2DA-FD2161B5B72F}" presName="desTx" presStyleLbl="alignAccFollowNode1" presStyleIdx="0" presStyleCnt="4">
        <dgm:presLayoutVars/>
      </dgm:prSet>
      <dgm:spPr/>
    </dgm:pt>
    <dgm:pt modelId="{A3A62508-B1E5-478F-AB51-63413B30DF3E}" type="pres">
      <dgm:prSet presAssocID="{67FB036C-F616-4E12-8885-F4F1BB7138D7}" presName="space" presStyleCnt="0"/>
      <dgm:spPr/>
    </dgm:pt>
    <dgm:pt modelId="{CFBBCBFC-5DFD-4F4F-99CC-D1CB6F28E40A}" type="pres">
      <dgm:prSet presAssocID="{6AD4FE5B-D51C-46FB-92E8-73BB74EC5619}" presName="composite" presStyleCnt="0"/>
      <dgm:spPr/>
    </dgm:pt>
    <dgm:pt modelId="{AD988475-130E-4A30-967E-9127B6FEAFAD}" type="pres">
      <dgm:prSet presAssocID="{6AD4FE5B-D51C-46FB-92E8-73BB74EC5619}" presName="parTx" presStyleLbl="alignNode1" presStyleIdx="1" presStyleCnt="4">
        <dgm:presLayoutVars>
          <dgm:chMax val="0"/>
          <dgm:chPref val="0"/>
        </dgm:presLayoutVars>
      </dgm:prSet>
      <dgm:spPr/>
    </dgm:pt>
    <dgm:pt modelId="{92794CBA-B8B7-46A4-8582-5A45CB4756EA}" type="pres">
      <dgm:prSet presAssocID="{6AD4FE5B-D51C-46FB-92E8-73BB74EC5619}" presName="desTx" presStyleLbl="alignAccFollowNode1" presStyleIdx="1" presStyleCnt="4">
        <dgm:presLayoutVars/>
      </dgm:prSet>
      <dgm:spPr/>
    </dgm:pt>
    <dgm:pt modelId="{2A64B5F1-9C1A-4074-B0AA-69742543CBC4}" type="pres">
      <dgm:prSet presAssocID="{94EF1A1A-3E61-4CA4-BAF7-26D0D187AB09}" presName="space" presStyleCnt="0"/>
      <dgm:spPr/>
    </dgm:pt>
    <dgm:pt modelId="{CEC11DAA-CBC3-4241-9CEE-BC25010EA5A9}" type="pres">
      <dgm:prSet presAssocID="{70C13436-771B-4EED-9015-85E7BD7220BF}" presName="composite" presStyleCnt="0"/>
      <dgm:spPr/>
    </dgm:pt>
    <dgm:pt modelId="{6F686B85-E5C0-41F5-9F71-CE5E63545134}" type="pres">
      <dgm:prSet presAssocID="{70C13436-771B-4EED-9015-85E7BD7220BF}" presName="parTx" presStyleLbl="alignNode1" presStyleIdx="2" presStyleCnt="4">
        <dgm:presLayoutVars>
          <dgm:chMax val="0"/>
          <dgm:chPref val="0"/>
        </dgm:presLayoutVars>
      </dgm:prSet>
      <dgm:spPr/>
    </dgm:pt>
    <dgm:pt modelId="{C1DA8709-1A1F-4511-AD6D-5CDD3049D33F}" type="pres">
      <dgm:prSet presAssocID="{70C13436-771B-4EED-9015-85E7BD7220BF}" presName="desTx" presStyleLbl="alignAccFollowNode1" presStyleIdx="2" presStyleCnt="4">
        <dgm:presLayoutVars/>
      </dgm:prSet>
      <dgm:spPr/>
    </dgm:pt>
    <dgm:pt modelId="{E55C9996-79E0-4AEF-AE24-0F4FE60A16E5}" type="pres">
      <dgm:prSet presAssocID="{C9E9C143-383B-4E10-AF56-EE9BBF434190}" presName="space" presStyleCnt="0"/>
      <dgm:spPr/>
    </dgm:pt>
    <dgm:pt modelId="{80512A8F-F772-4344-A00C-D7F81E7FE97C}" type="pres">
      <dgm:prSet presAssocID="{82A34CC7-00F1-4324-8586-371581FC1B08}" presName="composite" presStyleCnt="0"/>
      <dgm:spPr/>
    </dgm:pt>
    <dgm:pt modelId="{2135075E-82EF-49E4-9933-37FA31B49829}" type="pres">
      <dgm:prSet presAssocID="{82A34CC7-00F1-4324-8586-371581FC1B08}" presName="parTx" presStyleLbl="alignNode1" presStyleIdx="3" presStyleCnt="4">
        <dgm:presLayoutVars>
          <dgm:chMax val="0"/>
          <dgm:chPref val="0"/>
        </dgm:presLayoutVars>
      </dgm:prSet>
      <dgm:spPr/>
    </dgm:pt>
    <dgm:pt modelId="{614E137C-A2ED-4D54-9C4D-2066855A97C4}" type="pres">
      <dgm:prSet presAssocID="{82A34CC7-00F1-4324-8586-371581FC1B08}" presName="desTx" presStyleLbl="alignAccFollowNode1" presStyleIdx="3" presStyleCnt="4">
        <dgm:presLayoutVars/>
      </dgm:prSet>
      <dgm:spPr/>
    </dgm:pt>
  </dgm:ptLst>
  <dgm:cxnLst>
    <dgm:cxn modelId="{D78BDF19-652F-446B-9DCD-075B5BC3B7F7}" type="presOf" srcId="{6AD4FE5B-D51C-46FB-92E8-73BB74EC5619}" destId="{AD988475-130E-4A30-967E-9127B6FEAFAD}" srcOrd="0" destOrd="0" presId="urn:microsoft.com/office/officeart/2016/7/layout/HorizontalActionList"/>
    <dgm:cxn modelId="{80646B3A-8F02-4178-AFC6-12E9C63D0FAF}" srcId="{4C12FA5F-7F6F-49F4-9609-7E1BAE6C60BE}" destId="{70C13436-771B-4EED-9015-85E7BD7220BF}" srcOrd="2" destOrd="0" parTransId="{98B06BAE-1145-4D0A-83EA-1A15E85C36C8}" sibTransId="{C9E9C143-383B-4E10-AF56-EE9BBF434190}"/>
    <dgm:cxn modelId="{2CA80F45-6B3D-4BDA-BF29-FB29734BABAE}" type="presOf" srcId="{33FC5DA0-8435-4552-BF35-21F0811A9DB3}" destId="{92794CBA-B8B7-46A4-8582-5A45CB4756EA}" srcOrd="0" destOrd="0" presId="urn:microsoft.com/office/officeart/2016/7/layout/HorizontalActionList"/>
    <dgm:cxn modelId="{9EBCA34B-7C1E-411E-A8AB-111797D32F22}" type="presOf" srcId="{82A34CC7-00F1-4324-8586-371581FC1B08}" destId="{2135075E-82EF-49E4-9933-37FA31B49829}" srcOrd="0" destOrd="0" presId="urn:microsoft.com/office/officeart/2016/7/layout/HorizontalActionList"/>
    <dgm:cxn modelId="{F8342B50-666A-4867-A03D-5FA8E0A469DC}" type="presOf" srcId="{DBE66800-6C8A-4F72-9AA3-776C7940B785}" destId="{C1DA8709-1A1F-4511-AD6D-5CDD3049D33F}" srcOrd="0" destOrd="0" presId="urn:microsoft.com/office/officeart/2016/7/layout/HorizontalActionList"/>
    <dgm:cxn modelId="{9667855A-3607-4D5D-A162-3B44F45AE917}" srcId="{6AD4FE5B-D51C-46FB-92E8-73BB74EC5619}" destId="{33FC5DA0-8435-4552-BF35-21F0811A9DB3}" srcOrd="0" destOrd="0" parTransId="{C35CEE1C-014A-4F90-B162-C6CFF93800B6}" sibTransId="{B508A235-EAE4-4ED3-B421-054A2035ACF0}"/>
    <dgm:cxn modelId="{AE30B57D-7F2A-49B5-988F-B8449FFE2074}" srcId="{80B7D332-2B90-47B0-A2DA-FD2161B5B72F}" destId="{E2F4A637-9C10-498F-9789-CC49821B7C53}" srcOrd="0" destOrd="0" parTransId="{88079DAF-7F30-427A-89A8-C62E6A3B1353}" sibTransId="{44BC9A5A-2F63-4A49-93F0-718355FE8275}"/>
    <dgm:cxn modelId="{6CE8F187-F402-4DF3-BA08-3156B572B080}" srcId="{4C12FA5F-7F6F-49F4-9609-7E1BAE6C60BE}" destId="{80B7D332-2B90-47B0-A2DA-FD2161B5B72F}" srcOrd="0" destOrd="0" parTransId="{EECE8DBE-87B2-40F6-9298-26EBB1D43FF5}" sibTransId="{67FB036C-F616-4E12-8885-F4F1BB7138D7}"/>
    <dgm:cxn modelId="{A4DA8F8D-EADF-400F-9954-8197F2E722C4}" srcId="{4C12FA5F-7F6F-49F4-9609-7E1BAE6C60BE}" destId="{6AD4FE5B-D51C-46FB-92E8-73BB74EC5619}" srcOrd="1" destOrd="0" parTransId="{A7924730-B926-463D-B68A-87B92AD33743}" sibTransId="{94EF1A1A-3E61-4CA4-BAF7-26D0D187AB09}"/>
    <dgm:cxn modelId="{4989FC97-8317-4B4E-9559-C6648FFE208C}" srcId="{4C12FA5F-7F6F-49F4-9609-7E1BAE6C60BE}" destId="{82A34CC7-00F1-4324-8586-371581FC1B08}" srcOrd="3" destOrd="0" parTransId="{6D1D9ACD-E8BB-4C02-B483-FA2215A35559}" sibTransId="{D805046B-7A5C-44FE-9A84-49015F022613}"/>
    <dgm:cxn modelId="{434E79B8-8DC0-42E2-B37D-3394ED97BC4A}" srcId="{82A34CC7-00F1-4324-8586-371581FC1B08}" destId="{E4FC4C11-33F5-40F9-85D3-05629064AD55}" srcOrd="0" destOrd="0" parTransId="{223A1A0F-CD78-4E6B-BA94-2CC260FD07B4}" sibTransId="{F30E2822-8F5C-48A5-8BD2-70C59A1C86A9}"/>
    <dgm:cxn modelId="{F396B5C7-A01D-49C6-9754-3843914DDB25}" srcId="{70C13436-771B-4EED-9015-85E7BD7220BF}" destId="{DBE66800-6C8A-4F72-9AA3-776C7940B785}" srcOrd="0" destOrd="0" parTransId="{E5A868A8-33A4-4283-BBD9-7A7F6DACE71A}" sibTransId="{FF1F6F9B-C7FC-48C7-B3D4-5E4E87CB9C35}"/>
    <dgm:cxn modelId="{017D14D0-85BE-4E77-9A07-BF84884C8940}" type="presOf" srcId="{4C12FA5F-7F6F-49F4-9609-7E1BAE6C60BE}" destId="{854F9116-4324-4E2F-B33E-DDE9512AA2D9}" srcOrd="0" destOrd="0" presId="urn:microsoft.com/office/officeart/2016/7/layout/HorizontalActionList"/>
    <dgm:cxn modelId="{29ED9FE0-F6C7-41A2-BD56-17F66A9A92F5}" type="presOf" srcId="{E2F4A637-9C10-498F-9789-CC49821B7C53}" destId="{1A5FD0B5-33D7-4893-AE71-901D45115267}" srcOrd="0" destOrd="0" presId="urn:microsoft.com/office/officeart/2016/7/layout/HorizontalActionList"/>
    <dgm:cxn modelId="{DFFD64E3-B36C-4E86-8DB1-287B75E18D1C}" type="presOf" srcId="{70C13436-771B-4EED-9015-85E7BD7220BF}" destId="{6F686B85-E5C0-41F5-9F71-CE5E63545134}" srcOrd="0" destOrd="0" presId="urn:microsoft.com/office/officeart/2016/7/layout/HorizontalActionList"/>
    <dgm:cxn modelId="{9718ACE7-99B1-4D34-95DC-26ED38AA93E5}" type="presOf" srcId="{80B7D332-2B90-47B0-A2DA-FD2161B5B72F}" destId="{13AD569F-0727-447D-AF61-C518203FD317}" srcOrd="0" destOrd="0" presId="urn:microsoft.com/office/officeart/2016/7/layout/HorizontalActionList"/>
    <dgm:cxn modelId="{1EF58FF4-B68D-4FC5-AC46-73F6354314BE}" type="presOf" srcId="{E4FC4C11-33F5-40F9-85D3-05629064AD55}" destId="{614E137C-A2ED-4D54-9C4D-2066855A97C4}" srcOrd="0" destOrd="0" presId="urn:microsoft.com/office/officeart/2016/7/layout/HorizontalActionList"/>
    <dgm:cxn modelId="{5AF88F5E-C868-47AA-BE84-271A93782D4B}" type="presParOf" srcId="{854F9116-4324-4E2F-B33E-DDE9512AA2D9}" destId="{E6851273-A52D-471F-B45B-2D0CE5BA007D}" srcOrd="0" destOrd="0" presId="urn:microsoft.com/office/officeart/2016/7/layout/HorizontalActionList"/>
    <dgm:cxn modelId="{C89DE0E4-5F32-4EB5-A5ED-EDC8CF6D6B46}" type="presParOf" srcId="{E6851273-A52D-471F-B45B-2D0CE5BA007D}" destId="{13AD569F-0727-447D-AF61-C518203FD317}" srcOrd="0" destOrd="0" presId="urn:microsoft.com/office/officeart/2016/7/layout/HorizontalActionList"/>
    <dgm:cxn modelId="{5FEEFECA-7D59-4D56-AE4D-703607CC5567}" type="presParOf" srcId="{E6851273-A52D-471F-B45B-2D0CE5BA007D}" destId="{1A5FD0B5-33D7-4893-AE71-901D45115267}" srcOrd="1" destOrd="0" presId="urn:microsoft.com/office/officeart/2016/7/layout/HorizontalActionList"/>
    <dgm:cxn modelId="{85FB4C79-C790-4265-80CF-6F8D21B4247C}" type="presParOf" srcId="{854F9116-4324-4E2F-B33E-DDE9512AA2D9}" destId="{A3A62508-B1E5-478F-AB51-63413B30DF3E}" srcOrd="1" destOrd="0" presId="urn:microsoft.com/office/officeart/2016/7/layout/HorizontalActionList"/>
    <dgm:cxn modelId="{00A26EAE-F81B-4BE5-A585-7482836E7C76}" type="presParOf" srcId="{854F9116-4324-4E2F-B33E-DDE9512AA2D9}" destId="{CFBBCBFC-5DFD-4F4F-99CC-D1CB6F28E40A}" srcOrd="2" destOrd="0" presId="urn:microsoft.com/office/officeart/2016/7/layout/HorizontalActionList"/>
    <dgm:cxn modelId="{89C8B731-8B94-4A09-BA0D-23C2B81ADBC3}" type="presParOf" srcId="{CFBBCBFC-5DFD-4F4F-99CC-D1CB6F28E40A}" destId="{AD988475-130E-4A30-967E-9127B6FEAFAD}" srcOrd="0" destOrd="0" presId="urn:microsoft.com/office/officeart/2016/7/layout/HorizontalActionList"/>
    <dgm:cxn modelId="{D3E10714-F092-41B4-B8E9-A069E768D940}" type="presParOf" srcId="{CFBBCBFC-5DFD-4F4F-99CC-D1CB6F28E40A}" destId="{92794CBA-B8B7-46A4-8582-5A45CB4756EA}" srcOrd="1" destOrd="0" presId="urn:microsoft.com/office/officeart/2016/7/layout/HorizontalActionList"/>
    <dgm:cxn modelId="{812BAFA0-7936-4815-AB10-B5B0A46B2C8E}" type="presParOf" srcId="{854F9116-4324-4E2F-B33E-DDE9512AA2D9}" destId="{2A64B5F1-9C1A-4074-B0AA-69742543CBC4}" srcOrd="3" destOrd="0" presId="urn:microsoft.com/office/officeart/2016/7/layout/HorizontalActionList"/>
    <dgm:cxn modelId="{F2666667-95D9-4E7D-8B70-314312EDD96D}" type="presParOf" srcId="{854F9116-4324-4E2F-B33E-DDE9512AA2D9}" destId="{CEC11DAA-CBC3-4241-9CEE-BC25010EA5A9}" srcOrd="4" destOrd="0" presId="urn:microsoft.com/office/officeart/2016/7/layout/HorizontalActionList"/>
    <dgm:cxn modelId="{7E8DCDB4-2DE8-45A5-A596-1AA139807653}" type="presParOf" srcId="{CEC11DAA-CBC3-4241-9CEE-BC25010EA5A9}" destId="{6F686B85-E5C0-41F5-9F71-CE5E63545134}" srcOrd="0" destOrd="0" presId="urn:microsoft.com/office/officeart/2016/7/layout/HorizontalActionList"/>
    <dgm:cxn modelId="{027E7E0C-8A3E-4471-9123-8E98B30F8CCA}" type="presParOf" srcId="{CEC11DAA-CBC3-4241-9CEE-BC25010EA5A9}" destId="{C1DA8709-1A1F-4511-AD6D-5CDD3049D33F}" srcOrd="1" destOrd="0" presId="urn:microsoft.com/office/officeart/2016/7/layout/HorizontalActionList"/>
    <dgm:cxn modelId="{11D4557D-90B6-49EA-9D50-C46388723A34}" type="presParOf" srcId="{854F9116-4324-4E2F-B33E-DDE9512AA2D9}" destId="{E55C9996-79E0-4AEF-AE24-0F4FE60A16E5}" srcOrd="5" destOrd="0" presId="urn:microsoft.com/office/officeart/2016/7/layout/HorizontalActionList"/>
    <dgm:cxn modelId="{F7A6480C-93AB-4422-99D6-24ACD1B4C3EC}" type="presParOf" srcId="{854F9116-4324-4E2F-B33E-DDE9512AA2D9}" destId="{80512A8F-F772-4344-A00C-D7F81E7FE97C}" srcOrd="6" destOrd="0" presId="urn:microsoft.com/office/officeart/2016/7/layout/HorizontalActionList"/>
    <dgm:cxn modelId="{BB7D3332-F067-4260-A3F1-519432209879}" type="presParOf" srcId="{80512A8F-F772-4344-A00C-D7F81E7FE97C}" destId="{2135075E-82EF-49E4-9933-37FA31B49829}" srcOrd="0" destOrd="0" presId="urn:microsoft.com/office/officeart/2016/7/layout/HorizontalActionList"/>
    <dgm:cxn modelId="{AF3CFA4E-85B2-4037-BDEE-5B0EBDB86895}" type="presParOf" srcId="{80512A8F-F772-4344-A00C-D7F81E7FE97C}" destId="{614E137C-A2ED-4D54-9C4D-2066855A97C4}"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3A7DAC-E621-41D2-A09F-D89F88E4D432}"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86F6EBFC-BB0C-459E-8D26-8BB0EE1C9ABE}">
      <dgm:prSet/>
      <dgm:spPr/>
      <dgm:t>
        <a:bodyPr/>
        <a:lstStyle/>
        <a:p>
          <a:r>
            <a:rPr lang="en-US">
              <a:solidFill>
                <a:schemeClr val="bg2">
                  <a:lumMod val="10000"/>
                </a:schemeClr>
              </a:solidFill>
            </a:rPr>
            <a:t>Massachusetts MOLST-to-POLST Transition website </a:t>
          </a:r>
          <a:r>
            <a:rPr lang="en-US" u="sng">
              <a:solidFill>
                <a:schemeClr val="bg2">
                  <a:lumMod val="10000"/>
                </a:schemeClr>
              </a:solidFill>
              <a:uFillTx/>
              <a:hlinkClick xmlns:r="http://schemas.openxmlformats.org/officeDocument/2006/relationships" r:id="rId1">
                <a:extLst>
                  <a:ext uri="{A12FA001-AC4F-418D-AE19-62706E023703}">
                    <ahyp:hlinkClr xmlns:ahyp="http://schemas.microsoft.com/office/drawing/2018/hyperlinkcolor" val="tx"/>
                  </a:ext>
                </a:extLst>
              </a:hlinkClick>
            </a:rPr>
            <a:t>https://www.mass.gov/molst-to-polst-transition</a:t>
          </a:r>
          <a:endParaRPr lang="en-US">
            <a:solidFill>
              <a:schemeClr val="bg2">
                <a:lumMod val="10000"/>
              </a:schemeClr>
            </a:solidFill>
          </a:endParaRPr>
        </a:p>
      </dgm:t>
    </dgm:pt>
    <dgm:pt modelId="{AD1EF31E-638E-4218-8C8C-1CDC06A7EDB0}" type="parTrans" cxnId="{850F743D-2C65-4B38-A531-F37CD3BD0592}">
      <dgm:prSet/>
      <dgm:spPr/>
      <dgm:t>
        <a:bodyPr/>
        <a:lstStyle/>
        <a:p>
          <a:endParaRPr lang="en-US"/>
        </a:p>
      </dgm:t>
    </dgm:pt>
    <dgm:pt modelId="{51B24894-8F8E-41CE-A9D8-4B93F2ECC454}" type="sibTrans" cxnId="{850F743D-2C65-4B38-A531-F37CD3BD0592}">
      <dgm:prSet/>
      <dgm:spPr/>
      <dgm:t>
        <a:bodyPr/>
        <a:lstStyle/>
        <a:p>
          <a:endParaRPr lang="en-US"/>
        </a:p>
      </dgm:t>
    </dgm:pt>
    <dgm:pt modelId="{340E1C2B-A04D-4C67-B53B-7BB98B2C5311}">
      <dgm:prSet/>
      <dgm:spPr/>
      <dgm:t>
        <a:bodyPr/>
        <a:lstStyle/>
        <a:p>
          <a:r>
            <a:rPr lang="en-US">
              <a:solidFill>
                <a:schemeClr val="bg2">
                  <a:lumMod val="10000"/>
                </a:schemeClr>
              </a:solidFill>
            </a:rPr>
            <a:t>Massachusetts Executive Office of Elder Affairs Call Center</a:t>
          </a:r>
        </a:p>
        <a:p>
          <a:r>
            <a:rPr lang="en-US" b="1">
              <a:solidFill>
                <a:schemeClr val="bg2">
                  <a:lumMod val="10000"/>
                </a:schemeClr>
              </a:solidFill>
            </a:rPr>
            <a:t>844 -771-1629</a:t>
          </a:r>
          <a:endParaRPr lang="en-US">
            <a:solidFill>
              <a:schemeClr val="bg2">
                <a:lumMod val="10000"/>
              </a:schemeClr>
            </a:solidFill>
          </a:endParaRPr>
        </a:p>
        <a:p>
          <a:r>
            <a:rPr lang="en-US" b="1">
              <a:solidFill>
                <a:schemeClr val="bg2">
                  <a:lumMod val="10000"/>
                </a:schemeClr>
              </a:solidFill>
              <a:hlinkClick xmlns:r="http://schemas.openxmlformats.org/officeDocument/2006/relationships" r:id="rId2">
                <a:extLst>
                  <a:ext uri="{A12FA001-AC4F-418D-AE19-62706E023703}">
                    <ahyp:hlinkClr xmlns:ahyp="http://schemas.microsoft.com/office/drawing/2018/hyperlinkcolor" val="tx"/>
                  </a:ext>
                </a:extLst>
              </a:hlinkClick>
            </a:rPr>
            <a:t>POLSTSupport@uhealthsolutions.org</a:t>
          </a:r>
          <a:endParaRPr lang="en-US">
            <a:solidFill>
              <a:schemeClr val="bg2">
                <a:lumMod val="10000"/>
              </a:schemeClr>
            </a:solidFill>
          </a:endParaRPr>
        </a:p>
      </dgm:t>
    </dgm:pt>
    <dgm:pt modelId="{DD7E7CBE-B281-49F2-B9E7-C9F43745025F}" type="parTrans" cxnId="{5FDF3710-A399-4448-AE2D-2A26B7317E1C}">
      <dgm:prSet/>
      <dgm:spPr/>
      <dgm:t>
        <a:bodyPr/>
        <a:lstStyle/>
        <a:p>
          <a:endParaRPr lang="en-US"/>
        </a:p>
      </dgm:t>
    </dgm:pt>
    <dgm:pt modelId="{B1EAF38C-9100-40D1-950E-3C77A93DA444}" type="sibTrans" cxnId="{5FDF3710-A399-4448-AE2D-2A26B7317E1C}">
      <dgm:prSet/>
      <dgm:spPr/>
      <dgm:t>
        <a:bodyPr/>
        <a:lstStyle/>
        <a:p>
          <a:endParaRPr lang="en-US"/>
        </a:p>
      </dgm:t>
    </dgm:pt>
    <dgm:pt modelId="{6ADF56AC-A6E9-41BF-8EA3-56C36FB19055}">
      <dgm:prSet/>
      <dgm:spPr/>
      <dgm:t>
        <a:bodyPr/>
        <a:lstStyle/>
        <a:p>
          <a:endParaRPr lang="en-US">
            <a:solidFill>
              <a:schemeClr val="bg2">
                <a:lumMod val="10000"/>
              </a:schemeClr>
            </a:solidFill>
          </a:endParaRPr>
        </a:p>
      </dgm:t>
    </dgm:pt>
    <dgm:pt modelId="{28ADAB66-BD5B-4877-A43B-873A28E4583A}" type="parTrans" cxnId="{318371E6-3E88-4CAB-8A51-E374E7A476E7}">
      <dgm:prSet/>
      <dgm:spPr/>
      <dgm:t>
        <a:bodyPr/>
        <a:lstStyle/>
        <a:p>
          <a:endParaRPr lang="en-US"/>
        </a:p>
      </dgm:t>
    </dgm:pt>
    <dgm:pt modelId="{BAD0A71A-56B0-4A5E-BFBB-F6012599E30E}" type="sibTrans" cxnId="{318371E6-3E88-4CAB-8A51-E374E7A476E7}">
      <dgm:prSet/>
      <dgm:spPr/>
      <dgm:t>
        <a:bodyPr/>
        <a:lstStyle/>
        <a:p>
          <a:endParaRPr lang="en-US"/>
        </a:p>
      </dgm:t>
    </dgm:pt>
    <dgm:pt modelId="{A2AC1638-FFEC-4E6C-BAA5-D49BA0F0BBDE}" type="pres">
      <dgm:prSet presAssocID="{203A7DAC-E621-41D2-A09F-D89F88E4D432}" presName="linear" presStyleCnt="0">
        <dgm:presLayoutVars>
          <dgm:animLvl val="lvl"/>
          <dgm:resizeHandles val="exact"/>
        </dgm:presLayoutVars>
      </dgm:prSet>
      <dgm:spPr/>
    </dgm:pt>
    <dgm:pt modelId="{6BD07466-1162-46A7-9A6C-3CBE8155BA3B}" type="pres">
      <dgm:prSet presAssocID="{86F6EBFC-BB0C-459E-8D26-8BB0EE1C9ABE}" presName="parentText" presStyleLbl="node1" presStyleIdx="0" presStyleCnt="2">
        <dgm:presLayoutVars>
          <dgm:chMax val="0"/>
          <dgm:bulletEnabled val="1"/>
        </dgm:presLayoutVars>
      </dgm:prSet>
      <dgm:spPr/>
    </dgm:pt>
    <dgm:pt modelId="{C5E34793-ADFF-4D41-AF21-D8EEBE6AE3F5}" type="pres">
      <dgm:prSet presAssocID="{51B24894-8F8E-41CE-A9D8-4B93F2ECC454}" presName="spacer" presStyleCnt="0"/>
      <dgm:spPr/>
    </dgm:pt>
    <dgm:pt modelId="{8D37D0BB-0AF7-485B-89AF-66AAA05C138F}" type="pres">
      <dgm:prSet presAssocID="{340E1C2B-A04D-4C67-B53B-7BB98B2C5311}" presName="parentText" presStyleLbl="node1" presStyleIdx="1" presStyleCnt="2">
        <dgm:presLayoutVars>
          <dgm:chMax val="0"/>
          <dgm:bulletEnabled val="1"/>
        </dgm:presLayoutVars>
      </dgm:prSet>
      <dgm:spPr/>
    </dgm:pt>
    <dgm:pt modelId="{7E464FE4-CD30-45F1-9080-D7865148E120}" type="pres">
      <dgm:prSet presAssocID="{340E1C2B-A04D-4C67-B53B-7BB98B2C5311}" presName="childText" presStyleLbl="revTx" presStyleIdx="0" presStyleCnt="1">
        <dgm:presLayoutVars>
          <dgm:bulletEnabled val="1"/>
        </dgm:presLayoutVars>
      </dgm:prSet>
      <dgm:spPr/>
    </dgm:pt>
  </dgm:ptLst>
  <dgm:cxnLst>
    <dgm:cxn modelId="{5FDF3710-A399-4448-AE2D-2A26B7317E1C}" srcId="{203A7DAC-E621-41D2-A09F-D89F88E4D432}" destId="{340E1C2B-A04D-4C67-B53B-7BB98B2C5311}" srcOrd="1" destOrd="0" parTransId="{DD7E7CBE-B281-49F2-B9E7-C9F43745025F}" sibTransId="{B1EAF38C-9100-40D1-950E-3C77A93DA444}"/>
    <dgm:cxn modelId="{58A24915-8FC1-46FC-928C-3CAD60FC1428}" type="presOf" srcId="{340E1C2B-A04D-4C67-B53B-7BB98B2C5311}" destId="{8D37D0BB-0AF7-485B-89AF-66AAA05C138F}" srcOrd="0" destOrd="0" presId="urn:microsoft.com/office/officeart/2005/8/layout/vList2"/>
    <dgm:cxn modelId="{5C420E1F-209A-4B0D-A748-FBE81C82169F}" type="presOf" srcId="{6ADF56AC-A6E9-41BF-8EA3-56C36FB19055}" destId="{7E464FE4-CD30-45F1-9080-D7865148E120}" srcOrd="0" destOrd="0" presId="urn:microsoft.com/office/officeart/2005/8/layout/vList2"/>
    <dgm:cxn modelId="{850F743D-2C65-4B38-A531-F37CD3BD0592}" srcId="{203A7DAC-E621-41D2-A09F-D89F88E4D432}" destId="{86F6EBFC-BB0C-459E-8D26-8BB0EE1C9ABE}" srcOrd="0" destOrd="0" parTransId="{AD1EF31E-638E-4218-8C8C-1CDC06A7EDB0}" sibTransId="{51B24894-8F8E-41CE-A9D8-4B93F2ECC454}"/>
    <dgm:cxn modelId="{63D196A1-94F5-4E13-997C-F6BA8945B886}" type="presOf" srcId="{203A7DAC-E621-41D2-A09F-D89F88E4D432}" destId="{A2AC1638-FFEC-4E6C-BAA5-D49BA0F0BBDE}" srcOrd="0" destOrd="0" presId="urn:microsoft.com/office/officeart/2005/8/layout/vList2"/>
    <dgm:cxn modelId="{856897D5-D3A2-4A45-BE6E-F65CE0F7F1DF}" type="presOf" srcId="{86F6EBFC-BB0C-459E-8D26-8BB0EE1C9ABE}" destId="{6BD07466-1162-46A7-9A6C-3CBE8155BA3B}" srcOrd="0" destOrd="0" presId="urn:microsoft.com/office/officeart/2005/8/layout/vList2"/>
    <dgm:cxn modelId="{318371E6-3E88-4CAB-8A51-E374E7A476E7}" srcId="{340E1C2B-A04D-4C67-B53B-7BB98B2C5311}" destId="{6ADF56AC-A6E9-41BF-8EA3-56C36FB19055}" srcOrd="0" destOrd="0" parTransId="{28ADAB66-BD5B-4877-A43B-873A28E4583A}" sibTransId="{BAD0A71A-56B0-4A5E-BFBB-F6012599E30E}"/>
    <dgm:cxn modelId="{47A80033-F1DD-48C8-86BA-DC9A346E4386}" type="presParOf" srcId="{A2AC1638-FFEC-4E6C-BAA5-D49BA0F0BBDE}" destId="{6BD07466-1162-46A7-9A6C-3CBE8155BA3B}" srcOrd="0" destOrd="0" presId="urn:microsoft.com/office/officeart/2005/8/layout/vList2"/>
    <dgm:cxn modelId="{8449A8A4-5E19-4655-BA51-63544BB812E1}" type="presParOf" srcId="{A2AC1638-FFEC-4E6C-BAA5-D49BA0F0BBDE}" destId="{C5E34793-ADFF-4D41-AF21-D8EEBE6AE3F5}" srcOrd="1" destOrd="0" presId="urn:microsoft.com/office/officeart/2005/8/layout/vList2"/>
    <dgm:cxn modelId="{C65D1560-25A2-4A3A-8CEC-4E04A1454F9A}" type="presParOf" srcId="{A2AC1638-FFEC-4E6C-BAA5-D49BA0F0BBDE}" destId="{8D37D0BB-0AF7-485B-89AF-66AAA05C138F}" srcOrd="2" destOrd="0" presId="urn:microsoft.com/office/officeart/2005/8/layout/vList2"/>
    <dgm:cxn modelId="{25601C1C-2503-454D-B927-BEF54D934637}" type="presParOf" srcId="{A2AC1638-FFEC-4E6C-BAA5-D49BA0F0BBDE}" destId="{7E464FE4-CD30-45F1-9080-D7865148E12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E131B-BC8F-40E2-9E01-79CA4209A87E}">
      <dsp:nvSpPr>
        <dsp:cNvPr id="0" name=""/>
        <dsp:cNvSpPr/>
      </dsp:nvSpPr>
      <dsp:spPr>
        <a:xfrm>
          <a:off x="0" y="163871"/>
          <a:ext cx="1051560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Alignment with National POLST</a:t>
          </a:r>
        </a:p>
      </dsp:txBody>
      <dsp:txXfrm>
        <a:off x="59399" y="223270"/>
        <a:ext cx="10396802" cy="1098002"/>
      </dsp:txXfrm>
    </dsp:sp>
    <dsp:sp modelId="{36A5251B-48A9-47BB-9BB4-D2814C334248}">
      <dsp:nvSpPr>
        <dsp:cNvPr id="0" name=""/>
        <dsp:cNvSpPr/>
      </dsp:nvSpPr>
      <dsp:spPr>
        <a:xfrm>
          <a:off x="0" y="1567872"/>
          <a:ext cx="10515600"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More unified system </a:t>
          </a:r>
          <a:r>
            <a:rPr lang="en-US" sz="2800" b="0" kern="1200"/>
            <a:t>transferable across states and across care settings  </a:t>
          </a:r>
        </a:p>
      </dsp:txBody>
      <dsp:txXfrm>
        <a:off x="59399" y="1627271"/>
        <a:ext cx="10396802" cy="1098002"/>
      </dsp:txXfrm>
    </dsp:sp>
    <dsp:sp modelId="{57918D9E-69D8-46C3-BBED-0A5E37CCF0DE}">
      <dsp:nvSpPr>
        <dsp:cNvPr id="0" name=""/>
        <dsp:cNvSpPr/>
      </dsp:nvSpPr>
      <dsp:spPr>
        <a:xfrm>
          <a:off x="0" y="2971872"/>
          <a:ext cx="10515600" cy="1216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More consistent &amp; reliable system to ensure patient wishes respected, wherever treated </a:t>
          </a:r>
        </a:p>
      </dsp:txBody>
      <dsp:txXfrm>
        <a:off x="59399" y="3031271"/>
        <a:ext cx="103968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A370-40CB-4EBA-9FD6-59F95FB1D70A}">
      <dsp:nvSpPr>
        <dsp:cNvPr id="0" name=""/>
        <dsp:cNvSpPr/>
      </dsp:nvSpPr>
      <dsp:spPr>
        <a:xfrm>
          <a:off x="922" y="892267"/>
          <a:ext cx="3596144" cy="215768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It is a part of advance care planning process</a:t>
          </a:r>
        </a:p>
      </dsp:txBody>
      <dsp:txXfrm>
        <a:off x="922" y="892267"/>
        <a:ext cx="3596144" cy="2157686"/>
      </dsp:txXfrm>
    </dsp:sp>
    <dsp:sp modelId="{5BECBAF2-15F3-4097-8A87-E841285C0493}">
      <dsp:nvSpPr>
        <dsp:cNvPr id="0" name=""/>
        <dsp:cNvSpPr/>
      </dsp:nvSpPr>
      <dsp:spPr>
        <a:xfrm>
          <a:off x="3956680" y="892267"/>
          <a:ext cx="3596144" cy="215768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It allows seriously ill patients to identify the treatment desired under specific circumstances</a:t>
          </a:r>
        </a:p>
      </dsp:txBody>
      <dsp:txXfrm>
        <a:off x="3956680" y="892267"/>
        <a:ext cx="3596144" cy="2157686"/>
      </dsp:txXfrm>
    </dsp:sp>
    <dsp:sp modelId="{809271EF-A679-4B4C-A3EC-464C83F3804C}">
      <dsp:nvSpPr>
        <dsp:cNvPr id="0" name=""/>
        <dsp:cNvSpPr/>
      </dsp:nvSpPr>
      <dsp:spPr>
        <a:xfrm>
          <a:off x="922" y="3409568"/>
          <a:ext cx="3596144" cy="215768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Its decisions reached through “Goals of Care” Conversations</a:t>
          </a:r>
        </a:p>
      </dsp:txBody>
      <dsp:txXfrm>
        <a:off x="922" y="3409568"/>
        <a:ext cx="3596144" cy="2157686"/>
      </dsp:txXfrm>
    </dsp:sp>
    <dsp:sp modelId="{5FC46642-2F03-45E5-A35F-C822F1227F15}">
      <dsp:nvSpPr>
        <dsp:cNvPr id="0" name=""/>
        <dsp:cNvSpPr/>
      </dsp:nvSpPr>
      <dsp:spPr>
        <a:xfrm>
          <a:off x="3956680" y="3409568"/>
          <a:ext cx="3596144" cy="215768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It is a </a:t>
          </a:r>
          <a:r>
            <a:rPr lang="en-US" sz="2700" b="1" kern="1200"/>
            <a:t>medical order </a:t>
          </a:r>
          <a:r>
            <a:rPr lang="en-US" sz="2700" b="0" kern="1200"/>
            <a:t>for use</a:t>
          </a:r>
          <a:r>
            <a:rPr lang="en-US" sz="2700" b="1" kern="1200"/>
            <a:t> between care settings </a:t>
          </a:r>
        </a:p>
      </dsp:txBody>
      <dsp:txXfrm>
        <a:off x="3956680" y="3409568"/>
        <a:ext cx="3596144" cy="2157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A370-40CB-4EBA-9FD6-59F95FB1D70A}">
      <dsp:nvSpPr>
        <dsp:cNvPr id="0" name=""/>
        <dsp:cNvSpPr/>
      </dsp:nvSpPr>
      <dsp:spPr>
        <a:xfrm>
          <a:off x="922" y="892267"/>
          <a:ext cx="3596144" cy="2157686"/>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a:t>Can be signed electronically </a:t>
          </a:r>
        </a:p>
      </dsp:txBody>
      <dsp:txXfrm>
        <a:off x="922" y="892267"/>
        <a:ext cx="3596144" cy="2157686"/>
      </dsp:txXfrm>
    </dsp:sp>
    <dsp:sp modelId="{5BECBAF2-15F3-4097-8A87-E841285C0493}">
      <dsp:nvSpPr>
        <dsp:cNvPr id="0" name=""/>
        <dsp:cNvSpPr/>
      </dsp:nvSpPr>
      <dsp:spPr>
        <a:xfrm>
          <a:off x="3956680" y="892267"/>
          <a:ext cx="3596144" cy="2157686"/>
        </a:xfrm>
        <a:prstGeom prst="rect">
          <a:avLst/>
        </a:prstGeom>
        <a:solidFill>
          <a:srgbClr val="FBAF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No pink paper</a:t>
          </a:r>
        </a:p>
      </dsp:txBody>
      <dsp:txXfrm>
        <a:off x="3956680" y="892267"/>
        <a:ext cx="3596144" cy="2157686"/>
      </dsp:txXfrm>
    </dsp:sp>
    <dsp:sp modelId="{809271EF-A679-4B4C-A3EC-464C83F3804C}">
      <dsp:nvSpPr>
        <dsp:cNvPr id="0" name=""/>
        <dsp:cNvSpPr/>
      </dsp:nvSpPr>
      <dsp:spPr>
        <a:xfrm>
          <a:off x="922" y="3409568"/>
          <a:ext cx="3596144" cy="2157686"/>
        </a:xfrm>
        <a:prstGeom prst="rect">
          <a:avLst/>
        </a:prstGeom>
        <a:solidFill>
          <a:schemeClr val="accent6">
            <a:shade val="80000"/>
            <a:hueOff val="0"/>
            <a:satOff val="0"/>
            <a:lumOff val="16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No intubation or ventilation patient choices </a:t>
          </a:r>
        </a:p>
      </dsp:txBody>
      <dsp:txXfrm>
        <a:off x="922" y="3409568"/>
        <a:ext cx="3596144" cy="2157686"/>
      </dsp:txXfrm>
    </dsp:sp>
    <dsp:sp modelId="{5FC46642-2F03-45E5-A35F-C822F1227F15}">
      <dsp:nvSpPr>
        <dsp:cNvPr id="0" name=""/>
        <dsp:cNvSpPr/>
      </dsp:nvSpPr>
      <dsp:spPr>
        <a:xfrm>
          <a:off x="3956680" y="3409568"/>
          <a:ext cx="3596144" cy="2157686"/>
        </a:xfrm>
        <a:prstGeom prst="rect">
          <a:avLst/>
        </a:prstGeom>
        <a:solidFill>
          <a:schemeClr val="accent6">
            <a:shade val="80000"/>
            <a:hueOff val="0"/>
            <a:satOff val="0"/>
            <a:lumOff val="25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a:t>No Transport/  Do Not Transport choices</a:t>
          </a:r>
          <a:endParaRPr lang="en-US" sz="3700" b="1" kern="1200"/>
        </a:p>
      </dsp:txBody>
      <dsp:txXfrm>
        <a:off x="3956680" y="3409568"/>
        <a:ext cx="3596144" cy="2157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16B61-06C2-4CF4-840C-AEABC7FA4867}">
      <dsp:nvSpPr>
        <dsp:cNvPr id="0" name=""/>
        <dsp:cNvSpPr/>
      </dsp:nvSpPr>
      <dsp:spPr>
        <a:xfrm rot="5400000">
          <a:off x="5376035" y="-415733"/>
          <a:ext cx="5486400" cy="7689466"/>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a:solidFill>
                <a:srgbClr val="0070C0"/>
              </a:solidFill>
            </a:rPr>
            <a:t>Establish POLST as integral part of care planning continuum across the state</a:t>
          </a:r>
        </a:p>
        <a:p>
          <a:pPr marL="285750" lvl="1" indent="-285750" algn="l" defTabSz="1244600">
            <a:lnSpc>
              <a:spcPct val="90000"/>
            </a:lnSpc>
            <a:spcBef>
              <a:spcPct val="0"/>
            </a:spcBef>
            <a:spcAft>
              <a:spcPct val="15000"/>
            </a:spcAft>
            <a:buChar char="•"/>
          </a:pPr>
          <a:r>
            <a:rPr lang="en-US" sz="2800" kern="1200">
              <a:solidFill>
                <a:srgbClr val="0070C0"/>
              </a:solidFill>
            </a:rPr>
            <a:t>Support effective care planning conversations for people with serious illness and advancing frailty</a:t>
          </a:r>
        </a:p>
        <a:p>
          <a:pPr marL="285750" lvl="1" indent="-285750" algn="l" defTabSz="1244600">
            <a:lnSpc>
              <a:spcPct val="90000"/>
            </a:lnSpc>
            <a:spcBef>
              <a:spcPct val="0"/>
            </a:spcBef>
            <a:spcAft>
              <a:spcPct val="15000"/>
            </a:spcAft>
            <a:buChar char="•"/>
          </a:pPr>
          <a:r>
            <a:rPr lang="en-US" sz="2800" kern="1200">
              <a:solidFill>
                <a:srgbClr val="0070C0"/>
              </a:solidFill>
            </a:rPr>
            <a:t>Ensure clear, reliable documentation about the program</a:t>
          </a:r>
        </a:p>
        <a:p>
          <a:pPr marL="285750" lvl="1" indent="-285750" algn="l" defTabSz="1244600">
            <a:lnSpc>
              <a:spcPct val="90000"/>
            </a:lnSpc>
            <a:spcBef>
              <a:spcPct val="0"/>
            </a:spcBef>
            <a:spcAft>
              <a:spcPct val="15000"/>
            </a:spcAft>
            <a:buChar char="•"/>
          </a:pPr>
          <a:r>
            <a:rPr lang="en-US" sz="2800" kern="1200">
              <a:solidFill>
                <a:srgbClr val="0070C0"/>
              </a:solidFill>
            </a:rPr>
            <a:t>Improve integration across all care settings</a:t>
          </a:r>
        </a:p>
        <a:p>
          <a:pPr marL="285750" lvl="1" indent="-285750" algn="l" defTabSz="1244600">
            <a:lnSpc>
              <a:spcPct val="90000"/>
            </a:lnSpc>
            <a:spcBef>
              <a:spcPct val="0"/>
            </a:spcBef>
            <a:spcAft>
              <a:spcPct val="15000"/>
            </a:spcAft>
            <a:buChar char="•"/>
          </a:pPr>
          <a:r>
            <a:rPr lang="en-US" sz="2800" kern="1200">
              <a:solidFill>
                <a:srgbClr val="0070C0"/>
              </a:solidFill>
            </a:rPr>
            <a:t>Align with national standards and best practices</a:t>
          </a:r>
        </a:p>
        <a:p>
          <a:pPr marL="285750" lvl="1" indent="-285750" algn="l" defTabSz="1244600">
            <a:lnSpc>
              <a:spcPct val="90000"/>
            </a:lnSpc>
            <a:spcBef>
              <a:spcPct val="0"/>
            </a:spcBef>
            <a:spcAft>
              <a:spcPct val="15000"/>
            </a:spcAft>
            <a:buChar char="•"/>
          </a:pPr>
          <a:r>
            <a:rPr lang="en-US" sz="2800" kern="1200">
              <a:solidFill>
                <a:srgbClr val="0070C0"/>
              </a:solidFill>
            </a:rPr>
            <a:t>Continually improve the program</a:t>
          </a:r>
        </a:p>
      </dsp:txBody>
      <dsp:txXfrm rot="-5400000">
        <a:off x="4274502" y="953624"/>
        <a:ext cx="7421642" cy="4950752"/>
      </dsp:txXfrm>
    </dsp:sp>
    <dsp:sp modelId="{56AA9636-D226-4759-A94A-984B85AEF368}">
      <dsp:nvSpPr>
        <dsp:cNvPr id="0" name=""/>
        <dsp:cNvSpPr/>
      </dsp:nvSpPr>
      <dsp:spPr>
        <a:xfrm>
          <a:off x="50822" y="676884"/>
          <a:ext cx="4223679" cy="550423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a:latin typeface="Arial" panose="020B0604020202020204" pitchFamily="34" charset="0"/>
              <a:cs typeface="Arial" panose="020B0604020202020204" pitchFamily="34" charset="0"/>
            </a:rPr>
            <a:t>Massachusetts POLST program </a:t>
          </a:r>
        </a:p>
      </dsp:txBody>
      <dsp:txXfrm>
        <a:off x="257005" y="883067"/>
        <a:ext cx="3811313" cy="50918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6A370-40CB-4EBA-9FD6-59F95FB1D70A}">
      <dsp:nvSpPr>
        <dsp:cNvPr id="0" name=""/>
        <dsp:cNvSpPr/>
      </dsp:nvSpPr>
      <dsp:spPr>
        <a:xfrm>
          <a:off x="486157" y="1933"/>
          <a:ext cx="3058115" cy="1834869"/>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a:t>ePOLST Statewide Registry </a:t>
          </a:r>
        </a:p>
      </dsp:txBody>
      <dsp:txXfrm>
        <a:off x="486157" y="1933"/>
        <a:ext cx="3058115" cy="1834869"/>
      </dsp:txXfrm>
    </dsp:sp>
    <dsp:sp modelId="{5BECBAF2-15F3-4097-8A87-E841285C0493}">
      <dsp:nvSpPr>
        <dsp:cNvPr id="0" name=""/>
        <dsp:cNvSpPr/>
      </dsp:nvSpPr>
      <dsp:spPr>
        <a:xfrm>
          <a:off x="3850083" y="1933"/>
          <a:ext cx="3058115" cy="1834869"/>
        </a:xfrm>
        <a:prstGeom prst="rect">
          <a:avLst/>
        </a:prstGeom>
        <a:solidFill>
          <a:schemeClr val="accent1">
            <a:shade val="50000"/>
            <a:hueOff val="122097"/>
            <a:satOff val="21036"/>
            <a:lumOff val="149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Integration with EMR</a:t>
          </a:r>
        </a:p>
      </dsp:txBody>
      <dsp:txXfrm>
        <a:off x="3850083" y="1933"/>
        <a:ext cx="3058115" cy="1834869"/>
      </dsp:txXfrm>
    </dsp:sp>
    <dsp:sp modelId="{809271EF-A679-4B4C-A3EC-464C83F3804C}">
      <dsp:nvSpPr>
        <dsp:cNvPr id="0" name=""/>
        <dsp:cNvSpPr/>
      </dsp:nvSpPr>
      <dsp:spPr>
        <a:xfrm>
          <a:off x="486157" y="2142614"/>
          <a:ext cx="3058115" cy="1834869"/>
        </a:xfrm>
        <a:prstGeom prst="rect">
          <a:avLst/>
        </a:prstGeom>
        <a:solidFill>
          <a:schemeClr val="accent1">
            <a:shade val="50000"/>
            <a:hueOff val="244193"/>
            <a:satOff val="42072"/>
            <a:lumOff val="29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New regulations will be developed</a:t>
          </a:r>
        </a:p>
      </dsp:txBody>
      <dsp:txXfrm>
        <a:off x="486157" y="2142614"/>
        <a:ext cx="3058115" cy="1834869"/>
      </dsp:txXfrm>
    </dsp:sp>
    <dsp:sp modelId="{505A22BE-D165-4B14-A720-CEE0BEA00CA9}">
      <dsp:nvSpPr>
        <dsp:cNvPr id="0" name=""/>
        <dsp:cNvSpPr/>
      </dsp:nvSpPr>
      <dsp:spPr>
        <a:xfrm>
          <a:off x="3850083" y="2142614"/>
          <a:ext cx="3058115" cy="1834869"/>
        </a:xfrm>
        <a:prstGeom prst="rect">
          <a:avLst/>
        </a:prstGeom>
        <a:solidFill>
          <a:schemeClr val="accent1">
            <a:shade val="50000"/>
            <a:hueOff val="244193"/>
            <a:satOff val="42072"/>
            <a:lumOff val="29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Training will be available </a:t>
          </a:r>
        </a:p>
      </dsp:txBody>
      <dsp:txXfrm>
        <a:off x="3850083" y="2142614"/>
        <a:ext cx="3058115" cy="1834869"/>
      </dsp:txXfrm>
    </dsp:sp>
    <dsp:sp modelId="{23D5FE2E-294B-4B78-943F-6419B948D000}">
      <dsp:nvSpPr>
        <dsp:cNvPr id="0" name=""/>
        <dsp:cNvSpPr/>
      </dsp:nvSpPr>
      <dsp:spPr>
        <a:xfrm>
          <a:off x="2168120" y="4283295"/>
          <a:ext cx="3058115" cy="1834869"/>
        </a:xfrm>
        <a:prstGeom prst="rect">
          <a:avLst/>
        </a:prstGeom>
        <a:solidFill>
          <a:schemeClr val="accent1">
            <a:shade val="50000"/>
            <a:hueOff val="122097"/>
            <a:satOff val="21036"/>
            <a:lumOff val="149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Sunset of MOLST in 2026</a:t>
          </a:r>
          <a:endParaRPr lang="en-US" sz="3500" b="1" kern="1200"/>
        </a:p>
      </dsp:txBody>
      <dsp:txXfrm>
        <a:off x="2168120" y="4283295"/>
        <a:ext cx="3058115" cy="1834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569F-0727-447D-AF61-C518203FD317}">
      <dsp:nvSpPr>
        <dsp:cNvPr id="0" name=""/>
        <dsp:cNvSpPr/>
      </dsp:nvSpPr>
      <dsp:spPr>
        <a:xfrm>
          <a:off x="7313" y="642523"/>
          <a:ext cx="2392271" cy="717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43" tIns="189043" rIns="189043" bIns="189043" numCol="1" spcCol="1270" anchor="ctr" anchorCtr="0">
          <a:noAutofit/>
        </a:bodyPr>
        <a:lstStyle/>
        <a:p>
          <a:pPr marL="0" lvl="0" indent="0" algn="ctr" defTabSz="666750">
            <a:lnSpc>
              <a:spcPct val="90000"/>
            </a:lnSpc>
            <a:spcBef>
              <a:spcPct val="0"/>
            </a:spcBef>
            <a:spcAft>
              <a:spcPct val="35000"/>
            </a:spcAft>
            <a:buNone/>
          </a:pPr>
          <a:r>
            <a:rPr lang="en-US" sz="1500" kern="1200"/>
            <a:t>Spring- Summer 2023 </a:t>
          </a:r>
        </a:p>
      </dsp:txBody>
      <dsp:txXfrm>
        <a:off x="7313" y="642523"/>
        <a:ext cx="2392271" cy="717681"/>
      </dsp:txXfrm>
    </dsp:sp>
    <dsp:sp modelId="{1A5FD0B5-33D7-4893-AE71-901D45115267}">
      <dsp:nvSpPr>
        <dsp:cNvPr id="0" name=""/>
        <dsp:cNvSpPr/>
      </dsp:nvSpPr>
      <dsp:spPr>
        <a:xfrm>
          <a:off x="7313" y="1360204"/>
          <a:ext cx="2392271" cy="2627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303" tIns="236303" rIns="236303" bIns="236303"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bg2">
                  <a:lumMod val="10000"/>
                </a:schemeClr>
              </a:solidFill>
            </a:rPr>
            <a:t>Test sites start implementing POLST in their communities </a:t>
          </a:r>
        </a:p>
        <a:p>
          <a:pPr marL="0" lvl="0" indent="0" algn="l" defTabSz="800100">
            <a:lnSpc>
              <a:spcPct val="90000"/>
            </a:lnSpc>
            <a:spcBef>
              <a:spcPct val="0"/>
            </a:spcBef>
            <a:spcAft>
              <a:spcPct val="35000"/>
            </a:spcAft>
            <a:buNone/>
          </a:pPr>
          <a:r>
            <a:rPr lang="en-US" sz="1800" kern="1200">
              <a:solidFill>
                <a:schemeClr val="bg2">
                  <a:lumMod val="10000"/>
                </a:schemeClr>
              </a:solidFill>
            </a:rPr>
            <a:t>EOEA selects vendor for ePOLST registry</a:t>
          </a:r>
        </a:p>
      </dsp:txBody>
      <dsp:txXfrm>
        <a:off x="7313" y="1360204"/>
        <a:ext cx="2392271" cy="2627995"/>
      </dsp:txXfrm>
    </dsp:sp>
    <dsp:sp modelId="{AD988475-130E-4A30-967E-9127B6FEAFAD}">
      <dsp:nvSpPr>
        <dsp:cNvPr id="0" name=""/>
        <dsp:cNvSpPr/>
      </dsp:nvSpPr>
      <dsp:spPr>
        <a:xfrm>
          <a:off x="2507479" y="642523"/>
          <a:ext cx="2392271" cy="717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43" tIns="189043" rIns="189043" bIns="189043" numCol="1" spcCol="1270" anchor="ctr" anchorCtr="0">
          <a:noAutofit/>
        </a:bodyPr>
        <a:lstStyle/>
        <a:p>
          <a:pPr marL="0" lvl="0" indent="0" algn="ctr" defTabSz="666750">
            <a:lnSpc>
              <a:spcPct val="90000"/>
            </a:lnSpc>
            <a:spcBef>
              <a:spcPct val="0"/>
            </a:spcBef>
            <a:spcAft>
              <a:spcPct val="35000"/>
            </a:spcAft>
            <a:buNone/>
          </a:pPr>
          <a:r>
            <a:rPr lang="en-US" sz="1500" kern="1200"/>
            <a:t>Fall 2023</a:t>
          </a:r>
        </a:p>
      </dsp:txBody>
      <dsp:txXfrm>
        <a:off x="2507479" y="642523"/>
        <a:ext cx="2392271" cy="717681"/>
      </dsp:txXfrm>
    </dsp:sp>
    <dsp:sp modelId="{92794CBA-B8B7-46A4-8582-5A45CB4756EA}">
      <dsp:nvSpPr>
        <dsp:cNvPr id="0" name=""/>
        <dsp:cNvSpPr/>
      </dsp:nvSpPr>
      <dsp:spPr>
        <a:xfrm>
          <a:off x="2507479" y="1360204"/>
          <a:ext cx="2392271" cy="2627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303" tIns="236303" rIns="236303" bIns="236303"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bg2">
                  <a:lumMod val="10000"/>
                </a:schemeClr>
              </a:solidFill>
            </a:rPr>
            <a:t>EOEA begins developing regulations for statewide use of POLST</a:t>
          </a:r>
        </a:p>
        <a:p>
          <a:pPr marL="0" lvl="0" indent="0" algn="l" defTabSz="800100">
            <a:lnSpc>
              <a:spcPct val="90000"/>
            </a:lnSpc>
            <a:spcBef>
              <a:spcPct val="0"/>
            </a:spcBef>
            <a:spcAft>
              <a:spcPct val="35000"/>
            </a:spcAft>
            <a:buNone/>
          </a:pPr>
          <a:r>
            <a:rPr lang="en-US" sz="1800" kern="1200">
              <a:solidFill>
                <a:schemeClr val="bg2">
                  <a:lumMod val="10000"/>
                </a:schemeClr>
              </a:solidFill>
            </a:rPr>
            <a:t>EOEA evaluates test sites implementation </a:t>
          </a:r>
        </a:p>
      </dsp:txBody>
      <dsp:txXfrm>
        <a:off x="2507479" y="1360204"/>
        <a:ext cx="2392271" cy="2627995"/>
      </dsp:txXfrm>
    </dsp:sp>
    <dsp:sp modelId="{6F686B85-E5C0-41F5-9F71-CE5E63545134}">
      <dsp:nvSpPr>
        <dsp:cNvPr id="0" name=""/>
        <dsp:cNvSpPr/>
      </dsp:nvSpPr>
      <dsp:spPr>
        <a:xfrm>
          <a:off x="5007646" y="642523"/>
          <a:ext cx="2392271" cy="717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43" tIns="189043" rIns="189043" bIns="189043" numCol="1" spcCol="1270" anchor="ctr" anchorCtr="0">
          <a:noAutofit/>
        </a:bodyPr>
        <a:lstStyle/>
        <a:p>
          <a:pPr marL="0" lvl="0" indent="0" algn="ctr" defTabSz="666750">
            <a:lnSpc>
              <a:spcPct val="90000"/>
            </a:lnSpc>
            <a:spcBef>
              <a:spcPct val="0"/>
            </a:spcBef>
            <a:spcAft>
              <a:spcPct val="35000"/>
            </a:spcAft>
            <a:buNone/>
          </a:pPr>
          <a:r>
            <a:rPr lang="en-US" sz="1500" kern="1200"/>
            <a:t>Winter 2023- Spring 2024</a:t>
          </a:r>
        </a:p>
      </dsp:txBody>
      <dsp:txXfrm>
        <a:off x="5007646" y="642523"/>
        <a:ext cx="2392271" cy="717681"/>
      </dsp:txXfrm>
    </dsp:sp>
    <dsp:sp modelId="{C1DA8709-1A1F-4511-AD6D-5CDD3049D33F}">
      <dsp:nvSpPr>
        <dsp:cNvPr id="0" name=""/>
        <dsp:cNvSpPr/>
      </dsp:nvSpPr>
      <dsp:spPr>
        <a:xfrm>
          <a:off x="5007646" y="1360204"/>
          <a:ext cx="2392271" cy="2627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303" tIns="236303" rIns="236303" bIns="236303" numCol="1" spcCol="1270" anchor="t" anchorCtr="0">
          <a:noAutofit/>
        </a:bodyPr>
        <a:lstStyle/>
        <a:p>
          <a:pPr marL="0" lvl="0" indent="0" algn="l" defTabSz="800100">
            <a:lnSpc>
              <a:spcPct val="90000"/>
            </a:lnSpc>
            <a:spcBef>
              <a:spcPct val="0"/>
            </a:spcBef>
            <a:spcAft>
              <a:spcPct val="35000"/>
            </a:spcAft>
            <a:buNone/>
          </a:pPr>
          <a:r>
            <a:rPr lang="en-US" sz="1800" kern="1200">
              <a:solidFill>
                <a:schemeClr val="bg2">
                  <a:lumMod val="10000"/>
                </a:schemeClr>
              </a:solidFill>
            </a:rPr>
            <a:t>EOEA begins  testing ePOLST registry</a:t>
          </a:r>
          <a:endParaRPr lang="en-US" sz="1800" kern="1200"/>
        </a:p>
      </dsp:txBody>
      <dsp:txXfrm>
        <a:off x="5007646" y="1360204"/>
        <a:ext cx="2392271" cy="2627995"/>
      </dsp:txXfrm>
    </dsp:sp>
    <dsp:sp modelId="{2135075E-82EF-49E4-9933-37FA31B49829}">
      <dsp:nvSpPr>
        <dsp:cNvPr id="0" name=""/>
        <dsp:cNvSpPr/>
      </dsp:nvSpPr>
      <dsp:spPr>
        <a:xfrm>
          <a:off x="7507812" y="642523"/>
          <a:ext cx="2392271" cy="71768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043" tIns="189043" rIns="189043" bIns="189043" numCol="1" spcCol="1270" anchor="ctr" anchorCtr="0">
          <a:noAutofit/>
        </a:bodyPr>
        <a:lstStyle/>
        <a:p>
          <a:pPr marL="0" lvl="0" indent="0" algn="ctr" defTabSz="666750">
            <a:lnSpc>
              <a:spcPct val="90000"/>
            </a:lnSpc>
            <a:spcBef>
              <a:spcPct val="0"/>
            </a:spcBef>
            <a:spcAft>
              <a:spcPct val="35000"/>
            </a:spcAft>
            <a:buNone/>
          </a:pPr>
          <a:r>
            <a:rPr lang="en-US" sz="1500" kern="1200"/>
            <a:t>Summer 2024</a:t>
          </a:r>
        </a:p>
      </dsp:txBody>
      <dsp:txXfrm>
        <a:off x="7507812" y="642523"/>
        <a:ext cx="2392271" cy="717681"/>
      </dsp:txXfrm>
    </dsp:sp>
    <dsp:sp modelId="{614E137C-A2ED-4D54-9C4D-2066855A97C4}">
      <dsp:nvSpPr>
        <dsp:cNvPr id="0" name=""/>
        <dsp:cNvSpPr/>
      </dsp:nvSpPr>
      <dsp:spPr>
        <a:xfrm>
          <a:off x="7507812" y="1360204"/>
          <a:ext cx="2392271" cy="26279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6303" tIns="236303" rIns="236303" bIns="236303" numCol="1" spcCol="1270" anchor="t" anchorCtr="0">
          <a:noAutofit/>
        </a:bodyPr>
        <a:lstStyle/>
        <a:p>
          <a:pPr marL="0" lvl="0" indent="0" algn="l" defTabSz="711200">
            <a:lnSpc>
              <a:spcPct val="90000"/>
            </a:lnSpc>
            <a:spcBef>
              <a:spcPct val="0"/>
            </a:spcBef>
            <a:spcAft>
              <a:spcPct val="35000"/>
            </a:spcAft>
            <a:buNone/>
          </a:pPr>
          <a:r>
            <a:rPr lang="en-US" sz="1600" kern="1200">
              <a:solidFill>
                <a:schemeClr val="bg2">
                  <a:lumMod val="10000"/>
                </a:schemeClr>
              </a:solidFill>
            </a:rPr>
            <a:t>State regulations released</a:t>
          </a:r>
        </a:p>
        <a:p>
          <a:pPr marL="0" lvl="0" indent="0" algn="l" defTabSz="711200">
            <a:lnSpc>
              <a:spcPct val="90000"/>
            </a:lnSpc>
            <a:spcBef>
              <a:spcPct val="0"/>
            </a:spcBef>
            <a:spcAft>
              <a:spcPct val="35000"/>
            </a:spcAft>
            <a:buNone/>
          </a:pPr>
          <a:r>
            <a:rPr lang="en-US" sz="1600" kern="1200">
              <a:solidFill>
                <a:schemeClr val="bg2">
                  <a:lumMod val="10000"/>
                </a:schemeClr>
              </a:solidFill>
            </a:rPr>
            <a:t>EOEA launches  ePOLST registry</a:t>
          </a:r>
        </a:p>
        <a:p>
          <a:pPr marL="0" lvl="0" indent="0" algn="l" defTabSz="711200">
            <a:lnSpc>
              <a:spcPct val="90000"/>
            </a:lnSpc>
            <a:spcBef>
              <a:spcPct val="0"/>
            </a:spcBef>
            <a:spcAft>
              <a:spcPct val="35000"/>
            </a:spcAft>
            <a:buNone/>
          </a:pPr>
          <a:r>
            <a:rPr lang="en-US" sz="1600" kern="1200">
              <a:solidFill>
                <a:schemeClr val="bg2">
                  <a:lumMod val="10000"/>
                </a:schemeClr>
              </a:solidFill>
            </a:rPr>
            <a:t>EOEA and partners launch ePOLST  education and outreach </a:t>
          </a:r>
        </a:p>
      </dsp:txBody>
      <dsp:txXfrm>
        <a:off x="7507812" y="1360204"/>
        <a:ext cx="2392271" cy="2627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07466-1162-46A7-9A6C-3CBE8155BA3B}">
      <dsp:nvSpPr>
        <dsp:cNvPr id="0" name=""/>
        <dsp:cNvSpPr/>
      </dsp:nvSpPr>
      <dsp:spPr>
        <a:xfrm>
          <a:off x="0" y="5776"/>
          <a:ext cx="6555347" cy="247564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bg2">
                  <a:lumMod val="10000"/>
                </a:schemeClr>
              </a:solidFill>
            </a:rPr>
            <a:t>Massachusetts MOLST-to-POLST Transition website </a:t>
          </a:r>
          <a:r>
            <a:rPr lang="en-US" sz="3000" u="sng" kern="1200">
              <a:solidFill>
                <a:schemeClr val="bg2">
                  <a:lumMod val="10000"/>
                </a:schemeClr>
              </a:solidFill>
              <a:uFillTx/>
              <a:hlinkClick xmlns:r="http://schemas.openxmlformats.org/officeDocument/2006/relationships" r:id="rId1">
                <a:extLst>
                  <a:ext uri="{A12FA001-AC4F-418D-AE19-62706E023703}">
                    <ahyp:hlinkClr xmlns:ahyp="http://schemas.microsoft.com/office/drawing/2018/hyperlinkcolor" val="tx"/>
                  </a:ext>
                </a:extLst>
              </a:hlinkClick>
            </a:rPr>
            <a:t>https://www.mass.gov/molst-to-polst-transition</a:t>
          </a:r>
          <a:endParaRPr lang="en-US" sz="3000" kern="1200">
            <a:solidFill>
              <a:schemeClr val="bg2">
                <a:lumMod val="10000"/>
              </a:schemeClr>
            </a:solidFill>
          </a:endParaRPr>
        </a:p>
      </dsp:txBody>
      <dsp:txXfrm>
        <a:off x="120851" y="126627"/>
        <a:ext cx="6313645" cy="2233944"/>
      </dsp:txXfrm>
    </dsp:sp>
    <dsp:sp modelId="{8D37D0BB-0AF7-485B-89AF-66AAA05C138F}">
      <dsp:nvSpPr>
        <dsp:cNvPr id="0" name=""/>
        <dsp:cNvSpPr/>
      </dsp:nvSpPr>
      <dsp:spPr>
        <a:xfrm>
          <a:off x="0" y="2567823"/>
          <a:ext cx="6555347" cy="2475646"/>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chemeClr val="bg2">
                  <a:lumMod val="10000"/>
                </a:schemeClr>
              </a:solidFill>
            </a:rPr>
            <a:t>Massachusetts Executive Office of Elder Affairs Call Center</a:t>
          </a:r>
        </a:p>
        <a:p>
          <a:pPr marL="0" lvl="0" indent="0" algn="l" defTabSz="1333500">
            <a:lnSpc>
              <a:spcPct val="90000"/>
            </a:lnSpc>
            <a:spcBef>
              <a:spcPct val="0"/>
            </a:spcBef>
            <a:spcAft>
              <a:spcPct val="35000"/>
            </a:spcAft>
            <a:buNone/>
          </a:pPr>
          <a:r>
            <a:rPr lang="en-US" sz="3000" b="1" kern="1200">
              <a:solidFill>
                <a:schemeClr val="bg2">
                  <a:lumMod val="10000"/>
                </a:schemeClr>
              </a:solidFill>
            </a:rPr>
            <a:t>844 -771-1629</a:t>
          </a:r>
          <a:endParaRPr lang="en-US" sz="3000" kern="1200">
            <a:solidFill>
              <a:schemeClr val="bg2">
                <a:lumMod val="10000"/>
              </a:schemeClr>
            </a:solidFill>
          </a:endParaRPr>
        </a:p>
        <a:p>
          <a:pPr marL="0" lvl="0" indent="0" algn="l" defTabSz="1333500">
            <a:lnSpc>
              <a:spcPct val="90000"/>
            </a:lnSpc>
            <a:spcBef>
              <a:spcPct val="0"/>
            </a:spcBef>
            <a:spcAft>
              <a:spcPct val="35000"/>
            </a:spcAft>
            <a:buNone/>
          </a:pPr>
          <a:r>
            <a:rPr lang="en-US" sz="3000" b="1" kern="1200">
              <a:solidFill>
                <a:schemeClr val="bg2">
                  <a:lumMod val="10000"/>
                </a:schemeClr>
              </a:solidFill>
              <a:hlinkClick xmlns:r="http://schemas.openxmlformats.org/officeDocument/2006/relationships" r:id="rId2">
                <a:extLst>
                  <a:ext uri="{A12FA001-AC4F-418D-AE19-62706E023703}">
                    <ahyp:hlinkClr xmlns:ahyp="http://schemas.microsoft.com/office/drawing/2018/hyperlinkcolor" val="tx"/>
                  </a:ext>
                </a:extLst>
              </a:hlinkClick>
            </a:rPr>
            <a:t>POLSTSupport@uhealthsolutions.org</a:t>
          </a:r>
          <a:endParaRPr lang="en-US" sz="3000" kern="1200">
            <a:solidFill>
              <a:schemeClr val="bg2">
                <a:lumMod val="10000"/>
              </a:schemeClr>
            </a:solidFill>
          </a:endParaRPr>
        </a:p>
      </dsp:txBody>
      <dsp:txXfrm>
        <a:off x="120851" y="2688674"/>
        <a:ext cx="6313645" cy="2233944"/>
      </dsp:txXfrm>
    </dsp:sp>
    <dsp:sp modelId="{7E464FE4-CD30-45F1-9080-D7865148E120}">
      <dsp:nvSpPr>
        <dsp:cNvPr id="0" name=""/>
        <dsp:cNvSpPr/>
      </dsp:nvSpPr>
      <dsp:spPr>
        <a:xfrm>
          <a:off x="0" y="5043470"/>
          <a:ext cx="6555347"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132" tIns="38100" rIns="213360" bIns="38100" numCol="1" spcCol="1270" anchor="t" anchorCtr="0">
          <a:noAutofit/>
        </a:bodyPr>
        <a:lstStyle/>
        <a:p>
          <a:pPr marL="228600" lvl="1" indent="-228600" algn="l" defTabSz="1022350">
            <a:lnSpc>
              <a:spcPct val="90000"/>
            </a:lnSpc>
            <a:spcBef>
              <a:spcPct val="0"/>
            </a:spcBef>
            <a:spcAft>
              <a:spcPct val="20000"/>
            </a:spcAft>
            <a:buChar char="•"/>
          </a:pPr>
          <a:endParaRPr lang="en-US" sz="2300" kern="1200">
            <a:solidFill>
              <a:schemeClr val="bg2">
                <a:lumMod val="10000"/>
              </a:schemeClr>
            </a:solidFill>
          </a:endParaRPr>
        </a:p>
      </dsp:txBody>
      <dsp:txXfrm>
        <a:off x="0" y="5043470"/>
        <a:ext cx="6555347"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C1A4E-039E-62BD-B871-4F3818FC07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BE9E9AF-079E-3A64-C30E-9ECE1CFDBE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8979F2D-9F12-49CD-9449-1A4F06137192}" type="datetimeFigureOut">
              <a:rPr lang="en-US"/>
              <a:pPr>
                <a:defRPr/>
              </a:pPr>
              <a:t>4/27/2023</a:t>
            </a:fld>
            <a:endParaRPr lang="en-US"/>
          </a:p>
        </p:txBody>
      </p:sp>
      <p:sp>
        <p:nvSpPr>
          <p:cNvPr id="4" name="Slide Image Placeholder 3">
            <a:extLst>
              <a:ext uri="{FF2B5EF4-FFF2-40B4-BE49-F238E27FC236}">
                <a16:creationId xmlns:a16="http://schemas.microsoft.com/office/drawing/2014/main" id="{F90BCD37-B1BB-E285-2FBF-A40BE9E3F15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BE97C5F-D6F7-5275-4A1E-94C7597EEC2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22BC9EA-67D2-E3DB-15CC-1F126475E19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5B28E37-793C-0FE7-F435-354EF3BE25F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C5DA52-3585-4303-BE8E-38F4D8B4D2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this brief overview of what's happening with the POLST form. In 2024, POLST will officially be arriving to Massachusetts. In the meantime, we wanted to make sure you were aware of some important things…. Including clinical test phase in 2 sites. </a:t>
            </a:r>
          </a:p>
          <a:p>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As you know, POLST stands for ‘Portable Order for Life Sustaining Treatment.’   </a:t>
            </a:r>
            <a:r>
              <a:rPr lang="en-US" sz="1200"/>
              <a:t>POLST has some differences and similarities to the MOLST   </a:t>
            </a:r>
          </a:p>
          <a:p>
            <a:endParaRPr lang="en-US"/>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1</a:t>
            </a:fld>
            <a:endParaRPr lang="en-US"/>
          </a:p>
        </p:txBody>
      </p:sp>
    </p:spTree>
    <p:extLst>
      <p:ext uri="{BB962C8B-B14F-4D97-AF65-F5344CB8AC3E}">
        <p14:creationId xmlns:p14="http://schemas.microsoft.com/office/powerpoint/2010/main" val="138290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5849469-B221-5D56-73C5-C08498F909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FD1430-4786-4DBE-75D2-4CD351350D0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chemeClr val="tx2">
                    <a:lumMod val="50000"/>
                  </a:schemeClr>
                </a:solidFill>
                <a:latin typeface="+mn-lt"/>
                <a:cs typeface="+mn-cs"/>
              </a:rPr>
              <a:t>Until 2024, there are no changes to MOLST, so you do not have to be concerned right now We are excited to preview these 5 elements of the POLST program that will be rolled out next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solidFill>
                <a:schemeClr val="tx2">
                  <a:lumMod val="50000"/>
                </a:schemeClr>
              </a:solidFill>
              <a:latin typeface="+mn-lt"/>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solidFill>
                  <a:schemeClr val="tx2">
                    <a:lumMod val="50000"/>
                  </a:schemeClr>
                </a:solidFill>
                <a:latin typeface="+mn-lt"/>
                <a:cs typeface="+mn-cs"/>
              </a:rPr>
              <a:t>1 and 2 The state is now </a:t>
            </a:r>
            <a:r>
              <a:rPr lang="en-US" sz="1100">
                <a:effectLst/>
                <a:latin typeface="Times New Roman" panose="02020603050405020304" pitchFamily="18" charset="0"/>
                <a:ea typeface="Calibri" panose="020F0502020204030204" pitchFamily="34" charset="0"/>
              </a:rPr>
              <a:t>developing ePOLST registry, streamlining operational and clinical processes around POLST, and ultimately ensuring that patients’ wishes are being honored accurately and consistently across the Commonwealth.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The statewide ePOLST registry which will minimize paper-processes, improve interoperability, enable reporting and continuous quality improvement, and provide credential-based access to all users of the system ranging from clinicians to patients and patient healthcare proxies.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3. As a part of this work, we are going to draft regulations and get public comment on them, before they become Final. These regulations will provide clear direction to health care institutions across the State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4. There will be training and training materials available to support sites in implementation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effectLst/>
              <a:latin typeface="Times New Roman" panose="02020603050405020304" pitchFamily="18"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ffectLst/>
                <a:latin typeface="Times New Roman" panose="02020603050405020304" pitchFamily="18" charset="0"/>
                <a:ea typeface="Calibri" panose="020F0502020204030204" pitchFamily="34" charset="0"/>
              </a:rPr>
              <a:t>5. Once the ePOLST is launched, both MOLST and POLST forms will be acceptable.  There will be an 18 month “sunset” period for paper MOLSTS and POLSTs.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a:solidFill>
                <a:schemeClr val="tx2">
                  <a:lumMod val="50000"/>
                </a:schemeClr>
              </a:solidFill>
              <a:latin typeface="+mn-lt"/>
              <a:cs typeface="+mn-cs"/>
            </a:endParaRPr>
          </a:p>
        </p:txBody>
      </p:sp>
      <p:sp>
        <p:nvSpPr>
          <p:cNvPr id="12292" name="Slide Number Placeholder 3">
            <a:extLst>
              <a:ext uri="{FF2B5EF4-FFF2-40B4-BE49-F238E27FC236}">
                <a16:creationId xmlns:a16="http://schemas.microsoft.com/office/drawing/2014/main" id="{C7782D16-A93A-84C5-E326-D69B3F76C1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F0450F-777C-4F42-9862-4148303A33A1}" type="slidenum">
              <a:rPr lang="nl-NL" altLang="en-US" smtClean="0"/>
              <a:pPr fontAlgn="base">
                <a:spcBef>
                  <a:spcPct val="0"/>
                </a:spcBef>
                <a:spcAft>
                  <a:spcPct val="0"/>
                </a:spcAft>
              </a:pPr>
              <a:t>10</a:t>
            </a:fld>
            <a:endParaRPr lang="nl-NL" altLang="en-US"/>
          </a:p>
        </p:txBody>
      </p:sp>
    </p:spTree>
    <p:extLst>
      <p:ext uri="{BB962C8B-B14F-4D97-AF65-F5344CB8AC3E}">
        <p14:creationId xmlns:p14="http://schemas.microsoft.com/office/powerpoint/2010/main" val="303217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high level plan of the process</a:t>
            </a:r>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11</a:t>
            </a:fld>
            <a:endParaRPr lang="en-US"/>
          </a:p>
        </p:txBody>
      </p:sp>
    </p:spTree>
    <p:extLst>
      <p:ext uri="{BB962C8B-B14F-4D97-AF65-F5344CB8AC3E}">
        <p14:creationId xmlns:p14="http://schemas.microsoft.com/office/powerpoint/2010/main" val="1849120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E4B1FD4-6B99-0E0F-8189-0C6E912658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FB371E8-8AED-57DA-D421-C294030E225E}"/>
              </a:ext>
            </a:extLst>
          </p:cNvPr>
          <p:cNvSpPr>
            <a:spLocks noGrp="1"/>
          </p:cNvSpPr>
          <p:nvPr>
            <p:ph type="body" idx="1"/>
          </p:nvPr>
        </p:nvSpPr>
        <p:spPr/>
        <p:txBody>
          <a:bodyPr/>
          <a:lstStyle/>
          <a:p>
            <a:pPr marL="0" indent="0" eaLnBrk="1" fontAlgn="auto" hangingPunct="1">
              <a:lnSpc>
                <a:spcPct val="107000"/>
              </a:lnSpc>
              <a:spcBef>
                <a:spcPts val="0"/>
              </a:spcBef>
              <a:spcAft>
                <a:spcPts val="0"/>
              </a:spcAft>
              <a:buFont typeface="+mj-lt"/>
              <a:buNone/>
              <a:defRPr/>
            </a:pPr>
            <a:r>
              <a:rPr lang="en-US" sz="1100">
                <a:ea typeface="Calibri" panose="020F0502020204030204" pitchFamily="34" charset="0"/>
                <a:cs typeface="Times New Roman" panose="02020603050405020304" pitchFamily="18" charset="0"/>
              </a:rPr>
              <a:t>There are a number of reasons why we are transitioning to the POLST--after over a decade of utilizing the MOLST form</a:t>
            </a:r>
          </a:p>
          <a:p>
            <a:pPr marL="0" indent="0" eaLnBrk="1" fontAlgn="auto" hangingPunct="1">
              <a:lnSpc>
                <a:spcPct val="107000"/>
              </a:lnSpc>
              <a:spcBef>
                <a:spcPts val="0"/>
              </a:spcBef>
              <a:spcAft>
                <a:spcPts val="0"/>
              </a:spcAft>
              <a:buFont typeface="+mj-lt"/>
              <a:buNone/>
              <a:defRPr/>
            </a:pPr>
            <a:endParaRPr lang="en-US" sz="110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a:ea typeface="Calibri" panose="020F0502020204030204" pitchFamily="34" charset="0"/>
                <a:cs typeface="Times New Roman" panose="02020603050405020304" pitchFamily="18" charset="0"/>
              </a:rPr>
              <a:t>Many states have already adopted POLST; the Commonwealth </a:t>
            </a:r>
            <a:r>
              <a:rPr lang="en-US" sz="1100">
                <a:solidFill>
                  <a:srgbClr val="0070C0"/>
                </a:solidFill>
                <a:cs typeface="Times New Roman" panose="02020603050405020304" pitchFamily="18" charset="0"/>
              </a:rPr>
              <a:t> wants to a</a:t>
            </a:r>
            <a:r>
              <a:rPr lang="en-US" sz="1100">
                <a:solidFill>
                  <a:srgbClr val="0070C0"/>
                </a:solidFill>
              </a:rPr>
              <a:t>lign with national standards and best practices</a:t>
            </a:r>
            <a:endParaRPr lang="en-US" sz="1100">
              <a:ea typeface="Calibri" panose="020F0502020204030204" pitchFamily="34" charset="0"/>
              <a:cs typeface="Times New Roman" panose="02020603050405020304" pitchFamily="18" charset="0"/>
            </a:endParaRPr>
          </a:p>
          <a:p>
            <a:pPr marL="742950" lvl="1" indent="-285750" eaLnBrk="1" fontAlgn="auto" hangingPunct="1">
              <a:lnSpc>
                <a:spcPct val="107000"/>
              </a:lnSpc>
              <a:spcBef>
                <a:spcPts val="0"/>
              </a:spcBef>
              <a:spcAft>
                <a:spcPts val="0"/>
              </a:spcAft>
              <a:buFont typeface="Arial" panose="020B0604020202020204" pitchFamily="34" charset="0"/>
              <a:buChar char="•"/>
              <a:defRPr/>
            </a:pPr>
            <a:r>
              <a:rPr lang="en-US" sz="1100">
                <a:ea typeface="Calibri" panose="020F0502020204030204" pitchFamily="34" charset="0"/>
                <a:cs typeface="Times New Roman" panose="02020603050405020304" pitchFamily="18" charset="0"/>
              </a:rPr>
              <a:t>POLST ensures that patient wishes are honored but does so within a unified system that is transferable across state lines.</a:t>
            </a:r>
          </a:p>
          <a:p>
            <a:pPr marL="7429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100">
                <a:ea typeface="Calibri" panose="020F0502020204030204" pitchFamily="34" charset="0"/>
                <a:cs typeface="Times New Roman" panose="02020603050405020304" pitchFamily="18" charset="0"/>
              </a:rPr>
              <a:t>For example, any MA resident who  may need a POLST while traveling to one of these states can still have their wishes honored, whereas if they only had a MOLST, the document could only be enforced within the borders of Massachusetts </a:t>
            </a:r>
          </a:p>
          <a:p>
            <a:pPr marL="742950" lvl="1" indent="-285750" eaLnBrk="1" fontAlgn="auto" hangingPunct="1">
              <a:lnSpc>
                <a:spcPct val="107000"/>
              </a:lnSpc>
              <a:spcBef>
                <a:spcPts val="0"/>
              </a:spcBef>
              <a:spcAft>
                <a:spcPts val="800"/>
              </a:spcAft>
              <a:buFont typeface="Arial" panose="020B0604020202020204" pitchFamily="34" charset="0"/>
              <a:buChar char="•"/>
              <a:defRPr/>
            </a:pPr>
            <a:r>
              <a:rPr lang="en-US" sz="1800">
                <a:ea typeface="Calibri" panose="020F0502020204030204" pitchFamily="34" charset="0"/>
                <a:cs typeface="Times New Roman" panose="02020603050405020304" pitchFamily="18" charset="0"/>
              </a:rPr>
              <a:t>Transitioning to the POLST form will allow Massachusetts to have a more consistent and reliable system for ensuring that patient wishes are respected, regardless of where they may receive treatment.</a:t>
            </a:r>
          </a:p>
          <a:p>
            <a:pPr eaLnBrk="1" fontAlgn="auto" hangingPunct="1">
              <a:spcBef>
                <a:spcPts val="0"/>
              </a:spcBef>
              <a:spcAft>
                <a:spcPts val="0"/>
              </a:spcAft>
              <a:defRPr/>
            </a:pPr>
            <a:endParaRPr lang="en-US"/>
          </a:p>
          <a:p>
            <a:pPr eaLnBrk="1" fontAlgn="auto" hangingPunct="1">
              <a:spcBef>
                <a:spcPts val="0"/>
              </a:spcBef>
              <a:spcAft>
                <a:spcPts val="0"/>
              </a:spcAft>
              <a:defRPr/>
            </a:pPr>
            <a:endParaRPr lang="en-US"/>
          </a:p>
        </p:txBody>
      </p:sp>
      <p:sp>
        <p:nvSpPr>
          <p:cNvPr id="14340" name="Slide Number Placeholder 3">
            <a:extLst>
              <a:ext uri="{FF2B5EF4-FFF2-40B4-BE49-F238E27FC236}">
                <a16:creationId xmlns:a16="http://schemas.microsoft.com/office/drawing/2014/main" id="{6F70F939-2038-B250-AFD3-AC1AAD17E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22E7F65-D942-4D05-B6CC-41C52B03A3BD}" type="slidenum">
              <a:rPr lang="nl-NL" altLang="en-US" smtClean="0"/>
              <a:pPr fontAlgn="base">
                <a:spcBef>
                  <a:spcPct val="0"/>
                </a:spcBef>
                <a:spcAft>
                  <a:spcPct val="0"/>
                </a:spcAft>
              </a:pPr>
              <a:t>2</a:t>
            </a:fld>
            <a:endParaRPr lang="nl-N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5849469-B221-5D56-73C5-C08498F909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FD1430-4786-4DBE-75D2-4CD351350D0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POLST stands for ‘Portable Order for Life Sustaining Treatment.’  The first thing we want to know is about the similarities and differences between MOLST and POLST. </a:t>
            </a:r>
            <a:endParaRPr lang="en-US" sz="110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t>The 4 critical aspects of  POLST are what we WERE ALREADY DOING with MOLST in the state,  as shown on this slide.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b="1">
              <a:cs typeface="Times New Roman" panose="02020603050405020304" pitchFamily="18" charset="0"/>
            </a:endParaRPr>
          </a:p>
          <a:p>
            <a:pPr marL="0" marR="0">
              <a:lnSpc>
                <a:spcPct val="107000"/>
              </a:lnSpc>
              <a:spcBef>
                <a:spcPts val="0"/>
              </a:spcBef>
              <a:spcAft>
                <a:spcPts val="0"/>
              </a:spcAft>
            </a:pPr>
            <a:endPar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endParaRPr>
          </a:p>
          <a:p>
            <a:pPr marL="0" marR="0">
              <a:lnSpc>
                <a:spcPct val="107000"/>
              </a:lnSpc>
              <a:spcBef>
                <a:spcPts val="0"/>
              </a:spcBef>
              <a:spcAft>
                <a:spcPts val="0"/>
              </a:spcAft>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Just like MOLST, a POLST Form is a part of the advance care planning process. When completed, it is a medical order that conveys specific decisions concerning medical care for seriously ill patients that must be honored by healthcare professionals across the care continuum. Through a properly filled and signed POLST Form, a seriously ill patient can identify which course of treatment they desire under specific circumstances. </a:t>
            </a:r>
            <a:endParaRPr lang="en-US" sz="110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 </a:t>
            </a:r>
            <a:endParaRPr lang="en-US" sz="110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1100">
                <a:ln>
                  <a:noFill/>
                </a:ln>
                <a:solidFill>
                  <a:srgbClr val="000000"/>
                </a:solidFill>
                <a:effectLst/>
                <a:uFill>
                  <a:solidFill>
                    <a:srgbClr val="000000"/>
                  </a:solidFill>
                </a:uFill>
                <a:latin typeface="Book Antiqua" panose="02040602050305030304" pitchFamily="18" charset="0"/>
                <a:ea typeface="Calibri" panose="020F0502020204030204" pitchFamily="34" charset="0"/>
              </a:rPr>
              <a:t>These decisions are reached through a series of Goals of Care (POLST) Conversations between the patient, the patient’s family, medical professionals, and, in the case where the patient is not in a sufficient decision-making capacity, the patient’s healthcare proxy. As you know, the ultimate goal of this conversation is to document the patient’s wishes for medical treatment in a form that will be honored by all healthcare professionals. </a:t>
            </a:r>
            <a:endParaRPr lang="en-US" sz="110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r>
              <a:rPr lang="en-US" sz="1100">
                <a:effectLst/>
              </a:rPr>
              <a:t>.</a:t>
            </a:r>
            <a:endParaRPr lang="en-US" sz="110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b="1">
              <a:cs typeface="Times New Roman" panose="02020603050405020304" pitchFamily="18" charset="0"/>
            </a:endParaRPr>
          </a:p>
          <a:p>
            <a:pPr marL="457200" lvl="1" indent="0" eaLnBrk="1" fontAlgn="auto" hangingPunct="1">
              <a:lnSpc>
                <a:spcPct val="107000"/>
              </a:lnSpc>
              <a:spcBef>
                <a:spcPts val="0"/>
              </a:spcBef>
              <a:spcAft>
                <a:spcPts val="0"/>
              </a:spcAft>
              <a:buFont typeface="+mj-lt"/>
              <a:buNone/>
              <a:defRPr/>
            </a:pPr>
            <a:endParaRPr lang="en-US"/>
          </a:p>
        </p:txBody>
      </p:sp>
      <p:sp>
        <p:nvSpPr>
          <p:cNvPr id="12292" name="Slide Number Placeholder 3">
            <a:extLst>
              <a:ext uri="{FF2B5EF4-FFF2-40B4-BE49-F238E27FC236}">
                <a16:creationId xmlns:a16="http://schemas.microsoft.com/office/drawing/2014/main" id="{C7782D16-A93A-84C5-E326-D69B3F76C1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F0450F-777C-4F42-9862-4148303A33A1}" type="slidenum">
              <a:rPr lang="nl-NL" altLang="en-US" smtClean="0"/>
              <a:pPr fontAlgn="base">
                <a:spcBef>
                  <a:spcPct val="0"/>
                </a:spcBef>
                <a:spcAft>
                  <a:spcPct val="0"/>
                </a:spcAft>
              </a:pPr>
              <a:t>3</a:t>
            </a:fld>
            <a:endParaRPr lang="nl-NL" altLang="en-US"/>
          </a:p>
        </p:txBody>
      </p:sp>
    </p:spTree>
    <p:extLst>
      <p:ext uri="{BB962C8B-B14F-4D97-AF65-F5344CB8AC3E}">
        <p14:creationId xmlns:p14="http://schemas.microsoft.com/office/powerpoint/2010/main" val="369427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F5849469-B221-5D56-73C5-C08498F909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9FD1430-4786-4DBE-75D2-4CD351350D0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a:ea typeface="Calibri" panose="020F0502020204030204" pitchFamily="34" charset="0"/>
                <a:cs typeface="Times New Roman" panose="02020603050405020304" pitchFamily="18" charset="0"/>
              </a:rPr>
              <a:t>Ultimately its aims are similar to the MOLST form you are familiar with---w</a:t>
            </a:r>
            <a:r>
              <a:rPr lang="en-US" sz="1100"/>
              <a:t>hile there are many similarities between the two forms, there are also some key differences: </a:t>
            </a:r>
          </a:p>
          <a:p>
            <a:pPr>
              <a:defRPr/>
            </a:pPr>
            <a:endParaRPr lang="en-US" sz="1100"/>
          </a:p>
          <a:p>
            <a:pPr marL="285750" marR="0" lvl="0" indent="-285750" algn="l" defTabSz="914400" rtl="0" eaLnBrk="0" fontAlgn="auto" latinLnBrk="0" hangingPunct="0">
              <a:lnSpc>
                <a:spcPct val="100000"/>
              </a:lnSpc>
              <a:spcBef>
                <a:spcPct val="30000"/>
              </a:spcBef>
              <a:spcAft>
                <a:spcPts val="0"/>
              </a:spcAft>
              <a:buClrTx/>
              <a:buSzTx/>
              <a:buFont typeface="Arial" panose="020B0604020202020204" pitchFamily="34" charset="0"/>
              <a:buChar char="•"/>
              <a:tabLst/>
              <a:defRPr/>
            </a:pPr>
            <a:r>
              <a:rPr lang="en-US" sz="1100">
                <a:solidFill>
                  <a:schemeClr val="tx2">
                    <a:lumMod val="50000"/>
                  </a:schemeClr>
                </a:solidFill>
                <a:latin typeface="+mn-lt"/>
                <a:cs typeface="+mn-cs"/>
              </a:rPr>
              <a:t>Can be signed electronically</a:t>
            </a:r>
            <a:endParaRPr lang="en-US" sz="1100">
              <a:solidFill>
                <a:schemeClr val="tx2">
                  <a:lumMod val="50000"/>
                </a:schemeClr>
              </a:solidFill>
            </a:endParaRPr>
          </a:p>
          <a:p>
            <a:pPr marL="285750" indent="-285750" defTabSz="914400">
              <a:buFont typeface="Arial" panose="020B0604020202020204" pitchFamily="34" charset="0"/>
              <a:buChar char="•"/>
              <a:defRPr/>
            </a:pPr>
            <a:r>
              <a:rPr lang="en-US" sz="1100">
                <a:solidFill>
                  <a:schemeClr val="tx2">
                    <a:lumMod val="50000"/>
                  </a:schemeClr>
                </a:solidFill>
              </a:rPr>
              <a:t>No pink paper  (WHY? we heard it couldn’t be easily copied or scanned)</a:t>
            </a:r>
          </a:p>
          <a:p>
            <a:pPr marL="285750" indent="-285750" defTabSz="914400" fontAlgn="auto">
              <a:spcAft>
                <a:spcPts val="0"/>
              </a:spcAft>
              <a:buFont typeface="Arial" panose="020B0604020202020204" pitchFamily="34" charset="0"/>
              <a:buChar char="•"/>
              <a:defRPr/>
            </a:pPr>
            <a:r>
              <a:rPr lang="en-US" sz="1100">
                <a:solidFill>
                  <a:schemeClr val="tx2">
                    <a:lumMod val="50000"/>
                  </a:schemeClr>
                </a:solidFill>
                <a:latin typeface="+mn-lt"/>
                <a:cs typeface="+mn-cs"/>
              </a:rPr>
              <a:t>No expiration date</a:t>
            </a:r>
            <a:endParaRPr lang="en-US" sz="1100">
              <a:solidFill>
                <a:schemeClr val="tx2">
                  <a:lumMod val="50000"/>
                </a:schemeClr>
              </a:solidFill>
            </a:endParaRPr>
          </a:p>
          <a:p>
            <a:pPr marL="285750" marR="0" lvl="0" indent="-285750" algn="l" defTabSz="914400" rtl="0" eaLnBrk="0" fontAlgn="auto" latinLnBrk="0" hangingPunct="0">
              <a:lnSpc>
                <a:spcPct val="100000"/>
              </a:lnSpc>
              <a:spcBef>
                <a:spcPct val="30000"/>
              </a:spcBef>
              <a:spcAft>
                <a:spcPts val="0"/>
              </a:spcAft>
              <a:buClrTx/>
              <a:buSzTx/>
              <a:buFont typeface="Arial" panose="020B0604020202020204" pitchFamily="34" charset="0"/>
              <a:buChar char="•"/>
              <a:tabLst/>
              <a:defRPr/>
            </a:pPr>
            <a:r>
              <a:rPr lang="en-US" sz="1100">
                <a:solidFill>
                  <a:schemeClr val="tx2">
                    <a:lumMod val="50000"/>
                  </a:schemeClr>
                </a:solidFill>
                <a:latin typeface="+mn-lt"/>
                <a:cs typeface="+mn-cs"/>
              </a:rPr>
              <a:t>Has additional patient identifiers</a:t>
            </a:r>
            <a:endParaRPr lang="en-US" sz="1100">
              <a:solidFill>
                <a:schemeClr val="tx2">
                  <a:lumMod val="50000"/>
                </a:schemeClr>
              </a:solidFill>
            </a:endParaRPr>
          </a:p>
          <a:p>
            <a:pPr marL="285750" indent="-285750" defTabSz="914400" fontAlgn="auto">
              <a:spcAft>
                <a:spcPts val="0"/>
              </a:spcAft>
              <a:buFont typeface="Arial" panose="020B0604020202020204" pitchFamily="34" charset="0"/>
              <a:buChar char="•"/>
              <a:defRPr/>
            </a:pPr>
            <a:r>
              <a:rPr lang="en-US" sz="1100">
                <a:solidFill>
                  <a:schemeClr val="tx2">
                    <a:lumMod val="50000"/>
                  </a:schemeClr>
                </a:solidFill>
                <a:latin typeface="+mn-lt"/>
                <a:cs typeface="+mn-cs"/>
              </a:rPr>
              <a:t>No Intubation or Ventilation patient choices </a:t>
            </a:r>
            <a:endParaRPr lang="en-US" sz="1100">
              <a:solidFill>
                <a:schemeClr val="tx2">
                  <a:lumMod val="50000"/>
                </a:schemeClr>
              </a:solidFill>
            </a:endParaRPr>
          </a:p>
          <a:p>
            <a:pPr marL="285750" indent="-285750" defTabSz="914400" fontAlgn="auto">
              <a:spcAft>
                <a:spcPts val="0"/>
              </a:spcAft>
              <a:buFont typeface="Arial" panose="020B0604020202020204" pitchFamily="34" charset="0"/>
              <a:buChar char="•"/>
              <a:defRPr/>
            </a:pPr>
            <a:r>
              <a:rPr lang="en-US" sz="1100">
                <a:solidFill>
                  <a:schemeClr val="tx2">
                    <a:lumMod val="50000"/>
                  </a:schemeClr>
                </a:solidFill>
                <a:latin typeface="+mn-lt"/>
                <a:cs typeface="+mn-cs"/>
              </a:rPr>
              <a:t>No Transport/Do Not Transport patient choices </a:t>
            </a:r>
          </a:p>
          <a:p>
            <a:pPr marL="0" indent="0" defTabSz="914400" fontAlgn="auto">
              <a:spcAft>
                <a:spcPts val="0"/>
              </a:spcAft>
              <a:buFont typeface="Arial" panose="020B0604020202020204" pitchFamily="34" charset="0"/>
              <a:buNone/>
              <a:defRPr/>
            </a:pPr>
            <a:endParaRPr lang="en-US" sz="1100">
              <a:solidFill>
                <a:schemeClr val="tx2">
                  <a:lumMod val="50000"/>
                </a:schemeClr>
              </a:solidFill>
              <a:latin typeface="+mn-lt"/>
              <a:cs typeface="+mn-cs"/>
            </a:endParaRPr>
          </a:p>
          <a:p>
            <a:pPr marL="0" indent="0" defTabSz="914400" fontAlgn="auto">
              <a:spcAft>
                <a:spcPts val="0"/>
              </a:spcAft>
              <a:buFont typeface="Arial" panose="020B0604020202020204" pitchFamily="34" charset="0"/>
              <a:buNone/>
              <a:defRPr/>
            </a:pPr>
            <a:r>
              <a:rPr lang="en-US" sz="1100">
                <a:solidFill>
                  <a:schemeClr val="tx2">
                    <a:lumMod val="50000"/>
                  </a:schemeClr>
                </a:solidFill>
                <a:latin typeface="+mn-lt"/>
                <a:cs typeface="+mn-cs"/>
              </a:rPr>
              <a:t>We will take just a quick look at the POLST form  now</a:t>
            </a:r>
          </a:p>
        </p:txBody>
      </p:sp>
      <p:sp>
        <p:nvSpPr>
          <p:cNvPr id="12292" name="Slide Number Placeholder 3">
            <a:extLst>
              <a:ext uri="{FF2B5EF4-FFF2-40B4-BE49-F238E27FC236}">
                <a16:creationId xmlns:a16="http://schemas.microsoft.com/office/drawing/2014/main" id="{C7782D16-A93A-84C5-E326-D69B3F76C1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AF0450F-777C-4F42-9862-4148303A33A1}" type="slidenum">
              <a:rPr lang="nl-NL" altLang="en-US" smtClean="0"/>
              <a:pPr fontAlgn="base">
                <a:spcBef>
                  <a:spcPct val="0"/>
                </a:spcBef>
                <a:spcAft>
                  <a:spcPct val="0"/>
                </a:spcAft>
              </a:pPr>
              <a:t>4</a:t>
            </a:fld>
            <a:endParaRPr lang="nl-NL" altLang="en-US"/>
          </a:p>
        </p:txBody>
      </p:sp>
    </p:spTree>
    <p:extLst>
      <p:ext uri="{BB962C8B-B14F-4D97-AF65-F5344CB8AC3E}">
        <p14:creationId xmlns:p14="http://schemas.microsoft.com/office/powerpoint/2010/main" val="90000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what the POLST form looks like– we want to just highlight two important differences shown here in the pink boxes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 and B are dependent on each other </a:t>
            </a:r>
          </a:p>
          <a:p>
            <a:pPr marL="171450" indent="-171450">
              <a:buFont typeface="Arial" panose="020B0604020202020204" pitchFamily="34" charset="0"/>
              <a:buChar char="•"/>
            </a:pPr>
            <a:r>
              <a:rPr lang="en-US"/>
              <a:t>C and D are optional depending on patient’s situation</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Regardless of your location, if you see a POLST, it must be honored; as we are entering a test phase in 2023 in 2 communities. </a:t>
            </a:r>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5</a:t>
            </a:fld>
            <a:endParaRPr lang="en-US"/>
          </a:p>
        </p:txBody>
      </p:sp>
    </p:spTree>
    <p:extLst>
      <p:ext uri="{BB962C8B-B14F-4D97-AF65-F5344CB8AC3E}">
        <p14:creationId xmlns:p14="http://schemas.microsoft.com/office/powerpoint/2010/main" val="400850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F3278BE-C51F-3AD8-6373-A2B6D26FC3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7F3D8E9-5F1B-F2F5-5CAE-9DC4695EDF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The mission of the </a:t>
            </a:r>
            <a:r>
              <a:rPr lang="en-US" sz="1800" b="1" err="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Massuchetts</a:t>
            </a: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 POLST program is to help people living with serious illnesses and advancing frailty engage in active planning with their clinicians and care teams to ensure that their treatment preferences are understood and honored, regardless of their point of care.  The goals are as follows</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Establish POLST as an integral part of care planning continuum across the state. This transition to POLST will enhance our ability to help those with serious illnesses ensure that their wished are honored.</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Support effective care planning conversations for people with serious illness and advancing frailty: We want to make sure that all clinical staff have all the tools they need to have effective, compassionate, and thorough conversations with patients who are eligible for POLST.</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Ensure clear, reliable documentation about the program: We want to ensure that all the components of the program are well documented and easily referenceable.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Improve integration across all care settings:  One of the drawbacks of the current MOLST program is the difficulty of ensuring that the MOLST is honored across care settings. Having a paper-based system adds a level of complexity, which will be eliminated by transitioning to an </a:t>
            </a:r>
            <a:r>
              <a:rPr lang="en-US" sz="1800" b="1" err="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ePOLST</a:t>
            </a: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 Registry in 2024. </a:t>
            </a:r>
            <a:r>
              <a:rPr lang="en-US" sz="1800" b="1" i="1">
                <a:solidFill>
                  <a:srgbClr val="595959"/>
                </a:solidFill>
                <a:effectLst/>
                <a:highlight>
                  <a:srgbClr val="FFFF00"/>
                </a:highlight>
                <a:latin typeface="Calibri Light" panose="020F0302020204030204" pitchFamily="34" charset="0"/>
                <a:ea typeface="Arial" panose="020B0604020202020204" pitchFamily="34" charset="0"/>
                <a:cs typeface="Times New Roman" panose="02020603050405020304" pitchFamily="18" charset="0"/>
              </a:rPr>
              <a:t>The statewide </a:t>
            </a:r>
            <a:r>
              <a:rPr lang="en-US" sz="1800" b="1" i="1" err="1">
                <a:solidFill>
                  <a:srgbClr val="595959"/>
                </a:solidFill>
                <a:effectLst/>
                <a:highlight>
                  <a:srgbClr val="FFFF00"/>
                </a:highlight>
                <a:latin typeface="Calibri Light" panose="020F0302020204030204" pitchFamily="34" charset="0"/>
                <a:ea typeface="Arial" panose="020B0604020202020204" pitchFamily="34" charset="0"/>
                <a:cs typeface="Times New Roman" panose="02020603050405020304" pitchFamily="18" charset="0"/>
              </a:rPr>
              <a:t>ePOLST</a:t>
            </a:r>
            <a:r>
              <a:rPr lang="en-US" sz="1800" b="1" i="1">
                <a:solidFill>
                  <a:srgbClr val="595959"/>
                </a:solidFill>
                <a:effectLst/>
                <a:highlight>
                  <a:srgbClr val="FFFF00"/>
                </a:highlight>
                <a:latin typeface="Calibri Light" panose="020F0302020204030204" pitchFamily="34" charset="0"/>
                <a:ea typeface="Arial" panose="020B0604020202020204" pitchFamily="34" charset="0"/>
                <a:cs typeface="Times New Roman" panose="02020603050405020304" pitchFamily="18" charset="0"/>
              </a:rPr>
              <a:t> registry  will minimize paper-processes, improve interoperability, enable reporting and continuous quality improvement, and provide credential-based access to all users of the system ranging from clinicians to patients and patient healthcare proxies.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Align with national standards and best practices:  At the national level, we have been learning about best practices to honor end-of-life treatment decisions. We plan to adopt the learnings and best practices as we proceed in MA. With so many states moving to POLST, transitioning the Commonwealth to POLST will facilitate the honoring of patient wishes not just within Massachusetts, but also across state lines.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1800" b="1">
                <a:solidFill>
                  <a:srgbClr val="595959"/>
                </a:solidFill>
                <a:effectLst/>
                <a:latin typeface="Calibri Light" panose="020F0302020204030204" pitchFamily="34" charset="0"/>
                <a:ea typeface="Arial" panose="020B0604020202020204" pitchFamily="34" charset="0"/>
                <a:cs typeface="Times New Roman" panose="02020603050405020304" pitchFamily="18" charset="0"/>
              </a:rPr>
              <a:t>Continually improve the program. This transition process is inherently iterative, and our goal is to continuously improve the process within the state and implement any new learnings as we proceed. </a:t>
            </a:r>
            <a:endParaRPr lang="en-US" sz="180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eaLnBrk="1" hangingPunct="1">
              <a:spcBef>
                <a:spcPct val="0"/>
              </a:spcBef>
            </a:pPr>
            <a:endParaRPr lang="en-US" altLang="en-US" b="0" i="0"/>
          </a:p>
        </p:txBody>
      </p:sp>
      <p:sp>
        <p:nvSpPr>
          <p:cNvPr id="10244" name="Slide Number Placeholder 3">
            <a:extLst>
              <a:ext uri="{FF2B5EF4-FFF2-40B4-BE49-F238E27FC236}">
                <a16:creationId xmlns:a16="http://schemas.microsoft.com/office/drawing/2014/main" id="{D5DA78B6-577D-400A-6B81-34BAA68F6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F3810F3-C35A-4938-B726-4BE2F8C34A4C}" type="slidenum">
              <a:rPr lang="nl-NL" altLang="en-US" smtClean="0"/>
              <a:pPr fontAlgn="base">
                <a:spcBef>
                  <a:spcPct val="0"/>
                </a:spcBef>
                <a:spcAft>
                  <a:spcPct val="0"/>
                </a:spcAft>
              </a:pPr>
              <a:t>6</a:t>
            </a:fld>
            <a:endParaRPr lang="nl-NL"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D93A779-B1E7-A620-41E1-DF6B089239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7E0F65-A5D7-6D9C-4967-3A126CF5748A}"/>
              </a:ext>
            </a:extLst>
          </p:cNvPr>
          <p:cNvSpPr>
            <a:spLocks noGrp="1"/>
          </p:cNvSpPr>
          <p:nvPr>
            <p:ph type="body" idx="1"/>
          </p:nvPr>
        </p:nvSpPr>
        <p:spPr/>
        <p:txBody>
          <a:bodyPr/>
          <a:lstStyle/>
          <a:p>
            <a:pPr eaLnBrk="1" fontAlgn="auto" hangingPunct="1">
              <a:spcBef>
                <a:spcPts val="0"/>
              </a:spcBef>
              <a:spcAft>
                <a:spcPts val="0"/>
              </a:spcAft>
              <a:defRPr/>
            </a:pPr>
            <a:r>
              <a:rPr lang="en-US"/>
              <a:t>. </a:t>
            </a:r>
          </a:p>
        </p:txBody>
      </p:sp>
      <p:sp>
        <p:nvSpPr>
          <p:cNvPr id="40964" name="Slide Number Placeholder 3">
            <a:extLst>
              <a:ext uri="{FF2B5EF4-FFF2-40B4-BE49-F238E27FC236}">
                <a16:creationId xmlns:a16="http://schemas.microsoft.com/office/drawing/2014/main" id="{0BFFDA86-6F1B-BA27-067E-D81A672367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E612A6-5303-479F-B801-519A47A36B73}" type="slidenum">
              <a:rPr lang="nl-NL" altLang="en-US" smtClean="0"/>
              <a:pPr fontAlgn="base">
                <a:spcBef>
                  <a:spcPct val="0"/>
                </a:spcBef>
                <a:spcAft>
                  <a:spcPct val="0"/>
                </a:spcAft>
              </a:pPr>
              <a:t>7</a:t>
            </a:fld>
            <a:endParaRPr lang="nl-NL" altLang="en-US"/>
          </a:p>
        </p:txBody>
      </p:sp>
    </p:spTree>
    <p:extLst>
      <p:ext uri="{BB962C8B-B14F-4D97-AF65-F5344CB8AC3E}">
        <p14:creationId xmlns:p14="http://schemas.microsoft.com/office/powerpoint/2010/main" val="248408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5DA52-3585-4303-BE8E-38F4D8B4D2B6}" type="slidenum">
              <a:rPr lang="en-US" smtClean="0"/>
              <a:pPr>
                <a:defRPr/>
              </a:pPr>
              <a:t>8</a:t>
            </a:fld>
            <a:endParaRPr lang="en-US"/>
          </a:p>
        </p:txBody>
      </p:sp>
    </p:spTree>
    <p:extLst>
      <p:ext uri="{BB962C8B-B14F-4D97-AF65-F5344CB8AC3E}">
        <p14:creationId xmlns:p14="http://schemas.microsoft.com/office/powerpoint/2010/main" val="154885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D93A779-B1E7-A620-41E1-DF6B089239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7E0F65-A5D7-6D9C-4967-3A126CF574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70C0"/>
                </a:solidFill>
              </a:rPr>
              <a:t>Your facility may see a POLST from a patient who received care within the testing cohort system.  It must be honored as you would a MOLST  </a:t>
            </a:r>
          </a:p>
          <a:p>
            <a:pPr eaLnBrk="1" fontAlgn="auto" hangingPunct="1">
              <a:spcBef>
                <a:spcPts val="0"/>
              </a:spcBef>
              <a:spcAft>
                <a:spcPts val="0"/>
              </a:spcAft>
              <a:defRPr/>
            </a:pPr>
            <a:endParaRPr lang="en-US"/>
          </a:p>
        </p:txBody>
      </p:sp>
      <p:sp>
        <p:nvSpPr>
          <p:cNvPr id="40964" name="Slide Number Placeholder 3">
            <a:extLst>
              <a:ext uri="{FF2B5EF4-FFF2-40B4-BE49-F238E27FC236}">
                <a16:creationId xmlns:a16="http://schemas.microsoft.com/office/drawing/2014/main" id="{0BFFDA86-6F1B-BA27-067E-D81A672367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E612A6-5303-479F-B801-519A47A36B73}" type="slidenum">
              <a:rPr lang="nl-NL" altLang="en-US" smtClean="0"/>
              <a:pPr fontAlgn="base">
                <a:spcBef>
                  <a:spcPct val="0"/>
                </a:spcBef>
                <a:spcAft>
                  <a:spcPct val="0"/>
                </a:spcAft>
              </a:pPr>
              <a:t>9</a:t>
            </a:fld>
            <a:endParaRPr lang="nl-NL" altLang="en-US"/>
          </a:p>
        </p:txBody>
      </p:sp>
    </p:spTree>
    <p:extLst>
      <p:ext uri="{BB962C8B-B14F-4D97-AF65-F5344CB8AC3E}">
        <p14:creationId xmlns:p14="http://schemas.microsoft.com/office/powerpoint/2010/main" val="305310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275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lassic">
    <p:spTree>
      <p:nvGrpSpPr>
        <p:cNvPr id="1" name=""/>
        <p:cNvGrpSpPr/>
        <p:nvPr/>
      </p:nvGrpSpPr>
      <p:grpSpPr>
        <a:xfrm>
          <a:off x="0" y="0"/>
          <a:ext cx="0" cy="0"/>
          <a:chOff x="0" y="0"/>
          <a:chExt cx="0" cy="0"/>
        </a:xfrm>
      </p:grpSpPr>
      <p:sp>
        <p:nvSpPr>
          <p:cNvPr id="2" name="Title 1"/>
          <p:cNvSpPr>
            <a:spLocks noGrp="1"/>
          </p:cNvSpPr>
          <p:nvPr>
            <p:ph type="title"/>
          </p:nvPr>
        </p:nvSpPr>
        <p:spPr>
          <a:xfrm>
            <a:off x="0" y="339425"/>
            <a:ext cx="12192000" cy="576157"/>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CBC7362-97B8-DD17-E18E-0C00E2853FF6}"/>
              </a:ext>
            </a:extLst>
          </p:cNvPr>
          <p:cNvSpPr>
            <a:spLocks noGrp="1"/>
          </p:cNvSpPr>
          <p:nvPr>
            <p:ph type="sldNum" sz="quarter" idx="13"/>
          </p:nvPr>
        </p:nvSpPr>
        <p:spPr>
          <a:xfrm>
            <a:off x="11308360" y="6325300"/>
            <a:ext cx="565718" cy="462000"/>
          </a:xfrm>
          <a:prstGeom prst="rect">
            <a:avLst/>
          </a:prstGeom>
        </p:spPr>
        <p:txBody>
          <a:bodyPr/>
          <a:lstStyle>
            <a:lvl1pPr>
              <a:defRPr sz="1200">
                <a:solidFill>
                  <a:schemeClr val="tx1"/>
                </a:solidFill>
              </a:defRPr>
            </a:lvl1pPr>
          </a:lstStyle>
          <a:p>
            <a:pPr>
              <a:defRPr/>
            </a:pPr>
            <a:fld id="{FFDB7FE3-79CF-460F-AC58-6AF8A1A6F4FC}" type="slidenum">
              <a:rPr lang="nl-NL" smtClean="0"/>
              <a:pPr>
                <a:defRPr/>
              </a:pPr>
              <a:t>‹#›</a:t>
            </a:fld>
            <a:endParaRPr lang="nl-NL"/>
          </a:p>
        </p:txBody>
      </p:sp>
    </p:spTree>
    <p:extLst>
      <p:ext uri="{BB962C8B-B14F-4D97-AF65-F5344CB8AC3E}">
        <p14:creationId xmlns:p14="http://schemas.microsoft.com/office/powerpoint/2010/main" val="128978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4218843010"/>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097" name="think-cell Slide" r:id="rId5" imgW="270" imgH="270" progId="TCLayout.ActiveDocument.1">
                  <p:embed/>
                </p:oleObj>
              </mc:Choice>
              <mc:Fallback>
                <p:oleObj name="think-cell Slide" r:id="rId5" imgW="270" imgH="270" progId="TCLayout.ActiveDocument.1">
                  <p:embed/>
                  <p:pic>
                    <p:nvPicPr>
                      <p:cNvPr id="12" name="Object 11"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1" i="0" baseline="0">
              <a:latin typeface="Arial"/>
              <a:ea typeface="+mj-ea"/>
              <a:cs typeface="Arial"/>
              <a:sym typeface="Arial"/>
            </a:endParaRPr>
          </a:p>
        </p:txBody>
      </p:sp>
      <p:sp>
        <p:nvSpPr>
          <p:cNvPr id="2" name="Title 1"/>
          <p:cNvSpPr>
            <a:spLocks noGrp="1"/>
          </p:cNvSpPr>
          <p:nvPr>
            <p:ph type="ctrTitle"/>
          </p:nvPr>
        </p:nvSpPr>
        <p:spPr>
          <a:xfrm>
            <a:off x="3584449" y="2724913"/>
            <a:ext cx="6608647" cy="430887"/>
          </a:xfrm>
        </p:spPr>
        <p:txBody>
          <a:bodyPr vert="horz" wrap="square" lIns="0" tIns="0" rIns="0" bIns="0">
            <a:spAutoFit/>
          </a:bodyPr>
          <a:lstStyle>
            <a:lvl1pPr algn="l">
              <a:defRPr sz="28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3586137" y="4937760"/>
            <a:ext cx="3708281" cy="215444"/>
          </a:xfrm>
        </p:spPr>
        <p:txBody>
          <a:bodyPr wrap="square" lIns="0" tIns="0" rIns="0" bIns="0">
            <a:spAutoFit/>
          </a:bodyPr>
          <a:lstStyle>
            <a:lvl1pPr marL="0" indent="0" algn="l">
              <a:buNone/>
              <a:defRPr sz="1400"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itleTopPlaceholde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0" name="TitleTopPlaceholde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21" name="TitleTopPlaceholde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pic>
        <p:nvPicPr>
          <p:cNvPr id="22" name="Picture 4" descr="http://upload.wikimedia.org/wikipedia/commons/thumb/8/82/Seal_of_Massachusetts.svg/2000px-Seal_of_Massachusetts.svg.png"/>
          <p:cNvPicPr>
            <a:picLocks noChangeAspect="1" noChangeArrowheads="1"/>
          </p:cNvPicPr>
          <p:nvPr userDrawn="1"/>
        </p:nvPicPr>
        <p:blipFill>
          <a:blip r:embed="rId7" cstate="print">
            <a:duotone>
              <a:srgbClr val="FFFFF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219200" y="1981200"/>
            <a:ext cx="218057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McK Disclaimer"/>
          <p:cNvSpPr>
            <a:spLocks noChangeArrowheads="1"/>
          </p:cNvSpPr>
          <p:nvPr userDrawn="1"/>
        </p:nvSpPr>
        <p:spPr bwMode="auto">
          <a:xfrm>
            <a:off x="304800" y="6553200"/>
            <a:ext cx="682836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3755" eaLnBrk="0" hangingPunct="0"/>
            <a:r>
              <a:rPr lang="en-US" sz="1000">
                <a:solidFill>
                  <a:schemeClr val="tx2"/>
                </a:solidFill>
                <a:latin typeface="Arial"/>
                <a:ea typeface="ＭＳ Ｐゴシック"/>
              </a:rPr>
              <a:t>FOR POLICY DEVELOPMENT PURPOSES ONLY</a:t>
            </a:r>
          </a:p>
        </p:txBody>
      </p:sp>
      <p:sp>
        <p:nvSpPr>
          <p:cNvPr id="24" name="McK Disclaimer"/>
          <p:cNvSpPr>
            <a:spLocks noChangeArrowheads="1"/>
          </p:cNvSpPr>
          <p:nvPr userDrawn="1"/>
        </p:nvSpPr>
        <p:spPr bwMode="auto">
          <a:xfrm>
            <a:off x="3586136" y="4343401"/>
            <a:ext cx="7488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3755" eaLnBrk="0" hangingPunct="0"/>
            <a:r>
              <a:rPr lang="en-US" sz="2000">
                <a:solidFill>
                  <a:schemeClr val="tx2"/>
                </a:solidFill>
                <a:latin typeface="Arial"/>
                <a:ea typeface="ＭＳ Ｐゴシック"/>
              </a:rPr>
              <a:t>Executive Office of Health and Human Services</a:t>
            </a:r>
          </a:p>
        </p:txBody>
      </p:sp>
    </p:spTree>
    <p:extLst>
      <p:ext uri="{BB962C8B-B14F-4D97-AF65-F5344CB8AC3E}">
        <p14:creationId xmlns:p14="http://schemas.microsoft.com/office/powerpoint/2010/main" val="42600566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8A424FF9-58B9-9BD5-3A95-75D0E916F29D}"/>
              </a:ext>
            </a:extLst>
          </p:cNvPr>
          <p:cNvGrpSpPr/>
          <p:nvPr userDrawn="1"/>
        </p:nvGrpSpPr>
        <p:grpSpPr>
          <a:xfrm>
            <a:off x="2" y="6594582"/>
            <a:ext cx="12191998" cy="263418"/>
            <a:chOff x="2" y="3246407"/>
            <a:chExt cx="12191998" cy="436455"/>
          </a:xfrm>
        </p:grpSpPr>
        <p:sp>
          <p:nvSpPr>
            <p:cNvPr id="5" name="TitleTopPlaceholder">
              <a:extLst>
                <a:ext uri="{FF2B5EF4-FFF2-40B4-BE49-F238E27FC236}">
                  <a16:creationId xmlns:a16="http://schemas.microsoft.com/office/drawing/2014/main" id="{E65D27E6-82C8-95D0-1C0D-F5823AE91A29}"/>
                </a:ext>
              </a:extLst>
            </p:cNvPr>
            <p:cNvSpPr>
              <a:spLocks noChangeArrowheads="1"/>
            </p:cNvSpPr>
            <p:nvPr userDrawn="1"/>
          </p:nvSpPr>
          <p:spPr bwMode="ltGray">
            <a:xfrm>
              <a:off x="2834206" y="3246407"/>
              <a:ext cx="2834204" cy="436455"/>
            </a:xfrm>
            <a:prstGeom prst="rect">
              <a:avLst/>
            </a:prstGeom>
            <a:solidFill>
              <a:srgbClr val="5E8BFF">
                <a:alpha val="76863"/>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6" name="TitleTopPlaceholder">
              <a:extLst>
                <a:ext uri="{FF2B5EF4-FFF2-40B4-BE49-F238E27FC236}">
                  <a16:creationId xmlns:a16="http://schemas.microsoft.com/office/drawing/2014/main" id="{272703E1-2DCA-CF6F-0C85-91FD1C5C7FC9}"/>
                </a:ext>
              </a:extLst>
            </p:cNvPr>
            <p:cNvSpPr>
              <a:spLocks noChangeArrowheads="1"/>
            </p:cNvSpPr>
            <p:nvPr userDrawn="1"/>
          </p:nvSpPr>
          <p:spPr bwMode="ltGray">
            <a:xfrm>
              <a:off x="2" y="3246407"/>
              <a:ext cx="2834204"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sp>
          <p:nvSpPr>
            <p:cNvPr id="7" name="TitleTopPlaceholder">
              <a:extLst>
                <a:ext uri="{FF2B5EF4-FFF2-40B4-BE49-F238E27FC236}">
                  <a16:creationId xmlns:a16="http://schemas.microsoft.com/office/drawing/2014/main" id="{08E16ECD-D2DF-8F39-1359-EC04AFCA9938}"/>
                </a:ext>
              </a:extLst>
            </p:cNvPr>
            <p:cNvSpPr>
              <a:spLocks noChangeArrowheads="1"/>
            </p:cNvSpPr>
            <p:nvPr userDrawn="1"/>
          </p:nvSpPr>
          <p:spPr bwMode="ltGray">
            <a:xfrm>
              <a:off x="5181341" y="3246407"/>
              <a:ext cx="7010659" cy="436455"/>
            </a:xfrm>
            <a:prstGeom prst="rect">
              <a:avLst/>
            </a:prstGeom>
            <a:solidFill>
              <a:srgbClr val="009900">
                <a:alpha val="68627"/>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a:solidFill>
                  <a:srgbClr val="000000"/>
                </a:solidFill>
                <a:latin typeface="Arial"/>
              </a:endParaRPr>
            </a:p>
          </p:txBody>
        </p:sp>
      </p:grpSp>
      <p:sp>
        <p:nvSpPr>
          <p:cNvPr id="9" name="TextBox 8">
            <a:extLst>
              <a:ext uri="{FF2B5EF4-FFF2-40B4-BE49-F238E27FC236}">
                <a16:creationId xmlns:a16="http://schemas.microsoft.com/office/drawing/2014/main" id="{E17D3268-7212-D894-533B-9BDDBE11CF0F}"/>
              </a:ext>
            </a:extLst>
          </p:cNvPr>
          <p:cNvSpPr txBox="1"/>
          <p:nvPr userDrawn="1"/>
        </p:nvSpPr>
        <p:spPr>
          <a:xfrm>
            <a:off x="6097398" y="6572402"/>
            <a:ext cx="6094602" cy="307777"/>
          </a:xfrm>
          <a:prstGeom prst="rect">
            <a:avLst/>
          </a:prstGeom>
          <a:noFill/>
        </p:spPr>
        <p:txBody>
          <a:bodyPr wrap="square">
            <a:spAutoFit/>
          </a:bodyPr>
          <a:lstStyle/>
          <a:p>
            <a:pPr>
              <a:defRPr/>
            </a:pPr>
            <a:r>
              <a:rPr lang="nl-NL" sz="1400"/>
              <a:t>Confidential: For Policy Development Only </a:t>
            </a:r>
          </a:p>
        </p:txBody>
      </p:sp>
      <p:sp>
        <p:nvSpPr>
          <p:cNvPr id="10" name="Slide Number Placeholder 2">
            <a:extLst>
              <a:ext uri="{FF2B5EF4-FFF2-40B4-BE49-F238E27FC236}">
                <a16:creationId xmlns:a16="http://schemas.microsoft.com/office/drawing/2014/main" id="{A76D1C1C-4484-064A-48D2-4FA3F6190C30}"/>
              </a:ext>
            </a:extLst>
          </p:cNvPr>
          <p:cNvSpPr>
            <a:spLocks noGrp="1"/>
          </p:cNvSpPr>
          <p:nvPr>
            <p:ph type="sldNum" sz="quarter" idx="4"/>
          </p:nvPr>
        </p:nvSpPr>
        <p:spPr>
          <a:xfrm>
            <a:off x="11274805" y="6594582"/>
            <a:ext cx="565718" cy="462000"/>
          </a:xfrm>
          <a:prstGeom prst="rect">
            <a:avLst/>
          </a:prstGeom>
        </p:spPr>
        <p:txBody>
          <a:bodyPr/>
          <a:lstStyle>
            <a:lvl1pPr>
              <a:defRPr sz="1200">
                <a:solidFill>
                  <a:schemeClr val="tx1"/>
                </a:solidFill>
              </a:defRPr>
            </a:lvl1pPr>
          </a:lstStyle>
          <a:p>
            <a:pPr>
              <a:defRPr/>
            </a:pPr>
            <a:fld id="{FFDB7FE3-79CF-460F-AC58-6AF8A1A6F4FC}" type="slidenum">
              <a:rPr lang="nl-NL" smtClean="0"/>
              <a:pPr>
                <a:defRPr/>
              </a:pPr>
              <a:t>‹#›</a:t>
            </a:fld>
            <a:endParaRPr lang="nl-NL"/>
          </a:p>
        </p:txBody>
      </p:sp>
    </p:spTree>
    <p:extLst>
      <p:ext uri="{BB962C8B-B14F-4D97-AF65-F5344CB8AC3E}">
        <p14:creationId xmlns:p14="http://schemas.microsoft.com/office/powerpoint/2010/main" val="3768813096"/>
      </p:ext>
    </p:extLst>
  </p:cSld>
  <p:clrMap bg1="lt1" tx1="dk1" bg2="lt2" tx2="dk2" accent1="accent1" accent2="accent2" accent3="accent3" accent4="accent4" accent5="accent5" accent6="accent6" hlink="hlink" folHlink="folHlink"/>
  <p:sldLayoutIdLst>
    <p:sldLayoutId id="2147483831" r:id="rId1"/>
    <p:sldLayoutId id="2147483841" r:id="rId2"/>
    <p:sldLayoutId id="214748384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586137" y="658105"/>
            <a:ext cx="8531522" cy="2659190"/>
          </a:xfrm>
        </p:spPr>
        <p:txBody>
          <a:bodyPr/>
          <a:lstStyle/>
          <a:p>
            <a:r>
              <a:rPr lang="en-US" sz="4000" b="1">
                <a:solidFill>
                  <a:srgbClr val="0070C0"/>
                </a:solidFill>
                <a:sym typeface="Wingdings" panose="05000000000000000000" pitchFamily="2" charset="2"/>
              </a:rPr>
              <a:t>Moving from MOLST to POLST in Massachusetts in 2024: </a:t>
            </a:r>
            <a:br>
              <a:rPr lang="en-US" sz="4000" b="1">
                <a:solidFill>
                  <a:srgbClr val="0070C0"/>
                </a:solidFill>
                <a:sym typeface="Wingdings" panose="05000000000000000000" pitchFamily="2" charset="2"/>
              </a:rPr>
            </a:br>
            <a:br>
              <a:rPr lang="en-US" sz="4000" b="1">
                <a:solidFill>
                  <a:srgbClr val="0070C0"/>
                </a:solidFill>
                <a:sym typeface="Wingdings" panose="05000000000000000000" pitchFamily="2" charset="2"/>
              </a:rPr>
            </a:br>
            <a:r>
              <a:rPr lang="en-US" sz="4000" b="1">
                <a:solidFill>
                  <a:srgbClr val="0070C0"/>
                </a:solidFill>
                <a:sym typeface="Wingdings" panose="05000000000000000000" pitchFamily="2" charset="2"/>
              </a:rPr>
              <a:t>Five things </a:t>
            </a:r>
            <a:r>
              <a:rPr lang="en-US" sz="4000" b="1">
                <a:solidFill>
                  <a:srgbClr val="0070C0"/>
                </a:solidFill>
              </a:rPr>
              <a:t>to know right now</a:t>
            </a:r>
            <a:br>
              <a:rPr lang="en-US" sz="4000">
                <a:solidFill>
                  <a:srgbClr val="0070C0"/>
                </a:solidFill>
              </a:rPr>
            </a:br>
            <a:endParaRPr lang="en-US" sz="3200" i="1">
              <a:solidFill>
                <a:srgbClr val="0070C0"/>
              </a:solidFill>
            </a:endParaRPr>
          </a:p>
        </p:txBody>
      </p:sp>
      <p:sp>
        <p:nvSpPr>
          <p:cNvPr id="5" name="Subtitle 4">
            <a:extLst>
              <a:ext uri="{FF2B5EF4-FFF2-40B4-BE49-F238E27FC236}">
                <a16:creationId xmlns:a16="http://schemas.microsoft.com/office/drawing/2014/main" id="{B6555D8E-88BC-D45A-BC0E-949DD254919A}"/>
              </a:ext>
            </a:extLst>
          </p:cNvPr>
          <p:cNvSpPr>
            <a:spLocks noGrp="1"/>
          </p:cNvSpPr>
          <p:nvPr>
            <p:ph type="subTitle" idx="1"/>
          </p:nvPr>
        </p:nvSpPr>
        <p:spPr>
          <a:xfrm>
            <a:off x="3586137" y="4937760"/>
            <a:ext cx="3708281" cy="249299"/>
          </a:xfrm>
        </p:spPr>
        <p:txBody>
          <a:bodyPr/>
          <a:lstStyle/>
          <a:p>
            <a:r>
              <a:rPr lang="en-US" sz="1800" b="0">
                <a:solidFill>
                  <a:schemeClr val="accent6">
                    <a:lumMod val="50000"/>
                  </a:schemeClr>
                </a:solidFill>
              </a:rPr>
              <a:t>April 2023 </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AFD4ACD1-5806-2C94-BF8D-C871B5157181}"/>
              </a:ext>
            </a:extLst>
          </p:cNvPr>
          <p:cNvGraphicFramePr/>
          <p:nvPr>
            <p:extLst>
              <p:ext uri="{D42A27DB-BD31-4B8C-83A1-F6EECF244321}">
                <p14:modId xmlns:p14="http://schemas.microsoft.com/office/powerpoint/2010/main" val="1578474217"/>
              </p:ext>
            </p:extLst>
          </p:nvPr>
        </p:nvGraphicFramePr>
        <p:xfrm>
          <a:off x="4479721" y="339425"/>
          <a:ext cx="7394356" cy="612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DEF8EF5-5799-7CA5-85B1-44015A47A349}"/>
              </a:ext>
            </a:extLst>
          </p:cNvPr>
          <p:cNvSpPr>
            <a:spLocks noGrp="1"/>
          </p:cNvSpPr>
          <p:nvPr>
            <p:ph type="sldNum" sz="quarter" idx="13"/>
          </p:nvPr>
        </p:nvSpPr>
        <p:spPr/>
        <p:txBody>
          <a:bodyPr/>
          <a:lstStyle/>
          <a:p>
            <a:pPr>
              <a:defRPr/>
            </a:pPr>
            <a:fld id="{FFDB7FE3-79CF-460F-AC58-6AF8A1A6F4FC}" type="slidenum">
              <a:rPr lang="nl-NL" smtClean="0"/>
              <a:pPr>
                <a:defRPr/>
              </a:pPr>
              <a:t>10</a:t>
            </a:fld>
            <a:endParaRPr lang="nl-NL"/>
          </a:p>
        </p:txBody>
      </p:sp>
      <p:sp>
        <p:nvSpPr>
          <p:cNvPr id="8" name="Title 1">
            <a:extLst>
              <a:ext uri="{FF2B5EF4-FFF2-40B4-BE49-F238E27FC236}">
                <a16:creationId xmlns:a16="http://schemas.microsoft.com/office/drawing/2014/main" id="{18B7492E-94B5-499E-B8AB-C936AFFC1E52}"/>
              </a:ext>
            </a:extLst>
          </p:cNvPr>
          <p:cNvSpPr txBox="1">
            <a:spLocks/>
          </p:cNvSpPr>
          <p:nvPr/>
        </p:nvSpPr>
        <p:spPr>
          <a:xfrm>
            <a:off x="317924" y="640823"/>
            <a:ext cx="4002406"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070C0"/>
                </a:solidFill>
                <a:latin typeface="Arial" panose="020B0604020202020204" pitchFamily="34" charset="0"/>
                <a:cs typeface="Arial" panose="020B0604020202020204" pitchFamily="34" charset="0"/>
              </a:rPr>
              <a:t>5. Statewide changes are coming in 2024</a:t>
            </a:r>
            <a:endParaRPr lang="en-US" sz="4000" b="1" i="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997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5247-36D3-77D4-E20E-D0A198EA27A5}"/>
              </a:ext>
            </a:extLst>
          </p:cNvPr>
          <p:cNvSpPr>
            <a:spLocks noGrp="1"/>
          </p:cNvSpPr>
          <p:nvPr>
            <p:ph type="title"/>
          </p:nvPr>
        </p:nvSpPr>
        <p:spPr>
          <a:xfrm>
            <a:off x="520118" y="637563"/>
            <a:ext cx="12192000" cy="576157"/>
          </a:xfrm>
        </p:spPr>
        <p:txBody>
          <a:bodyPr>
            <a:normAutofit fontScale="90000"/>
          </a:bodyPr>
          <a:lstStyle/>
          <a:p>
            <a:r>
              <a:rPr lang="en-US">
                <a:solidFill>
                  <a:srgbClr val="0070C0"/>
                </a:solidFill>
                <a:latin typeface="Arial" panose="020B0604020202020204" pitchFamily="34" charset="0"/>
                <a:cs typeface="Arial" panose="020B0604020202020204" pitchFamily="34" charset="0"/>
              </a:rPr>
              <a:t>MOLST to POLST in Massachusetts: Schedule </a:t>
            </a:r>
          </a:p>
        </p:txBody>
      </p:sp>
      <p:sp>
        <p:nvSpPr>
          <p:cNvPr id="3" name="Slide Number Placeholder 2">
            <a:extLst>
              <a:ext uri="{FF2B5EF4-FFF2-40B4-BE49-F238E27FC236}">
                <a16:creationId xmlns:a16="http://schemas.microsoft.com/office/drawing/2014/main" id="{22A1052C-A4AC-9B7D-E91F-B001CEC12446}"/>
              </a:ext>
            </a:extLst>
          </p:cNvPr>
          <p:cNvSpPr>
            <a:spLocks noGrp="1"/>
          </p:cNvSpPr>
          <p:nvPr>
            <p:ph type="sldNum" sz="quarter" idx="13"/>
          </p:nvPr>
        </p:nvSpPr>
        <p:spPr/>
        <p:txBody>
          <a:bodyPr/>
          <a:lstStyle/>
          <a:p>
            <a:pPr>
              <a:defRPr/>
            </a:pPr>
            <a:fld id="{FFDB7FE3-79CF-460F-AC58-6AF8A1A6F4FC}" type="slidenum">
              <a:rPr lang="nl-NL" smtClean="0"/>
              <a:pPr>
                <a:defRPr/>
              </a:pPr>
              <a:t>11</a:t>
            </a:fld>
            <a:endParaRPr lang="nl-NL"/>
          </a:p>
        </p:txBody>
      </p:sp>
      <p:graphicFrame>
        <p:nvGraphicFramePr>
          <p:cNvPr id="7" name="TextBox 4">
            <a:extLst>
              <a:ext uri="{FF2B5EF4-FFF2-40B4-BE49-F238E27FC236}">
                <a16:creationId xmlns:a16="http://schemas.microsoft.com/office/drawing/2014/main" id="{A761C35A-DA9C-E99B-502D-7A29F0BCCEDA}"/>
              </a:ext>
            </a:extLst>
          </p:cNvPr>
          <p:cNvGraphicFramePr/>
          <p:nvPr>
            <p:extLst>
              <p:ext uri="{D42A27DB-BD31-4B8C-83A1-F6EECF244321}">
                <p14:modId xmlns:p14="http://schemas.microsoft.com/office/powerpoint/2010/main" val="1051112408"/>
              </p:ext>
            </p:extLst>
          </p:nvPr>
        </p:nvGraphicFramePr>
        <p:xfrm>
          <a:off x="1400962" y="1166070"/>
          <a:ext cx="9907398" cy="4630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98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FC885-77CC-A714-F7F3-CAE8D260870B}"/>
              </a:ext>
            </a:extLst>
          </p:cNvPr>
          <p:cNvSpPr>
            <a:spLocks noGrp="1"/>
          </p:cNvSpPr>
          <p:nvPr>
            <p:ph type="title"/>
          </p:nvPr>
        </p:nvSpPr>
        <p:spPr>
          <a:xfrm>
            <a:off x="466722" y="586855"/>
            <a:ext cx="3201366" cy="3387497"/>
          </a:xfrm>
        </p:spPr>
        <p:txBody>
          <a:bodyPr vert="horz" lIns="91440" tIns="45720" rIns="91440" bIns="45720" rtlCol="0" anchor="b">
            <a:normAutofit/>
          </a:bodyPr>
          <a:lstStyle/>
          <a:p>
            <a:r>
              <a:rPr lang="en-US" sz="4000" kern="1200">
                <a:solidFill>
                  <a:srgbClr val="FFFFFF"/>
                </a:solidFill>
                <a:latin typeface="+mj-lt"/>
                <a:ea typeface="+mj-ea"/>
                <a:cs typeface="+mj-cs"/>
              </a:rPr>
              <a:t>Questions? </a:t>
            </a:r>
          </a:p>
        </p:txBody>
      </p:sp>
      <p:sp>
        <p:nvSpPr>
          <p:cNvPr id="3" name="Slide Number Placeholder 2">
            <a:extLst>
              <a:ext uri="{FF2B5EF4-FFF2-40B4-BE49-F238E27FC236}">
                <a16:creationId xmlns:a16="http://schemas.microsoft.com/office/drawing/2014/main" id="{E092A7F3-58D1-B848-441C-FA185533B20C}"/>
              </a:ext>
            </a:extLst>
          </p:cNvPr>
          <p:cNvSpPr>
            <a:spLocks noGrp="1"/>
          </p:cNvSpPr>
          <p:nvPr>
            <p:ph type="sldNum" sz="quarter" idx="13"/>
          </p:nvPr>
        </p:nvSpPr>
        <p:spPr>
          <a:xfrm>
            <a:off x="11704320" y="6455664"/>
            <a:ext cx="448056" cy="365125"/>
          </a:xfrm>
        </p:spPr>
        <p:txBody>
          <a:bodyPr vert="horz" lIns="91440" tIns="45720" rIns="91440" bIns="45720" rtlCol="0" anchor="ctr">
            <a:normAutofit/>
          </a:bodyPr>
          <a:lstStyle/>
          <a:p>
            <a:pPr algn="r" defTabSz="914400">
              <a:spcAft>
                <a:spcPts val="600"/>
              </a:spcAft>
              <a:defRPr/>
            </a:pPr>
            <a:fld id="{FFDB7FE3-79CF-460F-AC58-6AF8A1A6F4FC}" type="slidenum">
              <a:rPr lang="en-US" sz="1100">
                <a:solidFill>
                  <a:schemeClr val="tx1">
                    <a:lumMod val="50000"/>
                    <a:lumOff val="50000"/>
                  </a:schemeClr>
                </a:solidFill>
              </a:rPr>
              <a:pPr algn="r" defTabSz="914400">
                <a:spcAft>
                  <a:spcPts val="600"/>
                </a:spcAft>
                <a:defRPr/>
              </a:pPr>
              <a:t>12</a:t>
            </a:fld>
            <a:endParaRPr lang="en-US" sz="1100">
              <a:solidFill>
                <a:schemeClr val="tx1">
                  <a:lumMod val="50000"/>
                  <a:lumOff val="50000"/>
                </a:schemeClr>
              </a:solidFill>
            </a:endParaRPr>
          </a:p>
        </p:txBody>
      </p:sp>
      <p:sp>
        <p:nvSpPr>
          <p:cNvPr id="5" name="TextBox 4">
            <a:extLst>
              <a:ext uri="{FF2B5EF4-FFF2-40B4-BE49-F238E27FC236}">
                <a16:creationId xmlns:a16="http://schemas.microsoft.com/office/drawing/2014/main" id="{56103CE9-8468-6C15-02EA-5C60916E3D96}"/>
              </a:ext>
            </a:extLst>
          </p:cNvPr>
          <p:cNvSpPr txBox="1"/>
          <p:nvPr/>
        </p:nvSpPr>
        <p:spPr>
          <a:xfrm>
            <a:off x="2883716" y="-3333116"/>
            <a:ext cx="6203658" cy="830997"/>
          </a:xfrm>
          <a:prstGeom prst="rect">
            <a:avLst/>
          </a:prstGeom>
          <a:noFill/>
        </p:spPr>
        <p:txBody>
          <a:bodyPr wrap="square">
            <a:spAutoFit/>
          </a:bodyPr>
          <a:lstStyle/>
          <a:p>
            <a:pPr marL="0" marR="0">
              <a:spcBef>
                <a:spcPts val="0"/>
              </a:spcBef>
              <a:spcAft>
                <a:spcPts val="600"/>
              </a:spcAft>
            </a:pPr>
            <a:br>
              <a:rPr lang="en-US" sz="2000">
                <a:effectLst/>
                <a:latin typeface="Book Antiqua" panose="02040602050305030304" pitchFamily="18" charset="0"/>
                <a:ea typeface="Arial Unicode MS"/>
                <a:cs typeface="Times New Roman" panose="02020603050405020304" pitchFamily="18" charset="0"/>
              </a:rPr>
            </a:br>
            <a:r>
              <a:rPr lang="en-US" sz="2800">
                <a:solidFill>
                  <a:srgbClr val="2E74B5"/>
                </a:solidFill>
                <a:effectLst/>
                <a:latin typeface="Book Antiqua" panose="0204060205030503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Arial Unicode MS"/>
            </a:endParaRPr>
          </a:p>
        </p:txBody>
      </p:sp>
      <p:graphicFrame>
        <p:nvGraphicFramePr>
          <p:cNvPr id="26" name="TextBox 6">
            <a:extLst>
              <a:ext uri="{FF2B5EF4-FFF2-40B4-BE49-F238E27FC236}">
                <a16:creationId xmlns:a16="http://schemas.microsoft.com/office/drawing/2014/main" id="{46C56A65-AACA-28DA-C05B-DDAC89ECE0EB}"/>
              </a:ext>
            </a:extLst>
          </p:cNvPr>
          <p:cNvGraphicFramePr/>
          <p:nvPr>
            <p:extLst>
              <p:ext uri="{D42A27DB-BD31-4B8C-83A1-F6EECF244321}">
                <p14:modId xmlns:p14="http://schemas.microsoft.com/office/powerpoint/2010/main" val="163814068"/>
              </p:ext>
            </p:extLst>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467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9A76-4766-0A40-FCAB-F0F1CC38893A}"/>
              </a:ext>
            </a:extLst>
          </p:cNvPr>
          <p:cNvSpPr>
            <a:spLocks noGrp="1"/>
          </p:cNvSpPr>
          <p:nvPr>
            <p:ph type="title"/>
          </p:nvPr>
        </p:nvSpPr>
        <p:spPr>
          <a:xfrm>
            <a:off x="838200" y="557188"/>
            <a:ext cx="10515600" cy="1133499"/>
          </a:xfrm>
        </p:spPr>
        <p:txBody>
          <a:bodyPr vert="horz" lIns="91440" tIns="45720" rIns="91440" bIns="45720" rtlCol="0" anchor="ctr">
            <a:normAutofit fontScale="90000"/>
          </a:bodyPr>
          <a:lstStyle/>
          <a:p>
            <a:pPr algn="ctr" fontAlgn="auto">
              <a:spcAft>
                <a:spcPts val="0"/>
              </a:spcAft>
              <a:defRPr/>
            </a:pPr>
            <a:r>
              <a:rPr lang="en-US" sz="4000" b="1" kern="1200">
                <a:solidFill>
                  <a:srgbClr val="0070C0"/>
                </a:solidFill>
                <a:latin typeface="+mj-lt"/>
                <a:ea typeface="+mj-ea"/>
                <a:cs typeface="+mj-cs"/>
              </a:rPr>
              <a:t>1. Massachusetts is transitioning to the POLST in 2024</a:t>
            </a:r>
          </a:p>
        </p:txBody>
      </p:sp>
      <p:sp>
        <p:nvSpPr>
          <p:cNvPr id="3" name="Slide Number Placeholder 2">
            <a:extLst>
              <a:ext uri="{FF2B5EF4-FFF2-40B4-BE49-F238E27FC236}">
                <a16:creationId xmlns:a16="http://schemas.microsoft.com/office/drawing/2014/main" id="{8D832F95-4C84-0694-7343-182496334682}"/>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FFDB7FE3-79CF-460F-AC58-6AF8A1A6F4FC}" type="slidenum">
              <a:rPr lang="en-US" smtClean="0">
                <a:solidFill>
                  <a:schemeClr val="tx1">
                    <a:tint val="75000"/>
                  </a:schemeClr>
                </a:solidFill>
              </a:rPr>
              <a:pPr algn="r" defTabSz="914400">
                <a:spcAft>
                  <a:spcPts val="600"/>
                </a:spcAft>
                <a:defRPr/>
              </a:pPr>
              <a:t>2</a:t>
            </a:fld>
            <a:endParaRPr lang="en-US">
              <a:solidFill>
                <a:schemeClr val="tx1">
                  <a:tint val="75000"/>
                </a:schemeClr>
              </a:solidFill>
            </a:endParaRPr>
          </a:p>
        </p:txBody>
      </p:sp>
      <p:graphicFrame>
        <p:nvGraphicFramePr>
          <p:cNvPr id="7" name="TextBox 3">
            <a:extLst>
              <a:ext uri="{FF2B5EF4-FFF2-40B4-BE49-F238E27FC236}">
                <a16:creationId xmlns:a16="http://schemas.microsoft.com/office/drawing/2014/main" id="{5527F5C9-FFAC-4F14-1C8A-70D407E96A69}"/>
              </a:ext>
            </a:extLst>
          </p:cNvPr>
          <p:cNvGraphicFramePr/>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C3EC-1BC0-CF3A-7FA2-D56C426E316C}"/>
              </a:ext>
            </a:extLst>
          </p:cNvPr>
          <p:cNvSpPr>
            <a:spLocks noGrp="1"/>
          </p:cNvSpPr>
          <p:nvPr>
            <p:ph type="title"/>
          </p:nvPr>
        </p:nvSpPr>
        <p:spPr>
          <a:xfrm>
            <a:off x="317924" y="786809"/>
            <a:ext cx="3743714" cy="5437162"/>
          </a:xfrm>
        </p:spPr>
        <p:txBody>
          <a:bodyPr vert="horz" lIns="91440" tIns="45720" rIns="91440" bIns="45720" rtlCol="0" anchor="ctr">
            <a:normAutofit/>
          </a:bodyPr>
          <a:lstStyle/>
          <a:p>
            <a:r>
              <a:rPr lang="en-US" sz="4000">
                <a:solidFill>
                  <a:srgbClr val="0070C0"/>
                </a:solidFill>
                <a:latin typeface="Arial" panose="020B0604020202020204" pitchFamily="34" charset="0"/>
                <a:cs typeface="Arial" panose="020B0604020202020204" pitchFamily="34" charset="0"/>
              </a:rPr>
              <a:t>2. The POLST form has similarities  </a:t>
            </a:r>
            <a:r>
              <a:rPr lang="en-US" sz="4000" i="1">
                <a:solidFill>
                  <a:srgbClr val="0070C0"/>
                </a:solidFill>
                <a:latin typeface="Arial" panose="020B0604020202020204" pitchFamily="34" charset="0"/>
                <a:cs typeface="Arial" panose="020B0604020202020204" pitchFamily="34" charset="0"/>
              </a:rPr>
              <a:t>(and some differences) </a:t>
            </a:r>
            <a:r>
              <a:rPr lang="en-US" sz="4000">
                <a:solidFill>
                  <a:srgbClr val="0070C0"/>
                </a:solidFill>
                <a:latin typeface="Arial" panose="020B0604020202020204" pitchFamily="34" charset="0"/>
                <a:cs typeface="Arial" panose="020B0604020202020204" pitchFamily="34" charset="0"/>
              </a:rPr>
              <a:t>to the MOLST</a:t>
            </a:r>
            <a:endParaRPr lang="en-US" sz="4000" i="1">
              <a:solidFill>
                <a:srgbClr val="0070C0"/>
              </a:solidFill>
              <a:latin typeface="Arial" panose="020B0604020202020204" pitchFamily="34" charset="0"/>
              <a:cs typeface="Arial" panose="020B0604020202020204" pitchFamily="34" charset="0"/>
            </a:endParaRPr>
          </a:p>
        </p:txBody>
      </p:sp>
      <p:graphicFrame>
        <p:nvGraphicFramePr>
          <p:cNvPr id="6" name="TextBox 3">
            <a:extLst>
              <a:ext uri="{FF2B5EF4-FFF2-40B4-BE49-F238E27FC236}">
                <a16:creationId xmlns:a16="http://schemas.microsoft.com/office/drawing/2014/main" id="{AFD4ACD1-5806-2C94-BF8D-C871B5157181}"/>
              </a:ext>
            </a:extLst>
          </p:cNvPr>
          <p:cNvGraphicFramePr/>
          <p:nvPr/>
        </p:nvGraphicFramePr>
        <p:xfrm>
          <a:off x="4320330" y="0"/>
          <a:ext cx="7553747" cy="645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DEF8EF5-5799-7CA5-85B1-44015A47A349}"/>
              </a:ext>
            </a:extLst>
          </p:cNvPr>
          <p:cNvSpPr>
            <a:spLocks noGrp="1"/>
          </p:cNvSpPr>
          <p:nvPr>
            <p:ph type="sldNum" sz="quarter" idx="13"/>
          </p:nvPr>
        </p:nvSpPr>
        <p:spPr/>
        <p:txBody>
          <a:bodyPr/>
          <a:lstStyle/>
          <a:p>
            <a:pPr>
              <a:defRPr/>
            </a:pPr>
            <a:fld id="{FFDB7FE3-79CF-460F-AC58-6AF8A1A6F4FC}" type="slidenum">
              <a:rPr lang="nl-NL" smtClean="0"/>
              <a:pPr>
                <a:defRPr/>
              </a:pPr>
              <a:t>3</a:t>
            </a:fld>
            <a:endParaRPr lang="nl-NL"/>
          </a:p>
        </p:txBody>
      </p:sp>
    </p:spTree>
    <p:extLst>
      <p:ext uri="{BB962C8B-B14F-4D97-AF65-F5344CB8AC3E}">
        <p14:creationId xmlns:p14="http://schemas.microsoft.com/office/powerpoint/2010/main" val="326326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AFD4ACD1-5806-2C94-BF8D-C871B5157181}"/>
              </a:ext>
            </a:extLst>
          </p:cNvPr>
          <p:cNvGraphicFramePr/>
          <p:nvPr/>
        </p:nvGraphicFramePr>
        <p:xfrm>
          <a:off x="4320330" y="0"/>
          <a:ext cx="7553747" cy="645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DEF8EF5-5799-7CA5-85B1-44015A47A349}"/>
              </a:ext>
            </a:extLst>
          </p:cNvPr>
          <p:cNvSpPr>
            <a:spLocks noGrp="1"/>
          </p:cNvSpPr>
          <p:nvPr>
            <p:ph type="sldNum" sz="quarter" idx="13"/>
          </p:nvPr>
        </p:nvSpPr>
        <p:spPr/>
        <p:txBody>
          <a:bodyPr/>
          <a:lstStyle/>
          <a:p>
            <a:pPr>
              <a:defRPr/>
            </a:pPr>
            <a:fld id="{FFDB7FE3-79CF-460F-AC58-6AF8A1A6F4FC}" type="slidenum">
              <a:rPr lang="nl-NL" smtClean="0"/>
              <a:pPr>
                <a:defRPr/>
              </a:pPr>
              <a:t>4</a:t>
            </a:fld>
            <a:endParaRPr lang="nl-NL"/>
          </a:p>
        </p:txBody>
      </p:sp>
      <p:sp>
        <p:nvSpPr>
          <p:cNvPr id="7" name="Title 6">
            <a:extLst>
              <a:ext uri="{FF2B5EF4-FFF2-40B4-BE49-F238E27FC236}">
                <a16:creationId xmlns:a16="http://schemas.microsoft.com/office/drawing/2014/main" id="{82CF69DD-EF99-A3EA-E22C-74147A27BA79}"/>
              </a:ext>
            </a:extLst>
          </p:cNvPr>
          <p:cNvSpPr>
            <a:spLocks noGrp="1"/>
          </p:cNvSpPr>
          <p:nvPr>
            <p:ph type="title"/>
          </p:nvPr>
        </p:nvSpPr>
        <p:spPr/>
        <p:txBody>
          <a:bodyPr>
            <a:normAutofit fontScale="90000"/>
          </a:bodyPr>
          <a:lstStyle/>
          <a:p>
            <a:endParaRPr lang="en-US"/>
          </a:p>
        </p:txBody>
      </p:sp>
      <p:sp>
        <p:nvSpPr>
          <p:cNvPr id="8" name="Title 1">
            <a:extLst>
              <a:ext uri="{FF2B5EF4-FFF2-40B4-BE49-F238E27FC236}">
                <a16:creationId xmlns:a16="http://schemas.microsoft.com/office/drawing/2014/main" id="{18B7492E-94B5-499E-B8AB-C936AFFC1E52}"/>
              </a:ext>
            </a:extLst>
          </p:cNvPr>
          <p:cNvSpPr txBox="1">
            <a:spLocks/>
          </p:cNvSpPr>
          <p:nvPr/>
        </p:nvSpPr>
        <p:spPr>
          <a:xfrm>
            <a:off x="317924" y="640823"/>
            <a:ext cx="4002406"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0070C0"/>
                </a:solidFill>
                <a:latin typeface="Arial" panose="020B0604020202020204" pitchFamily="34" charset="0"/>
                <a:cs typeface="Arial" panose="020B0604020202020204" pitchFamily="34" charset="0"/>
              </a:rPr>
              <a:t>2. The POLST form has similarities    </a:t>
            </a:r>
            <a:r>
              <a:rPr lang="en-US" sz="4000" i="1">
                <a:solidFill>
                  <a:srgbClr val="0070C0"/>
                </a:solidFill>
                <a:latin typeface="Arial" panose="020B0604020202020204" pitchFamily="34" charset="0"/>
                <a:cs typeface="Arial" panose="020B0604020202020204" pitchFamily="34" charset="0"/>
              </a:rPr>
              <a:t>(and some differences) </a:t>
            </a:r>
            <a:r>
              <a:rPr lang="en-US" sz="4000">
                <a:solidFill>
                  <a:srgbClr val="0070C0"/>
                </a:solidFill>
                <a:latin typeface="Arial" panose="020B0604020202020204" pitchFamily="34" charset="0"/>
                <a:cs typeface="Arial" panose="020B0604020202020204" pitchFamily="34" charset="0"/>
              </a:rPr>
              <a:t>to the MOLST</a:t>
            </a:r>
            <a:endParaRPr lang="en-US" sz="4000" i="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06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942A9-F764-728D-5327-914165D10C85}"/>
              </a:ext>
            </a:extLst>
          </p:cNvPr>
          <p:cNvSpPr>
            <a:spLocks noGrp="1"/>
          </p:cNvSpPr>
          <p:nvPr>
            <p:ph type="title"/>
          </p:nvPr>
        </p:nvSpPr>
        <p:spPr/>
        <p:txBody>
          <a:bodyPr>
            <a:normAutofit fontScale="90000"/>
          </a:bodyPr>
          <a:lstStyle/>
          <a:p>
            <a:endParaRPr lang="en-US"/>
          </a:p>
        </p:txBody>
      </p:sp>
      <p:sp>
        <p:nvSpPr>
          <p:cNvPr id="3" name="Slide Number Placeholder 2">
            <a:extLst>
              <a:ext uri="{FF2B5EF4-FFF2-40B4-BE49-F238E27FC236}">
                <a16:creationId xmlns:a16="http://schemas.microsoft.com/office/drawing/2014/main" id="{650A3F93-2EAD-D6BA-1560-86DD535C82F6}"/>
              </a:ext>
            </a:extLst>
          </p:cNvPr>
          <p:cNvSpPr>
            <a:spLocks noGrp="1"/>
          </p:cNvSpPr>
          <p:nvPr>
            <p:ph type="sldNum" sz="quarter" idx="13"/>
          </p:nvPr>
        </p:nvSpPr>
        <p:spPr/>
        <p:txBody>
          <a:bodyPr/>
          <a:lstStyle/>
          <a:p>
            <a:pPr>
              <a:defRPr/>
            </a:pPr>
            <a:fld id="{FFDB7FE3-79CF-460F-AC58-6AF8A1A6F4FC}" type="slidenum">
              <a:rPr lang="nl-NL" smtClean="0"/>
              <a:pPr>
                <a:defRPr/>
              </a:pPr>
              <a:t>5</a:t>
            </a:fld>
            <a:endParaRPr lang="nl-NL"/>
          </a:p>
        </p:txBody>
      </p:sp>
      <p:pic>
        <p:nvPicPr>
          <p:cNvPr id="5" name="Picture 4">
            <a:extLst>
              <a:ext uri="{FF2B5EF4-FFF2-40B4-BE49-F238E27FC236}">
                <a16:creationId xmlns:a16="http://schemas.microsoft.com/office/drawing/2014/main" id="{1EB059E4-E611-C7E6-4CB7-C1CF52411A8B}"/>
              </a:ext>
            </a:extLst>
          </p:cNvPr>
          <p:cNvPicPr>
            <a:picLocks noChangeAspect="1"/>
          </p:cNvPicPr>
          <p:nvPr/>
        </p:nvPicPr>
        <p:blipFill>
          <a:blip r:embed="rId3"/>
          <a:stretch>
            <a:fillRect/>
          </a:stretch>
        </p:blipFill>
        <p:spPr>
          <a:xfrm>
            <a:off x="194217" y="209215"/>
            <a:ext cx="4940011" cy="6309360"/>
          </a:xfrm>
          <a:prstGeom prst="rect">
            <a:avLst/>
          </a:prstGeom>
        </p:spPr>
      </p:pic>
      <p:pic>
        <p:nvPicPr>
          <p:cNvPr id="7" name="Picture 6">
            <a:extLst>
              <a:ext uri="{FF2B5EF4-FFF2-40B4-BE49-F238E27FC236}">
                <a16:creationId xmlns:a16="http://schemas.microsoft.com/office/drawing/2014/main" id="{14E4C7CD-9DB4-D182-06C1-2BEDBCA25322}"/>
              </a:ext>
            </a:extLst>
          </p:cNvPr>
          <p:cNvPicPr>
            <a:picLocks noChangeAspect="1"/>
          </p:cNvPicPr>
          <p:nvPr/>
        </p:nvPicPr>
        <p:blipFill>
          <a:blip r:embed="rId4"/>
          <a:stretch>
            <a:fillRect/>
          </a:stretch>
        </p:blipFill>
        <p:spPr>
          <a:xfrm>
            <a:off x="7057774" y="254935"/>
            <a:ext cx="5016142" cy="6217920"/>
          </a:xfrm>
          <a:prstGeom prst="rect">
            <a:avLst/>
          </a:prstGeom>
        </p:spPr>
      </p:pic>
      <p:sp>
        <p:nvSpPr>
          <p:cNvPr id="8" name="Rectangle 7">
            <a:extLst>
              <a:ext uri="{FF2B5EF4-FFF2-40B4-BE49-F238E27FC236}">
                <a16:creationId xmlns:a16="http://schemas.microsoft.com/office/drawing/2014/main" id="{E56A52B4-FCE1-92FC-85DD-8EE1432B807F}"/>
              </a:ext>
            </a:extLst>
          </p:cNvPr>
          <p:cNvSpPr/>
          <p:nvPr/>
        </p:nvSpPr>
        <p:spPr>
          <a:xfrm>
            <a:off x="194216" y="4017817"/>
            <a:ext cx="5016141" cy="840510"/>
          </a:xfrm>
          <a:prstGeom prst="rect">
            <a:avLst/>
          </a:prstGeom>
          <a:noFill/>
          <a:ln w="38100">
            <a:solidFill>
              <a:srgbClr val="E11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21B598A-FD47-7549-942C-CF4542A2BE58}"/>
              </a:ext>
            </a:extLst>
          </p:cNvPr>
          <p:cNvSpPr/>
          <p:nvPr/>
        </p:nvSpPr>
        <p:spPr>
          <a:xfrm>
            <a:off x="194217" y="2024430"/>
            <a:ext cx="5016142" cy="1993387"/>
          </a:xfrm>
          <a:prstGeom prst="rect">
            <a:avLst/>
          </a:prstGeom>
          <a:noFill/>
          <a:ln w="38100">
            <a:solidFill>
              <a:srgbClr val="E11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47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lide Number Placeholder 2">
            <a:extLst>
              <a:ext uri="{FF2B5EF4-FFF2-40B4-BE49-F238E27FC236}">
                <a16:creationId xmlns:a16="http://schemas.microsoft.com/office/drawing/2014/main" id="{E9A27AE5-82A9-0C26-23E7-FD922E56E1A9}"/>
              </a:ext>
            </a:extLst>
          </p:cNvPr>
          <p:cNvSpPr>
            <a:spLocks noGrp="1"/>
          </p:cNvSpPr>
          <p:nvPr>
            <p:ph type="sldNum" sz="quarter" idx="13"/>
          </p:nvPr>
        </p:nvSpPr>
        <p:spPr>
          <a:xfrm>
            <a:off x="8610600" y="6356350"/>
            <a:ext cx="2743200" cy="365125"/>
          </a:xfrm>
        </p:spPr>
        <p:txBody>
          <a:bodyPr vert="horz" lIns="91440" tIns="45720" rIns="91440" bIns="45720" rtlCol="0" anchor="ctr">
            <a:normAutofit/>
          </a:bodyPr>
          <a:lstStyle/>
          <a:p>
            <a:pPr algn="r" defTabSz="914400">
              <a:spcAft>
                <a:spcPts val="600"/>
              </a:spcAft>
              <a:defRPr/>
            </a:pPr>
            <a:fld id="{FFDB7FE3-79CF-460F-AC58-6AF8A1A6F4FC}" type="slidenum">
              <a:rPr lang="en-US">
                <a:solidFill>
                  <a:srgbClr val="FFFFFF"/>
                </a:solidFill>
              </a:rPr>
              <a:pPr algn="r" defTabSz="914400">
                <a:spcAft>
                  <a:spcPts val="600"/>
                </a:spcAft>
                <a:defRPr/>
              </a:pPr>
              <a:t>6</a:t>
            </a:fld>
            <a:endParaRPr lang="en-US">
              <a:solidFill>
                <a:srgbClr val="FFFFFF"/>
              </a:solidFill>
            </a:endParaRPr>
          </a:p>
        </p:txBody>
      </p:sp>
      <p:graphicFrame>
        <p:nvGraphicFramePr>
          <p:cNvPr id="12" name="TextBox 9">
            <a:extLst>
              <a:ext uri="{FF2B5EF4-FFF2-40B4-BE49-F238E27FC236}">
                <a16:creationId xmlns:a16="http://schemas.microsoft.com/office/drawing/2014/main" id="{806FAE08-D96F-FA89-F492-702DAEF44A72}"/>
              </a:ext>
            </a:extLst>
          </p:cNvPr>
          <p:cNvGraphicFramePr/>
          <p:nvPr>
            <p:extLst>
              <p:ext uri="{D42A27DB-BD31-4B8C-83A1-F6EECF244321}">
                <p14:modId xmlns:p14="http://schemas.microsoft.com/office/powerpoint/2010/main" val="245084897"/>
              </p:ext>
            </p:extLst>
          </p:nvPr>
        </p:nvGraphicFramePr>
        <p:xfrm>
          <a:off x="88604" y="-52281"/>
          <a:ext cx="12014791"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pen doors">
            <a:extLst>
              <a:ext uri="{FF2B5EF4-FFF2-40B4-BE49-F238E27FC236}">
                <a16:creationId xmlns:a16="http://schemas.microsoft.com/office/drawing/2014/main" id="{03805DE8-E6BD-FC92-1396-9C4967E81389}"/>
              </a:ext>
            </a:extLst>
          </p:cNvPr>
          <p:cNvPicPr>
            <a:picLocks noChangeAspect="1"/>
          </p:cNvPicPr>
          <p:nvPr/>
        </p:nvPicPr>
        <p:blipFill rotWithShape="1">
          <a:blip r:embed="rId3"/>
          <a:srcRect l="8930" r="6687" b="-1"/>
          <a:stretch/>
        </p:blipFill>
        <p:spPr>
          <a:xfrm>
            <a:off x="3522468" y="-167770"/>
            <a:ext cx="8669532" cy="6857990"/>
          </a:xfrm>
          <a:prstGeom prst="rect">
            <a:avLst/>
          </a:prstGeom>
        </p:spPr>
      </p:pic>
      <p:sp>
        <p:nvSpPr>
          <p:cNvPr id="21" name="Rectangle 2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9235ACE-A033-3A29-C2ED-D9C200E5569A}"/>
              </a:ext>
            </a:extLst>
          </p:cNvPr>
          <p:cNvSpPr>
            <a:spLocks noGrp="1"/>
          </p:cNvSpPr>
          <p:nvPr>
            <p:ph type="title"/>
          </p:nvPr>
        </p:nvSpPr>
        <p:spPr>
          <a:xfrm>
            <a:off x="245077" y="1899412"/>
            <a:ext cx="3438144" cy="1124712"/>
          </a:xfrm>
        </p:spPr>
        <p:txBody>
          <a:bodyPr vert="horz" lIns="91440" tIns="45720" rIns="91440" bIns="45720" rtlCol="0" anchor="b">
            <a:noAutofit/>
          </a:bodyPr>
          <a:lstStyle/>
          <a:p>
            <a:pPr fontAlgn="auto">
              <a:spcAft>
                <a:spcPts val="0"/>
              </a:spcAft>
              <a:defRPr/>
            </a:pPr>
            <a:r>
              <a:rPr lang="en-US" sz="3600" b="1">
                <a:solidFill>
                  <a:srgbClr val="0070C0"/>
                </a:solidFill>
              </a:rPr>
              <a:t>3. We are testing the use of the POLST in 2023</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EAC9AD9-606A-4701-8313-9CA6EF4D32CA}"/>
              </a:ext>
            </a:extLst>
          </p:cNvPr>
          <p:cNvSpPr txBox="1"/>
          <p:nvPr/>
        </p:nvSpPr>
        <p:spPr>
          <a:xfrm>
            <a:off x="4738596" y="1136120"/>
            <a:ext cx="5201174" cy="4971065"/>
          </a:xfrm>
          <a:prstGeom prst="rect">
            <a:avLst/>
          </a:prstGeom>
        </p:spPr>
        <p:txBody>
          <a:bodyPr vert="horz" lIns="91440" tIns="45720" rIns="91440" bIns="45720" rtlCol="0" anchor="t">
            <a:normAutofit/>
          </a:bodyPr>
          <a:lstStyle/>
          <a:p>
            <a:pPr marL="457200" indent="-228600" defTabSz="914400">
              <a:lnSpc>
                <a:spcPct val="90000"/>
              </a:lnSpc>
              <a:spcAft>
                <a:spcPts val="600"/>
              </a:spcAft>
              <a:buFont typeface="Arial" panose="020B0604020202020204" pitchFamily="34" charset="0"/>
              <a:buChar char="•"/>
            </a:pPr>
            <a:r>
              <a:rPr lang="en-US" sz="2400">
                <a:solidFill>
                  <a:srgbClr val="0070C0"/>
                </a:solidFill>
              </a:rPr>
              <a:t>Fairview Hospital (Great Barrington)</a:t>
            </a:r>
          </a:p>
          <a:p>
            <a:pPr marL="457200" indent="-228600" defTabSz="914400">
              <a:lnSpc>
                <a:spcPct val="90000"/>
              </a:lnSpc>
              <a:spcAft>
                <a:spcPts val="600"/>
              </a:spcAft>
              <a:buFont typeface="Arial" panose="020B0604020202020204" pitchFamily="34" charset="0"/>
              <a:buChar char="•"/>
            </a:pPr>
            <a:r>
              <a:rPr lang="en-US" sz="2400">
                <a:solidFill>
                  <a:srgbClr val="0070C0"/>
                </a:solidFill>
              </a:rPr>
              <a:t>Cooley-Dickinson (Northampton)</a:t>
            </a:r>
          </a:p>
          <a:p>
            <a:pPr indent="-228600" defTabSz="914400">
              <a:lnSpc>
                <a:spcPct val="90000"/>
              </a:lnSpc>
              <a:spcAft>
                <a:spcPts val="600"/>
              </a:spcAft>
              <a:buFont typeface="Arial" panose="020B0604020202020204" pitchFamily="34" charset="0"/>
              <a:buChar char="•"/>
            </a:pPr>
            <a:endParaRPr lang="en-US" sz="2400">
              <a:solidFill>
                <a:srgbClr val="0070C0"/>
              </a:solidFill>
            </a:endParaRPr>
          </a:p>
          <a:p>
            <a:pPr indent="-228600" defTabSz="914400">
              <a:lnSpc>
                <a:spcPct val="90000"/>
              </a:lnSpc>
              <a:spcAft>
                <a:spcPts val="600"/>
              </a:spcAft>
              <a:buFont typeface="Arial" panose="020B0604020202020204" pitchFamily="34" charset="0"/>
              <a:buChar char="•"/>
            </a:pPr>
            <a:r>
              <a:rPr lang="en-US" sz="2400">
                <a:solidFill>
                  <a:srgbClr val="0070C0"/>
                </a:solidFill>
              </a:rPr>
              <a:t>Each is working with </a:t>
            </a:r>
          </a:p>
          <a:p>
            <a:pPr marL="457200" indent="-228600" defTabSz="914400">
              <a:lnSpc>
                <a:spcPct val="90000"/>
              </a:lnSpc>
              <a:spcAft>
                <a:spcPts val="600"/>
              </a:spcAft>
              <a:buFont typeface="Arial" panose="020B0604020202020204" pitchFamily="34" charset="0"/>
              <a:buChar char="•"/>
            </a:pPr>
            <a:r>
              <a:rPr lang="en-US" sz="2400">
                <a:solidFill>
                  <a:srgbClr val="0070C0"/>
                </a:solidFill>
              </a:rPr>
              <a:t>one skilled facility,</a:t>
            </a:r>
          </a:p>
          <a:p>
            <a:pPr marL="457200" indent="-228600" defTabSz="914400">
              <a:lnSpc>
                <a:spcPct val="90000"/>
              </a:lnSpc>
              <a:spcAft>
                <a:spcPts val="600"/>
              </a:spcAft>
              <a:buFont typeface="Arial" panose="020B0604020202020204" pitchFamily="34" charset="0"/>
              <a:buChar char="•"/>
            </a:pPr>
            <a:r>
              <a:rPr lang="en-US" sz="2400">
                <a:solidFill>
                  <a:srgbClr val="0070C0"/>
                </a:solidFill>
              </a:rPr>
              <a:t>an EMS provider and </a:t>
            </a:r>
          </a:p>
          <a:p>
            <a:pPr marL="457200" indent="-228600" defTabSz="914400">
              <a:lnSpc>
                <a:spcPct val="90000"/>
              </a:lnSpc>
              <a:spcAft>
                <a:spcPts val="600"/>
              </a:spcAft>
              <a:buFont typeface="Arial" panose="020B0604020202020204" pitchFamily="34" charset="0"/>
              <a:buChar char="•"/>
            </a:pPr>
            <a:r>
              <a:rPr lang="en-US" sz="2400">
                <a:solidFill>
                  <a:srgbClr val="0070C0"/>
                </a:solidFill>
              </a:rPr>
              <a:t>a specialty outpatient referral practice</a:t>
            </a:r>
          </a:p>
        </p:txBody>
      </p:sp>
    </p:spTree>
    <p:extLst>
      <p:ext uri="{BB962C8B-B14F-4D97-AF65-F5344CB8AC3E}">
        <p14:creationId xmlns:p14="http://schemas.microsoft.com/office/powerpoint/2010/main" val="19366785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BB81-8B12-2793-4DD1-BD12201C5C97}"/>
              </a:ext>
            </a:extLst>
          </p:cNvPr>
          <p:cNvSpPr>
            <a:spLocks noGrp="1"/>
          </p:cNvSpPr>
          <p:nvPr>
            <p:ph type="title"/>
          </p:nvPr>
        </p:nvSpPr>
        <p:spPr/>
        <p:txBody>
          <a:bodyPr>
            <a:normAutofit fontScale="90000"/>
          </a:bodyPr>
          <a:lstStyle/>
          <a:p>
            <a:r>
              <a:rPr lang="en-US" b="1">
                <a:solidFill>
                  <a:srgbClr val="0070C0"/>
                </a:solidFill>
              </a:rPr>
              <a:t>Clinical Test Sites </a:t>
            </a:r>
          </a:p>
        </p:txBody>
      </p:sp>
      <p:sp>
        <p:nvSpPr>
          <p:cNvPr id="3" name="Slide Number Placeholder 2">
            <a:extLst>
              <a:ext uri="{FF2B5EF4-FFF2-40B4-BE49-F238E27FC236}">
                <a16:creationId xmlns:a16="http://schemas.microsoft.com/office/drawing/2014/main" id="{2667E7BA-C8CE-A3E0-E711-A414AED63A03}"/>
              </a:ext>
            </a:extLst>
          </p:cNvPr>
          <p:cNvSpPr>
            <a:spLocks noGrp="1"/>
          </p:cNvSpPr>
          <p:nvPr>
            <p:ph type="sldNum" sz="quarter" idx="13"/>
          </p:nvPr>
        </p:nvSpPr>
        <p:spPr/>
        <p:txBody>
          <a:bodyPr/>
          <a:lstStyle/>
          <a:p>
            <a:pPr>
              <a:defRPr/>
            </a:pPr>
            <a:fld id="{FFDB7FE3-79CF-460F-AC58-6AF8A1A6F4FC}" type="slidenum">
              <a:rPr lang="nl-NL" smtClean="0"/>
              <a:pPr>
                <a:defRPr/>
              </a:pPr>
              <a:t>8</a:t>
            </a:fld>
            <a:endParaRPr lang="nl-NL"/>
          </a:p>
        </p:txBody>
      </p:sp>
      <p:grpSp>
        <p:nvGrpSpPr>
          <p:cNvPr id="22" name="Group 21">
            <a:extLst>
              <a:ext uri="{FF2B5EF4-FFF2-40B4-BE49-F238E27FC236}">
                <a16:creationId xmlns:a16="http://schemas.microsoft.com/office/drawing/2014/main" id="{B93E28C2-2E9F-527F-1219-CA4D5E3EDE3B}"/>
              </a:ext>
            </a:extLst>
          </p:cNvPr>
          <p:cNvGrpSpPr>
            <a:grpSpLocks noChangeAspect="1"/>
          </p:cNvGrpSpPr>
          <p:nvPr/>
        </p:nvGrpSpPr>
        <p:grpSpPr>
          <a:xfrm>
            <a:off x="3758071" y="1247915"/>
            <a:ext cx="8344050" cy="5072547"/>
            <a:chOff x="929011" y="605990"/>
            <a:chExt cx="9629865" cy="5854225"/>
          </a:xfrm>
        </p:grpSpPr>
        <p:grpSp>
          <p:nvGrpSpPr>
            <p:cNvPr id="20" name="Group 19">
              <a:extLst>
                <a:ext uri="{FF2B5EF4-FFF2-40B4-BE49-F238E27FC236}">
                  <a16:creationId xmlns:a16="http://schemas.microsoft.com/office/drawing/2014/main" id="{77216DE9-6E82-A6E8-79C2-057A7FA0FAC4}"/>
                </a:ext>
              </a:extLst>
            </p:cNvPr>
            <p:cNvGrpSpPr/>
            <p:nvPr/>
          </p:nvGrpSpPr>
          <p:grpSpPr>
            <a:xfrm>
              <a:off x="929011" y="605990"/>
              <a:ext cx="9629865" cy="5854225"/>
              <a:chOff x="886480" y="3238365"/>
              <a:chExt cx="9629865" cy="5854225"/>
            </a:xfrm>
          </p:grpSpPr>
          <p:pic>
            <p:nvPicPr>
              <p:cNvPr id="12" name="Picture 11">
                <a:extLst>
                  <a:ext uri="{FF2B5EF4-FFF2-40B4-BE49-F238E27FC236}">
                    <a16:creationId xmlns:a16="http://schemas.microsoft.com/office/drawing/2014/main" id="{19C40C81-6E66-5EE0-8A02-96A6B7431370}"/>
                  </a:ext>
                </a:extLst>
              </p:cNvPr>
              <p:cNvPicPr>
                <a:picLocks noChangeAspect="1"/>
              </p:cNvPicPr>
              <p:nvPr/>
            </p:nvPicPr>
            <p:blipFill rotWithShape="1">
              <a:blip r:embed="rId3"/>
              <a:srcRect t="4355"/>
              <a:stretch/>
            </p:blipFill>
            <p:spPr>
              <a:xfrm>
                <a:off x="886480" y="3238365"/>
                <a:ext cx="9629865" cy="5854225"/>
              </a:xfrm>
              <a:prstGeom prst="rect">
                <a:avLst/>
              </a:prstGeom>
            </p:spPr>
          </p:pic>
          <p:pic>
            <p:nvPicPr>
              <p:cNvPr id="17" name="Graphic 16" descr="Star with solid fill">
                <a:extLst>
                  <a:ext uri="{FF2B5EF4-FFF2-40B4-BE49-F238E27FC236}">
                    <a16:creationId xmlns:a16="http://schemas.microsoft.com/office/drawing/2014/main" id="{6D6AD693-8647-61DE-FA06-B498542889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93559" y="4959631"/>
                <a:ext cx="307884" cy="307884"/>
              </a:xfrm>
              <a:prstGeom prst="rect">
                <a:avLst/>
              </a:prstGeom>
            </p:spPr>
          </p:pic>
          <p:pic>
            <p:nvPicPr>
              <p:cNvPr id="19" name="Graphic 18" descr="Star with solid fill">
                <a:extLst>
                  <a:ext uri="{FF2B5EF4-FFF2-40B4-BE49-F238E27FC236}">
                    <a16:creationId xmlns:a16="http://schemas.microsoft.com/office/drawing/2014/main" id="{98BAAC93-70BA-26C4-3110-AED6199C43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2982" y="5267515"/>
                <a:ext cx="321436" cy="321436"/>
              </a:xfrm>
              <a:prstGeom prst="rect">
                <a:avLst/>
              </a:prstGeom>
            </p:spPr>
          </p:pic>
        </p:grpSp>
        <p:sp>
          <p:nvSpPr>
            <p:cNvPr id="21" name="Rectangle 20">
              <a:extLst>
                <a:ext uri="{FF2B5EF4-FFF2-40B4-BE49-F238E27FC236}">
                  <a16:creationId xmlns:a16="http://schemas.microsoft.com/office/drawing/2014/main" id="{450DEB6A-53E6-9057-A5AB-6284A869853A}"/>
                </a:ext>
              </a:extLst>
            </p:cNvPr>
            <p:cNvSpPr/>
            <p:nvPr/>
          </p:nvSpPr>
          <p:spPr>
            <a:xfrm>
              <a:off x="929011" y="4258755"/>
              <a:ext cx="4318897" cy="21986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B6EA8021-6FA2-7359-4455-1D0DABBB7AA4}"/>
              </a:ext>
            </a:extLst>
          </p:cNvPr>
          <p:cNvSpPr txBox="1"/>
          <p:nvPr/>
        </p:nvSpPr>
        <p:spPr>
          <a:xfrm>
            <a:off x="226553" y="1810634"/>
            <a:ext cx="3926352" cy="1815882"/>
          </a:xfrm>
          <a:prstGeom prst="rect">
            <a:avLst/>
          </a:prstGeom>
          <a:noFill/>
        </p:spPr>
        <p:txBody>
          <a:bodyPr wrap="square">
            <a:spAutoFit/>
          </a:bodyPr>
          <a:lstStyle/>
          <a:p>
            <a:pPr marL="457200" indent="-457200">
              <a:buFont typeface="Arial" panose="020B0604020202020204" pitchFamily="34" charset="0"/>
              <a:buChar char="•"/>
            </a:pPr>
            <a:r>
              <a:rPr lang="en-US" sz="2800">
                <a:solidFill>
                  <a:srgbClr val="0070C0"/>
                </a:solidFill>
              </a:rPr>
              <a:t>Fairview Hospital (Great Barrington)</a:t>
            </a:r>
          </a:p>
          <a:p>
            <a:pPr marL="457200" indent="-457200">
              <a:buFont typeface="Arial" panose="020B0604020202020204" pitchFamily="34" charset="0"/>
              <a:buChar char="•"/>
            </a:pPr>
            <a:r>
              <a:rPr lang="en-US" sz="2800">
                <a:solidFill>
                  <a:srgbClr val="0070C0"/>
                </a:solidFill>
              </a:rPr>
              <a:t>Cooley-Dickinson (Northampton)</a:t>
            </a:r>
          </a:p>
        </p:txBody>
      </p:sp>
    </p:spTree>
    <p:extLst>
      <p:ext uri="{BB962C8B-B14F-4D97-AF65-F5344CB8AC3E}">
        <p14:creationId xmlns:p14="http://schemas.microsoft.com/office/powerpoint/2010/main" val="1780722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9235ACE-A033-3A29-C2ED-D9C200E5569A}"/>
              </a:ext>
            </a:extLst>
          </p:cNvPr>
          <p:cNvSpPr>
            <a:spLocks noGrp="1"/>
          </p:cNvSpPr>
          <p:nvPr>
            <p:ph type="title"/>
          </p:nvPr>
        </p:nvSpPr>
        <p:spPr>
          <a:xfrm>
            <a:off x="643467" y="640080"/>
            <a:ext cx="3096427" cy="5613236"/>
          </a:xfrm>
        </p:spPr>
        <p:txBody>
          <a:bodyPr rtlCol="0" anchor="ctr">
            <a:normAutofit/>
          </a:bodyPr>
          <a:lstStyle/>
          <a:p>
            <a:pPr fontAlgn="auto">
              <a:spcAft>
                <a:spcPts val="0"/>
              </a:spcAft>
              <a:defRPr/>
            </a:pPr>
            <a:r>
              <a:rPr lang="en-US" sz="3600" b="1">
                <a:solidFill>
                  <a:srgbClr val="0070C0"/>
                </a:solidFill>
                <a:latin typeface="Arial" panose="020B0604020202020204" pitchFamily="34" charset="0"/>
                <a:cs typeface="Arial" panose="020B0604020202020204" pitchFamily="34" charset="0"/>
              </a:rPr>
              <a:t>4. Starting in June 2023, you may see a POLST form </a:t>
            </a:r>
            <a:endParaRPr lang="en-US" sz="3600" b="1">
              <a:solidFill>
                <a:srgbClr val="0070C0"/>
              </a:solidFill>
            </a:endParaRPr>
          </a:p>
        </p:txBody>
      </p:sp>
      <p:sp>
        <p:nvSpPr>
          <p:cNvPr id="4" name="TextBox 3">
            <a:extLst>
              <a:ext uri="{FF2B5EF4-FFF2-40B4-BE49-F238E27FC236}">
                <a16:creationId xmlns:a16="http://schemas.microsoft.com/office/drawing/2014/main" id="{3EAC9AD9-606A-4701-8313-9CA6EF4D32CA}"/>
              </a:ext>
            </a:extLst>
          </p:cNvPr>
          <p:cNvSpPr txBox="1"/>
          <p:nvPr/>
        </p:nvSpPr>
        <p:spPr>
          <a:xfrm>
            <a:off x="4814196" y="914400"/>
            <a:ext cx="6734337" cy="2554545"/>
          </a:xfrm>
          <a:prstGeom prst="rect">
            <a:avLst/>
          </a:prstGeom>
          <a:noFill/>
        </p:spPr>
        <p:txBody>
          <a:bodyPr wrap="square">
            <a:spAutoFit/>
          </a:bodyPr>
          <a:lstStyle/>
          <a:p>
            <a:r>
              <a:rPr lang="en-US" sz="3200">
                <a:solidFill>
                  <a:srgbClr val="0070C0"/>
                </a:solidFill>
              </a:rPr>
              <a:t>It is important that it be honored as you would a MOLST</a:t>
            </a:r>
          </a:p>
          <a:p>
            <a:endParaRPr lang="en-US" sz="3200">
              <a:solidFill>
                <a:srgbClr val="0070C0"/>
              </a:solidFill>
            </a:endParaRPr>
          </a:p>
          <a:p>
            <a:r>
              <a:rPr lang="en-US" sz="3200">
                <a:solidFill>
                  <a:srgbClr val="0070C0"/>
                </a:solidFill>
              </a:rPr>
              <a:t>Other than the clinical test sites, no other locations are issuing POLST forms</a:t>
            </a:r>
          </a:p>
        </p:txBody>
      </p:sp>
    </p:spTree>
    <p:extLst>
      <p:ext uri="{BB962C8B-B14F-4D97-AF65-F5344CB8AC3E}">
        <p14:creationId xmlns:p14="http://schemas.microsoft.com/office/powerpoint/2010/main" val="39371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rm8S55baQtz7LEf4MoC1Q"/>
</p:tagLst>
</file>

<file path=ppt/theme/theme1.xml><?xml version="1.0" encoding="utf-8"?>
<a:theme xmlns:a="http://schemas.openxmlformats.org/drawingml/2006/main" name="Office Theme">
  <a:themeElements>
    <a:clrScheme name="final">
      <a:dk1>
        <a:srgbClr val="FFFFFF"/>
      </a:dk1>
      <a:lt1>
        <a:sysClr val="window" lastClr="FFFFFF"/>
      </a:lt1>
      <a:dk2>
        <a:srgbClr val="44546A"/>
      </a:dk2>
      <a:lt2>
        <a:srgbClr val="E7E6E6"/>
      </a:lt2>
      <a:accent1>
        <a:srgbClr val="5E8BFF"/>
      </a:accent1>
      <a:accent2>
        <a:srgbClr val="FFC000"/>
      </a:accent2>
      <a:accent3>
        <a:srgbClr val="009900"/>
      </a:accent3>
      <a:accent4>
        <a:srgbClr val="00682F"/>
      </a:accent4>
      <a:accent5>
        <a:srgbClr val="A5A5A5"/>
      </a:accent5>
      <a:accent6>
        <a:srgbClr val="7F7F7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12</Slides>
  <Notes>11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Moving from MOLST to POLST in Massachusetts in 2024:   Five things to know right now </vt:lpstr>
      <vt:lpstr>1. Massachusetts is transitioning to the POLST in 2024</vt:lpstr>
      <vt:lpstr>2. The POLST form has similarities  (and some differences) to the MOLST</vt:lpstr>
      <vt:lpstr>PowerPoint Presentation</vt:lpstr>
      <vt:lpstr>PowerPoint Presentation</vt:lpstr>
      <vt:lpstr>PowerPoint Presentation</vt:lpstr>
      <vt:lpstr>3. We are testing the use of the POLST in 2023</vt:lpstr>
      <vt:lpstr>Clinical Test Sites </vt:lpstr>
      <vt:lpstr>4. Starting in June 2023, you may see a POLST form </vt:lpstr>
      <vt:lpstr>PowerPoint Presentation</vt:lpstr>
      <vt:lpstr>MOLST to POLST in Massachusetts: Schedule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margo michaels</dc:creator>
  <cp:revision>1</cp:revision>
  <dcterms:created xsi:type="dcterms:W3CDTF">2022-12-15T18:54:37Z</dcterms:created>
  <dcterms:modified xsi:type="dcterms:W3CDTF">2023-04-27T21:20:07Z</dcterms:modified>
</cp:coreProperties>
</file>