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  <p:sldMasterId id="2147483986" r:id="rId2"/>
    <p:sldMasterId id="2147484000" r:id="rId3"/>
    <p:sldMasterId id="2147484014" r:id="rId4"/>
    <p:sldMasterId id="2147484027" r:id="rId5"/>
    <p:sldMasterId id="2147484040" r:id="rId6"/>
    <p:sldMasterId id="2147484053" r:id="rId7"/>
  </p:sldMasterIdLst>
  <p:notesMasterIdLst>
    <p:notesMasterId r:id="rId14"/>
  </p:notesMasterIdLst>
  <p:sldIdLst>
    <p:sldId id="256" r:id="rId8"/>
    <p:sldId id="296" r:id="rId9"/>
    <p:sldId id="330" r:id="rId10"/>
    <p:sldId id="331" r:id="rId11"/>
    <p:sldId id="332" r:id="rId12"/>
    <p:sldId id="333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9" autoAdjust="0"/>
    <p:restoredTop sz="86434" autoAdjust="0"/>
  </p:normalViewPr>
  <p:slideViewPr>
    <p:cSldViewPr snapToGrid="0">
      <p:cViewPr varScale="1">
        <p:scale>
          <a:sx n="72" d="100"/>
          <a:sy n="72" d="100"/>
        </p:scale>
        <p:origin x="1142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832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F72BB6-893C-4F70-A4EF-4D9F767CA1B2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17921FD-669D-410D-BB40-8BEB7F6FB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37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lists/infectious-disease-data-reports-and-requests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mass.gov/lists/hivaids-epidemiologic-profiles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Massachusetts HIV Epidemiologic Profile: </a:t>
            </a:r>
          </a:p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 as of 1/1/2022</a:t>
            </a:r>
          </a:p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Population Report: Adolescents and Young Adults</a:t>
            </a:r>
          </a:p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Suggested citation: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Massachusetts Department of Public Health, Bureau of Infectious Disease and Laboratory Sciences. Massachusetts HIV Epidemiologic Profile: Data as of 1/1/2022, Population Report: Adolescents and Young Adults, https://www.mass.gov/lists/hivaids-epidemiologic-profiles Published April 2023. Accessed [date].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Bureau of Infectious Disease and Laboratory Sciences</a:t>
            </a:r>
            <a:b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Massachusetts Department of Public Health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Jamaica Plain Campus/State Public Health Laboratory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305 South Street</a:t>
            </a:r>
            <a:b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Jamaica Plain, MA 02130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Questions about this report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Tel: (617) 983-6560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reach the Reporting and Partner Services Line*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Tel: (617) 983-6999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speak to the on-call epidemiologist 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Tel: (617) 983-6800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Questions about infectious disease reporting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Tel: (617) 983-6801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Requests for additional data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/>
              </a:rPr>
              <a:t>https://www.mass.gov/lists/infectious-disease-data-reports-and-requests</a:t>
            </a: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Slide sets for HIV Epidemiologic Profile Reports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/>
              </a:rPr>
              <a:t>https://www.mass.gov/lists/hivaids-epidemiologic-profiles</a:t>
            </a: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  <a:defRPr/>
            </a:pPr>
            <a:r>
              <a:rPr lang="en-US" sz="4400" dirty="0"/>
              <a:t>*Providers may use this number to report individuals newly diagnosed with a notifiable sexually transmitted infection, including HIV, or request partner services. Partner services is a free and confidential service for individuals recently diagnosed with a priority infection. The client-centered program offers counseling, linkage to other health and social services, anonymous notification of partners who were exposed and assistance with getting testing and treatment. For more information, see: https://www.mass.gov/service-details/partner-services-program-information-for-healthcare-providers)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921FD-669D-410D-BB40-8BEB7F6FBC0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898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Among adolescents and young adults (aged 13–24 years) recently diagnosed with HIV infection (2018–2020), 85% (N=170) were 20 to 24 years of age and 15% (N=29) were 13 to 19 years of age. Additionally, 4% (N=8) were considered minors (under 18 years of age) and 96% (N=191) were 18 years of age or older.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 larger proportion of youth diagnosed with HIV infection at age 13–19 years than at age 20–24 years was assigned male at birth (90% vs. 84%), and a smaller proportion was assigned female at birth (10% vs. 16%).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The distribution by race/ethnicity was similar for youth recently diagnosed with HIV infection at age 13–19 years and those diagnosed at age 20–24 years.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The proportion of youth recently diagnosed with HIV infection at age 13–19 years with no identified risk for HIV exposure mode (24%) was greater than that among youth diagnosed at age 20–24 years (18%).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7921FD-669D-410D-BB40-8BEB7F6FBC0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32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/>
              <a:t>A larger proportion of adolescents and young adults recently diagnosed with HIV infection at age 13–24 years (84%) than at age 25 years and older (71%) was assigned male at birth (AMAB).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7921FD-669D-410D-BB40-8BEB7F6FBC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4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/>
              <a:t>While the largest proportion of adolescents and young adults recently diagnosed with HIV infection at age 13–24 years was Hispanic/Latino (40%), the largest proportion of individuals recently diagnosed at age 25 years and older was white (non-Hispanic) (37%).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7921FD-669D-410D-BB40-8BEB7F6FBC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2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1200" b="1" dirty="0"/>
              <a:t>KEY FINDING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 larger proportion of individuals recently diagnosed with HIV infection at age 13–24 years (66%) than at age 25 years and older (36%) had MSM exposure mode.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7921FD-669D-410D-BB40-8BEB7F6FBC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33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/>
              <a:t>The proportion of adolescents and young adults (aged 13–24 years) recently diagnosed with MSM exposure mode was 66% among white (non-Hispanic) youth, 65% among Hispanic/Latino youth, and 64% among black (non-Hispanic) youth.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/>
              <a:t>IDU was the exposure mode for a larger proportion of adolescents and young adults (aged 13–24 years) recently diagnosed with HIV among white (non-Hispanic) youth (15%) than among other race/ethnicities.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7921FD-669D-410D-BB40-8BEB7F6FBC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95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A432C8-69A7-458B-9684-2BFA64B31948}" type="datetime2">
              <a:rPr lang="en-US" smtClean="0"/>
              <a:t>Wednesday, April 26, 2023</a:t>
            </a:fld>
            <a:endParaRPr 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endParaRPr lang="en-US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5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057FC-95B6-4D89-AFDA-ABA33EE921E5}" type="datetime2">
              <a:rPr lang="en-US" smtClean="0"/>
              <a:t>Wednesday, April 26, 2023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endParaRPr lang="en-US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86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2438" y="198438"/>
            <a:ext cx="2057400" cy="5927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0238" y="198438"/>
            <a:ext cx="6019800" cy="59277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4549AC-EB31-477F-92A9-B1988E232878}" type="datetime2">
              <a:rPr lang="en-US" smtClean="0"/>
              <a:t>Wednesday, April 26, 2023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endParaRPr lang="en-US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42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DATE</a:t>
            </a:r>
            <a:endParaRPr 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en-US"/>
              <a:t>April 28, 2017</a:t>
            </a:r>
            <a:endParaRPr lang="en-US" dirty="0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C5A63-5AA1-463B-8608-CD2F256C657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2816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0D7CD-5C37-4BBC-8158-E083041DC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60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4C8B5-1075-4598-A429-0F819BA5B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5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9ECF9-65D8-4AFC-B3F9-B963A560F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03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5D213-0E32-4178-AE4A-1A5AD1E61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557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EDC06-7B06-4D3C-9D10-5BC08BB56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216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FCF23-5D58-435C-9755-C2AD03CDE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844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9940A-AF45-410F-BEC1-98A67885E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4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96A3A3-94A6-4E5B-AF39-173ACA3E61CC}" type="datetime2">
              <a:rPr lang="en-US" smtClean="0"/>
              <a:t>Wednesday, April 26, 2023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endParaRPr lang="en-US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698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B8E55-DD72-4790-B3B2-16868CC1E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916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DE31C-A140-4D47-B4F9-0C842FBF0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447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EFF20-DD1D-47EF-BA36-44DA0B4A7B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574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0EEF5-A651-4A09-90E9-905400F56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698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12C20-986B-41B1-9664-25ED18D2A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935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47F53-93AD-494F-82F1-83B816B35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292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EC260-540B-4145-A3E2-C1BA53FBDA09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8415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E109E-035D-4988-A0C9-90D5E98D9266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8749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E9F58-E941-4B17-BBF0-4C3CE0171C73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8795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99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81642-ADC8-408D-ADA8-312838531E53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09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33D019-A32C-4EAD-B8E6-DBDA699692FD}" type="datetime2">
              <a:rPr lang="en-US" smtClean="0"/>
              <a:t>Wednesday, April 26, 2023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endParaRPr lang="en-US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690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99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99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5E968-F788-4243-A919-A78667AC16A4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4550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99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99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0696A-6253-4FAE-8F00-A37A31DCC868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452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99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99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C2AFB-D851-40E3-8E0D-8E5CC6CC684C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7353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99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2EEBF-1969-48D9-8170-F767E16523D5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599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99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BCF50-908A-4AA4-8C20-B4948729092D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649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917D8-4A05-4E3B-A070-75E0388DCF9B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812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F22C3-4224-4FA5-834D-CE4E3DAEB253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1584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46CC5-A443-4760-9B46-0BCDABAAF13F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1965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99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203D4-38D2-480F-A890-E204C8063E5A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2949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B9812-3725-48F6-879B-C93A22750083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968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350" y="1600200"/>
            <a:ext cx="38195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7275" y="1600200"/>
            <a:ext cx="38195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EBA98F-560C-4997-81C4-81D4D9187EAB}" type="datetime2">
              <a:rPr lang="en-US" smtClean="0"/>
              <a:t>Wednesday, April 26, 2023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endParaRPr lang="en-US" dirty="0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019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9827B-BA0D-4A50-9C7D-BBF77678ED51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7478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BCE42-2D0A-472B-A428-33036F2AA369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1054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70B3-D053-42A4-B1E2-1C6723951CD3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2047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BDEEB-E0C0-4BAE-850F-B2616640FB4E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8038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2AD84-B540-42E6-B630-8B285EB6E42C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9673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FB13D-5922-4944-A9BB-01E4A017FD44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82730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8E30E-973E-4CB5-8B46-C4D99B2C7DD2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59123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E54C3-63F4-4B4E-B53E-FE702CB7058A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2643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A20BF-9319-4BAF-BDF1-EF9A2F60A27D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61006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4EE21-E823-46CA-8DB6-D4496FC1B768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960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0972B2-CA5C-437D-87D0-8081271A9E4B}" type="datetime2">
              <a:rPr lang="en-US" smtClean="0"/>
              <a:t>Wednesday, April 26, 2023</a:t>
            </a:fld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endParaRPr lang="en-US" dirty="0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1522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0BC24-5DEF-43A1-B480-F4FB453D696B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1560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B9812-3725-48F6-879B-C93A22750083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54803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9827B-BA0D-4A50-9C7D-BBF77678ED51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0553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BCE42-2D0A-472B-A428-33036F2AA369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81023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70B3-D053-42A4-B1E2-1C6723951CD3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9275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BDEEB-E0C0-4BAE-850F-B2616640FB4E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16877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2AD84-B540-42E6-B630-8B285EB6E42C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28810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FB13D-5922-4944-A9BB-01E4A017FD44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53316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8E30E-973E-4CB5-8B46-C4D99B2C7DD2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48984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E54C3-63F4-4B4E-B53E-FE702CB7058A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00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CD4847-11EF-4466-A8AD-85CDB7B49118}" type="datetime2">
              <a:rPr lang="en-US" smtClean="0"/>
              <a:t>Wednesday, April 26, 2023</a:t>
            </a:fld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endParaRPr 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503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A20BF-9319-4BAF-BDF1-EF9A2F60A27D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29317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4EE21-E823-46CA-8DB6-D4496FC1B768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61436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0BC24-5DEF-43A1-B480-F4FB453D696B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71807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DRAFT 11/26/07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5F586-A394-4605-965A-C1CD7B3FF0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07714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DRAFT 11/26/07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FD72E-C2C2-43D7-8AC4-B96B83FF67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32969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DRAFT 11/26/07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C246B-4D78-4D62-9FDE-DA48440E4B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41674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DRAFT 11/26/07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10CBE-D136-4B50-8C64-F4FEC2A7041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15211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DRAFT 11/26/07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5548C-4B78-4176-9DBB-39F5B9813E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34691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DRAFT 11/26/07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9E917-F5D4-440E-B4EA-BA5ECB7FD9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03179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DRAFT 11/26/07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5DBF6-5528-4905-A8AE-A4828E34098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21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68457A-3AB9-4880-8A0C-9F8524491207}" type="datetime2">
              <a:rPr lang="en-US" smtClean="0"/>
              <a:t>Wednesday, April 26, 2023</a:t>
            </a:fld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endParaRPr 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733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DRAFT 11/26/07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DE1BF-7B18-4C98-8061-FADFAD9D681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8337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DRAFT 11/26/07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C5B16-A4F2-40DE-BAC1-9646BCC14F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78313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DRAFT 11/26/07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DA44-E092-4628-B55A-9A349C73C8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95128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DRAFT 11/26/07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619C5-1BE1-434F-920E-AD53E42C40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27356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DRAFT 11/26/07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F87AE-884E-400C-B72E-2167099C993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77847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FB18C-A1C8-4475-A28A-5CF45E8D638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27303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0F73E-28AB-4DD5-9947-E9F4B27A23D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38139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4E485-F493-45FB-97E0-07E02D6E659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03410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350" y="1600200"/>
            <a:ext cx="38195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7275" y="1600200"/>
            <a:ext cx="38195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E4800-5A7F-407C-8D19-8C00247A3CA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46561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530DD-43F1-4EB3-91E7-1435C185458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512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E976D3-5B7F-4300-ABED-C91F1B2AE209}" type="datetime2">
              <a:rPr lang="en-US" smtClean="0"/>
              <a:t>Wednesday, April 26, 2023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endParaRPr lang="en-US" dirty="0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4030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1C9DD-172C-48F5-B0BD-60A9E6ABA4E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40093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FE8ED-0F18-4909-A4C8-34A2CB001C4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98667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ECA85-F1C8-49E2-8C3D-57EF39F8A16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84814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945D5-E579-4414-A25D-172DB32CEB2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32014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787C9-2BD2-407A-B9AC-10637D27F3C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64374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2438" y="198438"/>
            <a:ext cx="2057400" cy="5927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0238" y="198438"/>
            <a:ext cx="6019800" cy="59277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AD0F3-4DDD-43D6-9F24-382F8B04FEF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85309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F5C2A-E1C5-4F81-9BEF-5A18B513C98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45978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C5A63-5AA1-463B-8608-CD2F256C657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C1E59-17DD-41CE-97CA-624A472382D4}" type="datetime2">
              <a:rPr lang="en-US" smtClean="0"/>
              <a:t>Wednesday, April 26, 2023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endParaRPr lang="en-US" dirty="0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2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ChangeArrowheads="1"/>
          </p:cNvSpPr>
          <p:nvPr/>
        </p:nvSpPr>
        <p:spPr bwMode="auto">
          <a:xfrm>
            <a:off x="0" y="0"/>
            <a:ext cx="9158288" cy="1309688"/>
          </a:xfrm>
          <a:prstGeom prst="rect">
            <a:avLst/>
          </a:prstGeom>
          <a:solidFill>
            <a:srgbClr val="00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 b="1" dirty="0">
              <a:solidFill>
                <a:srgbClr val="000000"/>
              </a:solidFill>
            </a:endParaRP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30238" y="198438"/>
            <a:ext cx="8229600" cy="111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5350" y="1600200"/>
            <a:ext cx="77914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DATE</a:t>
            </a:r>
            <a:endParaRPr lang="en-US" dirty="0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algn="r"/>
            <a:r>
              <a:rPr lang="en-US"/>
              <a:t>April 28, 2017</a:t>
            </a:r>
            <a:endParaRPr lang="en-US" dirty="0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>
              <a:defRPr/>
            </a:pPr>
            <a:fld id="{F4F051AF-86DC-43B3-B8B0-8DF76A1509E7}" type="slidenum">
              <a:rPr lang="en-US" altLang="en-US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8" name="Picture 4" descr="DPH Logo - Blue w-shadow">
            <a:extLst>
              <a:ext uri="{FF2B5EF4-FFF2-40B4-BE49-F238E27FC236}">
                <a16:creationId xmlns:a16="http://schemas.microsoft.com/office/drawing/2014/main" id="{DA3FFEC6-DB0F-4B35-B7B6-B782827220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907" y="41669"/>
            <a:ext cx="911381" cy="911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849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5" r:id="rId12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47B23E0-AC86-4743-88AC-3A13C6CA3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9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  <p:sldLayoutId id="2147483998" r:id="rId12"/>
    <p:sldLayoutId id="2147483999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99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99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98103A9-A5A0-462A-8F8B-B21AB8DA9A23}" type="slidenum">
              <a:rPr lang="en-US">
                <a:solidFill>
                  <a:srgbClr val="0000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10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  <p:sldLayoutId id="2147484012" r:id="rId12"/>
    <p:sldLayoutId id="214748401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B131899-8866-491C-920C-DEBBB04526C6}" type="slidenum">
              <a:rPr lang="en-US">
                <a:solidFill>
                  <a:srgbClr val="000099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en-US" dirty="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88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  <p:sldLayoutId id="2147484026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B131899-8866-491C-920C-DEBBB04526C6}" type="slidenum">
              <a:rPr lang="en-US">
                <a:solidFill>
                  <a:srgbClr val="000099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en-US" dirty="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85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  <p:sldLayoutId id="2147484038" r:id="rId11"/>
    <p:sldLayoutId id="2147484039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</a:rPr>
              <a:t>DRAFT 11/26/07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1" hangingPunct="1">
              <a:defRPr/>
            </a:pPr>
            <a:fld id="{C779A22E-9166-4E6B-9A46-27E455FC91BE}" type="slidenum">
              <a:rPr lang="en-US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8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  <p:sldLayoutId id="214748405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ChangeArrowheads="1"/>
          </p:cNvSpPr>
          <p:nvPr/>
        </p:nvSpPr>
        <p:spPr bwMode="auto">
          <a:xfrm>
            <a:off x="0" y="0"/>
            <a:ext cx="9158288" cy="1423988"/>
          </a:xfrm>
          <a:prstGeom prst="rect">
            <a:avLst/>
          </a:prstGeom>
          <a:solidFill>
            <a:srgbClr val="00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30238" y="198438"/>
            <a:ext cx="8229600" cy="111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5350" y="1600200"/>
            <a:ext cx="77914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>
              <a:defRPr/>
            </a:pPr>
            <a:fld id="{F4F051AF-86DC-43B3-B8B0-8DF76A1509E7}" type="slidenum">
              <a:rPr lang="en-US" altLang="en-US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2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  <p:sldLayoutId id="2147484065" r:id="rId12"/>
    <p:sldLayoutId id="2147484066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lists/infectious-disease-data-reports-and-reques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mass.gov/lists/hivaids-epidemiologic-profile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51C1A-ECA9-4F51-AD35-8174CB0397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8008" y="0"/>
            <a:ext cx="7772400" cy="1470025"/>
          </a:xfrm>
        </p:spPr>
        <p:txBody>
          <a:bodyPr/>
          <a:lstStyle/>
          <a:p>
            <a:pPr lvl="0" eaLnBrk="0" hangingPunct="0">
              <a:defRPr/>
            </a:pPr>
            <a:r>
              <a:rPr lang="en-US" kern="1200" dirty="0">
                <a:solidFill>
                  <a:prstClr val="white"/>
                </a:solidFill>
                <a:latin typeface="Arial" charset="0"/>
              </a:rPr>
              <a:t>Massachusetts HIV Epidemiologic Profile: </a:t>
            </a:r>
            <a:br>
              <a:rPr lang="en-US" kern="1200" dirty="0">
                <a:solidFill>
                  <a:prstClr val="white"/>
                </a:solidFill>
                <a:latin typeface="Arial" charset="0"/>
              </a:rPr>
            </a:br>
            <a:r>
              <a:rPr lang="en-US" kern="1200" dirty="0">
                <a:solidFill>
                  <a:prstClr val="white"/>
                </a:solidFill>
                <a:latin typeface="Arial" charset="0"/>
              </a:rPr>
              <a:t>Data as of 1/1/2022</a:t>
            </a:r>
            <a:br>
              <a:rPr lang="en-US" kern="1200" dirty="0">
                <a:solidFill>
                  <a:prstClr val="white"/>
                </a:solidFill>
                <a:latin typeface="Arial" charset="0"/>
              </a:rPr>
            </a:br>
            <a:r>
              <a:rPr lang="en-US" kern="1200" dirty="0">
                <a:solidFill>
                  <a:prstClr val="white"/>
                </a:solidFill>
                <a:latin typeface="Arial" charset="0"/>
              </a:rPr>
              <a:t>Population Report: Adolescents and Young Adults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52353"/>
            <a:ext cx="9058940" cy="2828260"/>
          </a:xfrm>
        </p:spPr>
        <p:txBody>
          <a:bodyPr>
            <a:normAutofit fontScale="25000" lnSpcReduction="20000"/>
          </a:bodyPr>
          <a:lstStyle/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Suggested citation: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Massachusetts Department of Public Health, Bureau of Infectious Disease and Laboratory Sciences. Massachusetts HIV Epidemiologic Profile: Data as of 1/1/2022, Population Report: Adolescents and Young Adults, https://www.mass.gov/lists/hivaids-epidemiologic-profiles Published April 2023. Accessed [date].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4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Bureau of Infectious Disease and Laboratory Sciences</a:t>
            </a:r>
            <a:br>
              <a:rPr kumimoji="0" lang="en-US" sz="4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4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Massachusetts Department of Public Health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Jamaica Plain Campus/State Public Health Laboratory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305 South Street</a:t>
            </a:r>
            <a:br>
              <a:rPr kumimoji="0" lang="en-US" sz="4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4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Jamaica Plain, MA 02130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4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Questions about this report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Tel: (617) 983-6560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reach the Reporting and Partner Services Line*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Tel: (617) 983-6999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speak to the on-call epidemiologist 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Tel: (617) 983-6800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Questions about infectious disease reporting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Tel: (617) 983-6801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Requests for additional data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/>
              </a:rPr>
              <a:t>https://www.mass.gov/lists/infectious-disease-data-reports-and-requests</a:t>
            </a:r>
            <a:r>
              <a:rPr kumimoji="0" lang="en-US" sz="4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Slide sets for HIV Epidemiologic Profile Reports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/>
              </a:rPr>
              <a:t>https://www.mass.gov/lists/hivaids-epidemiologic-profiles</a:t>
            </a:r>
            <a:r>
              <a:rPr kumimoji="0" lang="en-US" sz="4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  <a:defRPr/>
            </a:pPr>
            <a:r>
              <a:rPr lang="en-US" dirty="0"/>
              <a:t>*Providers may use this number to report individuals newly diagnosed with a notifiable sexually transmitted infection, including HIV, or request partner services. Partner services is a free and confidential service for individuals recently diagnosed with a priority infection. The client-centered program offers counseling, linkage to other health and social services, anonymous notification of partners who were exposed and assistance with getting testing and treatment. For more information, see: https://www.mass.gov/service-details/partner-services-program-information-for-healthcare-providers) 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139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C5C03-8C88-4D1C-9CB9-E63A405C7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847" y="105773"/>
            <a:ext cx="7949129" cy="1111250"/>
          </a:xfrm>
        </p:spPr>
        <p:txBody>
          <a:bodyPr/>
          <a:lstStyle/>
          <a:p>
            <a:r>
              <a:rPr lang="en-US" sz="2000" dirty="0"/>
              <a:t>Individuals diagnosed with HIV infection at age 13–19 years vs. 20–24 years by sex assigned at birth, race/ethnicity, and exposure mode, Massachusetts 2018–2020*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C32EF5-90FC-4A8D-BF7D-BCEDC2653931}"/>
              </a:ext>
            </a:extLst>
          </p:cNvPr>
          <p:cNvSpPr txBox="1"/>
          <p:nvPr/>
        </p:nvSpPr>
        <p:spPr>
          <a:xfrm>
            <a:off x="148856" y="5825643"/>
            <a:ext cx="8995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* Values less than five are suppressed for populations less than 50,000 or for populations of unknown size. MSM=male-to-male sex; IDU=injection drug use; HTSX=heterosexual sex; Pres. HTSX=presumed heterosexual exposure, includes individuals assigned female at birth with a negative history of injection drug use who report having sex with an individual that identifies as male of unknown HIV status and risk; NIR=no identified risk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Data Source: MDPH Bureau of Infectious Disease and Laboratory Sciences, data are current as of 1/1/2022 *Please consider the impact of the COVID-19 pandemic on infectious disease screening, treatment, and surveillance in the interpretation of 2020 data.</a:t>
            </a:r>
          </a:p>
        </p:txBody>
      </p:sp>
      <p:pic>
        <p:nvPicPr>
          <p:cNvPr id="3" name="Picture 2" descr="The figure is a bar chart displaying the percentage distribution of individuals diagnosed at age 13-19 years (N=29) verses age 20-24 years (N=170) by sex assigned at birth (male, female), race/ethnicity (white (non-Hispanic), black (non-Hispanic), Hispanic/Latino, Other/Unknown), and primary exposure mode (male-to-male sex, injection drug use, male-to-male sex/injection drug use, heterosexual sex, presumed heterosexual sex, and no identified risk).">
            <a:extLst>
              <a:ext uri="{FF2B5EF4-FFF2-40B4-BE49-F238E27FC236}">
                <a16:creationId xmlns:a16="http://schemas.microsoft.com/office/drawing/2014/main" id="{D7DBB65F-4625-B6DC-5B39-BD7C64EAFA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789" y="1399563"/>
            <a:ext cx="8742422" cy="44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053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4ADC6-07E9-8332-752D-E2DE73780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28" y="105773"/>
            <a:ext cx="8229600" cy="1111250"/>
          </a:xfrm>
        </p:spPr>
        <p:txBody>
          <a:bodyPr/>
          <a:lstStyle/>
          <a:p>
            <a:r>
              <a:rPr lang="en-US" sz="2000" dirty="0"/>
              <a:t>HIV infection diagnoses by age at HIV diagnosis and sex </a:t>
            </a:r>
            <a:br>
              <a:rPr lang="en-US" sz="2000" dirty="0"/>
            </a:br>
            <a:r>
              <a:rPr lang="en-US" sz="2000" dirty="0"/>
              <a:t>assigned at birth, Massachusetts 2018–2020*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D12240-393D-7A6F-C80C-F69B9DD31AE2}"/>
              </a:ext>
            </a:extLst>
          </p:cNvPr>
          <p:cNvSpPr txBox="1"/>
          <p:nvPr/>
        </p:nvSpPr>
        <p:spPr>
          <a:xfrm>
            <a:off x="74428" y="6396335"/>
            <a:ext cx="8995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Data Source: MDPH Bureau of Infectious Disease and Laboratory Sciences, data are current as of 1/1/2022 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*Please consider the impact of the COVID-19 pandemic on infectious disease screening, treatment, and surveillance in the interpretation of 2020 data.</a:t>
            </a:r>
          </a:p>
        </p:txBody>
      </p:sp>
      <p:pic>
        <p:nvPicPr>
          <p:cNvPr id="3" name="Picture 2" descr="HIV infection diagnoses by age at HIV diagnosis and sex assigned at birth: Massachusetts, 2018–2020&#10;The figure is a bar chart displaying the distribution of individuals diagnosed at 13-24 years of age (N=199) verses 25+ years of age (N=1,434) by sex assigned at birth (male, female).">
            <a:extLst>
              <a:ext uri="{FF2B5EF4-FFF2-40B4-BE49-F238E27FC236}">
                <a16:creationId xmlns:a16="http://schemas.microsoft.com/office/drawing/2014/main" id="{0BF5A94A-EE9A-D087-DED8-35FB324277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237" y="1483901"/>
            <a:ext cx="8559526" cy="464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306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4ADC6-07E9-8332-752D-E2DE73780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HIV infection diagnoses by age at HIV diagnosis and race/ethnicity, Massachusetts 2018–2020*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D12240-393D-7A6F-C80C-F69B9DD31AE2}"/>
              </a:ext>
            </a:extLst>
          </p:cNvPr>
          <p:cNvSpPr txBox="1"/>
          <p:nvPr/>
        </p:nvSpPr>
        <p:spPr>
          <a:xfrm>
            <a:off x="74428" y="6377649"/>
            <a:ext cx="8995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Data Source: MDPH Bureau of Infectious Disease and Laboratory Sciences, data are current as of 1/1/2022 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*Please consider the impact of the COVID-19 pandemic on infectious disease screening, treatment, and surveillance in the interpretation of 2020 data.</a:t>
            </a:r>
          </a:p>
        </p:txBody>
      </p:sp>
      <p:pic>
        <p:nvPicPr>
          <p:cNvPr id="3" name="Picture 2" descr="HIV infection diagnoses by age at HIV diagnosis and race/ethnicity: Massachusetts, 2018–2020&#10;The figure is a bar chart displaying the distribution of individuals diagnosed at 13-24 years of age (N=199) verses 25+ years of age (N=1,434) by race/ethnicity (White non-Hispanic, Black non-Hispanic, Hispanic/Latino, Other/Unknown).">
            <a:extLst>
              <a:ext uri="{FF2B5EF4-FFF2-40B4-BE49-F238E27FC236}">
                <a16:creationId xmlns:a16="http://schemas.microsoft.com/office/drawing/2014/main" id="{8354953E-8591-F77F-FE56-75B2E4D13A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830" y="1432491"/>
            <a:ext cx="8358340" cy="482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475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4ADC6-07E9-8332-752D-E2DE73780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HIV infection diagnoses by age at HIV diagnosis and exposure mode, Massachusetts 2018–2020*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D12240-393D-7A6F-C80C-F69B9DD31AE2}"/>
              </a:ext>
            </a:extLst>
          </p:cNvPr>
          <p:cNvSpPr txBox="1"/>
          <p:nvPr/>
        </p:nvSpPr>
        <p:spPr>
          <a:xfrm>
            <a:off x="74428" y="5975498"/>
            <a:ext cx="8995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MSM=male-to-male sex; IDU=injection drug use; HTSX=heterosexual sex; Pres. HTSX=presumed heterosexual exposure, includes individuals assigned female at birth with a negative history of injection drug use who report having sex with an individual that identifies as male of unknown HIV status and risk; NIR=no identified risk; Data Source: MDPH Bureau of Infectious Disease and Laboratory Sciences, data are current as of 1/1/2022 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*Please consider the impact of the COVID-19 pandemic on infectious disease screening, treatment, and surveillance in the interpretation of 2020 data.</a:t>
            </a:r>
          </a:p>
        </p:txBody>
      </p:sp>
      <p:pic>
        <p:nvPicPr>
          <p:cNvPr id="3" name="Picture 2" descr="HIV infection diagnoses by age at HIV diagnosis and exposure mode: Massachusetts, 2018–2020&#10;The figure is a bar chart displaying the distribution of individuals diagnosed at 13-24 years of age (N=199) verses 25+ years of age (N=1,434) by exposure mode (male-to-male sex (MSM), injection drug use (IDU), MSM/IDU, heterosexual sex, presumed heterosexual sex, no identified risk).">
            <a:extLst>
              <a:ext uri="{FF2B5EF4-FFF2-40B4-BE49-F238E27FC236}">
                <a16:creationId xmlns:a16="http://schemas.microsoft.com/office/drawing/2014/main" id="{428B41B5-4061-6DB7-092B-55FE177AB7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774" y="1372619"/>
            <a:ext cx="7986452" cy="460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867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4ADC6-07E9-8332-752D-E2DE73780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569" y="176212"/>
            <a:ext cx="8229600" cy="1111250"/>
          </a:xfrm>
        </p:spPr>
        <p:txBody>
          <a:bodyPr/>
          <a:lstStyle/>
          <a:p>
            <a:r>
              <a:rPr lang="en-US" altLang="en-US" sz="2000" dirty="0"/>
              <a:t>HIV infection diagnoses among i</a:t>
            </a:r>
            <a:r>
              <a:rPr lang="en-US" sz="2000" dirty="0"/>
              <a:t>ndividuals aged 13–24 years by race/ethnicity and exposure mode, Massachusetts 2018–2020**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D12240-393D-7A6F-C80C-F69B9DD31AE2}"/>
              </a:ext>
            </a:extLst>
          </p:cNvPr>
          <p:cNvSpPr txBox="1"/>
          <p:nvPr/>
        </p:nvSpPr>
        <p:spPr>
          <a:xfrm>
            <a:off x="74429" y="6244395"/>
            <a:ext cx="8995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*Values less than five are suppressed for populations less than 50,000 or for populations of unknown size. Percentages do not add up to 100% due to suppressed values. Data Source: MDPH Bureau of Infectious Disease and Laboratory Sciences, data are current as of 1/1/2022 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**Please consider the impact of the COVID-19 pandemic on infectious disease screening, treatment, and surveillance in the interpretation of 2020 data.</a:t>
            </a:r>
          </a:p>
        </p:txBody>
      </p:sp>
      <p:pic>
        <p:nvPicPr>
          <p:cNvPr id="3" name="Picture 2" descr="FIGURE 5. HIV infection diagnoses among individuals aged 13–24 years by race/ethnicity and exposure mode: Massachusetts, 2018–2020&#10;The figure is a bar chart displaying the distribution of individuals diagnosed with HIV infection at age 13-24 years by exposure mode (MSM, IDU, MSM/IDU, HTSX, Presumed HTSX, Other, NIR) for three groups: White NH (N=53), Black NH (N=52), and Hispanic/Latino (N=79).">
            <a:extLst>
              <a:ext uri="{FF2B5EF4-FFF2-40B4-BE49-F238E27FC236}">
                <a16:creationId xmlns:a16="http://schemas.microsoft.com/office/drawing/2014/main" id="{E56F277D-6B3A-AA32-B461-F4E93B990B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29" y="1369993"/>
            <a:ext cx="8998476" cy="479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093333"/>
      </p:ext>
    </p:extLst>
  </p:cSld>
  <p:clrMapOvr>
    <a:masterClrMapping/>
  </p:clrMapOvr>
</p:sld>
</file>

<file path=ppt/theme/theme1.xml><?xml version="1.0" encoding="utf-8"?>
<a:theme xmlns:a="http://schemas.openxmlformats.org/drawingml/2006/main" name="6_Default Design">
  <a:themeElements>
    <a:clrScheme name="Custom 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FFFFFF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9">
      <a:dk1>
        <a:srgbClr val="003399"/>
      </a:dk1>
      <a:lt1>
        <a:srgbClr val="FFFFFF"/>
      </a:lt1>
      <a:dk2>
        <a:srgbClr val="003399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2A82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99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A82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3399"/>
        </a:dk1>
        <a:lt1>
          <a:srgbClr val="FFFFFF"/>
        </a:lt1>
        <a:dk2>
          <a:srgbClr val="003399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A82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8">
      <a:dk1>
        <a:srgbClr val="000099"/>
      </a:dk1>
      <a:lt1>
        <a:srgbClr val="FFFFFF"/>
      </a:lt1>
      <a:dk2>
        <a:srgbClr val="000099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82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99"/>
        </a:dk1>
        <a:lt1>
          <a:srgbClr val="FFFFFF"/>
        </a:lt1>
        <a:dk2>
          <a:srgbClr val="000099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82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8">
      <a:dk1>
        <a:srgbClr val="000099"/>
      </a:dk1>
      <a:lt1>
        <a:srgbClr val="FFFFFF"/>
      </a:lt1>
      <a:dk2>
        <a:srgbClr val="000099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82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99"/>
        </a:dk1>
        <a:lt1>
          <a:srgbClr val="FFFFFF"/>
        </a:lt1>
        <a:dk2>
          <a:srgbClr val="000099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82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 Design">
  <a:themeElements>
    <a:clrScheme name="Default Design 8">
      <a:dk1>
        <a:srgbClr val="000099"/>
      </a:dk1>
      <a:lt1>
        <a:srgbClr val="FFFFFF"/>
      </a:lt1>
      <a:dk2>
        <a:srgbClr val="000099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82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99"/>
        </a:dk1>
        <a:lt1>
          <a:srgbClr val="FFFFFF"/>
        </a:lt1>
        <a:dk2>
          <a:srgbClr val="000099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82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Race_Eth_Kevin022118</Template>
  <TotalTime>2557</TotalTime>
  <Words>1434</Words>
  <Application>Microsoft Office PowerPoint</Application>
  <PresentationFormat>On-screen Show (4:3)</PresentationFormat>
  <Paragraphs>78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Arial Narrow</vt:lpstr>
      <vt:lpstr>Calibri</vt:lpstr>
      <vt:lpstr>Times New Roman</vt:lpstr>
      <vt:lpstr>6_Default Design</vt:lpstr>
      <vt:lpstr>Default Design</vt:lpstr>
      <vt:lpstr>1_Default Design</vt:lpstr>
      <vt:lpstr>2_Default Design</vt:lpstr>
      <vt:lpstr>3_Default Design</vt:lpstr>
      <vt:lpstr>4_Default Design</vt:lpstr>
      <vt:lpstr>5_Default Design</vt:lpstr>
      <vt:lpstr>Massachusetts HIV Epidemiologic Profile:  Data as of 1/1/2022 Population Report: Adolescents and Young Adults</vt:lpstr>
      <vt:lpstr>Individuals diagnosed with HIV infection at age 13–19 years vs. 20–24 years by sex assigned at birth, race/ethnicity, and exposure mode, Massachusetts 2018–2020*</vt:lpstr>
      <vt:lpstr>HIV infection diagnoses by age at HIV diagnosis and sex  assigned at birth, Massachusetts 2018–2020*</vt:lpstr>
      <vt:lpstr>HIV infection diagnoses by age at HIV diagnosis and race/ethnicity, Massachusetts 2018–2020*</vt:lpstr>
      <vt:lpstr>HIV infection diagnoses by age at HIV diagnosis and exposure mode, Massachusetts 2018–2020*</vt:lpstr>
      <vt:lpstr>HIV infection diagnoses among individuals aged 13–24 years by race/ethnicity and exposure mode, Massachusetts 2018–2020**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Massachusetts HIV Epidemiologic Profile: Data as of 1/1/2022, Population Report: Adolescents and Young Adults, slideset</dc:title>
  <dc:creator>Massachusetts Department of Public Health, Bureau of Infectious Disease and Laboratory Sciences</dc:creator>
  <cp:keywords>HIV, youth, Massachusetts, adolescents, young adults, Epidemiologic Profile, population fact sheet</cp:keywords>
  <cp:lastModifiedBy>Beatty, Maile (DPH)</cp:lastModifiedBy>
  <cp:revision>145</cp:revision>
  <cp:lastPrinted>2017-09-12T15:00:57Z</cp:lastPrinted>
  <dcterms:created xsi:type="dcterms:W3CDTF">2014-09-16T21:32:26Z</dcterms:created>
  <dcterms:modified xsi:type="dcterms:W3CDTF">2023-04-26T17:56:16Z</dcterms:modified>
</cp:coreProperties>
</file>