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5" r:id="rId5"/>
  </p:sldMasterIdLst>
  <p:notesMasterIdLst>
    <p:notesMasterId r:id="rId16"/>
  </p:notesMasterIdLst>
  <p:handoutMasterIdLst>
    <p:handoutMasterId r:id="rId17"/>
  </p:handoutMasterIdLst>
  <p:sldIdLst>
    <p:sldId id="2147470002" r:id="rId6"/>
    <p:sldId id="2147470072" r:id="rId7"/>
    <p:sldId id="2147470016" r:id="rId8"/>
    <p:sldId id="2147470018" r:id="rId9"/>
    <p:sldId id="2147470019" r:id="rId10"/>
    <p:sldId id="2147470020" r:id="rId11"/>
    <p:sldId id="2147470069" r:id="rId12"/>
    <p:sldId id="2147470070" r:id="rId13"/>
    <p:sldId id="2147470021" r:id="rId14"/>
    <p:sldId id="2147470071" r:id="rId15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7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 userDrawn="1">
          <p15:clr>
            <a:srgbClr val="A4A3A4"/>
          </p15:clr>
        </p15:guide>
        <p15:guide id="2" pos="22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4" clrIdx="0"/>
  <p:cmAuthor id="1" name="Karen" initials="K" lastIdx="2" clrIdx="1"/>
  <p:cmAuthor id="2" name="Bharel, Monica (DPH)" initials="BM(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994"/>
    <a:srgbClr val="B3A2C7"/>
    <a:srgbClr val="403152"/>
    <a:srgbClr val="95B3D7"/>
    <a:srgbClr val="990099"/>
    <a:srgbClr val="4376BB"/>
    <a:srgbClr val="032E53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78393" autoAdjust="0"/>
  </p:normalViewPr>
  <p:slideViewPr>
    <p:cSldViewPr snapToGrid="0" snapToObjects="1">
      <p:cViewPr varScale="1">
        <p:scale>
          <a:sx n="51" d="100"/>
          <a:sy n="51" d="100"/>
        </p:scale>
        <p:origin x="1104" y="322"/>
      </p:cViewPr>
      <p:guideLst>
        <p:guide orient="horz" pos="4104"/>
        <p:guide pos="7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876"/>
    </p:cViewPr>
  </p:sorterViewPr>
  <p:notesViewPr>
    <p:cSldViewPr snapToGrid="0" snapToObjects="1">
      <p:cViewPr varScale="1">
        <p:scale>
          <a:sx n="60" d="100"/>
          <a:sy n="60" d="100"/>
        </p:scale>
        <p:origin x="2610" y="78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3494" y="0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3494" y="8902049"/>
            <a:ext cx="3071502" cy="468951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3"/>
            <a:ext cx="5669280" cy="3690462"/>
          </a:xfrm>
          <a:prstGeom prst="rect">
            <a:avLst/>
          </a:prstGeom>
        </p:spPr>
        <p:txBody>
          <a:bodyPr vert="horz" lIns="94044" tIns="47022" rIns="94044" bIns="4702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lists/hivaids-epidemiologic-profile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mass.gov/service-details/partner-services-program-information-for-healthcare-providers" TargetMode="External"/><Relationship Id="rId5" Type="http://schemas.openxmlformats.org/officeDocument/2006/relationships/hyperlink" Target="https://www.mass.gov/lists/infectious-disease-data-reports-and-requests" TargetMode="External"/><Relationship Id="rId4" Type="http://schemas.openxmlformats.org/officeDocument/2006/relationships/hyperlink" Target="https://www.mass.gov/info-details/hiv-data-dashboard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Suggested citation: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Massachusetts Department of Public Health, Bureau of Infectious Disease and Laboratory Sciences. Massachusetts HIV Epidemiologic Profile: Data as of 7/1/2024, Population Report: Adolescents and Young Adults,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https://www.mass.gov/lists/hivaids-epidemiologic-profiles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 December 2024. Accessed [date].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Bureau of Infectious Disease and Laboratory Sciences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Massachusetts Department of Public Health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Jamaica Plain Campus/State Public Health Laboratory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305 South Street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Jamaica Plain, MA 02130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about this report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983-6560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reach the Reporting and Partner Services Line*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983-6999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speak to the on-call epidemiologist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983-6800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 about infectious disease reporting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Tel: (617) 983-6801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 Data Dashboard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https://www.mass.gov/info-details/hiv-data-dashboard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Requests for additional data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https://www.mass.gov/lists/infectious-disease-data-reports-and-requests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sets for HIV Epidemiologic Profile Reports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https://www.mass.gov/lists/hivaids-epidemiologic-profiles</a:t>
            </a:r>
            <a:r>
              <a:rPr lang="en-US" dirty="0">
                <a:effectLst/>
              </a:rPr>
              <a:t>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*Providers may use this number to report individuals newly diagnosed with a notifiable sexually transmitted infection, including HIV, or request partner services. Partner services is a free and confidential service for individuals recently diagnosed with a priority infection. The client-centered program offers counseling, linkage to other health and social services, anonymous notification of partners who were exposed and assistance with getting testing and treatment. For more information, see: 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https://www.mass.gov/service-details/partner-services-program-information-for-healthcare-providers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5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B11BB-BF21-FCDC-8A15-F694AA33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0F2D6-965A-3D04-AFEB-369264675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E7633E-D8CE-151D-E7C2-D0B3F3A22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stacked bar chart displaying the distribution by Health Service Region (Boston HSR, Central HSR, Metrowest HSR, Northeast HSR, Southeast HSR, Western HSR) of two groups: individuals diagnosed with HIV infection at age 13-24 years and individuals diagnosed with HIV infection aged 25+ years.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distribution by Health Service Region of residence was similar for youth recently diagnosed with HIV infection at age 13–24 years and those diagnosed at age 25+ years.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BF39F-3C0B-8003-B216-C72BB8E78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1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The figure is a trendline displaying the percentage distribution of HIV infection diagnoses by age category (&lt;13, 13-19, 20-24, 25-29, 30-39, 40+) for each year of the ten-year period. </a:t>
            </a:r>
          </a:p>
          <a:p>
            <a:endParaRPr lang="en-US" sz="1200" b="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From 2014 to 2023, the proportion of individuals diagnosed with HIV infection at age 13</a:t>
            </a:r>
            <a:r>
              <a:rPr lang="en-US" altLang="en-US" sz="1200" dirty="0"/>
              <a:t>–</a:t>
            </a:r>
            <a:r>
              <a:rPr lang="en-US" sz="1200" dirty="0"/>
              <a:t>19 years remained relatively stable, ranging from 1% (2018 and 2022) to 4% (2015).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During the same time period, the proportion of individuals diagnosed with HIV infection at age 20</a:t>
            </a:r>
            <a:r>
              <a:rPr lang="en-US" altLang="en-US" sz="1200" dirty="0"/>
              <a:t>–24 years also remained relatively stable, ranging from 8% (2021) to 13% (2014).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3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figure is a bar chart displaying the percentage distribution of individuals diagnosed at age 13-19 years (N=24) verses age 20-24 years (N=133) by sex assigned at birth (male, female), race/ethnicity (White (non-Hispanic), Black (non-Hispanic), Hispanic/Latinx, Other/Unknown), and primary exposure mode (male-to-male sex, injection drug use, male-to-male sex/injection drug use, heterosexual sex, presumed heterosexual sex, and no identified risk).</a:t>
            </a:r>
          </a:p>
          <a:p>
            <a:endParaRPr lang="en-US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Among adolescents and young adults (aged 13–24 years) recently diagnosed with HIV infection (2021–2023),* 85% (N=133) were 20 to 24 years of age and 15% (N=24) were 13 to 19 years of age. Additionally, 2% (N=3) were considered minors (under 18 years of age) and 98% (N=154) were 18 years of age or older.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distributions by assigned sex at birth, race/ethnicity, and HIV exposure mode were similar for youth recently diagnosed with HIV infection at age 13–19 years and those diagnosed at age 20–24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9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1487-1934-9439-4EA5-59E8129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A8FA1-1984-DE14-2CBB-9CC0FDE00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BB33B-921E-9A60-AEBB-8CB435F6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stacked bar chart displaying the distribution </a:t>
            </a:r>
            <a:r>
              <a:rPr lang="en-US" sz="1200" dirty="0"/>
              <a:t>by sex assigned at birth (Assigned Male at Birth, Assigned Female at Birth) </a:t>
            </a:r>
            <a:r>
              <a:rPr lang="en-US" dirty="0"/>
              <a:t>of two groups: individuals diagnosed with HIV infection at age 13-24 years and individuals diagnosed with HIV infection aged 25+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 larger proportion of adolescents and young adults recently diagnosed with HIV infection at age 13–24 years (86%) than those diagnosed at age 25 years and older (71%) was assigned male at birth (AMAB).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336F-7A55-BE9E-68BB-6C628EE7D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8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1487-1934-9439-4EA5-59E8129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A8FA1-1984-DE14-2CBB-9CC0FDE00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BB33B-921E-9A60-AEBB-8CB435F6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figure is a stacked bar chart displaying the distribution by race/ethnicity (White non-Hispanic, Black non-Hispanic, Hispanic/Latinx, Other/Unknown) of two groups: individuals diagnosed with HIV infection at age 13-24 years and individuals diagnosed with HIV infection aged 25+ years.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While the largest proportion of adolescents and young adults recently diagnosed with HIV infection at age 13–24 years was Hispanic/Latinx (48%), the largest proportion of individuals recently diagnosed at age 25 years and older was Black (non-Hispanic) (36%).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336F-7A55-BE9E-68BB-6C628EE7D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1487-1934-9439-4EA5-59E8129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A8FA1-1984-DE14-2CBB-9CC0FDE00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BB33B-921E-9A60-AEBB-8CB435F6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The figure is a bar chart displaying the distribution by race/ethnicity </a:t>
            </a:r>
            <a:r>
              <a:rPr lang="en-US" sz="1200" dirty="0"/>
              <a:t>(White non-Hispanic, Black non-Hispanic, Hispanic/Latinx, Other/Unknown) for two groups of individuals recently diagnosed with HIV infection at age 13-24 years: individuals AMAB (N=135) and individuals AFAB (N=22)</a:t>
            </a:r>
            <a:endParaRPr lang="en-US" b="0" dirty="0"/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While the largest proportion of individuals AMAB recently diagnosed with HIV infection at age 13–24 years was Hispanic/Latinx (50%), the largest proportion of individuals AFAB recently diagnosed at age 13–24 years was Black (non-Hispanic) (55%).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336F-7A55-BE9E-68BB-6C628EE7D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F4E1-C52C-C523-183D-84A52E0E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DB563-DE4A-BBAB-7BBC-C8BBCC752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879EF-90E7-C131-B803-D6FC02D84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stacked bar chart displaying the distribution place of birth (United States, Puerto Rico/US Dependency, Non-US) of two groups: individuals diagnosed with HIV infection at age 13-24 years and individuals diagnosed with HIV infection aged 25+ years.</a:t>
            </a:r>
          </a:p>
          <a:p>
            <a:endParaRPr lang="en-US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larger proportion of adolescents and young adults recently diagnosed with HIV infection at age 13–24 years (61%) than those diagnosed at age 25 years and older (52%) was born in the US.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B1655-5C3B-9635-7F8B-EE14392C62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2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A9E67-B259-2EF7-7D3A-018A1429A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4CBA2-DAF1-AFD4-3134-52368E849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C5722A-F0C5-2C58-1FFD-C3B364314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figure is a bar chart displaying the distribution of individuals diagnosed at 13-24 years of age verses 25+ years of age by exposure mode (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male-to-male sex (MSM), injection drug use (IDU), MSM/IDU, heterosexual sex, presumed heterosexual sex, no identified risk</a:t>
            </a:r>
            <a:r>
              <a:rPr lang="en-US" sz="1200" dirty="0"/>
              <a:t>).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A larger proportion of individuals diagnosed with HIV infection at age 13–24 years (68%) than those diagnosed at age 25 years and older (36%) had MSM exposure mode and a smaller proportion had injection drug use (less than 5% vs. 13%) and no identified risk (16% verses 29%).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0F73F-D9A9-5E8F-CF21-FEAFC57BA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42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71487-1934-9439-4EA5-59E8129E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FA8FA1-1984-DE14-2CBB-9CC0FDE00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BBB33B-921E-9A60-AEBB-8CB435F6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figure is a bar chart displaying the distribution of individuals diagnosed with HIV infection at age 13-24 years by exposure mode (MSM, IDU, MSM/IDU, HTSX, Presumed HTSX, Other, NIR) for three groups: White NH (N=36), Black NH (N=38), and Hispanic/Latinx (N=75).</a:t>
            </a:r>
          </a:p>
          <a:p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The proportion of adolescents and young adults (aged 13–24 years) recently diagnosed with MSM exposure mode was 72% among both White (non-Hispanic) and Hispanic/Latinx youth, and 50% among Black (non-Hispanic) youth.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The proportion with IDU exposure mode was less than 5% among White (non-Hispanic), Black (non-Hispanic), and Hispanic/Latinx youth. The proportion with MSM/IDU exposure mode was 17% among White (non-Hispanic) youth, compared to 0% among both Hispanic/Latinx youth and Black (non-Hispanic) youth.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336F-7A55-BE9E-68BB-6C628EE7D9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0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0559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1444747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BF8888-4050-4221-AD57-59EFEBA7E08D}"/>
              </a:ext>
            </a:extLst>
          </p:cNvPr>
          <p:cNvSpPr/>
          <p:nvPr userDrawn="1"/>
        </p:nvSpPr>
        <p:spPr>
          <a:xfrm>
            <a:off x="271206" y="120304"/>
            <a:ext cx="1697871" cy="17145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7F3066-0720-4C67-9304-D6F544BFF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361896" y="208410"/>
            <a:ext cx="1538288" cy="1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722467-00D5-48C4-A0E3-DBA0E54CD4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  <a:p>
            <a:pPr lvl="0"/>
            <a:r>
              <a:rPr lang="en-US" dirty="0"/>
              <a:t>or Closing Contact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F0FA26E-40B5-44FF-A084-1554D187A6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287" y="4032280"/>
            <a:ext cx="4797425" cy="7468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Date, Year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DDB5EC3-5D37-4757-9A9B-5A9AF30AC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4203" y="5400446"/>
            <a:ext cx="5843587" cy="8502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D88445-FA02-7971-750E-32D4DDEEE526}"/>
              </a:ext>
            </a:extLst>
          </p:cNvPr>
          <p:cNvSpPr txBox="1"/>
          <p:nvPr userDrawn="1"/>
        </p:nvSpPr>
        <p:spPr>
          <a:xfrm>
            <a:off x="1785708" y="196391"/>
            <a:ext cx="1042337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 w="12700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Bureau of Infectious Disease and Laboratory Sciences</a:t>
            </a:r>
          </a:p>
        </p:txBody>
      </p:sp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33D019-A32C-4EAD-B8E6-DBDA699692FD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0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38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701" y="1600201"/>
            <a:ext cx="509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BA98F-560C-4997-81C4-81D4D9187EAB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89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972B2-CA5C-437D-87D0-8081271A9E4B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D4847-11EF-4466-A8AD-85CDB7B49118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6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68457A-3AB9-4880-8A0C-9F8524491207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8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976D3-5B7F-4300-ABED-C91F1B2AE209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3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1E59-17DD-41CE-97CA-624A472382D4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4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C057FC-95B6-4D89-AFDA-ABA33EE921E5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9917" y="198439"/>
            <a:ext cx="2743200" cy="5927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0317" y="198439"/>
            <a:ext cx="8026400" cy="5927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549AC-EB31-477F-92A9-B1988E232878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5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: Regul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4514"/>
            <a:ext cx="10972800" cy="467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regular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</p:spTree>
    <p:extLst>
      <p:ext uri="{BB962C8B-B14F-4D97-AF65-F5344CB8AC3E}">
        <p14:creationId xmlns:p14="http://schemas.microsoft.com/office/powerpoint/2010/main" val="36732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F94BD1-E74E-4058-8122-844053A50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BA3EC1-E8C0-4AA8-BEE7-D199FD6030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438462"/>
            <a:ext cx="10972800" cy="4703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level one bullet text. </a:t>
            </a:r>
          </a:p>
          <a:p>
            <a:pPr lvl="1"/>
            <a:r>
              <a:rPr lang="en-US" dirty="0"/>
              <a:t>Second level bullet text.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685929-CD5C-4159-9F1A-33CD10D7166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3A3D56-7B2F-49EE-B824-21DADD11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: Columns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</a:lstStyle>
          <a:p>
            <a:pPr lvl="0"/>
            <a:r>
              <a:rPr lang="en-US" dirty="0"/>
              <a:t>Edit bullet level one text.</a:t>
            </a:r>
          </a:p>
          <a:p>
            <a:pPr lvl="1"/>
            <a:r>
              <a:rPr lang="en-US" dirty="0"/>
              <a:t>Edit bullet level two text.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F696F47-27EC-4DEC-B31C-E3E63F7FB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F1034B-732A-43E2-993F-868DF0D2772D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E009795-B8D9-482E-96A1-D1025E613A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55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204033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3158760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33" y="2138083"/>
            <a:ext cx="922020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@MassDPH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mass.gov/dph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1093807" y="4248351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73CFF-FEB4-457F-90DC-D389438D4775}"/>
              </a:ext>
            </a:extLst>
          </p:cNvPr>
          <p:cNvSpPr txBox="1"/>
          <p:nvPr userDrawn="1"/>
        </p:nvSpPr>
        <p:spPr>
          <a:xfrm>
            <a:off x="596900" y="140213"/>
            <a:ext cx="886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DPH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C9B6E2D-48CD-4F33-96D0-5E3155FDD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032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0130E-9D3A-4D88-A99C-681EBB4E32AF}"/>
              </a:ext>
            </a:extLst>
          </p:cNvPr>
          <p:cNvSpPr txBox="1"/>
          <p:nvPr userDrawn="1"/>
        </p:nvSpPr>
        <p:spPr>
          <a:xfrm>
            <a:off x="451263" y="6545764"/>
            <a:ext cx="5035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Massachusetts Department of Public Health | mass.gov/dph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85A0BC-7D09-4814-A71B-C90669C60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825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49D0EE-DE7F-324B-A84C-F36708423C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6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88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A432C8-69A7-458B-9684-2BFA64B31948}" type="datetime2">
              <a:rPr lang="en-US" smtClean="0"/>
              <a:t>Wednesday, June 25, 2025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17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6A3A3-94A6-4E5B-AF39-173ACA3E61CC}" type="datetime2">
              <a:rPr lang="en-US" smtClean="0"/>
              <a:t>Wednesday, June 25, 2025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/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53" r:id="rId4"/>
    <p:sldLayoutId id="2147483654" r:id="rId5"/>
    <p:sldLayoutId id="2147483659" r:id="rId6"/>
    <p:sldLayoutId id="214748365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ChangeArrowheads="1"/>
          </p:cNvSpPr>
          <p:nvPr/>
        </p:nvSpPr>
        <p:spPr bwMode="auto">
          <a:xfrm>
            <a:off x="0" y="0"/>
            <a:ext cx="12211051" cy="1309688"/>
          </a:xfrm>
          <a:prstGeom prst="rect">
            <a:avLst/>
          </a:prstGeom>
          <a:solidFill>
            <a:srgbClr val="00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b="1" dirty="0">
              <a:solidFill>
                <a:srgbClr val="000000"/>
              </a:solidFill>
            </a:endParaRP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40317" y="198438"/>
            <a:ext cx="1097280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3800" y="1600201"/>
            <a:ext cx="1038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algn="r"/>
            <a:r>
              <a:rPr lang="en-US"/>
              <a:t>April 28, 2017</a:t>
            </a:r>
            <a:endParaRPr 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F4F051AF-86DC-43B3-B8B0-8DF76A1509E7}" type="slidenum">
              <a:rPr lang="en-US" alt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" name="Picture 4" descr="DPH Logo - Blue w-shadow">
            <a:extLst>
              <a:ext uri="{FF2B5EF4-FFF2-40B4-BE49-F238E27FC236}">
                <a16:creationId xmlns:a16="http://schemas.microsoft.com/office/drawing/2014/main" id="{DA3FFEC6-DB0F-4B35-B7B6-B78282722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877" y="41669"/>
            <a:ext cx="1215175" cy="9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54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5A978-E8DF-43C5-81AD-9E02D99320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5729" y="2358615"/>
            <a:ext cx="10440537" cy="137370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Massachusetts HIV Epidemiologic Profile: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as of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Adolescents and Young Adults</a:t>
            </a:r>
          </a:p>
        </p:txBody>
      </p:sp>
    </p:spTree>
    <p:extLst>
      <p:ext uri="{BB962C8B-B14F-4D97-AF65-F5344CB8AC3E}">
        <p14:creationId xmlns:p14="http://schemas.microsoft.com/office/powerpoint/2010/main" val="255253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1F754-65AE-83CC-0B49-8F951395E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B3B60-3CC4-4DE8-5AB6-D993FB3B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HIV infection diagnoses by Health Service Region (HSR) of residence and age at diagnosis:13-24 years (N=157) and 25+ years (N=1,273), </a:t>
            </a:r>
            <a:br>
              <a:rPr lang="en-US" sz="2400" dirty="0"/>
            </a:br>
            <a:r>
              <a:rPr lang="en-US" sz="2400" dirty="0"/>
              <a:t>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stacked bar chart displaying the distribution by Health Service Region (Boston HSR, Central HSR, Metrowest HSR, Northeast HSR, Southeast HSR, Western HSR) of two groups: individuals diagnosed with HIV infection at age 13-24 years and individuals diagnosed with HIV infection aged 25+ years.">
            <a:extLst>
              <a:ext uri="{FF2B5EF4-FFF2-40B4-BE49-F238E27FC236}">
                <a16:creationId xmlns:a16="http://schemas.microsoft.com/office/drawing/2014/main" id="{A0CA5109-FFE2-E7B5-2CB3-719D9962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52" y="1058788"/>
            <a:ext cx="11522439" cy="4938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8D38E-14DC-3B1B-B546-09A14509F1E7}"/>
              </a:ext>
            </a:extLst>
          </p:cNvPr>
          <p:cNvSpPr txBox="1"/>
          <p:nvPr/>
        </p:nvSpPr>
        <p:spPr>
          <a:xfrm>
            <a:off x="344152" y="6100304"/>
            <a:ext cx="1147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F358A-8A45-5FC6-00DA-EAB36A80B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001753-473F-E078-0750-B00985F6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Individuals diagnosed with HIV infection by age at diagnosis and year of diagnosis, Massachusetts 2014–2023</a:t>
            </a:r>
            <a:r>
              <a:rPr lang="en-US" sz="2400" baseline="30000" dirty="0"/>
              <a:t>1</a:t>
            </a:r>
            <a:endParaRPr lang="en-US" sz="2400" dirty="0"/>
          </a:p>
        </p:txBody>
      </p:sp>
      <p:pic>
        <p:nvPicPr>
          <p:cNvPr id="5" name="Picture 4" descr="The figure is a trendline displaying the percentage distribution of HIV infection diagnoses by age category (&lt;13, 13-19, 20-24, 25-29, 30-39, 40+) for each year of the ten-year period.">
            <a:extLst>
              <a:ext uri="{FF2B5EF4-FFF2-40B4-BE49-F238E27FC236}">
                <a16:creationId xmlns:a16="http://schemas.microsoft.com/office/drawing/2014/main" id="{6FC95E91-FC5E-C958-7600-C3574A057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16" y="1010757"/>
            <a:ext cx="11607790" cy="4932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2A327-BB33-6CB5-8D79-036AD0258D6A}"/>
              </a:ext>
            </a:extLst>
          </p:cNvPr>
          <p:cNvSpPr txBox="1"/>
          <p:nvPr/>
        </p:nvSpPr>
        <p:spPr>
          <a:xfrm>
            <a:off x="463242" y="5942848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Individuals Diagnosed with HIV Infection 2014-2023: N=5,582 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Sciences. Data are current as of 7/1/2024 and subject to change.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CFD094-416F-50EA-D0B1-7330B94E7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61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3A640B-80BF-AFEA-ADA6-55352C819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Individuals diagnosed with HIV infection at age 13–19 years vs. 20–24 years by sex assigned at birth, race/ethnicity, and exposure mode, </a:t>
            </a:r>
            <a:br>
              <a:rPr lang="en-US" sz="2400" dirty="0"/>
            </a:br>
            <a:r>
              <a:rPr lang="en-US" sz="2400" dirty="0"/>
              <a:t>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bar chart displaying the percentage distribution of individuals diagnosed at age 13-19 years (N=24) verses age 20-24 years (N=133) by sex assigned at birth (male, female), race/ethnicity (White (non-Hispanic), Black (non-Hispanic), Hispanic/Latinx, Other/Unknown), and primary exposure mode (male-to-male sex, injection drug use, male-to-male sex/injection drug use, heterosexual sex, presumed heterosexual sex, and no identified risk).">
            <a:extLst>
              <a:ext uri="{FF2B5EF4-FFF2-40B4-BE49-F238E27FC236}">
                <a16:creationId xmlns:a16="http://schemas.microsoft.com/office/drawing/2014/main" id="{C330A216-0A11-0265-E751-CD06C66EF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60" y="1005630"/>
            <a:ext cx="11802879" cy="4846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10A464-8724-09B0-9BBA-7EE442EFCAAC}"/>
              </a:ext>
            </a:extLst>
          </p:cNvPr>
          <p:cNvSpPr txBox="1"/>
          <p:nvPr/>
        </p:nvSpPr>
        <p:spPr>
          <a:xfrm>
            <a:off x="344152" y="5784616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* Values less than five are suppressed for populations less than 50,000 or for populations of unknown size. Percentages do not add up to 100% due to suppressed value. 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risk; 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83C4-E0BA-4314-B8BF-B643EDC9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9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1510-2470-EB40-6179-DD11C30C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E2B50C-95EC-8DC7-272F-D059F8D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altLang="en-US" sz="2400" dirty="0"/>
              <a:t>HIV infection diagnoses by sex assigned at birth and age at diagnosis: </a:t>
            </a:r>
            <a:br>
              <a:rPr lang="en-US" altLang="en-US" sz="2400" dirty="0"/>
            </a:br>
            <a:r>
              <a:rPr lang="en-US" altLang="en-US" sz="2400" dirty="0"/>
              <a:t>13-24 years (N=157) and 25+ years (N=1,273),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stacked bar chart displaying the distribution by sex assigned at birth (Assigned Male at Birth, Assigned Female at Birth) of two groups: individuals diagnosed with HIV infection at age 13-24 years and individuals diagnosed with HIV infection aged 25+ years.">
            <a:extLst>
              <a:ext uri="{FF2B5EF4-FFF2-40B4-BE49-F238E27FC236}">
                <a16:creationId xmlns:a16="http://schemas.microsoft.com/office/drawing/2014/main" id="{9A17FC4A-6058-E1E9-E33F-E4B41D2DB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5" y="1058752"/>
            <a:ext cx="11430991" cy="4938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B8DB3-7031-7BA2-0098-3B92D0B2F3E4}"/>
              </a:ext>
            </a:extLst>
          </p:cNvPr>
          <p:cNvSpPr txBox="1"/>
          <p:nvPr/>
        </p:nvSpPr>
        <p:spPr>
          <a:xfrm>
            <a:off x="463242" y="6100233"/>
            <a:ext cx="1147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43194-6F8E-5087-C0B4-F39510AFB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1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1510-2470-EB40-6179-DD11C30C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E2B50C-95EC-8DC7-272F-D059F8D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infection diagnoses by race/ethnicity and age at diagnosis: </a:t>
            </a:r>
            <a:br>
              <a:rPr lang="en-US" sz="2400" dirty="0"/>
            </a:br>
            <a:r>
              <a:rPr lang="en-US" sz="2400" dirty="0"/>
              <a:t>13-24 years (N=157) and 25+ years (N=1,273),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stacked bar chart displaying the distribution by race/ethnicity (White non-Hispanic, Black non-Hispanic, Hispanic/Latinx, Other/Unknown) of two groups: individuals diagnosed with HIV infection at age 13-24 years and individuals diagnosed with HIV infection aged 25+ years.">
            <a:extLst>
              <a:ext uri="{FF2B5EF4-FFF2-40B4-BE49-F238E27FC236}">
                <a16:creationId xmlns:a16="http://schemas.microsoft.com/office/drawing/2014/main" id="{765F4750-FDA6-DA2C-D660-4F41ECA2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05" y="1058752"/>
            <a:ext cx="11430991" cy="4938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B8DB3-7031-7BA2-0098-3B92D0B2F3E4}"/>
              </a:ext>
            </a:extLst>
          </p:cNvPr>
          <p:cNvSpPr txBox="1"/>
          <p:nvPr/>
        </p:nvSpPr>
        <p:spPr>
          <a:xfrm>
            <a:off x="463242" y="6100233"/>
            <a:ext cx="11470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  <a:endParaRPr lang="en-US" sz="1000" dirty="0">
              <a:latin typeface="Arial Narrow" panose="020B0606020202030204" pitchFamily="34" charset="0"/>
            </a:endParaRP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43194-6F8E-5087-C0B4-F39510AFB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1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1510-2470-EB40-6179-DD11C30C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E2B50C-95EC-8DC7-272F-D059F8D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infection diagnoses among individuals aged 13-24 years by sex assigned at birth and race/ethnicity,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bar chart displaying the distribution by race/ethnicity (White non-Hispanic, Black non-Hispanic, Hispanic/Latinx, Other/Unknown) for two groups of individuals recently diagnosed with HIV infection at age 13-24 years: individuals AMAB (N=135) and individuals AFAB (N=22)">
            <a:extLst>
              <a:ext uri="{FF2B5EF4-FFF2-40B4-BE49-F238E27FC236}">
                <a16:creationId xmlns:a16="http://schemas.microsoft.com/office/drawing/2014/main" id="{02588C9D-9A69-1A89-2D65-0FA8D28A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2" y="1320963"/>
            <a:ext cx="11430991" cy="4627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AB8DB3-7031-7BA2-0098-3B92D0B2F3E4}"/>
              </a:ext>
            </a:extLst>
          </p:cNvPr>
          <p:cNvSpPr txBox="1"/>
          <p:nvPr/>
        </p:nvSpPr>
        <p:spPr>
          <a:xfrm>
            <a:off x="463242" y="5948228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* Values less than five are suppressed for populations less than 50,000 or for populations of unknown size. Percentages do not add up to 100% due to suppressed values 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43194-6F8E-5087-C0B4-F39510AFB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0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818AE-AA9D-B47A-26B8-B730E546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3143A1-9947-1484-DBC7-E6396D2FF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infection diagnoses by place of birth and age at diagnosis:</a:t>
            </a:r>
            <a:br>
              <a:rPr lang="en-US" sz="2400" dirty="0"/>
            </a:br>
            <a:r>
              <a:rPr lang="en-US" sz="2400" dirty="0"/>
              <a:t>13-24 years (N=157) and 25+ years (N=1,273),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stacked bar chart displaying the distribution place of birth (United States, Puerto Rico/US Dependency, Non-US) of two groups: individuals diagnosed with HIV infection at age 13-24 years and individuals diagnosed with HIV infection aged 25+ years.">
            <a:extLst>
              <a:ext uri="{FF2B5EF4-FFF2-40B4-BE49-F238E27FC236}">
                <a16:creationId xmlns:a16="http://schemas.microsoft.com/office/drawing/2014/main" id="{982E60D9-F75A-983C-8C6E-5A4D1D21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9" y="1010040"/>
            <a:ext cx="11430991" cy="4938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0B0D1C-6DFB-33B3-78A2-66F81326005B}"/>
              </a:ext>
            </a:extLst>
          </p:cNvPr>
          <p:cNvSpPr txBox="1"/>
          <p:nvPr/>
        </p:nvSpPr>
        <p:spPr>
          <a:xfrm>
            <a:off x="463242" y="5948228"/>
            <a:ext cx="1147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* 94% of individuals diagnosed with HIV infection from 2021–2023 who were born in a US dependency (USD) were born in Puerto Rico (PR).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EA39FE-9C5B-8B2F-DBE8-F83142F95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1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91DD5-D05D-6D5D-8265-E76807397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AFC5C8-16CF-A71A-C92C-120E0E0F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infection diagnoses by exposure mode and age at diagnosis: </a:t>
            </a:r>
            <a:br>
              <a:rPr lang="en-US" sz="2400" dirty="0"/>
            </a:br>
            <a:r>
              <a:rPr lang="en-US" sz="2400" dirty="0"/>
              <a:t>13-24 years (N=157) and 25+ years (N=1,273),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4" name="Picture 3" descr="The figure is a bar chart displaying the distribution of individuals diagnosed at 13-24 years of age verses 25+ years of age by exposure mode (male-to-male sex (MSM), injection drug use (IDU), MSM/IDU, heterosexual sex, presumed heterosexual sex, no identified risk).">
            <a:extLst>
              <a:ext uri="{FF2B5EF4-FFF2-40B4-BE49-F238E27FC236}">
                <a16:creationId xmlns:a16="http://schemas.microsoft.com/office/drawing/2014/main" id="{FF276BE9-BD9C-11E5-40CA-A21C4599E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56" y="1130609"/>
            <a:ext cx="11437087" cy="4596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4E86A-0C44-6724-FF4A-F872B7A41450}"/>
              </a:ext>
            </a:extLst>
          </p:cNvPr>
          <p:cNvSpPr txBox="1"/>
          <p:nvPr/>
        </p:nvSpPr>
        <p:spPr>
          <a:xfrm>
            <a:off x="344152" y="5784616"/>
            <a:ext cx="1147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* Values less than five are suppressed for populations less than 50,000 or for populations of unknown size. Percentages do not add up to 100% due to suppressed value. 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risk; 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2C3F4-E765-4BE4-DE81-8546D4B42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12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31510-2470-EB40-6179-DD11C30CE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E2B50C-95EC-8DC7-272F-D059F8D6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80806"/>
            <a:ext cx="10972800" cy="874654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HIV infection diagnoses among individuals aged 13–24 years by race/ethnicity and exposure mode, Massachusetts 2021–2023</a:t>
            </a:r>
            <a:r>
              <a:rPr lang="en-US" sz="2400" baseline="30000" dirty="0"/>
              <a:t>1</a:t>
            </a:r>
            <a:r>
              <a:rPr lang="en-US" sz="2400" dirty="0"/>
              <a:t> </a:t>
            </a:r>
          </a:p>
        </p:txBody>
      </p:sp>
      <p:pic>
        <p:nvPicPr>
          <p:cNvPr id="3" name="Picture 2" descr="The figure is a bar chart displaying the distribution of individuals diagnosed with HIV infection at age 13-24 years by exposure mode (MSM, IDU, MSM/IDU, HTSX, Presumed HTSX, Other, NIR) for three groups: White NH (N=36), Black NH (N=38), and Hispanic/Latinx (N=75).">
            <a:extLst>
              <a:ext uri="{FF2B5EF4-FFF2-40B4-BE49-F238E27FC236}">
                <a16:creationId xmlns:a16="http://schemas.microsoft.com/office/drawing/2014/main" id="{A1C825B4-5E88-F04E-F515-CAF8BF20F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60" y="1036112"/>
            <a:ext cx="11626080" cy="47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C7BEF3-9341-CA97-ACBD-8C7F4ABBF928}"/>
              </a:ext>
            </a:extLst>
          </p:cNvPr>
          <p:cNvSpPr txBox="1"/>
          <p:nvPr/>
        </p:nvSpPr>
        <p:spPr>
          <a:xfrm>
            <a:off x="463242" y="5630728"/>
            <a:ext cx="114701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Please consider the impact of the COVID-19 pandemic on infectious disease screening, treatment, and surveillance in the interpretation of data from 2020 to 2023.</a:t>
            </a:r>
          </a:p>
          <a:p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* Values less than five are suppressed for populations less than 50,000 or for populations of unknown size. Percentages do not add up to 100% due to suppressed values 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MSM=male-to-male sex; IDU=injection drug use; HTSX=heterosexual sex; Pres. HTSX=presumed heterosexual exposure, includes individuals assigned female at birth with a negative history of injection drug use who report having sex with an individual that identifies as male of unknown HIV status and risk; NIR=no identified risk</a:t>
            </a:r>
          </a:p>
          <a:p>
            <a:r>
              <a:rPr lang="en-US" sz="1000" dirty="0">
                <a:latin typeface="Arial Narrow" panose="020B0606020202030204" pitchFamily="34" charset="0"/>
              </a:rPr>
              <a:t>Data Source: Bureau of Infectious Disease and Laboratory Sciences, data are current as of 7/1/2024 and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443194-6F8E-5087-C0B4-F39510AFB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A49D0EE-DE7F-324B-A84C-F36708423C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66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H-PPT-Template.pptx" id="{96C2E639-D294-4220-9985-8E2F7284829E}" vid="{6F8A1C8D-C38C-43CD-AF9D-6986CE62D258}"/>
    </a:ext>
  </a:extLst>
</a:theme>
</file>

<file path=ppt/theme/theme2.xml><?xml version="1.0" encoding="utf-8"?>
<a:theme xmlns:a="http://schemas.openxmlformats.org/drawingml/2006/main" name="6_Default Design">
  <a:themeElements>
    <a:clrScheme name="Custom 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FFFFF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F2FAA928F6D64BB16ED70B5ACF963F" ma:contentTypeVersion="12" ma:contentTypeDescription="Create a new document." ma:contentTypeScope="" ma:versionID="c69a5244d96e11b7c6b618d22e620e6e">
  <xsd:schema xmlns:xsd="http://www.w3.org/2001/XMLSchema" xmlns:xs="http://www.w3.org/2001/XMLSchema" xmlns:p="http://schemas.microsoft.com/office/2006/metadata/properties" xmlns:ns2="ae916ade-957f-4a2f-93c3-592a84a0e75c" xmlns:ns3="e10e4db1-d899-403d-9807-651178ead3da" targetNamespace="http://schemas.microsoft.com/office/2006/metadata/properties" ma:root="true" ma:fieldsID="d6b0ae09017d487677e27aaf3f625e08" ns2:_="" ns3:_="">
    <xsd:import namespace="ae916ade-957f-4a2f-93c3-592a84a0e75c"/>
    <xsd:import namespace="e10e4db1-d899-403d-9807-651178ead3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16ade-957f-4a2f-93c3-592a84a0e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e4db1-d899-403d-9807-651178ead3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eacaf4-c60b-4f8e-ba39-6419a80e96c9}" ma:internalName="TaxCatchAll" ma:showField="CatchAllData" ma:web="e10e4db1-d899-403d-9807-651178ead3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10e4db1-d899-403d-9807-651178ead3da">
      <UserInfo>
        <DisplayName>Cardwell, Gailee (DPH)</DisplayName>
        <AccountId>33</AccountId>
        <AccountType/>
      </UserInfo>
      <UserInfo>
        <DisplayName>Troche, Carlos (DPH)</DisplayName>
        <AccountId>28</AccountId>
        <AccountType/>
      </UserInfo>
      <UserInfo>
        <DisplayName>Cohen, Alison B (DPH)</DisplayName>
        <AccountId>11</AccountId>
        <AccountType/>
      </UserInfo>
    </SharedWithUsers>
    <TaxCatchAll xmlns="e10e4db1-d899-403d-9807-651178ead3da" xsi:nil="true"/>
    <lcf76f155ced4ddcb4097134ff3c332f xmlns="ae916ade-957f-4a2f-93c3-592a84a0e7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939460-63C8-4DB8-B728-9D6574792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916ade-957f-4a2f-93c3-592a84a0e75c"/>
    <ds:schemaRef ds:uri="e10e4db1-d899-403d-9807-651178ead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4D9094-64B8-4632-A3B1-F24D23B18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8AD35F-6594-4B15-9277-8BFC9EFD0490}">
  <ds:schemaRefs>
    <ds:schemaRef ds:uri="http://purl.org/dc/dcmitype/"/>
    <ds:schemaRef ds:uri="ae916ade-957f-4a2f-93c3-592a84a0e75c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e10e4db1-d899-403d-9807-651178ead3da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2406</Words>
  <Application>Microsoft Office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Narrow</vt:lpstr>
      <vt:lpstr>Calibri</vt:lpstr>
      <vt:lpstr>Franklin Gothic Book</vt:lpstr>
      <vt:lpstr>Office Theme</vt:lpstr>
      <vt:lpstr>6_Default Design</vt:lpstr>
      <vt:lpstr>Massachusetts HIV Epidemiologic Profile:  Data as of 7/1/2024 Adolescents and Young Adults</vt:lpstr>
      <vt:lpstr>Individuals diagnosed with HIV infection by age at diagnosis and year of diagnosis, Massachusetts 2014–20231</vt:lpstr>
      <vt:lpstr>Individuals diagnosed with HIV infection at age 13–19 years vs. 20–24 years by sex assigned at birth, race/ethnicity, and exposure mode,  Massachusetts 2021–20231 </vt:lpstr>
      <vt:lpstr>HIV infection diagnoses by sex assigned at birth and age at diagnosis:  13-24 years (N=157) and 25+ years (N=1,273), Massachusetts 2021–20231 </vt:lpstr>
      <vt:lpstr>HIV infection diagnoses by race/ethnicity and age at diagnosis:  13-24 years (N=157) and 25+ years (N=1,273), Massachusetts 2021–20231 </vt:lpstr>
      <vt:lpstr>HIV infection diagnoses among individuals aged 13-24 years by sex assigned at birth and race/ethnicity, Massachusetts 2021–20231 </vt:lpstr>
      <vt:lpstr>HIV infection diagnoses by place of birth and age at diagnosis: 13-24 years (N=157) and 25+ years (N=1,273), Massachusetts 2021–20231 </vt:lpstr>
      <vt:lpstr>HIV infection diagnoses by exposure mode and age at diagnosis:  13-24 years (N=157) and 25+ years (N=1,273), Massachusetts 2021–20231 </vt:lpstr>
      <vt:lpstr>HIV infection diagnoses among individuals aged 13–24 years by race/ethnicity and exposure mode, Massachusetts 2021–20231 </vt:lpstr>
      <vt:lpstr>HIV infection diagnoses by Health Service Region (HSR) of residence and age at diagnosis:13-24 years (N=157) and 25+ years (N=1,273),  Massachusetts 2021–20231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HIV Epidemiologic Profile: Data as of 7/1/2024, Population Report: Adolescents and Young Adults, slideset</dc:title>
  <dc:creator>Massachusetts Department of Public Health;Bureau of Infectious Disease and Laboratory Sciences</dc:creator>
  <cp:keywords>HIV, youth, Massachusetts, adolescents, young adults, Epidemiologic Profile, population fact sheet</cp:keywords>
  <cp:lastModifiedBy>Maile Beatty</cp:lastModifiedBy>
  <cp:revision>385</cp:revision>
  <cp:lastPrinted>2021-01-21T15:13:04Z</cp:lastPrinted>
  <dcterms:created xsi:type="dcterms:W3CDTF">2022-07-05T15:37:33Z</dcterms:created>
  <dcterms:modified xsi:type="dcterms:W3CDTF">2025-06-25T21:00:09Z</dcterms:modified>
  <cp:category>Massachusetts HIV Epidemiologic Profile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0x010100B0F2FAA928F6D64BB16ED70B5ACF963F</vt:lpwstr>
  </property>
  <property fmtid="{D5CDD505-2E9C-101B-9397-08002B2CF9AE}" pid="3" name="MediaServiceImageTags">
    <vt:lpwstr/>
  </property>
</Properties>
</file>