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9.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10.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handoutMasterIdLst>
    <p:handoutMasterId r:id="rId16"/>
  </p:handoutMasterIdLst>
  <p:sldIdLst>
    <p:sldId id="2147470021" r:id="rId5"/>
    <p:sldId id="2147470068" r:id="rId6"/>
    <p:sldId id="2147470069" r:id="rId7"/>
    <p:sldId id="2147470070" r:id="rId8"/>
    <p:sldId id="2147470071" r:id="rId9"/>
    <p:sldId id="2147470072" r:id="rId10"/>
    <p:sldId id="2147470073" r:id="rId11"/>
    <p:sldId id="2147470074" r:id="rId12"/>
    <p:sldId id="2147470075" r:id="rId13"/>
    <p:sldId id="2147470076" r:id="rId14"/>
  </p:sldIdLst>
  <p:sldSz cx="12192000" cy="6858000"/>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4" userDrawn="1">
          <p15:clr>
            <a:srgbClr val="A4A3A4"/>
          </p15:clr>
        </p15:guide>
        <p15:guide id="2" pos="7080" userDrawn="1">
          <p15:clr>
            <a:srgbClr val="A4A3A4"/>
          </p15:clr>
        </p15:guide>
      </p15:sldGuideLst>
    </p:ext>
    <p:ext uri="{2D200454-40CA-4A62-9FC3-DE9A4176ACB9}">
      <p15:notesGuideLst xmlns:p15="http://schemas.microsoft.com/office/powerpoint/2012/main">
        <p15:guide id="1" orient="horz" pos="2952" userDrawn="1">
          <p15:clr>
            <a:srgbClr val="A4A3A4"/>
          </p15:clr>
        </p15:guide>
        <p15:guide id="2" pos="223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4" clrIdx="0"/>
  <p:cmAuthor id="1" name="Karen" initials="K" lastIdx="2" clrIdx="1"/>
  <p:cmAuthor id="2" name="Bharel, Monica (DPH)" initials="BM(" lastIdx="3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D60093"/>
    <a:srgbClr val="005994"/>
    <a:srgbClr val="032E53"/>
    <a:srgbClr val="055994"/>
    <a:srgbClr val="4376BB"/>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5B65C2-7D3F-4A67-BAAC-BA602757D2C1}" v="13" dt="2026-06-30T13:42:20.3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668" autoAdjust="0"/>
    <p:restoredTop sz="81440" autoAdjust="0"/>
  </p:normalViewPr>
  <p:slideViewPr>
    <p:cSldViewPr snapToGrid="0" snapToObjects="1">
      <p:cViewPr varScale="1">
        <p:scale>
          <a:sx n="54" d="100"/>
          <a:sy n="54" d="100"/>
        </p:scale>
        <p:origin x="84" y="184"/>
      </p:cViewPr>
      <p:guideLst>
        <p:guide orient="horz" pos="4104"/>
        <p:guide pos="7080"/>
      </p:guideLst>
    </p:cSldViewPr>
  </p:slideViewPr>
  <p:outlineViewPr>
    <p:cViewPr>
      <p:scale>
        <a:sx n="33" d="100"/>
        <a:sy n="33" d="100"/>
      </p:scale>
      <p:origin x="0" y="0"/>
    </p:cViewPr>
  </p:outlineViewPr>
  <p:notesTextViewPr>
    <p:cViewPr>
      <p:scale>
        <a:sx n="1" d="1"/>
        <a:sy n="1" d="1"/>
      </p:scale>
      <p:origin x="0" y="0"/>
    </p:cViewPr>
  </p:notesTextViewPr>
  <p:sorterViewPr>
    <p:cViewPr>
      <p:scale>
        <a:sx n="90" d="100"/>
        <a:sy n="90" d="100"/>
      </p:scale>
      <p:origin x="0" y="876"/>
    </p:cViewPr>
  </p:sorterViewPr>
  <p:notesViewPr>
    <p:cSldViewPr snapToGrid="0" snapToObjects="1">
      <p:cViewPr varScale="1">
        <p:scale>
          <a:sx n="60" d="100"/>
          <a:sy n="60" d="100"/>
        </p:scale>
        <p:origin x="2610" y="78"/>
      </p:cViewPr>
      <p:guideLst>
        <p:guide orient="horz" pos="2952"/>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oo, Karl (EHS)" userId="b8d89c57-85e7-483d-9d63-7aa31cf4d93d" providerId="ADAL" clId="{21045DF9-DC1B-4C94-BEE7-AA65E0C372D4}"/>
    <pc:docChg chg="modSld">
      <pc:chgData name="Woo, Karl (EHS)" userId="b8d89c57-85e7-483d-9d63-7aa31cf4d93d" providerId="ADAL" clId="{21045DF9-DC1B-4C94-BEE7-AA65E0C372D4}" dt="2026-06-30T13:42:20.330" v="18" actId="962"/>
      <pc:docMkLst>
        <pc:docMk/>
      </pc:docMkLst>
      <pc:sldChg chg="modSp mod">
        <pc:chgData name="Woo, Karl (EHS)" userId="b8d89c57-85e7-483d-9d63-7aa31cf4d93d" providerId="ADAL" clId="{21045DF9-DC1B-4C94-BEE7-AA65E0C372D4}" dt="2026-06-30T13:42:09.308" v="14" actId="962"/>
        <pc:sldMkLst>
          <pc:docMk/>
          <pc:sldMk cId="2599612612" sldId="2147470074"/>
        </pc:sldMkLst>
        <pc:spChg chg="mod">
          <ac:chgData name="Woo, Karl (EHS)" userId="b8d89c57-85e7-483d-9d63-7aa31cf4d93d" providerId="ADAL" clId="{21045DF9-DC1B-4C94-BEE7-AA65E0C372D4}" dt="2026-06-30T13:42:08.478" v="13" actId="962"/>
          <ac:spMkLst>
            <pc:docMk/>
            <pc:sldMk cId="2599612612" sldId="2147470074"/>
            <ac:spMk id="2" creationId="{0B92C3F4-E765-4BE4-DE81-8546D4B42CD4}"/>
          </ac:spMkLst>
        </pc:spChg>
        <pc:spChg chg="mod">
          <ac:chgData name="Woo, Karl (EHS)" userId="b8d89c57-85e7-483d-9d63-7aa31cf4d93d" providerId="ADAL" clId="{21045DF9-DC1B-4C94-BEE7-AA65E0C372D4}" dt="2026-06-30T13:42:07.837" v="12" actId="962"/>
          <ac:spMkLst>
            <pc:docMk/>
            <pc:sldMk cId="2599612612" sldId="2147470074"/>
            <ac:spMk id="5" creationId="{3524E86A-0C44-6724-FF4A-F872B7A41450}"/>
          </ac:spMkLst>
        </pc:spChg>
        <pc:spChg chg="mod">
          <ac:chgData name="Woo, Karl (EHS)" userId="b8d89c57-85e7-483d-9d63-7aa31cf4d93d" providerId="ADAL" clId="{21045DF9-DC1B-4C94-BEE7-AA65E0C372D4}" dt="2026-06-30T13:42:07.311" v="11" actId="962"/>
          <ac:spMkLst>
            <pc:docMk/>
            <pc:sldMk cId="2599612612" sldId="2147470074"/>
            <ac:spMk id="7" creationId="{0EAFC5C8-16CF-A71A-C92C-120E0E0F8860}"/>
          </ac:spMkLst>
        </pc:spChg>
        <pc:graphicFrameChg chg="mod">
          <ac:chgData name="Woo, Karl (EHS)" userId="b8d89c57-85e7-483d-9d63-7aa31cf4d93d" providerId="ADAL" clId="{21045DF9-DC1B-4C94-BEE7-AA65E0C372D4}" dt="2026-06-30T13:42:09.308" v="14" actId="962"/>
          <ac:graphicFrameMkLst>
            <pc:docMk/>
            <pc:sldMk cId="2599612612" sldId="2147470074"/>
            <ac:graphicFrameMk id="4" creationId="{98DF29ED-713E-E345-DF9D-4B809452ADAA}"/>
          </ac:graphicFrameMkLst>
        </pc:graphicFrameChg>
      </pc:sldChg>
      <pc:sldChg chg="modSp">
        <pc:chgData name="Woo, Karl (EHS)" userId="b8d89c57-85e7-483d-9d63-7aa31cf4d93d" providerId="ADAL" clId="{21045DF9-DC1B-4C94-BEE7-AA65E0C372D4}" dt="2026-06-30T13:40:47.413" v="8" actId="962"/>
        <pc:sldMkLst>
          <pc:docMk/>
          <pc:sldMk cId="2267669821" sldId="2147470075"/>
        </pc:sldMkLst>
        <pc:graphicFrameChg chg="mod">
          <ac:chgData name="Woo, Karl (EHS)" userId="b8d89c57-85e7-483d-9d63-7aa31cf4d93d" providerId="ADAL" clId="{21045DF9-DC1B-4C94-BEE7-AA65E0C372D4}" dt="2026-06-30T13:40:47.413" v="8" actId="962"/>
          <ac:graphicFrameMkLst>
            <pc:docMk/>
            <pc:sldMk cId="2267669821" sldId="2147470075"/>
            <ac:graphicFrameMk id="3" creationId="{79E583C1-FFF3-B9CD-65FC-8C903A839F59}"/>
          </ac:graphicFrameMkLst>
        </pc:graphicFrameChg>
      </pc:sldChg>
      <pc:sldChg chg="modSp mod">
        <pc:chgData name="Woo, Karl (EHS)" userId="b8d89c57-85e7-483d-9d63-7aa31cf4d93d" providerId="ADAL" clId="{21045DF9-DC1B-4C94-BEE7-AA65E0C372D4}" dt="2026-06-30T13:42:20.330" v="18" actId="962"/>
        <pc:sldMkLst>
          <pc:docMk/>
          <pc:sldMk cId="2805541133" sldId="2147470076"/>
        </pc:sldMkLst>
        <pc:spChg chg="mod">
          <ac:chgData name="Woo, Karl (EHS)" userId="b8d89c57-85e7-483d-9d63-7aa31cf4d93d" providerId="ADAL" clId="{21045DF9-DC1B-4C94-BEE7-AA65E0C372D4}" dt="2026-06-30T13:42:19.828" v="17" actId="962"/>
          <ac:spMkLst>
            <pc:docMk/>
            <pc:sldMk cId="2805541133" sldId="2147470076"/>
            <ac:spMk id="2" creationId="{D8EF358A-8A45-5FC6-00DA-EAB36A80B555}"/>
          </ac:spMkLst>
        </pc:spChg>
        <pc:spChg chg="mod">
          <ac:chgData name="Woo, Karl (EHS)" userId="b8d89c57-85e7-483d-9d63-7aa31cf4d93d" providerId="ADAL" clId="{21045DF9-DC1B-4C94-BEE7-AA65E0C372D4}" dt="2026-06-30T13:42:19.368" v="16" actId="962"/>
          <ac:spMkLst>
            <pc:docMk/>
            <pc:sldMk cId="2805541133" sldId="2147470076"/>
            <ac:spMk id="5" creationId="{A578D38E-14DC-3B1B-B546-09A14509F1E7}"/>
          </ac:spMkLst>
        </pc:spChg>
        <pc:spChg chg="mod">
          <ac:chgData name="Woo, Karl (EHS)" userId="b8d89c57-85e7-483d-9d63-7aa31cf4d93d" providerId="ADAL" clId="{21045DF9-DC1B-4C94-BEE7-AA65E0C372D4}" dt="2026-06-30T13:42:18.669" v="15" actId="962"/>
          <ac:spMkLst>
            <pc:docMk/>
            <pc:sldMk cId="2805541133" sldId="2147470076"/>
            <ac:spMk id="7" creationId="{D73B3B60-3CC4-4DE8-5AB6-D993FB3B142D}"/>
          </ac:spMkLst>
        </pc:spChg>
        <pc:graphicFrameChg chg="mod">
          <ac:chgData name="Woo, Karl (EHS)" userId="b8d89c57-85e7-483d-9d63-7aa31cf4d93d" providerId="ADAL" clId="{21045DF9-DC1B-4C94-BEE7-AA65E0C372D4}" dt="2026-06-30T13:42:20.330" v="18" actId="962"/>
          <ac:graphicFrameMkLst>
            <pc:docMk/>
            <pc:sldMk cId="2805541133" sldId="2147470076"/>
            <ac:graphicFrameMk id="4" creationId="{F08607E9-2052-79CE-9068-C5509B3C4407}"/>
          </ac:graphicFrameMkLst>
        </pc:graphicFrame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5108160627634886E-2"/>
          <c:y val="0.10382665292982046"/>
          <c:w val="0.90489183937236506"/>
          <c:h val="0.78488101943495181"/>
        </c:manualLayout>
      </c:layout>
      <c:barChart>
        <c:barDir val="col"/>
        <c:grouping val="clustered"/>
        <c:varyColors val="0"/>
        <c:ser>
          <c:idx val="0"/>
          <c:order val="0"/>
          <c:tx>
            <c:strRef>
              <c:f>Sheet1!$A$2</c:f>
              <c:strCache>
                <c:ptCount val="1"/>
                <c:pt idx="0">
                  <c:v>MSM</c:v>
                </c:pt>
              </c:strCache>
            </c:strRef>
          </c:tx>
          <c:spPr>
            <a:solidFill>
              <a:schemeClr val="tx2"/>
            </a:solidFill>
            <a:ln w="14123">
              <a:noFill/>
              <a:prstDash val="solid"/>
            </a:ln>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Sheet1!$B$1:$C$1</c:f>
              <c:strCache>
                <c:ptCount val="2"/>
                <c:pt idx="0">
                  <c:v>13-24 years</c:v>
                </c:pt>
                <c:pt idx="1">
                  <c:v>25+ years</c:v>
                </c:pt>
              </c:strCache>
            </c:strRef>
          </c:cat>
          <c:val>
            <c:numRef>
              <c:f>Sheet1!$B$2:$C$2</c:f>
              <c:numCache>
                <c:formatCode>0%</c:formatCode>
                <c:ptCount val="2"/>
                <c:pt idx="0">
                  <c:v>0.71</c:v>
                </c:pt>
                <c:pt idx="1">
                  <c:v>0.37</c:v>
                </c:pt>
              </c:numCache>
            </c:numRef>
          </c:val>
          <c:extLst>
            <c:ext xmlns:c16="http://schemas.microsoft.com/office/drawing/2014/chart" uri="{C3380CC4-5D6E-409C-BE32-E72D297353CC}">
              <c16:uniqueId val="{00000000-B006-415B-A6ED-A41D778B2812}"/>
            </c:ext>
          </c:extLst>
        </c:ser>
        <c:ser>
          <c:idx val="1"/>
          <c:order val="1"/>
          <c:tx>
            <c:strRef>
              <c:f>Sheet1!$A$3</c:f>
              <c:strCache>
                <c:ptCount val="1"/>
                <c:pt idx="0">
                  <c:v>IDU</c:v>
                </c:pt>
              </c:strCache>
            </c:strRef>
          </c:tx>
          <c:spPr>
            <a:solidFill>
              <a:schemeClr val="tx2">
                <a:lumMod val="20000"/>
                <a:lumOff val="80000"/>
              </a:schemeClr>
            </a:solidFill>
            <a:ln w="14123">
              <a:noFill/>
              <a:prstDash val="solid"/>
            </a:ln>
          </c:spPr>
          <c:invertIfNegative val="0"/>
          <c:dLbls>
            <c:dLbl>
              <c:idx val="0"/>
              <c:tx>
                <c:rich>
                  <a:bodyPr/>
                  <a:lstStyle/>
                  <a:p>
                    <a:r>
                      <a:rPr lang="en-US"/>
                      <a:t>*</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layout>
                    <c:manualLayout>
                      <c:w val="5.6217120799950449E-2"/>
                      <c:h val="7.2799929985216907E-2"/>
                    </c:manualLayout>
                  </c15:layout>
                  <c15:showDataLabelsRange val="0"/>
                </c:ext>
                <c:ext xmlns:c16="http://schemas.microsoft.com/office/drawing/2014/chart" uri="{C3380CC4-5D6E-409C-BE32-E72D297353CC}">
                  <c16:uniqueId val="{00000001-B006-415B-A6ED-A41D778B2812}"/>
                </c:ext>
              </c:extLst>
            </c:dLbl>
            <c:dLbl>
              <c:idx val="1"/>
              <c:spPr>
                <a:noFill/>
                <a:ln>
                  <a:noFill/>
                </a:ln>
                <a:effectLst/>
              </c:spPr>
              <c:txPr>
                <a:bodyPr/>
                <a:lstStyle/>
                <a:p>
                  <a:pPr>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2-B006-415B-A6ED-A41D778B2812}"/>
                </c:ext>
              </c:extLst>
            </c:dLbl>
            <c:spPr>
              <a:solidFill>
                <a:schemeClr val="tx2">
                  <a:lumMod val="20000"/>
                  <a:lumOff val="80000"/>
                </a:schemeClr>
              </a:solid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Sheet1!$B$1:$C$1</c:f>
              <c:strCache>
                <c:ptCount val="2"/>
                <c:pt idx="0">
                  <c:v>13-24 years</c:v>
                </c:pt>
                <c:pt idx="1">
                  <c:v>25+ years</c:v>
                </c:pt>
              </c:strCache>
            </c:strRef>
          </c:cat>
          <c:val>
            <c:numRef>
              <c:f>Sheet1!$B$3:$C$3</c:f>
              <c:numCache>
                <c:formatCode>0%</c:formatCode>
                <c:ptCount val="2"/>
                <c:pt idx="0">
                  <c:v>0</c:v>
                </c:pt>
                <c:pt idx="1">
                  <c:v>0.09</c:v>
                </c:pt>
              </c:numCache>
            </c:numRef>
          </c:val>
          <c:extLst>
            <c:ext xmlns:c16="http://schemas.microsoft.com/office/drawing/2014/chart" uri="{C3380CC4-5D6E-409C-BE32-E72D297353CC}">
              <c16:uniqueId val="{00000003-B006-415B-A6ED-A41D778B2812}"/>
            </c:ext>
          </c:extLst>
        </c:ser>
        <c:ser>
          <c:idx val="6"/>
          <c:order val="2"/>
          <c:tx>
            <c:strRef>
              <c:f>Sheet1!$A$4</c:f>
              <c:strCache>
                <c:ptCount val="1"/>
                <c:pt idx="0">
                  <c:v>MSM/IDU</c:v>
                </c:pt>
              </c:strCache>
            </c:strRef>
          </c:tx>
          <c:spPr>
            <a:solidFill>
              <a:schemeClr val="bg1">
                <a:lumMod val="50000"/>
              </a:schemeClr>
            </a:solidFill>
            <a:ln w="14123">
              <a:noFill/>
              <a:prstDash val="solid"/>
            </a:ln>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Sheet1!$B$1:$C$1</c:f>
              <c:strCache>
                <c:ptCount val="2"/>
                <c:pt idx="0">
                  <c:v>13-24 years</c:v>
                </c:pt>
                <c:pt idx="1">
                  <c:v>25+ years</c:v>
                </c:pt>
              </c:strCache>
            </c:strRef>
          </c:cat>
          <c:val>
            <c:numRef>
              <c:f>Sheet1!$B$4:$C$4</c:f>
              <c:numCache>
                <c:formatCode>0%</c:formatCode>
                <c:ptCount val="2"/>
                <c:pt idx="0">
                  <c:v>0.03</c:v>
                </c:pt>
                <c:pt idx="1">
                  <c:v>2.9065200314218383E-2</c:v>
                </c:pt>
              </c:numCache>
            </c:numRef>
          </c:val>
          <c:extLst xmlns:c15="http://schemas.microsoft.com/office/drawing/2012/chart">
            <c:ext xmlns:c16="http://schemas.microsoft.com/office/drawing/2014/chart" uri="{C3380CC4-5D6E-409C-BE32-E72D297353CC}">
              <c16:uniqueId val="{00000004-B006-415B-A6ED-A41D778B2812}"/>
            </c:ext>
          </c:extLst>
        </c:ser>
        <c:ser>
          <c:idx val="2"/>
          <c:order val="3"/>
          <c:tx>
            <c:strRef>
              <c:f>Sheet1!$A$5</c:f>
              <c:strCache>
                <c:ptCount val="1"/>
                <c:pt idx="0">
                  <c:v>HTSX</c:v>
                </c:pt>
              </c:strCache>
            </c:strRef>
          </c:tx>
          <c:spPr>
            <a:solidFill>
              <a:schemeClr val="accent4">
                <a:lumMod val="40000"/>
                <a:lumOff val="60000"/>
              </a:schemeClr>
            </a:solidFill>
            <a:ln w="14123">
              <a:noFill/>
              <a:prstDash val="solid"/>
            </a:ln>
          </c:spPr>
          <c:invertIfNegative val="0"/>
          <c:dLbls>
            <c:dLbl>
              <c:idx val="0"/>
              <c:tx>
                <c:rich>
                  <a:bodyPr/>
                  <a:lstStyle/>
                  <a:p>
                    <a:pPr>
                      <a:defRPr/>
                    </a:pPr>
                    <a:r>
                      <a:rPr lang="en-US"/>
                      <a:t>*</a:t>
                    </a:r>
                  </a:p>
                </c:rich>
              </c:tx>
              <c:spPr>
                <a:solidFill>
                  <a:schemeClr val="accent4">
                    <a:lumMod val="40000"/>
                    <a:lumOff val="60000"/>
                  </a:schemeClr>
                </a:solidFill>
                <a:ln>
                  <a:noFill/>
                </a:ln>
                <a:effectLst/>
              </c:spPr>
              <c:dLblPos val="outEnd"/>
              <c:showLegendKey val="0"/>
              <c:showVal val="1"/>
              <c:showCatName val="0"/>
              <c:showSerName val="0"/>
              <c:showPercent val="0"/>
              <c:showBubbleSize val="0"/>
              <c:extLst>
                <c:ext xmlns:c15="http://schemas.microsoft.com/office/drawing/2012/chart" uri="{CE6537A1-D6FC-4f65-9D91-7224C49458BB}">
                  <c15:layout>
                    <c:manualLayout>
                      <c:w val="5.6217120799950449E-2"/>
                      <c:h val="7.2799929985216907E-2"/>
                    </c:manualLayout>
                  </c15:layout>
                  <c15:showDataLabelsRange val="0"/>
                </c:ext>
                <c:ext xmlns:c16="http://schemas.microsoft.com/office/drawing/2014/chart" uri="{C3380CC4-5D6E-409C-BE32-E72D297353CC}">
                  <c16:uniqueId val="{00000005-B006-415B-A6ED-A41D778B2812}"/>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Sheet1!$B$1:$C$1</c:f>
              <c:strCache>
                <c:ptCount val="2"/>
                <c:pt idx="0">
                  <c:v>13-24 years</c:v>
                </c:pt>
                <c:pt idx="1">
                  <c:v>25+ years</c:v>
                </c:pt>
              </c:strCache>
            </c:strRef>
          </c:cat>
          <c:val>
            <c:numRef>
              <c:f>Sheet1!$B$5:$C$5</c:f>
              <c:numCache>
                <c:formatCode>0%</c:formatCode>
                <c:ptCount val="2"/>
                <c:pt idx="0">
                  <c:v>0</c:v>
                </c:pt>
                <c:pt idx="1">
                  <c:v>0.05</c:v>
                </c:pt>
              </c:numCache>
            </c:numRef>
          </c:val>
          <c:extLst>
            <c:ext xmlns:c16="http://schemas.microsoft.com/office/drawing/2014/chart" uri="{C3380CC4-5D6E-409C-BE32-E72D297353CC}">
              <c16:uniqueId val="{00000006-B006-415B-A6ED-A41D778B2812}"/>
            </c:ext>
          </c:extLst>
        </c:ser>
        <c:ser>
          <c:idx val="3"/>
          <c:order val="4"/>
          <c:tx>
            <c:strRef>
              <c:f>Sheet1!$A$6</c:f>
              <c:strCache>
                <c:ptCount val="1"/>
                <c:pt idx="0">
                  <c:v>Other</c:v>
                </c:pt>
              </c:strCache>
            </c:strRef>
          </c:tx>
          <c:spPr>
            <a:solidFill>
              <a:schemeClr val="tx2">
                <a:lumMod val="60000"/>
                <a:lumOff val="40000"/>
              </a:schemeClr>
            </a:solidFill>
            <a:ln w="14123">
              <a:noFill/>
              <a:prstDash val="solid"/>
            </a:ln>
          </c:spPr>
          <c:invertIfNegative val="0"/>
          <c:dLbls>
            <c:dLbl>
              <c:idx val="0"/>
              <c:dLblPos val="outEnd"/>
              <c:showLegendKey val="0"/>
              <c:showVal val="1"/>
              <c:showCatName val="0"/>
              <c:showSerName val="0"/>
              <c:showPercent val="0"/>
              <c:showBubbleSize val="0"/>
              <c:extLst>
                <c:ext xmlns:c15="http://schemas.microsoft.com/office/drawing/2012/chart" uri="{CE6537A1-D6FC-4f65-9D91-7224C49458BB}">
                  <c15:layout>
                    <c:manualLayout>
                      <c:w val="5.6217120799950449E-2"/>
                      <c:h val="7.2799929985216907E-2"/>
                    </c:manualLayout>
                  </c15:layout>
                </c:ext>
                <c:ext xmlns:c16="http://schemas.microsoft.com/office/drawing/2014/chart" uri="{C3380CC4-5D6E-409C-BE32-E72D297353CC}">
                  <c16:uniqueId val="{00000007-B006-415B-A6ED-A41D778B2812}"/>
                </c:ext>
              </c:extLst>
            </c:dLbl>
            <c:dLbl>
              <c:idx val="1"/>
              <c:dLblPos val="outEnd"/>
              <c:showLegendKey val="0"/>
              <c:showVal val="1"/>
              <c:showCatName val="0"/>
              <c:showSerName val="0"/>
              <c:showPercent val="0"/>
              <c:showBubbleSize val="0"/>
              <c:extLst>
                <c:ext xmlns:c15="http://schemas.microsoft.com/office/drawing/2012/chart" uri="{CE6537A1-D6FC-4f65-9D91-7224C49458BB}">
                  <c15:layout>
                    <c:manualLayout>
                      <c:w val="5.6217120799950449E-2"/>
                      <c:h val="7.2799929985216907E-2"/>
                    </c:manualLayout>
                  </c15:layout>
                </c:ext>
                <c:ext xmlns:c16="http://schemas.microsoft.com/office/drawing/2014/chart" uri="{C3380CC4-5D6E-409C-BE32-E72D297353CC}">
                  <c16:uniqueId val="{00000008-B006-415B-A6ED-A41D778B2812}"/>
                </c:ext>
              </c:extLst>
            </c:dLbl>
            <c:spPr>
              <a:solidFill>
                <a:schemeClr val="tx2">
                  <a:lumMod val="60000"/>
                  <a:lumOff val="40000"/>
                </a:schemeClr>
              </a:solidFill>
              <a:ln>
                <a:noFill/>
              </a:ln>
              <a:effectLst/>
            </c:spPr>
            <c:txPr>
              <a:bodyPr/>
              <a:lstStyle/>
              <a:p>
                <a:pPr>
                  <a:defRPr>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Sheet1!$B$1:$C$1</c:f>
              <c:strCache>
                <c:ptCount val="2"/>
                <c:pt idx="0">
                  <c:v>13-24 years</c:v>
                </c:pt>
                <c:pt idx="1">
                  <c:v>25+ years</c:v>
                </c:pt>
              </c:strCache>
            </c:strRef>
          </c:cat>
          <c:val>
            <c:numRef>
              <c:f>Sheet1!$B$6:$C$6</c:f>
              <c:numCache>
                <c:formatCode>0%</c:formatCode>
                <c:ptCount val="2"/>
                <c:pt idx="0">
                  <c:v>0</c:v>
                </c:pt>
                <c:pt idx="1">
                  <c:v>0</c:v>
                </c:pt>
              </c:numCache>
            </c:numRef>
          </c:val>
          <c:extLst>
            <c:ext xmlns:c16="http://schemas.microsoft.com/office/drawing/2014/chart" uri="{C3380CC4-5D6E-409C-BE32-E72D297353CC}">
              <c16:uniqueId val="{00000009-B006-415B-A6ED-A41D778B2812}"/>
            </c:ext>
          </c:extLst>
        </c:ser>
        <c:ser>
          <c:idx val="4"/>
          <c:order val="5"/>
          <c:tx>
            <c:strRef>
              <c:f>Sheet1!$A$7</c:f>
              <c:strCache>
                <c:ptCount val="1"/>
                <c:pt idx="0">
                  <c:v>Pres. HTSX</c:v>
                </c:pt>
              </c:strCache>
            </c:strRef>
          </c:tx>
          <c:spPr>
            <a:solidFill>
              <a:schemeClr val="accent3">
                <a:lumMod val="50000"/>
              </a:schemeClr>
            </a:solidFill>
            <a:ln w="14123">
              <a:noFill/>
              <a:prstDash val="solid"/>
            </a:ln>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Sheet1!$B$1:$C$1</c:f>
              <c:strCache>
                <c:ptCount val="2"/>
                <c:pt idx="0">
                  <c:v>13-24 years</c:v>
                </c:pt>
                <c:pt idx="1">
                  <c:v>25+ years</c:v>
                </c:pt>
              </c:strCache>
            </c:strRef>
          </c:cat>
          <c:val>
            <c:numRef>
              <c:f>Sheet1!$B$7:$C$7</c:f>
              <c:numCache>
                <c:formatCode>0%</c:formatCode>
                <c:ptCount val="2"/>
                <c:pt idx="0">
                  <c:v>7.0000000000000007E-2</c:v>
                </c:pt>
                <c:pt idx="1">
                  <c:v>0.15</c:v>
                </c:pt>
              </c:numCache>
            </c:numRef>
          </c:val>
          <c:extLst>
            <c:ext xmlns:c16="http://schemas.microsoft.com/office/drawing/2014/chart" uri="{C3380CC4-5D6E-409C-BE32-E72D297353CC}">
              <c16:uniqueId val="{0000000A-B006-415B-A6ED-A41D778B2812}"/>
            </c:ext>
          </c:extLst>
        </c:ser>
        <c:ser>
          <c:idx val="5"/>
          <c:order val="6"/>
          <c:tx>
            <c:strRef>
              <c:f>Sheet1!$A$8</c:f>
              <c:strCache>
                <c:ptCount val="1"/>
                <c:pt idx="0">
                  <c:v>NIR</c:v>
                </c:pt>
              </c:strCache>
            </c:strRef>
          </c:tx>
          <c:spPr>
            <a:solidFill>
              <a:schemeClr val="accent3"/>
            </a:solidFill>
            <a:ln>
              <a:noFill/>
            </a:ln>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Sheet1!$B$1:$C$1</c:f>
              <c:strCache>
                <c:ptCount val="2"/>
                <c:pt idx="0">
                  <c:v>13-24 years</c:v>
                </c:pt>
                <c:pt idx="1">
                  <c:v>25+ years</c:v>
                </c:pt>
              </c:strCache>
            </c:strRef>
          </c:cat>
          <c:val>
            <c:numRef>
              <c:f>Sheet1!$B$8:$C$8</c:f>
              <c:numCache>
                <c:formatCode>0%</c:formatCode>
                <c:ptCount val="2"/>
                <c:pt idx="0">
                  <c:v>0.16</c:v>
                </c:pt>
                <c:pt idx="1">
                  <c:v>0.31</c:v>
                </c:pt>
              </c:numCache>
            </c:numRef>
          </c:val>
          <c:extLst>
            <c:ext xmlns:c16="http://schemas.microsoft.com/office/drawing/2014/chart" uri="{C3380CC4-5D6E-409C-BE32-E72D297353CC}">
              <c16:uniqueId val="{0000000B-B006-415B-A6ED-A41D778B2812}"/>
            </c:ext>
          </c:extLst>
        </c:ser>
        <c:dLbls>
          <c:dLblPos val="outEnd"/>
          <c:showLegendKey val="0"/>
          <c:showVal val="1"/>
          <c:showCatName val="0"/>
          <c:showSerName val="0"/>
          <c:showPercent val="0"/>
          <c:showBubbleSize val="0"/>
        </c:dLbls>
        <c:gapWidth val="40"/>
        <c:axId val="5858432"/>
        <c:axId val="5860352"/>
        <c:extLst/>
      </c:barChart>
      <c:catAx>
        <c:axId val="5858432"/>
        <c:scaling>
          <c:orientation val="minMax"/>
        </c:scaling>
        <c:delete val="0"/>
        <c:axPos val="b"/>
        <c:numFmt formatCode="General" sourceLinked="1"/>
        <c:majorTickMark val="none"/>
        <c:minorTickMark val="none"/>
        <c:tickLblPos val="nextTo"/>
        <c:spPr>
          <a:ln w="3531">
            <a:solidFill>
              <a:schemeClr val="tx1">
                <a:lumMod val="50000"/>
                <a:lumOff val="50000"/>
              </a:schemeClr>
            </a:solidFill>
            <a:prstDash val="solid"/>
          </a:ln>
        </c:spPr>
        <c:txPr>
          <a:bodyPr rot="0" vert="horz"/>
          <a:lstStyle/>
          <a:p>
            <a:pPr>
              <a:defRPr/>
            </a:pPr>
            <a:endParaRPr lang="en-US"/>
          </a:p>
        </c:txPr>
        <c:crossAx val="5860352"/>
        <c:crosses val="autoZero"/>
        <c:auto val="1"/>
        <c:lblAlgn val="ctr"/>
        <c:lblOffset val="100"/>
        <c:tickLblSkip val="1"/>
        <c:tickMarkSkip val="1"/>
        <c:noMultiLvlLbl val="0"/>
      </c:catAx>
      <c:valAx>
        <c:axId val="5860352"/>
        <c:scaling>
          <c:orientation val="minMax"/>
          <c:max val="0.8"/>
        </c:scaling>
        <c:delete val="0"/>
        <c:axPos val="l"/>
        <c:title>
          <c:tx>
            <c:rich>
              <a:bodyPr/>
              <a:lstStyle/>
              <a:p>
                <a:pPr>
                  <a:defRPr/>
                </a:pPr>
                <a:r>
                  <a:rPr lang="en-US"/>
                  <a:t>Percent of Total HIV Diagnoses</a:t>
                </a:r>
              </a:p>
            </c:rich>
          </c:tx>
          <c:layout>
            <c:manualLayout>
              <c:xMode val="edge"/>
              <c:yMode val="edge"/>
              <c:x val="1.9490240957920357E-3"/>
              <c:y val="0.22246631373968861"/>
            </c:manualLayout>
          </c:layout>
          <c:overlay val="0"/>
          <c:spPr>
            <a:noFill/>
            <a:ln w="28246">
              <a:noFill/>
            </a:ln>
          </c:spPr>
        </c:title>
        <c:numFmt formatCode="0%" sourceLinked="1"/>
        <c:majorTickMark val="none"/>
        <c:minorTickMark val="none"/>
        <c:tickLblPos val="nextTo"/>
        <c:spPr>
          <a:ln w="3531">
            <a:solidFill>
              <a:schemeClr val="tx1">
                <a:lumMod val="50000"/>
                <a:lumOff val="50000"/>
              </a:schemeClr>
            </a:solidFill>
            <a:prstDash val="solid"/>
          </a:ln>
        </c:spPr>
        <c:txPr>
          <a:bodyPr rot="0" vert="horz"/>
          <a:lstStyle/>
          <a:p>
            <a:pPr>
              <a:defRPr/>
            </a:pPr>
            <a:endParaRPr lang="en-US"/>
          </a:p>
        </c:txPr>
        <c:crossAx val="5858432"/>
        <c:crosses val="autoZero"/>
        <c:crossBetween val="between"/>
        <c:majorUnit val="0.1"/>
      </c:valAx>
      <c:spPr>
        <a:noFill/>
        <a:ln w="28246">
          <a:noFill/>
        </a:ln>
      </c:spPr>
    </c:plotArea>
    <c:legend>
      <c:legendPos val="r"/>
      <c:layout>
        <c:manualLayout>
          <c:xMode val="edge"/>
          <c:yMode val="edge"/>
          <c:x val="0.13420312681626492"/>
          <c:y val="2.6648510607465089E-2"/>
          <c:w val="0.8294444472208321"/>
          <c:h val="7.2605800101970805E-2"/>
        </c:manualLayout>
      </c:layout>
      <c:overlay val="0"/>
      <c:spPr>
        <a:noFill/>
        <a:ln w="3531">
          <a:noFill/>
          <a:prstDash val="solid"/>
        </a:ln>
      </c:spPr>
    </c:legend>
    <c:plotVisOnly val="1"/>
    <c:dispBlanksAs val="gap"/>
    <c:showDLblsOverMax val="0"/>
  </c:chart>
  <c:spPr>
    <a:noFill/>
    <a:ln>
      <a:noFill/>
    </a:ln>
  </c:spPr>
  <c:txPr>
    <a:bodyPr/>
    <a:lstStyle/>
    <a:p>
      <a:pPr>
        <a:defRPr sz="1600" b="0" i="0" u="none" strike="noStrike" baseline="0">
          <a:solidFill>
            <a:schemeClr val="tx1">
              <a:lumMod val="65000"/>
              <a:lumOff val="35000"/>
            </a:schemeClr>
          </a:solidFill>
          <a:latin typeface="Arial Narrow" panose="020B0606020202030204" pitchFamily="34" charset="0"/>
          <a:ea typeface="Times New Roman"/>
          <a:cs typeface="Times New Roman"/>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6038486153609525E-2"/>
          <c:y val="0.16036976748098794"/>
          <c:w val="0.91396151384639046"/>
          <c:h val="0.72713675213675211"/>
        </c:manualLayout>
      </c:layout>
      <c:barChart>
        <c:barDir val="col"/>
        <c:grouping val="clustered"/>
        <c:varyColors val="0"/>
        <c:ser>
          <c:idx val="0"/>
          <c:order val="0"/>
          <c:tx>
            <c:strRef>
              <c:f>Sheet1!$A$2</c:f>
              <c:strCache>
                <c:ptCount val="1"/>
                <c:pt idx="0">
                  <c:v>MSM</c:v>
                </c:pt>
              </c:strCache>
            </c:strRef>
          </c:tx>
          <c:spPr>
            <a:solidFill>
              <a:schemeClr val="tx2"/>
            </a:solidFill>
            <a:ln w="14123">
              <a:noFill/>
              <a:prstDash val="solid"/>
            </a:ln>
            <a:effectLst>
              <a:outerShdw blurRad="88900" dist="152400" dir="5400000" sx="1000" sy="1000" algn="ctr" rotWithShape="0">
                <a:srgbClr val="000000">
                  <a:alpha val="43137"/>
                </a:srgbClr>
              </a:outerShdw>
            </a:effectLst>
          </c:spPr>
          <c:invertIfNegative val="0"/>
          <c:dLbls>
            <c:spPr>
              <a:noFill/>
              <a:ln w="28246">
                <a:noFill/>
              </a:ln>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White NH, N=36</c:v>
                </c:pt>
                <c:pt idx="1">
                  <c:v>Black NH, N=49</c:v>
                </c:pt>
                <c:pt idx="2">
                  <c:v>Hispanic/Latinx, N=98</c:v>
                </c:pt>
              </c:strCache>
            </c:strRef>
          </c:cat>
          <c:val>
            <c:numRef>
              <c:f>Sheet1!$B$2:$D$2</c:f>
              <c:numCache>
                <c:formatCode>0%</c:formatCode>
                <c:ptCount val="3"/>
                <c:pt idx="0">
                  <c:v>0.72</c:v>
                </c:pt>
                <c:pt idx="1">
                  <c:v>0.49</c:v>
                </c:pt>
                <c:pt idx="2">
                  <c:v>0.79</c:v>
                </c:pt>
              </c:numCache>
            </c:numRef>
          </c:val>
          <c:extLst>
            <c:ext xmlns:c16="http://schemas.microsoft.com/office/drawing/2014/chart" uri="{C3380CC4-5D6E-409C-BE32-E72D297353CC}">
              <c16:uniqueId val="{00000000-1773-4263-BE7F-2862E7E22651}"/>
            </c:ext>
          </c:extLst>
        </c:ser>
        <c:ser>
          <c:idx val="1"/>
          <c:order val="1"/>
          <c:tx>
            <c:strRef>
              <c:f>Sheet1!$A$3</c:f>
              <c:strCache>
                <c:ptCount val="1"/>
                <c:pt idx="0">
                  <c:v>IDU</c:v>
                </c:pt>
              </c:strCache>
            </c:strRef>
          </c:tx>
          <c:spPr>
            <a:solidFill>
              <a:schemeClr val="tx2">
                <a:lumMod val="20000"/>
                <a:lumOff val="80000"/>
              </a:schemeClr>
            </a:solidFill>
            <a:ln w="14123">
              <a:noFill/>
              <a:prstDash val="solid"/>
            </a:ln>
          </c:spPr>
          <c:invertIfNegative val="0"/>
          <c:dLbls>
            <c:dLbl>
              <c:idx val="0"/>
              <c:layout>
                <c:manualLayout>
                  <c:x val="5.6539807524057673E-4"/>
                  <c:y val="-1.318028462263791E-2"/>
                </c:manualLayout>
              </c:layout>
              <c:tx>
                <c:rich>
                  <a:bodyPr/>
                  <a:lstStyle/>
                  <a:p>
                    <a:pPr algn="ctr">
                      <a:defRPr/>
                    </a:pPr>
                    <a:r>
                      <a:rPr lang="en-US"/>
                      <a:t>*</a:t>
                    </a:r>
                  </a:p>
                </c:rich>
              </c:tx>
              <c:spPr>
                <a:solidFill>
                  <a:schemeClr val="accent1">
                    <a:lumMod val="20000"/>
                    <a:lumOff val="80000"/>
                  </a:schemeClr>
                </a:solidFill>
                <a:ln>
                  <a:noFill/>
                </a:ln>
                <a:effectLst/>
              </c:spPr>
              <c:dLblPos val="outEnd"/>
              <c:showLegendKey val="0"/>
              <c:showVal val="1"/>
              <c:showCatName val="0"/>
              <c:showSerName val="0"/>
              <c:showPercent val="0"/>
              <c:showBubbleSize val="0"/>
              <c:extLst>
                <c:ext xmlns:c15="http://schemas.microsoft.com/office/drawing/2012/chart" uri="{CE6537A1-D6FC-4f65-9D91-7224C49458BB}">
                  <c15:layout>
                    <c:manualLayout>
                      <c:w val="4.7142857142857146E-2"/>
                      <c:h val="4.9838939123894241E-2"/>
                    </c:manualLayout>
                  </c15:layout>
                  <c15:showDataLabelsRange val="0"/>
                </c:ext>
                <c:ext xmlns:c16="http://schemas.microsoft.com/office/drawing/2014/chart" uri="{C3380CC4-5D6E-409C-BE32-E72D297353CC}">
                  <c16:uniqueId val="{00000001-1773-4263-BE7F-2862E7E22651}"/>
                </c:ext>
              </c:extLst>
            </c:dLbl>
            <c:dLbl>
              <c:idx val="1"/>
              <c:layout>
                <c:manualLayout>
                  <c:x val="0"/>
                  <c:y val="-9.2294331710915251E-3"/>
                </c:manualLayout>
              </c:layout>
              <c:tx>
                <c:rich>
                  <a:bodyPr/>
                  <a:lstStyle/>
                  <a:p>
                    <a:pPr>
                      <a:defRPr/>
                    </a:pPr>
                    <a:r>
                      <a:rPr lang="en-US"/>
                      <a:t>*</a:t>
                    </a:r>
                  </a:p>
                </c:rich>
              </c:tx>
              <c:spPr>
                <a:solidFill>
                  <a:schemeClr val="accent1">
                    <a:lumMod val="20000"/>
                    <a:lumOff val="80000"/>
                  </a:schemeClr>
                </a:solidFill>
                <a:ln>
                  <a:noFill/>
                </a:ln>
                <a:effectLst/>
              </c:spPr>
              <c:dLblPos val="outEnd"/>
              <c:showLegendKey val="0"/>
              <c:showVal val="1"/>
              <c:showCatName val="0"/>
              <c:showSerName val="0"/>
              <c:showPercent val="0"/>
              <c:showBubbleSize val="0"/>
              <c:extLst>
                <c:ext xmlns:c15="http://schemas.microsoft.com/office/drawing/2012/chart" uri="{CE6537A1-D6FC-4f65-9D91-7224C49458BB}">
                  <c15:layout>
                    <c:manualLayout>
                      <c:w val="4.7142857142857146E-2"/>
                      <c:h val="4.9838939123894241E-2"/>
                    </c:manualLayout>
                  </c15:layout>
                  <c15:showDataLabelsRange val="0"/>
                </c:ext>
                <c:ext xmlns:c16="http://schemas.microsoft.com/office/drawing/2014/chart" uri="{C3380CC4-5D6E-409C-BE32-E72D297353CC}">
                  <c16:uniqueId val="{00000002-1773-4263-BE7F-2862E7E22651}"/>
                </c:ext>
              </c:extLst>
            </c:dLbl>
            <c:dLbl>
              <c:idx val="2"/>
              <c:layout>
                <c:manualLayout>
                  <c:x val="0"/>
                  <c:y val="-4.6147165855457625E-3"/>
                </c:manualLayout>
              </c:layout>
              <c:tx>
                <c:rich>
                  <a:bodyPr/>
                  <a:lstStyle/>
                  <a:p>
                    <a:pPr>
                      <a:defRPr/>
                    </a:pPr>
                    <a:r>
                      <a:rPr lang="en-US"/>
                      <a:t>*</a:t>
                    </a:r>
                  </a:p>
                </c:rich>
              </c:tx>
              <c:spPr>
                <a:solidFill>
                  <a:schemeClr val="accent1">
                    <a:lumMod val="20000"/>
                    <a:lumOff val="80000"/>
                  </a:schemeClr>
                </a:solidFill>
                <a:ln>
                  <a:noFill/>
                </a:ln>
                <a:effectLst/>
              </c:spPr>
              <c:dLblPos val="out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4.7142857142857146E-2"/>
                      <c:h val="4.9838939123894241E-2"/>
                    </c:manualLayout>
                  </c15:layout>
                  <c15:showDataLabelsRange val="0"/>
                </c:ext>
                <c:ext xmlns:c16="http://schemas.microsoft.com/office/drawing/2014/chart" uri="{C3380CC4-5D6E-409C-BE32-E72D297353CC}">
                  <c16:uniqueId val="{00000003-1773-4263-BE7F-2862E7E22651}"/>
                </c:ext>
              </c:extLst>
            </c:dLbl>
            <c:spPr>
              <a:solidFill>
                <a:schemeClr val="accent1">
                  <a:lumMod val="20000"/>
                  <a:lumOff val="80000"/>
                </a:schemeClr>
              </a:solid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Sheet1!$B$1:$D$1</c:f>
              <c:strCache>
                <c:ptCount val="3"/>
                <c:pt idx="0">
                  <c:v>White NH, N=36</c:v>
                </c:pt>
                <c:pt idx="1">
                  <c:v>Black NH, N=49</c:v>
                </c:pt>
                <c:pt idx="2">
                  <c:v>Hispanic/Latinx, N=98</c:v>
                </c:pt>
              </c:strCache>
            </c:strRef>
          </c:cat>
          <c:val>
            <c:numRef>
              <c:f>Sheet1!$B$3:$D$3</c:f>
              <c:numCache>
                <c:formatCode>0%</c:formatCode>
                <c:ptCount val="3"/>
                <c:pt idx="0">
                  <c:v>0</c:v>
                </c:pt>
                <c:pt idx="1">
                  <c:v>0</c:v>
                </c:pt>
                <c:pt idx="2">
                  <c:v>0</c:v>
                </c:pt>
              </c:numCache>
            </c:numRef>
          </c:val>
          <c:extLst>
            <c:ext xmlns:c16="http://schemas.microsoft.com/office/drawing/2014/chart" uri="{C3380CC4-5D6E-409C-BE32-E72D297353CC}">
              <c16:uniqueId val="{00000004-1773-4263-BE7F-2862E7E22651}"/>
            </c:ext>
          </c:extLst>
        </c:ser>
        <c:ser>
          <c:idx val="6"/>
          <c:order val="2"/>
          <c:tx>
            <c:strRef>
              <c:f>Sheet1!$A$4</c:f>
              <c:strCache>
                <c:ptCount val="1"/>
                <c:pt idx="0">
                  <c:v>MSM/IDU</c:v>
                </c:pt>
              </c:strCache>
              <c:extLst xmlns:c15="http://schemas.microsoft.com/office/drawing/2012/chart"/>
            </c:strRef>
          </c:tx>
          <c:spPr>
            <a:solidFill>
              <a:schemeClr val="bg1">
                <a:lumMod val="50000"/>
              </a:schemeClr>
            </a:solidFill>
            <a:ln w="14123">
              <a:noFill/>
              <a:prstDash val="solid"/>
            </a:ln>
          </c:spPr>
          <c:invertIfNegative val="0"/>
          <c:dLbls>
            <c:dLbl>
              <c:idx val="1"/>
              <c:layout>
                <c:manualLayout>
                  <c:x val="0"/>
                  <c:y val="-9.2294331710915251E-3"/>
                </c:manualLayout>
              </c:layout>
              <c:spPr>
                <a:solidFill>
                  <a:schemeClr val="bg1">
                    <a:lumMod val="50000"/>
                  </a:schemeClr>
                </a:solidFill>
                <a:ln>
                  <a:noFill/>
                </a:ln>
                <a:effectLst/>
              </c:spPr>
              <c:txPr>
                <a:bodyPr/>
                <a:lstStyle/>
                <a:p>
                  <a:pPr>
                    <a:defRPr>
                      <a:solidFill>
                        <a:schemeClr val="bg1"/>
                      </a:solidFil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4.7142857142857146E-2"/>
                      <c:h val="4.9838939123894241E-2"/>
                    </c:manualLayout>
                  </c15:layout>
                </c:ext>
                <c:ext xmlns:c16="http://schemas.microsoft.com/office/drawing/2014/chart" uri="{C3380CC4-5D6E-409C-BE32-E72D297353CC}">
                  <c16:uniqueId val="{00000005-1773-4263-BE7F-2862E7E22651}"/>
                </c:ext>
              </c:extLst>
            </c:dLbl>
            <c:dLbl>
              <c:idx val="2"/>
              <c:layout>
                <c:manualLayout>
                  <c:x val="0"/>
                  <c:y val="-4.6147165855457625E-3"/>
                </c:manualLayout>
              </c:layout>
              <c:spPr>
                <a:solidFill>
                  <a:schemeClr val="bg1">
                    <a:lumMod val="50000"/>
                  </a:schemeClr>
                </a:solidFill>
                <a:ln>
                  <a:noFill/>
                </a:ln>
                <a:effectLst/>
              </c:spPr>
              <c:txPr>
                <a:bodyPr/>
                <a:lstStyle/>
                <a:p>
                  <a:pPr>
                    <a:defRPr>
                      <a:solidFill>
                        <a:schemeClr val="bg1"/>
                      </a:solidFil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4.7142857142857146E-2"/>
                      <c:h val="4.9838939123894241E-2"/>
                    </c:manualLayout>
                  </c15:layout>
                </c:ext>
                <c:ext xmlns:c16="http://schemas.microsoft.com/office/drawing/2014/chart" uri="{C3380CC4-5D6E-409C-BE32-E72D297353CC}">
                  <c16:uniqueId val="{00000006-1773-4263-BE7F-2862E7E22651}"/>
                </c:ext>
              </c:extLst>
            </c:dLbl>
            <c:spPr>
              <a:noFill/>
              <a:ln>
                <a:noFill/>
              </a:ln>
              <a:effectLst/>
            </c:sp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0"/>
              </c:ext>
            </c:extLst>
          </c:dLbls>
          <c:cat>
            <c:strRef>
              <c:f>Sheet1!$B$1:$D$1</c:f>
              <c:strCache>
                <c:ptCount val="3"/>
                <c:pt idx="0">
                  <c:v>White NH, N=36</c:v>
                </c:pt>
                <c:pt idx="1">
                  <c:v>Black NH, N=49</c:v>
                </c:pt>
                <c:pt idx="2">
                  <c:v>Hispanic/Latinx, N=98</c:v>
                </c:pt>
              </c:strCache>
              <c:extLst xmlns:c15="http://schemas.microsoft.com/office/drawing/2012/chart"/>
            </c:strRef>
          </c:cat>
          <c:val>
            <c:numRef>
              <c:f>Sheet1!$B$4:$D$4</c:f>
              <c:numCache>
                <c:formatCode>0%</c:formatCode>
                <c:ptCount val="3"/>
                <c:pt idx="0">
                  <c:v>0.14000000000000001</c:v>
                </c:pt>
                <c:pt idx="1">
                  <c:v>0</c:v>
                </c:pt>
                <c:pt idx="2">
                  <c:v>0</c:v>
                </c:pt>
              </c:numCache>
              <c:extLst xmlns:c15="http://schemas.microsoft.com/office/drawing/2012/chart"/>
            </c:numRef>
          </c:val>
          <c:extLst xmlns:c15="http://schemas.microsoft.com/office/drawing/2012/chart">
            <c:ext xmlns:c16="http://schemas.microsoft.com/office/drawing/2014/chart" uri="{C3380CC4-5D6E-409C-BE32-E72D297353CC}">
              <c16:uniqueId val="{00000007-1773-4263-BE7F-2862E7E22651}"/>
            </c:ext>
          </c:extLst>
        </c:ser>
        <c:ser>
          <c:idx val="2"/>
          <c:order val="3"/>
          <c:tx>
            <c:strRef>
              <c:f>Sheet1!$A$5</c:f>
              <c:strCache>
                <c:ptCount val="1"/>
                <c:pt idx="0">
                  <c:v>HTSX</c:v>
                </c:pt>
              </c:strCache>
            </c:strRef>
          </c:tx>
          <c:spPr>
            <a:solidFill>
              <a:schemeClr val="accent5">
                <a:lumMod val="75000"/>
              </a:schemeClr>
            </a:solidFill>
            <a:ln w="14123">
              <a:noFill/>
              <a:prstDash val="solid"/>
            </a:ln>
          </c:spPr>
          <c:invertIfNegative val="0"/>
          <c:dLbls>
            <c:dLbl>
              <c:idx val="0"/>
              <c:layout>
                <c:manualLayout>
                  <c:x val="7.1428571428571429E-4"/>
                  <c:y val="-9.2294331710915251E-3"/>
                </c:manualLayout>
              </c:layout>
              <c:tx>
                <c:rich>
                  <a:bodyPr/>
                  <a:lstStyle/>
                  <a:p>
                    <a:r>
                      <a:rPr lang="en-US"/>
                      <a:t>*</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4.7142857142857146E-2"/>
                      <c:h val="4.9838939123894241E-2"/>
                    </c:manualLayout>
                  </c15:layout>
                  <c15:showDataLabelsRange val="0"/>
                </c:ext>
                <c:ext xmlns:c16="http://schemas.microsoft.com/office/drawing/2014/chart" uri="{C3380CC4-5D6E-409C-BE32-E72D297353CC}">
                  <c16:uniqueId val="{00000008-1773-4263-BE7F-2862E7E22651}"/>
                </c:ext>
              </c:extLst>
            </c:dLbl>
            <c:dLbl>
              <c:idx val="1"/>
              <c:layout>
                <c:manualLayout>
                  <c:x val="-7.275048233154282E-17"/>
                  <c:y val="-9.2294331710915251E-3"/>
                </c:manualLayout>
              </c:layout>
              <c:tx>
                <c:rich>
                  <a:bodyPr/>
                  <a:lstStyle/>
                  <a:p>
                    <a:r>
                      <a:rPr lang="en-US"/>
                      <a:t>*</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4.7142857142857146E-2"/>
                      <c:h val="4.9838939123894241E-2"/>
                    </c:manualLayout>
                  </c15:layout>
                  <c15:showDataLabelsRange val="0"/>
                </c:ext>
                <c:ext xmlns:c16="http://schemas.microsoft.com/office/drawing/2014/chart" uri="{C3380CC4-5D6E-409C-BE32-E72D297353CC}">
                  <c16:uniqueId val="{00000009-1773-4263-BE7F-2862E7E22651}"/>
                </c:ext>
              </c:extLst>
            </c:dLbl>
            <c:dLbl>
              <c:idx val="2"/>
              <c:layout>
                <c:manualLayout>
                  <c:x val="0"/>
                  <c:y val="-4.6147165855457625E-3"/>
                </c:manualLayout>
              </c:layout>
              <c:tx>
                <c:rich>
                  <a:bodyPr/>
                  <a:lstStyle/>
                  <a:p>
                    <a:r>
                      <a:rPr lang="en-US"/>
                      <a:t>*</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4.7142857142857146E-2"/>
                      <c:h val="4.9838939123894241E-2"/>
                    </c:manualLayout>
                  </c15:layout>
                  <c15:showDataLabelsRange val="0"/>
                </c:ext>
                <c:ext xmlns:c16="http://schemas.microsoft.com/office/drawing/2014/chart" uri="{C3380CC4-5D6E-409C-BE32-E72D297353CC}">
                  <c16:uniqueId val="{0000000A-1773-4263-BE7F-2862E7E22651}"/>
                </c:ext>
              </c:extLst>
            </c:dLbl>
            <c:spPr>
              <a:solidFill>
                <a:schemeClr val="accent5">
                  <a:lumMod val="75000"/>
                </a:schemeClr>
              </a:solidFill>
              <a:ln>
                <a:noFill/>
              </a:ln>
              <a:effectLst/>
            </c:spPr>
            <c:txPr>
              <a:bodyPr/>
              <a:lstStyle/>
              <a:p>
                <a:pPr>
                  <a:defRPr>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White NH, N=36</c:v>
                </c:pt>
                <c:pt idx="1">
                  <c:v>Black NH, N=49</c:v>
                </c:pt>
                <c:pt idx="2">
                  <c:v>Hispanic/Latinx, N=98</c:v>
                </c:pt>
              </c:strCache>
            </c:strRef>
          </c:cat>
          <c:val>
            <c:numRef>
              <c:f>Sheet1!$B$5:$D$5</c:f>
              <c:numCache>
                <c:formatCode>0%</c:formatCode>
                <c:ptCount val="3"/>
                <c:pt idx="0">
                  <c:v>0</c:v>
                </c:pt>
                <c:pt idx="1">
                  <c:v>0</c:v>
                </c:pt>
                <c:pt idx="2">
                  <c:v>0</c:v>
                </c:pt>
              </c:numCache>
            </c:numRef>
          </c:val>
          <c:extLst>
            <c:ext xmlns:c16="http://schemas.microsoft.com/office/drawing/2014/chart" uri="{C3380CC4-5D6E-409C-BE32-E72D297353CC}">
              <c16:uniqueId val="{0000000B-1773-4263-BE7F-2862E7E22651}"/>
            </c:ext>
          </c:extLst>
        </c:ser>
        <c:ser>
          <c:idx val="4"/>
          <c:order val="5"/>
          <c:tx>
            <c:strRef>
              <c:f>Sheet1!$A$7</c:f>
              <c:strCache>
                <c:ptCount val="1"/>
                <c:pt idx="0">
                  <c:v>Pres. HTSX</c:v>
                </c:pt>
              </c:strCache>
            </c:strRef>
          </c:tx>
          <c:spPr>
            <a:solidFill>
              <a:schemeClr val="accent3">
                <a:lumMod val="50000"/>
              </a:schemeClr>
            </a:solidFill>
            <a:ln w="14123">
              <a:noFill/>
              <a:prstDash val="solid"/>
            </a:ln>
          </c:spPr>
          <c:invertIfNegative val="0"/>
          <c:dLbls>
            <c:dLbl>
              <c:idx val="0"/>
              <c:layout>
                <c:manualLayout>
                  <c:x val="-5.2571553555809164E-4"/>
                  <c:y val="-7.7062133343509202E-3"/>
                </c:manualLayout>
              </c:layout>
              <c:tx>
                <c:rich>
                  <a:bodyPr/>
                  <a:lstStyle/>
                  <a:p>
                    <a:pPr>
                      <a:defRPr>
                        <a:solidFill>
                          <a:schemeClr val="bg1"/>
                        </a:solidFill>
                      </a:defRPr>
                    </a:pPr>
                    <a:r>
                      <a:rPr lang="en-US">
                        <a:solidFill>
                          <a:schemeClr val="bg1"/>
                        </a:solidFill>
                      </a:rPr>
                      <a:t>0%</a:t>
                    </a:r>
                  </a:p>
                </c:rich>
              </c:tx>
              <c:spPr>
                <a:solidFill>
                  <a:schemeClr val="accent3">
                    <a:lumMod val="50000"/>
                  </a:schemeClr>
                </a:solidFill>
                <a:ln>
                  <a:noFill/>
                </a:ln>
                <a:effectLst/>
              </c:spPr>
              <c:dLblPos val="outEnd"/>
              <c:showLegendKey val="0"/>
              <c:showVal val="1"/>
              <c:showCatName val="0"/>
              <c:showSerName val="0"/>
              <c:showPercent val="0"/>
              <c:showBubbleSize val="0"/>
              <c:extLst>
                <c:ext xmlns:c15="http://schemas.microsoft.com/office/drawing/2012/chart" uri="{CE6537A1-D6FC-4f65-9D91-7224C49458BB}">
                  <c15:layout>
                    <c:manualLayout>
                      <c:w val="4.7142857142857146E-2"/>
                      <c:h val="4.9838939123894241E-2"/>
                    </c:manualLayout>
                  </c15:layout>
                  <c15:showDataLabelsRange val="0"/>
                </c:ext>
                <c:ext xmlns:c16="http://schemas.microsoft.com/office/drawing/2014/chart" uri="{C3380CC4-5D6E-409C-BE32-E72D297353CC}">
                  <c16:uniqueId val="{0000000C-1773-4263-BE7F-2862E7E22651}"/>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White NH, N=36</c:v>
                </c:pt>
                <c:pt idx="1">
                  <c:v>Black NH, N=49</c:v>
                </c:pt>
                <c:pt idx="2">
                  <c:v>Hispanic/Latinx, N=98</c:v>
                </c:pt>
              </c:strCache>
            </c:strRef>
          </c:cat>
          <c:val>
            <c:numRef>
              <c:f>Sheet1!$B$7:$D$7</c:f>
              <c:numCache>
                <c:formatCode>0%</c:formatCode>
                <c:ptCount val="3"/>
                <c:pt idx="0">
                  <c:v>0</c:v>
                </c:pt>
                <c:pt idx="1">
                  <c:v>0.16</c:v>
                </c:pt>
                <c:pt idx="2">
                  <c:v>0.06</c:v>
                </c:pt>
              </c:numCache>
            </c:numRef>
          </c:val>
          <c:extLst>
            <c:ext xmlns:c16="http://schemas.microsoft.com/office/drawing/2014/chart" uri="{C3380CC4-5D6E-409C-BE32-E72D297353CC}">
              <c16:uniqueId val="{0000000D-1773-4263-BE7F-2862E7E22651}"/>
            </c:ext>
          </c:extLst>
        </c:ser>
        <c:ser>
          <c:idx val="5"/>
          <c:order val="6"/>
          <c:tx>
            <c:strRef>
              <c:f>Sheet1!$A$8</c:f>
              <c:strCache>
                <c:ptCount val="1"/>
                <c:pt idx="0">
                  <c:v>NIR</c:v>
                </c:pt>
              </c:strCache>
            </c:strRef>
          </c:tx>
          <c:spPr>
            <a:solidFill>
              <a:schemeClr val="accent3"/>
            </a:solidFill>
            <a:ln>
              <a:noFill/>
            </a:ln>
          </c:spPr>
          <c:invertIfNegative val="0"/>
          <c:dLbls>
            <c:dLbl>
              <c:idx val="0"/>
              <c:layout>
                <c:manualLayout>
                  <c:x val="-3.8042119735040396E-4"/>
                  <c:y val="-8.4798142485733446E-3"/>
                </c:manualLayout>
              </c:layout>
              <c:tx>
                <c:rich>
                  <a:bodyPr/>
                  <a:lstStyle/>
                  <a:p>
                    <a:pPr>
                      <a:defRPr>
                        <a:solidFill>
                          <a:schemeClr val="bg1"/>
                        </a:solidFill>
                      </a:defRPr>
                    </a:pPr>
                    <a:r>
                      <a:rPr lang="en-US">
                        <a:solidFill>
                          <a:schemeClr val="bg1"/>
                        </a:solidFill>
                      </a:rPr>
                      <a:t>*</a:t>
                    </a:r>
                  </a:p>
                </c:rich>
              </c:tx>
              <c:spPr>
                <a:solidFill>
                  <a:schemeClr val="accent3"/>
                </a:solidFill>
                <a:ln>
                  <a:noFill/>
                </a:ln>
                <a:effectLst/>
              </c:spPr>
              <c:dLblPos val="outEnd"/>
              <c:showLegendKey val="0"/>
              <c:showVal val="1"/>
              <c:showCatName val="0"/>
              <c:showSerName val="0"/>
              <c:showPercent val="0"/>
              <c:showBubbleSize val="0"/>
              <c:extLst>
                <c:ext xmlns:c15="http://schemas.microsoft.com/office/drawing/2012/chart" uri="{CE6537A1-D6FC-4f65-9D91-7224C49458BB}">
                  <c15:layout>
                    <c:manualLayout>
                      <c:w val="4.7142857142857146E-2"/>
                      <c:h val="4.9838939123894241E-2"/>
                    </c:manualLayout>
                  </c15:layout>
                  <c15:showDataLabelsRange val="0"/>
                </c:ext>
                <c:ext xmlns:c16="http://schemas.microsoft.com/office/drawing/2014/chart" uri="{C3380CC4-5D6E-409C-BE32-E72D297353CC}">
                  <c16:uniqueId val="{0000000E-1773-4263-BE7F-2862E7E22651}"/>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White NH, N=36</c:v>
                </c:pt>
                <c:pt idx="1">
                  <c:v>Black NH, N=49</c:v>
                </c:pt>
                <c:pt idx="2">
                  <c:v>Hispanic/Latinx, N=98</c:v>
                </c:pt>
              </c:strCache>
            </c:strRef>
          </c:cat>
          <c:val>
            <c:numRef>
              <c:f>Sheet1!$B$8:$D$8</c:f>
              <c:numCache>
                <c:formatCode>0%</c:formatCode>
                <c:ptCount val="3"/>
                <c:pt idx="0">
                  <c:v>0</c:v>
                </c:pt>
                <c:pt idx="1">
                  <c:v>0.27</c:v>
                </c:pt>
                <c:pt idx="2">
                  <c:v>0.14000000000000001</c:v>
                </c:pt>
              </c:numCache>
            </c:numRef>
          </c:val>
          <c:extLst>
            <c:ext xmlns:c16="http://schemas.microsoft.com/office/drawing/2014/chart" uri="{C3380CC4-5D6E-409C-BE32-E72D297353CC}">
              <c16:uniqueId val="{0000000F-1773-4263-BE7F-2862E7E22651}"/>
            </c:ext>
          </c:extLst>
        </c:ser>
        <c:dLbls>
          <c:dLblPos val="outEnd"/>
          <c:showLegendKey val="0"/>
          <c:showVal val="1"/>
          <c:showCatName val="0"/>
          <c:showSerName val="0"/>
          <c:showPercent val="0"/>
          <c:showBubbleSize val="0"/>
        </c:dLbls>
        <c:gapWidth val="40"/>
        <c:axId val="5858432"/>
        <c:axId val="5860352"/>
        <c:extLst>
          <c:ext xmlns:c15="http://schemas.microsoft.com/office/drawing/2012/chart" uri="{02D57815-91ED-43cb-92C2-25804820EDAC}">
            <c15:filteredBarSeries>
              <c15:ser>
                <c:idx val="3"/>
                <c:order val="4"/>
                <c:tx>
                  <c:strRef>
                    <c:extLst>
                      <c:ext uri="{02D57815-91ED-43cb-92C2-25804820EDAC}">
                        <c15:formulaRef>
                          <c15:sqref>Sheet1!$A$6</c15:sqref>
                        </c15:formulaRef>
                      </c:ext>
                    </c:extLst>
                    <c:strCache>
                      <c:ptCount val="1"/>
                      <c:pt idx="0">
                        <c:v>Other</c:v>
                      </c:pt>
                    </c:strCache>
                  </c:strRef>
                </c:tx>
                <c:spPr>
                  <a:solidFill>
                    <a:schemeClr val="tx2">
                      <a:lumMod val="60000"/>
                      <a:lumOff val="40000"/>
                    </a:schemeClr>
                  </a:solidFill>
                  <a:ln w="14123">
                    <a:noFill/>
                    <a:prstDash val="solid"/>
                  </a:ln>
                </c:spPr>
                <c:invertIfNegative val="0"/>
                <c:dLbls>
                  <c:dLbl>
                    <c:idx val="0"/>
                    <c:layout>
                      <c:manualLayout>
                        <c:x val="5.5975543674203132E-3"/>
                        <c:y val="-2.0122988574839485E-3"/>
                      </c:manualLayout>
                    </c:layout>
                    <c:spPr>
                      <a:noFill/>
                      <a:ln>
                        <a:noFill/>
                      </a:ln>
                      <a:effectLst/>
                    </c:spPr>
                    <c:txPr>
                      <a:bodyPr wrap="square" lIns="38100" tIns="19050" rIns="38100" bIns="19050" anchor="ctr">
                        <a:noAutofit/>
                      </a:bodyPr>
                      <a:lstStyle/>
                      <a:p>
                        <a:pPr>
                          <a:defRPr/>
                        </a:pPr>
                        <a:endParaRPr lang="en-US"/>
                      </a:p>
                    </c:txPr>
                    <c:dLblPos val="outEnd"/>
                    <c:showLegendKey val="0"/>
                    <c:showVal val="1"/>
                    <c:showCatName val="0"/>
                    <c:showSerName val="0"/>
                    <c:showPercent val="0"/>
                    <c:showBubbleSize val="0"/>
                    <c:extLst>
                      <c:ext uri="{CE6537A1-D6FC-4f65-9D91-7224C49458BB}">
                        <c15:layout>
                          <c:manualLayout>
                            <c:w val="5.4975568185739371E-2"/>
                            <c:h val="6.1707120001230166E-2"/>
                          </c:manualLayout>
                        </c15:layout>
                      </c:ext>
                      <c:ext xmlns:c16="http://schemas.microsoft.com/office/drawing/2014/chart" uri="{C3380CC4-5D6E-409C-BE32-E72D297353CC}">
                        <c16:uniqueId val="{00000010-1773-4263-BE7F-2862E7E22651}"/>
                      </c:ext>
                    </c:extLst>
                  </c:dLbl>
                  <c:spPr>
                    <a:noFill/>
                    <a:ln>
                      <a:noFill/>
                    </a:ln>
                    <a:effectLst/>
                  </c:spPr>
                  <c:dLblPos val="outEnd"/>
                  <c:showLegendKey val="0"/>
                  <c:showVal val="1"/>
                  <c:showCatName val="0"/>
                  <c:showSerName val="0"/>
                  <c:showPercent val="0"/>
                  <c:showBubbleSize val="0"/>
                  <c:showLeaderLines val="0"/>
                  <c:extLst>
                    <c:ext uri="{CE6537A1-D6FC-4f65-9D91-7224C49458BB}">
                      <c15:showLeaderLines val="0"/>
                    </c:ext>
                  </c:extLst>
                </c:dLbls>
                <c:cat>
                  <c:strRef>
                    <c:extLst>
                      <c:ext uri="{02D57815-91ED-43cb-92C2-25804820EDAC}">
                        <c15:formulaRef>
                          <c15:sqref>Sheet1!$B$1:$D$1</c15:sqref>
                        </c15:formulaRef>
                      </c:ext>
                    </c:extLst>
                    <c:strCache>
                      <c:ptCount val="3"/>
                      <c:pt idx="0">
                        <c:v>White NH, N=36</c:v>
                      </c:pt>
                      <c:pt idx="1">
                        <c:v>Black NH, N=49</c:v>
                      </c:pt>
                      <c:pt idx="2">
                        <c:v>Hispanic/Latinx, N=98</c:v>
                      </c:pt>
                    </c:strCache>
                  </c:strRef>
                </c:cat>
                <c:val>
                  <c:numRef>
                    <c:extLst>
                      <c:ext uri="{02D57815-91ED-43cb-92C2-25804820EDAC}">
                        <c15:formulaRef>
                          <c15:sqref>Sheet1!$B$6:$D$6</c15:sqref>
                        </c15:formulaRef>
                      </c:ext>
                    </c:extLst>
                    <c:numCache>
                      <c:formatCode>0%</c:formatCode>
                      <c:ptCount val="3"/>
                      <c:pt idx="0">
                        <c:v>0</c:v>
                      </c:pt>
                      <c:pt idx="1">
                        <c:v>0</c:v>
                      </c:pt>
                      <c:pt idx="2">
                        <c:v>0</c:v>
                      </c:pt>
                    </c:numCache>
                  </c:numRef>
                </c:val>
                <c:extLst>
                  <c:ext xmlns:c16="http://schemas.microsoft.com/office/drawing/2014/chart" uri="{C3380CC4-5D6E-409C-BE32-E72D297353CC}">
                    <c16:uniqueId val="{00000011-1773-4263-BE7F-2862E7E22651}"/>
                  </c:ext>
                </c:extLst>
              </c15:ser>
            </c15:filteredBarSeries>
          </c:ext>
        </c:extLst>
      </c:barChart>
      <c:catAx>
        <c:axId val="5858432"/>
        <c:scaling>
          <c:orientation val="minMax"/>
        </c:scaling>
        <c:delete val="0"/>
        <c:axPos val="b"/>
        <c:numFmt formatCode="General" sourceLinked="1"/>
        <c:majorTickMark val="none"/>
        <c:minorTickMark val="none"/>
        <c:tickLblPos val="nextTo"/>
        <c:spPr>
          <a:ln w="3531">
            <a:solidFill>
              <a:schemeClr val="tx1">
                <a:lumMod val="50000"/>
                <a:lumOff val="50000"/>
              </a:schemeClr>
            </a:solidFill>
            <a:prstDash val="solid"/>
          </a:ln>
        </c:spPr>
        <c:txPr>
          <a:bodyPr rot="0" vert="horz"/>
          <a:lstStyle/>
          <a:p>
            <a:pPr>
              <a:defRPr/>
            </a:pPr>
            <a:endParaRPr lang="en-US"/>
          </a:p>
        </c:txPr>
        <c:crossAx val="5860352"/>
        <c:crosses val="autoZero"/>
        <c:auto val="1"/>
        <c:lblAlgn val="ctr"/>
        <c:lblOffset val="100"/>
        <c:tickLblSkip val="1"/>
        <c:tickMarkSkip val="1"/>
        <c:noMultiLvlLbl val="0"/>
      </c:catAx>
      <c:valAx>
        <c:axId val="5860352"/>
        <c:scaling>
          <c:orientation val="minMax"/>
          <c:max val="0.8"/>
        </c:scaling>
        <c:delete val="0"/>
        <c:axPos val="l"/>
        <c:title>
          <c:tx>
            <c:rich>
              <a:bodyPr/>
              <a:lstStyle/>
              <a:p>
                <a:pPr>
                  <a:defRPr/>
                </a:pPr>
                <a:r>
                  <a:rPr lang="en-US"/>
                  <a:t>Percent of Total HIV Diagnoses</a:t>
                </a:r>
              </a:p>
            </c:rich>
          </c:tx>
          <c:layout>
            <c:manualLayout>
              <c:xMode val="edge"/>
              <c:yMode val="edge"/>
              <c:x val="1.9490240957920357E-3"/>
              <c:y val="0.22246631373968861"/>
            </c:manualLayout>
          </c:layout>
          <c:overlay val="0"/>
          <c:spPr>
            <a:noFill/>
            <a:ln w="28246">
              <a:noFill/>
            </a:ln>
          </c:spPr>
        </c:title>
        <c:numFmt formatCode="0%" sourceLinked="1"/>
        <c:majorTickMark val="none"/>
        <c:minorTickMark val="none"/>
        <c:tickLblPos val="nextTo"/>
        <c:spPr>
          <a:ln w="3531">
            <a:solidFill>
              <a:schemeClr val="tx1">
                <a:lumMod val="50000"/>
                <a:lumOff val="50000"/>
              </a:schemeClr>
            </a:solidFill>
            <a:prstDash val="solid"/>
          </a:ln>
        </c:spPr>
        <c:txPr>
          <a:bodyPr rot="0" vert="horz"/>
          <a:lstStyle/>
          <a:p>
            <a:pPr>
              <a:defRPr/>
            </a:pPr>
            <a:endParaRPr lang="en-US"/>
          </a:p>
        </c:txPr>
        <c:crossAx val="5858432"/>
        <c:crosses val="autoZero"/>
        <c:crossBetween val="between"/>
        <c:majorUnit val="0.1"/>
      </c:valAx>
      <c:spPr>
        <a:noFill/>
        <a:ln w="28246">
          <a:noFill/>
        </a:ln>
      </c:spPr>
    </c:plotArea>
    <c:legend>
      <c:legendPos val="r"/>
      <c:layout>
        <c:manualLayout>
          <c:xMode val="edge"/>
          <c:yMode val="edge"/>
          <c:x val="0.14232392825896764"/>
          <c:y val="3.3985389153235834E-3"/>
          <c:w val="0.8294444472208321"/>
          <c:h val="9.5679426176343951E-2"/>
        </c:manualLayout>
      </c:layout>
      <c:overlay val="0"/>
      <c:spPr>
        <a:noFill/>
        <a:ln w="3531">
          <a:noFill/>
          <a:prstDash val="solid"/>
        </a:ln>
      </c:spPr>
    </c:legend>
    <c:plotVisOnly val="1"/>
    <c:dispBlanksAs val="gap"/>
    <c:showDLblsOverMax val="0"/>
  </c:chart>
  <c:spPr>
    <a:noFill/>
    <a:ln>
      <a:noFill/>
    </a:ln>
  </c:spPr>
  <c:txPr>
    <a:bodyPr/>
    <a:lstStyle/>
    <a:p>
      <a:pPr>
        <a:defRPr sz="1600" b="0" i="0" u="none" strike="noStrike" baseline="0">
          <a:solidFill>
            <a:schemeClr val="tx1">
              <a:lumMod val="65000"/>
              <a:lumOff val="35000"/>
            </a:schemeClr>
          </a:solidFill>
          <a:latin typeface="Arial Narrow" panose="020B0606020202030204" pitchFamily="34" charset="0"/>
          <a:ea typeface="Times New Roman"/>
          <a:cs typeface="Times New Roman"/>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311395450568679"/>
          <c:y val="0.1734821052461035"/>
          <c:w val="0.83615219972503441"/>
          <c:h val="0.71183087067820228"/>
        </c:manualLayout>
      </c:layout>
      <c:barChart>
        <c:barDir val="bar"/>
        <c:grouping val="percentStacked"/>
        <c:varyColors val="0"/>
        <c:ser>
          <c:idx val="0"/>
          <c:order val="0"/>
          <c:tx>
            <c:strRef>
              <c:f>Sheet1!$B$1</c:f>
              <c:strCache>
                <c:ptCount val="1"/>
                <c:pt idx="0">
                  <c:v>Boston HSR</c:v>
                </c:pt>
              </c:strCache>
            </c:strRef>
          </c:tx>
          <c:spPr>
            <a:solidFill>
              <a:schemeClr val="accent3"/>
            </a:solidFill>
          </c:spPr>
          <c:invertIfNegative val="0"/>
          <c:dLbls>
            <c:spPr>
              <a:noFill/>
              <a:ln>
                <a:noFill/>
              </a:ln>
              <a:effectLst/>
            </c:spPr>
            <c:txPr>
              <a:bodyPr/>
              <a:lstStyle/>
              <a:p>
                <a:pPr>
                  <a:defRPr sz="1600" b="1">
                    <a:solidFill>
                      <a:schemeClr val="bg1"/>
                    </a:solidFill>
                    <a:latin typeface="Arial Narrow"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25+ years</c:v>
                </c:pt>
                <c:pt idx="1">
                  <c:v>13-24 years</c:v>
                </c:pt>
              </c:strCache>
            </c:strRef>
          </c:cat>
          <c:val>
            <c:numRef>
              <c:f>Sheet1!$B$2:$B$3</c:f>
              <c:numCache>
                <c:formatCode>0%</c:formatCode>
                <c:ptCount val="2"/>
                <c:pt idx="0">
                  <c:v>0.25</c:v>
                </c:pt>
                <c:pt idx="1">
                  <c:v>0.26</c:v>
                </c:pt>
              </c:numCache>
            </c:numRef>
          </c:val>
          <c:extLst>
            <c:ext xmlns:c16="http://schemas.microsoft.com/office/drawing/2014/chart" uri="{C3380CC4-5D6E-409C-BE32-E72D297353CC}">
              <c16:uniqueId val="{00000000-A69A-4632-BA4B-CE442C5D55D2}"/>
            </c:ext>
          </c:extLst>
        </c:ser>
        <c:ser>
          <c:idx val="1"/>
          <c:order val="1"/>
          <c:tx>
            <c:strRef>
              <c:f>Sheet1!$C$1</c:f>
              <c:strCache>
                <c:ptCount val="1"/>
                <c:pt idx="0">
                  <c:v>Central HSR</c:v>
                </c:pt>
              </c:strCache>
            </c:strRef>
          </c:tx>
          <c:spPr>
            <a:solidFill>
              <a:schemeClr val="tx2"/>
            </a:solidFill>
          </c:spPr>
          <c:invertIfNegative val="0"/>
          <c:dLbls>
            <c:dLbl>
              <c:idx val="0"/>
              <c:spPr/>
              <c:txPr>
                <a:bodyPr/>
                <a:lstStyle/>
                <a:p>
                  <a:pPr>
                    <a:defRPr sz="1600" b="1">
                      <a:solidFill>
                        <a:schemeClr val="bg1"/>
                      </a:solidFill>
                      <a:latin typeface="Arial Narrow" pitchFamily="34" charset="0"/>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A69A-4632-BA4B-CE442C5D55D2}"/>
                </c:ext>
              </c:extLst>
            </c:dLbl>
            <c:dLbl>
              <c:idx val="1"/>
              <c:spPr>
                <a:noFill/>
                <a:ln>
                  <a:noFill/>
                </a:ln>
                <a:effectLst/>
              </c:spPr>
              <c:txPr>
                <a:bodyPr/>
                <a:lstStyle/>
                <a:p>
                  <a:pPr>
                    <a:defRPr sz="1600" b="1">
                      <a:solidFill>
                        <a:schemeClr val="bg1"/>
                      </a:solidFill>
                      <a:latin typeface="Arial Narrow" pitchFamily="34" charset="0"/>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2-A69A-4632-BA4B-CE442C5D55D2}"/>
                </c:ext>
              </c:extLst>
            </c:dLbl>
            <c:spPr>
              <a:noFill/>
              <a:ln>
                <a:noFill/>
              </a:ln>
              <a:effectLst/>
            </c:spPr>
            <c:txPr>
              <a:bodyPr/>
              <a:lstStyle/>
              <a:p>
                <a:pPr>
                  <a:defRPr sz="1600" b="1">
                    <a:latin typeface="Arial Narrow"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25+ years</c:v>
                </c:pt>
                <c:pt idx="1">
                  <c:v>13-24 years</c:v>
                </c:pt>
              </c:strCache>
            </c:strRef>
          </c:cat>
          <c:val>
            <c:numRef>
              <c:f>Sheet1!$C$2:$C$3</c:f>
              <c:numCache>
                <c:formatCode>0%</c:formatCode>
                <c:ptCount val="2"/>
                <c:pt idx="0">
                  <c:v>0.1</c:v>
                </c:pt>
                <c:pt idx="1">
                  <c:v>0.1</c:v>
                </c:pt>
              </c:numCache>
            </c:numRef>
          </c:val>
          <c:extLst>
            <c:ext xmlns:c16="http://schemas.microsoft.com/office/drawing/2014/chart" uri="{C3380CC4-5D6E-409C-BE32-E72D297353CC}">
              <c16:uniqueId val="{00000003-A69A-4632-BA4B-CE442C5D55D2}"/>
            </c:ext>
          </c:extLst>
        </c:ser>
        <c:ser>
          <c:idx val="2"/>
          <c:order val="2"/>
          <c:tx>
            <c:strRef>
              <c:f>Sheet1!$D$1</c:f>
              <c:strCache>
                <c:ptCount val="1"/>
                <c:pt idx="0">
                  <c:v>Metrowest HSR</c:v>
                </c:pt>
              </c:strCache>
            </c:strRef>
          </c:tx>
          <c:spPr>
            <a:solidFill>
              <a:srgbClr val="97B4C7"/>
            </a:solidFill>
          </c:spPr>
          <c:invertIfNegative val="0"/>
          <c:dLbls>
            <c:spPr>
              <a:noFill/>
              <a:ln>
                <a:noFill/>
              </a:ln>
              <a:effectLst/>
            </c:spPr>
            <c:txPr>
              <a:bodyPr/>
              <a:lstStyle/>
              <a:p>
                <a:pPr>
                  <a:defRPr sz="1600" b="1">
                    <a:solidFill>
                      <a:schemeClr val="bg1"/>
                    </a:solidFill>
                    <a:latin typeface="Arial Narrow"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25+ years</c:v>
                </c:pt>
                <c:pt idx="1">
                  <c:v>13-24 years</c:v>
                </c:pt>
              </c:strCache>
            </c:strRef>
          </c:cat>
          <c:val>
            <c:numRef>
              <c:f>Sheet1!$D$2:$D$3</c:f>
              <c:numCache>
                <c:formatCode>0%</c:formatCode>
                <c:ptCount val="2"/>
                <c:pt idx="0">
                  <c:v>0.14000000000000001</c:v>
                </c:pt>
                <c:pt idx="1">
                  <c:v>0.14000000000000001</c:v>
                </c:pt>
              </c:numCache>
            </c:numRef>
          </c:val>
          <c:extLst>
            <c:ext xmlns:c16="http://schemas.microsoft.com/office/drawing/2014/chart" uri="{C3380CC4-5D6E-409C-BE32-E72D297353CC}">
              <c16:uniqueId val="{00000004-A69A-4632-BA4B-CE442C5D55D2}"/>
            </c:ext>
          </c:extLst>
        </c:ser>
        <c:ser>
          <c:idx val="3"/>
          <c:order val="3"/>
          <c:tx>
            <c:strRef>
              <c:f>Sheet1!$E$1</c:f>
              <c:strCache>
                <c:ptCount val="1"/>
                <c:pt idx="0">
                  <c:v>Northeast HSR</c:v>
                </c:pt>
              </c:strCache>
            </c:strRef>
          </c:tx>
          <c:spPr>
            <a:solidFill>
              <a:srgbClr val="606B2D"/>
            </a:solidFill>
          </c:spPr>
          <c:invertIfNegative val="0"/>
          <c:dLbls>
            <c:spPr>
              <a:noFill/>
              <a:ln>
                <a:noFill/>
              </a:ln>
              <a:effectLst/>
            </c:spPr>
            <c:txPr>
              <a:bodyPr/>
              <a:lstStyle/>
              <a:p>
                <a:pPr>
                  <a:defRPr sz="1600" b="1">
                    <a:solidFill>
                      <a:schemeClr val="bg1"/>
                    </a:solidFill>
                    <a:latin typeface="Arial Narrow"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25+ years</c:v>
                </c:pt>
                <c:pt idx="1">
                  <c:v>13-24 years</c:v>
                </c:pt>
              </c:strCache>
            </c:strRef>
          </c:cat>
          <c:val>
            <c:numRef>
              <c:f>Sheet1!$E$2:$E$3</c:f>
              <c:numCache>
                <c:formatCode>0%</c:formatCode>
                <c:ptCount val="2"/>
                <c:pt idx="0">
                  <c:v>0.2</c:v>
                </c:pt>
                <c:pt idx="1">
                  <c:v>0.19</c:v>
                </c:pt>
              </c:numCache>
            </c:numRef>
          </c:val>
          <c:extLst>
            <c:ext xmlns:c16="http://schemas.microsoft.com/office/drawing/2014/chart" uri="{C3380CC4-5D6E-409C-BE32-E72D297353CC}">
              <c16:uniqueId val="{00000005-A69A-4632-BA4B-CE442C5D55D2}"/>
            </c:ext>
          </c:extLst>
        </c:ser>
        <c:ser>
          <c:idx val="4"/>
          <c:order val="4"/>
          <c:tx>
            <c:strRef>
              <c:f>Sheet1!$F$1</c:f>
              <c:strCache>
                <c:ptCount val="1"/>
                <c:pt idx="0">
                  <c:v>Southeast HSR</c:v>
                </c:pt>
              </c:strCache>
            </c:strRef>
          </c:tx>
          <c:spPr>
            <a:solidFill>
              <a:schemeClr val="accent3">
                <a:lumMod val="40000"/>
                <a:lumOff val="60000"/>
              </a:schemeClr>
            </a:solidFill>
          </c:spPr>
          <c:invertIfNegative val="0"/>
          <c:dLbls>
            <c:spPr>
              <a:noFill/>
              <a:ln>
                <a:noFill/>
              </a:ln>
              <a:effectLst/>
            </c:spPr>
            <c:txPr>
              <a:bodyPr/>
              <a:lstStyle/>
              <a:p>
                <a:pPr>
                  <a:defRPr sz="1600" b="1">
                    <a:solidFill>
                      <a:schemeClr val="tx1"/>
                    </a:solidFill>
                    <a:latin typeface="Arial Narrow"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25+ years</c:v>
                </c:pt>
                <c:pt idx="1">
                  <c:v>13-24 years</c:v>
                </c:pt>
              </c:strCache>
            </c:strRef>
          </c:cat>
          <c:val>
            <c:numRef>
              <c:f>Sheet1!$F$2:$F$3</c:f>
              <c:numCache>
                <c:formatCode>0%</c:formatCode>
                <c:ptCount val="2"/>
                <c:pt idx="0">
                  <c:v>0.21</c:v>
                </c:pt>
                <c:pt idx="1">
                  <c:v>0.14000000000000001</c:v>
                </c:pt>
              </c:numCache>
            </c:numRef>
          </c:val>
          <c:extLst>
            <c:ext xmlns:c16="http://schemas.microsoft.com/office/drawing/2014/chart" uri="{C3380CC4-5D6E-409C-BE32-E72D297353CC}">
              <c16:uniqueId val="{00000006-A69A-4632-BA4B-CE442C5D55D2}"/>
            </c:ext>
          </c:extLst>
        </c:ser>
        <c:ser>
          <c:idx val="5"/>
          <c:order val="5"/>
          <c:tx>
            <c:strRef>
              <c:f>Sheet1!$G$1</c:f>
              <c:strCache>
                <c:ptCount val="1"/>
                <c:pt idx="0">
                  <c:v>Western HSR</c:v>
                </c:pt>
              </c:strCache>
            </c:strRef>
          </c:tx>
          <c:spPr>
            <a:solidFill>
              <a:schemeClr val="accent3">
                <a:lumMod val="20000"/>
                <a:lumOff val="80000"/>
              </a:schemeClr>
            </a:solidFill>
          </c:spPr>
          <c:invertIfNegative val="0"/>
          <c:dLbls>
            <c:spPr>
              <a:noFill/>
              <a:ln>
                <a:noFill/>
              </a:ln>
              <a:effectLst/>
            </c:spPr>
            <c:txPr>
              <a:bodyPr wrap="square" lIns="38100" tIns="19050" rIns="38100" bIns="19050" anchor="ctr">
                <a:spAutoFit/>
              </a:bodyPr>
              <a:lstStyle/>
              <a:p>
                <a:pPr>
                  <a:defRPr sz="1600" b="1">
                    <a:latin typeface="Arial Narrow" panose="020B060602020203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25+ years</c:v>
                </c:pt>
                <c:pt idx="1">
                  <c:v>13-24 years</c:v>
                </c:pt>
              </c:strCache>
            </c:strRef>
          </c:cat>
          <c:val>
            <c:numRef>
              <c:f>Sheet1!$G$2:$G$3</c:f>
              <c:numCache>
                <c:formatCode>0%</c:formatCode>
                <c:ptCount val="2"/>
                <c:pt idx="0">
                  <c:v>0.09</c:v>
                </c:pt>
                <c:pt idx="1">
                  <c:v>0.13</c:v>
                </c:pt>
              </c:numCache>
            </c:numRef>
          </c:val>
          <c:extLst>
            <c:ext xmlns:c16="http://schemas.microsoft.com/office/drawing/2014/chart" uri="{C3380CC4-5D6E-409C-BE32-E72D297353CC}">
              <c16:uniqueId val="{00000007-A69A-4632-BA4B-CE442C5D55D2}"/>
            </c:ext>
          </c:extLst>
        </c:ser>
        <c:ser>
          <c:idx val="6"/>
          <c:order val="6"/>
          <c:tx>
            <c:strRef>
              <c:f>Sheet1!$H$1</c:f>
              <c:strCache>
                <c:ptCount val="1"/>
                <c:pt idx="0">
                  <c:v>Prison</c:v>
                </c:pt>
              </c:strCache>
            </c:strRef>
          </c:tx>
          <c:invertIfNegative val="0"/>
          <c:dLbls>
            <c:dLbl>
              <c:idx val="0"/>
              <c:layout>
                <c:manualLayout>
                  <c:x val="3.9372580872674761E-3"/>
                  <c:y val="-1.095942897060337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69A-4632-BA4B-CE442C5D55D2}"/>
                </c:ext>
              </c:extLst>
            </c:dLbl>
            <c:spPr>
              <a:noFill/>
              <a:ln>
                <a:noFill/>
              </a:ln>
              <a:effectLst/>
            </c:spPr>
            <c:txPr>
              <a:bodyPr wrap="square" lIns="38100" tIns="19050" rIns="38100" bIns="19050" anchor="ctr">
                <a:spAutoFit/>
              </a:bodyPr>
              <a:lstStyle/>
              <a:p>
                <a:pPr>
                  <a:defRPr sz="1600" b="1">
                    <a:latin typeface="Arial Narrow" panose="020B060602020203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25+ years</c:v>
                </c:pt>
                <c:pt idx="1">
                  <c:v>13-24 years</c:v>
                </c:pt>
              </c:strCache>
            </c:strRef>
          </c:cat>
          <c:val>
            <c:numRef>
              <c:f>Sheet1!$H$2:$H$3</c:f>
              <c:numCache>
                <c:formatCode>0%</c:formatCode>
                <c:ptCount val="2"/>
                <c:pt idx="0">
                  <c:v>0.02</c:v>
                </c:pt>
                <c:pt idx="1">
                  <c:v>0.03</c:v>
                </c:pt>
              </c:numCache>
            </c:numRef>
          </c:val>
          <c:extLst>
            <c:ext xmlns:c16="http://schemas.microsoft.com/office/drawing/2014/chart" uri="{C3380CC4-5D6E-409C-BE32-E72D297353CC}">
              <c16:uniqueId val="{00000009-A69A-4632-BA4B-CE442C5D55D2}"/>
            </c:ext>
          </c:extLst>
        </c:ser>
        <c:dLbls>
          <c:dLblPos val="ctr"/>
          <c:showLegendKey val="0"/>
          <c:showVal val="1"/>
          <c:showCatName val="0"/>
          <c:showSerName val="0"/>
          <c:showPercent val="0"/>
          <c:showBubbleSize val="0"/>
        </c:dLbls>
        <c:gapWidth val="40"/>
        <c:overlap val="100"/>
        <c:axId val="90977024"/>
        <c:axId val="90978560"/>
      </c:barChart>
      <c:catAx>
        <c:axId val="90977024"/>
        <c:scaling>
          <c:orientation val="minMax"/>
        </c:scaling>
        <c:delete val="0"/>
        <c:axPos val="l"/>
        <c:numFmt formatCode="General" sourceLinked="0"/>
        <c:majorTickMark val="out"/>
        <c:minorTickMark val="none"/>
        <c:tickLblPos val="nextTo"/>
        <c:txPr>
          <a:bodyPr/>
          <a:lstStyle/>
          <a:p>
            <a:pPr>
              <a:defRPr sz="1600">
                <a:solidFill>
                  <a:schemeClr val="tx1">
                    <a:lumMod val="65000"/>
                    <a:lumOff val="35000"/>
                  </a:schemeClr>
                </a:solidFill>
                <a:latin typeface="Arial Narrow" panose="020B0606020202030204" pitchFamily="34" charset="0"/>
              </a:defRPr>
            </a:pPr>
            <a:endParaRPr lang="en-US"/>
          </a:p>
        </c:txPr>
        <c:crossAx val="90978560"/>
        <c:crosses val="autoZero"/>
        <c:auto val="1"/>
        <c:lblAlgn val="ctr"/>
        <c:lblOffset val="100"/>
        <c:noMultiLvlLbl val="0"/>
      </c:catAx>
      <c:valAx>
        <c:axId val="90978560"/>
        <c:scaling>
          <c:orientation val="minMax"/>
          <c:min val="0"/>
        </c:scaling>
        <c:delete val="0"/>
        <c:axPos val="b"/>
        <c:numFmt formatCode="0%" sourceLinked="1"/>
        <c:majorTickMark val="out"/>
        <c:minorTickMark val="none"/>
        <c:tickLblPos val="nextTo"/>
        <c:txPr>
          <a:bodyPr/>
          <a:lstStyle/>
          <a:p>
            <a:pPr>
              <a:defRPr sz="1600">
                <a:solidFill>
                  <a:schemeClr val="tx1">
                    <a:lumMod val="65000"/>
                    <a:lumOff val="35000"/>
                  </a:schemeClr>
                </a:solidFill>
                <a:latin typeface="Arial Narrow" panose="020B0606020202030204" pitchFamily="34" charset="0"/>
              </a:defRPr>
            </a:pPr>
            <a:endParaRPr lang="en-US"/>
          </a:p>
        </c:txPr>
        <c:crossAx val="90977024"/>
        <c:crosses val="autoZero"/>
        <c:crossBetween val="between"/>
      </c:valAx>
    </c:plotArea>
    <c:legend>
      <c:legendPos val="t"/>
      <c:layout>
        <c:manualLayout>
          <c:xMode val="edge"/>
          <c:yMode val="edge"/>
          <c:x val="0.13007054673721341"/>
          <c:y val="3.6419348044457414E-2"/>
          <c:w val="0.83247328458942638"/>
          <c:h val="0.13094358575548426"/>
        </c:manualLayout>
      </c:layout>
      <c:overlay val="0"/>
      <c:txPr>
        <a:bodyPr/>
        <a:lstStyle/>
        <a:p>
          <a:pPr>
            <a:defRPr sz="1600">
              <a:solidFill>
                <a:schemeClr val="tx1">
                  <a:lumMod val="65000"/>
                  <a:lumOff val="35000"/>
                </a:schemeClr>
              </a:solidFill>
              <a:latin typeface="Arial Narrow" panose="020B0606020202030204" pitchFamily="34" charset="0"/>
            </a:defRPr>
          </a:pPr>
          <a:endParaRPr lang="en-US"/>
        </a:p>
      </c:txPr>
    </c:legend>
    <c:plotVisOnly val="1"/>
    <c:dispBlanksAs val="gap"/>
    <c:showDLblsOverMax val="0"/>
  </c:chart>
  <c:txPr>
    <a:bodyPr/>
    <a:lstStyle/>
    <a:p>
      <a:pPr>
        <a:defRPr sz="1800"/>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1502" cy="468951"/>
          </a:xfrm>
          <a:prstGeom prst="rect">
            <a:avLst/>
          </a:prstGeom>
        </p:spPr>
        <p:txBody>
          <a:bodyPr vert="horz" lIns="92290" tIns="46145" rIns="92290" bIns="46145" rtlCol="0"/>
          <a:lstStyle>
            <a:lvl1pPr algn="l">
              <a:defRPr sz="1200"/>
            </a:lvl1pPr>
          </a:lstStyle>
          <a:p>
            <a:endParaRPr lang="en-US"/>
          </a:p>
        </p:txBody>
      </p:sp>
      <p:sp>
        <p:nvSpPr>
          <p:cNvPr id="3" name="Date Placeholder 2"/>
          <p:cNvSpPr>
            <a:spLocks noGrp="1"/>
          </p:cNvSpPr>
          <p:nvPr>
            <p:ph type="dt" sz="quarter" idx="1"/>
          </p:nvPr>
        </p:nvSpPr>
        <p:spPr>
          <a:xfrm>
            <a:off x="4013494" y="0"/>
            <a:ext cx="3071502" cy="468951"/>
          </a:xfrm>
          <a:prstGeom prst="rect">
            <a:avLst/>
          </a:prstGeom>
        </p:spPr>
        <p:txBody>
          <a:bodyPr vert="horz" lIns="92290" tIns="46145" rIns="92290" bIns="46145" rtlCol="0"/>
          <a:lstStyle>
            <a:lvl1pPr algn="r">
              <a:defRPr sz="1200"/>
            </a:lvl1pPr>
          </a:lstStyle>
          <a:p>
            <a:fld id="{F33EE6C5-4F47-4445-8BCE-B8BE9FB65DED}" type="datetimeFigureOut">
              <a:rPr lang="en-US" smtClean="0"/>
              <a:t>6/30/2026</a:t>
            </a:fld>
            <a:endParaRPr lang="en-US"/>
          </a:p>
        </p:txBody>
      </p:sp>
      <p:sp>
        <p:nvSpPr>
          <p:cNvPr id="4" name="Footer Placeholder 3"/>
          <p:cNvSpPr>
            <a:spLocks noGrp="1"/>
          </p:cNvSpPr>
          <p:nvPr>
            <p:ph type="ftr" sz="quarter" idx="2"/>
          </p:nvPr>
        </p:nvSpPr>
        <p:spPr>
          <a:xfrm>
            <a:off x="0" y="8902049"/>
            <a:ext cx="3071502" cy="468951"/>
          </a:xfrm>
          <a:prstGeom prst="rect">
            <a:avLst/>
          </a:prstGeom>
        </p:spPr>
        <p:txBody>
          <a:bodyPr vert="horz" lIns="92290" tIns="46145" rIns="92290" bIns="46145" rtlCol="0" anchor="b"/>
          <a:lstStyle>
            <a:lvl1pPr algn="l">
              <a:defRPr sz="1200"/>
            </a:lvl1pPr>
          </a:lstStyle>
          <a:p>
            <a:endParaRPr lang="en-US"/>
          </a:p>
        </p:txBody>
      </p:sp>
      <p:sp>
        <p:nvSpPr>
          <p:cNvPr id="5" name="Slide Number Placeholder 4"/>
          <p:cNvSpPr>
            <a:spLocks noGrp="1"/>
          </p:cNvSpPr>
          <p:nvPr>
            <p:ph type="sldNum" sz="quarter" idx="3"/>
          </p:nvPr>
        </p:nvSpPr>
        <p:spPr>
          <a:xfrm>
            <a:off x="4013494" y="8902049"/>
            <a:ext cx="3071502" cy="468951"/>
          </a:xfrm>
          <a:prstGeom prst="rect">
            <a:avLst/>
          </a:prstGeom>
        </p:spPr>
        <p:txBody>
          <a:bodyPr vert="horz" lIns="92290" tIns="46145" rIns="92290" bIns="46145" rtlCol="0" anchor="b"/>
          <a:lstStyle>
            <a:lvl1pPr algn="r">
              <a:defRPr sz="1200"/>
            </a:lvl1pPr>
          </a:lstStyle>
          <a:p>
            <a:fld id="{B8A8D0D6-5496-4D9E-81CA-3E43FBC8EAE3}" type="slidenum">
              <a:rPr lang="en-US" smtClean="0"/>
              <a:t>‹#›</a:t>
            </a:fld>
            <a:endParaRPr lang="en-US"/>
          </a:p>
        </p:txBody>
      </p:sp>
    </p:spTree>
    <p:extLst>
      <p:ext uri="{BB962C8B-B14F-4D97-AF65-F5344CB8AC3E}">
        <p14:creationId xmlns:p14="http://schemas.microsoft.com/office/powerpoint/2010/main" val="1885630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70257"/>
          </a:xfrm>
          <a:prstGeom prst="rect">
            <a:avLst/>
          </a:prstGeom>
        </p:spPr>
        <p:txBody>
          <a:bodyPr vert="horz" lIns="94044" tIns="47022" rIns="94044" bIns="47022" rtlCol="0"/>
          <a:lstStyle>
            <a:lvl1pPr algn="l">
              <a:defRPr sz="1200"/>
            </a:lvl1pPr>
          </a:lstStyle>
          <a:p>
            <a:endParaRPr lang="en-US"/>
          </a:p>
        </p:txBody>
      </p:sp>
      <p:sp>
        <p:nvSpPr>
          <p:cNvPr id="3" name="Date Placeholder 2"/>
          <p:cNvSpPr>
            <a:spLocks noGrp="1"/>
          </p:cNvSpPr>
          <p:nvPr>
            <p:ph type="dt" idx="1"/>
          </p:nvPr>
        </p:nvSpPr>
        <p:spPr>
          <a:xfrm>
            <a:off x="4014100" y="0"/>
            <a:ext cx="3070860" cy="470257"/>
          </a:xfrm>
          <a:prstGeom prst="rect">
            <a:avLst/>
          </a:prstGeom>
        </p:spPr>
        <p:txBody>
          <a:bodyPr vert="horz" lIns="94044" tIns="47022" rIns="94044" bIns="47022" rtlCol="0"/>
          <a:lstStyle>
            <a:lvl1pPr algn="r">
              <a:defRPr sz="1200"/>
            </a:lvl1pPr>
          </a:lstStyle>
          <a:p>
            <a:fld id="{5A6C4BF5-E566-BD4E-BF84-8EF979555B2D}" type="datetimeFigureOut">
              <a:rPr lang="en-US" smtClean="0"/>
              <a:t>6/30/2026</a:t>
            </a:fld>
            <a:endParaRPr lang="en-US"/>
          </a:p>
        </p:txBody>
      </p:sp>
      <p:sp>
        <p:nvSpPr>
          <p:cNvPr id="5" name="Notes Placeholder 4"/>
          <p:cNvSpPr>
            <a:spLocks noGrp="1"/>
          </p:cNvSpPr>
          <p:nvPr>
            <p:ph type="body" sz="quarter" idx="3"/>
          </p:nvPr>
        </p:nvSpPr>
        <p:spPr>
          <a:xfrm>
            <a:off x="708660" y="4510563"/>
            <a:ext cx="5669280" cy="3690462"/>
          </a:xfrm>
          <a:prstGeom prst="rect">
            <a:avLst/>
          </a:prstGeom>
        </p:spPr>
        <p:txBody>
          <a:bodyPr vert="horz" lIns="94044" tIns="47022" rIns="94044" bIns="4702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344"/>
            <a:ext cx="3070860" cy="470256"/>
          </a:xfrm>
          <a:prstGeom prst="rect">
            <a:avLst/>
          </a:prstGeom>
        </p:spPr>
        <p:txBody>
          <a:bodyPr vert="horz" lIns="94044" tIns="47022" rIns="94044" bIns="47022"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4"/>
            <a:ext cx="3070860" cy="470256"/>
          </a:xfrm>
          <a:prstGeom prst="rect">
            <a:avLst/>
          </a:prstGeom>
        </p:spPr>
        <p:txBody>
          <a:bodyPr vert="horz" lIns="94044" tIns="47022" rIns="94044" bIns="47022" rtlCol="0" anchor="b"/>
          <a:lstStyle>
            <a:lvl1pPr algn="r">
              <a:defRPr sz="1200"/>
            </a:lvl1pPr>
          </a:lstStyle>
          <a:p>
            <a:fld id="{D34CBBDB-52D0-FE4C-8729-D7393D454E10}" type="slidenum">
              <a:rPr lang="en-US" smtClean="0"/>
              <a:t>‹#›</a:t>
            </a:fld>
            <a:endParaRPr lang="en-US"/>
          </a:p>
        </p:txBody>
      </p:sp>
      <p:sp>
        <p:nvSpPr>
          <p:cNvPr id="8" name="Slide Image Placeholder 7"/>
          <p:cNvSpPr>
            <a:spLocks noGrp="1" noRot="1" noChangeAspect="1"/>
          </p:cNvSpPr>
          <p:nvPr>
            <p:ph type="sldImg" idx="2"/>
          </p:nvPr>
        </p:nvSpPr>
        <p:spPr>
          <a:xfrm>
            <a:off x="419100" y="703263"/>
            <a:ext cx="6248400" cy="3514725"/>
          </a:xfrm>
          <a:prstGeom prst="rect">
            <a:avLst/>
          </a:prstGeom>
          <a:noFill/>
          <a:ln w="12700">
            <a:solidFill>
              <a:prstClr val="black"/>
            </a:solidFill>
          </a:ln>
        </p:spPr>
        <p:txBody>
          <a:bodyPr vert="horz" lIns="92290" tIns="46145" rIns="92290" bIns="46145" rtlCol="0" anchor="ctr"/>
          <a:lstStyle/>
          <a:p>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mass.gov/lists/hivaids-epidemiologic-profiles" TargetMode="External"/><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hyperlink" Target="https://www.mass.gov/service-details/partner-services-program-information-for-healthcare-providers" TargetMode="External"/><Relationship Id="rId5" Type="http://schemas.openxmlformats.org/officeDocument/2006/relationships/hyperlink" Target="https://www.mass.gov/lists/infectious-disease-data-reports-and-requests" TargetMode="External"/><Relationship Id="rId4" Type="http://schemas.openxmlformats.org/officeDocument/2006/relationships/hyperlink" Target="https://www.mass.gov/info-details/hiv-data-dashboard"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Suggested citation: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Massachusetts Department of Public Health, Bureau of Infectious Disease and Laboratory Sciences. Massachusetts HIV Epidemiologic Profile: Data as of 7/1/2025, Population Report: Adolescents and Young Adults, </a:t>
            </a:r>
            <a:r>
              <a:rPr lang="en-US" sz="1200" u="sng" kern="1200" dirty="0">
                <a:solidFill>
                  <a:schemeClr val="tx1"/>
                </a:solidFill>
                <a:effectLst/>
                <a:latin typeface="+mn-lt"/>
                <a:ea typeface="+mn-ea"/>
                <a:cs typeface="+mn-cs"/>
                <a:hlinkClick r:id="rId3"/>
              </a:rPr>
              <a:t>https://www.mass.gov/lists/hivaids-epidemiologic-profiles</a:t>
            </a:r>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Published December 2025. Accessed [date].</a:t>
            </a:r>
          </a:p>
          <a:p>
            <a:r>
              <a:rPr lang="en-US" sz="1200" b="1" kern="1200" dirty="0">
                <a:solidFill>
                  <a:schemeClr val="tx1"/>
                </a:solidFill>
                <a:effectLst/>
                <a:latin typeface="+mn-lt"/>
                <a:ea typeface="+mn-ea"/>
                <a:cs typeface="+mn-cs"/>
              </a:rPr>
              <a:t>Bureau of Infectious Disease and Laboratory Sciences</a:t>
            </a:r>
            <a:br>
              <a:rPr lang="en-US" sz="1200"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Massachusetts Department of Public Health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Jamaica Plain Campus/State Public Health Laboratory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305 South Street</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Jamaica Plain, MA 02130</a:t>
            </a:r>
          </a:p>
          <a:p>
            <a:r>
              <a:rPr lang="en-US" sz="1200" b="1" kern="1200" dirty="0">
                <a:solidFill>
                  <a:schemeClr val="tx1"/>
                </a:solidFill>
                <a:effectLst/>
                <a:latin typeface="+mn-lt"/>
                <a:ea typeface="+mn-ea"/>
                <a:cs typeface="+mn-cs"/>
              </a:rPr>
              <a:t>Questions about this report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983-6560</a:t>
            </a:r>
          </a:p>
          <a:p>
            <a:r>
              <a:rPr lang="en-US" sz="1200" b="1" kern="1200" dirty="0">
                <a:solidFill>
                  <a:schemeClr val="tx1"/>
                </a:solidFill>
                <a:effectLst/>
                <a:latin typeface="+mn-lt"/>
                <a:ea typeface="+mn-ea"/>
                <a:cs typeface="+mn-cs"/>
              </a:rPr>
              <a:t>To reach the Reporting and Partner Services Line*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983-6999</a:t>
            </a:r>
          </a:p>
          <a:p>
            <a:r>
              <a:rPr lang="en-US" sz="1200" b="1" kern="1200" dirty="0">
                <a:solidFill>
                  <a:schemeClr val="tx1"/>
                </a:solidFill>
                <a:effectLst/>
                <a:latin typeface="+mn-lt"/>
                <a:ea typeface="+mn-ea"/>
                <a:cs typeface="+mn-cs"/>
              </a:rPr>
              <a:t>To speak to the on-call epidemiologist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983-6800</a:t>
            </a:r>
          </a:p>
          <a:p>
            <a:r>
              <a:rPr lang="en-US" sz="1200" b="1" kern="1200" dirty="0">
                <a:solidFill>
                  <a:schemeClr val="tx1"/>
                </a:solidFill>
                <a:effectLst/>
                <a:latin typeface="+mn-lt"/>
                <a:ea typeface="+mn-ea"/>
                <a:cs typeface="+mn-cs"/>
              </a:rPr>
              <a:t>Questions about infectious disease reporting</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983-6801</a:t>
            </a:r>
          </a:p>
          <a:p>
            <a:r>
              <a:rPr lang="en-US" sz="1200" b="1" kern="1200" dirty="0">
                <a:solidFill>
                  <a:schemeClr val="tx1"/>
                </a:solidFill>
                <a:effectLst/>
                <a:latin typeface="+mn-lt"/>
                <a:ea typeface="+mn-ea"/>
                <a:cs typeface="+mn-cs"/>
              </a:rPr>
              <a:t>HIV Data Dashboard</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4"/>
              </a:rPr>
              <a:t>https://www.mass.gov/info-details/hiv-data-dashboard</a:t>
            </a:r>
            <a:r>
              <a:rPr lang="en-US" sz="1200" u="sng"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Requests for additional data</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5"/>
              </a:rPr>
              <a:t>https://www.mass.gov/lists/infectious-disease-data-reports-and-requests</a:t>
            </a:r>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Slide sets for HIV Epidemiologic Profile Reports</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3"/>
              </a:rPr>
              <a:t>https://www.mass.gov/lists/hivaids-epidemiologic-profiles</a:t>
            </a:r>
            <a:endParaRPr lang="en-US" sz="1200" kern="1200" dirty="0">
              <a:solidFill>
                <a:schemeClr val="tx1"/>
              </a:solidFill>
              <a:effectLst/>
              <a:latin typeface="+mn-lt"/>
              <a:ea typeface="+mn-ea"/>
              <a:cs typeface="+mn-cs"/>
            </a:endParaRPr>
          </a:p>
          <a:p>
            <a:br>
              <a:rPr lang="en-US" sz="1200" kern="1200" dirty="0">
                <a:solidFill>
                  <a:schemeClr val="tx1"/>
                </a:solidFill>
                <a:effectLst/>
                <a:latin typeface="+mn-lt"/>
                <a:ea typeface="+mn-ea"/>
                <a:cs typeface="+mn-cs"/>
              </a:rPr>
            </a:br>
            <a:endParaRPr lang="en-US" dirty="0">
              <a:effectLst/>
            </a:endParaRPr>
          </a:p>
          <a:p>
            <a:r>
              <a:rPr lang="en-US" sz="1200" kern="1200" dirty="0">
                <a:solidFill>
                  <a:schemeClr val="tx1"/>
                </a:solidFill>
                <a:effectLst/>
                <a:latin typeface="+mn-lt"/>
                <a:ea typeface="+mn-ea"/>
                <a:cs typeface="+mn-cs"/>
              </a:rPr>
              <a:t>*Providers may use this number to report individuals newly diagnosed with a notifiable sexually transmitted infection, including HIV, or request partner services. Partner services is a free and confidential service for individuals recently diagnosed with a priority infection. The client-centered program offers counseling, linkage to other health and social services, anonymous notification of partners who were exposed and assistance with getting testing and treatment. For more information, see: </a:t>
            </a:r>
            <a:r>
              <a:rPr lang="en-US" sz="1200" i="1" u="sng" kern="1200" dirty="0">
                <a:solidFill>
                  <a:schemeClr val="tx1"/>
                </a:solidFill>
                <a:effectLst/>
                <a:latin typeface="+mn-lt"/>
                <a:ea typeface="+mn-ea"/>
                <a:cs typeface="+mn-cs"/>
                <a:hlinkClick r:id="rId6"/>
              </a:rPr>
              <a:t>https://www.mass.gov/service-details/partner-services-program-information-for-healthcare-providers</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*Providers may use this number to report individuals newly diagnosed with a notifiable sexually transmitted infection, including HIV, or request partner services. Partner services is a free and confidential service for individuals recently diagnosed with a priority infection. The client-centered program offers counseling, linkage to other health and social services, anonymous notification of partners who were exposed and assistance with getting testing and treatment. For more information, see: </a:t>
            </a:r>
            <a:r>
              <a:rPr lang="en-US" sz="1200" i="1" u="sng" kern="1200" dirty="0">
                <a:solidFill>
                  <a:schemeClr val="tx1"/>
                </a:solidFill>
                <a:effectLst/>
                <a:latin typeface="+mn-lt"/>
                <a:ea typeface="+mn-ea"/>
                <a:cs typeface="+mn-cs"/>
                <a:hlinkClick r:id="rId6"/>
              </a:rPr>
              <a:t>https://www.mass.gov/service-details/partner-services-program-information-for-healthcare-providers</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pPr algn="l">
              <a:lnSpc>
                <a:spcPct val="100000"/>
              </a:lnSpc>
              <a:spcBef>
                <a:spcPts val="0"/>
              </a:spcBef>
            </a:pPr>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a:t>
            </a:fld>
            <a:endParaRPr lang="en-US"/>
          </a:p>
        </p:txBody>
      </p:sp>
    </p:spTree>
    <p:extLst>
      <p:ext uri="{BB962C8B-B14F-4D97-AF65-F5344CB8AC3E}">
        <p14:creationId xmlns:p14="http://schemas.microsoft.com/office/powerpoint/2010/main" val="10412159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B11BB-BF21-FCDC-8A15-F694AA3300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B0F2D6-965A-3D04-AFEB-369264675C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E7633E-D8CE-151D-E7C2-D0B3F3A228D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stacked bar chart displaying the distribution by Health Service Region (Boston HSR, Central HSR, Metrowest HSR, Northeast HSR, Southeast HSR, Western HSR) of two groups: individuals diagnosed with HIV infection at age 13-24 years and individuals diagnosed with HIV infection aged 25+ years.</a:t>
            </a:r>
          </a:p>
          <a:p>
            <a:endParaRPr lang="en-US" dirty="0"/>
          </a:p>
          <a:p>
            <a:pPr marL="171450" indent="-171450">
              <a:buFont typeface="Arial" pitchFamily="34" charset="0"/>
              <a:buChar char="•"/>
            </a:pPr>
            <a:r>
              <a:rPr lang="en-US" sz="1200" dirty="0">
                <a:latin typeface="Arial" panose="020B0604020202020204" pitchFamily="34" charset="0"/>
                <a:cs typeface="Arial" panose="020B0604020202020204" pitchFamily="34" charset="0"/>
              </a:rPr>
              <a:t>The distribution by Health Service Region of residence was similar for youth recently diagnosed with HIV infection at age 13–24 years and those diagnosed at age 25+ years.</a:t>
            </a:r>
          </a:p>
          <a:p>
            <a:endParaRPr lang="en-US" dirty="0"/>
          </a:p>
        </p:txBody>
      </p:sp>
      <p:sp>
        <p:nvSpPr>
          <p:cNvPr id="4" name="Slide Number Placeholder 3">
            <a:extLst>
              <a:ext uri="{FF2B5EF4-FFF2-40B4-BE49-F238E27FC236}">
                <a16:creationId xmlns:a16="http://schemas.microsoft.com/office/drawing/2014/main" id="{6C3BF39F-3C0B-8003-B216-C72BB8E78DC9}"/>
              </a:ext>
            </a:extLst>
          </p:cNvPr>
          <p:cNvSpPr>
            <a:spLocks noGrp="1"/>
          </p:cNvSpPr>
          <p:nvPr>
            <p:ph type="sldNum" sz="quarter" idx="5"/>
          </p:nvPr>
        </p:nvSpPr>
        <p:spPr/>
        <p:txBody>
          <a:bodyPr/>
          <a:lstStyle/>
          <a:p>
            <a:fld id="{D34CBBDB-52D0-FE4C-8729-D7393D454E10}" type="slidenum">
              <a:rPr lang="en-US" smtClean="0"/>
              <a:t>10</a:t>
            </a:fld>
            <a:endParaRPr lang="en-US"/>
          </a:p>
        </p:txBody>
      </p:sp>
    </p:spTree>
    <p:extLst>
      <p:ext uri="{BB962C8B-B14F-4D97-AF65-F5344CB8AC3E}">
        <p14:creationId xmlns:p14="http://schemas.microsoft.com/office/powerpoint/2010/main" val="2164418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The figure is a trendline displaying the percentage distribution of HIV infection diagnoses by age category (&lt;13, 13-19, 20-24, 25-29, 30-39, 40+) for each year of the ten-year period. </a:t>
            </a:r>
          </a:p>
          <a:p>
            <a:endParaRPr lang="en-US" sz="1200" b="0" dirty="0"/>
          </a:p>
          <a:p>
            <a:pPr marL="171450" indent="-171450">
              <a:spcAft>
                <a:spcPts val="600"/>
              </a:spcAft>
              <a:buFont typeface="Arial" panose="020B0604020202020204" pitchFamily="34" charset="0"/>
              <a:buChar char="•"/>
            </a:pPr>
            <a:r>
              <a:rPr lang="en-US" sz="1200" dirty="0"/>
              <a:t>From 2014 to 2023, the proportion of individuals diagnosed with HIV infection at age 13</a:t>
            </a:r>
            <a:r>
              <a:rPr lang="en-US" altLang="en-US" sz="1200" dirty="0"/>
              <a:t>–</a:t>
            </a:r>
            <a:r>
              <a:rPr lang="en-US" sz="1200" dirty="0"/>
              <a:t>19 years remained relatively stable, ranging from 1% (2018 and 2022) to 4% (2015). </a:t>
            </a:r>
          </a:p>
          <a:p>
            <a:pPr marL="171450" indent="-171450">
              <a:spcAft>
                <a:spcPts val="600"/>
              </a:spcAft>
              <a:buFont typeface="Arial" panose="020B0604020202020204" pitchFamily="34" charset="0"/>
              <a:buChar char="•"/>
            </a:pPr>
            <a:r>
              <a:rPr lang="en-US" sz="1200" dirty="0"/>
              <a:t>During the same time period, the proportion of individuals diagnosed with HIV infection at age 20</a:t>
            </a:r>
            <a:r>
              <a:rPr lang="en-US" altLang="en-US" sz="1200" dirty="0"/>
              <a:t>–24 years also remained relatively stable, ranging from 8% (2021) to 13% (2014).</a:t>
            </a:r>
            <a:endParaRPr lang="en-US" sz="1200" dirty="0"/>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2</a:t>
            </a:fld>
            <a:endParaRPr lang="en-US"/>
          </a:p>
        </p:txBody>
      </p:sp>
    </p:spTree>
    <p:extLst>
      <p:ext uri="{BB962C8B-B14F-4D97-AF65-F5344CB8AC3E}">
        <p14:creationId xmlns:p14="http://schemas.microsoft.com/office/powerpoint/2010/main" val="31529349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figure is a bar chart displaying the percentage distribution of individuals diagnosed at age 13-19 years (N=29) verses age 20-24 years (N=165) by sex assigned at birth (male, female), race/ethnicity (White (non-Hispanic), Black (non-Hispanic), Hispanic/Latinx, Other/Unknown), and primary exposure mode (male-to-male sex, injection drug use, male-to-male sex/injection drug use, heterosexual sex, presumed heterosexual sex, and no identified risk).</a:t>
            </a:r>
          </a:p>
          <a:p>
            <a:endParaRPr lang="en-US"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Among adolescents and young adults (aged 13–24 years) recently diagnosed with HIV infection (2022–2024), 85% (N=165) were 20 to 24 years of age and 15% (N=29) were 13 to 19 years of age. Additionally, 2% (N=4) were considered minors (under 18 years of age) and 98% (N=190) were 18 years of age or older.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larger proportion of individuals recently diagnosed with HIV infection at age 13-19 years (62%) than at age 20-24 years (49%) was Hispanic/Latinx.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distributions by assigned sex at birth and HIV exposure mode were similar for youth recently diagnosed with HIV infection at age 13–19 years and those diagnosed at age 20–24 years. </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3</a:t>
            </a:fld>
            <a:endParaRPr lang="en-US"/>
          </a:p>
        </p:txBody>
      </p:sp>
    </p:spTree>
    <p:extLst>
      <p:ext uri="{BB962C8B-B14F-4D97-AF65-F5344CB8AC3E}">
        <p14:creationId xmlns:p14="http://schemas.microsoft.com/office/powerpoint/2010/main" val="38001997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71487-1934-9439-4EA5-59E8129E3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FA8FA1-1984-DE14-2CBB-9CC0FDE00C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BB33B-921E-9A60-AEBB-8CB435F6A57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stacked bar chart displaying the distribution </a:t>
            </a:r>
            <a:r>
              <a:rPr lang="en-US" sz="1200" dirty="0"/>
              <a:t>by sex assigned at birth (Assigned Male at Birth, Assigned Female at Birth) </a:t>
            </a:r>
            <a:r>
              <a:rPr lang="en-US" dirty="0"/>
              <a:t>of two groups: individuals diagnosed with HIV infection at age 13-24 years and individuals diagnosed with HIV infection aged 25+ years.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larger proportion of adolescents and young adults recently diagnosed with HIV infection at age 13–24 years (88%) than those diagnosed at age 25 years and older (71%) was assigned male at birth (AMAB). </a:t>
            </a:r>
          </a:p>
          <a:p>
            <a:endParaRPr lang="en-US" dirty="0"/>
          </a:p>
        </p:txBody>
      </p:sp>
      <p:sp>
        <p:nvSpPr>
          <p:cNvPr id="4" name="Slide Number Placeholder 3">
            <a:extLst>
              <a:ext uri="{FF2B5EF4-FFF2-40B4-BE49-F238E27FC236}">
                <a16:creationId xmlns:a16="http://schemas.microsoft.com/office/drawing/2014/main" id="{CEB5336F-7A55-BE9E-68BB-6C628EE7D9FD}"/>
              </a:ext>
            </a:extLst>
          </p:cNvPr>
          <p:cNvSpPr>
            <a:spLocks noGrp="1"/>
          </p:cNvSpPr>
          <p:nvPr>
            <p:ph type="sldNum" sz="quarter" idx="5"/>
          </p:nvPr>
        </p:nvSpPr>
        <p:spPr/>
        <p:txBody>
          <a:bodyPr/>
          <a:lstStyle/>
          <a:p>
            <a:fld id="{D34CBBDB-52D0-FE4C-8729-D7393D454E10}" type="slidenum">
              <a:rPr lang="en-US" smtClean="0"/>
              <a:t>4</a:t>
            </a:fld>
            <a:endParaRPr lang="en-US"/>
          </a:p>
        </p:txBody>
      </p:sp>
    </p:spTree>
    <p:extLst>
      <p:ext uri="{BB962C8B-B14F-4D97-AF65-F5344CB8AC3E}">
        <p14:creationId xmlns:p14="http://schemas.microsoft.com/office/powerpoint/2010/main" val="1321383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71487-1934-9439-4EA5-59E8129E3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FA8FA1-1984-DE14-2CBB-9CC0FDE00C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BB33B-921E-9A60-AEBB-8CB435F6A57B}"/>
              </a:ext>
            </a:extLst>
          </p:cNvPr>
          <p:cNvSpPr>
            <a:spLocks noGrp="1"/>
          </p:cNvSpPr>
          <p:nvPr>
            <p:ph type="body" idx="1"/>
          </p:nvPr>
        </p:nvSpPr>
        <p:spPr/>
        <p:txBody>
          <a:bodyPr/>
          <a:lstStyle/>
          <a:p>
            <a:r>
              <a:rPr lang="en-US" dirty="0"/>
              <a:t>The figure is a stacked bar chart displaying the distribution by race/ethnicity (White non-Hispanic, Black non-Hispanic, Hispanic/Latinx, Other/Unknown) of two groups: individuals diagnosed with HIV infection at age 13-24 years and individuals diagnosed with HIV infection aged 25+ years.</a:t>
            </a:r>
          </a:p>
          <a:p>
            <a:endParaRPr lang="en-US"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While the largest proportion of adolescents and young adults recently diagnosed with HIV infection at age 13–24 years was Hispanic/Latinx (51%), the largest proportion of individuals recently diagnosed at age 25 years and older was Black (non-Hispanic) (39%).</a:t>
            </a:r>
          </a:p>
          <a:p>
            <a:endParaRPr lang="en-US" dirty="0"/>
          </a:p>
        </p:txBody>
      </p:sp>
      <p:sp>
        <p:nvSpPr>
          <p:cNvPr id="4" name="Slide Number Placeholder 3">
            <a:extLst>
              <a:ext uri="{FF2B5EF4-FFF2-40B4-BE49-F238E27FC236}">
                <a16:creationId xmlns:a16="http://schemas.microsoft.com/office/drawing/2014/main" id="{CEB5336F-7A55-BE9E-68BB-6C628EE7D9FD}"/>
              </a:ext>
            </a:extLst>
          </p:cNvPr>
          <p:cNvSpPr>
            <a:spLocks noGrp="1"/>
          </p:cNvSpPr>
          <p:nvPr>
            <p:ph type="sldNum" sz="quarter" idx="5"/>
          </p:nvPr>
        </p:nvSpPr>
        <p:spPr/>
        <p:txBody>
          <a:bodyPr/>
          <a:lstStyle/>
          <a:p>
            <a:fld id="{D34CBBDB-52D0-FE4C-8729-D7393D454E10}" type="slidenum">
              <a:rPr lang="en-US" smtClean="0"/>
              <a:t>5</a:t>
            </a:fld>
            <a:endParaRPr lang="en-US"/>
          </a:p>
        </p:txBody>
      </p:sp>
    </p:spTree>
    <p:extLst>
      <p:ext uri="{BB962C8B-B14F-4D97-AF65-F5344CB8AC3E}">
        <p14:creationId xmlns:p14="http://schemas.microsoft.com/office/powerpoint/2010/main" val="5487422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71487-1934-9439-4EA5-59E8129E3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FA8FA1-1984-DE14-2CBB-9CC0FDE00C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BB33B-921E-9A60-AEBB-8CB435F6A57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The figure is a bar chart displaying the distribution by race/ethnicity </a:t>
            </a:r>
            <a:r>
              <a:rPr lang="en-US" sz="1200" dirty="0"/>
              <a:t>(White non-Hispanic, Black non-Hispanic, Hispanic/Latinx, Other/Unknown) for two groups of individuals recently diagnosed with HIV infection at age 13-24 years: individuals AMAB (N=170) and individuals AFAB (N=24)</a:t>
            </a:r>
            <a:endParaRPr lang="en-US" b="0" dirty="0"/>
          </a:p>
          <a:p>
            <a:endParaRPr lang="en-US"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While the largest proportion of individuals AMAB recently diagnosed with HIV infection at age 13–24 years was Hispanic/Latinx (54%), the largest proportion of individuals AFAB recently diagnosed at age 13–24 years was Black (non-Hispanic) (67%).</a:t>
            </a:r>
          </a:p>
          <a:p>
            <a:endParaRPr lang="en-US" dirty="0"/>
          </a:p>
        </p:txBody>
      </p:sp>
      <p:sp>
        <p:nvSpPr>
          <p:cNvPr id="4" name="Slide Number Placeholder 3">
            <a:extLst>
              <a:ext uri="{FF2B5EF4-FFF2-40B4-BE49-F238E27FC236}">
                <a16:creationId xmlns:a16="http://schemas.microsoft.com/office/drawing/2014/main" id="{CEB5336F-7A55-BE9E-68BB-6C628EE7D9FD}"/>
              </a:ext>
            </a:extLst>
          </p:cNvPr>
          <p:cNvSpPr>
            <a:spLocks noGrp="1"/>
          </p:cNvSpPr>
          <p:nvPr>
            <p:ph type="sldNum" sz="quarter" idx="5"/>
          </p:nvPr>
        </p:nvSpPr>
        <p:spPr/>
        <p:txBody>
          <a:bodyPr/>
          <a:lstStyle/>
          <a:p>
            <a:fld id="{D34CBBDB-52D0-FE4C-8729-D7393D454E10}" type="slidenum">
              <a:rPr lang="en-US" smtClean="0"/>
              <a:t>6</a:t>
            </a:fld>
            <a:endParaRPr lang="en-US"/>
          </a:p>
        </p:txBody>
      </p:sp>
    </p:spTree>
    <p:extLst>
      <p:ext uri="{BB962C8B-B14F-4D97-AF65-F5344CB8AC3E}">
        <p14:creationId xmlns:p14="http://schemas.microsoft.com/office/powerpoint/2010/main" val="41031727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3F4E1-C52C-C523-183D-84A52E0E43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ADB563-DE4A-BBAB-7BBC-C8BBCC7528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3879EF-90E7-C131-B803-D6FC02D8468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stacked bar chart displaying the distribution place of birth (United States, Puerto Rico/US Dependency, Non-US) of two groups: individuals diagnosed with HIV infection at age 13-24 years and individuals diagnosed with HIV infection aged 25+ years.</a:t>
            </a:r>
          </a:p>
          <a:p>
            <a:endParaRPr lang="en-US"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larger proportion of adolescents and young adults recently diagnosed with HIV infection at age 13–24 years (59%) than those diagnosed at age 25 years and older (47%) was born in the US. </a:t>
            </a:r>
          </a:p>
          <a:p>
            <a:endParaRPr lang="en-US" dirty="0"/>
          </a:p>
        </p:txBody>
      </p:sp>
      <p:sp>
        <p:nvSpPr>
          <p:cNvPr id="4" name="Slide Number Placeholder 3">
            <a:extLst>
              <a:ext uri="{FF2B5EF4-FFF2-40B4-BE49-F238E27FC236}">
                <a16:creationId xmlns:a16="http://schemas.microsoft.com/office/drawing/2014/main" id="{431B1655-5C3B-9635-7F8B-EE14392C6271}"/>
              </a:ext>
            </a:extLst>
          </p:cNvPr>
          <p:cNvSpPr>
            <a:spLocks noGrp="1"/>
          </p:cNvSpPr>
          <p:nvPr>
            <p:ph type="sldNum" sz="quarter" idx="5"/>
          </p:nvPr>
        </p:nvSpPr>
        <p:spPr/>
        <p:txBody>
          <a:bodyPr/>
          <a:lstStyle/>
          <a:p>
            <a:fld id="{D34CBBDB-52D0-FE4C-8729-D7393D454E10}" type="slidenum">
              <a:rPr lang="en-US" smtClean="0"/>
              <a:t>7</a:t>
            </a:fld>
            <a:endParaRPr lang="en-US"/>
          </a:p>
        </p:txBody>
      </p:sp>
    </p:spTree>
    <p:extLst>
      <p:ext uri="{BB962C8B-B14F-4D97-AF65-F5344CB8AC3E}">
        <p14:creationId xmlns:p14="http://schemas.microsoft.com/office/powerpoint/2010/main" val="22859217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A9E67-B259-2EF7-7D3A-018A1429AF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A4CBA2-DAF1-AFD4-3134-52368E849B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C5722A-F0C5-2C58-1FFD-C3B36431478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figure is a bar chart displaying the distribution of individuals diagnosed at 13-24 years of age verses 25+ years of age by exposure mode (</a:t>
            </a:r>
            <a:r>
              <a:rPr lang="en-US" sz="1200" dirty="0">
                <a:solidFill>
                  <a:schemeClr val="tx1">
                    <a:lumMod val="65000"/>
                    <a:lumOff val="35000"/>
                  </a:schemeClr>
                </a:solidFill>
                <a:latin typeface="Arial Narrow" panose="020B0606020202030204" pitchFamily="34" charset="0"/>
              </a:rPr>
              <a:t>male-to-male sex (MSM), injection drug use (IDU), MSM/IDU, heterosexual sex, presumed heterosexual sex, no identified risk</a:t>
            </a:r>
            <a:r>
              <a:rPr lang="en-US" sz="1200" dirty="0"/>
              <a:t>).</a:t>
            </a:r>
          </a:p>
          <a:p>
            <a:endParaRPr lang="en-US"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larger proportion of individuals diagnosed with HIV infection at age 13–24 years (71%) than those diagnosed at age 25 years and older (37%) had MSM exposure mode and a smaller proportion had injection drug use (less than 5% versus 9%) and no identified risk (16% versus 31%). </a:t>
            </a:r>
          </a:p>
          <a:p>
            <a:pPr marL="171450" lvl="0" indent="-171450">
              <a:buFont typeface="Arial" panose="020B0604020202020204" pitchFamily="34" charset="0"/>
              <a:buChar char="•"/>
            </a:pPr>
            <a:endParaRPr lang="en-US" sz="1200" b="1"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KEY FINDING:</a:t>
            </a:r>
            <a:r>
              <a:rPr lang="en-US" sz="1200" kern="1200" dirty="0">
                <a:solidFill>
                  <a:schemeClr val="tx1"/>
                </a:solidFill>
                <a:effectLst/>
                <a:latin typeface="+mn-lt"/>
                <a:ea typeface="+mn-ea"/>
                <a:cs typeface="+mn-cs"/>
              </a:rPr>
              <a:t> Among individuals AMAB, a larger proportion of those diagnosed with HIV infection at age 13–24 years (81%, N=137/170) than those diagnosed at age 25 years and older (52%, N=515/990) had MSM exposure mode.</a:t>
            </a:r>
          </a:p>
          <a:p>
            <a:endParaRPr lang="en-US" dirty="0"/>
          </a:p>
        </p:txBody>
      </p:sp>
      <p:sp>
        <p:nvSpPr>
          <p:cNvPr id="4" name="Slide Number Placeholder 3">
            <a:extLst>
              <a:ext uri="{FF2B5EF4-FFF2-40B4-BE49-F238E27FC236}">
                <a16:creationId xmlns:a16="http://schemas.microsoft.com/office/drawing/2014/main" id="{0740F73F-D9A9-5E8F-CF21-FEAFC57BA0F5}"/>
              </a:ext>
            </a:extLst>
          </p:cNvPr>
          <p:cNvSpPr>
            <a:spLocks noGrp="1"/>
          </p:cNvSpPr>
          <p:nvPr>
            <p:ph type="sldNum" sz="quarter" idx="5"/>
          </p:nvPr>
        </p:nvSpPr>
        <p:spPr/>
        <p:txBody>
          <a:bodyPr/>
          <a:lstStyle/>
          <a:p>
            <a:fld id="{D34CBBDB-52D0-FE4C-8729-D7393D454E10}" type="slidenum">
              <a:rPr lang="en-US" smtClean="0"/>
              <a:t>8</a:t>
            </a:fld>
            <a:endParaRPr lang="en-US"/>
          </a:p>
        </p:txBody>
      </p:sp>
    </p:spTree>
    <p:extLst>
      <p:ext uri="{BB962C8B-B14F-4D97-AF65-F5344CB8AC3E}">
        <p14:creationId xmlns:p14="http://schemas.microsoft.com/office/powerpoint/2010/main" val="37418428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71487-1934-9439-4EA5-59E8129E3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FA8FA1-1984-DE14-2CBB-9CC0FDE00C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BB33B-921E-9A60-AEBB-8CB435F6A57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bar chart displaying the distribution of individuals diagnosed with HIV infection at age 13-24 years by exposure mode (MSM, IDU, MSM/IDU, HTSX, Presumed HTSX, Other, NIR) for three groups: White NH (N=36), Black NH (N=49), and Hispanic/Latinx (N=98).</a:t>
            </a:r>
          </a:p>
          <a:p>
            <a:endParaRPr lang="en-US"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proportion of adolescents and young adults (aged 13–24 years) recently diagnosed with MSM exposure mode was 79% among Hispanic/Latinx youth, 72% among White (non-Hispanic) youth, and 49% among Black (non-Hispanic) youth.</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proportion with IDU exposure mode was less than 5% among White (non-Hispanic), Black (non-Hispanic), and Hispanic/Latinx youth. The proportion with MSM/IDU exposure mode was 14% among White (non-Hispanic) youth, compared to 0% among both Hispanic/Latinx youth and Black (non-Hispanic) youth. </a:t>
            </a:r>
          </a:p>
          <a:p>
            <a:endParaRPr lang="en-US" dirty="0"/>
          </a:p>
        </p:txBody>
      </p:sp>
      <p:sp>
        <p:nvSpPr>
          <p:cNvPr id="4" name="Slide Number Placeholder 3">
            <a:extLst>
              <a:ext uri="{FF2B5EF4-FFF2-40B4-BE49-F238E27FC236}">
                <a16:creationId xmlns:a16="http://schemas.microsoft.com/office/drawing/2014/main" id="{CEB5336F-7A55-BE9E-68BB-6C628EE7D9FD}"/>
              </a:ext>
            </a:extLst>
          </p:cNvPr>
          <p:cNvSpPr>
            <a:spLocks noGrp="1"/>
          </p:cNvSpPr>
          <p:nvPr>
            <p:ph type="sldNum" sz="quarter" idx="5"/>
          </p:nvPr>
        </p:nvSpPr>
        <p:spPr/>
        <p:txBody>
          <a:bodyPr/>
          <a:lstStyle/>
          <a:p>
            <a:fld id="{D34CBBDB-52D0-FE4C-8729-D7393D454E10}" type="slidenum">
              <a:rPr lang="en-US" smtClean="0"/>
              <a:t>9</a:t>
            </a:fld>
            <a:endParaRPr lang="en-US"/>
          </a:p>
        </p:txBody>
      </p:sp>
    </p:spTree>
    <p:extLst>
      <p:ext uri="{BB962C8B-B14F-4D97-AF65-F5344CB8AC3E}">
        <p14:creationId xmlns:p14="http://schemas.microsoft.com/office/powerpoint/2010/main" val="35403074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05994"/>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 uri="{C183D7F6-B498-43B3-948B-1728B52AA6E4}">
                <adec:decorative xmlns:adec="http://schemas.microsoft.com/office/drawing/2017/decorative" val="1"/>
              </a:ext>
            </a:extLst>
          </p:cNvPr>
          <p:cNvSpPr/>
          <p:nvPr userDrawn="1"/>
        </p:nvSpPr>
        <p:spPr>
          <a:xfrm>
            <a:off x="0" y="-14985"/>
            <a:ext cx="12192000" cy="977549"/>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85708" y="196391"/>
            <a:ext cx="10423375" cy="584775"/>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w="12700">
                  <a:solidFill>
                    <a:schemeClr val="tx1"/>
                  </a:solidFill>
                  <a:prstDash val="solid"/>
                </a:ln>
                <a:solidFill>
                  <a:srgbClr val="FFFFFF"/>
                </a:solidFill>
                <a:effectLst/>
                <a:uLnTx/>
                <a:uFillTx/>
                <a:latin typeface="Avenir Next LT Pro" panose="020B0504020202020204" pitchFamily="34" charset="0"/>
                <a:cs typeface="Arial" panose="020B0604020202020204" pitchFamily="34" charset="0"/>
              </a:rPr>
              <a:t>  </a:t>
            </a:r>
            <a:r>
              <a:rPr kumimoji="0" lang="en-US" sz="3200" b="1" i="0" u="none" strike="noStrike" kern="0" cap="none" spc="0" normalizeH="0" baseline="0" noProof="0" dirty="0">
                <a:ln w="12700">
                  <a:noFill/>
                  <a:prstDash val="solid"/>
                </a:ln>
                <a:solidFill>
                  <a:srgbClr val="FFFFFF"/>
                </a:solidFill>
                <a:effectLst/>
                <a:uLnTx/>
                <a:uFillTx/>
                <a:latin typeface="Avenir Next LT Pro" panose="020B0504020202020204" pitchFamily="34" charset="0"/>
                <a:cs typeface="Arial" panose="020B0604020202020204" pitchFamily="34" charset="0"/>
              </a:rPr>
              <a:t>Massachusetts Department of Public Health</a:t>
            </a:r>
          </a:p>
        </p:txBody>
      </p:sp>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875729" y="2358615"/>
            <a:ext cx="10440537" cy="1373701"/>
          </a:xfrm>
          <a:prstGeom prst="rect">
            <a:avLst/>
          </a:prstGeom>
        </p:spPr>
        <p:txBody>
          <a:bodyPr/>
          <a:lstStyle>
            <a:lvl1pPr marL="0" indent="0" algn="ctr">
              <a:buNone/>
              <a:defRPr sz="4400" b="1">
                <a:solidFill>
                  <a:schemeClr val="bg1"/>
                </a:solidFill>
                <a:latin typeface="Avenir Next LT Pro" panose="020B0504020202020204" pitchFamily="34" charset="0"/>
                <a:cs typeface="Arial" panose="020B0604020202020204" pitchFamily="34" charset="0"/>
              </a:defRPr>
            </a:lvl1pPr>
          </a:lstStyle>
          <a:p>
            <a:pPr lvl="0"/>
            <a:r>
              <a:rPr lang="en-US" dirty="0"/>
              <a:t>Click to Add Presentation Title</a:t>
            </a:r>
          </a:p>
          <a:p>
            <a:pPr lvl="0"/>
            <a:r>
              <a:rPr lang="en-US" dirty="0"/>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3697287" y="4032280"/>
            <a:ext cx="4797425" cy="746846"/>
          </a:xfrm>
          <a:prstGeom prst="rect">
            <a:avLst/>
          </a:prstGeom>
        </p:spPr>
        <p:txBody>
          <a:bodyPr/>
          <a:lstStyle>
            <a:lvl1pPr marL="0" indent="0" algn="ctr">
              <a:buNone/>
              <a:defRPr sz="3000" b="0">
                <a:solidFill>
                  <a:schemeClr val="bg1"/>
                </a:solidFill>
                <a:latin typeface="Avenir Next LT Pro" panose="020B0504020202020204" pitchFamily="34" charset="0"/>
                <a:cs typeface="Arial" panose="020B0604020202020204" pitchFamily="34" charset="0"/>
              </a:defRPr>
            </a:lvl1pPr>
          </a:lstStyle>
          <a:p>
            <a:pPr lvl="0"/>
            <a:r>
              <a:rPr lang="en-US" dirty="0"/>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3174203" y="5400446"/>
            <a:ext cx="5843587" cy="850228"/>
          </a:xfrm>
          <a:prstGeom prst="rect">
            <a:avLst/>
          </a:prstGeom>
        </p:spPr>
        <p:txBody>
          <a:bodyPr/>
          <a:lstStyle>
            <a:lvl1pPr marL="0" indent="0" algn="ctr">
              <a:buNone/>
              <a:defRPr sz="2400" b="1" i="0">
                <a:solidFill>
                  <a:schemeClr val="bg1"/>
                </a:solidFill>
                <a:latin typeface="Avenir Next LT Pro" panose="020B0504020202020204" pitchFamily="34" charset="0"/>
                <a:cs typeface="Arial" panose="020B0604020202020204" pitchFamily="34" charset="0"/>
              </a:defRPr>
            </a:lvl1pPr>
          </a:lstStyle>
          <a:p>
            <a:pPr lvl="0"/>
            <a:r>
              <a:rPr lang="en-US" dirty="0"/>
              <a:t>Click to add presenter</a:t>
            </a:r>
            <a:br>
              <a:rPr lang="en-US" dirty="0"/>
            </a:br>
            <a:r>
              <a:rPr lang="en-US" dirty="0"/>
              <a:t>Title</a:t>
            </a:r>
          </a:p>
        </p:txBody>
      </p:sp>
      <p:pic>
        <p:nvPicPr>
          <p:cNvPr id="14" name="Picture 13" descr="Logo, company name&#10;&#10;AI-generated content may be incorrect.">
            <a:extLst>
              <a:ext uri="{FF2B5EF4-FFF2-40B4-BE49-F238E27FC236}">
                <a16:creationId xmlns:a16="http://schemas.microsoft.com/office/drawing/2014/main" id="{12424AD9-3DDB-7449-9BD8-03E3D19E95A4}"/>
              </a:ext>
            </a:extLst>
          </p:cNvPr>
          <p:cNvPicPr>
            <a:picLocks noChangeAspect="1"/>
          </p:cNvPicPr>
          <p:nvPr userDrawn="1"/>
        </p:nvPicPr>
        <p:blipFill>
          <a:blip r:embed="rId2"/>
          <a:stretch>
            <a:fillRect/>
          </a:stretch>
        </p:blipFill>
        <p:spPr>
          <a:xfrm>
            <a:off x="251825" y="113766"/>
            <a:ext cx="1533883" cy="750024"/>
          </a:xfrm>
          <a:prstGeom prst="rect">
            <a:avLst/>
          </a:prstGeom>
        </p:spPr>
      </p:pic>
    </p:spTree>
    <p:extLst>
      <p:ext uri="{BB962C8B-B14F-4D97-AF65-F5344CB8AC3E}">
        <p14:creationId xmlns:p14="http://schemas.microsoft.com/office/powerpoint/2010/main" val="4108470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367321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venir Next LT Pro" panose="020B05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venir Next LT Pro" panose="020B05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Click to edit level one bullet text. (Add periods if full sentences; no periods needed otherwise.)</a:t>
            </a:r>
          </a:p>
          <a:p>
            <a:pPr lvl="1"/>
            <a:r>
              <a:rPr lang="en-US" dirty="0"/>
              <a:t>Second level bullet text</a:t>
            </a:r>
          </a:p>
          <a:p>
            <a:pPr lvl="2"/>
            <a:r>
              <a:rPr lang="en-US" dirty="0"/>
              <a:t>Third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39789" y="1097280"/>
            <a:ext cx="5157787" cy="823912"/>
          </a:xfrm>
          <a:prstGeom prst="rect">
            <a:avLst/>
          </a:prstGeom>
        </p:spPr>
        <p:txBody>
          <a:bodyPr anchor="b"/>
          <a:lstStyle>
            <a:lvl1pPr marL="0" indent="0">
              <a:buNone/>
              <a:defRPr sz="2800" b="1">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62011" y="1920238"/>
            <a:ext cx="5157787" cy="4297680"/>
          </a:xfrm>
          <a:prstGeom prst="rect">
            <a:avLst/>
          </a:prstGeom>
        </p:spPr>
        <p:txBody>
          <a:bodyPr/>
          <a:lstStyle>
            <a:lvl1pPr>
              <a:defRPr sz="2400">
                <a:latin typeface="Avenir Next LT Pro" panose="020B0504020202020204" pitchFamily="34" charset="0"/>
                <a:cs typeface="Arial" panose="020B0604020202020204" pitchFamily="34" charset="0"/>
              </a:defRPr>
            </a:lvl1pPr>
            <a:lvl2pPr>
              <a:defRPr sz="2200">
                <a:latin typeface="Avenir Next LT Pro" panose="020B0504020202020204" pitchFamily="34" charset="0"/>
                <a:cs typeface="Arial" panose="020B0604020202020204" pitchFamily="34" charset="0"/>
              </a:defRPr>
            </a:lvl2pPr>
            <a:lvl3pPr marL="914400" indent="0">
              <a:buNone/>
              <a:defRPr>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vl5pPr marL="1828800" indent="0">
              <a:buNone/>
              <a:defRPr/>
            </a:lvl5pPr>
          </a:lstStyle>
          <a:p>
            <a:pPr lvl="0"/>
            <a:r>
              <a:rPr lang="en-US" dirty="0"/>
              <a:t>Edit bullet level one text.</a:t>
            </a:r>
          </a:p>
          <a:p>
            <a:pPr lvl="1"/>
            <a:r>
              <a:rPr lang="en-US" dirty="0"/>
              <a:t>Edit bullet level two text.</a:t>
            </a:r>
          </a:p>
          <a:p>
            <a:pPr lvl="2"/>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buNone/>
              <a:defRPr sz="2800" b="1">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defRPr sz="2400">
                <a:latin typeface="Avenir Next LT Pro" panose="020B0504020202020204" pitchFamily="34" charset="0"/>
                <a:cs typeface="Arial" panose="020B0604020202020204" pitchFamily="34" charset="0"/>
              </a:defRPr>
            </a:lvl1pPr>
            <a:lvl2pPr>
              <a:defRPr>
                <a:latin typeface="Avenir Next LT Pro" panose="020B0504020202020204" pitchFamily="34" charset="0"/>
                <a:cs typeface="Arial" panose="020B0604020202020204" pitchFamily="34" charset="0"/>
              </a:defRPr>
            </a:lvl2pPr>
            <a:lvl3pPr>
              <a:defRPr>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stStyle>
          <a:p>
            <a:pPr lvl="0"/>
            <a:r>
              <a:rPr lang="en-US" dirty="0"/>
              <a:t>Edit bullet level one text.</a:t>
            </a:r>
          </a:p>
          <a:p>
            <a:pPr lvl="1"/>
            <a:r>
              <a:rPr lang="en-US" dirty="0"/>
              <a:t>Edit bullet level two text.</a:t>
            </a:r>
          </a:p>
          <a:p>
            <a:pPr lvl="2"/>
            <a:endParaRPr lang="en-US" dirty="0"/>
          </a:p>
        </p:txBody>
      </p:sp>
      <p:sp>
        <p:nvSpPr>
          <p:cNvPr id="10" name="Rectangle 9">
            <a:extLst>
              <a:ext uri="{FF2B5EF4-FFF2-40B4-BE49-F238E27FC236}">
                <a16:creationId xmlns:a16="http://schemas.microsoft.com/office/drawing/2014/main" id="{599027F3-96A1-F54F-89E8-F47E6B10DE1B}"/>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13" name="TextBox 12">
            <a:extLst>
              <a:ext uri="{FF2B5EF4-FFF2-40B4-BE49-F238E27FC236}">
                <a16:creationId xmlns:a16="http://schemas.microsoft.com/office/drawing/2014/main" id="{03F1034B-732A-43E2-993F-868DF0D2772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4" name="Slide Number Placeholder 5">
            <a:extLst>
              <a:ext uri="{FF2B5EF4-FFF2-40B4-BE49-F238E27FC236}">
                <a16:creationId xmlns:a16="http://schemas.microsoft.com/office/drawing/2014/main" id="{BE009795-B8D9-482E-96A1-D1025E613A3F}"/>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166365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2780067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Intro">
    <p:bg>
      <p:bgPr>
        <a:solidFill>
          <a:srgbClr val="005994"/>
        </a:solidFill>
        <a:effectLst/>
      </p:bgPr>
    </p:bg>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49108D5-E6A2-E374-F491-40DDE4CC949E}"/>
              </a:ext>
              <a:ext uri="{C183D7F6-B498-43B3-948B-1728B52AA6E4}">
                <adec:decorative xmlns:adec="http://schemas.microsoft.com/office/drawing/2017/decorative" val="1"/>
              </a:ext>
            </a:extLst>
          </p:cNvPr>
          <p:cNvCxnSpPr/>
          <p:nvPr userDrawn="1"/>
        </p:nvCxnSpPr>
        <p:spPr>
          <a:xfrm>
            <a:off x="2049517" y="2228193"/>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2F8765F-34CF-EDAB-B5EF-A28E0BDB163D}"/>
              </a:ext>
              <a:ext uri="{C183D7F6-B498-43B3-948B-1728B52AA6E4}">
                <adec:decorative xmlns:adec="http://schemas.microsoft.com/office/drawing/2017/decorative" val="1"/>
              </a:ext>
            </a:extLst>
          </p:cNvPr>
          <p:cNvCxnSpPr/>
          <p:nvPr userDrawn="1"/>
        </p:nvCxnSpPr>
        <p:spPr>
          <a:xfrm>
            <a:off x="2039007" y="4703379"/>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3CE05C00-0C08-7FEC-4EE1-897B5C522B54}"/>
              </a:ext>
            </a:extLst>
          </p:cNvPr>
          <p:cNvSpPr>
            <a:spLocks noGrp="1"/>
          </p:cNvSpPr>
          <p:nvPr>
            <p:ph type="body" sz="quarter" idx="10" hasCustomPrompt="1"/>
          </p:nvPr>
        </p:nvSpPr>
        <p:spPr>
          <a:xfrm>
            <a:off x="2995886" y="2814637"/>
            <a:ext cx="6032500" cy="1228725"/>
          </a:xfrm>
          <a:prstGeom prst="rect">
            <a:avLst/>
          </a:prstGeom>
        </p:spPr>
        <p:txBody>
          <a:bodyPr anchor="ctr" anchorCtr="0"/>
          <a:lstStyle>
            <a:lvl1pPr marL="0" indent="0" algn="ctr">
              <a:buNone/>
              <a:defRPr sz="4400" b="1">
                <a:solidFill>
                  <a:schemeClr val="bg1"/>
                </a:solidFill>
                <a:latin typeface="Avenir Next LT Pro" panose="020B0504020202020204" pitchFamily="34" charset="0"/>
                <a:cs typeface="Arial" panose="020B0604020202020204" pitchFamily="34" charset="0"/>
              </a:defRPr>
            </a:lvl1pPr>
          </a:lstStyle>
          <a:p>
            <a:pPr lvl="0"/>
            <a:r>
              <a:rPr lang="en-US" dirty="0"/>
              <a:t>Enter section title</a:t>
            </a:r>
          </a:p>
        </p:txBody>
      </p:sp>
    </p:spTree>
    <p:extLst>
      <p:ext uri="{BB962C8B-B14F-4D97-AF65-F5344CB8AC3E}">
        <p14:creationId xmlns:p14="http://schemas.microsoft.com/office/powerpoint/2010/main" val="3296889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2959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56" r:id="rId1"/>
    <p:sldLayoutId id="2147483658" r:id="rId2"/>
    <p:sldLayoutId id="2147483650" r:id="rId3"/>
    <p:sldLayoutId id="2147483653" r:id="rId4"/>
    <p:sldLayoutId id="2147483659" r:id="rId5"/>
    <p:sldLayoutId id="2147483657" r:id="rId6"/>
    <p:sldLayoutId id="2147483660"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785A978-E8DF-43C5-81AD-9E02D99320AA}"/>
              </a:ext>
            </a:extLst>
          </p:cNvPr>
          <p:cNvSpPr>
            <a:spLocks noGrp="1"/>
          </p:cNvSpPr>
          <p:nvPr>
            <p:ph type="title" idx="4294967295"/>
          </p:nvPr>
        </p:nvSpPr>
        <p:spPr>
          <a:xfrm>
            <a:off x="875729" y="2358615"/>
            <a:ext cx="10440537" cy="13737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Massachusetts HIV Epidemiologic Profile: </a:t>
            </a:r>
          </a:p>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Data as of </a:t>
            </a:r>
            <a:r>
              <a:rPr lang="en-US" b="1" dirty="0">
                <a:solidFill>
                  <a:schemeClr val="bg1"/>
                </a:solidFill>
                <a:latin typeface="Arial" panose="020B0604020202020204" pitchFamily="34" charset="0"/>
                <a:ea typeface="+mn-ea"/>
                <a:cs typeface="Arial" panose="020B0604020202020204" pitchFamily="34" charset="0"/>
              </a:rPr>
              <a:t>7</a:t>
            </a: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/1/2025</a:t>
            </a:r>
          </a:p>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Adolescents and Young Adults</a:t>
            </a:r>
          </a:p>
        </p:txBody>
      </p:sp>
    </p:spTree>
    <p:extLst>
      <p:ext uri="{BB962C8B-B14F-4D97-AF65-F5344CB8AC3E}">
        <p14:creationId xmlns:p14="http://schemas.microsoft.com/office/powerpoint/2010/main" val="1783469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1F754-65AE-83CC-0B49-8F951395E53C}"/>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D73B3B60-3CC4-4DE8-5AB6-D993FB3B142D}"/>
              </a:ext>
              <a:ext uri="{C183D7F6-B498-43B3-948B-1728B52AA6E4}">
                <adec:decorative xmlns:adec="http://schemas.microsoft.com/office/drawing/2017/decorative" val="1"/>
              </a:ext>
            </a:extLst>
          </p:cNvPr>
          <p:cNvSpPr>
            <a:spLocks noGrp="1"/>
          </p:cNvSpPr>
          <p:nvPr>
            <p:ph type="title"/>
          </p:nvPr>
        </p:nvSpPr>
        <p:spPr>
          <a:xfrm>
            <a:off x="592822" y="80806"/>
            <a:ext cx="10972800" cy="874654"/>
          </a:xfrm>
        </p:spPr>
        <p:txBody>
          <a:bodyPr>
            <a:normAutofit fontScale="90000"/>
          </a:bodyPr>
          <a:lstStyle/>
          <a:p>
            <a:pPr algn="ctr"/>
            <a:r>
              <a:rPr lang="en-US" sz="2400" dirty="0"/>
              <a:t>HIV infection diagnoses by Health Service Region (HSR) of residence and age at diagnosis: 13–24 years (N=194) and 25+ years (N=1,397), Massachusetts 2022–2024</a:t>
            </a:r>
            <a:r>
              <a:rPr lang="en-US" sz="2400" baseline="30000" dirty="0"/>
              <a:t>1</a:t>
            </a:r>
            <a:r>
              <a:rPr lang="en-US" sz="2400" dirty="0"/>
              <a:t> </a:t>
            </a:r>
          </a:p>
        </p:txBody>
      </p:sp>
      <p:sp>
        <p:nvSpPr>
          <p:cNvPr id="5" name="TextBox 4">
            <a:extLst>
              <a:ext uri="{FF2B5EF4-FFF2-40B4-BE49-F238E27FC236}">
                <a16:creationId xmlns:a16="http://schemas.microsoft.com/office/drawing/2014/main" id="{A578D38E-14DC-3B1B-B546-09A14509F1E7}"/>
              </a:ext>
              <a:ext uri="{C183D7F6-B498-43B3-948B-1728B52AA6E4}">
                <adec:decorative xmlns:adec="http://schemas.microsoft.com/office/drawing/2017/decorative" val="1"/>
              </a:ext>
            </a:extLst>
          </p:cNvPr>
          <p:cNvSpPr txBox="1"/>
          <p:nvPr/>
        </p:nvSpPr>
        <p:spPr>
          <a:xfrm>
            <a:off x="344152" y="6100304"/>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EF358A-8A45-5FC6-00DA-EAB36A80B555}"/>
              </a:ext>
              <a:ext uri="{C183D7F6-B498-43B3-948B-1728B52AA6E4}">
                <adec:decorative xmlns:adec="http://schemas.microsoft.com/office/drawing/2017/decorative" val="1"/>
              </a:ext>
            </a:extLst>
          </p:cNvPr>
          <p:cNvSpPr>
            <a:spLocks noGrp="1"/>
          </p:cNvSpPr>
          <p:nvPr>
            <p:ph type="sldNum" sz="quarter" idx="4"/>
          </p:nvPr>
        </p:nvSpPr>
        <p:spPr>
          <a:prstGeom prst="rect">
            <a:avLst/>
          </a:prstGeom>
        </p:spPr>
        <p:txBody>
          <a:bodyPr/>
          <a:lstStyle/>
          <a:p>
            <a:fld id="{CA49D0EE-DE7F-324B-A84C-F36708423CDB}" type="slidenum">
              <a:rPr lang="en-US" smtClean="0"/>
              <a:pPr/>
              <a:t>10</a:t>
            </a:fld>
            <a:endParaRPr lang="en-US" dirty="0"/>
          </a:p>
        </p:txBody>
      </p:sp>
      <p:graphicFrame>
        <p:nvGraphicFramePr>
          <p:cNvPr id="4" name="Chart 3">
            <a:extLst>
              <a:ext uri="{FF2B5EF4-FFF2-40B4-BE49-F238E27FC236}">
                <a16:creationId xmlns:a16="http://schemas.microsoft.com/office/drawing/2014/main" id="{F08607E9-2052-79CE-9068-C5509B3C4407}"/>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3376321451"/>
              </p:ext>
            </p:extLst>
          </p:nvPr>
        </p:nvGraphicFramePr>
        <p:xfrm>
          <a:off x="258085" y="1059002"/>
          <a:ext cx="11521440" cy="493776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05541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6001753-473F-E078-0750-B00985F62C60}"/>
              </a:ext>
            </a:extLst>
          </p:cNvPr>
          <p:cNvSpPr>
            <a:spLocks noGrp="1"/>
          </p:cNvSpPr>
          <p:nvPr>
            <p:ph type="title"/>
          </p:nvPr>
        </p:nvSpPr>
        <p:spPr/>
        <p:txBody>
          <a:bodyPr>
            <a:noAutofit/>
          </a:bodyPr>
          <a:lstStyle/>
          <a:p>
            <a:pPr algn="ctr"/>
            <a:r>
              <a:rPr lang="en-US" sz="2400" dirty="0"/>
              <a:t>Individuals diagnosed with HIV infection by age at diagnosis and year of diagnosis, Massachusetts 2015–2024</a:t>
            </a:r>
            <a:r>
              <a:rPr lang="en-US" sz="2400" baseline="30000" dirty="0"/>
              <a:t>1</a:t>
            </a:r>
            <a:endParaRPr lang="en-US" sz="2400" dirty="0"/>
          </a:p>
        </p:txBody>
      </p:sp>
      <p:pic>
        <p:nvPicPr>
          <p:cNvPr id="7" name="Picture 6" descr="The figure is a trendline displaying the percentage distribution of HIV infection diagnoses by age category (&lt;13, 13-19, 20-24, 25-29, 30-39, 40+) for each year of the ten-year period.">
            <a:extLst>
              <a:ext uri="{FF2B5EF4-FFF2-40B4-BE49-F238E27FC236}">
                <a16:creationId xmlns:a16="http://schemas.microsoft.com/office/drawing/2014/main" id="{5F1DCDF9-9DB1-A860-DDF1-A47268A0CEE6}"/>
              </a:ext>
            </a:extLst>
          </p:cNvPr>
          <p:cNvPicPr>
            <a:picLocks noChangeAspect="1"/>
          </p:cNvPicPr>
          <p:nvPr/>
        </p:nvPicPr>
        <p:blipFill>
          <a:blip r:embed="rId3"/>
          <a:stretch>
            <a:fillRect/>
          </a:stretch>
        </p:blipFill>
        <p:spPr>
          <a:xfrm>
            <a:off x="316489" y="1048298"/>
            <a:ext cx="11607790" cy="4932091"/>
          </a:xfrm>
          <a:prstGeom prst="rect">
            <a:avLst/>
          </a:prstGeom>
        </p:spPr>
      </p:pic>
      <p:sp>
        <p:nvSpPr>
          <p:cNvPr id="4" name="TextBox 3">
            <a:extLst>
              <a:ext uri="{FF2B5EF4-FFF2-40B4-BE49-F238E27FC236}">
                <a16:creationId xmlns:a16="http://schemas.microsoft.com/office/drawing/2014/main" id="{D552A327-BB33-6CB5-8D79-036AD0258D6A}"/>
              </a:ext>
            </a:extLst>
          </p:cNvPr>
          <p:cNvSpPr txBox="1"/>
          <p:nvPr/>
        </p:nvSpPr>
        <p:spPr>
          <a:xfrm>
            <a:off x="463242" y="5942848"/>
            <a:ext cx="11470139" cy="553998"/>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Individuals Diagnosed with HIV Infection 2015–2024: N=5,534</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25CFD094-416F-50EA-D0B1-7330B94E7A8D}"/>
              </a:ext>
            </a:extLst>
          </p:cNvPr>
          <p:cNvSpPr>
            <a:spLocks noGrp="1"/>
          </p:cNvSpPr>
          <p:nvPr>
            <p:ph type="sldNum" sz="quarter" idx="4"/>
          </p:nvPr>
        </p:nvSpPr>
        <p:spPr/>
        <p:txBody>
          <a:bodyPr/>
          <a:lstStyle/>
          <a:p>
            <a:fld id="{CA49D0EE-DE7F-324B-A84C-F36708423CDB}" type="slidenum">
              <a:rPr lang="en-US" smtClean="0"/>
              <a:pPr/>
              <a:t>2</a:t>
            </a:fld>
            <a:endParaRPr lang="en-US" dirty="0"/>
          </a:p>
        </p:txBody>
      </p:sp>
    </p:spTree>
    <p:extLst>
      <p:ext uri="{BB962C8B-B14F-4D97-AF65-F5344CB8AC3E}">
        <p14:creationId xmlns:p14="http://schemas.microsoft.com/office/powerpoint/2010/main" val="1811586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a:xfrm>
            <a:off x="592822" y="80806"/>
            <a:ext cx="10972800" cy="874654"/>
          </a:xfrm>
        </p:spPr>
        <p:txBody>
          <a:bodyPr>
            <a:normAutofit fontScale="90000"/>
          </a:bodyPr>
          <a:lstStyle/>
          <a:p>
            <a:pPr algn="ctr"/>
            <a:r>
              <a:rPr lang="en-US" sz="2400" dirty="0"/>
              <a:t>Individuals diagnosed with HIV infection at age 13–19 years vs. 20–24 years by sex assigned at birth, race/ethnicity, and exposure mode, </a:t>
            </a:r>
            <a:br>
              <a:rPr lang="en-US" sz="2400" dirty="0"/>
            </a:br>
            <a:r>
              <a:rPr lang="en-US" sz="2400" dirty="0"/>
              <a:t>Massachusetts 2022–2024</a:t>
            </a:r>
            <a:r>
              <a:rPr lang="en-US" sz="2400" baseline="30000" dirty="0"/>
              <a:t>1</a:t>
            </a:r>
            <a:r>
              <a:rPr lang="en-US" sz="2400" dirty="0"/>
              <a:t> </a:t>
            </a:r>
          </a:p>
        </p:txBody>
      </p:sp>
      <p:pic>
        <p:nvPicPr>
          <p:cNvPr id="6" name="Picture 5" descr="The figure is a bar chart displaying the percentage distribution of individuals diagnosed at age 13-19 years (N=29) verses age 20-24 years (N=165) by sex assigned at birth (male, female), race/ethnicity (White (non-Hispanic), Black (non-Hispanic), Hispanic/Latinx, Other/Unknown), and primary exposure mode (male-to-male sex, injection drug use, male-to-male sex/injection drug use, heterosexual sex, presumed heterosexual sex, and no identified risk).">
            <a:extLst>
              <a:ext uri="{FF2B5EF4-FFF2-40B4-BE49-F238E27FC236}">
                <a16:creationId xmlns:a16="http://schemas.microsoft.com/office/drawing/2014/main" id="{5CA25115-895D-E594-B395-79970DA28D4C}"/>
              </a:ext>
            </a:extLst>
          </p:cNvPr>
          <p:cNvPicPr>
            <a:picLocks noChangeAspect="1"/>
          </p:cNvPicPr>
          <p:nvPr/>
        </p:nvPicPr>
        <p:blipFill>
          <a:blip r:embed="rId3"/>
          <a:stretch>
            <a:fillRect/>
          </a:stretch>
        </p:blipFill>
        <p:spPr>
          <a:xfrm>
            <a:off x="154931" y="1030014"/>
            <a:ext cx="11930906" cy="4846740"/>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344152" y="5784616"/>
            <a:ext cx="11470139" cy="707886"/>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 Values less than five are suppressed for populations less than 50,000 or for populations of unknown size. Percentages do not add up to 100% due to suppressed value. MSM=male-to-male sex; IDU=injection drug use; HTSX=heterosexual sex; Pres. HTSX=presumed heterosexual exposure, includes individuals assigned female at birth with a negative history of injection drug use who report having sex with an individual that identifies as male of unknown HIV status and risk; NIR=no identified risk; 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3</a:t>
            </a:fld>
            <a:endParaRPr lang="en-US" dirty="0"/>
          </a:p>
        </p:txBody>
      </p:sp>
    </p:spTree>
    <p:extLst>
      <p:ext uri="{BB962C8B-B14F-4D97-AF65-F5344CB8AC3E}">
        <p14:creationId xmlns:p14="http://schemas.microsoft.com/office/powerpoint/2010/main" val="1055852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31510-2470-EB40-6179-DD11C30CEA4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CE2B50C-95EC-8DC7-272F-D059F8D60B89}"/>
              </a:ext>
            </a:extLst>
          </p:cNvPr>
          <p:cNvSpPr>
            <a:spLocks noGrp="1"/>
          </p:cNvSpPr>
          <p:nvPr>
            <p:ph type="title"/>
          </p:nvPr>
        </p:nvSpPr>
        <p:spPr>
          <a:xfrm>
            <a:off x="592822" y="80806"/>
            <a:ext cx="10972800" cy="874654"/>
          </a:xfrm>
        </p:spPr>
        <p:txBody>
          <a:bodyPr>
            <a:normAutofit fontScale="90000"/>
          </a:bodyPr>
          <a:lstStyle/>
          <a:p>
            <a:pPr algn="ctr"/>
            <a:r>
              <a:rPr lang="en-US" altLang="en-US" sz="2400" dirty="0"/>
              <a:t>HIV infection diagnoses by sex assigned at birth and age at diagnosis: </a:t>
            </a:r>
            <a:br>
              <a:rPr lang="en-US" altLang="en-US" sz="2400" dirty="0"/>
            </a:br>
            <a:r>
              <a:rPr lang="en-US" altLang="en-US" sz="2400" dirty="0"/>
              <a:t>13–24 years (N=194) and 25+ years (N=1,397), Massachusetts 2022–2024</a:t>
            </a:r>
            <a:r>
              <a:rPr lang="en-US" sz="2400" baseline="30000" dirty="0"/>
              <a:t>1</a:t>
            </a:r>
            <a:r>
              <a:rPr lang="en-US" sz="2400" dirty="0"/>
              <a:t> </a:t>
            </a:r>
          </a:p>
        </p:txBody>
      </p:sp>
      <p:pic>
        <p:nvPicPr>
          <p:cNvPr id="4" name="Picture 3" descr="The figure is a stacked bar chart displaying the distribution by sex assigned at birth (Assigned Male at Birth, Assigned Female at Birth) of two groups: individuals diagnosed with HIV infection at age 13-24 years and individuals diagnosed with HIV infection aged 25+ years.">
            <a:extLst>
              <a:ext uri="{FF2B5EF4-FFF2-40B4-BE49-F238E27FC236}">
                <a16:creationId xmlns:a16="http://schemas.microsoft.com/office/drawing/2014/main" id="{AEC6D3D9-4699-EFE9-F194-3B5622371FD3}"/>
              </a:ext>
            </a:extLst>
          </p:cNvPr>
          <p:cNvPicPr>
            <a:picLocks noChangeAspect="1"/>
          </p:cNvPicPr>
          <p:nvPr/>
        </p:nvPicPr>
        <p:blipFill>
          <a:blip r:embed="rId3"/>
          <a:stretch>
            <a:fillRect/>
          </a:stretch>
        </p:blipFill>
        <p:spPr>
          <a:xfrm>
            <a:off x="380504" y="1045250"/>
            <a:ext cx="11430991" cy="4938188"/>
          </a:xfrm>
          <a:prstGeom prst="rect">
            <a:avLst/>
          </a:prstGeom>
        </p:spPr>
      </p:pic>
      <p:sp>
        <p:nvSpPr>
          <p:cNvPr id="5" name="TextBox 4">
            <a:extLst>
              <a:ext uri="{FF2B5EF4-FFF2-40B4-BE49-F238E27FC236}">
                <a16:creationId xmlns:a16="http://schemas.microsoft.com/office/drawing/2014/main" id="{32AB8DB3-7031-7BA2-0098-3B92D0B2F3E4}"/>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95443194-6F8E-5087-C0B4-F39510AFB864}"/>
              </a:ext>
            </a:extLst>
          </p:cNvPr>
          <p:cNvSpPr>
            <a:spLocks noGrp="1"/>
          </p:cNvSpPr>
          <p:nvPr>
            <p:ph type="sldNum" sz="quarter" idx="4"/>
          </p:nvPr>
        </p:nvSpPr>
        <p:spPr>
          <a:prstGeom prst="rect">
            <a:avLst/>
          </a:prstGeom>
        </p:spPr>
        <p:txBody>
          <a:bodyPr/>
          <a:lstStyle/>
          <a:p>
            <a:fld id="{CA49D0EE-DE7F-324B-A84C-F36708423CDB}" type="slidenum">
              <a:rPr lang="en-US" smtClean="0"/>
              <a:pPr/>
              <a:t>4</a:t>
            </a:fld>
            <a:endParaRPr lang="en-US" dirty="0"/>
          </a:p>
        </p:txBody>
      </p:sp>
    </p:spTree>
    <p:extLst>
      <p:ext uri="{BB962C8B-B14F-4D97-AF65-F5344CB8AC3E}">
        <p14:creationId xmlns:p14="http://schemas.microsoft.com/office/powerpoint/2010/main" val="2641319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31510-2470-EB40-6179-DD11C30CEA4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CE2B50C-95EC-8DC7-272F-D059F8D60B89}"/>
              </a:ext>
            </a:extLst>
          </p:cNvPr>
          <p:cNvSpPr>
            <a:spLocks noGrp="1"/>
          </p:cNvSpPr>
          <p:nvPr>
            <p:ph type="title"/>
          </p:nvPr>
        </p:nvSpPr>
        <p:spPr>
          <a:xfrm>
            <a:off x="592822" y="80806"/>
            <a:ext cx="10972800" cy="874654"/>
          </a:xfrm>
        </p:spPr>
        <p:txBody>
          <a:bodyPr>
            <a:normAutofit fontScale="90000"/>
          </a:bodyPr>
          <a:lstStyle/>
          <a:p>
            <a:pPr algn="ctr"/>
            <a:r>
              <a:rPr lang="en-US" sz="2400" dirty="0"/>
              <a:t>HIV infection diagnoses by race/ethnicity and age at diagnosis: </a:t>
            </a:r>
            <a:br>
              <a:rPr lang="en-US" sz="2400" dirty="0"/>
            </a:br>
            <a:r>
              <a:rPr lang="en-US" sz="2400" dirty="0"/>
              <a:t>13–24 years (N=194) and 25+ years (N=1,397), Massachusetts 2022–2024</a:t>
            </a:r>
            <a:r>
              <a:rPr lang="en-US" sz="2400" baseline="30000" dirty="0"/>
              <a:t>1</a:t>
            </a:r>
            <a:r>
              <a:rPr lang="en-US" sz="2400" dirty="0"/>
              <a:t> </a:t>
            </a:r>
          </a:p>
        </p:txBody>
      </p:sp>
      <p:pic>
        <p:nvPicPr>
          <p:cNvPr id="6" name="Picture 5" descr="The figure is a stacked bar chart displaying the distribution by race/ethnicity (White non-Hispanic, Black non-Hispanic, Hispanic/Latinx, Other/Unknown) of two groups: individuals diagnosed with HIV infection at age 13-24 years and individuals diagnosed with HIV infection aged 25+ years.">
            <a:extLst>
              <a:ext uri="{FF2B5EF4-FFF2-40B4-BE49-F238E27FC236}">
                <a16:creationId xmlns:a16="http://schemas.microsoft.com/office/drawing/2014/main" id="{CF5DAE03-D2DC-402C-E8CE-EF91280CFCA5}"/>
              </a:ext>
            </a:extLst>
          </p:cNvPr>
          <p:cNvPicPr>
            <a:picLocks noChangeAspect="1"/>
          </p:cNvPicPr>
          <p:nvPr/>
        </p:nvPicPr>
        <p:blipFill>
          <a:blip r:embed="rId3"/>
          <a:stretch>
            <a:fillRect/>
          </a:stretch>
        </p:blipFill>
        <p:spPr>
          <a:xfrm>
            <a:off x="148856" y="1203746"/>
            <a:ext cx="11430991" cy="4938188"/>
          </a:xfrm>
          <a:prstGeom prst="rect">
            <a:avLst/>
          </a:prstGeom>
        </p:spPr>
      </p:pic>
      <p:sp>
        <p:nvSpPr>
          <p:cNvPr id="5" name="TextBox 4">
            <a:extLst>
              <a:ext uri="{FF2B5EF4-FFF2-40B4-BE49-F238E27FC236}">
                <a16:creationId xmlns:a16="http://schemas.microsoft.com/office/drawing/2014/main" id="{32AB8DB3-7031-7BA2-0098-3B92D0B2F3E4}"/>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95443194-6F8E-5087-C0B4-F39510AFB864}"/>
              </a:ext>
            </a:extLst>
          </p:cNvPr>
          <p:cNvSpPr>
            <a:spLocks noGrp="1"/>
          </p:cNvSpPr>
          <p:nvPr>
            <p:ph type="sldNum" sz="quarter" idx="4"/>
          </p:nvPr>
        </p:nvSpPr>
        <p:spPr>
          <a:prstGeom prst="rect">
            <a:avLst/>
          </a:prstGeom>
        </p:spPr>
        <p:txBody>
          <a:bodyPr/>
          <a:lstStyle/>
          <a:p>
            <a:fld id="{CA49D0EE-DE7F-324B-A84C-F36708423CDB}" type="slidenum">
              <a:rPr lang="en-US" smtClean="0"/>
              <a:pPr/>
              <a:t>5</a:t>
            </a:fld>
            <a:endParaRPr lang="en-US" dirty="0"/>
          </a:p>
        </p:txBody>
      </p:sp>
    </p:spTree>
    <p:extLst>
      <p:ext uri="{BB962C8B-B14F-4D97-AF65-F5344CB8AC3E}">
        <p14:creationId xmlns:p14="http://schemas.microsoft.com/office/powerpoint/2010/main" val="683814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31510-2470-EB40-6179-DD11C30CEA4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CE2B50C-95EC-8DC7-272F-D059F8D60B89}"/>
              </a:ext>
            </a:extLst>
          </p:cNvPr>
          <p:cNvSpPr>
            <a:spLocks noGrp="1"/>
          </p:cNvSpPr>
          <p:nvPr>
            <p:ph type="title"/>
          </p:nvPr>
        </p:nvSpPr>
        <p:spPr>
          <a:xfrm>
            <a:off x="592822" y="80806"/>
            <a:ext cx="10972800" cy="874654"/>
          </a:xfrm>
        </p:spPr>
        <p:txBody>
          <a:bodyPr>
            <a:normAutofit/>
          </a:bodyPr>
          <a:lstStyle/>
          <a:p>
            <a:pPr algn="ctr"/>
            <a:r>
              <a:rPr lang="en-US" sz="2400" dirty="0"/>
              <a:t>HIV infection diagnoses among individuals aged 13-24 years by sex assigned at birth and race/ethnicity, Massachusetts 2021–2023</a:t>
            </a:r>
            <a:r>
              <a:rPr lang="en-US" sz="2400" baseline="30000" dirty="0"/>
              <a:t>1</a:t>
            </a:r>
            <a:r>
              <a:rPr lang="en-US" sz="2400" dirty="0"/>
              <a:t> </a:t>
            </a:r>
          </a:p>
        </p:txBody>
      </p:sp>
      <p:pic>
        <p:nvPicPr>
          <p:cNvPr id="6" name="Picture 5" descr="The figure is a bar chart displaying the distribution by race/ethnicity (White non-Hispanic, Black non-Hispanic, Hispanic/Latinx, Other/Unknown) for two groups of individuals recently diagnosed with HIV infection at age 13-24 years: individuals AMAB (N=170) and individuals AFAB (N=24)">
            <a:extLst>
              <a:ext uri="{FF2B5EF4-FFF2-40B4-BE49-F238E27FC236}">
                <a16:creationId xmlns:a16="http://schemas.microsoft.com/office/drawing/2014/main" id="{4F8685FF-83F9-E9CA-D1F7-2BBC06470116}"/>
              </a:ext>
            </a:extLst>
          </p:cNvPr>
          <p:cNvPicPr>
            <a:picLocks noChangeAspect="1"/>
          </p:cNvPicPr>
          <p:nvPr/>
        </p:nvPicPr>
        <p:blipFill>
          <a:blip r:embed="rId3"/>
          <a:stretch>
            <a:fillRect/>
          </a:stretch>
        </p:blipFill>
        <p:spPr>
          <a:xfrm>
            <a:off x="124452" y="1234238"/>
            <a:ext cx="11894327" cy="4657748"/>
          </a:xfrm>
          <a:prstGeom prst="rect">
            <a:avLst/>
          </a:prstGeom>
        </p:spPr>
      </p:pic>
      <p:sp>
        <p:nvSpPr>
          <p:cNvPr id="5" name="TextBox 4">
            <a:extLst>
              <a:ext uri="{FF2B5EF4-FFF2-40B4-BE49-F238E27FC236}">
                <a16:creationId xmlns:a16="http://schemas.microsoft.com/office/drawing/2014/main" id="{32AB8DB3-7031-7BA2-0098-3B92D0B2F3E4}"/>
              </a:ext>
            </a:extLst>
          </p:cNvPr>
          <p:cNvSpPr txBox="1"/>
          <p:nvPr/>
        </p:nvSpPr>
        <p:spPr>
          <a:xfrm>
            <a:off x="463242" y="5948228"/>
            <a:ext cx="11470139" cy="553998"/>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cs typeface="Arial" panose="020B0604020202020204" pitchFamily="34" charset="0"/>
              </a:rPr>
              <a:t>* Values less than five are suppressed for populations less than 50,000 or for populations of unknown size. Percentages do not add up to 100% due to suppressed values </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95443194-6F8E-5087-C0B4-F39510AFB864}"/>
              </a:ext>
            </a:extLst>
          </p:cNvPr>
          <p:cNvSpPr>
            <a:spLocks noGrp="1"/>
          </p:cNvSpPr>
          <p:nvPr>
            <p:ph type="sldNum" sz="quarter" idx="4"/>
          </p:nvPr>
        </p:nvSpPr>
        <p:spPr>
          <a:prstGeom prst="rect">
            <a:avLst/>
          </a:prstGeom>
        </p:spPr>
        <p:txBody>
          <a:bodyPr/>
          <a:lstStyle/>
          <a:p>
            <a:fld id="{CA49D0EE-DE7F-324B-A84C-F36708423CDB}" type="slidenum">
              <a:rPr lang="en-US" smtClean="0"/>
              <a:pPr/>
              <a:t>6</a:t>
            </a:fld>
            <a:endParaRPr lang="en-US" dirty="0"/>
          </a:p>
        </p:txBody>
      </p:sp>
    </p:spTree>
    <p:extLst>
      <p:ext uri="{BB962C8B-B14F-4D97-AF65-F5344CB8AC3E}">
        <p14:creationId xmlns:p14="http://schemas.microsoft.com/office/powerpoint/2010/main" val="2305406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818AE-AA9D-B47A-26B8-B730E546536F}"/>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A53143A1-9947-1484-DBC7-E6396D2FF542}"/>
              </a:ext>
            </a:extLst>
          </p:cNvPr>
          <p:cNvSpPr>
            <a:spLocks noGrp="1"/>
          </p:cNvSpPr>
          <p:nvPr>
            <p:ph type="title"/>
          </p:nvPr>
        </p:nvSpPr>
        <p:spPr>
          <a:xfrm>
            <a:off x="592822" y="80806"/>
            <a:ext cx="10972800" cy="874654"/>
          </a:xfrm>
        </p:spPr>
        <p:txBody>
          <a:bodyPr>
            <a:normAutofit fontScale="90000"/>
          </a:bodyPr>
          <a:lstStyle/>
          <a:p>
            <a:pPr algn="ctr"/>
            <a:r>
              <a:rPr lang="en-US" sz="2400" dirty="0"/>
              <a:t>HIV infection diagnoses by place of birth and age at diagnosis:</a:t>
            </a:r>
            <a:br>
              <a:rPr lang="en-US" sz="2400" dirty="0"/>
            </a:br>
            <a:r>
              <a:rPr lang="en-US" sz="2400" dirty="0"/>
              <a:t>13–24 years (N=194) and 25+ years (N=1,397), Massachusetts 2022–2024</a:t>
            </a:r>
            <a:r>
              <a:rPr lang="en-US" sz="2400" baseline="30000" dirty="0"/>
              <a:t>1</a:t>
            </a:r>
            <a:r>
              <a:rPr lang="en-US" sz="2400" dirty="0"/>
              <a:t> </a:t>
            </a:r>
          </a:p>
        </p:txBody>
      </p:sp>
      <p:pic>
        <p:nvPicPr>
          <p:cNvPr id="6" name="Picture 5" descr="The figure is a stacked bar chart displaying the distribution place of birth (United States, Puerto Rico/US Dependency, Non-US) of two groups: individuals diagnosed with HIV infection at age 13-24 years and individuals diagnosed with HIV infection aged 25+ years.">
            <a:extLst>
              <a:ext uri="{FF2B5EF4-FFF2-40B4-BE49-F238E27FC236}">
                <a16:creationId xmlns:a16="http://schemas.microsoft.com/office/drawing/2014/main" id="{757C5E15-5CBD-A1B0-6F19-5C4CFD499A20}"/>
              </a:ext>
            </a:extLst>
          </p:cNvPr>
          <p:cNvPicPr>
            <a:picLocks noChangeAspect="1"/>
          </p:cNvPicPr>
          <p:nvPr/>
        </p:nvPicPr>
        <p:blipFill>
          <a:blip r:embed="rId3"/>
          <a:stretch>
            <a:fillRect/>
          </a:stretch>
        </p:blipFill>
        <p:spPr>
          <a:xfrm>
            <a:off x="295160" y="959906"/>
            <a:ext cx="11430991" cy="4938188"/>
          </a:xfrm>
          <a:prstGeom prst="rect">
            <a:avLst/>
          </a:prstGeom>
        </p:spPr>
      </p:pic>
      <p:sp>
        <p:nvSpPr>
          <p:cNvPr id="5" name="TextBox 4">
            <a:extLst>
              <a:ext uri="{FF2B5EF4-FFF2-40B4-BE49-F238E27FC236}">
                <a16:creationId xmlns:a16="http://schemas.microsoft.com/office/drawing/2014/main" id="{3E0B0D1C-6DFB-33B3-78A2-66F81326005B}"/>
              </a:ext>
            </a:extLst>
          </p:cNvPr>
          <p:cNvSpPr txBox="1"/>
          <p:nvPr/>
        </p:nvSpPr>
        <p:spPr>
          <a:xfrm>
            <a:off x="463242" y="5948228"/>
            <a:ext cx="11470139" cy="553998"/>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cs typeface="Arial" panose="020B0604020202020204" pitchFamily="34" charset="0"/>
              </a:rPr>
              <a:t>* 97% of individuals diagnosed with HIV infection from 2021–2023 who were born in a US dependency (USD) were born in Puerto Rico (PR).</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42EA39FE-9C5B-8B2F-DBE8-F83142F950EA}"/>
              </a:ext>
            </a:extLst>
          </p:cNvPr>
          <p:cNvSpPr>
            <a:spLocks noGrp="1"/>
          </p:cNvSpPr>
          <p:nvPr>
            <p:ph type="sldNum" sz="quarter" idx="4"/>
          </p:nvPr>
        </p:nvSpPr>
        <p:spPr>
          <a:prstGeom prst="rect">
            <a:avLst/>
          </a:prstGeom>
        </p:spPr>
        <p:txBody>
          <a:bodyPr/>
          <a:lstStyle/>
          <a:p>
            <a:fld id="{CA49D0EE-DE7F-324B-A84C-F36708423CDB}" type="slidenum">
              <a:rPr lang="en-US" smtClean="0"/>
              <a:pPr/>
              <a:t>7</a:t>
            </a:fld>
            <a:endParaRPr lang="en-US" dirty="0"/>
          </a:p>
        </p:txBody>
      </p:sp>
    </p:spTree>
    <p:extLst>
      <p:ext uri="{BB962C8B-B14F-4D97-AF65-F5344CB8AC3E}">
        <p14:creationId xmlns:p14="http://schemas.microsoft.com/office/powerpoint/2010/main" val="3641919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91DD5-D05D-6D5D-8265-E768073970EC}"/>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EAFC5C8-16CF-A71A-C92C-120E0E0F8860}"/>
              </a:ext>
              <a:ext uri="{C183D7F6-B498-43B3-948B-1728B52AA6E4}">
                <adec:decorative xmlns:adec="http://schemas.microsoft.com/office/drawing/2017/decorative" val="1"/>
              </a:ext>
            </a:extLst>
          </p:cNvPr>
          <p:cNvSpPr>
            <a:spLocks noGrp="1"/>
          </p:cNvSpPr>
          <p:nvPr>
            <p:ph type="title"/>
          </p:nvPr>
        </p:nvSpPr>
        <p:spPr>
          <a:xfrm>
            <a:off x="592822" y="80806"/>
            <a:ext cx="10972800" cy="874654"/>
          </a:xfrm>
        </p:spPr>
        <p:txBody>
          <a:bodyPr>
            <a:normAutofit fontScale="90000"/>
          </a:bodyPr>
          <a:lstStyle/>
          <a:p>
            <a:pPr algn="ctr"/>
            <a:r>
              <a:rPr lang="en-US" sz="2400" dirty="0"/>
              <a:t>HIV infection diagnoses by exposure mode and age at diagnosis: </a:t>
            </a:r>
            <a:br>
              <a:rPr lang="en-US" sz="2400" dirty="0"/>
            </a:br>
            <a:r>
              <a:rPr lang="en-US" sz="2400" dirty="0"/>
              <a:t>13–24 years (N=194) and 25+ years (N=1,397), Massachusetts 2022–2024</a:t>
            </a:r>
            <a:r>
              <a:rPr lang="en-US" sz="2400" baseline="30000" dirty="0"/>
              <a:t>1</a:t>
            </a:r>
            <a:r>
              <a:rPr lang="en-US" sz="2400" dirty="0"/>
              <a:t> </a:t>
            </a:r>
          </a:p>
        </p:txBody>
      </p:sp>
      <p:sp>
        <p:nvSpPr>
          <p:cNvPr id="5" name="TextBox 4">
            <a:extLst>
              <a:ext uri="{FF2B5EF4-FFF2-40B4-BE49-F238E27FC236}">
                <a16:creationId xmlns:a16="http://schemas.microsoft.com/office/drawing/2014/main" id="{3524E86A-0C44-6724-FF4A-F872B7A41450}"/>
              </a:ext>
              <a:ext uri="{C183D7F6-B498-43B3-948B-1728B52AA6E4}">
                <adec:decorative xmlns:adec="http://schemas.microsoft.com/office/drawing/2017/decorative" val="1"/>
              </a:ext>
            </a:extLst>
          </p:cNvPr>
          <p:cNvSpPr txBox="1"/>
          <p:nvPr/>
        </p:nvSpPr>
        <p:spPr>
          <a:xfrm>
            <a:off x="344152" y="5784616"/>
            <a:ext cx="11470139" cy="707886"/>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 Values less than five are suppressed for populations less than 50,000 or for populations of unknown size. Percentages do not add up to 100% due to suppressed value. MSM=male-to-male sex; IDU=injection drug use; HTSX=heterosexual sex; Pres. HTSX=presumed heterosexual exposure, includes individuals assigned female at birth with a negative history of injection drug use who report having sex with an individual that identifies as male of unknown HIV status and risk; NIR=no identified risk; 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0B92C3F4-E765-4BE4-DE81-8546D4B42CD4}"/>
              </a:ext>
              <a:ext uri="{C183D7F6-B498-43B3-948B-1728B52AA6E4}">
                <adec:decorative xmlns:adec="http://schemas.microsoft.com/office/drawing/2017/decorative" val="1"/>
              </a:ext>
            </a:extLst>
          </p:cNvPr>
          <p:cNvSpPr>
            <a:spLocks noGrp="1"/>
          </p:cNvSpPr>
          <p:nvPr>
            <p:ph type="sldNum" sz="quarter" idx="4"/>
          </p:nvPr>
        </p:nvSpPr>
        <p:spPr>
          <a:prstGeom prst="rect">
            <a:avLst/>
          </a:prstGeom>
        </p:spPr>
        <p:txBody>
          <a:bodyPr/>
          <a:lstStyle/>
          <a:p>
            <a:fld id="{CA49D0EE-DE7F-324B-A84C-F36708423CDB}" type="slidenum">
              <a:rPr lang="en-US" smtClean="0"/>
              <a:pPr/>
              <a:t>8</a:t>
            </a:fld>
            <a:endParaRPr lang="en-US" dirty="0"/>
          </a:p>
        </p:txBody>
      </p:sp>
      <p:graphicFrame>
        <p:nvGraphicFramePr>
          <p:cNvPr id="4" name="Object 3">
            <a:extLst>
              <a:ext uri="{FF2B5EF4-FFF2-40B4-BE49-F238E27FC236}">
                <a16:creationId xmlns:a16="http://schemas.microsoft.com/office/drawing/2014/main" id="{98DF29ED-713E-E345-DF9D-4B809452ADAA}"/>
              </a:ex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3169018560"/>
              </p:ext>
            </p:extLst>
          </p:nvPr>
        </p:nvGraphicFramePr>
        <p:xfrm>
          <a:off x="152400" y="1175657"/>
          <a:ext cx="11854543" cy="462491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99612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31510-2470-EB40-6179-DD11C30CEA4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CE2B50C-95EC-8DC7-272F-D059F8D60B89}"/>
              </a:ext>
            </a:extLst>
          </p:cNvPr>
          <p:cNvSpPr>
            <a:spLocks noGrp="1"/>
          </p:cNvSpPr>
          <p:nvPr>
            <p:ph type="title"/>
          </p:nvPr>
        </p:nvSpPr>
        <p:spPr>
          <a:xfrm>
            <a:off x="592822" y="80806"/>
            <a:ext cx="10972800" cy="874654"/>
          </a:xfrm>
        </p:spPr>
        <p:txBody>
          <a:bodyPr>
            <a:normAutofit/>
          </a:bodyPr>
          <a:lstStyle/>
          <a:p>
            <a:pPr algn="ctr"/>
            <a:r>
              <a:rPr lang="en-US" sz="2400" dirty="0"/>
              <a:t>HIV infection diagnoses among individuals aged 13–24 years by race/ethnicity and exposure mode, Massachusetts 2022–2024</a:t>
            </a:r>
            <a:r>
              <a:rPr lang="en-US" sz="2400" baseline="30000" dirty="0"/>
              <a:t>1</a:t>
            </a:r>
            <a:r>
              <a:rPr lang="en-US" sz="2400" dirty="0"/>
              <a:t> </a:t>
            </a:r>
          </a:p>
        </p:txBody>
      </p:sp>
      <p:sp>
        <p:nvSpPr>
          <p:cNvPr id="2" name="Slide Number Placeholder 1">
            <a:extLst>
              <a:ext uri="{FF2B5EF4-FFF2-40B4-BE49-F238E27FC236}">
                <a16:creationId xmlns:a16="http://schemas.microsoft.com/office/drawing/2014/main" id="{95443194-6F8E-5087-C0B4-F39510AFB864}"/>
              </a:ext>
            </a:extLst>
          </p:cNvPr>
          <p:cNvSpPr>
            <a:spLocks noGrp="1"/>
          </p:cNvSpPr>
          <p:nvPr>
            <p:ph type="sldNum" sz="quarter" idx="4"/>
          </p:nvPr>
        </p:nvSpPr>
        <p:spPr>
          <a:prstGeom prst="rect">
            <a:avLst/>
          </a:prstGeom>
        </p:spPr>
        <p:txBody>
          <a:bodyPr/>
          <a:lstStyle/>
          <a:p>
            <a:fld id="{CA49D0EE-DE7F-324B-A84C-F36708423CDB}" type="slidenum">
              <a:rPr lang="en-US" smtClean="0"/>
              <a:pPr/>
              <a:t>9</a:t>
            </a:fld>
            <a:endParaRPr lang="en-US" dirty="0"/>
          </a:p>
        </p:txBody>
      </p:sp>
      <p:sp>
        <p:nvSpPr>
          <p:cNvPr id="6" name="TextBox 5">
            <a:extLst>
              <a:ext uri="{FF2B5EF4-FFF2-40B4-BE49-F238E27FC236}">
                <a16:creationId xmlns:a16="http://schemas.microsoft.com/office/drawing/2014/main" id="{C1C7BEF3-9341-CA97-ACBD-8C7F4ABBF928}"/>
              </a:ext>
            </a:extLst>
          </p:cNvPr>
          <p:cNvSpPr txBox="1"/>
          <p:nvPr/>
        </p:nvSpPr>
        <p:spPr>
          <a:xfrm>
            <a:off x="463242" y="5630728"/>
            <a:ext cx="11470139" cy="861774"/>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cs typeface="Arial" panose="020B0604020202020204" pitchFamily="34" charset="0"/>
              </a:rPr>
              <a:t>* Values less than five are suppressed for populations less than 50,000 or for populations of unknown size. Percentages do not add up to 100% due to suppressed values </a:t>
            </a:r>
          </a:p>
          <a:p>
            <a:r>
              <a:rPr lang="en-US" sz="1000" dirty="0">
                <a:latin typeface="Arial Narrow" panose="020B0606020202030204" pitchFamily="34" charset="0"/>
              </a:rPr>
              <a:t>MSM=male-to-male sex; IDU=injection drug use; HTSX=heterosexual sex; Pres. HTSX=presumed heterosexual exposure, includes individuals assigned female at birth with a negative history of injection drug use who report having sex with an individual that identifies as male of unknown HIV status and risk; NIR=no identified risk</a:t>
            </a:r>
          </a:p>
          <a:p>
            <a:r>
              <a:rPr lang="en-US" sz="1000" dirty="0">
                <a:latin typeface="Arial Narrow" panose="020B0606020202030204" pitchFamily="34" charset="0"/>
              </a:rPr>
              <a:t>Data Source: Bureau of Infectious Disease and Laboratory Sciences, data are current as of 7/1/2025 and subject to change</a:t>
            </a:r>
          </a:p>
        </p:txBody>
      </p:sp>
      <p:graphicFrame>
        <p:nvGraphicFramePr>
          <p:cNvPr id="3" name="Object 3" descr="bar chart of HIV infection diagnoses among individuals aged 13–24 years">
            <a:extLst>
              <a:ext uri="{FF2B5EF4-FFF2-40B4-BE49-F238E27FC236}">
                <a16:creationId xmlns:a16="http://schemas.microsoft.com/office/drawing/2014/main" id="{79E583C1-FFF3-B9CD-65FC-8C903A839F59}"/>
              </a:ext>
            </a:extLst>
          </p:cNvPr>
          <p:cNvGraphicFramePr>
            <a:graphicFrameLocks noChangeAspect="1"/>
          </p:cNvGraphicFramePr>
          <p:nvPr>
            <p:extLst>
              <p:ext uri="{D42A27DB-BD31-4B8C-83A1-F6EECF244321}">
                <p14:modId xmlns:p14="http://schemas.microsoft.com/office/powerpoint/2010/main" val="2451641500"/>
              </p:ext>
            </p:extLst>
          </p:nvPr>
        </p:nvGraphicFramePr>
        <p:xfrm>
          <a:off x="283269" y="1051560"/>
          <a:ext cx="11650112" cy="457916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67669821"/>
      </p:ext>
    </p:extLst>
  </p:cSld>
  <p:clrMapOvr>
    <a:masterClrMapping/>
  </p:clrMapOvr>
</p:sld>
</file>

<file path=ppt/theme/theme1.xml><?xml version="1.0" encoding="utf-8"?>
<a:theme xmlns:a="http://schemas.openxmlformats.org/drawingml/2006/main" name="Office Theme">
  <a:themeElements>
    <a:clrScheme name="Custom 1">
      <a:dk1>
        <a:srgbClr val="032E53"/>
      </a:dk1>
      <a:lt1>
        <a:sysClr val="window" lastClr="FFFFFF"/>
      </a:lt1>
      <a:dk2>
        <a:srgbClr val="005994"/>
      </a:dk2>
      <a:lt2>
        <a:srgbClr val="ECECEC"/>
      </a:lt2>
      <a:accent1>
        <a:srgbClr val="92CAD6"/>
      </a:accent1>
      <a:accent2>
        <a:srgbClr val="F2BC1A"/>
      </a:accent2>
      <a:accent3>
        <a:srgbClr val="F68D29"/>
      </a:accent3>
      <a:accent4>
        <a:srgbClr val="680A1D"/>
      </a:accent4>
      <a:accent5>
        <a:srgbClr val="388557"/>
      </a:accent5>
      <a:accent6>
        <a:srgbClr val="FFFFFF"/>
      </a:accent6>
      <a:hlink>
        <a:srgbClr val="757070"/>
      </a:hlink>
      <a:folHlink>
        <a:srgbClr val="3A3838"/>
      </a:folHlink>
    </a:clrScheme>
    <a:fontScheme name="Custom DPH">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PPT-Template.pptx" id="{96C2E639-D294-4220-9985-8E2F7284829E}" vid="{6F8A1C8D-C38C-43CD-AF9D-6986CE62D2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F2FAA928F6D64BB16ED70B5ACF963F" ma:contentTypeVersion="17" ma:contentTypeDescription="Create a new document." ma:contentTypeScope="" ma:versionID="7432218a972c9ec232d3a9b6f06fcc42">
  <xsd:schema xmlns:xsd="http://www.w3.org/2001/XMLSchema" xmlns:xs="http://www.w3.org/2001/XMLSchema" xmlns:p="http://schemas.microsoft.com/office/2006/metadata/properties" xmlns:ns2="ae916ade-957f-4a2f-93c3-592a84a0e75c" xmlns:ns3="e10e4db1-d899-403d-9807-651178ead3da" targetNamespace="http://schemas.microsoft.com/office/2006/metadata/properties" ma:root="true" ma:fieldsID="32b2b4497390a973007cec6a698f283a" ns2:_="" ns3:_="">
    <xsd:import namespace="ae916ade-957f-4a2f-93c3-592a84a0e75c"/>
    <xsd:import namespace="e10e4db1-d899-403d-9807-651178ead3d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916ade-957f-4a2f-93c3-592a84a0e7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10e4db1-d899-403d-9807-651178ead3d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4deacaf4-c60b-4f8e-ba39-6419a80e96c9}" ma:internalName="TaxCatchAll" ma:showField="CatchAllData" ma:web="e10e4db1-d899-403d-9807-651178ead3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e10e4db1-d899-403d-9807-651178ead3da">
      <UserInfo>
        <DisplayName>Cardwell, Gailee (DPH)</DisplayName>
        <AccountId>33</AccountId>
        <AccountType/>
      </UserInfo>
      <UserInfo>
        <DisplayName>Troche, Carlos (DPH)</DisplayName>
        <AccountId>28</AccountId>
        <AccountType/>
      </UserInfo>
      <UserInfo>
        <DisplayName>Cohen, Alison B (DPH)</DisplayName>
        <AccountId>11</AccountId>
        <AccountType/>
      </UserInfo>
    </SharedWithUsers>
    <TaxCatchAll xmlns="e10e4db1-d899-403d-9807-651178ead3da" xsi:nil="true"/>
    <lcf76f155ced4ddcb4097134ff3c332f xmlns="ae916ade-957f-4a2f-93c3-592a84a0e75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26013D4-99C9-4B1B-8ECF-20BE9F35C0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e916ade-957f-4a2f-93c3-592a84a0e75c"/>
    <ds:schemaRef ds:uri="e10e4db1-d899-403d-9807-651178ead3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24D9094-64B8-4632-A3B1-F24D23B1867F}">
  <ds:schemaRefs>
    <ds:schemaRef ds:uri="http://schemas.microsoft.com/sharepoint/v3/contenttype/forms"/>
  </ds:schemaRefs>
</ds:datastoreItem>
</file>

<file path=customXml/itemProps3.xml><?xml version="1.0" encoding="utf-8"?>
<ds:datastoreItem xmlns:ds="http://schemas.openxmlformats.org/officeDocument/2006/customXml" ds:itemID="{6E8AD35F-6594-4B15-9277-8BFC9EFD0490}">
  <ds:schemaRefs>
    <ds:schemaRef ds:uri="http://purl.org/dc/terms/"/>
    <ds:schemaRef ds:uri="http://schemas.microsoft.com/office/infopath/2007/PartnerControls"/>
    <ds:schemaRef ds:uri="http://schemas.microsoft.com/office/2006/documentManagement/types"/>
    <ds:schemaRef ds:uri="http://purl.org/dc/dcmitype/"/>
    <ds:schemaRef ds:uri="http://purl.org/dc/elements/1.1/"/>
    <ds:schemaRef ds:uri="ae916ade-957f-4a2f-93c3-592a84a0e75c"/>
    <ds:schemaRef ds:uri="http://schemas.openxmlformats.org/package/2006/metadata/core-properties"/>
    <ds:schemaRef ds:uri="http://www.w3.org/XML/1998/namespace"/>
    <ds:schemaRef ds:uri="e10e4db1-d899-403d-9807-651178ead3da"/>
    <ds:schemaRef ds:uri="http://schemas.microsoft.com/office/2006/metadata/propertie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319</TotalTime>
  <Words>2601</Words>
  <Application>Microsoft Office PowerPoint</Application>
  <PresentationFormat>Widescreen</PresentationFormat>
  <Paragraphs>132</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Narrow</vt:lpstr>
      <vt:lpstr>Avenir Next LT Pro</vt:lpstr>
      <vt:lpstr>Calibri</vt:lpstr>
      <vt:lpstr>Franklin Gothic Book</vt:lpstr>
      <vt:lpstr>Office Theme</vt:lpstr>
      <vt:lpstr>Massachusetts HIV Epidemiologic Profile:  Data as of 7/1/2025 Adolescents and Young Adults</vt:lpstr>
      <vt:lpstr>Individuals diagnosed with HIV infection by age at diagnosis and year of diagnosis, Massachusetts 2015–20241</vt:lpstr>
      <vt:lpstr>Individuals diagnosed with HIV infection at age 13–19 years vs. 20–24 years by sex assigned at birth, race/ethnicity, and exposure mode,  Massachusetts 2022–20241 </vt:lpstr>
      <vt:lpstr>HIV infection diagnoses by sex assigned at birth and age at diagnosis:  13–24 years (N=194) and 25+ years (N=1,397), Massachusetts 2022–20241 </vt:lpstr>
      <vt:lpstr>HIV infection diagnoses by race/ethnicity and age at diagnosis:  13–24 years (N=194) and 25+ years (N=1,397), Massachusetts 2022–20241 </vt:lpstr>
      <vt:lpstr>HIV infection diagnoses among individuals aged 13-24 years by sex assigned at birth and race/ethnicity, Massachusetts 2021–20231 </vt:lpstr>
      <vt:lpstr>HIV infection diagnoses by place of birth and age at diagnosis: 13–24 years (N=194) and 25+ years (N=1,397), Massachusetts 2022–20241 </vt:lpstr>
      <vt:lpstr>HIV infection diagnoses by exposure mode and age at diagnosis:  13–24 years (N=194) and 25+ years (N=1,397), Massachusetts 2022–20241 </vt:lpstr>
      <vt:lpstr>HIV infection diagnoses among individuals aged 13–24 years by race/ethnicity and exposure mode, Massachusetts 2022–20241 </vt:lpstr>
      <vt:lpstr>HIV infection diagnoses by Health Service Region (HSR) of residence and age at diagnosis: 13–24 years (N=194) and 25+ years (N=1,397), Massachusetts 2022–20241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Atkinson, Jessica L (DPH)</dc:creator>
  <cp:lastModifiedBy>Woo, Karl (EHS)</cp:lastModifiedBy>
  <cp:revision>61</cp:revision>
  <cp:lastPrinted>2021-01-21T15:13:04Z</cp:lastPrinted>
  <dcterms:created xsi:type="dcterms:W3CDTF">2022-07-05T15:37:33Z</dcterms:created>
  <dcterms:modified xsi:type="dcterms:W3CDTF">2026-06-30T13:42:25Z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0x010100B0F2FAA928F6D64BB16ED70B5ACF963F</vt:lpwstr>
  </property>
  <property fmtid="{D5CDD505-2E9C-101B-9397-08002B2CF9AE}" pid="3" name="MediaServiceImageTags">
    <vt:lpwstr/>
  </property>
</Properties>
</file>