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4"/>
  </p:notesMasterIdLst>
  <p:handoutMasterIdLst>
    <p:handoutMasterId r:id="rId15"/>
  </p:handoutMasterIdLst>
  <p:sldIdLst>
    <p:sldId id="2147470002" r:id="rId6"/>
    <p:sldId id="2147470016" r:id="rId7"/>
    <p:sldId id="2147470017" r:id="rId8"/>
    <p:sldId id="2147470018" r:id="rId9"/>
    <p:sldId id="2147470019" r:id="rId10"/>
    <p:sldId id="2147470020" r:id="rId11"/>
    <p:sldId id="2147470021" r:id="rId12"/>
    <p:sldId id="2147470022" r:id="rId1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05" autoAdjust="0"/>
  </p:normalViewPr>
  <p:slideViewPr>
    <p:cSldViewPr snapToGrid="0" snapToObjects="1">
      <p:cViewPr varScale="1">
        <p:scale>
          <a:sx n="60" d="100"/>
          <a:sy n="60" d="100"/>
        </p:scale>
        <p:origin x="62" y="293"/>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3/4/2024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3/4/2024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infectious-disease-data-reports-and-request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hivaids-epidemiologic-profil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0"/>
              </a:spcBef>
              <a:spcAft>
                <a:spcPts val="600"/>
              </a:spcAft>
            </a:pPr>
            <a:r>
              <a:rPr lang="en-US" sz="1200" b="1" dirty="0">
                <a:latin typeface="+mj-lt"/>
                <a:cs typeface="Arial" panose="020B0604020202020204" pitchFamily="34" charset="0"/>
              </a:rPr>
              <a:t>Suggested citation:</a:t>
            </a:r>
            <a:endParaRPr lang="en-US" sz="1200" dirty="0">
              <a:latin typeface="+mj-lt"/>
              <a:cs typeface="Arial" panose="020B0604020202020204" pitchFamily="34" charset="0"/>
            </a:endParaRPr>
          </a:p>
          <a:p>
            <a:pPr algn="l">
              <a:lnSpc>
                <a:spcPct val="100000"/>
              </a:lnSpc>
              <a:spcBef>
                <a:spcPts val="0"/>
              </a:spcBef>
            </a:pPr>
            <a:r>
              <a:rPr lang="en-US" sz="1200" dirty="0">
                <a:latin typeface="+mj-lt"/>
                <a:cs typeface="Arial" panose="020B0604020202020204" pitchFamily="34" charset="0"/>
              </a:rPr>
              <a:t>Massachusetts Department of Public Health, Bureau of Infectious Disease and Laboratory Sciences. Massachusetts HIV/AIDS Epidemiologic Profile: March 2024. Accessed [date].</a:t>
            </a:r>
            <a:endParaRPr lang="en-US" sz="1200" b="1" dirty="0">
              <a:latin typeface="+mj-lt"/>
              <a:cs typeface="Arial" panose="020B0604020202020204" pitchFamily="34" charset="0"/>
            </a:endParaRPr>
          </a:p>
          <a:p>
            <a:pPr algn="l">
              <a:lnSpc>
                <a:spcPct val="100000"/>
              </a:lnSpc>
              <a:spcBef>
                <a:spcPts val="0"/>
              </a:spcBef>
            </a:pPr>
            <a:endParaRPr lang="en-US" sz="1200" b="1" dirty="0">
              <a:latin typeface="+mj-lt"/>
            </a:endParaRPr>
          </a:p>
          <a:p>
            <a:pPr algn="l">
              <a:lnSpc>
                <a:spcPct val="100000"/>
              </a:lnSpc>
              <a:spcBef>
                <a:spcPts val="0"/>
              </a:spcBef>
            </a:pPr>
            <a:r>
              <a:rPr lang="en-US" sz="1200" b="1" dirty="0">
                <a:latin typeface="+mj-lt"/>
              </a:rPr>
              <a:t>Bureau of Infectious Disease and Laboratory Sciences</a:t>
            </a:r>
            <a:br>
              <a:rPr lang="en-US" sz="1200" dirty="0">
                <a:latin typeface="+mj-lt"/>
              </a:rPr>
            </a:br>
            <a:r>
              <a:rPr lang="en-US" sz="1200" b="1" dirty="0">
                <a:latin typeface="+mj-lt"/>
              </a:rPr>
              <a:t>Massachusetts Department of Public Health</a:t>
            </a:r>
            <a:endParaRPr lang="en-US" sz="1200" dirty="0">
              <a:latin typeface="+mj-lt"/>
            </a:endParaRPr>
          </a:p>
          <a:p>
            <a:pPr algn="l">
              <a:lnSpc>
                <a:spcPct val="100000"/>
              </a:lnSpc>
              <a:spcBef>
                <a:spcPts val="0"/>
              </a:spcBef>
            </a:pPr>
            <a:r>
              <a:rPr lang="en-US" sz="1200" b="1" dirty="0">
                <a:latin typeface="+mj-lt"/>
              </a:rPr>
              <a:t>Jamaica Plain Campus/State Public Health Laboratory</a:t>
            </a:r>
          </a:p>
          <a:p>
            <a:pPr algn="l">
              <a:lnSpc>
                <a:spcPct val="100000"/>
              </a:lnSpc>
              <a:spcBef>
                <a:spcPts val="0"/>
              </a:spcBef>
            </a:pPr>
            <a:r>
              <a:rPr lang="en-US" sz="1200" dirty="0">
                <a:latin typeface="+mj-lt"/>
                <a:cs typeface="Arial" panose="020B0604020202020204" pitchFamily="34" charset="0"/>
              </a:rPr>
              <a:t>305 South Street</a:t>
            </a:r>
            <a:br>
              <a:rPr lang="en-US" sz="1200" dirty="0">
                <a:latin typeface="+mj-lt"/>
                <a:cs typeface="Arial" panose="020B0604020202020204" pitchFamily="34" charset="0"/>
              </a:rPr>
            </a:br>
            <a:r>
              <a:rPr lang="en-US" sz="1200" dirty="0">
                <a:latin typeface="+mj-lt"/>
                <a:cs typeface="Arial" panose="020B0604020202020204" pitchFamily="34" charset="0"/>
              </a:rPr>
              <a:t>Jamaica Plain, MA 02130</a:t>
            </a:r>
          </a:p>
          <a:p>
            <a:pPr algn="l">
              <a:lnSpc>
                <a:spcPct val="100000"/>
              </a:lnSpc>
              <a:spcBef>
                <a:spcPts val="0"/>
              </a:spcBef>
            </a:pPr>
            <a:endParaRPr lang="en-US" sz="1200" b="1" dirty="0">
              <a:latin typeface="+mj-lt"/>
              <a:cs typeface="Arial" panose="020B0604020202020204" pitchFamily="34" charset="0"/>
            </a:endParaRPr>
          </a:p>
          <a:p>
            <a:pPr algn="l">
              <a:lnSpc>
                <a:spcPct val="100000"/>
              </a:lnSpc>
              <a:spcBef>
                <a:spcPts val="0"/>
              </a:spcBef>
            </a:pPr>
            <a:r>
              <a:rPr lang="en-US" sz="1200" b="1" dirty="0">
                <a:latin typeface="+mj-lt"/>
                <a:cs typeface="Arial" panose="020B0604020202020204" pitchFamily="34" charset="0"/>
              </a:rPr>
              <a:t>Questions about this report</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983-6560</a:t>
            </a:r>
          </a:p>
          <a:p>
            <a:pPr algn="l">
              <a:lnSpc>
                <a:spcPct val="100000"/>
              </a:lnSpc>
              <a:spcBef>
                <a:spcPts val="0"/>
              </a:spcBef>
            </a:pPr>
            <a:r>
              <a:rPr lang="en-US" sz="1200" b="1" dirty="0">
                <a:latin typeface="+mj-lt"/>
              </a:rPr>
              <a:t>To reach the Reporting and Partner Services Line</a:t>
            </a:r>
            <a:r>
              <a:rPr lang="en-US" sz="1200" b="1" baseline="30000" dirty="0">
                <a:latin typeface="+mj-lt"/>
              </a:rPr>
              <a:t>*</a:t>
            </a:r>
            <a:endParaRPr lang="en-US" sz="1200" baseline="30000" dirty="0">
              <a:latin typeface="+mj-lt"/>
            </a:endParaRPr>
          </a:p>
          <a:p>
            <a:pPr algn="l">
              <a:lnSpc>
                <a:spcPct val="100000"/>
              </a:lnSpc>
              <a:spcBef>
                <a:spcPts val="0"/>
              </a:spcBef>
              <a:spcAft>
                <a:spcPts val="600"/>
              </a:spcAft>
            </a:pPr>
            <a:r>
              <a:rPr lang="en-US" sz="1200" dirty="0">
                <a:latin typeface="+mj-lt"/>
              </a:rPr>
              <a:t>Tel: (617) 983-6999</a:t>
            </a:r>
          </a:p>
          <a:p>
            <a:pPr algn="l">
              <a:lnSpc>
                <a:spcPct val="100000"/>
              </a:lnSpc>
              <a:spcBef>
                <a:spcPts val="0"/>
              </a:spcBef>
            </a:pPr>
            <a:r>
              <a:rPr lang="en-US" sz="1200" b="1" dirty="0">
                <a:latin typeface="+mj-lt"/>
                <a:cs typeface="Arial" panose="020B0604020202020204" pitchFamily="34" charset="0"/>
              </a:rPr>
              <a:t>To speak to the on-call epidemiologist </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983-6800</a:t>
            </a:r>
          </a:p>
          <a:p>
            <a:pPr algn="l">
              <a:lnSpc>
                <a:spcPct val="100000"/>
              </a:lnSpc>
              <a:spcBef>
                <a:spcPts val="0"/>
              </a:spcBef>
            </a:pPr>
            <a:r>
              <a:rPr lang="en-US" sz="1200" b="1" dirty="0">
                <a:latin typeface="+mj-lt"/>
                <a:cs typeface="Arial" panose="020B0604020202020204" pitchFamily="34" charset="0"/>
              </a:rPr>
              <a:t>Questions about infectious disease reporting</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983-6801</a:t>
            </a:r>
          </a:p>
          <a:p>
            <a:pPr algn="l">
              <a:lnSpc>
                <a:spcPct val="100000"/>
              </a:lnSpc>
              <a:spcBef>
                <a:spcPts val="0"/>
              </a:spcBef>
            </a:pPr>
            <a:r>
              <a:rPr lang="en-US" sz="1200" b="1" dirty="0">
                <a:latin typeface="+mj-lt"/>
                <a:cs typeface="Arial" panose="020B0604020202020204" pitchFamily="34" charset="0"/>
              </a:rPr>
              <a:t>Requests for additional data</a:t>
            </a:r>
            <a:endParaRPr lang="en-US" sz="1200" dirty="0">
              <a:latin typeface="+mj-lt"/>
              <a:cs typeface="Arial" panose="020B0604020202020204" pitchFamily="34" charset="0"/>
            </a:endParaRPr>
          </a:p>
          <a:p>
            <a:pPr algn="l">
              <a:lnSpc>
                <a:spcPct val="100000"/>
              </a:lnSpc>
              <a:spcBef>
                <a:spcPts val="0"/>
              </a:spcBef>
              <a:spcAft>
                <a:spcPts val="600"/>
              </a:spcAft>
            </a:pPr>
            <a:r>
              <a:rPr lang="en-US" sz="1200" u="sng" dirty="0">
                <a:latin typeface="+mj-lt"/>
                <a:cs typeface="Arial" panose="020B0604020202020204" pitchFamily="34" charset="0"/>
                <a:hlinkClick r:id="rId3"/>
              </a:rPr>
              <a:t>https://www.mass.gov/lists/infectious-disease-data-reports-and-requests</a:t>
            </a:r>
            <a:r>
              <a:rPr lang="en-US" sz="1200" dirty="0">
                <a:latin typeface="+mj-lt"/>
                <a:cs typeface="Arial" panose="020B0604020202020204" pitchFamily="34" charset="0"/>
              </a:rPr>
              <a:t> </a:t>
            </a:r>
          </a:p>
          <a:p>
            <a:pPr algn="l">
              <a:lnSpc>
                <a:spcPct val="100000"/>
              </a:lnSpc>
              <a:spcBef>
                <a:spcPts val="0"/>
              </a:spcBef>
            </a:pPr>
            <a:r>
              <a:rPr lang="en-US" sz="1200" b="1" dirty="0">
                <a:latin typeface="+mj-lt"/>
                <a:cs typeface="Arial" panose="020B0604020202020204" pitchFamily="34" charset="0"/>
              </a:rPr>
              <a:t>Slide sets for HIV Epidemiologic Profile Reports</a:t>
            </a:r>
            <a:endParaRPr lang="en-US" sz="1200" dirty="0">
              <a:latin typeface="+mj-lt"/>
              <a:cs typeface="Arial" panose="020B0604020202020204" pitchFamily="34" charset="0"/>
            </a:endParaRPr>
          </a:p>
          <a:p>
            <a:pPr algn="l">
              <a:lnSpc>
                <a:spcPct val="100000"/>
              </a:lnSpc>
              <a:spcBef>
                <a:spcPts val="0"/>
              </a:spcBef>
            </a:pPr>
            <a:r>
              <a:rPr lang="en-US" sz="1200" u="sng" dirty="0">
                <a:latin typeface="+mj-lt"/>
                <a:cs typeface="Arial" panose="020B0604020202020204" pitchFamily="34" charset="0"/>
                <a:hlinkClick r:id="rId4"/>
              </a:rPr>
              <a:t>https://www.mass.gov/lists/hivaids-epidemiologic-profiles</a:t>
            </a:r>
            <a:endParaRPr lang="en-US" sz="1200" u="sng" dirty="0">
              <a:latin typeface="+mj-lt"/>
              <a:cs typeface="Arial" panose="020B0604020202020204" pitchFamily="34" charset="0"/>
            </a:endParaRPr>
          </a:p>
          <a:p>
            <a:pPr algn="l">
              <a:lnSpc>
                <a:spcPct val="100000"/>
              </a:lnSpc>
              <a:spcBef>
                <a:spcPts val="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figure is a trendline displaying the percentage distribution of HIV infection diagnoses by exposure mode (male-to-male sex, injection drug use, male-to-male sex/injection drug use, heterosexual sex, no identified risk, and Other) from 2012-2021.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Among individuals assigned male at birth (AMAB), MSM was the exposure mode for 54% (N=556/1,022), and MSM/IDU an additional 5% (N=53/1,022), of HIV infection diagnoses from 2019 to 2021.*</a:t>
            </a:r>
          </a:p>
          <a:p>
            <a:pPr algn="ctr"/>
            <a:r>
              <a:rPr lang="en-US" sz="1200" b="1" dirty="0">
                <a:latin typeface="+mj-lt"/>
              </a:rPr>
              <a:t>KEY FACT</a:t>
            </a:r>
          </a:p>
          <a:p>
            <a:pPr marL="171450" indent="-171450">
              <a:buFont typeface="Arial" panose="020B0604020202020204" pitchFamily="34" charset="0"/>
              <a:buChar char="•"/>
            </a:pPr>
            <a:r>
              <a:rPr lang="en-US" sz="1200" dirty="0">
                <a:latin typeface="+mj-lt"/>
              </a:rPr>
              <a:t>From 2012 to 2021, MSM exposure mode accounted for the largest percentage of HIV diagnoses each year (with a low of 37% [N=163/446] in 2021 and a high of 49% [N=322/652] in 2014).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j-lt"/>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sz="1200" b="0" dirty="0"/>
              <a:t>The</a:t>
            </a:r>
            <a:r>
              <a:rPr lang="en-US" sz="1200" b="0" baseline="0" dirty="0"/>
              <a:t> figure is a bar chart displaying the average HIV diagnosis rate per 100,000 among MSM (N=594) compared to the rate among non-MSM (N=390).</a:t>
            </a:r>
            <a:endParaRPr lang="en-US" b="0" dirty="0"/>
          </a:p>
          <a:p>
            <a:pPr algn="ctr"/>
            <a:r>
              <a:rPr lang="en-US" sz="1200" b="1" dirty="0">
                <a:latin typeface="+mj-lt"/>
              </a:rPr>
              <a:t>KEY FACT</a:t>
            </a:r>
          </a:p>
          <a:p>
            <a:pPr marL="171450" indent="-171450">
              <a:buFont typeface="Arial" panose="020B0604020202020204" pitchFamily="34" charset="0"/>
              <a:buChar char="•"/>
            </a:pPr>
            <a:r>
              <a:rPr lang="en-US" sz="1200" dirty="0"/>
              <a:t>At 160.3 per 100,000 population (95% confidence interval [CI]:135.1</a:t>
            </a:r>
            <a:r>
              <a:rPr lang="en-US" sz="1200" dirty="0">
                <a:latin typeface="Arial" panose="020B0604020202020204" pitchFamily="34" charset="0"/>
                <a:cs typeface="Arial" panose="020B0604020202020204" pitchFamily="34" charset="0"/>
              </a:rPr>
              <a:t>–</a:t>
            </a:r>
            <a:r>
              <a:rPr lang="en-US" sz="1200" dirty="0"/>
              <a:t>201.2 per 100,000), the estimated average rate of HIV diagnosis from 2019 to 2021 among MSM (ages 18</a:t>
            </a:r>
            <a:r>
              <a:rPr lang="en-US" sz="1200" dirty="0">
                <a:latin typeface="Arial" panose="020B0604020202020204" pitchFamily="34" charset="0"/>
                <a:cs typeface="Arial" panose="020B0604020202020204" pitchFamily="34" charset="0"/>
              </a:rPr>
              <a:t>–</a:t>
            </a:r>
            <a:r>
              <a:rPr lang="en-US" sz="1200" dirty="0"/>
              <a:t>64) was 24 times the rate of non-MSM individuals AMAB (6.6 per 100,000 [95%CI:6.5</a:t>
            </a:r>
            <a:r>
              <a:rPr lang="en-US" sz="1200" dirty="0">
                <a:latin typeface="Arial" panose="020B0604020202020204" pitchFamily="34" charset="0"/>
                <a:cs typeface="Arial" panose="020B0604020202020204" pitchFamily="34" charset="0"/>
              </a:rPr>
              <a:t>–6.7</a:t>
            </a:r>
            <a:r>
              <a:rPr lang="en-US" sz="1200" dirty="0"/>
              <a:t> per 100,000]).</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58CB2-5065-5625-1E20-2F0AB1276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AF2A7-341A-9FBA-ADFC-82E71E135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E4720-EB3D-4579-62FD-70933F1377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figure is a trendline displaying the percentage distribution of HIV infection diagnoses among MSM by race/ethnicity (White (non-Hispanic), Black (non-Hispanic), Hispanic/Latino, and Other) for each year from 2012-2021. </a:t>
            </a:r>
          </a:p>
          <a:p>
            <a:pPr algn="ctr"/>
            <a:r>
              <a:rPr lang="en-US" sz="1200" b="1" dirty="0"/>
              <a:t>KEY FACTS</a:t>
            </a:r>
          </a:p>
          <a:p>
            <a:pPr marL="171450" indent="-171450">
              <a:buFont typeface="Arial" panose="020B0604020202020204" pitchFamily="34" charset="0"/>
              <a:buChar char="•"/>
            </a:pPr>
            <a:r>
              <a:rPr lang="en-US" sz="1200" dirty="0"/>
              <a:t>From 2012 to 2021, the proportion of individuals AMAB diagnosed with HIV infection with MSM exposure mode who identified as Hispanic/Latinx increased from 27% to 41%.</a:t>
            </a:r>
          </a:p>
          <a:p>
            <a:pPr marL="171450" indent="-171450">
              <a:buFont typeface="Arial" panose="020B0604020202020204" pitchFamily="34" charset="0"/>
              <a:buChar char="•"/>
            </a:pPr>
            <a:r>
              <a:rPr lang="en-US" sz="1200" dirty="0"/>
              <a:t>During the same time period, the proportion of individuals AMAB diagnosed with MSM exposure mode who identified as white (non-Hispanic) decreased from 54% to 35%.</a:t>
            </a:r>
          </a:p>
          <a:p>
            <a:endParaRPr lang="en-US" dirty="0"/>
          </a:p>
        </p:txBody>
      </p:sp>
      <p:sp>
        <p:nvSpPr>
          <p:cNvPr id="4" name="Slide Number Placeholder 3">
            <a:extLst>
              <a:ext uri="{FF2B5EF4-FFF2-40B4-BE49-F238E27FC236}">
                <a16:creationId xmlns:a16="http://schemas.microsoft.com/office/drawing/2014/main" id="{2EB346F6-E41F-85E6-1D3D-D1D7A6DA1985}"/>
              </a:ext>
            </a:extLst>
          </p:cNvPr>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40339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F473-1A89-9888-942D-B3F353EE2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4EDEA-FC43-3360-2E09-0990DCD20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AFCF6-C95F-B7A3-7198-88248F3CBD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figure is a trendline displaying the percentage distribution of HIV infection diagnoses among MSM by age category (&lt;30, 30-39, 40-49, 50-59, 60+) for each year from 2012-2021. </a:t>
            </a:r>
          </a:p>
          <a:p>
            <a:pPr lvl="0" algn="ctr"/>
            <a:r>
              <a:rPr lang="en-US" sz="1200" b="1" dirty="0"/>
              <a:t>KEY FACT</a:t>
            </a:r>
          </a:p>
          <a:p>
            <a:pPr marL="171450" lvl="0" indent="-171450">
              <a:buFont typeface="Arial" panose="020B0604020202020204" pitchFamily="34" charset="0"/>
              <a:buChar char="•"/>
            </a:pPr>
            <a:r>
              <a:rPr lang="en-US" sz="1200" dirty="0"/>
              <a:t>The largest proportion of MSM were diagnosed with HIV infection younger than 30 years of age each year from 2012 to 2021.</a:t>
            </a:r>
          </a:p>
          <a:p>
            <a:endParaRPr lang="en-US" dirty="0"/>
          </a:p>
        </p:txBody>
      </p:sp>
      <p:sp>
        <p:nvSpPr>
          <p:cNvPr id="4" name="Slide Number Placeholder 3">
            <a:extLst>
              <a:ext uri="{FF2B5EF4-FFF2-40B4-BE49-F238E27FC236}">
                <a16:creationId xmlns:a16="http://schemas.microsoft.com/office/drawing/2014/main" id="{3A77D9F9-7EA4-8C27-BB43-E3B6FBC66E22}"/>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97929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BD60-6841-C945-6966-79927FBBF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B1F84-A867-255A-1D83-6A0AE4458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5C754-91C5-40B6-F047-A51821B689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figure is a bar chart displaying the percentage of MSM diagnosed at age 13-24 years (N=107) verses age 25+ years (N=449) for each of four racial/ethnic groups: White (non-Hispanic), Black (non-Hispanic), Hispanic/Latino, and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 larger proportion of MSM diagnosed with HIV between the ages of 13 and 24 years were racial/ethnic minorities, as compared to MSM diagnosed at age 25 years or older.</a:t>
            </a:r>
          </a:p>
          <a:p>
            <a:endParaRPr lang="en-US" dirty="0"/>
          </a:p>
        </p:txBody>
      </p:sp>
      <p:sp>
        <p:nvSpPr>
          <p:cNvPr id="4" name="Slide Number Placeholder 3">
            <a:extLst>
              <a:ext uri="{FF2B5EF4-FFF2-40B4-BE49-F238E27FC236}">
                <a16:creationId xmlns:a16="http://schemas.microsoft.com/office/drawing/2014/main" id="{004D2CED-1562-A7BC-8775-3E59D4159384}"/>
              </a:ext>
            </a:extLst>
          </p:cNvPr>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76612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5C5D-C257-B939-D9A6-8457EB4C6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84D28-E967-3F97-D54B-6BEFB3666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2E050-6E74-DF87-8C23-7F45B430F6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recent HIV diagnoses by place of birth (non-US, Puerto Rico/US Dependency, or US) for each of three racial/ethnic groups: white NH (N=194), black NH (N=115), and Hispanic/Latino (N=213).</a:t>
            </a:r>
          </a:p>
          <a:p>
            <a:pPr algn="ctr"/>
            <a:r>
              <a:rPr lang="en-US" sz="1200" b="1" dirty="0">
                <a:latin typeface="Arial" panose="020B0604020202020204" pitchFamily="34" charset="0"/>
                <a:cs typeface="Arial" panose="020B0604020202020204" pitchFamily="34" charset="0"/>
              </a:rPr>
              <a:t>KEY FACT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Fifty-six percent of Hispanic/Latinx MSM recently diagnosed with HIV infection were non-US born, compared to 23% of black (non-Hispanic) MSM and 17% of white (non-Hispanic) MSM. An additional 9% of Hispanic/Latinx MSM were born in Puerto Rico, compared to 1% of white (non-Hispanic) MSM and none of black (non-Hispanic) MSM.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AA374CCC-1DBA-1D4B-DAE0-8A704CD6FA7E}"/>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401627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1DAC-ED96-6CC0-2B4B-D8DC0D93B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EF1CC-53B5-FA4D-A85B-8C2745639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761A-7AF0-F511-5C8D-3460AC504F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recent HIV infection diagnoses by exposure mode for Massachusetts total and each of six health service regions: Boston (N=389), Central (N=145), Metrowest (N=219), Northeast, (N=292), Southeast (N=232), Western (N=115).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MSM was the predominant exposure mode for HIV infection in all Health Service Regions of Massachusetts.</a:t>
            </a:r>
          </a:p>
          <a:p>
            <a:endParaRPr lang="en-US" dirty="0"/>
          </a:p>
        </p:txBody>
      </p:sp>
      <p:sp>
        <p:nvSpPr>
          <p:cNvPr id="4" name="Slide Number Placeholder 3">
            <a:extLst>
              <a:ext uri="{FF2B5EF4-FFF2-40B4-BE49-F238E27FC236}">
                <a16:creationId xmlns:a16="http://schemas.microsoft.com/office/drawing/2014/main" id="{9A7BB117-FE7B-C9BE-A348-F4657F5B171D}"/>
              </a:ext>
            </a:extLst>
          </p:cNvPr>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4196256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Monday, March 4,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Monday, March 4,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Monday, March 4,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Monday, March 4,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Monday, March 4,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Monday, March 4,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Monday, March 4,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Monday, March 4,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Monday, March 4,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Monday, March 4,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Monday, March 4,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r>
              <a:rPr lang="en-US" b="1" dirty="0">
                <a:solidFill>
                  <a:schemeClr val="bg1"/>
                </a:solidFill>
                <a:latin typeface="Arial" panose="020B0604020202020204" pitchFamily="34" charset="0"/>
                <a:ea typeface="+mn-ea"/>
                <a:cs typeface="Arial" panose="020B0604020202020204" pitchFamily="34" charset="0"/>
              </a:rPr>
              <a:t>:</a:t>
            </a: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1/1/2023</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Men Who Have Sex with Men </a:t>
            </a:r>
          </a:p>
        </p:txBody>
      </p:sp>
    </p:spTree>
    <p:extLst>
      <p:ext uri="{BB962C8B-B14F-4D97-AF65-F5344CB8AC3E}">
        <p14:creationId xmlns:p14="http://schemas.microsoft.com/office/powerpoint/2010/main" val="25525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individuals diagnosed with HIV infection by exposure mode, Massachusetts 2012–2021</a:t>
            </a:r>
            <a:r>
              <a:rPr lang="en-US" sz="2400" baseline="30000" dirty="0"/>
              <a:t>1</a:t>
            </a:r>
            <a:r>
              <a:rPr lang="en-US" sz="2400" dirty="0"/>
              <a:t> </a:t>
            </a:r>
          </a:p>
        </p:txBody>
      </p:sp>
      <p:pic>
        <p:nvPicPr>
          <p:cNvPr id="3" name="Picture 2" descr="The figure is a trendline displaying the percentage distribution of HIV infection diagnoses by exposure mode (male-to-male sex, injection drug use, male-to-male sex/injection drug use, heterosexual sex, no identified risk, and Other) from 2012-2021.&#10;">
            <a:extLst>
              <a:ext uri="{FF2B5EF4-FFF2-40B4-BE49-F238E27FC236}">
                <a16:creationId xmlns:a16="http://schemas.microsoft.com/office/drawing/2014/main" id="{B790C1EB-8D1B-5D25-CE93-C89DB7D477FF}"/>
              </a:ext>
            </a:extLst>
          </p:cNvPr>
          <p:cNvPicPr>
            <a:picLocks noChangeAspect="1"/>
          </p:cNvPicPr>
          <p:nvPr/>
        </p:nvPicPr>
        <p:blipFill>
          <a:blip r:embed="rId3"/>
          <a:stretch>
            <a:fillRect/>
          </a:stretch>
        </p:blipFill>
        <p:spPr>
          <a:xfrm>
            <a:off x="54340" y="1005630"/>
            <a:ext cx="1208331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Individuals Diagnosed with HIV Infection 2012-2021: N=6,011,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fontScale="90000"/>
          </a:bodyPr>
          <a:lstStyle/>
          <a:p>
            <a:pPr algn="ctr"/>
            <a:r>
              <a:rPr lang="en-US" sz="2400" dirty="0"/>
              <a:t>Estimated</a:t>
            </a:r>
            <a:r>
              <a:rPr lang="en-US" sz="2400" baseline="30000" dirty="0"/>
              <a:t>1</a:t>
            </a:r>
            <a:r>
              <a:rPr lang="en-US" sz="2400" dirty="0"/>
              <a:t> average HIV diagnosis rate per 100,000 population, MSM compared to non-MSM (males only) ages 18–64 years, Massachusetts 2019–2021</a:t>
            </a:r>
            <a:r>
              <a:rPr lang="en-US" sz="2400" baseline="30000" dirty="0"/>
              <a:t>2</a:t>
            </a:r>
            <a:r>
              <a:rPr lang="en-US" sz="2400" dirty="0"/>
              <a:t> </a:t>
            </a:r>
          </a:p>
        </p:txBody>
      </p:sp>
      <p:pic>
        <p:nvPicPr>
          <p:cNvPr id="4" name="Picture 3" descr="The figure is a bar chart displaying the average HIV diagnosis rate per 100,000 among MSM (N=594) compared to the rate among non-MSM (N=390).&#10;">
            <a:extLst>
              <a:ext uri="{FF2B5EF4-FFF2-40B4-BE49-F238E27FC236}">
                <a16:creationId xmlns:a16="http://schemas.microsoft.com/office/drawing/2014/main" id="{2B12A93E-4DE9-A67D-482B-1A965CBF915D}"/>
              </a:ext>
            </a:extLst>
          </p:cNvPr>
          <p:cNvPicPr>
            <a:picLocks noChangeAspect="1"/>
          </p:cNvPicPr>
          <p:nvPr/>
        </p:nvPicPr>
        <p:blipFill>
          <a:blip r:embed="rId3"/>
          <a:stretch>
            <a:fillRect/>
          </a:stretch>
        </p:blipFill>
        <p:spPr>
          <a:xfrm>
            <a:off x="609124" y="1142802"/>
            <a:ext cx="10973751" cy="4572396"/>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53418" y="582667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Multiple source estimation method for MSM rate (2019-2021 BRFSS); as of 1/1/2020 BIDLS calculates rates using University of Massachusetts Donahue Institute population estimates using a modified Hamilton-Perry model. Note that rates calculated using previous population denominators cannot be compared to these. Please note that individuals AMAB with no identified risk for HIV infection were included in the non-MSM category for rate calculations.</a:t>
            </a: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BE05-7E5C-2EEE-C7B3-2EBC80AFCE4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45064C-F55F-7363-C639-B3A2347E87ED}"/>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race/ethnicity and year of diagnosis, Massachusetts 2012–2021</a:t>
            </a:r>
            <a:r>
              <a:rPr lang="en-US" sz="2400" baseline="30000" dirty="0"/>
              <a:t>1</a:t>
            </a:r>
            <a:r>
              <a:rPr lang="en-US" sz="2400" dirty="0"/>
              <a:t> </a:t>
            </a:r>
          </a:p>
        </p:txBody>
      </p:sp>
      <p:pic>
        <p:nvPicPr>
          <p:cNvPr id="3" name="Picture 2" descr="The figure is a trendline displaying the percentage distribution of HIV infection diagnoses among MSM by race/ethnicity (White (non-Hispanic), Black (non-Hispanic), Hispanic/Latino, and Other) for each year from 2012-2021. &#10;">
            <a:extLst>
              <a:ext uri="{FF2B5EF4-FFF2-40B4-BE49-F238E27FC236}">
                <a16:creationId xmlns:a16="http://schemas.microsoft.com/office/drawing/2014/main" id="{3BC9713A-A1C3-5938-047D-F6A9731D95B9}"/>
              </a:ext>
            </a:extLst>
          </p:cNvPr>
          <p:cNvPicPr>
            <a:picLocks noChangeAspect="1"/>
          </p:cNvPicPr>
          <p:nvPr/>
        </p:nvPicPr>
        <p:blipFill>
          <a:blip r:embed="rId3"/>
          <a:stretch>
            <a:fillRect/>
          </a:stretch>
        </p:blipFill>
        <p:spPr>
          <a:xfrm>
            <a:off x="43659" y="971120"/>
            <a:ext cx="12071126" cy="5023539"/>
          </a:xfrm>
          <a:prstGeom prst="rect">
            <a:avLst/>
          </a:prstGeom>
        </p:spPr>
      </p:pic>
      <p:sp>
        <p:nvSpPr>
          <p:cNvPr id="5" name="TextBox 4">
            <a:extLst>
              <a:ext uri="{FF2B5EF4-FFF2-40B4-BE49-F238E27FC236}">
                <a16:creationId xmlns:a16="http://schemas.microsoft.com/office/drawing/2014/main" id="{E6FFE90D-080C-B86E-44F2-B5138AFBFEC9}"/>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MSM Diagnosed with HIV Infection 2012-2021: N=2,563, MSM=Male-to-male sex, NH=non-Hispanic </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E72DC170-3184-32DA-8AAD-4FCAB6DE9544}"/>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365747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3EC44-1EF1-F368-A057-794B8D7C2D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8C6B1F1-C6A8-C166-6E6D-D73CCD2BE34E}"/>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age at diagnosis and year of diagnosis, Massachusetts 2012–2021</a:t>
            </a:r>
            <a:r>
              <a:rPr lang="en-US" sz="2400" baseline="30000" dirty="0"/>
              <a:t>1</a:t>
            </a:r>
            <a:r>
              <a:rPr lang="en-US" sz="2400" dirty="0"/>
              <a:t> </a:t>
            </a:r>
          </a:p>
        </p:txBody>
      </p:sp>
      <p:pic>
        <p:nvPicPr>
          <p:cNvPr id="3" name="Picture 2" descr="The figure is a trendline displaying the percentage distribution of HIV infection diagnoses among MSM by age category (&lt;30, 30-39, 40-49, 50-59, 60+) for each year from 2012-2021. &#10;">
            <a:extLst>
              <a:ext uri="{FF2B5EF4-FFF2-40B4-BE49-F238E27FC236}">
                <a16:creationId xmlns:a16="http://schemas.microsoft.com/office/drawing/2014/main" id="{CB374CE2-6B5F-FA65-A7D1-97DDC54A61CF}"/>
              </a:ext>
            </a:extLst>
          </p:cNvPr>
          <p:cNvPicPr>
            <a:picLocks noChangeAspect="1"/>
          </p:cNvPicPr>
          <p:nvPr/>
        </p:nvPicPr>
        <p:blipFill>
          <a:blip r:embed="rId3"/>
          <a:stretch>
            <a:fillRect/>
          </a:stretch>
        </p:blipFill>
        <p:spPr>
          <a:xfrm>
            <a:off x="334780" y="1005630"/>
            <a:ext cx="11522439" cy="4846740"/>
          </a:xfrm>
          <a:prstGeom prst="rect">
            <a:avLst/>
          </a:prstGeom>
        </p:spPr>
      </p:pic>
      <p:sp>
        <p:nvSpPr>
          <p:cNvPr id="5" name="TextBox 4">
            <a:extLst>
              <a:ext uri="{FF2B5EF4-FFF2-40B4-BE49-F238E27FC236}">
                <a16:creationId xmlns:a16="http://schemas.microsoft.com/office/drawing/2014/main" id="{538CF305-8E66-FE76-6666-4C8682B1E476}"/>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altLang="en-US" sz="1000" dirty="0">
                <a:latin typeface="Arial Narrow" panose="020B0606020202030204" pitchFamily="34" charset="0"/>
              </a:rPr>
              <a:t>MSM Diagnosed with HIV Infection 2012-2021: N=2,563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1E046C52-3B57-A7C0-E55E-8844AEB36E51}"/>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84089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F09B-9E1B-3C2D-D84F-57C7287D22B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BDB238-5E07-56B5-C5CE-C54573DEDF9A}"/>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age at diagnosis and race/ethnicity, Massachusetts 2019–2021</a:t>
            </a:r>
            <a:r>
              <a:rPr lang="en-US" sz="2400" baseline="30000" dirty="0"/>
              <a:t>1</a:t>
            </a:r>
            <a:r>
              <a:rPr lang="en-US" sz="2400" dirty="0"/>
              <a:t> </a:t>
            </a:r>
          </a:p>
        </p:txBody>
      </p:sp>
      <p:pic>
        <p:nvPicPr>
          <p:cNvPr id="8" name="Picture 7" descr="The figure is a bar chart displaying the percentage of MSM diagnosed at age 13-24 years (N=107) verses age 25+ years (N=449) for each of four racial/ethnic groups: White (non-Hispanic), Black (non-Hispanic), Hispanic/Latino, and Other.&#10;">
            <a:extLst>
              <a:ext uri="{FF2B5EF4-FFF2-40B4-BE49-F238E27FC236}">
                <a16:creationId xmlns:a16="http://schemas.microsoft.com/office/drawing/2014/main" id="{304FEBDD-A7E5-2DDD-AE3A-1CCDB18B1C82}"/>
              </a:ext>
            </a:extLst>
          </p:cNvPr>
          <p:cNvPicPr>
            <a:picLocks noChangeAspect="1"/>
          </p:cNvPicPr>
          <p:nvPr/>
        </p:nvPicPr>
        <p:blipFill>
          <a:blip r:embed="rId3"/>
          <a:stretch>
            <a:fillRect/>
          </a:stretch>
        </p:blipFill>
        <p:spPr>
          <a:xfrm>
            <a:off x="340249" y="1112224"/>
            <a:ext cx="11430991" cy="4846740"/>
          </a:xfrm>
          <a:prstGeom prst="rect">
            <a:avLst/>
          </a:prstGeom>
        </p:spPr>
      </p:pic>
      <p:sp>
        <p:nvSpPr>
          <p:cNvPr id="5" name="TextBox 4">
            <a:extLst>
              <a:ext uri="{FF2B5EF4-FFF2-40B4-BE49-F238E27FC236}">
                <a16:creationId xmlns:a16="http://schemas.microsoft.com/office/drawing/2014/main" id="{F0D16CDA-1E66-0BCB-80AD-D5540125D6BE}"/>
              </a:ext>
            </a:extLst>
          </p:cNvPr>
          <p:cNvSpPr txBox="1"/>
          <p:nvPr/>
        </p:nvSpPr>
        <p:spPr>
          <a:xfrm>
            <a:off x="474128" y="595896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Other includes Asian/Pacific Islander, American Indian/Alaska Native, and unknown. NH = Non-Hispanic</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1A680D7B-457B-412B-7134-E3F1FC86DAE0}"/>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361797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0788-DB57-B0F4-94DA-AD811CD88A4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B4E7654-B871-EE68-828B-D1BCE5D49A5B}"/>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race/ethnicity and place of birth, Massachusetts 2019–2021</a:t>
            </a:r>
            <a:r>
              <a:rPr lang="en-US" sz="2400" baseline="30000" dirty="0"/>
              <a:t>1</a:t>
            </a:r>
            <a:r>
              <a:rPr lang="en-US" sz="2400" dirty="0"/>
              <a:t> </a:t>
            </a:r>
          </a:p>
        </p:txBody>
      </p:sp>
      <p:pic>
        <p:nvPicPr>
          <p:cNvPr id="3" name="Picture 2" descr="The figure is a stacked bar chart displaying the distribution of recent HIV diagnoses by place of birth (non-US, Puerto Rico/US Dependency, or US) for each of three racial/ethnic groups: white NH (N=194), black NH (N=115), and Hispanic/Latino (N=213).&#10;">
            <a:extLst>
              <a:ext uri="{FF2B5EF4-FFF2-40B4-BE49-F238E27FC236}">
                <a16:creationId xmlns:a16="http://schemas.microsoft.com/office/drawing/2014/main" id="{8CCBBE44-01B1-75C7-8CF6-B4D6D48154E7}"/>
              </a:ext>
            </a:extLst>
          </p:cNvPr>
          <p:cNvPicPr>
            <a:picLocks noChangeAspect="1"/>
          </p:cNvPicPr>
          <p:nvPr/>
        </p:nvPicPr>
        <p:blipFill>
          <a:blip r:embed="rId3"/>
          <a:stretch>
            <a:fillRect/>
          </a:stretch>
        </p:blipFill>
        <p:spPr>
          <a:xfrm>
            <a:off x="258619" y="1230175"/>
            <a:ext cx="11729721" cy="4737003"/>
          </a:xfrm>
          <a:prstGeom prst="rect">
            <a:avLst/>
          </a:prstGeom>
        </p:spPr>
      </p:pic>
      <p:sp>
        <p:nvSpPr>
          <p:cNvPr id="5" name="TextBox 4">
            <a:extLst>
              <a:ext uri="{FF2B5EF4-FFF2-40B4-BE49-F238E27FC236}">
                <a16:creationId xmlns:a16="http://schemas.microsoft.com/office/drawing/2014/main" id="{D0166070-42C0-A7D9-F087-0F32246D5B8D}"/>
              </a:ext>
            </a:extLst>
          </p:cNvPr>
          <p:cNvSpPr txBox="1"/>
          <p:nvPr/>
        </p:nvSpPr>
        <p:spPr>
          <a:xfrm>
            <a:off x="463242" y="5967178"/>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 All individuals diagnosed with HIV infection from 2019–2021 who were born in a US dependency were born in Puerto Rico, PR/USD=Puerto Rico/US Dependency</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7C6AB529-0A95-06F0-9302-9E4F68E0FB42}"/>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99749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C25A-F756-7A56-3D46-D8E60B84FA5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4A977E-7F60-AA45-AB84-AAF5A66FD98C}"/>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Health Service Region</a:t>
            </a:r>
            <a:r>
              <a:rPr lang="en-US" sz="2400" baseline="30000" dirty="0"/>
              <a:t>1</a:t>
            </a:r>
            <a:r>
              <a:rPr lang="en-US" sz="2400" dirty="0"/>
              <a:t> and exposure mode, Massachusetts 2019–2021</a:t>
            </a:r>
            <a:r>
              <a:rPr lang="en-US" sz="2400" baseline="30000" dirty="0"/>
              <a:t>2</a:t>
            </a:r>
            <a:r>
              <a:rPr lang="en-US" sz="2400" dirty="0"/>
              <a:t> </a:t>
            </a:r>
          </a:p>
        </p:txBody>
      </p:sp>
      <p:pic>
        <p:nvPicPr>
          <p:cNvPr id="4" name="Picture 3" descr="The figure is a bar chart displaying the distribution of recent HIV infection diagnoses by exposure mode for Massachusetts total and each of six health service regions: Boston (N=389), Central (N=145), Metrowest (N=219), Northeast, (N=292), Southeast (N=232), Western (N=115).&#10;">
            <a:extLst>
              <a:ext uri="{FF2B5EF4-FFF2-40B4-BE49-F238E27FC236}">
                <a16:creationId xmlns:a16="http://schemas.microsoft.com/office/drawing/2014/main" id="{46780FF6-D47A-5D80-CCFB-6903CD88D080}"/>
              </a:ext>
            </a:extLst>
          </p:cNvPr>
          <p:cNvPicPr>
            <a:picLocks noChangeAspect="1"/>
          </p:cNvPicPr>
          <p:nvPr/>
        </p:nvPicPr>
        <p:blipFill>
          <a:blip r:embed="rId3"/>
          <a:stretch>
            <a:fillRect/>
          </a:stretch>
        </p:blipFill>
        <p:spPr>
          <a:xfrm>
            <a:off x="129010" y="1091764"/>
            <a:ext cx="11900423" cy="4846740"/>
          </a:xfrm>
          <a:prstGeom prst="rect">
            <a:avLst/>
          </a:prstGeom>
        </p:spPr>
      </p:pic>
      <p:sp>
        <p:nvSpPr>
          <p:cNvPr id="5" name="TextBox 4">
            <a:extLst>
              <a:ext uri="{FF2B5EF4-FFF2-40B4-BE49-F238E27FC236}">
                <a16:creationId xmlns:a16="http://schemas.microsoft.com/office/drawing/2014/main" id="{3C8F8C51-A17D-04B5-E42E-5919E893E286}"/>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HSR is based on residence at HIV infection diagnosis.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F71E164F-5E7B-3654-8C5E-2B5C84DFC89A}"/>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392050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6E8AD35F-6594-4B15-9277-8BFC9EFD0490}">
  <ds:schemaRefs>
    <ds:schemaRef ds:uri="http://schemas.microsoft.com/office/infopath/2007/PartnerControls"/>
    <ds:schemaRef ds:uri="ae916ade-957f-4a2f-93c3-592a84a0e75c"/>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e10e4db1-d899-403d-9807-651178ead3da"/>
  </ds:schemaRefs>
</ds:datastoreItem>
</file>

<file path=customXml/itemProps3.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2057</TotalTime>
  <Words>1663</Words>
  <Application>Microsoft Office PowerPoint</Application>
  <PresentationFormat>Widescreen</PresentationFormat>
  <Paragraphs>88</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Arial Narrow</vt:lpstr>
      <vt:lpstr>Calibri</vt:lpstr>
      <vt:lpstr>Franklin Gothic Book</vt:lpstr>
      <vt:lpstr>Office Theme</vt:lpstr>
      <vt:lpstr>6_Default Design</vt:lpstr>
      <vt:lpstr>Massachusetts HIV Epidemiologic Profile :Data as of 1/1/2023 Population Report: Men Who Have Sex with Men </vt:lpstr>
      <vt:lpstr>Percentage distribution of individuals diagnosed with HIV infection by exposure mode, Massachusetts 2012–20211 </vt:lpstr>
      <vt:lpstr>Estimated1 average HIV diagnosis rate per 100,000 population, MSM compared to non-MSM (males only) ages 18–64 years, Massachusetts 2019–20212 </vt:lpstr>
      <vt:lpstr>Individuals diagnosed with HIV infection with MSM exposure mode by race/ethnicity and year of diagnosis, Massachusetts 2012–20211 </vt:lpstr>
      <vt:lpstr>Individuals diagnosed with HIV infection with MSM exposure mode by age at diagnosis and year of diagnosis, Massachusetts 2012–20211 </vt:lpstr>
      <vt:lpstr>Individuals diagnosed with HIV infection with MSM exposure mode by age at diagnosis and race/ethnicity, Massachusetts 2019–20211 </vt:lpstr>
      <vt:lpstr>Individuals diagnosed with HIV infection with MSM exposure mode by race/ethnicity and place of birth, Massachusetts 2019–20211 </vt:lpstr>
      <vt:lpstr>HIV infection diagnoses by Health Service Region1 and exposure mode, Massachusetts 2019–20212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1/1/2023, Population Report: Men Who Have Sex with Men, slideset</dc:title>
  <dc:creator>Bureau of Infectious Disease and Laboratory Sciences;Massachusetts Department of Public Health</dc:creator>
  <cp:keywords>HIV, AIDS, Massachusetts, MSM, men who have sex with men</cp:keywords>
  <cp:lastModifiedBy>Maile Beatty</cp:lastModifiedBy>
  <cp:revision>378</cp:revision>
  <cp:lastPrinted>2021-01-21T15:13:04Z</cp:lastPrinted>
  <dcterms:created xsi:type="dcterms:W3CDTF">2022-07-05T15:37:33Z</dcterms:created>
  <dcterms:modified xsi:type="dcterms:W3CDTF">2024-03-04T18:37:55Z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