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14"/>
  </p:notesMasterIdLst>
  <p:handoutMasterIdLst>
    <p:handoutMasterId r:id="rId15"/>
  </p:handoutMasterIdLst>
  <p:sldIdLst>
    <p:sldId id="2147470002" r:id="rId6"/>
    <p:sldId id="2147470016" r:id="rId7"/>
    <p:sldId id="2147470017" r:id="rId8"/>
    <p:sldId id="2147470018" r:id="rId9"/>
    <p:sldId id="2147470019" r:id="rId10"/>
    <p:sldId id="2147470020" r:id="rId11"/>
    <p:sldId id="2147470021" r:id="rId12"/>
    <p:sldId id="2147470022" r:id="rId13"/>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B3A2C7"/>
    <a:srgbClr val="403152"/>
    <a:srgbClr val="95B3D7"/>
    <a:srgbClr val="990099"/>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65975" autoAdjust="0"/>
  </p:normalViewPr>
  <p:slideViewPr>
    <p:cSldViewPr snapToGrid="0" snapToObjects="1">
      <p:cViewPr varScale="1">
        <p:scale>
          <a:sx n="41" d="100"/>
          <a:sy n="41" d="100"/>
        </p:scale>
        <p:origin x="1642" y="317"/>
      </p:cViewPr>
      <p:guideLst>
        <p:guide orient="horz" pos="4104"/>
        <p:guide pos="70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876"/>
    </p:cViewPr>
  </p:sorterViewPr>
  <p:notesViewPr>
    <p:cSldViewPr snapToGrid="0" snapToObjects="1">
      <p:cViewPr varScale="1">
        <p:scale>
          <a:sx n="60" d="100"/>
          <a:sy n="60" d="100"/>
        </p:scale>
        <p:origin x="2610" y="78"/>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6/1/2025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6/1/2025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gov/lists/hivaids-epidemiologic-profile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ass.gov/service-details/partner-services-program-information-for-healthcare-providers" TargetMode="External"/><Relationship Id="rId5" Type="http://schemas.openxmlformats.org/officeDocument/2006/relationships/hyperlink" Target="https://www.mass.gov/lists/infectious-disease-data-reports-and-requests" TargetMode="External"/><Relationship Id="rId4" Type="http://schemas.openxmlformats.org/officeDocument/2006/relationships/hyperlink" Target="https://www.mass.gov/info-details/hiv-data-dashboar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Suggested citation: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Massachusetts Department of Public Health, Bureau of Infectious Disease and Laboratory Sciences. Massachusetts HIV Epidemiologic Profile: Data as of 7/1/2024, Population Report: Men Who Have Sex with Men,</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r>
              <a:rPr lang="en-US" sz="18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Published June 2025. Accessed [date].</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Bureau of Infectious Disease and Laboratory Sciences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Massachusetts Department of Public Health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Jamaica Plain Campus/State Public Health Laboratory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305 South Street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Jamaica Plain, MA 02130</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about this report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Tel: (617) 983-6560</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 reach the Reporting and Partner Services Line*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Tel: (617) 983-6999</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To speak to the on-call epidemiologist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Tel: (617) 983-6800</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Questions about infectious disease reporting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Tel: (617) 983-6801</a:t>
            </a: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HIV Data Dashboard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https://www.mass.gov/info-details/hiv-data-dashboard</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Requests for additional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https://www.mass.gov/lists/infectious-disease-data-reports-and-requests</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sets for HIV Epidemiologic Profile Reports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https://www.mass.gov/lists/hivaids-epidemiologic-profiles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b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*Providers may use this number to report individuals newly diagnosed with a notifiable sexually transmitted infection, including HIV, or request partner services. Partner services is a free and confidential service for individuals recently diagnosed with a priority infection. The client-centered program offers counseling, linkage to other health and social services, anonymous notification of partners who were exposed and assistance with getting testing and treatment. For more</a:t>
            </a:r>
            <a:r>
              <a:rPr lang="en-US" sz="1800" dirty="0">
                <a:solidFill>
                  <a:srgbClr val="0078D4"/>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information, see:  </a:t>
            </a:r>
            <a:r>
              <a:rPr lang="en-US" sz="1800" i="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https://www.mass.gov/service-details/partner-services-program-information-for-healthcare-providers</a:t>
            </a:r>
            <a:r>
              <a:rPr lang="en-US"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1</a:t>
            </a:fld>
            <a:endParaRPr lang="en-US"/>
          </a:p>
        </p:txBody>
      </p:sp>
    </p:spTree>
    <p:extLst>
      <p:ext uri="{BB962C8B-B14F-4D97-AF65-F5344CB8AC3E}">
        <p14:creationId xmlns:p14="http://schemas.microsoft.com/office/powerpoint/2010/main" val="104121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figure is a trendline displaying the percentage distribution of HIV infection diagnoses by exposure mode (male-to-male sex, injection drug use, male-to-male sex/injection drug use, heterosexual sex, no identified risk, and Other) for the most recent ten-year period.</a:t>
            </a:r>
          </a:p>
          <a:p>
            <a:endParaRPr lang="en-US" sz="1200" b="0" dirty="0"/>
          </a:p>
          <a:p>
            <a:pPr marL="171450" indent="-171450">
              <a:buFont typeface="Arial" panose="020B0604020202020204" pitchFamily="34" charset="0"/>
              <a:buChar char="•"/>
            </a:pPr>
            <a:r>
              <a:rPr lang="en-US" sz="1200" dirty="0">
                <a:latin typeface="+mj-lt"/>
              </a:rPr>
              <a:t>Among individuals assigned male at birth (AMAB), MSM was the exposure mode for 54% (N=559/1,039), and MSM/IDU an additional 4% (N=43/1,039), of HIV infection diagnoses from 2021 to 2023.</a:t>
            </a:r>
          </a:p>
          <a:p>
            <a:pPr algn="ctr"/>
            <a:r>
              <a:rPr lang="en-US" sz="1200" b="1" dirty="0">
                <a:latin typeface="+mj-lt"/>
              </a:rPr>
              <a:t>KEY FACT</a:t>
            </a:r>
          </a:p>
          <a:p>
            <a:pPr marL="171450" indent="-171450">
              <a:buFont typeface="Arial" panose="020B0604020202020204" pitchFamily="34" charset="0"/>
              <a:buChar char="•"/>
            </a:pPr>
            <a:r>
              <a:rPr lang="en-US" sz="1200" dirty="0">
                <a:latin typeface="+mj-lt"/>
              </a:rPr>
              <a:t>From 2014 to 2023, MSM exposure mode accounted for the largest percentage of HIV diagnoses each year (with a low of 37% [N=164/449] in 2021 and a high of 49% [N=320/651] in 2014).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2</a:t>
            </a:fld>
            <a:endParaRPr lang="en-US"/>
          </a:p>
        </p:txBody>
      </p:sp>
    </p:spTree>
    <p:extLst>
      <p:ext uri="{BB962C8B-B14F-4D97-AF65-F5344CB8AC3E}">
        <p14:creationId xmlns:p14="http://schemas.microsoft.com/office/powerpoint/2010/main" val="380019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71487-1934-9439-4EA5-59E8129E3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A8FA1-1984-DE14-2CBB-9CC0FDE0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BB33B-921E-9A60-AEBB-8CB435F6A57B}"/>
              </a:ext>
            </a:extLst>
          </p:cNvPr>
          <p:cNvSpPr>
            <a:spLocks noGrp="1"/>
          </p:cNvSpPr>
          <p:nvPr>
            <p:ph type="body" idx="1"/>
          </p:nvPr>
        </p:nvSpPr>
        <p:spPr/>
        <p:txBody>
          <a:bodyPr/>
          <a:lstStyle/>
          <a:p>
            <a:r>
              <a:rPr lang="en-US" sz="1200" b="0" dirty="0"/>
              <a:t>The</a:t>
            </a:r>
            <a:r>
              <a:rPr lang="en-US" sz="1200" b="0" baseline="0" dirty="0"/>
              <a:t> figure is a bar chart displaying the average HIV diagnosis rate per 100,000 among MSM (N=587) compared to the rate among non-MSM (N=419).</a:t>
            </a:r>
            <a:endParaRPr lang="en-US" b="0" dirty="0"/>
          </a:p>
          <a:p>
            <a:pPr algn="ctr"/>
            <a:r>
              <a:rPr lang="en-US" sz="1200" b="1" dirty="0">
                <a:latin typeface="+mj-lt"/>
              </a:rPr>
              <a:t>KEY FACT</a:t>
            </a:r>
          </a:p>
          <a:p>
            <a:pPr marL="171450" indent="-171450">
              <a:buFont typeface="Arial" panose="020B0604020202020204" pitchFamily="34" charset="0"/>
              <a:buChar char="•"/>
            </a:pPr>
            <a:r>
              <a:rPr lang="en-US" sz="1200" dirty="0"/>
              <a:t>At 148.4 per 100,000 population (95% confidence interval [CI]: 123.0–190.8 per 100,000), the estimated average rate of HIV diagnosis from 2021 to 2023 among MSM (ages 18–64 years) was 21 times the rate of infection in men who did not report sex with men (7.1 per 100,000 [95% CI: 7.0–7.2 per 100,000]).</a:t>
            </a:r>
          </a:p>
          <a:p>
            <a:endParaRPr lang="en-US" dirty="0"/>
          </a:p>
        </p:txBody>
      </p:sp>
      <p:sp>
        <p:nvSpPr>
          <p:cNvPr id="4" name="Slide Number Placeholder 3">
            <a:extLst>
              <a:ext uri="{FF2B5EF4-FFF2-40B4-BE49-F238E27FC236}">
                <a16:creationId xmlns:a16="http://schemas.microsoft.com/office/drawing/2014/main" id="{CEB5336F-7A55-BE9E-68BB-6C628EE7D9FD}"/>
              </a:ext>
            </a:extLst>
          </p:cNvPr>
          <p:cNvSpPr>
            <a:spLocks noGrp="1"/>
          </p:cNvSpPr>
          <p:nvPr>
            <p:ph type="sldNum" sz="quarter" idx="5"/>
          </p:nvPr>
        </p:nvSpPr>
        <p:spPr/>
        <p:txBody>
          <a:bodyPr/>
          <a:lstStyle/>
          <a:p>
            <a:fld id="{D34CBBDB-52D0-FE4C-8729-D7393D454E10}" type="slidenum">
              <a:rPr lang="en-US" smtClean="0"/>
              <a:t>3</a:t>
            </a:fld>
            <a:endParaRPr lang="en-US"/>
          </a:p>
        </p:txBody>
      </p:sp>
    </p:spTree>
    <p:extLst>
      <p:ext uri="{BB962C8B-B14F-4D97-AF65-F5344CB8AC3E}">
        <p14:creationId xmlns:p14="http://schemas.microsoft.com/office/powerpoint/2010/main" val="208188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58CB2-5065-5625-1E20-2F0AB1276C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AF2A7-341A-9FBA-ADFC-82E71E135A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AE4720-EB3D-4579-62FD-70933F1377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figure is a trendline displaying the percentage distribution of HIV infection diagnoses among MSM by race/ethnicity (White (non-Hispanic), Black (non-Hispanic), Hispanic/Latino, and Other) for each year of the ten-year period. </a:t>
            </a:r>
          </a:p>
          <a:p>
            <a:pPr algn="ctr"/>
            <a:r>
              <a:rPr lang="en-US" sz="1200" b="1" dirty="0"/>
              <a:t>KEY FACT</a:t>
            </a:r>
          </a:p>
          <a:p>
            <a:pPr marL="171450" indent="-171450">
              <a:buFont typeface="Arial" panose="020B0604020202020204" pitchFamily="34" charset="0"/>
              <a:buChar char="•"/>
            </a:pPr>
            <a:r>
              <a:rPr lang="en-US" sz="1200" dirty="0"/>
              <a:t>From 2014 to 2023, the proportion of individuals AMAB diagnosed with HIV infection with MSM exposure mode who identified as Hispanic/Latinx increased from 28% to 40%, while the proportion who identified as White (non-Hispanic) decreased from 47% to 33%. The proportion who identified as Black (non-Hispanic) fluctuated, increasing from 17% in 2014 to 25% in 2020 and then decreasing to 20% in 2023.</a:t>
            </a:r>
          </a:p>
          <a:p>
            <a:endParaRPr lang="en-US" dirty="0"/>
          </a:p>
        </p:txBody>
      </p:sp>
      <p:sp>
        <p:nvSpPr>
          <p:cNvPr id="4" name="Slide Number Placeholder 3">
            <a:extLst>
              <a:ext uri="{FF2B5EF4-FFF2-40B4-BE49-F238E27FC236}">
                <a16:creationId xmlns:a16="http://schemas.microsoft.com/office/drawing/2014/main" id="{2EB346F6-E41F-85E6-1D3D-D1D7A6DA1985}"/>
              </a:ext>
            </a:extLst>
          </p:cNvPr>
          <p:cNvSpPr>
            <a:spLocks noGrp="1"/>
          </p:cNvSpPr>
          <p:nvPr>
            <p:ph type="sldNum" sz="quarter" idx="5"/>
          </p:nvPr>
        </p:nvSpPr>
        <p:spPr/>
        <p:txBody>
          <a:bodyPr/>
          <a:lstStyle/>
          <a:p>
            <a:fld id="{D34CBBDB-52D0-FE4C-8729-D7393D454E10}" type="slidenum">
              <a:rPr lang="en-US" smtClean="0"/>
              <a:t>4</a:t>
            </a:fld>
            <a:endParaRPr lang="en-US"/>
          </a:p>
        </p:txBody>
      </p:sp>
    </p:spTree>
    <p:extLst>
      <p:ext uri="{BB962C8B-B14F-4D97-AF65-F5344CB8AC3E}">
        <p14:creationId xmlns:p14="http://schemas.microsoft.com/office/powerpoint/2010/main" val="240339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BF473-1A89-9888-942D-B3F353EE2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C4EDEA-FC43-3360-2E09-0990DCD20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BAFCF6-C95F-B7A3-7198-88248F3CBD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Individuals diagnosed with HIV infection with MSM exposure mode by age at diagnosis and year of diagnosis: Massachusetts, 2014–2023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figure is a trendline displaying the percentage distribution of HIV infection diagnoses among MSM by race/ethnicity (White (non-Hispanic), Black (non-Hispanic), Hispanic/Latino, and Other) for each year of the ten-year period. </a:t>
            </a:r>
          </a:p>
          <a:p>
            <a:pPr lvl="0" algn="ctr"/>
            <a:r>
              <a:rPr lang="en-US" sz="1200" b="1" dirty="0"/>
              <a:t>KEY FACT</a:t>
            </a:r>
          </a:p>
          <a:p>
            <a:pPr marL="171450" lvl="0" indent="-171450">
              <a:buFont typeface="Arial" panose="020B0604020202020204" pitchFamily="34" charset="0"/>
              <a:buChar char="•"/>
            </a:pPr>
            <a:r>
              <a:rPr lang="en-US" sz="1200" dirty="0"/>
              <a:t>Every year from 2014 to 2023, the largest proportion of MSM who were diagnosed with HIV infection were younger than 30 years of age.</a:t>
            </a:r>
          </a:p>
          <a:p>
            <a:endParaRPr lang="en-US" dirty="0"/>
          </a:p>
        </p:txBody>
      </p:sp>
      <p:sp>
        <p:nvSpPr>
          <p:cNvPr id="4" name="Slide Number Placeholder 3">
            <a:extLst>
              <a:ext uri="{FF2B5EF4-FFF2-40B4-BE49-F238E27FC236}">
                <a16:creationId xmlns:a16="http://schemas.microsoft.com/office/drawing/2014/main" id="{3A77D9F9-7EA4-8C27-BB43-E3B6FBC66E22}"/>
              </a:ext>
            </a:extLst>
          </p:cNvPr>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3979292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EBD60-6841-C945-6966-79927FBBF5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CB1F84-A867-255A-1D83-6A0AE4458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5C754-91C5-40B6-F047-A51821B689BE}"/>
              </a:ext>
            </a:extLst>
          </p:cNvPr>
          <p:cNvSpPr>
            <a:spLocks noGrp="1"/>
          </p:cNvSpPr>
          <p:nvPr>
            <p:ph type="body" idx="1"/>
          </p:nvPr>
        </p:nvSpPr>
        <p:spPr/>
        <p:txBody>
          <a:bodyPr/>
          <a:lstStyle/>
          <a:p>
            <a:r>
              <a:rPr lang="en-US" sz="1200" dirty="0"/>
              <a:t>The figure is a bar chart displaying the percentage of MSM diagnosed at age 13-24 years (N=107) verses age 25+ years (N=452) for each of four racial/ethnic groups: White (non-Hispanic), Black (non-Hispanic), Hispanic/Latino, and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 larger proportion of MSM diagnosed with HIV infection between the ages of 13 and 24 years was Hispanic/Latinx (50%), as compared to MSM diagnosed at age 25 years or older (39%).</a:t>
            </a:r>
          </a:p>
          <a:p>
            <a:endParaRPr lang="en-US" dirty="0"/>
          </a:p>
        </p:txBody>
      </p:sp>
      <p:sp>
        <p:nvSpPr>
          <p:cNvPr id="4" name="Slide Number Placeholder 3">
            <a:extLst>
              <a:ext uri="{FF2B5EF4-FFF2-40B4-BE49-F238E27FC236}">
                <a16:creationId xmlns:a16="http://schemas.microsoft.com/office/drawing/2014/main" id="{004D2CED-1562-A7BC-8775-3E59D4159384}"/>
              </a:ext>
            </a:extLst>
          </p:cNvPr>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76612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15C5D-C257-B939-D9A6-8457EB4C6B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84D28-E967-3F97-D54B-6BEFB36666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92E050-6E74-DF87-8C23-7F45B430F6FB}"/>
              </a:ext>
            </a:extLst>
          </p:cNvPr>
          <p:cNvSpPr>
            <a:spLocks noGrp="1"/>
          </p:cNvSpPr>
          <p:nvPr>
            <p:ph type="body" idx="1"/>
          </p:nvPr>
        </p:nvSpPr>
        <p:spPr/>
        <p:txBody>
          <a:bodyPr/>
          <a:lstStyle/>
          <a:p>
            <a:r>
              <a:rPr lang="en-US" dirty="0"/>
              <a:t>The figure is a stacked bar chart displaying the distribution of recent HIV diagnoses by place of birth (non-US, Puerto Rico/US Dependency, or US) for each of three racial/ethnic groups: White NH (N=191), Black NH (N=105), and Hispanic/Latino (N=230).</a:t>
            </a:r>
          </a:p>
          <a:p>
            <a:pPr algn="ctr"/>
            <a:r>
              <a:rPr lang="en-US" sz="1200" b="1" dirty="0">
                <a:latin typeface="Arial" panose="020B0604020202020204" pitchFamily="34" charset="0"/>
                <a:cs typeface="Arial" panose="020B0604020202020204" pitchFamily="34" charset="0"/>
              </a:rPr>
              <a:t>KEY FACT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Fifty-seven percent of Hispanic/Latinx MSM recently diagnosed with HIV infection were non-US born, compared to 37% of Black (non-Hispanic) MSM and 13% of White (non-Hispanic) MSM. An additional 6% of Hispanic/Latinx MSM were born in Puerto Rico, compared to none of White (non-Hispanic) and Black (non-Hispanic) MSM.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AA374CCC-1DBA-1D4B-DAE0-8A704CD6FA7E}"/>
              </a:ext>
            </a:extLst>
          </p:cNvPr>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4016274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1DAC-ED96-6CC0-2B4B-D8DC0D93B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EF1CC-53B5-FA4D-A85B-8C2745639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66761A-7AF0-F511-5C8D-3460AC504FC8}"/>
              </a:ext>
            </a:extLst>
          </p:cNvPr>
          <p:cNvSpPr>
            <a:spLocks noGrp="1"/>
          </p:cNvSpPr>
          <p:nvPr>
            <p:ph type="body" idx="1"/>
          </p:nvPr>
        </p:nvSpPr>
        <p:spPr/>
        <p:txBody>
          <a:bodyPr/>
          <a:lstStyle/>
          <a:p>
            <a:r>
              <a:rPr lang="en-US" dirty="0"/>
              <a:t>The figure is a bar chart displaying the distribution of recent HIV infection diagnoses by exposure mode for Massachusetts total and each of six health service regions: Boston (N=388), Central (N=140), Metrowest (N=209), Northeast, (N=271), Southeast (N=260), Western (N=137).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MSM was the predominant exposure mode for HIV infection in all Health Service Regions of Massachusetts.</a:t>
            </a:r>
          </a:p>
          <a:p>
            <a:endParaRPr lang="en-US" dirty="0"/>
          </a:p>
        </p:txBody>
      </p:sp>
      <p:sp>
        <p:nvSpPr>
          <p:cNvPr id="4" name="Slide Number Placeholder 3">
            <a:extLst>
              <a:ext uri="{FF2B5EF4-FFF2-40B4-BE49-F238E27FC236}">
                <a16:creationId xmlns:a16="http://schemas.microsoft.com/office/drawing/2014/main" id="{9A7BB117-FE7B-C9BE-A348-F4657F5B171D}"/>
              </a:ext>
            </a:extLst>
          </p:cNvPr>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4196256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1444747"/>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dirty="0"/>
              <a:t>Click to Add Presentation Title</a:t>
            </a:r>
          </a:p>
          <a:p>
            <a:pPr lvl="0"/>
            <a:r>
              <a:rPr lang="en-US" dirty="0"/>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dirty="0"/>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dirty="0"/>
              <a:t>Click to Add Presenter</a:t>
            </a:r>
            <a:br>
              <a:rPr lang="en-US" dirty="0"/>
            </a:br>
            <a:r>
              <a:rPr lang="en-US" dirty="0"/>
              <a:t>Title</a:t>
            </a:r>
          </a:p>
        </p:txBody>
      </p:sp>
      <p:sp>
        <p:nvSpPr>
          <p:cNvPr id="2" name="TextBox 1">
            <a:extLst>
              <a:ext uri="{FF2B5EF4-FFF2-40B4-BE49-F238E27FC236}">
                <a16:creationId xmlns:a16="http://schemas.microsoft.com/office/drawing/2014/main" id="{DED88445-FA02-7971-750E-32D4DDEEE526}"/>
              </a:ext>
            </a:extLst>
          </p:cNvPr>
          <p:cNvSpPr txBox="1"/>
          <p:nvPr userDrawn="1"/>
        </p:nvSpPr>
        <p:spPr>
          <a:xfrm>
            <a:off x="1785708" y="196391"/>
            <a:ext cx="10423375" cy="1015663"/>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w="12700">
                  <a:noFill/>
                  <a:prstDash val="solid"/>
                </a:ln>
                <a:solidFill>
                  <a:srgbClr val="FFFFFF"/>
                </a:solidFill>
                <a:effectLst/>
                <a:uLnTx/>
                <a:uFillTx/>
                <a:latin typeface="Arial" panose="020B0604020202020204" pitchFamily="34" charset="0"/>
                <a:cs typeface="Arial" panose="020B0604020202020204" pitchFamily="34" charset="0"/>
              </a:rPr>
              <a:t>  Bureau of Infectious Disease and Laboratory Sciences</a:t>
            </a:r>
          </a:p>
        </p:txBody>
      </p:sp>
    </p:spTree>
    <p:extLst>
      <p:ext uri="{BB962C8B-B14F-4D97-AF65-F5344CB8AC3E}">
        <p14:creationId xmlns:p14="http://schemas.microsoft.com/office/powerpoint/2010/main" val="4108470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7"/>
          <p:cNvSpPr>
            <a:spLocks noGrp="1" noChangeArrowheads="1"/>
          </p:cNvSpPr>
          <p:nvPr>
            <p:ph type="dt" sz="half" idx="10"/>
          </p:nvPr>
        </p:nvSpPr>
        <p:spPr>
          <a:ln/>
        </p:spPr>
        <p:txBody>
          <a:bodyPr/>
          <a:lstStyle>
            <a:lvl1pPr>
              <a:defRPr/>
            </a:lvl1pPr>
          </a:lstStyle>
          <a:p>
            <a:fld id="{9933D019-A32C-4EAD-B8E6-DBDA699692FD}" type="datetime2">
              <a:rPr lang="en-US" smtClean="0"/>
              <a:t>Sunday, June 1,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17160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38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89701" y="1600201"/>
            <a:ext cx="509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fld id="{CCEBA98F-560C-4997-81C4-81D4D9187EAB}" type="datetime2">
              <a:rPr lang="en-US" smtClean="0"/>
              <a:t>Sunday, June 1,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422928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fld id="{150972B2-CA5C-437D-87D0-8081271A9E4B}" type="datetime2">
              <a:rPr lang="en-US" smtClean="0"/>
              <a:t>Sunday, June 1, 2025</a:t>
            </a:fld>
            <a:endParaRPr lang="en-US"/>
          </a:p>
        </p:txBody>
      </p:sp>
      <p:sp>
        <p:nvSpPr>
          <p:cNvPr id="8" name="Rectangle 18"/>
          <p:cNvSpPr>
            <a:spLocks noGrp="1" noChangeArrowheads="1"/>
          </p:cNvSpPr>
          <p:nvPr>
            <p:ph type="ftr" sz="quarter" idx="11"/>
          </p:nvPr>
        </p:nvSpPr>
        <p:spPr>
          <a:ln/>
        </p:spPr>
        <p:txBody>
          <a:bodyPr/>
          <a:lstStyle>
            <a:lvl1pPr>
              <a:defRPr/>
            </a:lvl1pPr>
          </a:lstStyle>
          <a:p>
            <a:pPr algn="r"/>
            <a:endParaRPr lang="en-US" dirty="0"/>
          </a:p>
        </p:txBody>
      </p:sp>
      <p:sp>
        <p:nvSpPr>
          <p:cNvPr id="9"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1416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fld id="{79CD4847-11EF-4466-A8AD-85CDB7B49118}" type="datetime2">
              <a:rPr lang="en-US" smtClean="0"/>
              <a:t>Sunday, June 1, 2025</a:t>
            </a:fld>
            <a:endParaRPr lang="en-US"/>
          </a:p>
        </p:txBody>
      </p:sp>
      <p:sp>
        <p:nvSpPr>
          <p:cNvPr id="4" name="Rectangle 18"/>
          <p:cNvSpPr>
            <a:spLocks noGrp="1" noChangeArrowheads="1"/>
          </p:cNvSpPr>
          <p:nvPr>
            <p:ph type="ftr" sz="quarter" idx="11"/>
          </p:nvPr>
        </p:nvSpPr>
        <p:spPr>
          <a:ln/>
        </p:spPr>
        <p:txBody>
          <a:bodyPr/>
          <a:lstStyle>
            <a:lvl1pPr>
              <a:defRPr/>
            </a:lvl1pPr>
          </a:lstStyle>
          <a:p>
            <a:pPr algn="r"/>
            <a:endParaRPr lang="en-US" dirty="0"/>
          </a:p>
        </p:txBody>
      </p:sp>
      <p:sp>
        <p:nvSpPr>
          <p:cNvPr id="5"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246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fld id="{F168457A-3AB9-4880-8A0C-9F8524491207}" type="datetime2">
              <a:rPr lang="en-US" smtClean="0"/>
              <a:t>Sunday, June 1, 2025</a:t>
            </a:fld>
            <a:endParaRPr lang="en-US"/>
          </a:p>
        </p:txBody>
      </p:sp>
      <p:sp>
        <p:nvSpPr>
          <p:cNvPr id="3" name="Rectangle 18"/>
          <p:cNvSpPr>
            <a:spLocks noGrp="1" noChangeArrowheads="1"/>
          </p:cNvSpPr>
          <p:nvPr>
            <p:ph type="ftr" sz="quarter" idx="11"/>
          </p:nvPr>
        </p:nvSpPr>
        <p:spPr>
          <a:ln/>
        </p:spPr>
        <p:txBody>
          <a:bodyPr/>
          <a:lstStyle>
            <a:lvl1pPr>
              <a:defRPr/>
            </a:lvl1pPr>
          </a:lstStyle>
          <a:p>
            <a:pPr algn="r"/>
            <a:endParaRPr lang="en-US" dirty="0"/>
          </a:p>
        </p:txBody>
      </p:sp>
      <p:sp>
        <p:nvSpPr>
          <p:cNvPr id="4"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642538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3FE976D3-5B7F-4300-ABED-C91F1B2AE209}" type="datetime2">
              <a:rPr lang="en-US" smtClean="0"/>
              <a:t>Sunday, June 1,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51280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7"/>
          <p:cNvSpPr>
            <a:spLocks noGrp="1" noChangeArrowheads="1"/>
          </p:cNvSpPr>
          <p:nvPr>
            <p:ph type="dt" sz="half" idx="10"/>
          </p:nvPr>
        </p:nvSpPr>
        <p:spPr>
          <a:ln/>
        </p:spPr>
        <p:txBody>
          <a:bodyPr/>
          <a:lstStyle>
            <a:lvl1pPr>
              <a:defRPr/>
            </a:lvl1pPr>
          </a:lstStyle>
          <a:p>
            <a:fld id="{EBDC1E59-17DD-41CE-97CA-624A472382D4}" type="datetime2">
              <a:rPr lang="en-US" smtClean="0"/>
              <a:t>Sunday, June 1, 2025</a:t>
            </a:fld>
            <a:endParaRPr lang="en-US"/>
          </a:p>
        </p:txBody>
      </p:sp>
      <p:sp>
        <p:nvSpPr>
          <p:cNvPr id="6" name="Rectangle 18"/>
          <p:cNvSpPr>
            <a:spLocks noGrp="1" noChangeArrowheads="1"/>
          </p:cNvSpPr>
          <p:nvPr>
            <p:ph type="ftr" sz="quarter" idx="11"/>
          </p:nvPr>
        </p:nvSpPr>
        <p:spPr>
          <a:ln/>
        </p:spPr>
        <p:txBody>
          <a:bodyPr/>
          <a:lstStyle>
            <a:lvl1pPr>
              <a:defRPr/>
            </a:lvl1pPr>
          </a:lstStyle>
          <a:p>
            <a:pPr algn="r"/>
            <a:endParaRPr lang="en-US" dirty="0"/>
          </a:p>
        </p:txBody>
      </p:sp>
      <p:sp>
        <p:nvSpPr>
          <p:cNvPr id="7"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61174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8CC057FC-95B6-4D89-AFDA-ABA33EE921E5}" type="datetime2">
              <a:rPr lang="en-US" smtClean="0"/>
              <a:t>Sunday, June 1,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0958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9917" y="198439"/>
            <a:ext cx="2743200" cy="5927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0317" y="198439"/>
            <a:ext cx="8026400" cy="5927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fld id="{EC4549AC-EB31-477F-92A9-B1988E232878}" type="datetime2">
              <a:rPr lang="en-US" smtClean="0"/>
              <a:t>Sunday, June 1,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68185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Click to edit level one bullet text. </a:t>
            </a:r>
          </a:p>
          <a:p>
            <a:pPr lvl="1"/>
            <a:r>
              <a:rPr lang="en-US" dirty="0"/>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dirty="0"/>
              <a:t>Edit bullet level one text.</a:t>
            </a:r>
          </a:p>
          <a:p>
            <a:pPr lvl="1"/>
            <a:r>
              <a:rPr lang="en-US" dirty="0"/>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dirty="0"/>
              <a:t>Edit bullet level one text.</a:t>
            </a:r>
          </a:p>
          <a:p>
            <a:pPr lvl="1"/>
            <a:r>
              <a:rPr lang="en-US" dirty="0"/>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dirty="0"/>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dirty="0">
                <a:latin typeface="Arial" panose="020B0604020202020204" pitchFamily="34" charset="0"/>
                <a:cs typeface="Arial" panose="020B0604020202020204" pitchFamily="34" charset="0"/>
              </a:rPr>
              <a:t>@MassDPH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Massachusetts Department of Public Health</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fontAlgn="base">
              <a:lnSpc>
                <a:spcPct val="100000"/>
              </a:lnSpc>
              <a:spcBef>
                <a:spcPts val="1800"/>
              </a:spcBef>
            </a:pPr>
            <a:r>
              <a:rPr lang="en-US" sz="3200" dirty="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dirty="0"/>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7"/>
          <p:cNvSpPr>
            <a:spLocks noGrp="1" noChangeArrowheads="1"/>
          </p:cNvSpPr>
          <p:nvPr>
            <p:ph type="dt" sz="half" idx="10"/>
          </p:nvPr>
        </p:nvSpPr>
        <p:spPr>
          <a:ln/>
        </p:spPr>
        <p:txBody>
          <a:bodyPr/>
          <a:lstStyle>
            <a:lvl1pPr>
              <a:defRPr/>
            </a:lvl1pPr>
          </a:lstStyle>
          <a:p>
            <a:fld id="{C8A432C8-69A7-458B-9684-2BFA64B31948}" type="datetime2">
              <a:rPr lang="en-US" smtClean="0"/>
              <a:t>Sunday, June 1, 2025</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39621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7"/>
          <p:cNvSpPr>
            <a:spLocks noGrp="1" noChangeArrowheads="1"/>
          </p:cNvSpPr>
          <p:nvPr>
            <p:ph type="dt" sz="half" idx="10"/>
          </p:nvPr>
        </p:nvSpPr>
        <p:spPr>
          <a:ln/>
        </p:spPr>
        <p:txBody>
          <a:bodyPr/>
          <a:lstStyle>
            <a:lvl1pPr>
              <a:defRPr/>
            </a:lvl1pPr>
          </a:lstStyle>
          <a:p>
            <a:fld id="{6396A3A3-94A6-4E5B-AF39-173ACA3E61CC}" type="datetime2">
              <a:rPr lang="en-US" smtClean="0"/>
              <a:t>Sunday, June 1, 2025</a:t>
            </a:fld>
            <a:endParaRPr lang="en-US"/>
          </a:p>
        </p:txBody>
      </p:sp>
      <p:sp>
        <p:nvSpPr>
          <p:cNvPr id="5" name="Rectangle 18"/>
          <p:cNvSpPr>
            <a:spLocks noGrp="1" noChangeArrowheads="1"/>
          </p:cNvSpPr>
          <p:nvPr>
            <p:ph type="ftr" sz="quarter" idx="11"/>
          </p:nvPr>
        </p:nvSpPr>
        <p:spPr>
          <a:ln/>
        </p:spPr>
        <p:txBody>
          <a:bodyPr/>
          <a:lstStyle>
            <a:lvl1pPr>
              <a:defRPr/>
            </a:lvl1pPr>
          </a:lstStyle>
          <a:p>
            <a:pPr algn="r"/>
            <a:endParaRPr lang="en-US" dirty="0"/>
          </a:p>
        </p:txBody>
      </p:sp>
      <p:sp>
        <p:nvSpPr>
          <p:cNvPr id="6" name="Rectangle 19"/>
          <p:cNvSpPr>
            <a:spLocks noGrp="1" noChangeArrowheads="1"/>
          </p:cNvSpPr>
          <p:nvPr>
            <p:ph type="sldNum" sz="quarter" idx="12"/>
          </p:nvPr>
        </p:nvSpPr>
        <p:spPr>
          <a:ln/>
        </p:spPr>
        <p:txBody>
          <a:bodyPr/>
          <a:lstStyle>
            <a:lvl1pP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376278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ChangeArrowheads="1"/>
          </p:cNvSpPr>
          <p:nvPr/>
        </p:nvSpPr>
        <p:spPr bwMode="auto">
          <a:xfrm>
            <a:off x="0" y="0"/>
            <a:ext cx="12211051" cy="1309688"/>
          </a:xfrm>
          <a:prstGeom prst="rect">
            <a:avLst/>
          </a:prstGeom>
          <a:solidFill>
            <a:srgbClr val="0066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b="1" dirty="0">
              <a:solidFill>
                <a:srgbClr val="000000"/>
              </a:solidFill>
            </a:endParaRPr>
          </a:p>
        </p:txBody>
      </p:sp>
      <p:sp>
        <p:nvSpPr>
          <p:cNvPr id="1027" name="Rectangle 15"/>
          <p:cNvSpPr>
            <a:spLocks noGrp="1" noChangeArrowheads="1"/>
          </p:cNvSpPr>
          <p:nvPr>
            <p:ph type="title"/>
          </p:nvPr>
        </p:nvSpPr>
        <p:spPr bwMode="auto">
          <a:xfrm>
            <a:off x="840317" y="198438"/>
            <a:ext cx="10972800"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16"/>
          <p:cNvSpPr>
            <a:spLocks noGrp="1" noChangeArrowheads="1"/>
          </p:cNvSpPr>
          <p:nvPr>
            <p:ph type="body" idx="1"/>
          </p:nvPr>
        </p:nvSpPr>
        <p:spPr bwMode="auto">
          <a:xfrm>
            <a:off x="1193800" y="1600201"/>
            <a:ext cx="1038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1" name="Rectangle 17"/>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a:t>DATE</a:t>
            </a:r>
            <a:endParaRPr lang="en-US" dirty="0"/>
          </a:p>
        </p:txBody>
      </p:sp>
      <p:sp>
        <p:nvSpPr>
          <p:cNvPr id="1042" name="Rectangle 18"/>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lgn="r"/>
            <a:r>
              <a:rPr lang="en-US"/>
              <a:t>April 28, 2017</a:t>
            </a:r>
            <a:endParaRPr lang="en-US" dirty="0"/>
          </a:p>
        </p:txBody>
      </p:sp>
      <p:sp>
        <p:nvSpPr>
          <p:cNvPr id="1043" name="Rectangle 19"/>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F4F051AF-86DC-43B3-B8B0-8DF76A1509E7}" type="slidenum">
              <a:rPr lang="en-US" altLang="en-US">
                <a:solidFill>
                  <a:srgbClr val="000000"/>
                </a:solidFill>
              </a:rPr>
              <a:pPr eaLnBrk="1" hangingPunct="1">
                <a:defRPr/>
              </a:pPr>
              <a:t>‹#›</a:t>
            </a:fld>
            <a:endParaRPr lang="en-US" altLang="en-US">
              <a:solidFill>
                <a:srgbClr val="000000"/>
              </a:solidFill>
            </a:endParaRPr>
          </a:p>
        </p:txBody>
      </p:sp>
      <p:pic>
        <p:nvPicPr>
          <p:cNvPr id="8" name="Picture 4" descr="DPH Logo - Blue w-shadow">
            <a:extLst>
              <a:ext uri="{FF2B5EF4-FFF2-40B4-BE49-F238E27FC236}">
                <a16:creationId xmlns:a16="http://schemas.microsoft.com/office/drawing/2014/main" id="{DA3FFEC6-DB0F-4B35-B7B6-B7828272204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995877" y="41669"/>
            <a:ext cx="1215175" cy="91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54097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785A978-E8DF-43C5-81AD-9E02D99320AA}"/>
              </a:ext>
            </a:extLst>
          </p:cNvPr>
          <p:cNvSpPr>
            <a:spLocks noGrp="1"/>
          </p:cNvSpPr>
          <p:nvPr>
            <p:ph type="title" idx="4294967295"/>
          </p:nvPr>
        </p:nvSpPr>
        <p:spPr>
          <a:xfrm>
            <a:off x="875729" y="235861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Massachusetts HIV Epidemiologic Profile</a:t>
            </a:r>
            <a:r>
              <a:rPr lang="en-US" b="1" dirty="0">
                <a:solidFill>
                  <a:schemeClr val="bg1"/>
                </a:solidFill>
                <a:latin typeface="Arial" panose="020B0604020202020204" pitchFamily="34" charset="0"/>
                <a:ea typeface="+mn-ea"/>
                <a:cs typeface="Arial" panose="020B0604020202020204" pitchFamily="34" charset="0"/>
              </a:rPr>
              <a:t>: </a:t>
            </a: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Data as of 7/1/2024</a:t>
            </a: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Population Report: Men Who Have Sex with Men </a:t>
            </a:r>
          </a:p>
        </p:txBody>
      </p:sp>
    </p:spTree>
    <p:extLst>
      <p:ext uri="{BB962C8B-B14F-4D97-AF65-F5344CB8AC3E}">
        <p14:creationId xmlns:p14="http://schemas.microsoft.com/office/powerpoint/2010/main" val="255253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3A640B-80BF-AFEA-ADA6-55352C8194DD}"/>
              </a:ext>
            </a:extLst>
          </p:cNvPr>
          <p:cNvSpPr>
            <a:spLocks noGrp="1"/>
          </p:cNvSpPr>
          <p:nvPr>
            <p:ph type="title"/>
          </p:nvPr>
        </p:nvSpPr>
        <p:spPr>
          <a:xfrm>
            <a:off x="592822" y="80806"/>
            <a:ext cx="10972800" cy="874654"/>
          </a:xfrm>
        </p:spPr>
        <p:txBody>
          <a:bodyPr>
            <a:normAutofit/>
          </a:bodyPr>
          <a:lstStyle/>
          <a:p>
            <a:pPr algn="ctr"/>
            <a:r>
              <a:rPr lang="en-US" sz="2400" dirty="0"/>
              <a:t>Percentage distribution of individuals diagnosed with HIV infection by exposure mode, Massachusetts 2014–2023</a:t>
            </a:r>
            <a:r>
              <a:rPr lang="en-US" sz="2400" baseline="30000" dirty="0"/>
              <a:t>1</a:t>
            </a:r>
            <a:r>
              <a:rPr lang="en-US" sz="2400" dirty="0"/>
              <a:t> </a:t>
            </a:r>
          </a:p>
        </p:txBody>
      </p:sp>
      <p:pic>
        <p:nvPicPr>
          <p:cNvPr id="3" name="Picture 2" descr="The figure is a trendline displaying the percentage distribution of HIV infection diagnoses by exposure mode (male-to-male sex, injection drug use, male-to-male sex/injection drug use, heterosexual sex, no identified risk, and Other) for the most recent ten-year period.">
            <a:extLst>
              <a:ext uri="{FF2B5EF4-FFF2-40B4-BE49-F238E27FC236}">
                <a16:creationId xmlns:a16="http://schemas.microsoft.com/office/drawing/2014/main" id="{010C852B-A47B-4A8E-C866-63947D982EFA}"/>
              </a:ext>
            </a:extLst>
          </p:cNvPr>
          <p:cNvPicPr>
            <a:picLocks noChangeAspect="1"/>
          </p:cNvPicPr>
          <p:nvPr/>
        </p:nvPicPr>
        <p:blipFill>
          <a:blip r:embed="rId3"/>
          <a:stretch>
            <a:fillRect/>
          </a:stretch>
        </p:blipFill>
        <p:spPr>
          <a:xfrm>
            <a:off x="7863" y="1005630"/>
            <a:ext cx="12083319" cy="4846740"/>
          </a:xfrm>
          <a:prstGeom prst="rect">
            <a:avLst/>
          </a:prstGeom>
        </p:spPr>
      </p:pic>
      <p:sp>
        <p:nvSpPr>
          <p:cNvPr id="5" name="TextBox 4">
            <a:extLst>
              <a:ext uri="{FF2B5EF4-FFF2-40B4-BE49-F238E27FC236}">
                <a16:creationId xmlns:a16="http://schemas.microsoft.com/office/drawing/2014/main" id="{9110A464-8724-09B0-9BBA-7EE442EFCAAC}"/>
              </a:ext>
            </a:extLst>
          </p:cNvPr>
          <p:cNvSpPr txBox="1"/>
          <p:nvPr/>
        </p:nvSpPr>
        <p:spPr>
          <a:xfrm>
            <a:off x="463242" y="578461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Individuals Diagnosed with HIV Infection 2014–2023: N=5,582, MSM=Male-to-Male Sex; IDU=Injection Drug Use; HTSX=Heterosexual Sex; Pres. HTSX=presumed heterosexual exposure, includes individuals assigned female at birth with a negative history of injection drug use who report having sex with an individual that identifies as male of unknown HIV status and risk; NIR=No Identified Risk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D81A83C4-E0BA-4314-B8BF-B643EDC9ED5E}"/>
              </a:ext>
            </a:extLst>
          </p:cNvPr>
          <p:cNvSpPr>
            <a:spLocks noGrp="1"/>
          </p:cNvSpPr>
          <p:nvPr>
            <p:ph type="sldNum" sz="quarter" idx="4"/>
          </p:nvPr>
        </p:nvSpPr>
        <p:spPr>
          <a:prstGeom prst="rect">
            <a:avLst/>
          </a:prstGeom>
        </p:spPr>
        <p:txBody>
          <a:bodyPr/>
          <a:lstStyle/>
          <a:p>
            <a:fld id="{CA49D0EE-DE7F-324B-A84C-F36708423CDB}" type="slidenum">
              <a:rPr lang="en-US" smtClean="0"/>
              <a:pPr/>
              <a:t>2</a:t>
            </a:fld>
            <a:endParaRPr lang="en-US" dirty="0"/>
          </a:p>
        </p:txBody>
      </p:sp>
    </p:spTree>
    <p:extLst>
      <p:ext uri="{BB962C8B-B14F-4D97-AF65-F5344CB8AC3E}">
        <p14:creationId xmlns:p14="http://schemas.microsoft.com/office/powerpoint/2010/main" val="376059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31510-2470-EB40-6179-DD11C30CEA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E2B50C-95EC-8DC7-272F-D059F8D60B89}"/>
              </a:ext>
            </a:extLst>
          </p:cNvPr>
          <p:cNvSpPr>
            <a:spLocks noGrp="1"/>
          </p:cNvSpPr>
          <p:nvPr>
            <p:ph type="title"/>
          </p:nvPr>
        </p:nvSpPr>
        <p:spPr>
          <a:xfrm>
            <a:off x="592822" y="80806"/>
            <a:ext cx="10972800" cy="874654"/>
          </a:xfrm>
        </p:spPr>
        <p:txBody>
          <a:bodyPr>
            <a:normAutofit fontScale="90000"/>
          </a:bodyPr>
          <a:lstStyle/>
          <a:p>
            <a:pPr algn="ctr"/>
            <a:r>
              <a:rPr lang="en-US" sz="2400" dirty="0"/>
              <a:t>Estimated</a:t>
            </a:r>
            <a:r>
              <a:rPr lang="en-US" sz="2400" baseline="30000" dirty="0"/>
              <a:t>1</a:t>
            </a:r>
            <a:r>
              <a:rPr lang="en-US" sz="2400" dirty="0"/>
              <a:t> average HIV diagnosis rate per 100,000 population, MSM compared to non-MSM (males only) ages 18–64 years, Massachusetts 2021–2023</a:t>
            </a:r>
            <a:r>
              <a:rPr lang="en-US" sz="2400" baseline="30000" dirty="0"/>
              <a:t>2</a:t>
            </a:r>
            <a:r>
              <a:rPr lang="en-US" sz="2400" dirty="0"/>
              <a:t> </a:t>
            </a:r>
          </a:p>
        </p:txBody>
      </p:sp>
      <p:pic>
        <p:nvPicPr>
          <p:cNvPr id="4" name="Picture 3" descr="The figure is a bar chart displaying the average HIV diagnosis rate per 100,000 among MSM (N=587) compared to the rate among non-MSM (N=419).">
            <a:extLst>
              <a:ext uri="{FF2B5EF4-FFF2-40B4-BE49-F238E27FC236}">
                <a16:creationId xmlns:a16="http://schemas.microsoft.com/office/drawing/2014/main" id="{A87AD37D-BEE0-4C47-1789-840EF940EA78}"/>
              </a:ext>
            </a:extLst>
          </p:cNvPr>
          <p:cNvPicPr>
            <a:picLocks noChangeAspect="1"/>
          </p:cNvPicPr>
          <p:nvPr/>
        </p:nvPicPr>
        <p:blipFill>
          <a:blip r:embed="rId3"/>
          <a:stretch>
            <a:fillRect/>
          </a:stretch>
        </p:blipFill>
        <p:spPr>
          <a:xfrm>
            <a:off x="609124" y="1142802"/>
            <a:ext cx="10973751" cy="4572396"/>
          </a:xfrm>
          <a:prstGeom prst="rect">
            <a:avLst/>
          </a:prstGeom>
        </p:spPr>
      </p:pic>
      <p:sp>
        <p:nvSpPr>
          <p:cNvPr id="5" name="TextBox 4">
            <a:extLst>
              <a:ext uri="{FF2B5EF4-FFF2-40B4-BE49-F238E27FC236}">
                <a16:creationId xmlns:a16="http://schemas.microsoft.com/office/drawing/2014/main" id="{32AB8DB3-7031-7BA2-0098-3B92D0B2F3E4}"/>
              </a:ext>
            </a:extLst>
          </p:cNvPr>
          <p:cNvSpPr txBox="1"/>
          <p:nvPr/>
        </p:nvSpPr>
        <p:spPr>
          <a:xfrm>
            <a:off x="453418" y="5826676"/>
            <a:ext cx="11470139" cy="707886"/>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Multiple source estimation method for MSM rate (2021-2023 BRFSS); as of 1/1/2020 BIDLS calculates rates using University of Massachusetts Donahue Institute population estimates using a modified Hamilton-Perry model. Note that rates calculated using previous population denominators cannot be compared to these. Please note that individuals AMAB with no identified risk for HIV infection were included in the non-MSM category for rate calculations.</a:t>
            </a: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95443194-6F8E-5087-C0B4-F39510AFB864}"/>
              </a:ext>
            </a:extLst>
          </p:cNvPr>
          <p:cNvSpPr>
            <a:spLocks noGrp="1"/>
          </p:cNvSpPr>
          <p:nvPr>
            <p:ph type="sldNum" sz="quarter" idx="4"/>
          </p:nvPr>
        </p:nvSpPr>
        <p:spPr>
          <a:prstGeom prst="rect">
            <a:avLst/>
          </a:prstGeom>
        </p:spPr>
        <p:txBody>
          <a:bodyPr/>
          <a:lstStyle/>
          <a:p>
            <a:fld id="{CA49D0EE-DE7F-324B-A84C-F36708423CDB}" type="slidenum">
              <a:rPr lang="en-US" smtClean="0"/>
              <a:pPr/>
              <a:t>3</a:t>
            </a:fld>
            <a:endParaRPr lang="en-US" dirty="0"/>
          </a:p>
        </p:txBody>
      </p:sp>
    </p:spTree>
    <p:extLst>
      <p:ext uri="{BB962C8B-B14F-4D97-AF65-F5344CB8AC3E}">
        <p14:creationId xmlns:p14="http://schemas.microsoft.com/office/powerpoint/2010/main" val="232254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7BE05-7E5C-2EEE-C7B3-2EBC80AFCE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45064C-F55F-7363-C639-B3A2347E87ED}"/>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race/ethnicity and year of diagnosis, Massachusetts 2014–2023</a:t>
            </a:r>
            <a:r>
              <a:rPr lang="en-US" sz="2400" baseline="30000" dirty="0"/>
              <a:t>1</a:t>
            </a:r>
            <a:r>
              <a:rPr lang="en-US" sz="2400" dirty="0"/>
              <a:t> </a:t>
            </a:r>
          </a:p>
        </p:txBody>
      </p:sp>
      <p:pic>
        <p:nvPicPr>
          <p:cNvPr id="3" name="Picture 2" descr="The figure is a trendline displaying the percentage distribution of HIV infection diagnoses among MSM by race/ethnicity (White (non-Hispanic), Black (non-Hispanic), Hispanic/Latino, and Other) for each year of the ten-year period.">
            <a:extLst>
              <a:ext uri="{FF2B5EF4-FFF2-40B4-BE49-F238E27FC236}">
                <a16:creationId xmlns:a16="http://schemas.microsoft.com/office/drawing/2014/main" id="{B8B8300A-EF28-B600-9A4F-745FA4892232}"/>
              </a:ext>
            </a:extLst>
          </p:cNvPr>
          <p:cNvPicPr>
            <a:picLocks noChangeAspect="1"/>
          </p:cNvPicPr>
          <p:nvPr/>
        </p:nvPicPr>
        <p:blipFill>
          <a:blip r:embed="rId3"/>
          <a:stretch>
            <a:fillRect/>
          </a:stretch>
        </p:blipFill>
        <p:spPr>
          <a:xfrm>
            <a:off x="60437" y="1010535"/>
            <a:ext cx="12071126" cy="5023539"/>
          </a:xfrm>
          <a:prstGeom prst="rect">
            <a:avLst/>
          </a:prstGeom>
        </p:spPr>
      </p:pic>
      <p:sp>
        <p:nvSpPr>
          <p:cNvPr id="5" name="TextBox 4">
            <a:extLst>
              <a:ext uri="{FF2B5EF4-FFF2-40B4-BE49-F238E27FC236}">
                <a16:creationId xmlns:a16="http://schemas.microsoft.com/office/drawing/2014/main" id="{E6FFE90D-080C-B86E-44F2-B5138AFBFEC9}"/>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MSM Diagnosed with HIV Infection 2014-2023: N=2,309, MSM=Male-to-male sex, NH=non-Hispanic </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E72DC170-3184-32DA-8AAD-4FCAB6DE9544}"/>
              </a:ext>
            </a:extLst>
          </p:cNvPr>
          <p:cNvSpPr>
            <a:spLocks noGrp="1"/>
          </p:cNvSpPr>
          <p:nvPr>
            <p:ph type="sldNum" sz="quarter" idx="4"/>
          </p:nvPr>
        </p:nvSpPr>
        <p:spPr>
          <a:prstGeom prst="rect">
            <a:avLst/>
          </a:prstGeom>
        </p:spPr>
        <p:txBody>
          <a:bodyPr/>
          <a:lstStyle/>
          <a:p>
            <a:fld id="{CA49D0EE-DE7F-324B-A84C-F36708423CDB}" type="slidenum">
              <a:rPr lang="en-US" smtClean="0"/>
              <a:pPr/>
              <a:t>4</a:t>
            </a:fld>
            <a:endParaRPr lang="en-US" dirty="0"/>
          </a:p>
        </p:txBody>
      </p:sp>
    </p:spTree>
    <p:extLst>
      <p:ext uri="{BB962C8B-B14F-4D97-AF65-F5344CB8AC3E}">
        <p14:creationId xmlns:p14="http://schemas.microsoft.com/office/powerpoint/2010/main" val="365747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3EC44-1EF1-F368-A057-794B8D7C2D3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8C6B1F1-C6A8-C166-6E6D-D73CCD2BE34E}"/>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age at diagnosis and year of diagnosis, Massachusetts 2014–2023</a:t>
            </a:r>
            <a:r>
              <a:rPr lang="en-US" sz="2400" baseline="30000" dirty="0"/>
              <a:t>1</a:t>
            </a:r>
            <a:r>
              <a:rPr lang="en-US" sz="2400" dirty="0"/>
              <a:t> </a:t>
            </a:r>
          </a:p>
        </p:txBody>
      </p:sp>
      <p:pic>
        <p:nvPicPr>
          <p:cNvPr id="3" name="Picture 2" descr="Individuals diagnosed with HIV infection with MSM exposure mode by age at diagnosis and year of diagnosis: Massachusetts, 2014–2023&#10;The figure is a trendline displaying the percentage distribution of HIV infection diagnoses among MSM by race/ethnicity (White (non-Hispanic), Black (non-Hispanic), Hispanic/Latino, and Other) for each year of the ten-year period.">
            <a:extLst>
              <a:ext uri="{FF2B5EF4-FFF2-40B4-BE49-F238E27FC236}">
                <a16:creationId xmlns:a16="http://schemas.microsoft.com/office/drawing/2014/main" id="{D22706C0-872A-15E5-6F58-6D1BC114CBC9}"/>
              </a:ext>
            </a:extLst>
          </p:cNvPr>
          <p:cNvPicPr>
            <a:picLocks noChangeAspect="1"/>
          </p:cNvPicPr>
          <p:nvPr/>
        </p:nvPicPr>
        <p:blipFill>
          <a:blip r:embed="rId3"/>
          <a:stretch>
            <a:fillRect/>
          </a:stretch>
        </p:blipFill>
        <p:spPr>
          <a:xfrm>
            <a:off x="334780" y="1005630"/>
            <a:ext cx="11522439" cy="4846740"/>
          </a:xfrm>
          <a:prstGeom prst="rect">
            <a:avLst/>
          </a:prstGeom>
        </p:spPr>
      </p:pic>
      <p:sp>
        <p:nvSpPr>
          <p:cNvPr id="5" name="TextBox 4">
            <a:extLst>
              <a:ext uri="{FF2B5EF4-FFF2-40B4-BE49-F238E27FC236}">
                <a16:creationId xmlns:a16="http://schemas.microsoft.com/office/drawing/2014/main" id="{538CF305-8E66-FE76-6666-4C8682B1E476}"/>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altLang="en-US" sz="1000" dirty="0">
                <a:latin typeface="Arial Narrow" panose="020B0606020202030204" pitchFamily="34" charset="0"/>
              </a:rPr>
              <a:t>MSM Diagnosed with HIV Infection 2014-2023: N=2,309</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1E046C52-3B57-A7C0-E55E-8844AEB36E51}"/>
              </a:ext>
            </a:extLst>
          </p:cNvPr>
          <p:cNvSpPr>
            <a:spLocks noGrp="1"/>
          </p:cNvSpPr>
          <p:nvPr>
            <p:ph type="sldNum" sz="quarter" idx="4"/>
          </p:nvPr>
        </p:nvSpPr>
        <p:spPr>
          <a:prstGeom prst="rect">
            <a:avLst/>
          </a:prstGeom>
        </p:spPr>
        <p:txBody>
          <a:bodyPr/>
          <a:lstStyle/>
          <a:p>
            <a:fld id="{CA49D0EE-DE7F-324B-A84C-F36708423CDB}" type="slidenum">
              <a:rPr lang="en-US" smtClean="0"/>
              <a:pPr/>
              <a:t>5</a:t>
            </a:fld>
            <a:endParaRPr lang="en-US" dirty="0"/>
          </a:p>
        </p:txBody>
      </p:sp>
    </p:spTree>
    <p:extLst>
      <p:ext uri="{BB962C8B-B14F-4D97-AF65-F5344CB8AC3E}">
        <p14:creationId xmlns:p14="http://schemas.microsoft.com/office/powerpoint/2010/main" val="84089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FF09B-9E1B-3C2D-D84F-57C7287D22B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8BDB238-5E07-56B5-C5CE-C54573DEDF9A}"/>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age at diagnosis and race/ethnicity, Massachusetts 2021–2023</a:t>
            </a:r>
            <a:r>
              <a:rPr lang="en-US" sz="2400" baseline="30000" dirty="0"/>
              <a:t>1</a:t>
            </a:r>
            <a:r>
              <a:rPr lang="en-US" sz="2400" dirty="0"/>
              <a:t> </a:t>
            </a:r>
          </a:p>
        </p:txBody>
      </p:sp>
      <p:pic>
        <p:nvPicPr>
          <p:cNvPr id="8" name="Picture 7" descr="The figure is a bar chart displaying the percentage of MSM diagnosed at age 13-24 years (N=107) verses age 25+ years (N=452) for each of four racial/ethnic groups: White (non-Hispanic), Black (non-Hispanic), Hispanic/Latino, and Other.">
            <a:extLst>
              <a:ext uri="{FF2B5EF4-FFF2-40B4-BE49-F238E27FC236}">
                <a16:creationId xmlns:a16="http://schemas.microsoft.com/office/drawing/2014/main" id="{43E0F746-AEA7-B3ED-3145-C1E9265897FF}"/>
              </a:ext>
            </a:extLst>
          </p:cNvPr>
          <p:cNvPicPr>
            <a:picLocks noChangeAspect="1"/>
          </p:cNvPicPr>
          <p:nvPr/>
        </p:nvPicPr>
        <p:blipFill>
          <a:blip r:embed="rId3"/>
          <a:stretch>
            <a:fillRect/>
          </a:stretch>
        </p:blipFill>
        <p:spPr>
          <a:xfrm>
            <a:off x="363726" y="1112224"/>
            <a:ext cx="11430991" cy="4846740"/>
          </a:xfrm>
          <a:prstGeom prst="rect">
            <a:avLst/>
          </a:prstGeom>
        </p:spPr>
      </p:pic>
      <p:sp>
        <p:nvSpPr>
          <p:cNvPr id="5" name="TextBox 4">
            <a:extLst>
              <a:ext uri="{FF2B5EF4-FFF2-40B4-BE49-F238E27FC236}">
                <a16:creationId xmlns:a16="http://schemas.microsoft.com/office/drawing/2014/main" id="{F0D16CDA-1E66-0BCB-80AD-D5540125D6BE}"/>
              </a:ext>
            </a:extLst>
          </p:cNvPr>
          <p:cNvSpPr txBox="1"/>
          <p:nvPr/>
        </p:nvSpPr>
        <p:spPr>
          <a:xfrm>
            <a:off x="474128" y="595896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Other includes Asian/Pacific Islander, American Indian/Alaska Native, and unknown. NH = Non-Hispanic</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1A680D7B-457B-412B-7134-E3F1FC86DAE0}"/>
              </a:ext>
            </a:extLst>
          </p:cNvPr>
          <p:cNvSpPr>
            <a:spLocks noGrp="1"/>
          </p:cNvSpPr>
          <p:nvPr>
            <p:ph type="sldNum" sz="quarter" idx="4"/>
          </p:nvPr>
        </p:nvSpPr>
        <p:spPr>
          <a:prstGeom prst="rect">
            <a:avLst/>
          </a:prstGeom>
        </p:spPr>
        <p:txBody>
          <a:bodyPr/>
          <a:lstStyle/>
          <a:p>
            <a:fld id="{CA49D0EE-DE7F-324B-A84C-F36708423CDB}" type="slidenum">
              <a:rPr lang="en-US" smtClean="0"/>
              <a:pPr/>
              <a:t>6</a:t>
            </a:fld>
            <a:endParaRPr lang="en-US" dirty="0"/>
          </a:p>
        </p:txBody>
      </p:sp>
    </p:spTree>
    <p:extLst>
      <p:ext uri="{BB962C8B-B14F-4D97-AF65-F5344CB8AC3E}">
        <p14:creationId xmlns:p14="http://schemas.microsoft.com/office/powerpoint/2010/main" val="361797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0788-DB57-B0F4-94DA-AD811CD88A4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B4E7654-B871-EE68-828B-D1BCE5D49A5B}"/>
              </a:ext>
            </a:extLst>
          </p:cNvPr>
          <p:cNvSpPr>
            <a:spLocks noGrp="1"/>
          </p:cNvSpPr>
          <p:nvPr>
            <p:ph type="title"/>
          </p:nvPr>
        </p:nvSpPr>
        <p:spPr>
          <a:xfrm>
            <a:off x="592822" y="80806"/>
            <a:ext cx="10972800" cy="874654"/>
          </a:xfrm>
        </p:spPr>
        <p:txBody>
          <a:bodyPr>
            <a:normAutofit/>
          </a:bodyPr>
          <a:lstStyle/>
          <a:p>
            <a:pPr algn="ctr"/>
            <a:r>
              <a:rPr lang="en-US" sz="2400" dirty="0"/>
              <a:t>Individuals diagnosed with HIV infection with MSM exposure mode by race/ethnicity and place of birth, Massachusetts 2021–2023</a:t>
            </a:r>
            <a:r>
              <a:rPr lang="en-US" sz="2400" baseline="30000" dirty="0"/>
              <a:t>1</a:t>
            </a:r>
            <a:r>
              <a:rPr lang="en-US" sz="2400" dirty="0"/>
              <a:t> </a:t>
            </a:r>
          </a:p>
        </p:txBody>
      </p:sp>
      <p:pic>
        <p:nvPicPr>
          <p:cNvPr id="3" name="Picture 2" descr="The figure is a stacked bar chart displaying the distribution of recent HIV diagnoses by place of birth (non-US, Puerto Rico/US Dependency, or US) for each of three racial/ethnic groups: White NH (N=191), Black NH (N=105), and Hispanic/Latino (N=230).">
            <a:extLst>
              <a:ext uri="{FF2B5EF4-FFF2-40B4-BE49-F238E27FC236}">
                <a16:creationId xmlns:a16="http://schemas.microsoft.com/office/drawing/2014/main" id="{065E3ADD-4AAD-7CF7-025E-BC3EC4BF47EE}"/>
              </a:ext>
            </a:extLst>
          </p:cNvPr>
          <p:cNvPicPr>
            <a:picLocks noChangeAspect="1"/>
          </p:cNvPicPr>
          <p:nvPr/>
        </p:nvPicPr>
        <p:blipFill>
          <a:blip r:embed="rId3"/>
          <a:stretch>
            <a:fillRect/>
          </a:stretch>
        </p:blipFill>
        <p:spPr>
          <a:xfrm>
            <a:off x="231139" y="1097820"/>
            <a:ext cx="11729721" cy="4737003"/>
          </a:xfrm>
          <a:prstGeom prst="rect">
            <a:avLst/>
          </a:prstGeom>
        </p:spPr>
      </p:pic>
      <p:sp>
        <p:nvSpPr>
          <p:cNvPr id="5" name="TextBox 4">
            <a:extLst>
              <a:ext uri="{FF2B5EF4-FFF2-40B4-BE49-F238E27FC236}">
                <a16:creationId xmlns:a16="http://schemas.microsoft.com/office/drawing/2014/main" id="{D0166070-42C0-A7D9-F087-0F32246D5B8D}"/>
              </a:ext>
            </a:extLst>
          </p:cNvPr>
          <p:cNvSpPr txBox="1"/>
          <p:nvPr/>
        </p:nvSpPr>
        <p:spPr>
          <a:xfrm>
            <a:off x="463242" y="5967178"/>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p>
          <a:p>
            <a:r>
              <a:rPr lang="en-US" sz="1000" dirty="0">
                <a:latin typeface="Arial Narrow" panose="020B0606020202030204" pitchFamily="34" charset="0"/>
              </a:rPr>
              <a:t>* 94% of individuals diagnosed with HIV infection from 2021–2023 who were born in a US dependency were born in Puerto Rico, PR/USD=Puerto Rico/US Dependency</a:t>
            </a: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7C6AB529-0A95-06F0-9302-9E4F68E0FB42}"/>
              </a:ext>
            </a:extLst>
          </p:cNvPr>
          <p:cNvSpPr>
            <a:spLocks noGrp="1"/>
          </p:cNvSpPr>
          <p:nvPr>
            <p:ph type="sldNum" sz="quarter" idx="4"/>
          </p:nvPr>
        </p:nvSpPr>
        <p:spPr>
          <a:prstGeom prst="rect">
            <a:avLst/>
          </a:prstGeom>
        </p:spPr>
        <p:txBody>
          <a:bodyPr/>
          <a:lstStyle/>
          <a:p>
            <a:fld id="{CA49D0EE-DE7F-324B-A84C-F36708423CDB}" type="slidenum">
              <a:rPr lang="en-US" smtClean="0"/>
              <a:pPr/>
              <a:t>7</a:t>
            </a:fld>
            <a:endParaRPr lang="en-US" dirty="0"/>
          </a:p>
        </p:txBody>
      </p:sp>
    </p:spTree>
    <p:extLst>
      <p:ext uri="{BB962C8B-B14F-4D97-AF65-F5344CB8AC3E}">
        <p14:creationId xmlns:p14="http://schemas.microsoft.com/office/powerpoint/2010/main" val="997498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C25A-F756-7A56-3D46-D8E60B84FA5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4A977E-7F60-AA45-AB84-AAF5A66FD98C}"/>
              </a:ext>
            </a:extLst>
          </p:cNvPr>
          <p:cNvSpPr>
            <a:spLocks noGrp="1"/>
          </p:cNvSpPr>
          <p:nvPr>
            <p:ph type="title"/>
          </p:nvPr>
        </p:nvSpPr>
        <p:spPr>
          <a:xfrm>
            <a:off x="592822" y="80806"/>
            <a:ext cx="10972800" cy="874654"/>
          </a:xfrm>
        </p:spPr>
        <p:txBody>
          <a:bodyPr>
            <a:normAutofit/>
          </a:bodyPr>
          <a:lstStyle/>
          <a:p>
            <a:pPr algn="ctr"/>
            <a:r>
              <a:rPr lang="en-US" sz="2400" dirty="0"/>
              <a:t>HIV infection diagnoses by Health Service Region</a:t>
            </a:r>
            <a:r>
              <a:rPr lang="en-US" sz="2400" baseline="30000" dirty="0"/>
              <a:t>1</a:t>
            </a:r>
            <a:r>
              <a:rPr lang="en-US" sz="2400" dirty="0"/>
              <a:t> and exposure mode, Massachusetts 2021–2023</a:t>
            </a:r>
            <a:r>
              <a:rPr lang="en-US" sz="2400" baseline="30000" dirty="0"/>
              <a:t>2</a:t>
            </a:r>
            <a:r>
              <a:rPr lang="en-US" sz="2400" dirty="0"/>
              <a:t> </a:t>
            </a:r>
          </a:p>
        </p:txBody>
      </p:sp>
      <p:pic>
        <p:nvPicPr>
          <p:cNvPr id="4" name="Picture 3" descr="The figure is a bar chart displaying the distribution of recent HIV infection diagnoses by exposure mode for Massachusetts total and each of six health service regions: Boston (N=388), Central (N=140), Metrowest (N=209), Northeast, (N=271), Southeast (N=260), Western (N=137).">
            <a:extLst>
              <a:ext uri="{FF2B5EF4-FFF2-40B4-BE49-F238E27FC236}">
                <a16:creationId xmlns:a16="http://schemas.microsoft.com/office/drawing/2014/main" id="{766A86BF-65D6-E956-9A93-AB0E81411606}"/>
              </a:ext>
            </a:extLst>
          </p:cNvPr>
          <p:cNvPicPr>
            <a:picLocks noChangeAspect="1"/>
          </p:cNvPicPr>
          <p:nvPr/>
        </p:nvPicPr>
        <p:blipFill>
          <a:blip r:embed="rId3"/>
          <a:stretch>
            <a:fillRect/>
          </a:stretch>
        </p:blipFill>
        <p:spPr>
          <a:xfrm>
            <a:off x="145788" y="1098935"/>
            <a:ext cx="11900423" cy="4846740"/>
          </a:xfrm>
          <a:prstGeom prst="rect">
            <a:avLst/>
          </a:prstGeom>
        </p:spPr>
      </p:pic>
      <p:sp>
        <p:nvSpPr>
          <p:cNvPr id="5" name="TextBox 4">
            <a:extLst>
              <a:ext uri="{FF2B5EF4-FFF2-40B4-BE49-F238E27FC236}">
                <a16:creationId xmlns:a16="http://schemas.microsoft.com/office/drawing/2014/main" id="{3C8F8C51-A17D-04B5-E42E-5919E893E286}"/>
              </a:ext>
            </a:extLst>
          </p:cNvPr>
          <p:cNvSpPr txBox="1"/>
          <p:nvPr/>
        </p:nvSpPr>
        <p:spPr>
          <a:xfrm>
            <a:off x="463242" y="5938504"/>
            <a:ext cx="11470139" cy="553998"/>
          </a:xfrm>
          <a:prstGeom prst="rect">
            <a:avLst/>
          </a:prstGeom>
          <a:noFill/>
        </p:spPr>
        <p:txBody>
          <a:bodyPr wrap="square" rtlCol="0">
            <a:spAutoFit/>
          </a:bodyPr>
          <a:lstStyle/>
          <a:p>
            <a:r>
              <a:rPr lang="en-US" sz="1000" baseline="30000" dirty="0">
                <a:latin typeface="Arial Narrow" panose="020B0606020202030204" pitchFamily="34" charset="0"/>
                <a:cs typeface="Arial" panose="020B0604020202020204" pitchFamily="34" charset="0"/>
              </a:rPr>
              <a:t>1 </a:t>
            </a:r>
            <a:r>
              <a:rPr lang="en-US" sz="1000" dirty="0">
                <a:latin typeface="Arial Narrow" panose="020B0606020202030204" pitchFamily="34" charset="0"/>
              </a:rPr>
              <a:t>HSR is based on residence at HIV infection diagnosis.</a:t>
            </a:r>
            <a:endParaRPr lang="en-US" sz="1000" baseline="30000" dirty="0">
              <a:latin typeface="Arial Narrow" panose="020B0606020202030204" pitchFamily="34" charset="0"/>
              <a:cs typeface="Arial" panose="020B0604020202020204" pitchFamily="34" charset="0"/>
            </a:endParaRPr>
          </a:p>
          <a:p>
            <a:r>
              <a:rPr lang="en-US" sz="1000" baseline="30000" dirty="0">
                <a:latin typeface="Arial Narrow" panose="020B0606020202030204" pitchFamily="34" charset="0"/>
                <a:cs typeface="Arial" panose="020B0604020202020204" pitchFamily="34" charset="0"/>
              </a:rPr>
              <a:t>2 </a:t>
            </a:r>
            <a:r>
              <a:rPr lang="en-US" sz="1000" dirty="0">
                <a:latin typeface="Arial Narrow" panose="020B0606020202030204" pitchFamily="34" charset="0"/>
                <a:cs typeface="Arial" panose="020B0604020202020204" pitchFamily="34" charset="0"/>
              </a:rPr>
              <a:t>Please consider the impact of the COVID-19 pandemic on infectious disease screening, treatment, and surveillance in the interpretation of data from 2020 to 2023.</a:t>
            </a:r>
            <a:endParaRPr lang="en-US" sz="1000" dirty="0">
              <a:latin typeface="Arial Narrow" panose="020B0606020202030204" pitchFamily="34" charset="0"/>
            </a:endParaRPr>
          </a:p>
          <a:p>
            <a:r>
              <a:rPr lang="en-US" sz="1000" dirty="0">
                <a:latin typeface="Arial Narrow" panose="020B0606020202030204" pitchFamily="34" charset="0"/>
              </a:rPr>
              <a:t>Data Source: Bureau of Infectious Disease and Laboratory Sciences, data are current as of 7/1/2024 and subject to change</a:t>
            </a:r>
          </a:p>
        </p:txBody>
      </p:sp>
      <p:sp>
        <p:nvSpPr>
          <p:cNvPr id="2" name="Slide Number Placeholder 1">
            <a:extLst>
              <a:ext uri="{FF2B5EF4-FFF2-40B4-BE49-F238E27FC236}">
                <a16:creationId xmlns:a16="http://schemas.microsoft.com/office/drawing/2014/main" id="{F71E164F-5E7B-3654-8C5E-2B5C84DFC89A}"/>
              </a:ext>
            </a:extLst>
          </p:cNvPr>
          <p:cNvSpPr>
            <a:spLocks noGrp="1"/>
          </p:cNvSpPr>
          <p:nvPr>
            <p:ph type="sldNum" sz="quarter" idx="4"/>
          </p:nvPr>
        </p:nvSpPr>
        <p:spPr>
          <a:prstGeom prst="rect">
            <a:avLst/>
          </a:prstGeom>
        </p:spPr>
        <p:txBody>
          <a:bodyPr/>
          <a:lstStyle/>
          <a:p>
            <a:fld id="{CA49D0EE-DE7F-324B-A84C-F36708423CDB}" type="slidenum">
              <a:rPr lang="en-US" smtClean="0"/>
              <a:pPr/>
              <a:t>8</a:t>
            </a:fld>
            <a:endParaRPr lang="en-US" dirty="0"/>
          </a:p>
        </p:txBody>
      </p:sp>
    </p:spTree>
    <p:extLst>
      <p:ext uri="{BB962C8B-B14F-4D97-AF65-F5344CB8AC3E}">
        <p14:creationId xmlns:p14="http://schemas.microsoft.com/office/powerpoint/2010/main" val="392050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6_Default Design">
  <a:themeElements>
    <a:clrScheme name="Custom 4">
      <a:dk1>
        <a:srgbClr val="000000"/>
      </a:dk1>
      <a:lt1>
        <a:srgbClr val="FFFFFF"/>
      </a:lt1>
      <a:dk2>
        <a:srgbClr val="FFFFFF"/>
      </a:dk2>
      <a:lt2>
        <a:srgbClr val="808080"/>
      </a:lt2>
      <a:accent1>
        <a:srgbClr val="BBE0E3"/>
      </a:accent1>
      <a:accent2>
        <a:srgbClr val="333399"/>
      </a:accent2>
      <a:accent3>
        <a:srgbClr val="FFFFFF"/>
      </a:accent3>
      <a:accent4>
        <a:srgbClr val="FFFFFF"/>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e4db1-d899-403d-9807-651178ead3da">
      <UserInfo>
        <DisplayName>Cardwell, Gailee (DPH)</DisplayName>
        <AccountId>33</AccountId>
        <AccountType/>
      </UserInfo>
      <UserInfo>
        <DisplayName>Troche, Carlos (DPH)</DisplayName>
        <AccountId>28</AccountId>
        <AccountType/>
      </UserInfo>
      <UserInfo>
        <DisplayName>Cohen, Alison B (DPH)</DisplayName>
        <AccountId>11</AccountId>
        <AccountType/>
      </UserInfo>
    </SharedWithUsers>
    <TaxCatchAll xmlns="e10e4db1-d899-403d-9807-651178ead3da" xsi:nil="true"/>
    <lcf76f155ced4ddcb4097134ff3c332f xmlns="ae916ade-957f-4a2f-93c3-592a84a0e7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2FAA928F6D64BB16ED70B5ACF963F" ma:contentTypeVersion="12" ma:contentTypeDescription="Create a new document." ma:contentTypeScope="" ma:versionID="c69a5244d96e11b7c6b618d22e620e6e">
  <xsd:schema xmlns:xsd="http://www.w3.org/2001/XMLSchema" xmlns:xs="http://www.w3.org/2001/XMLSchema" xmlns:p="http://schemas.microsoft.com/office/2006/metadata/properties" xmlns:ns2="ae916ade-957f-4a2f-93c3-592a84a0e75c" xmlns:ns3="e10e4db1-d899-403d-9807-651178ead3da" targetNamespace="http://schemas.microsoft.com/office/2006/metadata/properties" ma:root="true" ma:fieldsID="d6b0ae09017d487677e27aaf3f625e08" ns2:_="" ns3:_="">
    <xsd:import namespace="ae916ade-957f-4a2f-93c3-592a84a0e75c"/>
    <xsd:import namespace="e10e4db1-d899-403d-9807-651178ead3d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916ade-957f-4a2f-93c3-592a84a0e7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0e4db1-d899-403d-9807-651178ead3d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eacaf4-c60b-4f8e-ba39-6419a80e96c9}" ma:internalName="TaxCatchAll" ma:showField="CatchAllData" ma:web="e10e4db1-d899-403d-9807-651178ead3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2.xml><?xml version="1.0" encoding="utf-8"?>
<ds:datastoreItem xmlns:ds="http://schemas.openxmlformats.org/officeDocument/2006/customXml" ds:itemID="{6E8AD35F-6594-4B15-9277-8BFC9EFD0490}">
  <ds:schemaRefs>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ae916ade-957f-4a2f-93c3-592a84a0e75c"/>
    <ds:schemaRef ds:uri="e10e4db1-d899-403d-9807-651178ead3da"/>
    <ds:schemaRef ds:uri="http://www.w3.org/XML/1998/namespace"/>
    <ds:schemaRef ds:uri="http://purl.org/dc/elements/1.1/"/>
  </ds:schemaRefs>
</ds:datastoreItem>
</file>

<file path=customXml/itemProps3.xml><?xml version="1.0" encoding="utf-8"?>
<ds:datastoreItem xmlns:ds="http://schemas.openxmlformats.org/officeDocument/2006/customXml" ds:itemID="{C2939460-63C8-4DB8-B728-9D6574792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916ade-957f-4a2f-93c3-592a84a0e75c"/>
    <ds:schemaRef ds:uri="e10e4db1-d899-403d-9807-651178ead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2105</TotalTime>
  <Words>1770</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Arial Narrow</vt:lpstr>
      <vt:lpstr>Calibri</vt:lpstr>
      <vt:lpstr>Franklin Gothic Book</vt:lpstr>
      <vt:lpstr>Office Theme</vt:lpstr>
      <vt:lpstr>6_Default Design</vt:lpstr>
      <vt:lpstr>Massachusetts HIV Epidemiologic Profile: Data as of 7/1/2024 Population Report: Men Who Have Sex with Men </vt:lpstr>
      <vt:lpstr>Percentage distribution of individuals diagnosed with HIV infection by exposure mode, Massachusetts 2014–20231 </vt:lpstr>
      <vt:lpstr>Estimated1 average HIV diagnosis rate per 100,000 population, MSM compared to non-MSM (males only) ages 18–64 years, Massachusetts 2021–20232 </vt:lpstr>
      <vt:lpstr>Individuals diagnosed with HIV infection with MSM exposure mode by race/ethnicity and year of diagnosis, Massachusetts 2014–20231 </vt:lpstr>
      <vt:lpstr>Individuals diagnosed with HIV infection with MSM exposure mode by age at diagnosis and year of diagnosis, Massachusetts 2014–20231 </vt:lpstr>
      <vt:lpstr>Individuals diagnosed with HIV infection with MSM exposure mode by age at diagnosis and race/ethnicity, Massachusetts 2021–20231 </vt:lpstr>
      <vt:lpstr>Individuals diagnosed with HIV infection with MSM exposure mode by race/ethnicity and place of birth, Massachusetts 2021–20231 </vt:lpstr>
      <vt:lpstr>HIV infection diagnoses by Health Service Region1 and exposure mode, Massachusetts 2021–20232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HIV Epidemiologic Profile: Data as of 7/1/2024, Population Report: Men Who Have Sex with Men, slideset</dc:title>
  <dc:creator>Massachusetts Department of Public Health;Bureau of Infectious Disease and Laboratory Sciences</dc:creator>
  <cp:keywords>HIV, AIDS, Massachusetts, MSM, men who have sex with men</cp:keywords>
  <cp:lastModifiedBy>Maile Beatty</cp:lastModifiedBy>
  <cp:revision>395</cp:revision>
  <cp:lastPrinted>2021-01-21T15:13:04Z</cp:lastPrinted>
  <dcterms:created xsi:type="dcterms:W3CDTF">2022-07-05T15:37:33Z</dcterms:created>
  <dcterms:modified xsi:type="dcterms:W3CDTF">2025-06-01T20:17:20Z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0x010100B0F2FAA928F6D64BB16ED70B5ACF963F</vt:lpwstr>
  </property>
  <property fmtid="{D5CDD505-2E9C-101B-9397-08002B2CF9AE}" pid="3" name="MediaServiceImageTags">
    <vt:lpwstr/>
  </property>
</Properties>
</file>