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6" Type="http://schemas.microsoft.com/office/2020/02/relationships/classificationlabels" Target="docMetadata/LabelInfo.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Lst>
  <p:notesMasterIdLst>
    <p:notesMasterId r:id="rId13"/>
  </p:notesMasterIdLst>
  <p:handoutMasterIdLst>
    <p:handoutMasterId r:id="rId14"/>
  </p:handoutMasterIdLst>
  <p:sldIdLst>
    <p:sldId id="2147470021" r:id="rId5"/>
    <p:sldId id="2147470022" r:id="rId6"/>
    <p:sldId id="2147470023" r:id="rId7"/>
    <p:sldId id="2147470024" r:id="rId8"/>
    <p:sldId id="2147470025" r:id="rId9"/>
    <p:sldId id="2147470026" r:id="rId10"/>
    <p:sldId id="2147470027" r:id="rId11"/>
    <p:sldId id="2147470028" r:id="rId12"/>
  </p:sldIdLst>
  <p:sldSz cx="12192000" cy="6858000"/>
  <p:notesSz cx="7086600" cy="93726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4104" userDrawn="1">
          <p15:clr>
            <a:srgbClr val="A4A3A4"/>
          </p15:clr>
        </p15:guide>
        <p15:guide id="2" pos="7080" userDrawn="1">
          <p15:clr>
            <a:srgbClr val="A4A3A4"/>
          </p15:clr>
        </p15:guide>
      </p15:sldGuideLst>
    </p:ext>
    <p:ext uri="{2D200454-40CA-4A62-9FC3-DE9A4176ACB9}">
      <p15:notesGuideLst xmlns:p15="http://schemas.microsoft.com/office/powerpoint/2012/main">
        <p15:guide id="1" orient="horz" pos="2952" userDrawn="1">
          <p15:clr>
            <a:srgbClr val="A4A3A4"/>
          </p15:clr>
        </p15:guide>
        <p15:guide id="2" pos="223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 initials=" " lastIdx="4" clrIdx="0"/>
  <p:cmAuthor id="1" name="Karen" initials="K" lastIdx="2" clrIdx="1"/>
  <p:cmAuthor id="2" name="Bharel, Monica (DPH)" initials="BM(" lastIdx="31" clrIdx="2"/>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5994"/>
    <a:srgbClr val="032E53"/>
    <a:srgbClr val="055994"/>
    <a:srgbClr val="4376BB"/>
    <a:srgbClr val="013366"/>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796" autoAdjust="0"/>
    <p:restoredTop sz="84626" autoAdjust="0"/>
  </p:normalViewPr>
  <p:slideViewPr>
    <p:cSldViewPr snapToGrid="0" snapToObjects="1">
      <p:cViewPr varScale="1">
        <p:scale>
          <a:sx n="66" d="100"/>
          <a:sy n="66" d="100"/>
        </p:scale>
        <p:origin x="384" y="43"/>
      </p:cViewPr>
      <p:guideLst>
        <p:guide orient="horz" pos="4104"/>
        <p:guide pos="7080"/>
      </p:guideLst>
    </p:cSldViewPr>
  </p:slideViewPr>
  <p:outlineViewPr>
    <p:cViewPr>
      <p:scale>
        <a:sx n="33" d="100"/>
        <a:sy n="33" d="100"/>
      </p:scale>
      <p:origin x="0" y="0"/>
    </p:cViewPr>
  </p:outlineViewPr>
  <p:notesTextViewPr>
    <p:cViewPr>
      <p:scale>
        <a:sx n="1" d="1"/>
        <a:sy n="1" d="1"/>
      </p:scale>
      <p:origin x="0" y="0"/>
    </p:cViewPr>
  </p:notesTextViewPr>
  <p:sorterViewPr>
    <p:cViewPr>
      <p:scale>
        <a:sx n="90" d="100"/>
        <a:sy n="90" d="100"/>
      </p:scale>
      <p:origin x="0" y="876"/>
    </p:cViewPr>
  </p:sorterViewPr>
  <p:notesViewPr>
    <p:cSldViewPr snapToGrid="0" snapToObjects="1">
      <p:cViewPr varScale="1">
        <p:scale>
          <a:sx n="60" d="100"/>
          <a:sy n="60" d="100"/>
        </p:scale>
        <p:origin x="2610" y="78"/>
      </p:cViewPr>
      <p:guideLst>
        <p:guide orient="horz" pos="2952"/>
        <p:guide pos="2232"/>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viewProps" Target="viewProps.xml"/><Relationship Id="rId2" Type="http://schemas.openxmlformats.org/officeDocument/2006/relationships/customXml" Target="../customXml/item2.xml"/><Relationship Id="rId16" Type="http://schemas.openxmlformats.org/officeDocument/2006/relationships/presProps" Target="presProp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commentAuthors" Target="commentAuthors.xml"/><Relationship Id="rId10" Type="http://schemas.openxmlformats.org/officeDocument/2006/relationships/slide" Target="slides/slide6.xml"/><Relationship Id="rId19"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1502" cy="468951"/>
          </a:xfrm>
          <a:prstGeom prst="rect">
            <a:avLst/>
          </a:prstGeom>
        </p:spPr>
        <p:txBody>
          <a:bodyPr vert="horz" lIns="92290" tIns="46145" rIns="92290" bIns="46145" rtlCol="0"/>
          <a:lstStyle>
            <a:lvl1pPr algn="l">
              <a:defRPr sz="1200"/>
            </a:lvl1pPr>
          </a:lstStyle>
          <a:p>
            <a:endParaRPr lang="en-US"/>
          </a:p>
        </p:txBody>
      </p:sp>
      <p:sp>
        <p:nvSpPr>
          <p:cNvPr id="3" name="Date Placeholder 2"/>
          <p:cNvSpPr>
            <a:spLocks noGrp="1"/>
          </p:cNvSpPr>
          <p:nvPr>
            <p:ph type="dt" sz="quarter" idx="1"/>
          </p:nvPr>
        </p:nvSpPr>
        <p:spPr>
          <a:xfrm>
            <a:off x="4013494" y="0"/>
            <a:ext cx="3071502" cy="468951"/>
          </a:xfrm>
          <a:prstGeom prst="rect">
            <a:avLst/>
          </a:prstGeom>
        </p:spPr>
        <p:txBody>
          <a:bodyPr vert="horz" lIns="92290" tIns="46145" rIns="92290" bIns="46145" rtlCol="0"/>
          <a:lstStyle>
            <a:lvl1pPr algn="r">
              <a:defRPr sz="1200"/>
            </a:lvl1pPr>
          </a:lstStyle>
          <a:p>
            <a:fld id="{F33EE6C5-4F47-4445-8BCE-B8BE9FB65DED}" type="datetimeFigureOut">
              <a:rPr lang="en-US" smtClean="0"/>
              <a:t>6/7/2026</a:t>
            </a:fld>
            <a:endParaRPr lang="en-US"/>
          </a:p>
        </p:txBody>
      </p:sp>
      <p:sp>
        <p:nvSpPr>
          <p:cNvPr id="4" name="Footer Placeholder 3"/>
          <p:cNvSpPr>
            <a:spLocks noGrp="1"/>
          </p:cNvSpPr>
          <p:nvPr>
            <p:ph type="ftr" sz="quarter" idx="2"/>
          </p:nvPr>
        </p:nvSpPr>
        <p:spPr>
          <a:xfrm>
            <a:off x="0" y="8902049"/>
            <a:ext cx="3071502" cy="468951"/>
          </a:xfrm>
          <a:prstGeom prst="rect">
            <a:avLst/>
          </a:prstGeom>
        </p:spPr>
        <p:txBody>
          <a:bodyPr vert="horz" lIns="92290" tIns="46145" rIns="92290" bIns="46145" rtlCol="0" anchor="b"/>
          <a:lstStyle>
            <a:lvl1pPr algn="l">
              <a:defRPr sz="1200"/>
            </a:lvl1pPr>
          </a:lstStyle>
          <a:p>
            <a:endParaRPr lang="en-US"/>
          </a:p>
        </p:txBody>
      </p:sp>
      <p:sp>
        <p:nvSpPr>
          <p:cNvPr id="5" name="Slide Number Placeholder 4"/>
          <p:cNvSpPr>
            <a:spLocks noGrp="1"/>
          </p:cNvSpPr>
          <p:nvPr>
            <p:ph type="sldNum" sz="quarter" idx="3"/>
          </p:nvPr>
        </p:nvSpPr>
        <p:spPr>
          <a:xfrm>
            <a:off x="4013494" y="8902049"/>
            <a:ext cx="3071502" cy="468951"/>
          </a:xfrm>
          <a:prstGeom prst="rect">
            <a:avLst/>
          </a:prstGeom>
        </p:spPr>
        <p:txBody>
          <a:bodyPr vert="horz" lIns="92290" tIns="46145" rIns="92290" bIns="46145" rtlCol="0" anchor="b"/>
          <a:lstStyle>
            <a:lvl1pPr algn="r">
              <a:defRPr sz="1200"/>
            </a:lvl1pPr>
          </a:lstStyle>
          <a:p>
            <a:fld id="{B8A8D0D6-5496-4D9E-81CA-3E43FBC8EAE3}" type="slidenum">
              <a:rPr lang="en-US" smtClean="0"/>
              <a:t>‹#›</a:t>
            </a:fld>
            <a:endParaRPr lang="en-US"/>
          </a:p>
        </p:txBody>
      </p:sp>
    </p:spTree>
    <p:extLst>
      <p:ext uri="{BB962C8B-B14F-4D97-AF65-F5344CB8AC3E}">
        <p14:creationId xmlns:p14="http://schemas.microsoft.com/office/powerpoint/2010/main" val="1885630233"/>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0860" cy="470257"/>
          </a:xfrm>
          <a:prstGeom prst="rect">
            <a:avLst/>
          </a:prstGeom>
        </p:spPr>
        <p:txBody>
          <a:bodyPr vert="horz" lIns="94044" tIns="47022" rIns="94044" bIns="47022" rtlCol="0"/>
          <a:lstStyle>
            <a:lvl1pPr algn="l">
              <a:defRPr sz="1200"/>
            </a:lvl1pPr>
          </a:lstStyle>
          <a:p>
            <a:endParaRPr lang="en-US"/>
          </a:p>
        </p:txBody>
      </p:sp>
      <p:sp>
        <p:nvSpPr>
          <p:cNvPr id="3" name="Date Placeholder 2"/>
          <p:cNvSpPr>
            <a:spLocks noGrp="1"/>
          </p:cNvSpPr>
          <p:nvPr>
            <p:ph type="dt" idx="1"/>
          </p:nvPr>
        </p:nvSpPr>
        <p:spPr>
          <a:xfrm>
            <a:off x="4014100" y="0"/>
            <a:ext cx="3070860" cy="470257"/>
          </a:xfrm>
          <a:prstGeom prst="rect">
            <a:avLst/>
          </a:prstGeom>
        </p:spPr>
        <p:txBody>
          <a:bodyPr vert="horz" lIns="94044" tIns="47022" rIns="94044" bIns="47022" rtlCol="0"/>
          <a:lstStyle>
            <a:lvl1pPr algn="r">
              <a:defRPr sz="1200"/>
            </a:lvl1pPr>
          </a:lstStyle>
          <a:p>
            <a:fld id="{5A6C4BF5-E566-BD4E-BF84-8EF979555B2D}" type="datetimeFigureOut">
              <a:rPr lang="en-US" smtClean="0"/>
              <a:t>6/7/2026</a:t>
            </a:fld>
            <a:endParaRPr lang="en-US"/>
          </a:p>
        </p:txBody>
      </p:sp>
      <p:sp>
        <p:nvSpPr>
          <p:cNvPr id="5" name="Notes Placeholder 4"/>
          <p:cNvSpPr>
            <a:spLocks noGrp="1"/>
          </p:cNvSpPr>
          <p:nvPr>
            <p:ph type="body" sz="quarter" idx="3"/>
          </p:nvPr>
        </p:nvSpPr>
        <p:spPr>
          <a:xfrm>
            <a:off x="708660" y="4510563"/>
            <a:ext cx="5669280" cy="3690462"/>
          </a:xfrm>
          <a:prstGeom prst="rect">
            <a:avLst/>
          </a:prstGeom>
        </p:spPr>
        <p:txBody>
          <a:bodyPr vert="horz" lIns="94044" tIns="47022" rIns="94044" bIns="47022"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02344"/>
            <a:ext cx="3070860" cy="470256"/>
          </a:xfrm>
          <a:prstGeom prst="rect">
            <a:avLst/>
          </a:prstGeom>
        </p:spPr>
        <p:txBody>
          <a:bodyPr vert="horz" lIns="94044" tIns="47022" rIns="94044" bIns="47022" rtlCol="0" anchor="b"/>
          <a:lstStyle>
            <a:lvl1pPr algn="l">
              <a:defRPr sz="1200"/>
            </a:lvl1pPr>
          </a:lstStyle>
          <a:p>
            <a:endParaRPr lang="en-US"/>
          </a:p>
        </p:txBody>
      </p:sp>
      <p:sp>
        <p:nvSpPr>
          <p:cNvPr id="7" name="Slide Number Placeholder 6"/>
          <p:cNvSpPr>
            <a:spLocks noGrp="1"/>
          </p:cNvSpPr>
          <p:nvPr>
            <p:ph type="sldNum" sz="quarter" idx="5"/>
          </p:nvPr>
        </p:nvSpPr>
        <p:spPr>
          <a:xfrm>
            <a:off x="4014100" y="8902344"/>
            <a:ext cx="3070860" cy="470256"/>
          </a:xfrm>
          <a:prstGeom prst="rect">
            <a:avLst/>
          </a:prstGeom>
        </p:spPr>
        <p:txBody>
          <a:bodyPr vert="horz" lIns="94044" tIns="47022" rIns="94044" bIns="47022" rtlCol="0" anchor="b"/>
          <a:lstStyle>
            <a:lvl1pPr algn="r">
              <a:defRPr sz="1200"/>
            </a:lvl1pPr>
          </a:lstStyle>
          <a:p>
            <a:fld id="{D34CBBDB-52D0-FE4C-8729-D7393D454E10}" type="slidenum">
              <a:rPr lang="en-US" smtClean="0"/>
              <a:t>‹#›</a:t>
            </a:fld>
            <a:endParaRPr lang="en-US"/>
          </a:p>
        </p:txBody>
      </p:sp>
      <p:sp>
        <p:nvSpPr>
          <p:cNvPr id="8" name="Slide Image Placeholder 7"/>
          <p:cNvSpPr>
            <a:spLocks noGrp="1" noRot="1" noChangeAspect="1"/>
          </p:cNvSpPr>
          <p:nvPr>
            <p:ph type="sldImg" idx="2"/>
          </p:nvPr>
        </p:nvSpPr>
        <p:spPr>
          <a:xfrm>
            <a:off x="419100" y="703263"/>
            <a:ext cx="6248400" cy="3514725"/>
          </a:xfrm>
          <a:prstGeom prst="rect">
            <a:avLst/>
          </a:prstGeom>
          <a:noFill/>
          <a:ln w="12700">
            <a:solidFill>
              <a:prstClr val="black"/>
            </a:solidFill>
          </a:ln>
        </p:spPr>
        <p:txBody>
          <a:bodyPr vert="horz" lIns="92290" tIns="46145" rIns="92290" bIns="46145" rtlCol="0" anchor="ctr"/>
          <a:lstStyle/>
          <a:p>
            <a:endParaRPr lang="en-US"/>
          </a:p>
        </p:txBody>
      </p:sp>
    </p:spTree>
    <p:extLst>
      <p:ext uri="{BB962C8B-B14F-4D97-AF65-F5344CB8AC3E}">
        <p14:creationId xmlns:p14="http://schemas.microsoft.com/office/powerpoint/2010/main" val="16133698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mass.gov/lists/hivaids-epidemiologic-profiles" TargetMode="External"/><Relationship Id="rId2" Type="http://schemas.openxmlformats.org/officeDocument/2006/relationships/slide" Target="../slides/slide1.xml"/><Relationship Id="rId1" Type="http://schemas.openxmlformats.org/officeDocument/2006/relationships/notesMaster" Target="../notesMasters/notesMaster1.xml"/><Relationship Id="rId6" Type="http://schemas.openxmlformats.org/officeDocument/2006/relationships/hyperlink" Target="https://www.mass.gov/service-details/partner-services-program-information-for-healthcare-providers" TargetMode="External"/><Relationship Id="rId5" Type="http://schemas.openxmlformats.org/officeDocument/2006/relationships/hyperlink" Target="https://www.mass.gov/lists/infectious-disease-data-reports-and-requests" TargetMode="External"/><Relationship Id="rId4" Type="http://schemas.openxmlformats.org/officeDocument/2006/relationships/hyperlink" Target="https://www.mass.gov/info-details/hiv-data-dashboard" TargetMode="Externa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1" kern="1200" dirty="0">
                <a:solidFill>
                  <a:schemeClr val="tx1"/>
                </a:solidFill>
                <a:effectLst/>
                <a:latin typeface="+mn-lt"/>
                <a:ea typeface="+mn-ea"/>
                <a:cs typeface="+mn-cs"/>
              </a:rPr>
              <a:t>Suggested citation:</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Massachusetts Department of Public Health, Bureau of Infectious Disease and Laboratory Sciences. Massachusetts HIV Epidemiologic Profile: Data as of 7/1/2025, Population Report: Men Who Have Sex with Men, </a:t>
            </a:r>
            <a:r>
              <a:rPr lang="en-US" sz="1200" u="sng" kern="1200" dirty="0">
                <a:solidFill>
                  <a:schemeClr val="tx1"/>
                </a:solidFill>
                <a:effectLst/>
                <a:latin typeface="+mn-lt"/>
                <a:ea typeface="+mn-ea"/>
                <a:cs typeface="+mn-cs"/>
                <a:hlinkClick r:id="rId3"/>
              </a:rPr>
              <a:t>https://www.mass.gov/lists/hivaids-epidemiologic-profiles</a:t>
            </a:r>
            <a:r>
              <a:rPr lang="en-US" sz="1200" b="1" kern="120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Published December 2025. Accessed [date].</a:t>
            </a:r>
          </a:p>
          <a:p>
            <a:r>
              <a:rPr lang="en-US" sz="1200" b="1" kern="1200" dirty="0">
                <a:solidFill>
                  <a:schemeClr val="tx1"/>
                </a:solidFill>
                <a:effectLst/>
                <a:latin typeface="+mn-lt"/>
                <a:ea typeface="+mn-ea"/>
                <a:cs typeface="+mn-cs"/>
              </a:rPr>
              <a:t>Bureau of Infectious Disease and Laboratory Sciences</a:t>
            </a:r>
            <a:br>
              <a:rPr lang="en-US" sz="1200" kern="1200" dirty="0">
                <a:solidFill>
                  <a:schemeClr val="tx1"/>
                </a:solidFill>
                <a:effectLst/>
                <a:latin typeface="+mn-lt"/>
                <a:ea typeface="+mn-ea"/>
                <a:cs typeface="+mn-cs"/>
              </a:rPr>
            </a:br>
            <a:r>
              <a:rPr lang="en-US" sz="1200" b="1" kern="1200" dirty="0">
                <a:solidFill>
                  <a:schemeClr val="tx1"/>
                </a:solidFill>
                <a:effectLst/>
                <a:latin typeface="+mn-lt"/>
                <a:ea typeface="+mn-ea"/>
                <a:cs typeface="+mn-cs"/>
              </a:rPr>
              <a:t>Massachusetts Department of Public Health</a:t>
            </a:r>
            <a:endParaRPr lang="en-US" sz="1200" kern="1200" dirty="0">
              <a:solidFill>
                <a:schemeClr val="tx1"/>
              </a:solidFill>
              <a:effectLst/>
              <a:latin typeface="+mn-lt"/>
              <a:ea typeface="+mn-ea"/>
              <a:cs typeface="+mn-cs"/>
            </a:endParaRPr>
          </a:p>
          <a:p>
            <a:r>
              <a:rPr lang="en-US" sz="1200" b="1" kern="1200" dirty="0">
                <a:solidFill>
                  <a:schemeClr val="tx1"/>
                </a:solidFill>
                <a:effectLst/>
                <a:latin typeface="+mn-lt"/>
                <a:ea typeface="+mn-ea"/>
                <a:cs typeface="+mn-cs"/>
              </a:rPr>
              <a:t>Jamaica Plain Campus/State Public Health Laboratory</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305 South Street</a:t>
            </a:r>
            <a:br>
              <a:rPr lang="en-US" sz="1200" kern="1200" dirty="0">
                <a:solidFill>
                  <a:schemeClr val="tx1"/>
                </a:solidFill>
                <a:effectLst/>
                <a:latin typeface="+mn-lt"/>
                <a:ea typeface="+mn-ea"/>
                <a:cs typeface="+mn-cs"/>
              </a:rPr>
            </a:br>
            <a:r>
              <a:rPr lang="en-US" sz="1200" kern="1200" dirty="0">
                <a:solidFill>
                  <a:schemeClr val="tx1"/>
                </a:solidFill>
                <a:effectLst/>
                <a:latin typeface="+mn-lt"/>
                <a:ea typeface="+mn-ea"/>
                <a:cs typeface="+mn-cs"/>
              </a:rPr>
              <a:t>Jamaica Plain, MA 02130</a:t>
            </a:r>
          </a:p>
          <a:p>
            <a:r>
              <a:rPr lang="en-US" sz="1200" b="1" kern="1200" dirty="0">
                <a:solidFill>
                  <a:schemeClr val="tx1"/>
                </a:solidFill>
                <a:effectLst/>
                <a:latin typeface="+mn-lt"/>
                <a:ea typeface="+mn-ea"/>
                <a:cs typeface="+mn-cs"/>
              </a:rPr>
              <a:t>Questions about this report</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983-6560</a:t>
            </a:r>
          </a:p>
          <a:p>
            <a:r>
              <a:rPr lang="en-US" sz="1200" b="1" kern="1200" dirty="0">
                <a:solidFill>
                  <a:schemeClr val="tx1"/>
                </a:solidFill>
                <a:effectLst/>
                <a:latin typeface="+mn-lt"/>
                <a:ea typeface="+mn-ea"/>
                <a:cs typeface="+mn-cs"/>
              </a:rPr>
              <a:t>To reach the Reporting and Partner Services Line*</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983-6999</a:t>
            </a:r>
          </a:p>
          <a:p>
            <a:r>
              <a:rPr lang="en-US" sz="1200" b="1" kern="1200" dirty="0">
                <a:solidFill>
                  <a:schemeClr val="tx1"/>
                </a:solidFill>
                <a:effectLst/>
                <a:latin typeface="+mn-lt"/>
                <a:ea typeface="+mn-ea"/>
                <a:cs typeface="+mn-cs"/>
              </a:rPr>
              <a:t>To speak to the on-call epidemiologist </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983-6800</a:t>
            </a:r>
          </a:p>
          <a:p>
            <a:r>
              <a:rPr lang="en-US" sz="1200" b="1" kern="1200" dirty="0">
                <a:solidFill>
                  <a:schemeClr val="tx1"/>
                </a:solidFill>
                <a:effectLst/>
                <a:latin typeface="+mn-lt"/>
                <a:ea typeface="+mn-ea"/>
                <a:cs typeface="+mn-cs"/>
              </a:rPr>
              <a:t>Questions about infectious disease reporting</a:t>
            </a:r>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Tel: (617) 983-6801</a:t>
            </a:r>
          </a:p>
          <a:p>
            <a:r>
              <a:rPr lang="en-US" sz="1200" b="1" kern="1200" dirty="0">
                <a:solidFill>
                  <a:schemeClr val="tx1"/>
                </a:solidFill>
                <a:effectLst/>
                <a:latin typeface="+mn-lt"/>
                <a:ea typeface="+mn-ea"/>
                <a:cs typeface="+mn-cs"/>
              </a:rPr>
              <a:t>HIV Data Dashboard </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4"/>
              </a:rPr>
              <a:t>https://www.mass.gov/info-details/hiv-data-dashboard</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Requests for additional data</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5"/>
              </a:rPr>
              <a:t>https://www.mass.gov/lists/infectious-disease-data-reports-and-requests</a:t>
            </a:r>
            <a:r>
              <a:rPr lang="en-US" sz="1200" kern="1200" dirty="0">
                <a:solidFill>
                  <a:schemeClr val="tx1"/>
                </a:solidFill>
                <a:effectLst/>
                <a:latin typeface="+mn-lt"/>
                <a:ea typeface="+mn-ea"/>
                <a:cs typeface="+mn-cs"/>
              </a:rPr>
              <a:t> </a:t>
            </a:r>
          </a:p>
          <a:p>
            <a:r>
              <a:rPr lang="en-US" sz="1200" b="1" kern="1200" dirty="0">
                <a:solidFill>
                  <a:schemeClr val="tx1"/>
                </a:solidFill>
                <a:effectLst/>
                <a:latin typeface="+mn-lt"/>
                <a:ea typeface="+mn-ea"/>
                <a:cs typeface="+mn-cs"/>
              </a:rPr>
              <a:t>Slide sets for HIV Epidemiologic Profile Reports</a:t>
            </a:r>
            <a:endParaRPr lang="en-US" sz="1200" kern="1200" dirty="0">
              <a:solidFill>
                <a:schemeClr val="tx1"/>
              </a:solidFill>
              <a:effectLst/>
              <a:latin typeface="+mn-lt"/>
              <a:ea typeface="+mn-ea"/>
              <a:cs typeface="+mn-cs"/>
            </a:endParaRPr>
          </a:p>
          <a:p>
            <a:r>
              <a:rPr lang="en-US" sz="1200" u="sng" kern="1200" dirty="0">
                <a:solidFill>
                  <a:schemeClr val="tx1"/>
                </a:solidFill>
                <a:effectLst/>
                <a:latin typeface="+mn-lt"/>
                <a:ea typeface="+mn-ea"/>
                <a:cs typeface="+mn-cs"/>
                <a:hlinkClick r:id="rId3"/>
              </a:rPr>
              <a:t>https://www.mass.gov/lists/hivaids-epidemiologic-profiles</a:t>
            </a:r>
            <a:endParaRPr lang="en-US" sz="1200" kern="1200" dirty="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a:p>
            <a:r>
              <a:rPr lang="en-US" sz="1200" kern="1200" dirty="0">
                <a:solidFill>
                  <a:schemeClr val="tx1"/>
                </a:solidFill>
                <a:effectLst/>
                <a:latin typeface="+mn-lt"/>
                <a:ea typeface="+mn-ea"/>
                <a:cs typeface="+mn-cs"/>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 information, see:  </a:t>
            </a:r>
            <a:r>
              <a:rPr lang="en-US" sz="1200" i="1" u="sng" kern="1200" dirty="0">
                <a:solidFill>
                  <a:schemeClr val="tx1"/>
                </a:solidFill>
                <a:effectLst/>
                <a:latin typeface="+mn-lt"/>
                <a:ea typeface="+mn-ea"/>
                <a:cs typeface="+mn-cs"/>
                <a:hlinkClick r:id="rId6"/>
              </a:rPr>
              <a:t>https://www.mass.gov/service-details/partner-services-program-information-for-healthcare-providers</a:t>
            </a:r>
            <a:r>
              <a:rPr lang="en-US" sz="1200" kern="1200" dirty="0">
                <a:solidFill>
                  <a:schemeClr val="tx1"/>
                </a:solidFill>
                <a:effectLst/>
                <a:latin typeface="+mn-lt"/>
                <a:ea typeface="+mn-ea"/>
                <a:cs typeface="+mn-cs"/>
              </a:rPr>
              <a:t>)</a:t>
            </a:r>
          </a:p>
          <a:p>
            <a:pPr marL="0" marR="0">
              <a:lnSpc>
                <a:spcPct val="107000"/>
              </a:lnSpc>
              <a:spcAft>
                <a:spcPts val="800"/>
              </a:spcAft>
              <a:buNone/>
            </a:pPr>
            <a:b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br>
            <a:r>
              <a:rPr lang="en-US" sz="1800" dirty="0">
                <a:solidFill>
                  <a:srgbClr val="FF0000"/>
                </a:solidFill>
                <a:effectLst/>
                <a:latin typeface="Calibri" panose="020F0502020204030204" pitchFamily="34" charset="0"/>
                <a:ea typeface="Calibri" panose="020F0502020204030204" pitchFamily="34" charset="0"/>
                <a:cs typeface="Times New Roman" panose="02020603050405020304" pitchFamily="18" charset="0"/>
              </a:rPr>
              <a:t> </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*Providers may use this number to report individuals newly diagnosed with a notifiable sexually transmitted infection, including HIV, or request partner services. Partner services is a free and confidential service for individuals recently diagnosed with a priority infection. The client-centered program offers counseling, linkage to other health and social services, anonymous notification of partners who were exposed and assistance with getting testing and treatment. For more</a:t>
            </a:r>
            <a:r>
              <a:rPr lang="en-US" sz="1800" dirty="0">
                <a:solidFill>
                  <a:srgbClr val="0078D4"/>
                </a:solidFill>
                <a:effectLst/>
                <a:latin typeface="Calibri" panose="020F0502020204030204" pitchFamily="34" charset="0"/>
                <a:ea typeface="Calibri" panose="020F0502020204030204" pitchFamily="34" charset="0"/>
                <a:cs typeface="Calibri" panose="020F0502020204030204" pitchFamily="34" charset="0"/>
              </a:rPr>
              <a:t> </a:t>
            </a:r>
            <a:r>
              <a:rPr lang="en-US" sz="1800" dirty="0">
                <a:effectLst/>
                <a:latin typeface="Calibri" panose="020F0502020204030204" pitchFamily="34" charset="0"/>
                <a:ea typeface="Calibri" panose="020F0502020204030204" pitchFamily="34" charset="0"/>
                <a:cs typeface="Calibri" panose="020F0502020204030204" pitchFamily="34" charset="0"/>
              </a:rPr>
              <a:t>information, see:  </a:t>
            </a:r>
            <a:r>
              <a:rPr lang="en-US" sz="1800" i="1" u="sng" dirty="0">
                <a:solidFill>
                  <a:srgbClr val="0000FF"/>
                </a:solidFill>
                <a:effectLst/>
                <a:latin typeface="Calibri" panose="020F0502020204030204" pitchFamily="34" charset="0"/>
                <a:ea typeface="Calibri" panose="020F0502020204030204" pitchFamily="34" charset="0"/>
                <a:cs typeface="Calibri" panose="020F0502020204030204" pitchFamily="34" charset="0"/>
                <a:hlinkClick r:id="rId6"/>
              </a:rPr>
              <a:t>https://www.mass.gov/service-details/partner-services-program-information-for-healthcare-providers</a:t>
            </a:r>
            <a:r>
              <a:rPr lang="en-US" sz="1800" dirty="0">
                <a:solidFill>
                  <a:srgbClr val="0000FF"/>
                </a:solidFill>
                <a:effectLst/>
                <a:latin typeface="Calibri" panose="020F0502020204030204" pitchFamily="34" charset="0"/>
                <a:ea typeface="Calibri" panose="020F0502020204030204" pitchFamily="34" charset="0"/>
                <a:cs typeface="Calibri" panose="020F0502020204030204" pitchFamily="34" charset="0"/>
              </a:rPr>
              <a:t>)</a:t>
            </a:r>
            <a:endParaRPr lang="en-US" sz="18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1</a:t>
            </a:fld>
            <a:endParaRPr lang="en-US"/>
          </a:p>
        </p:txBody>
      </p:sp>
    </p:spTree>
    <p:extLst>
      <p:ext uri="{BB962C8B-B14F-4D97-AF65-F5344CB8AC3E}">
        <p14:creationId xmlns:p14="http://schemas.microsoft.com/office/powerpoint/2010/main" val="104121595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b="0" dirty="0"/>
              <a:t>The figure is a trendline displaying the percentage distribution of HIV infection diagnoses by exposure mode (male-to-male sex, injection drug use, male-to-male sex/injection drug use, heterosexual sex, no identified risk, and Other) for the most recent ten-year period.</a:t>
            </a:r>
          </a:p>
          <a:p>
            <a:pPr marL="0" indent="0">
              <a:buFont typeface="Arial" panose="020B0604020202020204" pitchFamily="34" charset="0"/>
              <a:buNone/>
            </a:pPr>
            <a:r>
              <a:rPr lang="en-US" sz="1200" b="1" dirty="0">
                <a:latin typeface="+mj-lt"/>
              </a:rPr>
              <a:t>KEY FACT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From 2015 to 2024, MSM exposure mode accounted for the largest percentage of HIV diagnoses each year (with a low of 37% [N=163/435, N=165/451] in 2020 and 2021 and a high of 44% [N=266/609] in 2015).</a:t>
            </a:r>
            <a:endParaRPr lang="en-US" sz="1200" dirty="0">
              <a:latin typeface="+mj-lt"/>
            </a:endParaRPr>
          </a:p>
          <a:p>
            <a:endParaRPr lang="en-US" dirty="0"/>
          </a:p>
        </p:txBody>
      </p:sp>
      <p:sp>
        <p:nvSpPr>
          <p:cNvPr id="4" name="Slide Number Placeholder 3"/>
          <p:cNvSpPr>
            <a:spLocks noGrp="1"/>
          </p:cNvSpPr>
          <p:nvPr>
            <p:ph type="sldNum" sz="quarter" idx="5"/>
          </p:nvPr>
        </p:nvSpPr>
        <p:spPr/>
        <p:txBody>
          <a:bodyPr/>
          <a:lstStyle/>
          <a:p>
            <a:fld id="{D34CBBDB-52D0-FE4C-8729-D7393D454E10}" type="slidenum">
              <a:rPr lang="en-US" smtClean="0"/>
              <a:t>2</a:t>
            </a:fld>
            <a:endParaRPr lang="en-US"/>
          </a:p>
        </p:txBody>
      </p:sp>
    </p:spTree>
    <p:extLst>
      <p:ext uri="{BB962C8B-B14F-4D97-AF65-F5344CB8AC3E}">
        <p14:creationId xmlns:p14="http://schemas.microsoft.com/office/powerpoint/2010/main" val="380019974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D71487-1934-9439-4EA5-59E8129E3C3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2FA8FA1-1984-DE14-2CBB-9CC0FDE00CE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ABBB33B-921E-9A60-AEBB-8CB435F6A57B}"/>
              </a:ext>
            </a:extLst>
          </p:cNvPr>
          <p:cNvSpPr>
            <a:spLocks noGrp="1"/>
          </p:cNvSpPr>
          <p:nvPr>
            <p:ph type="body" idx="1"/>
          </p:nvPr>
        </p:nvSpPr>
        <p:spPr/>
        <p:txBody>
          <a:bodyPr/>
          <a:lstStyle/>
          <a:p>
            <a:r>
              <a:rPr lang="en-US" sz="1200" b="0" dirty="0"/>
              <a:t>The</a:t>
            </a:r>
            <a:r>
              <a:rPr lang="en-US" sz="1200" b="0" baseline="0" dirty="0"/>
              <a:t> figure is a bar chart displaying the average HIV diagnosis rate per 100,000 among MSM (N=677) compared to the rate among non-MSM (N=447).</a:t>
            </a:r>
            <a:endParaRPr lang="en-US" b="0" dirty="0"/>
          </a:p>
          <a:p>
            <a:pPr algn="ctr"/>
            <a:r>
              <a:rPr lang="en-US" sz="1200" b="1" dirty="0">
                <a:latin typeface="+mj-lt"/>
              </a:rPr>
              <a:t>KEY FACT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At 160.9 per 100,000 population (95% confidence interval [CI]: 133.1–203.4 per 100,000), the estimated average rate of HIV diagnosis from 2022 to 2024 among MSM (ages 18–64 years) was 21 times the rate of infection in men who did not report sex with men (7.6 per 100,000 [95% CI: 7.5–7.7 per 100,000]).</a:t>
            </a:r>
            <a:endParaRPr lang="en-US" dirty="0"/>
          </a:p>
        </p:txBody>
      </p:sp>
      <p:sp>
        <p:nvSpPr>
          <p:cNvPr id="4" name="Slide Number Placeholder 3">
            <a:extLst>
              <a:ext uri="{FF2B5EF4-FFF2-40B4-BE49-F238E27FC236}">
                <a16:creationId xmlns:a16="http://schemas.microsoft.com/office/drawing/2014/main" id="{CEB5336F-7A55-BE9E-68BB-6C628EE7D9FD}"/>
              </a:ext>
            </a:extLst>
          </p:cNvPr>
          <p:cNvSpPr>
            <a:spLocks noGrp="1"/>
          </p:cNvSpPr>
          <p:nvPr>
            <p:ph type="sldNum" sz="quarter" idx="5"/>
          </p:nvPr>
        </p:nvSpPr>
        <p:spPr/>
        <p:txBody>
          <a:bodyPr/>
          <a:lstStyle/>
          <a:p>
            <a:fld id="{D34CBBDB-52D0-FE4C-8729-D7393D454E10}" type="slidenum">
              <a:rPr lang="en-US" smtClean="0"/>
              <a:t>3</a:t>
            </a:fld>
            <a:endParaRPr lang="en-US"/>
          </a:p>
        </p:txBody>
      </p:sp>
    </p:spTree>
    <p:extLst>
      <p:ext uri="{BB962C8B-B14F-4D97-AF65-F5344CB8AC3E}">
        <p14:creationId xmlns:p14="http://schemas.microsoft.com/office/powerpoint/2010/main" val="208188520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958CB2-5065-5625-1E20-2F0AB1276CE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F5AF2A7-341A-9FBA-ADFC-82E71E135A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AAE4720-EB3D-4579-62FD-70933F1377E5}"/>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among MSM by race/ethnicity (White (non-Hispanic), Black (non-Hispanic), Hispanic/Latino, and Other) for each year of the ten-year period. </a:t>
            </a:r>
          </a:p>
          <a:p>
            <a:pPr algn="ctr"/>
            <a:r>
              <a:rPr lang="en-US" sz="1200" b="1" dirty="0"/>
              <a:t>KEY FACT</a:t>
            </a:r>
          </a:p>
          <a:p>
            <a:r>
              <a:rPr lang="en-US" sz="1200" kern="1200" dirty="0">
                <a:solidFill>
                  <a:schemeClr val="tx1"/>
                </a:solidFill>
                <a:effectLst/>
                <a:latin typeface="+mn-lt"/>
                <a:ea typeface="+mn-ea"/>
                <a:cs typeface="+mn-cs"/>
              </a:rPr>
              <a:t>From 2015 to 2024, the proportions of individuals AMAB diagnosed with HIV infection with MSM exposure mode who identified as Hispanic/Latinx and Black (non-Hispanic) increased from 33% to 42% and from 13% to 24%, respectively, while the proportion who identified as White (non-Hispanic) decreased from 46% to 29%.</a:t>
            </a:r>
            <a:r>
              <a:rPr lang="en-US" dirty="0">
                <a:effectLst/>
              </a:rPr>
              <a:t> </a:t>
            </a:r>
          </a:p>
          <a:p>
            <a:endParaRPr lang="en-US" dirty="0"/>
          </a:p>
        </p:txBody>
      </p:sp>
      <p:sp>
        <p:nvSpPr>
          <p:cNvPr id="4" name="Slide Number Placeholder 3">
            <a:extLst>
              <a:ext uri="{FF2B5EF4-FFF2-40B4-BE49-F238E27FC236}">
                <a16:creationId xmlns:a16="http://schemas.microsoft.com/office/drawing/2014/main" id="{2EB346F6-E41F-85E6-1D3D-D1D7A6DA1985}"/>
              </a:ext>
            </a:extLst>
          </p:cNvPr>
          <p:cNvSpPr>
            <a:spLocks noGrp="1"/>
          </p:cNvSpPr>
          <p:nvPr>
            <p:ph type="sldNum" sz="quarter" idx="5"/>
          </p:nvPr>
        </p:nvSpPr>
        <p:spPr/>
        <p:txBody>
          <a:bodyPr/>
          <a:lstStyle/>
          <a:p>
            <a:fld id="{D34CBBDB-52D0-FE4C-8729-D7393D454E10}" type="slidenum">
              <a:rPr lang="en-US" smtClean="0"/>
              <a:t>4</a:t>
            </a:fld>
            <a:endParaRPr lang="en-US"/>
          </a:p>
        </p:txBody>
      </p:sp>
    </p:spTree>
    <p:extLst>
      <p:ext uri="{BB962C8B-B14F-4D97-AF65-F5344CB8AC3E}">
        <p14:creationId xmlns:p14="http://schemas.microsoft.com/office/powerpoint/2010/main" val="240339543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34BF473-1A89-9888-942D-B3F353EE2D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5C4EDEA-FC43-3360-2E09-0990DCD202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3BAFCF6-C95F-B7A3-7198-88248F3CBD08}"/>
              </a:ext>
            </a:extLst>
          </p:cNvPr>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0" dirty="0"/>
              <a:t>The figure is a trendline displaying the percentage distribution of HIV infection diagnoses among MSM by race/ethnicity (White (non-Hispanic), Black (non-Hispanic), Hispanic/Latino, and Other) for each year of the ten-year period. </a:t>
            </a:r>
          </a:p>
          <a:p>
            <a:pPr lvl="0" algn="ctr"/>
            <a:r>
              <a:rPr lang="en-US" sz="1200" b="1" dirty="0"/>
              <a:t>KEY FACT</a:t>
            </a:r>
          </a:p>
          <a:p>
            <a:pPr marL="171450" lvl="0" indent="-171450">
              <a:buFont typeface="Arial" panose="020B0604020202020204" pitchFamily="34" charset="0"/>
              <a:buChar char="•"/>
            </a:pPr>
            <a:r>
              <a:rPr lang="en-US" sz="1200" kern="1200" dirty="0">
                <a:solidFill>
                  <a:schemeClr val="tx1"/>
                </a:solidFill>
                <a:effectLst/>
                <a:latin typeface="+mn-lt"/>
                <a:ea typeface="+mn-ea"/>
                <a:cs typeface="+mn-cs"/>
              </a:rPr>
              <a:t>Every year from 2015 to 2024, the largest proportion of MSM who were diagnosed with HIV infection were younger than 30 years of age.</a:t>
            </a:r>
            <a:endParaRPr lang="en-US" dirty="0"/>
          </a:p>
        </p:txBody>
      </p:sp>
      <p:sp>
        <p:nvSpPr>
          <p:cNvPr id="4" name="Slide Number Placeholder 3">
            <a:extLst>
              <a:ext uri="{FF2B5EF4-FFF2-40B4-BE49-F238E27FC236}">
                <a16:creationId xmlns:a16="http://schemas.microsoft.com/office/drawing/2014/main" id="{3A77D9F9-7EA4-8C27-BB43-E3B6FBC66E22}"/>
              </a:ext>
            </a:extLst>
          </p:cNvPr>
          <p:cNvSpPr>
            <a:spLocks noGrp="1"/>
          </p:cNvSpPr>
          <p:nvPr>
            <p:ph type="sldNum" sz="quarter" idx="5"/>
          </p:nvPr>
        </p:nvSpPr>
        <p:spPr/>
        <p:txBody>
          <a:bodyPr/>
          <a:lstStyle/>
          <a:p>
            <a:fld id="{D34CBBDB-52D0-FE4C-8729-D7393D454E10}" type="slidenum">
              <a:rPr lang="en-US" smtClean="0"/>
              <a:t>5</a:t>
            </a:fld>
            <a:endParaRPr lang="en-US"/>
          </a:p>
        </p:txBody>
      </p:sp>
    </p:spTree>
    <p:extLst>
      <p:ext uri="{BB962C8B-B14F-4D97-AF65-F5344CB8AC3E}">
        <p14:creationId xmlns:p14="http://schemas.microsoft.com/office/powerpoint/2010/main" val="397929228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DEBD60-6841-C945-6966-79927FBBF569}"/>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6CB1F84-A867-255A-1D83-6A0AE4458B0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F75C754-91C5-40B6-F047-A51821B689BE}"/>
              </a:ext>
            </a:extLst>
          </p:cNvPr>
          <p:cNvSpPr>
            <a:spLocks noGrp="1"/>
          </p:cNvSpPr>
          <p:nvPr>
            <p:ph type="body" idx="1"/>
          </p:nvPr>
        </p:nvSpPr>
        <p:spPr/>
        <p:txBody>
          <a:bodyPr/>
          <a:lstStyle/>
          <a:p>
            <a:r>
              <a:rPr lang="en-US" sz="1200" dirty="0"/>
              <a:t>The figure is a bar chart displaying the percentage of MSM diagnosed at age 13-24 years (N=137) verses age 25+ years (N=515) for each of four racial/ethnic groups: White (non-Hispanic), Black (non-Hispanic), Hispanic/Latino, and Other.</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dirty="0">
              <a:latin typeface="Arial" panose="020B0604020202020204" pitchFamily="34" charset="0"/>
              <a:cs typeface="Arial" panose="020B0604020202020204" pitchFamily="34" charset="0"/>
            </a:endParaRPr>
          </a:p>
          <a:p>
            <a:pPr marL="171450" indent="-171450">
              <a:buFont typeface="Arial" panose="020B0604020202020204" pitchFamily="34" charset="0"/>
              <a:buChar char="•"/>
            </a:pPr>
            <a:r>
              <a:rPr lang="en-US" sz="1200" kern="1200" dirty="0">
                <a:solidFill>
                  <a:schemeClr val="tx1"/>
                </a:solidFill>
                <a:effectLst/>
                <a:latin typeface="+mn-lt"/>
                <a:ea typeface="+mn-ea"/>
                <a:cs typeface="+mn-cs"/>
              </a:rPr>
              <a:t>A larger proportion of MSM diagnosed with HIV infection between the ages of 13 and 24 years was Hispanic/Latinx (56%), as compared to MSM diagnosed at age 25 years or older (38%).</a:t>
            </a:r>
            <a:endParaRPr lang="en-US" dirty="0"/>
          </a:p>
        </p:txBody>
      </p:sp>
      <p:sp>
        <p:nvSpPr>
          <p:cNvPr id="4" name="Slide Number Placeholder 3">
            <a:extLst>
              <a:ext uri="{FF2B5EF4-FFF2-40B4-BE49-F238E27FC236}">
                <a16:creationId xmlns:a16="http://schemas.microsoft.com/office/drawing/2014/main" id="{004D2CED-1562-A7BC-8775-3E59D4159384}"/>
              </a:ext>
            </a:extLst>
          </p:cNvPr>
          <p:cNvSpPr>
            <a:spLocks noGrp="1"/>
          </p:cNvSpPr>
          <p:nvPr>
            <p:ph type="sldNum" sz="quarter" idx="5"/>
          </p:nvPr>
        </p:nvSpPr>
        <p:spPr/>
        <p:txBody>
          <a:bodyPr/>
          <a:lstStyle/>
          <a:p>
            <a:fld id="{D34CBBDB-52D0-FE4C-8729-D7393D454E10}" type="slidenum">
              <a:rPr lang="en-US" smtClean="0"/>
              <a:t>6</a:t>
            </a:fld>
            <a:endParaRPr lang="en-US"/>
          </a:p>
        </p:txBody>
      </p:sp>
    </p:spTree>
    <p:extLst>
      <p:ext uri="{BB962C8B-B14F-4D97-AF65-F5344CB8AC3E}">
        <p14:creationId xmlns:p14="http://schemas.microsoft.com/office/powerpoint/2010/main" val="176612907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15C5D-C257-B939-D9A6-8457EB4C6B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9084D28-E967-3F97-D54B-6BEFB366667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C92E050-6E74-DF87-8C23-7F45B430F6FB}"/>
              </a:ext>
            </a:extLst>
          </p:cNvPr>
          <p:cNvSpPr>
            <a:spLocks noGrp="1"/>
          </p:cNvSpPr>
          <p:nvPr>
            <p:ph type="body" idx="1"/>
          </p:nvPr>
        </p:nvSpPr>
        <p:spPr/>
        <p:txBody>
          <a:bodyPr/>
          <a:lstStyle/>
          <a:p>
            <a:r>
              <a:rPr lang="en-US" dirty="0"/>
              <a:t>The figure is a stacked bar chart displaying the distribution of recent HIV diagnoses by place of birth (non-US, Puerto Rico/US Dependency, or US) for each of three racial/ethnic groups: White NH (N=206), Black NH (N=135), and Hispanic/Latino (N=275).</a:t>
            </a:r>
          </a:p>
          <a:p>
            <a:pPr algn="ctr"/>
            <a:r>
              <a:rPr lang="en-US" sz="1200" b="1" dirty="0">
                <a:latin typeface="Arial" panose="020B0604020202020204" pitchFamily="34" charset="0"/>
                <a:cs typeface="Arial" panose="020B0604020202020204" pitchFamily="34" charset="0"/>
              </a:rPr>
              <a:t>KEY FACT</a:t>
            </a:r>
          </a:p>
          <a:p>
            <a:pPr marL="171450" indent="-171450">
              <a:buFont typeface="Arial" panose="020B0604020202020204" pitchFamily="34" charset="0"/>
              <a:buChar char="•"/>
            </a:pPr>
            <a:r>
              <a:rPr lang="en-US" sz="1200" kern="1200" dirty="0">
                <a:solidFill>
                  <a:schemeClr val="tx1"/>
                </a:solidFill>
                <a:effectLst/>
                <a:latin typeface="+mn-lt"/>
                <a:ea typeface="+mn-ea"/>
                <a:cs typeface="+mn-cs"/>
              </a:rPr>
              <a:t>Fifty-eight percent of Hispanic/Latinx MSM recently diagnosed with HIV infection were non-US born, compared to 39% of Black (non-Hispanic) MSM and 11% of White (non-Hispanic) MSM. An additional 6% of Hispanic/Latinx MSM were born in Puerto Rico/US Dependencies, compared to none of White (non-Hispanic) and Black (non-Hispanic) MSM.</a:t>
            </a:r>
            <a:endParaRPr lang="en-US" dirty="0"/>
          </a:p>
          <a:p>
            <a:endParaRPr lang="en-US" dirty="0"/>
          </a:p>
        </p:txBody>
      </p:sp>
      <p:sp>
        <p:nvSpPr>
          <p:cNvPr id="4" name="Slide Number Placeholder 3">
            <a:extLst>
              <a:ext uri="{FF2B5EF4-FFF2-40B4-BE49-F238E27FC236}">
                <a16:creationId xmlns:a16="http://schemas.microsoft.com/office/drawing/2014/main" id="{AA374CCC-1DBA-1D4B-DAE0-8A704CD6FA7E}"/>
              </a:ext>
            </a:extLst>
          </p:cNvPr>
          <p:cNvSpPr>
            <a:spLocks noGrp="1"/>
          </p:cNvSpPr>
          <p:nvPr>
            <p:ph type="sldNum" sz="quarter" idx="5"/>
          </p:nvPr>
        </p:nvSpPr>
        <p:spPr/>
        <p:txBody>
          <a:bodyPr/>
          <a:lstStyle/>
          <a:p>
            <a:fld id="{D34CBBDB-52D0-FE4C-8729-D7393D454E10}" type="slidenum">
              <a:rPr lang="en-US" smtClean="0"/>
              <a:t>7</a:t>
            </a:fld>
            <a:endParaRPr lang="en-US"/>
          </a:p>
        </p:txBody>
      </p:sp>
    </p:spTree>
    <p:extLst>
      <p:ext uri="{BB962C8B-B14F-4D97-AF65-F5344CB8AC3E}">
        <p14:creationId xmlns:p14="http://schemas.microsoft.com/office/powerpoint/2010/main" val="401627494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8C21DAC-ED96-6CC0-2B4B-D8DC0D93BF3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C6EF1CC-53B5-FA4D-A85B-8C27456398C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866761A-7AF0-F511-5C8D-3460AC504FC8}"/>
              </a:ext>
            </a:extLst>
          </p:cNvPr>
          <p:cNvSpPr>
            <a:spLocks noGrp="1"/>
          </p:cNvSpPr>
          <p:nvPr>
            <p:ph type="body" idx="1"/>
          </p:nvPr>
        </p:nvSpPr>
        <p:spPr/>
        <p:txBody>
          <a:bodyPr/>
          <a:lstStyle/>
          <a:p>
            <a:r>
              <a:rPr lang="en-US" dirty="0"/>
              <a:t>The figure is a bar chart displaying the distribution of recent HIV infection diagnoses by exposure mode for Massachusetts total and each of six health service regions: Boston (N=395), Central (N=153), Metrowest (N=220), Northeast, (N=321), Southeast (N=322), Western (N=153).</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dirty="0"/>
              <a:t>MSM was the predominant exposure mode for HIV infection in all Health Service Regions of Massachusetts.</a:t>
            </a:r>
          </a:p>
          <a:p>
            <a:endParaRPr lang="en-US" dirty="0"/>
          </a:p>
        </p:txBody>
      </p:sp>
      <p:sp>
        <p:nvSpPr>
          <p:cNvPr id="4" name="Slide Number Placeholder 3">
            <a:extLst>
              <a:ext uri="{FF2B5EF4-FFF2-40B4-BE49-F238E27FC236}">
                <a16:creationId xmlns:a16="http://schemas.microsoft.com/office/drawing/2014/main" id="{9A7BB117-FE7B-C9BE-A348-F4657F5B171D}"/>
              </a:ext>
            </a:extLst>
          </p:cNvPr>
          <p:cNvSpPr>
            <a:spLocks noGrp="1"/>
          </p:cNvSpPr>
          <p:nvPr>
            <p:ph type="sldNum" sz="quarter" idx="5"/>
          </p:nvPr>
        </p:nvSpPr>
        <p:spPr/>
        <p:txBody>
          <a:bodyPr/>
          <a:lstStyle/>
          <a:p>
            <a:fld id="{D34CBBDB-52D0-FE4C-8729-D7393D454E10}" type="slidenum">
              <a:rPr lang="en-US" smtClean="0"/>
              <a:t>8</a:t>
            </a:fld>
            <a:endParaRPr lang="en-US"/>
          </a:p>
        </p:txBody>
      </p:sp>
    </p:spTree>
    <p:extLst>
      <p:ext uri="{BB962C8B-B14F-4D97-AF65-F5344CB8AC3E}">
        <p14:creationId xmlns:p14="http://schemas.microsoft.com/office/powerpoint/2010/main" val="4196256821"/>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or Thank You Slide : Traditional Logo">
    <p:bg>
      <p:bgPr>
        <a:solidFill>
          <a:srgbClr val="005994"/>
        </a:solidFill>
        <a:effectLst/>
      </p:bgPr>
    </p:bg>
    <p:spTree>
      <p:nvGrpSpPr>
        <p:cNvPr id="1" name=""/>
        <p:cNvGrpSpPr/>
        <p:nvPr/>
      </p:nvGrpSpPr>
      <p:grpSpPr>
        <a:xfrm>
          <a:off x="0" y="0"/>
          <a:ext cx="0" cy="0"/>
          <a:chOff x="0" y="0"/>
          <a:chExt cx="0" cy="0"/>
        </a:xfrm>
      </p:grpSpPr>
      <p:sp>
        <p:nvSpPr>
          <p:cNvPr id="24" name="Rectangle 23">
            <a:extLst>
              <a:ext uri="{FF2B5EF4-FFF2-40B4-BE49-F238E27FC236}">
                <a16:creationId xmlns:a16="http://schemas.microsoft.com/office/drawing/2014/main" id="{4CC38585-9175-5F41-B983-E626A8B41D81}"/>
              </a:ext>
              <a:ext uri="{C183D7F6-B498-43B3-948B-1728B52AA6E4}">
                <adec:decorative xmlns:adec="http://schemas.microsoft.com/office/drawing/2017/decorative" val="1"/>
              </a:ext>
            </a:extLst>
          </p:cNvPr>
          <p:cNvSpPr/>
          <p:nvPr userDrawn="1"/>
        </p:nvSpPr>
        <p:spPr>
          <a:xfrm>
            <a:off x="0" y="-14985"/>
            <a:ext cx="12192000" cy="977549"/>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TextBox 19">
            <a:extLst>
              <a:ext uri="{FF2B5EF4-FFF2-40B4-BE49-F238E27FC236}">
                <a16:creationId xmlns:a16="http://schemas.microsoft.com/office/drawing/2014/main" id="{A57BF16A-46A2-2C4D-B679-429BA6325698}"/>
              </a:ext>
            </a:extLst>
          </p:cNvPr>
          <p:cNvSpPr txBox="1"/>
          <p:nvPr userDrawn="1"/>
        </p:nvSpPr>
        <p:spPr>
          <a:xfrm>
            <a:off x="1785708" y="196391"/>
            <a:ext cx="10423375" cy="584775"/>
          </a:xfrm>
          <a:prstGeom prst="rect">
            <a:avLst/>
          </a:prstGeom>
          <a:noFill/>
          <a:ln>
            <a:noFill/>
          </a:ln>
        </p:spPr>
        <p:txBody>
          <a:bodyPr wrap="square" rtlCol="0">
            <a:spAutoFit/>
          </a:bodyPr>
          <a:lstStyle/>
          <a:p>
            <a:pPr marL="0" marR="0" lvl="0" indent="0" defTabSz="914400" eaLnBrk="1" fontAlgn="auto" latinLnBrk="0" hangingPunct="1">
              <a:lnSpc>
                <a:spcPct val="100000"/>
              </a:lnSpc>
              <a:spcBef>
                <a:spcPts val="0"/>
              </a:spcBef>
              <a:spcAft>
                <a:spcPts val="0"/>
              </a:spcAft>
              <a:buClrTx/>
              <a:buSzTx/>
              <a:buFontTx/>
              <a:buNone/>
              <a:tabLst/>
              <a:defRPr/>
            </a:pPr>
            <a:r>
              <a:rPr kumimoji="0" lang="en-US" sz="3200" b="1" i="0" u="none" strike="noStrike" kern="0" cap="none" spc="0" normalizeH="0" baseline="0" noProof="0" dirty="0">
                <a:ln w="12700">
                  <a:solidFill>
                    <a:schemeClr val="tx1"/>
                  </a:solidFill>
                  <a:prstDash val="solid"/>
                </a:ln>
                <a:solidFill>
                  <a:srgbClr val="FFFFFF"/>
                </a:solidFill>
                <a:effectLst/>
                <a:uLnTx/>
                <a:uFillTx/>
                <a:latin typeface="Avenir Next LT Pro" panose="020B0504020202020204" pitchFamily="34" charset="0"/>
                <a:cs typeface="Arial" panose="020B0604020202020204" pitchFamily="34" charset="0"/>
              </a:rPr>
              <a:t>  </a:t>
            </a:r>
            <a:r>
              <a:rPr kumimoji="0" lang="en-US" sz="3200" b="1" i="0" u="none" strike="noStrike" kern="0" cap="none" spc="0" normalizeH="0" baseline="0" noProof="0" dirty="0">
                <a:ln w="12700">
                  <a:noFill/>
                  <a:prstDash val="solid"/>
                </a:ln>
                <a:solidFill>
                  <a:srgbClr val="FFFFFF"/>
                </a:solidFill>
                <a:effectLst/>
                <a:uLnTx/>
                <a:uFillTx/>
                <a:latin typeface="Avenir Next LT Pro" panose="020B0504020202020204" pitchFamily="34" charset="0"/>
                <a:cs typeface="Arial" panose="020B0604020202020204" pitchFamily="34" charset="0"/>
              </a:rPr>
              <a:t>Massachusetts Department of Public Health</a:t>
            </a:r>
          </a:p>
        </p:txBody>
      </p:sp>
      <p:sp>
        <p:nvSpPr>
          <p:cNvPr id="9" name="Text Placeholder 8">
            <a:extLst>
              <a:ext uri="{FF2B5EF4-FFF2-40B4-BE49-F238E27FC236}">
                <a16:creationId xmlns:a16="http://schemas.microsoft.com/office/drawing/2014/main" id="{21722467-00D5-48C4-A0E3-DBA0E54CD48E}"/>
              </a:ext>
            </a:extLst>
          </p:cNvPr>
          <p:cNvSpPr>
            <a:spLocks noGrp="1"/>
          </p:cNvSpPr>
          <p:nvPr>
            <p:ph type="body" sz="quarter" idx="10" hasCustomPrompt="1"/>
          </p:nvPr>
        </p:nvSpPr>
        <p:spPr>
          <a:xfrm>
            <a:off x="875729" y="2358615"/>
            <a:ext cx="10440537" cy="1373701"/>
          </a:xfrm>
          <a:prstGeom prst="rect">
            <a:avLst/>
          </a:prstGeom>
        </p:spPr>
        <p:txBody>
          <a:bodyPr/>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Click to Add Presentation Title</a:t>
            </a:r>
          </a:p>
          <a:p>
            <a:pPr lvl="0"/>
            <a:r>
              <a:rPr lang="en-US" dirty="0"/>
              <a:t>or Closing Contact</a:t>
            </a:r>
          </a:p>
        </p:txBody>
      </p:sp>
      <p:sp>
        <p:nvSpPr>
          <p:cNvPr id="10" name="Text Placeholder 10">
            <a:extLst>
              <a:ext uri="{FF2B5EF4-FFF2-40B4-BE49-F238E27FC236}">
                <a16:creationId xmlns:a16="http://schemas.microsoft.com/office/drawing/2014/main" id="{5F0FA26E-40B5-44FF-A084-1554D187A6EE}"/>
              </a:ext>
            </a:extLst>
          </p:cNvPr>
          <p:cNvSpPr>
            <a:spLocks noGrp="1"/>
          </p:cNvSpPr>
          <p:nvPr>
            <p:ph type="body" sz="quarter" idx="11" hasCustomPrompt="1"/>
          </p:nvPr>
        </p:nvSpPr>
        <p:spPr>
          <a:xfrm>
            <a:off x="3697287" y="4032280"/>
            <a:ext cx="4797425" cy="746846"/>
          </a:xfrm>
          <a:prstGeom prst="rect">
            <a:avLst/>
          </a:prstGeom>
        </p:spPr>
        <p:txBody>
          <a:bodyPr/>
          <a:lstStyle>
            <a:lvl1pPr marL="0" indent="0" algn="ctr">
              <a:buNone/>
              <a:defRPr sz="3000" b="0">
                <a:solidFill>
                  <a:schemeClr val="bg1"/>
                </a:solidFill>
                <a:latin typeface="Avenir Next LT Pro" panose="020B0504020202020204" pitchFamily="34" charset="0"/>
                <a:cs typeface="Arial" panose="020B0604020202020204" pitchFamily="34" charset="0"/>
              </a:defRPr>
            </a:lvl1pPr>
          </a:lstStyle>
          <a:p>
            <a:pPr lvl="0"/>
            <a:r>
              <a:rPr lang="en-US" dirty="0"/>
              <a:t>Click to add Date, Year</a:t>
            </a:r>
          </a:p>
        </p:txBody>
      </p:sp>
      <p:sp>
        <p:nvSpPr>
          <p:cNvPr id="11" name="Text Placeholder 12">
            <a:extLst>
              <a:ext uri="{FF2B5EF4-FFF2-40B4-BE49-F238E27FC236}">
                <a16:creationId xmlns:a16="http://schemas.microsoft.com/office/drawing/2014/main" id="{ADDB5EC3-5D37-4757-9A9B-5A9AF30AC57E}"/>
              </a:ext>
            </a:extLst>
          </p:cNvPr>
          <p:cNvSpPr>
            <a:spLocks noGrp="1"/>
          </p:cNvSpPr>
          <p:nvPr>
            <p:ph type="body" sz="quarter" idx="12" hasCustomPrompt="1"/>
          </p:nvPr>
        </p:nvSpPr>
        <p:spPr>
          <a:xfrm>
            <a:off x="3174203" y="5400446"/>
            <a:ext cx="5843587" cy="850228"/>
          </a:xfrm>
          <a:prstGeom prst="rect">
            <a:avLst/>
          </a:prstGeom>
        </p:spPr>
        <p:txBody>
          <a:bodyPr/>
          <a:lstStyle>
            <a:lvl1pPr marL="0" indent="0" algn="ctr">
              <a:buNone/>
              <a:defRPr sz="2400" b="1" i="0">
                <a:solidFill>
                  <a:schemeClr val="bg1"/>
                </a:solidFill>
                <a:latin typeface="Avenir Next LT Pro" panose="020B0504020202020204" pitchFamily="34" charset="0"/>
                <a:cs typeface="Arial" panose="020B0604020202020204" pitchFamily="34" charset="0"/>
              </a:defRPr>
            </a:lvl1pPr>
          </a:lstStyle>
          <a:p>
            <a:pPr lvl="0"/>
            <a:r>
              <a:rPr lang="en-US" dirty="0"/>
              <a:t>Click to add presenter</a:t>
            </a:r>
            <a:br>
              <a:rPr lang="en-US" dirty="0"/>
            </a:br>
            <a:r>
              <a:rPr lang="en-US" dirty="0"/>
              <a:t>Title</a:t>
            </a:r>
          </a:p>
        </p:txBody>
      </p:sp>
      <p:pic>
        <p:nvPicPr>
          <p:cNvPr id="14" name="Picture 13" descr="Logo, company name&#10;&#10;AI-generated content may be incorrect.">
            <a:extLst>
              <a:ext uri="{FF2B5EF4-FFF2-40B4-BE49-F238E27FC236}">
                <a16:creationId xmlns:a16="http://schemas.microsoft.com/office/drawing/2014/main" id="{12424AD9-3DDB-7449-9BD8-03E3D19E95A4}"/>
              </a:ext>
            </a:extLst>
          </p:cNvPr>
          <p:cNvPicPr>
            <a:picLocks noChangeAspect="1"/>
          </p:cNvPicPr>
          <p:nvPr userDrawn="1"/>
        </p:nvPicPr>
        <p:blipFill>
          <a:blip r:embed="rId2"/>
          <a:stretch>
            <a:fillRect/>
          </a:stretch>
        </p:blipFill>
        <p:spPr>
          <a:xfrm>
            <a:off x="251825" y="113766"/>
            <a:ext cx="1533883" cy="750024"/>
          </a:xfrm>
          <a:prstGeom prst="rect">
            <a:avLst/>
          </a:prstGeom>
        </p:spPr>
      </p:pic>
    </p:spTree>
    <p:extLst>
      <p:ext uri="{BB962C8B-B14F-4D97-AF65-F5344CB8AC3E}">
        <p14:creationId xmlns:p14="http://schemas.microsoft.com/office/powerpoint/2010/main" val="41084703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Content Style A: Regular Text">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0" name="Slide Number Placeholder 5">
            <a:extLst>
              <a:ext uri="{FF2B5EF4-FFF2-40B4-BE49-F238E27FC236}">
                <a16:creationId xmlns:a16="http://schemas.microsoft.com/office/drawing/2014/main" id="{5AFA3409-650A-E04D-9C6C-C839AFCA4D9A}"/>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4514"/>
            <a:ext cx="10972800" cy="4679683"/>
          </a:xfrm>
          <a:prstGeom prst="rect">
            <a:avLst/>
          </a:prstGeom>
        </p:spPr>
        <p:txBody>
          <a:bodyPr vert="horz" lIns="91440" tIns="45720" rIns="91440" bIns="45720" rtlCol="0">
            <a:normAutofit/>
          </a:bodyPr>
          <a:lstStyle>
            <a:lvl1pPr marL="0" indent="0" algn="l" defTabSz="914400" rtl="0" eaLnBrk="1" latinLnBrk="0" hangingPunct="1">
              <a:spcBef>
                <a:spcPct val="20000"/>
              </a:spcBef>
              <a:buFont typeface="Arial" panose="020B0604020202020204" pitchFamily="34" charset="0"/>
              <a:buNone/>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Franklin Gothic Book" panose="020B0503020102020204" pitchFamily="34" charset="0"/>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Franklin Gothic Book" panose="020B0503020102020204" pitchFamily="34" charset="0"/>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add regular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Tree>
    <p:extLst>
      <p:ext uri="{BB962C8B-B14F-4D97-AF65-F5344CB8AC3E}">
        <p14:creationId xmlns:p14="http://schemas.microsoft.com/office/powerpoint/2010/main" val="367321010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Content Style B: Bullets">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101E840A-BCBE-4B40-B158-B16879D32C9F}"/>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6" name="Title 1">
            <a:extLst>
              <a:ext uri="{FF2B5EF4-FFF2-40B4-BE49-F238E27FC236}">
                <a16:creationId xmlns:a16="http://schemas.microsoft.com/office/drawing/2014/main" id="{A5F94BD1-E74E-4058-8122-844053A505F5}"/>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8" name="Content Placeholder 2">
            <a:extLst>
              <a:ext uri="{FF2B5EF4-FFF2-40B4-BE49-F238E27FC236}">
                <a16:creationId xmlns:a16="http://schemas.microsoft.com/office/drawing/2014/main" id="{FABA3EC1-E8C0-4AA8-BEE7-D199FD603044}"/>
              </a:ext>
            </a:extLst>
          </p:cNvPr>
          <p:cNvSpPr>
            <a:spLocks noGrp="1"/>
          </p:cNvSpPr>
          <p:nvPr>
            <p:ph idx="1" hasCustomPrompt="1"/>
          </p:nvPr>
        </p:nvSpPr>
        <p:spPr>
          <a:xfrm>
            <a:off x="609600" y="1438462"/>
            <a:ext cx="10972800" cy="4703031"/>
          </a:xfrm>
          <a:prstGeom prst="rect">
            <a:avLst/>
          </a:prstGeom>
        </p:spPr>
        <p:txBody>
          <a:bodyPr vert="horz" lIns="91440" tIns="45720" rIns="91440" bIns="45720" rtlCol="0">
            <a:norm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venir Next LT Pro" panose="020B05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venir Next LT Pro" panose="020B05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venir Next LT Pro" panose="020B05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Franklin Gothic Book" panose="020B0503020102020204" pitchFamily="34" charset="0"/>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en-US" dirty="0"/>
              <a:t>Click to edit level one bullet text. (Add periods if full sentences; no periods needed otherwise.)</a:t>
            </a:r>
          </a:p>
          <a:p>
            <a:pPr lvl="1"/>
            <a:r>
              <a:rPr lang="en-US" dirty="0"/>
              <a:t>Second level bullet text</a:t>
            </a:r>
          </a:p>
          <a:p>
            <a:pPr lvl="2"/>
            <a:r>
              <a:rPr lang="en-US" dirty="0"/>
              <a:t>Third level bullet text</a:t>
            </a:r>
          </a:p>
        </p:txBody>
      </p:sp>
      <p:sp>
        <p:nvSpPr>
          <p:cNvPr id="2" name="TextBox 1">
            <a:extLst>
              <a:ext uri="{FF2B5EF4-FFF2-40B4-BE49-F238E27FC236}">
                <a16:creationId xmlns:a16="http://schemas.microsoft.com/office/drawing/2014/main" id="{02685929-CD5C-4159-9F1A-33CD10D7166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1" name="Slide Number Placeholder 5">
            <a:extLst>
              <a:ext uri="{FF2B5EF4-FFF2-40B4-BE49-F238E27FC236}">
                <a16:creationId xmlns:a16="http://schemas.microsoft.com/office/drawing/2014/main" id="{663A3D56-7B2F-49EE-B824-21DADD1106DB}"/>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5177716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ontent Style C: Columns with Bullets">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E61A8284-67CC-404B-90F5-554DCBF9132D}"/>
              </a:ext>
            </a:extLst>
          </p:cNvPr>
          <p:cNvSpPr>
            <a:spLocks noGrp="1"/>
          </p:cNvSpPr>
          <p:nvPr>
            <p:ph type="body" idx="1" hasCustomPrompt="1"/>
          </p:nvPr>
        </p:nvSpPr>
        <p:spPr>
          <a:xfrm>
            <a:off x="839789" y="1097280"/>
            <a:ext cx="5157787"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 </a:t>
            </a:r>
          </a:p>
        </p:txBody>
      </p:sp>
      <p:sp>
        <p:nvSpPr>
          <p:cNvPr id="4" name="Content Placeholder 3">
            <a:extLst>
              <a:ext uri="{FF2B5EF4-FFF2-40B4-BE49-F238E27FC236}">
                <a16:creationId xmlns:a16="http://schemas.microsoft.com/office/drawing/2014/main" id="{5A90A712-FBB8-5B49-9A19-7524CF76EC3A}"/>
              </a:ext>
            </a:extLst>
          </p:cNvPr>
          <p:cNvSpPr>
            <a:spLocks noGrp="1"/>
          </p:cNvSpPr>
          <p:nvPr>
            <p:ph sz="half" idx="2" hasCustomPrompt="1"/>
          </p:nvPr>
        </p:nvSpPr>
        <p:spPr>
          <a:xfrm>
            <a:off x="862011" y="1920238"/>
            <a:ext cx="5157787"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sz="2200">
                <a:latin typeface="Avenir Next LT Pro" panose="020B0504020202020204" pitchFamily="34" charset="0"/>
                <a:cs typeface="Arial" panose="020B0604020202020204" pitchFamily="34" charset="0"/>
              </a:defRPr>
            </a:lvl2pPr>
            <a:lvl3pPr marL="914400" indent="0">
              <a:buNone/>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vl5pPr marL="1828800" indent="0">
              <a:buNone/>
              <a:defRPr/>
            </a:lvl5pPr>
          </a:lstStyle>
          <a:p>
            <a:pPr lvl="0"/>
            <a:r>
              <a:rPr lang="en-US" dirty="0"/>
              <a:t>Edit bullet level one text.</a:t>
            </a:r>
          </a:p>
          <a:p>
            <a:pPr lvl="1"/>
            <a:r>
              <a:rPr lang="en-US" dirty="0"/>
              <a:t>Edit bullet level two text.</a:t>
            </a:r>
          </a:p>
          <a:p>
            <a:pPr lvl="2"/>
            <a:endParaRPr lang="en-US" dirty="0"/>
          </a:p>
        </p:txBody>
      </p:sp>
      <p:sp>
        <p:nvSpPr>
          <p:cNvPr id="5" name="Text Placeholder 4">
            <a:extLst>
              <a:ext uri="{FF2B5EF4-FFF2-40B4-BE49-F238E27FC236}">
                <a16:creationId xmlns:a16="http://schemas.microsoft.com/office/drawing/2014/main" id="{55855752-6A74-934C-B334-F2DD6B79DA48}"/>
              </a:ext>
            </a:extLst>
          </p:cNvPr>
          <p:cNvSpPr>
            <a:spLocks noGrp="1"/>
          </p:cNvSpPr>
          <p:nvPr>
            <p:ph type="body" sz="quarter" idx="3" hasCustomPrompt="1"/>
          </p:nvPr>
        </p:nvSpPr>
        <p:spPr>
          <a:xfrm>
            <a:off x="6172203" y="1097280"/>
            <a:ext cx="5183188" cy="823912"/>
          </a:xfrm>
          <a:prstGeom prst="rect">
            <a:avLst/>
          </a:prstGeom>
        </p:spPr>
        <p:txBody>
          <a:bodyPr anchor="b"/>
          <a:lstStyle>
            <a:lvl1pPr marL="0" indent="0">
              <a:buNone/>
              <a:defRPr sz="2800" b="1">
                <a:latin typeface="Avenir Next LT Pro" panose="020B0504020202020204" pitchFamily="34" charset="0"/>
                <a:cs typeface="Arial" panose="020B0604020202020204" pitchFamily="34" charset="0"/>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Edit header text</a:t>
            </a:r>
          </a:p>
        </p:txBody>
      </p:sp>
      <p:sp>
        <p:nvSpPr>
          <p:cNvPr id="6" name="Content Placeholder 5">
            <a:extLst>
              <a:ext uri="{FF2B5EF4-FFF2-40B4-BE49-F238E27FC236}">
                <a16:creationId xmlns:a16="http://schemas.microsoft.com/office/drawing/2014/main" id="{E51ED7E2-1F15-7C46-9001-20B2F8A00C5A}"/>
              </a:ext>
            </a:extLst>
          </p:cNvPr>
          <p:cNvSpPr>
            <a:spLocks noGrp="1"/>
          </p:cNvSpPr>
          <p:nvPr>
            <p:ph sz="quarter" idx="4" hasCustomPrompt="1"/>
          </p:nvPr>
        </p:nvSpPr>
        <p:spPr>
          <a:xfrm>
            <a:off x="6172203" y="1920238"/>
            <a:ext cx="5183188" cy="4297680"/>
          </a:xfrm>
          <a:prstGeom prst="rect">
            <a:avLst/>
          </a:prstGeom>
        </p:spPr>
        <p:txBody>
          <a:bodyPr/>
          <a:lstStyle>
            <a:lvl1pPr>
              <a:defRPr sz="2400">
                <a:latin typeface="Avenir Next LT Pro" panose="020B0504020202020204" pitchFamily="34" charset="0"/>
                <a:cs typeface="Arial" panose="020B0604020202020204" pitchFamily="34" charset="0"/>
              </a:defRPr>
            </a:lvl1pPr>
            <a:lvl2pPr>
              <a:defRPr>
                <a:latin typeface="Avenir Next LT Pro" panose="020B0504020202020204" pitchFamily="34" charset="0"/>
                <a:cs typeface="Arial" panose="020B0604020202020204" pitchFamily="34" charset="0"/>
              </a:defRPr>
            </a:lvl2pPr>
            <a:lvl3pPr>
              <a:defRPr>
                <a:latin typeface="Avenir Next LT Pro" panose="020B0504020202020204" pitchFamily="34" charset="0"/>
                <a:cs typeface="Arial" panose="020B0604020202020204" pitchFamily="34" charset="0"/>
              </a:defRPr>
            </a:lvl3pPr>
            <a:lvl4pPr>
              <a:defRPr>
                <a:latin typeface="Franklin Gothic Book" panose="020B0503020102020204" pitchFamily="34" charset="0"/>
              </a:defRPr>
            </a:lvl4pPr>
          </a:lstStyle>
          <a:p>
            <a:pPr lvl="0"/>
            <a:r>
              <a:rPr lang="en-US" dirty="0"/>
              <a:t>Edit bullet level one text.</a:t>
            </a:r>
          </a:p>
          <a:p>
            <a:pPr lvl="1"/>
            <a:r>
              <a:rPr lang="en-US" dirty="0"/>
              <a:t>Edit bullet level two text.</a:t>
            </a:r>
          </a:p>
          <a:p>
            <a:pPr lvl="2"/>
            <a:endParaRPr lang="en-US" dirty="0"/>
          </a:p>
        </p:txBody>
      </p:sp>
      <p:sp>
        <p:nvSpPr>
          <p:cNvPr id="10" name="Rectangle 9">
            <a:extLst>
              <a:ext uri="{FF2B5EF4-FFF2-40B4-BE49-F238E27FC236}">
                <a16:creationId xmlns:a16="http://schemas.microsoft.com/office/drawing/2014/main" id="{599027F3-96A1-F54F-89E8-F47E6B10DE1B}"/>
              </a:ext>
              <a:ext uri="{C183D7F6-B498-43B3-948B-1728B52AA6E4}">
                <adec:decorative xmlns:adec="http://schemas.microsoft.com/office/drawing/2017/decorative" val="1"/>
              </a:ext>
            </a:extLst>
          </p:cNvPr>
          <p:cNvSpPr/>
          <p:nvPr userDrawn="1"/>
        </p:nvSpPr>
        <p:spPr>
          <a:xfrm>
            <a:off x="0" y="5"/>
            <a:ext cx="12192000" cy="977549"/>
          </a:xfrm>
          <a:prstGeom prst="rect">
            <a:avLst/>
          </a:prstGeom>
          <a:solidFill>
            <a:srgbClr val="005994"/>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97CFBF09-BBCF-454C-91A3-1D89A60FA302}"/>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6" name="Title 1">
            <a:extLst>
              <a:ext uri="{FF2B5EF4-FFF2-40B4-BE49-F238E27FC236}">
                <a16:creationId xmlns:a16="http://schemas.microsoft.com/office/drawing/2014/main" id="{8F696F47-27EC-4DEC-B31C-E3E63F7FBE43}"/>
              </a:ext>
            </a:extLst>
          </p:cNvPr>
          <p:cNvSpPr>
            <a:spLocks noGrp="1"/>
          </p:cNvSpPr>
          <p:nvPr>
            <p:ph type="title" hasCustomPrompt="1"/>
          </p:nvPr>
        </p:nvSpPr>
        <p:spPr>
          <a:xfrm>
            <a:off x="592822" y="56524"/>
            <a:ext cx="10972800" cy="874654"/>
          </a:xfrm>
          <a:prstGeom prst="rect">
            <a:avLst/>
          </a:prstGeom>
        </p:spPr>
        <p:txBody>
          <a:bodyPr vert="horz" lIns="91440" tIns="45720" rIns="91440" bIns="45720" rtlCol="0" anchor="ctr">
            <a:normAutofit/>
          </a:bodyPr>
          <a:lstStyle>
            <a:lvl1pPr algn="l" defTabSz="914400" rtl="0" eaLnBrk="1" latinLnBrk="0" hangingPunct="1">
              <a:spcBef>
                <a:spcPct val="0"/>
              </a:spcBef>
              <a:buNone/>
              <a:defRPr sz="3600" b="1" kern="1200">
                <a:solidFill>
                  <a:schemeClr val="bg1"/>
                </a:solidFill>
                <a:latin typeface="Avenir Next LT Pro" panose="020B0504020202020204" pitchFamily="34" charset="0"/>
                <a:ea typeface="+mj-ea"/>
                <a:cs typeface="Arial" panose="020B0604020202020204" pitchFamily="34" charset="0"/>
              </a:defRPr>
            </a:lvl1pPr>
          </a:lstStyle>
          <a:p>
            <a:r>
              <a:rPr lang="en-US" dirty="0"/>
              <a:t>Click to add slide title</a:t>
            </a:r>
          </a:p>
        </p:txBody>
      </p:sp>
      <p:sp>
        <p:nvSpPr>
          <p:cNvPr id="13" name="TextBox 12">
            <a:extLst>
              <a:ext uri="{FF2B5EF4-FFF2-40B4-BE49-F238E27FC236}">
                <a16:creationId xmlns:a16="http://schemas.microsoft.com/office/drawing/2014/main" id="{03F1034B-732A-43E2-993F-868DF0D2772D}"/>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14" name="Slide Number Placeholder 5">
            <a:extLst>
              <a:ext uri="{FF2B5EF4-FFF2-40B4-BE49-F238E27FC236}">
                <a16:creationId xmlns:a16="http://schemas.microsoft.com/office/drawing/2014/main" id="{BE009795-B8D9-482E-96A1-D1025E613A3F}"/>
              </a:ext>
            </a:extLst>
          </p:cNvPr>
          <p:cNvSpPr>
            <a:spLocks noGrp="1"/>
          </p:cNvSpPr>
          <p:nvPr>
            <p:ph type="sldNum" sz="quarter" idx="10"/>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16636588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Just Footer">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5BB607E6-0B1F-BB4A-9794-46A0CA431F4F}"/>
              </a:ext>
              <a:ext uri="{C183D7F6-B498-43B3-948B-1728B52AA6E4}">
                <adec:decorative xmlns:adec="http://schemas.microsoft.com/office/drawing/2017/decorative" val="1"/>
              </a:ext>
            </a:extLst>
          </p:cNvPr>
          <p:cNvSpPr/>
          <p:nvPr userDrawn="1"/>
        </p:nvSpPr>
        <p:spPr>
          <a:xfrm>
            <a:off x="0" y="6510528"/>
            <a:ext cx="12192000" cy="347472"/>
          </a:xfrm>
          <a:prstGeom prst="rect">
            <a:avLst/>
          </a:prstGeom>
          <a:solidFill>
            <a:srgbClr val="032E5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prstClr val="white"/>
              </a:solidFill>
            </a:endParaRPr>
          </a:p>
        </p:txBody>
      </p:sp>
      <p:sp>
        <p:nvSpPr>
          <p:cNvPr id="11" name="TextBox 10">
            <a:extLst>
              <a:ext uri="{FF2B5EF4-FFF2-40B4-BE49-F238E27FC236}">
                <a16:creationId xmlns:a16="http://schemas.microsoft.com/office/drawing/2014/main" id="{53D0130E-9D3A-4D88-A99C-681EBB4E32AF}"/>
              </a:ext>
            </a:extLst>
          </p:cNvPr>
          <p:cNvSpPr txBox="1"/>
          <p:nvPr userDrawn="1"/>
        </p:nvSpPr>
        <p:spPr>
          <a:xfrm>
            <a:off x="451263" y="6545764"/>
            <a:ext cx="5035137" cy="276999"/>
          </a:xfrm>
          <a:prstGeom prst="rect">
            <a:avLst/>
          </a:prstGeom>
          <a:noFill/>
        </p:spPr>
        <p:txBody>
          <a:bodyPr wrap="square" rtlCol="0">
            <a:spAutoFit/>
          </a:bodyPr>
          <a:lstStyle/>
          <a:p>
            <a:r>
              <a:rPr lang="en-US" sz="1200" dirty="0">
                <a:solidFill>
                  <a:schemeClr val="bg1"/>
                </a:solidFill>
                <a:latin typeface="Avenir Next LT Pro" panose="020B0504020202020204" pitchFamily="34" charset="0"/>
                <a:cs typeface="Arial" panose="020B0604020202020204" pitchFamily="34" charset="0"/>
              </a:rPr>
              <a:t>Massachusetts Department of Public Health | mass.gov/dph</a:t>
            </a:r>
          </a:p>
        </p:txBody>
      </p:sp>
      <p:sp>
        <p:nvSpPr>
          <p:cNvPr id="5" name="Slide Number Placeholder 5">
            <a:extLst>
              <a:ext uri="{FF2B5EF4-FFF2-40B4-BE49-F238E27FC236}">
                <a16:creationId xmlns:a16="http://schemas.microsoft.com/office/drawing/2014/main" id="{2585A0BC-7D09-4814-A71B-C90669C60B81}"/>
              </a:ext>
            </a:extLst>
          </p:cNvPr>
          <p:cNvSpPr>
            <a:spLocks noGrp="1"/>
          </p:cNvSpPr>
          <p:nvPr>
            <p:ph type="sldNum" sz="quarter" idx="4"/>
          </p:nvPr>
        </p:nvSpPr>
        <p:spPr>
          <a:xfrm>
            <a:off x="9034825" y="6492502"/>
            <a:ext cx="2736415" cy="365125"/>
          </a:xfrm>
          <a:prstGeom prst="rect">
            <a:avLst/>
          </a:prstGeom>
        </p:spPr>
        <p:txBody>
          <a:bodyPr vert="horz" lIns="91440" tIns="45720" rIns="91440" bIns="45720" rtlCol="0" anchor="ctr"/>
          <a:lstStyle>
            <a:lvl1pPr algn="r">
              <a:defRPr sz="1200">
                <a:solidFill>
                  <a:schemeClr val="bg1"/>
                </a:solidFill>
                <a:latin typeface="Arial" panose="020B0604020202020204" pitchFamily="34" charset="0"/>
                <a:cs typeface="Arial" panose="020B0604020202020204" pitchFamily="34" charset="0"/>
              </a:defRPr>
            </a:lvl1pPr>
          </a:lstStyle>
          <a:p>
            <a:fld id="{CA49D0EE-DE7F-324B-A84C-F36708423CDB}" type="slidenum">
              <a:rPr lang="en-US" smtClean="0"/>
              <a:pPr/>
              <a:t>‹#›</a:t>
            </a:fld>
            <a:endParaRPr lang="en-US" dirty="0"/>
          </a:p>
        </p:txBody>
      </p:sp>
    </p:spTree>
    <p:extLst>
      <p:ext uri="{BB962C8B-B14F-4D97-AF65-F5344CB8AC3E}">
        <p14:creationId xmlns:p14="http://schemas.microsoft.com/office/powerpoint/2010/main" val="27800678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ection Intro">
    <p:bg>
      <p:bgPr>
        <a:solidFill>
          <a:srgbClr val="005994"/>
        </a:solidFill>
        <a:effectLst/>
      </p:bgPr>
    </p:bg>
    <p:spTree>
      <p:nvGrpSpPr>
        <p:cNvPr id="1" name=""/>
        <p:cNvGrpSpPr/>
        <p:nvPr/>
      </p:nvGrpSpPr>
      <p:grpSpPr>
        <a:xfrm>
          <a:off x="0" y="0"/>
          <a:ext cx="0" cy="0"/>
          <a:chOff x="0" y="0"/>
          <a:chExt cx="0" cy="0"/>
        </a:xfrm>
      </p:grpSpPr>
      <p:cxnSp>
        <p:nvCxnSpPr>
          <p:cNvPr id="4" name="Straight Connector 3">
            <a:extLst>
              <a:ext uri="{FF2B5EF4-FFF2-40B4-BE49-F238E27FC236}">
                <a16:creationId xmlns:a16="http://schemas.microsoft.com/office/drawing/2014/main" id="{849108D5-E6A2-E374-F491-40DDE4CC949E}"/>
              </a:ext>
              <a:ext uri="{C183D7F6-B498-43B3-948B-1728B52AA6E4}">
                <adec:decorative xmlns:adec="http://schemas.microsoft.com/office/drawing/2017/decorative" val="1"/>
              </a:ext>
            </a:extLst>
          </p:cNvPr>
          <p:cNvCxnSpPr/>
          <p:nvPr userDrawn="1"/>
        </p:nvCxnSpPr>
        <p:spPr>
          <a:xfrm>
            <a:off x="2049517" y="2228193"/>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5" name="Straight Connector 4">
            <a:extLst>
              <a:ext uri="{FF2B5EF4-FFF2-40B4-BE49-F238E27FC236}">
                <a16:creationId xmlns:a16="http://schemas.microsoft.com/office/drawing/2014/main" id="{E2F8765F-34CF-EDAB-B5EF-A28E0BDB163D}"/>
              </a:ext>
              <a:ext uri="{C183D7F6-B498-43B3-948B-1728B52AA6E4}">
                <adec:decorative xmlns:adec="http://schemas.microsoft.com/office/drawing/2017/decorative" val="1"/>
              </a:ext>
            </a:extLst>
          </p:cNvPr>
          <p:cNvCxnSpPr/>
          <p:nvPr userDrawn="1"/>
        </p:nvCxnSpPr>
        <p:spPr>
          <a:xfrm>
            <a:off x="2039007" y="4703379"/>
            <a:ext cx="8113986" cy="0"/>
          </a:xfrm>
          <a:prstGeom prst="line">
            <a:avLst/>
          </a:prstGeom>
          <a:ln w="38100">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 Placeholder 5">
            <a:extLst>
              <a:ext uri="{FF2B5EF4-FFF2-40B4-BE49-F238E27FC236}">
                <a16:creationId xmlns:a16="http://schemas.microsoft.com/office/drawing/2014/main" id="{3CE05C00-0C08-7FEC-4EE1-897B5C522B54}"/>
              </a:ext>
            </a:extLst>
          </p:cNvPr>
          <p:cNvSpPr>
            <a:spLocks noGrp="1"/>
          </p:cNvSpPr>
          <p:nvPr>
            <p:ph type="body" sz="quarter" idx="10" hasCustomPrompt="1"/>
          </p:nvPr>
        </p:nvSpPr>
        <p:spPr>
          <a:xfrm>
            <a:off x="2995886" y="2814637"/>
            <a:ext cx="6032500" cy="1228725"/>
          </a:xfrm>
          <a:prstGeom prst="rect">
            <a:avLst/>
          </a:prstGeom>
        </p:spPr>
        <p:txBody>
          <a:bodyPr anchor="ctr" anchorCtr="0"/>
          <a:lstStyle>
            <a:lvl1pPr marL="0" indent="0" algn="ctr">
              <a:buNone/>
              <a:defRPr sz="4400" b="1">
                <a:solidFill>
                  <a:schemeClr val="bg1"/>
                </a:solidFill>
                <a:latin typeface="Avenir Next LT Pro" panose="020B0504020202020204" pitchFamily="34" charset="0"/>
                <a:cs typeface="Arial" panose="020B0604020202020204" pitchFamily="34" charset="0"/>
              </a:defRPr>
            </a:lvl1pPr>
          </a:lstStyle>
          <a:p>
            <a:pPr lvl="0"/>
            <a:r>
              <a:rPr lang="en-US" dirty="0"/>
              <a:t>Enter section title</a:t>
            </a:r>
          </a:p>
        </p:txBody>
      </p:sp>
    </p:spTree>
    <p:extLst>
      <p:ext uri="{BB962C8B-B14F-4D97-AF65-F5344CB8AC3E}">
        <p14:creationId xmlns:p14="http://schemas.microsoft.com/office/powerpoint/2010/main" val="329688967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Tree>
    <p:extLst>
      <p:ext uri="{BB962C8B-B14F-4D97-AF65-F5344CB8AC3E}">
        <p14:creationId xmlns:p14="http://schemas.microsoft.com/office/powerpoint/2010/main" val="353295912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2090931278"/>
      </p:ext>
    </p:extLst>
  </p:cSld>
  <p:clrMap bg1="lt1" tx1="dk1" bg2="lt2" tx2="dk2" accent1="accent1" accent2="accent2" accent3="accent3" accent4="accent4" accent5="accent5" accent6="accent6" hlink="hlink" folHlink="folHlink"/>
  <p:sldLayoutIdLst>
    <p:sldLayoutId id="2147483656" r:id="rId1"/>
    <p:sldLayoutId id="2147483658" r:id="rId2"/>
    <p:sldLayoutId id="2147483650" r:id="rId3"/>
    <p:sldLayoutId id="2147483653" r:id="rId4"/>
    <p:sldLayoutId id="2147483659" r:id="rId5"/>
    <p:sldLayoutId id="2147483657" r:id="rId6"/>
    <p:sldLayoutId id="2147483660" r:id="rId7"/>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 Placeholder 4">
            <a:extLst>
              <a:ext uri="{FF2B5EF4-FFF2-40B4-BE49-F238E27FC236}">
                <a16:creationId xmlns:a16="http://schemas.microsoft.com/office/drawing/2014/main" id="{1785A978-E8DF-43C5-81AD-9E02D99320AA}"/>
              </a:ext>
            </a:extLst>
          </p:cNvPr>
          <p:cNvSpPr>
            <a:spLocks noGrp="1"/>
          </p:cNvSpPr>
          <p:nvPr>
            <p:ph type="title" idx="4294967295"/>
          </p:nvPr>
        </p:nvSpPr>
        <p:spPr>
          <a:xfrm>
            <a:off x="875729" y="2358615"/>
            <a:ext cx="10440537" cy="1373701"/>
          </a:xfrm>
          <a:prstGeom prst="rect">
            <a:avLst/>
          </a:prstGeom>
          <a:noFill/>
          <a:ln>
            <a:noFill/>
            <a:prstDash/>
          </a:ln>
          <a:effectLst/>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pPr marL="0" marR="0" lvl="0" indent="0" algn="ctr" defTabSz="914400" rtl="0" eaLnBrk="1" fontAlgn="auto" latinLnBrk="0" hangingPunct="1">
              <a:lnSpc>
                <a:spcPct val="100000"/>
              </a:lnSpc>
              <a:spcBef>
                <a:spcPts val="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Massachusetts HIV Epidemiologic Profile</a:t>
            </a:r>
            <a:r>
              <a:rPr lang="en-US" b="1" dirty="0">
                <a:solidFill>
                  <a:schemeClr val="bg1"/>
                </a:solidFill>
                <a:latin typeface="Arial" panose="020B0604020202020204" pitchFamily="34" charset="0"/>
                <a:ea typeface="+mn-ea"/>
                <a:cs typeface="Arial" panose="020B0604020202020204" pitchFamily="34" charset="0"/>
              </a:rPr>
              <a:t>: </a:t>
            </a: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Data as of 7/1/2025</a:t>
            </a:r>
          </a:p>
          <a:p>
            <a:pPr marL="0" marR="0" lvl="0" indent="0" algn="ctr" defTabSz="914400" rtl="0" eaLnBrk="1" fontAlgn="auto" latinLnBrk="0" hangingPunct="1">
              <a:lnSpc>
                <a:spcPct val="100000"/>
              </a:lnSpc>
              <a:spcBef>
                <a:spcPts val="600"/>
              </a:spcBef>
              <a:spcAft>
                <a:spcPts val="0"/>
              </a:spcAft>
              <a:buClrTx/>
              <a:buSzTx/>
              <a:buFont typeface="Arial" panose="020B0604020202020204" pitchFamily="34" charset="0"/>
              <a:buNone/>
              <a:tabLst/>
              <a:defRPr/>
            </a:pPr>
            <a:r>
              <a:rPr kumimoji="0" lang="en-US" sz="4400" b="1" i="0" u="none" strike="noStrike" kern="1200" cap="none" spc="0" normalizeH="0" baseline="0" noProof="0" dirty="0">
                <a:ln>
                  <a:noFill/>
                </a:ln>
                <a:solidFill>
                  <a:schemeClr val="bg1"/>
                </a:solidFill>
                <a:effectLst/>
                <a:uLnTx/>
                <a:uFillTx/>
                <a:latin typeface="Arial" panose="020B0604020202020204" pitchFamily="34" charset="0"/>
                <a:ea typeface="+mn-ea"/>
                <a:cs typeface="Arial" panose="020B0604020202020204" pitchFamily="34" charset="0"/>
              </a:rPr>
              <a:t>Population Report: Men Who Have Sex with Men </a:t>
            </a:r>
          </a:p>
        </p:txBody>
      </p:sp>
    </p:spTree>
    <p:extLst>
      <p:ext uri="{BB962C8B-B14F-4D97-AF65-F5344CB8AC3E}">
        <p14:creationId xmlns:p14="http://schemas.microsoft.com/office/powerpoint/2010/main" val="110750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713A640B-80BF-AFEA-ADA6-55352C8194DD}"/>
              </a:ext>
            </a:extLst>
          </p:cNvPr>
          <p:cNvSpPr>
            <a:spLocks noGrp="1"/>
          </p:cNvSpPr>
          <p:nvPr>
            <p:ph type="title"/>
          </p:nvPr>
        </p:nvSpPr>
        <p:spPr>
          <a:xfrm>
            <a:off x="592822" y="80806"/>
            <a:ext cx="10972800" cy="874654"/>
          </a:xfrm>
        </p:spPr>
        <p:txBody>
          <a:bodyPr>
            <a:normAutofit/>
          </a:bodyPr>
          <a:lstStyle/>
          <a:p>
            <a:pPr algn="ctr"/>
            <a:r>
              <a:rPr lang="en-US" sz="2400" dirty="0"/>
              <a:t>Percentage distribution of individuals diagnosed with HIV infection by exposure mode, Massachusetts 2015–2024</a:t>
            </a:r>
            <a:r>
              <a:rPr lang="en-US" sz="2400" baseline="30000" dirty="0"/>
              <a:t>1</a:t>
            </a:r>
            <a:r>
              <a:rPr lang="en-US" sz="2400" dirty="0"/>
              <a:t> </a:t>
            </a:r>
          </a:p>
        </p:txBody>
      </p:sp>
      <p:pic>
        <p:nvPicPr>
          <p:cNvPr id="6" name="Picture 5" descr="The figure is a trendline displaying the percentage distribution of HIV infection diagnoses by exposure mode (male-to-male sex, injection drug use, male-to-male sex/injection drug use, heterosexual sex, no identified risk, and Other) for the most recent ten-year period.">
            <a:extLst>
              <a:ext uri="{FF2B5EF4-FFF2-40B4-BE49-F238E27FC236}">
                <a16:creationId xmlns:a16="http://schemas.microsoft.com/office/drawing/2014/main" id="{9EE158B5-0B01-7945-420E-56E383A38F53}"/>
              </a:ext>
            </a:extLst>
          </p:cNvPr>
          <p:cNvPicPr>
            <a:picLocks noChangeAspect="1"/>
          </p:cNvPicPr>
          <p:nvPr/>
        </p:nvPicPr>
        <p:blipFill>
          <a:blip r:embed="rId3"/>
          <a:stretch>
            <a:fillRect/>
          </a:stretch>
        </p:blipFill>
        <p:spPr>
          <a:xfrm>
            <a:off x="54340" y="1005630"/>
            <a:ext cx="12083319" cy="4846740"/>
          </a:xfrm>
          <a:prstGeom prst="rect">
            <a:avLst/>
          </a:prstGeom>
        </p:spPr>
      </p:pic>
      <p:sp>
        <p:nvSpPr>
          <p:cNvPr id="5" name="TextBox 4">
            <a:extLst>
              <a:ext uri="{FF2B5EF4-FFF2-40B4-BE49-F238E27FC236}">
                <a16:creationId xmlns:a16="http://schemas.microsoft.com/office/drawing/2014/main" id="{9110A464-8724-09B0-9BBA-7EE442EFCAAC}"/>
              </a:ext>
            </a:extLst>
          </p:cNvPr>
          <p:cNvSpPr txBox="1"/>
          <p:nvPr/>
        </p:nvSpPr>
        <p:spPr>
          <a:xfrm>
            <a:off x="463242" y="5784616"/>
            <a:ext cx="11470139" cy="707886"/>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Individuals Diagnosed with HIV Infection 2015–2024: N=5,534, MSM=Male-to-Male Sex; IDU=Injection Drug Use; HTSX=Heterosexual Sex; Pres. HTSX=presumed heterosexual exposure, includes individuals assigned female at birth with a negative history of injection drug use who report having sex with an individual that identifies as male of unknown HIV status and risk; NIR=No Identified Risk </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D81A83C4-E0BA-4314-B8BF-B643EDC9ED5E}"/>
              </a:ext>
            </a:extLst>
          </p:cNvPr>
          <p:cNvSpPr>
            <a:spLocks noGrp="1"/>
          </p:cNvSpPr>
          <p:nvPr>
            <p:ph type="sldNum" sz="quarter" idx="4"/>
          </p:nvPr>
        </p:nvSpPr>
        <p:spPr>
          <a:prstGeom prst="rect">
            <a:avLst/>
          </a:prstGeom>
        </p:spPr>
        <p:txBody>
          <a:bodyPr/>
          <a:lstStyle/>
          <a:p>
            <a:fld id="{CA49D0EE-DE7F-324B-A84C-F36708423CDB}" type="slidenum">
              <a:rPr lang="en-US" smtClean="0"/>
              <a:pPr/>
              <a:t>2</a:t>
            </a:fld>
            <a:endParaRPr lang="en-US" dirty="0"/>
          </a:p>
        </p:txBody>
      </p:sp>
    </p:spTree>
    <p:extLst>
      <p:ext uri="{BB962C8B-B14F-4D97-AF65-F5344CB8AC3E}">
        <p14:creationId xmlns:p14="http://schemas.microsoft.com/office/powerpoint/2010/main" val="6581952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FC31510-2470-EB40-6179-DD11C30CEA43}"/>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CCE2B50C-95EC-8DC7-272F-D059F8D60B89}"/>
              </a:ext>
            </a:extLst>
          </p:cNvPr>
          <p:cNvSpPr>
            <a:spLocks noGrp="1"/>
          </p:cNvSpPr>
          <p:nvPr>
            <p:ph type="title"/>
          </p:nvPr>
        </p:nvSpPr>
        <p:spPr>
          <a:xfrm>
            <a:off x="592822" y="80806"/>
            <a:ext cx="10972800" cy="874654"/>
          </a:xfrm>
        </p:spPr>
        <p:txBody>
          <a:bodyPr>
            <a:normAutofit/>
          </a:bodyPr>
          <a:lstStyle/>
          <a:p>
            <a:pPr algn="ctr"/>
            <a:r>
              <a:rPr lang="en-US" sz="2400" dirty="0"/>
              <a:t>Estimated</a:t>
            </a:r>
            <a:r>
              <a:rPr lang="en-US" sz="2400" baseline="30000" dirty="0"/>
              <a:t>1</a:t>
            </a:r>
            <a:r>
              <a:rPr lang="en-US" sz="2400" dirty="0"/>
              <a:t> average HIV diagnosis rate per 100,000 population, MSM compared to non-MSM (males only) ages 18–64 years, Massachusetts 2022–2024</a:t>
            </a:r>
            <a:r>
              <a:rPr lang="en-US" sz="2400" baseline="30000" dirty="0"/>
              <a:t>2</a:t>
            </a:r>
            <a:r>
              <a:rPr lang="en-US" sz="2400" dirty="0"/>
              <a:t> </a:t>
            </a:r>
          </a:p>
        </p:txBody>
      </p:sp>
      <p:pic>
        <p:nvPicPr>
          <p:cNvPr id="6" name="Picture 5" descr="The figure is a bar chart displaying the average HIV diagnosis rate per 100,000 among MSM (N=677) compared to the rate among non-MSM (N=447).">
            <a:extLst>
              <a:ext uri="{FF2B5EF4-FFF2-40B4-BE49-F238E27FC236}">
                <a16:creationId xmlns:a16="http://schemas.microsoft.com/office/drawing/2014/main" id="{E5E6E185-35E6-B02A-07C3-5D2B840BE954}"/>
              </a:ext>
            </a:extLst>
          </p:cNvPr>
          <p:cNvPicPr>
            <a:picLocks noChangeAspect="1"/>
          </p:cNvPicPr>
          <p:nvPr/>
        </p:nvPicPr>
        <p:blipFill>
          <a:blip r:embed="rId3"/>
          <a:stretch>
            <a:fillRect/>
          </a:stretch>
        </p:blipFill>
        <p:spPr>
          <a:xfrm>
            <a:off x="609124" y="1142802"/>
            <a:ext cx="10973751" cy="4572396"/>
          </a:xfrm>
          <a:prstGeom prst="rect">
            <a:avLst/>
          </a:prstGeom>
        </p:spPr>
      </p:pic>
      <p:sp>
        <p:nvSpPr>
          <p:cNvPr id="5" name="TextBox 4">
            <a:extLst>
              <a:ext uri="{FF2B5EF4-FFF2-40B4-BE49-F238E27FC236}">
                <a16:creationId xmlns:a16="http://schemas.microsoft.com/office/drawing/2014/main" id="{32AB8DB3-7031-7BA2-0098-3B92D0B2F3E4}"/>
              </a:ext>
            </a:extLst>
          </p:cNvPr>
          <p:cNvSpPr txBox="1"/>
          <p:nvPr/>
        </p:nvSpPr>
        <p:spPr>
          <a:xfrm>
            <a:off x="453418" y="5826676"/>
            <a:ext cx="11470139" cy="861774"/>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rPr>
              <a:t>Multiple source estimation method for MSM rate (2022–2024 BRFSS); as of 1/1/2020 BIDLS calculates rates using University of Massachusetts Donahue Institute population estimates using a modified Hamilton-Perry model. Note that rates calculated using previous population denominators cannot be compared to these. Please note that individuals AMAB with no identified risk for HIV infection were included in the non-MSM category for rate calculations , and individuals with MSM/IDU exposure mode were included in the MSM category.</a:t>
            </a:r>
          </a:p>
          <a:p>
            <a:r>
              <a:rPr lang="en-US" sz="1000" baseline="30000" dirty="0">
                <a:latin typeface="Arial Narrow" panose="020B0606020202030204" pitchFamily="34" charset="0"/>
                <a:cs typeface="Arial" panose="020B0604020202020204" pitchFamily="34" charset="0"/>
              </a:rPr>
              <a:t>2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95443194-6F8E-5087-C0B4-F39510AFB864}"/>
              </a:ext>
            </a:extLst>
          </p:cNvPr>
          <p:cNvSpPr>
            <a:spLocks noGrp="1"/>
          </p:cNvSpPr>
          <p:nvPr>
            <p:ph type="sldNum" sz="quarter" idx="4"/>
          </p:nvPr>
        </p:nvSpPr>
        <p:spPr>
          <a:prstGeom prst="rect">
            <a:avLst/>
          </a:prstGeom>
        </p:spPr>
        <p:txBody>
          <a:bodyPr/>
          <a:lstStyle/>
          <a:p>
            <a:fld id="{CA49D0EE-DE7F-324B-A84C-F36708423CDB}" type="slidenum">
              <a:rPr lang="en-US" smtClean="0"/>
              <a:pPr/>
              <a:t>3</a:t>
            </a:fld>
            <a:endParaRPr lang="en-US" dirty="0"/>
          </a:p>
        </p:txBody>
      </p:sp>
    </p:spTree>
    <p:extLst>
      <p:ext uri="{BB962C8B-B14F-4D97-AF65-F5344CB8AC3E}">
        <p14:creationId xmlns:p14="http://schemas.microsoft.com/office/powerpoint/2010/main" val="232254362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407BE05-7E5C-2EEE-C7B3-2EBC80AFCE4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2145064C-F55F-7363-C639-B3A2347E87ED}"/>
              </a:ext>
            </a:extLst>
          </p:cNvPr>
          <p:cNvSpPr>
            <a:spLocks noGrp="1"/>
          </p:cNvSpPr>
          <p:nvPr>
            <p:ph type="title"/>
          </p:nvPr>
        </p:nvSpPr>
        <p:spPr>
          <a:xfrm>
            <a:off x="592822" y="80806"/>
            <a:ext cx="10972800" cy="874654"/>
          </a:xfrm>
        </p:spPr>
        <p:txBody>
          <a:bodyPr>
            <a:normAutofit/>
          </a:bodyPr>
          <a:lstStyle/>
          <a:p>
            <a:pPr algn="ctr"/>
            <a:r>
              <a:rPr lang="en-US" sz="2400" dirty="0"/>
              <a:t>Individuals diagnosed with HIV infection with MSM exposure mode by race/ethnicity and year of diagnosis, Massachusetts 2015–2024</a:t>
            </a:r>
            <a:r>
              <a:rPr lang="en-US" sz="2400" baseline="30000" dirty="0"/>
              <a:t>1</a:t>
            </a:r>
            <a:r>
              <a:rPr lang="en-US" sz="2400" dirty="0"/>
              <a:t> </a:t>
            </a:r>
          </a:p>
        </p:txBody>
      </p:sp>
      <p:pic>
        <p:nvPicPr>
          <p:cNvPr id="6" name="Picture 5" descr="The figure is a trendline displaying the percentage distribution of HIV infection diagnoses among MSM by race/ethnicity (White (non-Hispanic), Black (non-Hispanic), Hispanic/Latino, and Other) for each year of the ten-year period.">
            <a:extLst>
              <a:ext uri="{FF2B5EF4-FFF2-40B4-BE49-F238E27FC236}">
                <a16:creationId xmlns:a16="http://schemas.microsoft.com/office/drawing/2014/main" id="{322BD4B1-DA02-735E-AF38-624691B432FD}"/>
              </a:ext>
            </a:extLst>
          </p:cNvPr>
          <p:cNvPicPr>
            <a:picLocks noChangeAspect="1"/>
          </p:cNvPicPr>
          <p:nvPr/>
        </p:nvPicPr>
        <p:blipFill>
          <a:blip r:embed="rId3"/>
          <a:stretch>
            <a:fillRect/>
          </a:stretch>
        </p:blipFill>
        <p:spPr>
          <a:xfrm>
            <a:off x="60437" y="1160304"/>
            <a:ext cx="12071126" cy="5023539"/>
          </a:xfrm>
          <a:prstGeom prst="rect">
            <a:avLst/>
          </a:prstGeom>
        </p:spPr>
      </p:pic>
      <p:sp>
        <p:nvSpPr>
          <p:cNvPr id="5" name="TextBox 4">
            <a:extLst>
              <a:ext uri="{FF2B5EF4-FFF2-40B4-BE49-F238E27FC236}">
                <a16:creationId xmlns:a16="http://schemas.microsoft.com/office/drawing/2014/main" id="{E6FFE90D-080C-B86E-44F2-B5138AFBFEC9}"/>
              </a:ext>
            </a:extLst>
          </p:cNvPr>
          <p:cNvSpPr txBox="1"/>
          <p:nvPr/>
        </p:nvSpPr>
        <p:spPr>
          <a:xfrm>
            <a:off x="463242" y="593850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MSM Diagnosed with HIV Infection 2015–2024: N=2,243, MSM=Male-to-male sex, NH=non-Hispanic </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E72DC170-3184-32DA-8AAD-4FCAB6DE9544}"/>
              </a:ext>
            </a:extLst>
          </p:cNvPr>
          <p:cNvSpPr>
            <a:spLocks noGrp="1"/>
          </p:cNvSpPr>
          <p:nvPr>
            <p:ph type="sldNum" sz="quarter" idx="4"/>
          </p:nvPr>
        </p:nvSpPr>
        <p:spPr>
          <a:prstGeom prst="rect">
            <a:avLst/>
          </a:prstGeom>
        </p:spPr>
        <p:txBody>
          <a:bodyPr/>
          <a:lstStyle/>
          <a:p>
            <a:fld id="{CA49D0EE-DE7F-324B-A84C-F36708423CDB}" type="slidenum">
              <a:rPr lang="en-US" smtClean="0"/>
              <a:pPr/>
              <a:t>4</a:t>
            </a:fld>
            <a:endParaRPr lang="en-US" dirty="0"/>
          </a:p>
        </p:txBody>
      </p:sp>
    </p:spTree>
    <p:extLst>
      <p:ext uri="{BB962C8B-B14F-4D97-AF65-F5344CB8AC3E}">
        <p14:creationId xmlns:p14="http://schemas.microsoft.com/office/powerpoint/2010/main" val="36574792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D3EC44-1EF1-F368-A057-794B8D7C2D3D}"/>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B8C6B1F1-C6A8-C166-6E6D-D73CCD2BE34E}"/>
              </a:ext>
            </a:extLst>
          </p:cNvPr>
          <p:cNvSpPr>
            <a:spLocks noGrp="1"/>
          </p:cNvSpPr>
          <p:nvPr>
            <p:ph type="title"/>
          </p:nvPr>
        </p:nvSpPr>
        <p:spPr>
          <a:xfrm>
            <a:off x="592822" y="80806"/>
            <a:ext cx="10972800" cy="874654"/>
          </a:xfrm>
        </p:spPr>
        <p:txBody>
          <a:bodyPr>
            <a:normAutofit/>
          </a:bodyPr>
          <a:lstStyle/>
          <a:p>
            <a:pPr algn="ctr"/>
            <a:r>
              <a:rPr lang="en-US" sz="2400" dirty="0"/>
              <a:t>Individuals diagnosed with HIV infection with MSM exposure mode by age at diagnosis and year of diagnosis, Massachusetts 2015–2024</a:t>
            </a:r>
            <a:r>
              <a:rPr lang="en-US" sz="2400" baseline="30000" dirty="0"/>
              <a:t>1</a:t>
            </a:r>
            <a:r>
              <a:rPr lang="en-US" sz="2400" dirty="0"/>
              <a:t> </a:t>
            </a:r>
          </a:p>
        </p:txBody>
      </p:sp>
      <p:pic>
        <p:nvPicPr>
          <p:cNvPr id="6" name="Picture 5" descr="The figure is a trendline displaying the percentage distribution of HIV infection diagnoses among MSM by race/ethnicity (White (non-Hispanic), Black (non-Hispanic), Hispanic/Latino, and Other) for each year of the ten-year period.">
            <a:extLst>
              <a:ext uri="{FF2B5EF4-FFF2-40B4-BE49-F238E27FC236}">
                <a16:creationId xmlns:a16="http://schemas.microsoft.com/office/drawing/2014/main" id="{8C5F45DF-6B19-0B49-136A-27E99C9839B4}"/>
              </a:ext>
            </a:extLst>
          </p:cNvPr>
          <p:cNvPicPr>
            <a:picLocks noChangeAspect="1"/>
          </p:cNvPicPr>
          <p:nvPr/>
        </p:nvPicPr>
        <p:blipFill>
          <a:blip r:embed="rId3"/>
          <a:stretch>
            <a:fillRect/>
          </a:stretch>
        </p:blipFill>
        <p:spPr>
          <a:xfrm>
            <a:off x="357930" y="1098230"/>
            <a:ext cx="11522439" cy="4846740"/>
          </a:xfrm>
          <a:prstGeom prst="rect">
            <a:avLst/>
          </a:prstGeom>
        </p:spPr>
      </p:pic>
      <p:sp>
        <p:nvSpPr>
          <p:cNvPr id="5" name="TextBox 4">
            <a:extLst>
              <a:ext uri="{FF2B5EF4-FFF2-40B4-BE49-F238E27FC236}">
                <a16:creationId xmlns:a16="http://schemas.microsoft.com/office/drawing/2014/main" id="{538CF305-8E66-FE76-6666-4C8682B1E476}"/>
              </a:ext>
            </a:extLst>
          </p:cNvPr>
          <p:cNvSpPr txBox="1"/>
          <p:nvPr/>
        </p:nvSpPr>
        <p:spPr>
          <a:xfrm>
            <a:off x="463242" y="593850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altLang="en-US" sz="1000" dirty="0">
                <a:latin typeface="Arial Narrow" panose="020B0606020202030204" pitchFamily="34" charset="0"/>
              </a:rPr>
              <a:t>MSM Diagnosed with HIV Infection 2014-2023: N=2,309</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1E046C52-3B57-A7C0-E55E-8844AEB36E51}"/>
              </a:ext>
            </a:extLst>
          </p:cNvPr>
          <p:cNvSpPr>
            <a:spLocks noGrp="1"/>
          </p:cNvSpPr>
          <p:nvPr>
            <p:ph type="sldNum" sz="quarter" idx="4"/>
          </p:nvPr>
        </p:nvSpPr>
        <p:spPr>
          <a:prstGeom prst="rect">
            <a:avLst/>
          </a:prstGeom>
        </p:spPr>
        <p:txBody>
          <a:bodyPr/>
          <a:lstStyle/>
          <a:p>
            <a:fld id="{CA49D0EE-DE7F-324B-A84C-F36708423CDB}" type="slidenum">
              <a:rPr lang="en-US" smtClean="0"/>
              <a:pPr/>
              <a:t>5</a:t>
            </a:fld>
            <a:endParaRPr lang="en-US" dirty="0"/>
          </a:p>
        </p:txBody>
      </p:sp>
    </p:spTree>
    <p:extLst>
      <p:ext uri="{BB962C8B-B14F-4D97-AF65-F5344CB8AC3E}">
        <p14:creationId xmlns:p14="http://schemas.microsoft.com/office/powerpoint/2010/main" val="84089516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A9FF09B-9E1B-3C2D-D84F-57C7287D22B7}"/>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48BDB238-5E07-56B5-C5CE-C54573DEDF9A}"/>
              </a:ext>
            </a:extLst>
          </p:cNvPr>
          <p:cNvSpPr>
            <a:spLocks noGrp="1"/>
          </p:cNvSpPr>
          <p:nvPr>
            <p:ph type="title"/>
          </p:nvPr>
        </p:nvSpPr>
        <p:spPr>
          <a:xfrm>
            <a:off x="592822" y="80806"/>
            <a:ext cx="10972800" cy="874654"/>
          </a:xfrm>
        </p:spPr>
        <p:txBody>
          <a:bodyPr>
            <a:normAutofit/>
          </a:bodyPr>
          <a:lstStyle/>
          <a:p>
            <a:pPr algn="ctr"/>
            <a:r>
              <a:rPr lang="en-US" sz="2400" dirty="0"/>
              <a:t>Individuals diagnosed with HIV infection with MSM exposure mode by age at diagnosis and race/ethnicity, Massachusetts 2022–2024</a:t>
            </a:r>
            <a:r>
              <a:rPr lang="en-US" sz="2400" baseline="30000" dirty="0"/>
              <a:t>1</a:t>
            </a:r>
            <a:r>
              <a:rPr lang="en-US" sz="2400" dirty="0"/>
              <a:t> </a:t>
            </a:r>
          </a:p>
        </p:txBody>
      </p:sp>
      <p:pic>
        <p:nvPicPr>
          <p:cNvPr id="9" name="Picture 8" descr="The figure is a bar chart displaying the percentage of MSM diagnosed at age 13-24 years (N=137) verses age 25+ years (N=515) for each of four racial/ethnic groups: White (non-Hispanic), Black (non-Hispanic), Hispanic/Latino, and Other.">
            <a:extLst>
              <a:ext uri="{FF2B5EF4-FFF2-40B4-BE49-F238E27FC236}">
                <a16:creationId xmlns:a16="http://schemas.microsoft.com/office/drawing/2014/main" id="{4B26630E-17C7-F3D4-FA6B-881E63ADB413}"/>
              </a:ext>
            </a:extLst>
          </p:cNvPr>
          <p:cNvPicPr>
            <a:picLocks noChangeAspect="1"/>
          </p:cNvPicPr>
          <p:nvPr/>
        </p:nvPicPr>
        <p:blipFill>
          <a:blip r:embed="rId3"/>
          <a:stretch>
            <a:fillRect/>
          </a:stretch>
        </p:blipFill>
        <p:spPr>
          <a:xfrm>
            <a:off x="392079" y="1132955"/>
            <a:ext cx="11430991" cy="4846740"/>
          </a:xfrm>
          <a:prstGeom prst="rect">
            <a:avLst/>
          </a:prstGeom>
        </p:spPr>
      </p:pic>
      <p:sp>
        <p:nvSpPr>
          <p:cNvPr id="5" name="TextBox 4">
            <a:extLst>
              <a:ext uri="{FF2B5EF4-FFF2-40B4-BE49-F238E27FC236}">
                <a16:creationId xmlns:a16="http://schemas.microsoft.com/office/drawing/2014/main" id="{F0D16CDA-1E66-0BCB-80AD-D5540125D6BE}"/>
              </a:ext>
            </a:extLst>
          </p:cNvPr>
          <p:cNvSpPr txBox="1"/>
          <p:nvPr/>
        </p:nvSpPr>
        <p:spPr>
          <a:xfrm>
            <a:off x="474128" y="595896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Other includes Asian/Pacific Islander, American Indian/Alaska Native, and unknown. NH = Non-Hispanic</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1A680D7B-457B-412B-7134-E3F1FC86DAE0}"/>
              </a:ext>
            </a:extLst>
          </p:cNvPr>
          <p:cNvSpPr>
            <a:spLocks noGrp="1"/>
          </p:cNvSpPr>
          <p:nvPr>
            <p:ph type="sldNum" sz="quarter" idx="4"/>
          </p:nvPr>
        </p:nvSpPr>
        <p:spPr>
          <a:prstGeom prst="rect">
            <a:avLst/>
          </a:prstGeom>
        </p:spPr>
        <p:txBody>
          <a:bodyPr/>
          <a:lstStyle/>
          <a:p>
            <a:fld id="{CA49D0EE-DE7F-324B-A84C-F36708423CDB}" type="slidenum">
              <a:rPr lang="en-US" smtClean="0"/>
              <a:pPr/>
              <a:t>6</a:t>
            </a:fld>
            <a:endParaRPr lang="en-US" dirty="0"/>
          </a:p>
        </p:txBody>
      </p:sp>
    </p:spTree>
    <p:extLst>
      <p:ext uri="{BB962C8B-B14F-4D97-AF65-F5344CB8AC3E}">
        <p14:creationId xmlns:p14="http://schemas.microsoft.com/office/powerpoint/2010/main" val="36179769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7B0788-DB57-B0F4-94DA-AD811CD88A48}"/>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7B4E7654-B871-EE68-828B-D1BCE5D49A5B}"/>
              </a:ext>
            </a:extLst>
          </p:cNvPr>
          <p:cNvSpPr>
            <a:spLocks noGrp="1"/>
          </p:cNvSpPr>
          <p:nvPr>
            <p:ph type="title"/>
          </p:nvPr>
        </p:nvSpPr>
        <p:spPr>
          <a:xfrm>
            <a:off x="592822" y="80806"/>
            <a:ext cx="10972800" cy="874654"/>
          </a:xfrm>
        </p:spPr>
        <p:txBody>
          <a:bodyPr>
            <a:normAutofit/>
          </a:bodyPr>
          <a:lstStyle/>
          <a:p>
            <a:pPr algn="ctr"/>
            <a:r>
              <a:rPr lang="en-US" sz="2400" dirty="0"/>
              <a:t>Individuals diagnosed with HIV infection with MSM exposure mode by race/ethnicity and place of birth, Massachusetts 2022–2024</a:t>
            </a:r>
            <a:r>
              <a:rPr lang="en-US" sz="2400" baseline="30000" dirty="0"/>
              <a:t>1</a:t>
            </a:r>
            <a:r>
              <a:rPr lang="en-US" sz="2400" dirty="0"/>
              <a:t> </a:t>
            </a:r>
          </a:p>
        </p:txBody>
      </p:sp>
      <p:pic>
        <p:nvPicPr>
          <p:cNvPr id="6" name="Picture 5" descr="The figure is a stacked bar chart displaying the distribution of recent HIV diagnoses by place of birth (non-US, Puerto Rico/US Dependency, or US) for each of three racial/ethnic groups: White NH (N=206), Black NH (N=135), and Hispanic/Latino (N=275).">
            <a:extLst>
              <a:ext uri="{FF2B5EF4-FFF2-40B4-BE49-F238E27FC236}">
                <a16:creationId xmlns:a16="http://schemas.microsoft.com/office/drawing/2014/main" id="{6C91AA73-860B-339C-BFB1-CCE6C1CB5139}"/>
              </a:ext>
            </a:extLst>
          </p:cNvPr>
          <p:cNvPicPr>
            <a:picLocks noChangeAspect="1"/>
          </p:cNvPicPr>
          <p:nvPr/>
        </p:nvPicPr>
        <p:blipFill>
          <a:blip r:embed="rId3"/>
          <a:stretch>
            <a:fillRect/>
          </a:stretch>
        </p:blipFill>
        <p:spPr>
          <a:xfrm>
            <a:off x="242714" y="1257273"/>
            <a:ext cx="11729721" cy="4737003"/>
          </a:xfrm>
          <a:prstGeom prst="rect">
            <a:avLst/>
          </a:prstGeom>
        </p:spPr>
      </p:pic>
      <p:sp>
        <p:nvSpPr>
          <p:cNvPr id="5" name="TextBox 4">
            <a:extLst>
              <a:ext uri="{FF2B5EF4-FFF2-40B4-BE49-F238E27FC236}">
                <a16:creationId xmlns:a16="http://schemas.microsoft.com/office/drawing/2014/main" id="{D0166070-42C0-A7D9-F087-0F32246D5B8D}"/>
              </a:ext>
            </a:extLst>
          </p:cNvPr>
          <p:cNvSpPr txBox="1"/>
          <p:nvPr/>
        </p:nvSpPr>
        <p:spPr>
          <a:xfrm>
            <a:off x="463242" y="5967178"/>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p>
          <a:p>
            <a:r>
              <a:rPr lang="en-US" sz="1000" dirty="0">
                <a:latin typeface="Arial Narrow" panose="020B0606020202030204" pitchFamily="34" charset="0"/>
              </a:rPr>
              <a:t>* 97% of individuals diagnosed with HIV infection from 2022–2024 who were born in a US dependency were born in Puerto Rico, PR/USD=Puerto Rico/US Dependency</a:t>
            </a: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7C6AB529-0A95-06F0-9302-9E4F68E0FB42}"/>
              </a:ext>
            </a:extLst>
          </p:cNvPr>
          <p:cNvSpPr>
            <a:spLocks noGrp="1"/>
          </p:cNvSpPr>
          <p:nvPr>
            <p:ph type="sldNum" sz="quarter" idx="4"/>
          </p:nvPr>
        </p:nvSpPr>
        <p:spPr>
          <a:prstGeom prst="rect">
            <a:avLst/>
          </a:prstGeom>
        </p:spPr>
        <p:txBody>
          <a:bodyPr/>
          <a:lstStyle/>
          <a:p>
            <a:fld id="{CA49D0EE-DE7F-324B-A84C-F36708423CDB}" type="slidenum">
              <a:rPr lang="en-US" smtClean="0"/>
              <a:pPr/>
              <a:t>7</a:t>
            </a:fld>
            <a:endParaRPr lang="en-US" dirty="0"/>
          </a:p>
        </p:txBody>
      </p:sp>
    </p:spTree>
    <p:extLst>
      <p:ext uri="{BB962C8B-B14F-4D97-AF65-F5344CB8AC3E}">
        <p14:creationId xmlns:p14="http://schemas.microsoft.com/office/powerpoint/2010/main" val="9974986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3EBC25A-F756-7A56-3D46-D8E60B84FA5C}"/>
            </a:ext>
          </a:extLst>
        </p:cNvPr>
        <p:cNvGrpSpPr/>
        <p:nvPr/>
      </p:nvGrpSpPr>
      <p:grpSpPr>
        <a:xfrm>
          <a:off x="0" y="0"/>
          <a:ext cx="0" cy="0"/>
          <a:chOff x="0" y="0"/>
          <a:chExt cx="0" cy="0"/>
        </a:xfrm>
      </p:grpSpPr>
      <p:sp>
        <p:nvSpPr>
          <p:cNvPr id="7" name="Title 6">
            <a:extLst>
              <a:ext uri="{FF2B5EF4-FFF2-40B4-BE49-F238E27FC236}">
                <a16:creationId xmlns:a16="http://schemas.microsoft.com/office/drawing/2014/main" id="{004A977E-7F60-AA45-AB84-AAF5A66FD98C}"/>
              </a:ext>
            </a:extLst>
          </p:cNvPr>
          <p:cNvSpPr>
            <a:spLocks noGrp="1"/>
          </p:cNvSpPr>
          <p:nvPr>
            <p:ph type="title"/>
          </p:nvPr>
        </p:nvSpPr>
        <p:spPr>
          <a:xfrm>
            <a:off x="592822" y="80806"/>
            <a:ext cx="10972800" cy="874654"/>
          </a:xfrm>
        </p:spPr>
        <p:txBody>
          <a:bodyPr>
            <a:normAutofit/>
          </a:bodyPr>
          <a:lstStyle/>
          <a:p>
            <a:pPr algn="ctr"/>
            <a:r>
              <a:rPr lang="en-US" sz="2400" dirty="0"/>
              <a:t>HIV infection diagnoses by Health Service Region</a:t>
            </a:r>
            <a:r>
              <a:rPr lang="en-US" sz="2400" baseline="30000" dirty="0"/>
              <a:t>1</a:t>
            </a:r>
            <a:r>
              <a:rPr lang="en-US" sz="2400" dirty="0"/>
              <a:t> and exposure mode, Massachusetts 2022–2024</a:t>
            </a:r>
            <a:r>
              <a:rPr lang="en-US" sz="2400" baseline="30000" dirty="0"/>
              <a:t>2</a:t>
            </a:r>
            <a:r>
              <a:rPr lang="en-US" sz="2400" dirty="0"/>
              <a:t> </a:t>
            </a:r>
          </a:p>
        </p:txBody>
      </p:sp>
      <p:pic>
        <p:nvPicPr>
          <p:cNvPr id="6" name="Picture 5" descr="The figure is a bar chart displaying the distribution of recent HIV infection diagnoses by exposure mode for Massachusetts total and each of six health service regions: Boston (N=395), Central (N=153), Metrowest (N=220), Northeast, (N=321), Southeast (N=322), Western (N=153).">
            <a:extLst>
              <a:ext uri="{FF2B5EF4-FFF2-40B4-BE49-F238E27FC236}">
                <a16:creationId xmlns:a16="http://schemas.microsoft.com/office/drawing/2014/main" id="{E0532D4A-004F-DA31-2FD6-ABE6BCB76DBA}"/>
              </a:ext>
            </a:extLst>
          </p:cNvPr>
          <p:cNvPicPr>
            <a:picLocks noChangeAspect="1"/>
          </p:cNvPicPr>
          <p:nvPr/>
        </p:nvPicPr>
        <p:blipFill>
          <a:blip r:embed="rId3"/>
          <a:stretch>
            <a:fillRect/>
          </a:stretch>
        </p:blipFill>
        <p:spPr>
          <a:xfrm>
            <a:off x="127498" y="1078086"/>
            <a:ext cx="11937003" cy="4956478"/>
          </a:xfrm>
          <a:prstGeom prst="rect">
            <a:avLst/>
          </a:prstGeom>
        </p:spPr>
      </p:pic>
      <p:sp>
        <p:nvSpPr>
          <p:cNvPr id="5" name="TextBox 4">
            <a:extLst>
              <a:ext uri="{FF2B5EF4-FFF2-40B4-BE49-F238E27FC236}">
                <a16:creationId xmlns:a16="http://schemas.microsoft.com/office/drawing/2014/main" id="{3C8F8C51-A17D-04B5-E42E-5919E893E286}"/>
              </a:ext>
            </a:extLst>
          </p:cNvPr>
          <p:cNvSpPr txBox="1"/>
          <p:nvPr/>
        </p:nvSpPr>
        <p:spPr>
          <a:xfrm>
            <a:off x="463242" y="5938504"/>
            <a:ext cx="11470139" cy="553998"/>
          </a:xfrm>
          <a:prstGeom prst="rect">
            <a:avLst/>
          </a:prstGeom>
          <a:noFill/>
        </p:spPr>
        <p:txBody>
          <a:bodyPr wrap="square" rtlCol="0">
            <a:spAutoFit/>
          </a:bodyPr>
          <a:lstStyle/>
          <a:p>
            <a:r>
              <a:rPr lang="en-US" sz="1000" baseline="30000" dirty="0">
                <a:latin typeface="Arial Narrow" panose="020B0606020202030204" pitchFamily="34" charset="0"/>
                <a:cs typeface="Arial" panose="020B0604020202020204" pitchFamily="34" charset="0"/>
              </a:rPr>
              <a:t>1 </a:t>
            </a:r>
            <a:r>
              <a:rPr lang="en-US" sz="1000" dirty="0">
                <a:latin typeface="Arial Narrow" panose="020B0606020202030204" pitchFamily="34" charset="0"/>
              </a:rPr>
              <a:t>HSR is based on residence at HIV infection diagnosis.</a:t>
            </a:r>
            <a:endParaRPr lang="en-US" sz="1000" baseline="30000" dirty="0">
              <a:latin typeface="Arial Narrow" panose="020B0606020202030204" pitchFamily="34" charset="0"/>
              <a:cs typeface="Arial" panose="020B0604020202020204" pitchFamily="34" charset="0"/>
            </a:endParaRPr>
          </a:p>
          <a:p>
            <a:r>
              <a:rPr lang="en-US" sz="1000" baseline="30000" dirty="0">
                <a:latin typeface="Arial Narrow" panose="020B0606020202030204" pitchFamily="34" charset="0"/>
                <a:cs typeface="Arial" panose="020B0604020202020204" pitchFamily="34" charset="0"/>
              </a:rPr>
              <a:t>2 </a:t>
            </a:r>
            <a:r>
              <a:rPr lang="en-US" sz="1000" dirty="0">
                <a:latin typeface="Arial Narrow" panose="020B0606020202030204" pitchFamily="34" charset="0"/>
                <a:cs typeface="Arial" panose="020B0604020202020204" pitchFamily="34" charset="0"/>
              </a:rPr>
              <a:t>Please consider the impact of the COVID-19 pandemic on infectious disease screening, treatment, and surveillance in the interpretation of data from 2020 to 2022.</a:t>
            </a:r>
            <a:endParaRPr lang="en-US" sz="1000" dirty="0">
              <a:latin typeface="Arial Narrow" panose="020B0606020202030204" pitchFamily="34" charset="0"/>
            </a:endParaRPr>
          </a:p>
          <a:p>
            <a:r>
              <a:rPr lang="en-US" sz="1000" dirty="0">
                <a:latin typeface="Arial Narrow" panose="020B0606020202030204" pitchFamily="34" charset="0"/>
              </a:rPr>
              <a:t>Data Source: Bureau of Infectious Disease and Laboratory Sciences, data are current as of 7/1/2025 and subject to change</a:t>
            </a:r>
          </a:p>
        </p:txBody>
      </p:sp>
      <p:sp>
        <p:nvSpPr>
          <p:cNvPr id="2" name="Slide Number Placeholder 1">
            <a:extLst>
              <a:ext uri="{FF2B5EF4-FFF2-40B4-BE49-F238E27FC236}">
                <a16:creationId xmlns:a16="http://schemas.microsoft.com/office/drawing/2014/main" id="{F71E164F-5E7B-3654-8C5E-2B5C84DFC89A}"/>
              </a:ext>
            </a:extLst>
          </p:cNvPr>
          <p:cNvSpPr>
            <a:spLocks noGrp="1"/>
          </p:cNvSpPr>
          <p:nvPr>
            <p:ph type="sldNum" sz="quarter" idx="4"/>
          </p:nvPr>
        </p:nvSpPr>
        <p:spPr>
          <a:prstGeom prst="rect">
            <a:avLst/>
          </a:prstGeom>
        </p:spPr>
        <p:txBody>
          <a:bodyPr/>
          <a:lstStyle/>
          <a:p>
            <a:fld id="{CA49D0EE-DE7F-324B-A84C-F36708423CDB}" type="slidenum">
              <a:rPr lang="en-US" smtClean="0"/>
              <a:pPr/>
              <a:t>8</a:t>
            </a:fld>
            <a:endParaRPr lang="en-US" dirty="0"/>
          </a:p>
        </p:txBody>
      </p:sp>
    </p:spTree>
    <p:extLst>
      <p:ext uri="{BB962C8B-B14F-4D97-AF65-F5344CB8AC3E}">
        <p14:creationId xmlns:p14="http://schemas.microsoft.com/office/powerpoint/2010/main" val="3920501728"/>
      </p:ext>
    </p:extLst>
  </p:cSld>
  <p:clrMapOvr>
    <a:masterClrMapping/>
  </p:clrMapOvr>
</p:sld>
</file>

<file path=ppt/theme/theme1.xml><?xml version="1.0" encoding="utf-8"?>
<a:theme xmlns:a="http://schemas.openxmlformats.org/drawingml/2006/main" name="Office Theme">
  <a:themeElements>
    <a:clrScheme name="Custom 1">
      <a:dk1>
        <a:srgbClr val="032E53"/>
      </a:dk1>
      <a:lt1>
        <a:sysClr val="window" lastClr="FFFFFF"/>
      </a:lt1>
      <a:dk2>
        <a:srgbClr val="005994"/>
      </a:dk2>
      <a:lt2>
        <a:srgbClr val="ECECEC"/>
      </a:lt2>
      <a:accent1>
        <a:srgbClr val="92CAD6"/>
      </a:accent1>
      <a:accent2>
        <a:srgbClr val="F2BC1A"/>
      </a:accent2>
      <a:accent3>
        <a:srgbClr val="F68D29"/>
      </a:accent3>
      <a:accent4>
        <a:srgbClr val="680A1D"/>
      </a:accent4>
      <a:accent5>
        <a:srgbClr val="388557"/>
      </a:accent5>
      <a:accent6>
        <a:srgbClr val="FFFFFF"/>
      </a:accent6>
      <a:hlink>
        <a:srgbClr val="757070"/>
      </a:hlink>
      <a:folHlink>
        <a:srgbClr val="3A3838"/>
      </a:folHlink>
    </a:clrScheme>
    <a:fontScheme name="Custom DPH">
      <a:majorFont>
        <a:latin typeface="Avenir Next LT Pro"/>
        <a:ea typeface=""/>
        <a:cs typeface=""/>
      </a:majorFont>
      <a:minorFont>
        <a:latin typeface="Avenir Next LT Pro"/>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PH-PPT-Template.pptx" id="{96C2E639-D294-4220-9985-8E2F7284829E}" vid="{6F8A1C8D-C38C-43CD-AF9D-6986CE62D258}"/>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B0F2FAA928F6D64BB16ED70B5ACF963F" ma:contentTypeVersion="17" ma:contentTypeDescription="Create a new document." ma:contentTypeScope="" ma:versionID="7432218a972c9ec232d3a9b6f06fcc42">
  <xsd:schema xmlns:xsd="http://www.w3.org/2001/XMLSchema" xmlns:xs="http://www.w3.org/2001/XMLSchema" xmlns:p="http://schemas.microsoft.com/office/2006/metadata/properties" xmlns:ns2="ae916ade-957f-4a2f-93c3-592a84a0e75c" xmlns:ns3="e10e4db1-d899-403d-9807-651178ead3da" targetNamespace="http://schemas.microsoft.com/office/2006/metadata/properties" ma:root="true" ma:fieldsID="32b2b4497390a973007cec6a698f283a" ns2:_="" ns3:_="">
    <xsd:import namespace="ae916ade-957f-4a2f-93c3-592a84a0e75c"/>
    <xsd:import namespace="e10e4db1-d899-403d-9807-651178ead3da"/>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DateTaken" minOccurs="0"/>
                <xsd:element ref="ns2:MediaLengthInSeconds" minOccurs="0"/>
                <xsd:element ref="ns2:MediaServiceLocation" minOccurs="0"/>
                <xsd:element ref="ns2:MediaServiceObjectDetectorVersions" minOccurs="0"/>
                <xsd:element ref="ns2:MediaServiceSearchProperties"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e916ade-957f-4a2f-93c3-592a84a0e75c"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9f123c60-6d59-4beb-a46f-4c7d903a1f29" ma:termSetId="09814cd3-568e-fe90-9814-8d621ff8fb84" ma:anchorId="fba54fb3-c3e1-fe81-a776-ca4b69148c4d" ma:open="true" ma:isKeyword="false">
      <xsd:complexType>
        <xsd:sequence>
          <xsd:element ref="pc:Terms" minOccurs="0" maxOccurs="1"/>
        </xsd:sequence>
      </xsd:complexType>
    </xsd:element>
    <xsd:element name="MediaServiceOCR" ma:index="15" nillable="true" ma:displayName="Extracted Text" ma:internalName="MediaServiceOCR" ma:readOnly="true">
      <xsd:simpleType>
        <xsd:restriction base="dms:Note">
          <xsd:maxLength value="255"/>
        </xsd:restriction>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DateTaken" ma:index="18" nillable="true" ma:displayName="MediaServiceDateTaken" ma:hidden="true" ma:internalName="MediaServiceDateTaken" ma:readOnly="true">
      <xsd:simpleType>
        <xsd:restriction base="dms:Text"/>
      </xsd:simpleType>
    </xsd:element>
    <xsd:element name="MediaLengthInSeconds" ma:index="19" nillable="true" ma:displayName="MediaLengthInSeconds" ma:hidden="true" ma:internalName="MediaLengthInSeconds" ma:readOnly="true">
      <xsd:simpleType>
        <xsd:restriction base="dms:Unknown"/>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element name="MediaServiceBillingMetadata" ma:index="23"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e10e4db1-d899-403d-9807-651178ead3da"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4" nillable="true" ma:displayName="Taxonomy Catch All Column" ma:hidden="true" ma:list="{4deacaf4-c60b-4f8e-ba39-6419a80e96c9}" ma:internalName="TaxCatchAll" ma:showField="CatchAllData" ma:web="e10e4db1-d899-403d-9807-651178ead3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SharedWithUsers xmlns="e10e4db1-d899-403d-9807-651178ead3da">
      <UserInfo>
        <DisplayName>Cardwell, Gailee (DPH)</DisplayName>
        <AccountId>33</AccountId>
        <AccountType/>
      </UserInfo>
      <UserInfo>
        <DisplayName>Troche, Carlos (DPH)</DisplayName>
        <AccountId>28</AccountId>
        <AccountType/>
      </UserInfo>
      <UserInfo>
        <DisplayName>Cohen, Alison B (DPH)</DisplayName>
        <AccountId>11</AccountId>
        <AccountType/>
      </UserInfo>
    </SharedWithUsers>
    <TaxCatchAll xmlns="e10e4db1-d899-403d-9807-651178ead3da" xsi:nil="true"/>
    <lcf76f155ced4ddcb4097134ff3c332f xmlns="ae916ade-957f-4a2f-93c3-592a84a0e75c">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F26013D4-99C9-4B1B-8ECF-20BE9F35C0A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e916ade-957f-4a2f-93c3-592a84a0e75c"/>
    <ds:schemaRef ds:uri="e10e4db1-d899-403d-9807-651178ead3d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F24D9094-64B8-4632-A3B1-F24D23B1867F}">
  <ds:schemaRefs>
    <ds:schemaRef ds:uri="http://schemas.microsoft.com/sharepoint/v3/contenttype/forms"/>
  </ds:schemaRefs>
</ds:datastoreItem>
</file>

<file path=customXml/itemProps3.xml><?xml version="1.0" encoding="utf-8"?>
<ds:datastoreItem xmlns:ds="http://schemas.openxmlformats.org/officeDocument/2006/customXml" ds:itemID="{6E8AD35F-6594-4B15-9277-8BFC9EFD0490}">
  <ds:schemaRefs>
    <ds:schemaRef ds:uri="http://purl.org/dc/terms/"/>
    <ds:schemaRef ds:uri="http://schemas.microsoft.com/office/infopath/2007/PartnerControls"/>
    <ds:schemaRef ds:uri="http://schemas.microsoft.com/office/2006/documentManagement/types"/>
    <ds:schemaRef ds:uri="http://purl.org/dc/dcmitype/"/>
    <ds:schemaRef ds:uri="http://purl.org/dc/elements/1.1/"/>
    <ds:schemaRef ds:uri="ae916ade-957f-4a2f-93c3-592a84a0e75c"/>
    <ds:schemaRef ds:uri="http://schemas.openxmlformats.org/package/2006/metadata/core-properties"/>
    <ds:schemaRef ds:uri="http://www.w3.org/XML/1998/namespace"/>
    <ds:schemaRef ds:uri="e10e4db1-d899-403d-9807-651178ead3da"/>
    <ds:schemaRef ds:uri="http://schemas.microsoft.com/office/2006/metadata/properties"/>
  </ds:schemaRefs>
</ds:datastoreItem>
</file>

<file path=docMetadata/LabelInfo.xml><?xml version="1.0" encoding="utf-8"?>
<clbl:labelList xmlns:clbl="http://schemas.microsoft.com/office/2020/mipLabelMetadata">
  <clbl:label id="{3e861d16-48b7-4a0e-9806-8c04d81b7b2a}" enabled="0" method="" siteId="{3e861d16-48b7-4a0e-9806-8c04d81b7b2a}" removed="1"/>
</clbl:labelList>
</file>

<file path=docProps/app.xml><?xml version="1.0" encoding="utf-8"?>
<Properties xmlns="http://schemas.openxmlformats.org/officeDocument/2006/extended-properties" xmlns:vt="http://schemas.openxmlformats.org/officeDocument/2006/docPropsVTypes">
  <Template/>
  <TotalTime>2958</TotalTime>
  <Words>1802</Words>
  <Application>Microsoft Office PowerPoint</Application>
  <PresentationFormat>Widescreen</PresentationFormat>
  <Paragraphs>88</Paragraphs>
  <Slides>8</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Narrow</vt:lpstr>
      <vt:lpstr>Avenir Next LT Pro</vt:lpstr>
      <vt:lpstr>Calibri</vt:lpstr>
      <vt:lpstr>Franklin Gothic Book</vt:lpstr>
      <vt:lpstr>Office Theme</vt:lpstr>
      <vt:lpstr>Massachusetts HIV Epidemiologic Profile: Data as of 7/1/2025 Population Report: Men Who Have Sex with Men </vt:lpstr>
      <vt:lpstr>Percentage distribution of individuals diagnosed with HIV infection by exposure mode, Massachusetts 2015–20241 </vt:lpstr>
      <vt:lpstr>Estimated1 average HIV diagnosis rate per 100,000 population, MSM compared to non-MSM (males only) ages 18–64 years, Massachusetts 2022–20242 </vt:lpstr>
      <vt:lpstr>Individuals diagnosed with HIV infection with MSM exposure mode by race/ethnicity and year of diagnosis, Massachusetts 2015–20241 </vt:lpstr>
      <vt:lpstr>Individuals diagnosed with HIV infection with MSM exposure mode by age at diagnosis and year of diagnosis, Massachusetts 2015–20241 </vt:lpstr>
      <vt:lpstr>Individuals diagnosed with HIV infection with MSM exposure mode by age at diagnosis and race/ethnicity, Massachusetts 2022–20241 </vt:lpstr>
      <vt:lpstr>Individuals diagnosed with HIV infection with MSM exposure mode by race/ethnicity and place of birth, Massachusetts 2022–20241 </vt:lpstr>
      <vt:lpstr>HIV infection diagnoses by Health Service Region1 and exposure mode, Massachusetts 2022–20242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Atkinson, Jessica L (DPH)</dc:creator>
  <cp:lastModifiedBy>Maile Beatty</cp:lastModifiedBy>
  <cp:revision>50</cp:revision>
  <cp:lastPrinted>2021-01-21T15:13:04Z</cp:lastPrinted>
  <dcterms:created xsi:type="dcterms:W3CDTF">2022-07-05T15:37:33Z</dcterms:created>
  <dcterms:modified xsi:type="dcterms:W3CDTF">2026-06-07T21:58:15Z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0x010100B0F2FAA928F6D64BB16ED70B5ACF963F</vt:lpwstr>
  </property>
  <property fmtid="{D5CDD505-2E9C-101B-9397-08002B2CF9AE}" pid="3" name="MediaServiceImageTags">
    <vt:lpwstr/>
  </property>
</Properties>
</file>