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147470021" r:id="rId5"/>
    <p:sldId id="2147470022" r:id="rId6"/>
    <p:sldId id="2147470023" r:id="rId7"/>
    <p:sldId id="2147470024" r:id="rId8"/>
    <p:sldId id="2147470025" r:id="rId9"/>
    <p:sldId id="2147470026" r:id="rId10"/>
    <p:sldId id="2147470027" r:id="rId11"/>
    <p:sldId id="2147470028" r:id="rId12"/>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04" userDrawn="1">
          <p15:clr>
            <a:srgbClr val="A4A3A4"/>
          </p15:clr>
        </p15:guide>
        <p15:guide id="2" pos="7080" userDrawn="1">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4" clrIdx="0"/>
  <p:cmAuthor id="1" name="Karen" initials="K" lastIdx="2" clrIdx="1"/>
  <p:cmAuthor id="2" name="Bharel, Monica (DPH)" initials="BM("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94"/>
    <a:srgbClr val="032E53"/>
    <a:srgbClr val="055994"/>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96" autoAdjust="0"/>
    <p:restoredTop sz="84626" autoAdjust="0"/>
  </p:normalViewPr>
  <p:slideViewPr>
    <p:cSldViewPr snapToGrid="0" snapToObjects="1">
      <p:cViewPr varScale="1">
        <p:scale>
          <a:sx n="66" d="100"/>
          <a:sy n="66" d="100"/>
        </p:scale>
        <p:origin x="384" y="43"/>
      </p:cViewPr>
      <p:guideLst>
        <p:guide orient="horz" pos="4104"/>
        <p:guide pos="7080"/>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876"/>
    </p:cViewPr>
  </p:sorterViewPr>
  <p:notesViewPr>
    <p:cSldViewPr snapToGrid="0" snapToObjects="1">
      <p:cViewPr varScale="1">
        <p:scale>
          <a:sx n="60" d="100"/>
          <a:sy n="60" d="100"/>
        </p:scale>
        <p:origin x="2610" y="78"/>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6/7/2026</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6/7/2026</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mass.gov/lists/hivaids-epidemiologic-profiles"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www.mass.gov/service-details/partner-services-program-information-for-healthcare-providers" TargetMode="External"/><Relationship Id="rId5" Type="http://schemas.openxmlformats.org/officeDocument/2006/relationships/hyperlink" Target="https://www.mass.gov/lists/infectious-disease-data-reports-and-requests" TargetMode="External"/><Relationship Id="rId4" Type="http://schemas.openxmlformats.org/officeDocument/2006/relationships/hyperlink" Target="https://www.mass.gov/info-details/hiv-data-dashboard"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Suggested citation: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Massachusetts Department of Public Health, Bureau of Infectious Disease and Laboratory Sciences. Massachusetts HIV Epidemiologic Profile: Data as of 7/1/2025, Population Report: Men Who Have Sex with Men, </a:t>
            </a:r>
            <a:r>
              <a:rPr lang="en-US" sz="1200" u="sng" kern="1200" dirty="0">
                <a:solidFill>
                  <a:schemeClr val="tx1"/>
                </a:solidFill>
                <a:effectLst/>
                <a:latin typeface="+mn-lt"/>
                <a:ea typeface="+mn-ea"/>
                <a:cs typeface="+mn-cs"/>
                <a:hlinkClick r:id="rId3"/>
              </a:rPr>
              <a:t>https://www.mass.gov/lists/hivaids-epidemiologic-profiles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Published December 2025. Accessed [date].</a:t>
            </a:r>
          </a:p>
          <a:p>
            <a:r>
              <a:rPr lang="en-US" sz="1200" b="1" kern="1200" dirty="0">
                <a:solidFill>
                  <a:schemeClr val="tx1"/>
                </a:solidFill>
                <a:effectLst/>
                <a:latin typeface="+mn-lt"/>
                <a:ea typeface="+mn-ea"/>
                <a:cs typeface="+mn-cs"/>
              </a:rPr>
              <a:t>Bureau of Infectious Disease and Laboratory Sciences</a:t>
            </a:r>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Massachusetts Department of Public Health</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Jamaica Plain Campus/State Public Health Laboratory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305 South Street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Jamaica Plain, MA 02130</a:t>
            </a:r>
          </a:p>
          <a:p>
            <a:r>
              <a:rPr lang="en-US" sz="1200" b="1" kern="1200" dirty="0">
                <a:solidFill>
                  <a:schemeClr val="tx1"/>
                </a:solidFill>
                <a:effectLst/>
                <a:latin typeface="+mn-lt"/>
                <a:ea typeface="+mn-ea"/>
                <a:cs typeface="+mn-cs"/>
              </a:rPr>
              <a:t>Questions about this report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 (617) 983-6560</a:t>
            </a:r>
          </a:p>
          <a:p>
            <a:r>
              <a:rPr lang="en-US" sz="1200" b="1" kern="1200" dirty="0">
                <a:solidFill>
                  <a:schemeClr val="tx1"/>
                </a:solidFill>
                <a:effectLst/>
                <a:latin typeface="+mn-lt"/>
                <a:ea typeface="+mn-ea"/>
                <a:cs typeface="+mn-cs"/>
              </a:rPr>
              <a:t>To reach the Reporting and Partner Services Line*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 (617) 983-6999</a:t>
            </a:r>
          </a:p>
          <a:p>
            <a:r>
              <a:rPr lang="en-US" sz="1200" b="1" kern="1200" dirty="0">
                <a:solidFill>
                  <a:schemeClr val="tx1"/>
                </a:solidFill>
                <a:effectLst/>
                <a:latin typeface="+mn-lt"/>
                <a:ea typeface="+mn-ea"/>
                <a:cs typeface="+mn-cs"/>
              </a:rPr>
              <a:t>To speak to the on-call epidemiologist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 (617) 983-6800</a:t>
            </a:r>
          </a:p>
          <a:p>
            <a:r>
              <a:rPr lang="en-US" sz="1200" b="1" kern="1200" dirty="0">
                <a:solidFill>
                  <a:schemeClr val="tx1"/>
                </a:solidFill>
                <a:effectLst/>
                <a:latin typeface="+mn-lt"/>
                <a:ea typeface="+mn-ea"/>
                <a:cs typeface="+mn-cs"/>
              </a:rPr>
              <a:t>Questions about infectious disease reporting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 (617) 983-6801</a:t>
            </a:r>
          </a:p>
          <a:p>
            <a:r>
              <a:rPr lang="en-US" sz="1200" b="1" kern="1200" dirty="0">
                <a:solidFill>
                  <a:schemeClr val="tx1"/>
                </a:solidFill>
                <a:effectLst/>
                <a:latin typeface="+mn-lt"/>
                <a:ea typeface="+mn-ea"/>
                <a:cs typeface="+mn-cs"/>
              </a:rPr>
              <a:t>HIV Data Dashboard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4"/>
              </a:rPr>
              <a:t>https://www.mass.gov/info-details/hiv-data-dashboard</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Requests for additional data</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5"/>
              </a:rPr>
              <a:t>https://www.mass.gov/lists/infectious-disease-data-reports-and-requests</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Slide sets for HIV Epidemiologic Profile Reports</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https://www.mass.gov/lists/hivaids-epidemiologic-profiles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*Providers may use this number to report individuals newly diagnosed with a notifiable sexually transmitted infection, including HIV, or request partner services. Partner services is a free and confidential service for individuals recently diagnosed with a priority infection. The client-centered program offers counseling, linkage to other health and social services, anonymous notification of partners who were exposed and assistance with getting testing and treatment. For more information, see:  </a:t>
            </a:r>
            <a:r>
              <a:rPr lang="en-US" sz="1200" i="1" u="sng" kern="1200" dirty="0">
                <a:solidFill>
                  <a:schemeClr val="tx1"/>
                </a:solidFill>
                <a:effectLst/>
                <a:latin typeface="+mn-lt"/>
                <a:ea typeface="+mn-ea"/>
                <a:cs typeface="+mn-cs"/>
                <a:hlinkClick r:id="rId6"/>
              </a:rPr>
              <a:t>https://www.mass.gov/service-details/partner-services-program-information-for-healthcare-providers</a:t>
            </a:r>
            <a:r>
              <a:rPr lang="en-US" sz="1200" kern="1200" dirty="0">
                <a:solidFill>
                  <a:schemeClr val="tx1"/>
                </a:solidFill>
                <a:effectLst/>
                <a:latin typeface="+mn-lt"/>
                <a:ea typeface="+mn-ea"/>
                <a:cs typeface="+mn-cs"/>
              </a:rPr>
              <a:t>)</a:t>
            </a:r>
          </a:p>
          <a:p>
            <a:pPr marL="0" marR="0">
              <a:lnSpc>
                <a:spcPct val="107000"/>
              </a:lnSpc>
              <a:spcAft>
                <a:spcPts val="800"/>
              </a:spcAft>
              <a:buNone/>
            </a:pPr>
            <a:br>
              <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*Providers may use this number to report individuals newly diagnosed with a notifiable sexually transmitted infection, including HIV, or request partner services. Partner services is a free and confidential service for individuals recently diagnosed with a priority infection. The client-centered program offers counseling, linkage to other health and social services, anonymous notification of partners who were exposed and assistance with getting testing and treatment. For more</a:t>
            </a:r>
            <a:r>
              <a:rPr lang="en-US" sz="1800" dirty="0">
                <a:solidFill>
                  <a:srgbClr val="0078D4"/>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information, see:  </a:t>
            </a:r>
            <a:r>
              <a:rPr lang="en-US" sz="1800" i="1"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6"/>
              </a:rPr>
              <a:t>https://www.mass.gov/service-details/partner-services-program-information-for-healthcare-providers</a:t>
            </a:r>
            <a:r>
              <a:rPr lang="en-US" sz="1800" dirty="0">
                <a:solidFill>
                  <a:srgbClr val="0000FF"/>
                </a:solidFill>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1041215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The figure is a trendline displaying the percentage distribution of HIV infection diagnoses by exposure mode (male-to-male sex, injection drug use, male-to-male sex/injection drug use, heterosexual sex, no identified risk, and Other) for the most recent ten-year period.</a:t>
            </a:r>
          </a:p>
          <a:p>
            <a:pPr marL="0" indent="0">
              <a:buFont typeface="Arial" panose="020B0604020202020204" pitchFamily="34" charset="0"/>
              <a:buNone/>
            </a:pPr>
            <a:r>
              <a:rPr lang="en-US" sz="1200" b="1" dirty="0">
                <a:latin typeface="+mj-lt"/>
              </a:rPr>
              <a:t>KEY FACT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From 2015 to 2024, MSM exposure mode accounted for the largest percentage of HIV diagnoses each year (with a low of 37% [N=163/435, N=165/451] in 2020 and 2021 and a high of 44% [N=266/609] in 2015).</a:t>
            </a:r>
            <a:endParaRPr lang="en-US" sz="1200" dirty="0">
              <a:latin typeface="+mj-lt"/>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3800199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71487-1934-9439-4EA5-59E8129E3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A8FA1-1984-DE14-2CBB-9CC0FDE00C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BB33B-921E-9A60-AEBB-8CB435F6A57B}"/>
              </a:ext>
            </a:extLst>
          </p:cNvPr>
          <p:cNvSpPr>
            <a:spLocks noGrp="1"/>
          </p:cNvSpPr>
          <p:nvPr>
            <p:ph type="body" idx="1"/>
          </p:nvPr>
        </p:nvSpPr>
        <p:spPr/>
        <p:txBody>
          <a:bodyPr/>
          <a:lstStyle/>
          <a:p>
            <a:r>
              <a:rPr lang="en-US" sz="1200" b="0" dirty="0"/>
              <a:t>The</a:t>
            </a:r>
            <a:r>
              <a:rPr lang="en-US" sz="1200" b="0" baseline="0" dirty="0"/>
              <a:t> figure is a bar chart displaying the average HIV diagnosis rate per 100,000 among MSM (N=677) compared to the rate among non-MSM (N=447).</a:t>
            </a:r>
            <a:endParaRPr lang="en-US" b="0" dirty="0"/>
          </a:p>
          <a:p>
            <a:pPr algn="ctr"/>
            <a:r>
              <a:rPr lang="en-US" sz="1200" b="1" dirty="0">
                <a:latin typeface="+mj-lt"/>
              </a:rPr>
              <a:t>KEY FACT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 160.9 per 100,000 population (95% confidence interval [CI]: 133.1–203.4 per 100,000), the estimated average rate of HIV diagnosis from 2022 to 2024 among MSM (ages 18–64 years) was 21 times the rate of infection in men who did not report sex with men (7.6 per 100,000 [95% CI: 7.5–7.7 per 100,000]).</a:t>
            </a:r>
            <a:endParaRPr lang="en-US" dirty="0"/>
          </a:p>
        </p:txBody>
      </p:sp>
      <p:sp>
        <p:nvSpPr>
          <p:cNvPr id="4" name="Slide Number Placeholder 3">
            <a:extLst>
              <a:ext uri="{FF2B5EF4-FFF2-40B4-BE49-F238E27FC236}">
                <a16:creationId xmlns:a16="http://schemas.microsoft.com/office/drawing/2014/main" id="{CEB5336F-7A55-BE9E-68BB-6C628EE7D9FD}"/>
              </a:ext>
            </a:extLst>
          </p:cNvPr>
          <p:cNvSpPr>
            <a:spLocks noGrp="1"/>
          </p:cNvSpPr>
          <p:nvPr>
            <p:ph type="sldNum" sz="quarter" idx="5"/>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2081885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58CB2-5065-5625-1E20-2F0AB1276C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5AF2A7-341A-9FBA-ADFC-82E71E135A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AE4720-EB3D-4579-62FD-70933F1377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The figure is a trendline displaying the percentage distribution of HIV infection diagnoses among MSM by race/ethnicity (White (non-Hispanic), Black (non-Hispanic), Hispanic/Latino, and Other) for each year of the ten-year period. </a:t>
            </a:r>
          </a:p>
          <a:p>
            <a:pPr algn="ctr"/>
            <a:r>
              <a:rPr lang="en-US" sz="1200" b="1" dirty="0"/>
              <a:t>KEY FACT</a:t>
            </a:r>
          </a:p>
          <a:p>
            <a:r>
              <a:rPr lang="en-US" sz="1200" kern="1200" dirty="0">
                <a:solidFill>
                  <a:schemeClr val="tx1"/>
                </a:solidFill>
                <a:effectLst/>
                <a:latin typeface="+mn-lt"/>
                <a:ea typeface="+mn-ea"/>
                <a:cs typeface="+mn-cs"/>
              </a:rPr>
              <a:t>From 2015 to 2024, the proportions of individuals AMAB diagnosed with HIV infection with MSM exposure mode who identified as Hispanic/Latinx and Black (non-Hispanic) increased from 33% to 42% and from 13% to 24%, respectively, while the proportion who identified as White (non-Hispanic) decreased from 46% to 29%.</a:t>
            </a:r>
            <a:r>
              <a:rPr lang="en-US" dirty="0">
                <a:effectLst/>
              </a:rPr>
              <a:t> </a:t>
            </a:r>
          </a:p>
          <a:p>
            <a:endParaRPr lang="en-US" dirty="0"/>
          </a:p>
        </p:txBody>
      </p:sp>
      <p:sp>
        <p:nvSpPr>
          <p:cNvPr id="4" name="Slide Number Placeholder 3">
            <a:extLst>
              <a:ext uri="{FF2B5EF4-FFF2-40B4-BE49-F238E27FC236}">
                <a16:creationId xmlns:a16="http://schemas.microsoft.com/office/drawing/2014/main" id="{2EB346F6-E41F-85E6-1D3D-D1D7A6DA1985}"/>
              </a:ext>
            </a:extLst>
          </p:cNvPr>
          <p:cNvSpPr>
            <a:spLocks noGrp="1"/>
          </p:cNvSpPr>
          <p:nvPr>
            <p:ph type="sldNum" sz="quarter" idx="5"/>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2403395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BF473-1A89-9888-942D-B3F353EE2D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C4EDEA-FC43-3360-2E09-0990DCD202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BAFCF6-C95F-B7A3-7198-88248F3CBD0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The figure is a trendline displaying the percentage distribution of HIV infection diagnoses among MSM by race/ethnicity (White (non-Hispanic), Black (non-Hispanic), Hispanic/Latino, and Other) for each year of the ten-year period. </a:t>
            </a:r>
          </a:p>
          <a:p>
            <a:pPr lvl="0" algn="ctr"/>
            <a:r>
              <a:rPr lang="en-US" sz="1200" b="1" dirty="0"/>
              <a:t>KEY FACT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Every year from 2015 to 2024, the largest proportion of MSM who were diagnosed with HIV infection were younger than 30 years of age.</a:t>
            </a:r>
            <a:endParaRPr lang="en-US" dirty="0"/>
          </a:p>
        </p:txBody>
      </p:sp>
      <p:sp>
        <p:nvSpPr>
          <p:cNvPr id="4" name="Slide Number Placeholder 3">
            <a:extLst>
              <a:ext uri="{FF2B5EF4-FFF2-40B4-BE49-F238E27FC236}">
                <a16:creationId xmlns:a16="http://schemas.microsoft.com/office/drawing/2014/main" id="{3A77D9F9-7EA4-8C27-BB43-E3B6FBC66E22}"/>
              </a:ext>
            </a:extLst>
          </p:cNvPr>
          <p:cNvSpPr>
            <a:spLocks noGrp="1"/>
          </p:cNvSpPr>
          <p:nvPr>
            <p:ph type="sldNum" sz="quarter" idx="5"/>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3979292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EBD60-6841-C945-6966-79927FBBF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B1F84-A867-255A-1D83-6A0AE4458B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75C754-91C5-40B6-F047-A51821B689BE}"/>
              </a:ext>
            </a:extLst>
          </p:cNvPr>
          <p:cNvSpPr>
            <a:spLocks noGrp="1"/>
          </p:cNvSpPr>
          <p:nvPr>
            <p:ph type="body" idx="1"/>
          </p:nvPr>
        </p:nvSpPr>
        <p:spPr/>
        <p:txBody>
          <a:bodyPr/>
          <a:lstStyle/>
          <a:p>
            <a:r>
              <a:rPr lang="en-US" sz="1200" dirty="0"/>
              <a:t>The figure is a bar chart displaying the percentage of MSM diagnosed at age 13-24 years (N=137) verses age 25+ years (N=515) for each of four racial/ethnic groups: White (non-Hispanic), Black (non-Hispanic), Hispanic/Latino, and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larger proportion of MSM diagnosed with HIV infection between the ages of 13 and 24 years was Hispanic/Latinx (56%), as compared to MSM diagnosed at age 25 years or older (38%).</a:t>
            </a:r>
            <a:endParaRPr lang="en-US" dirty="0"/>
          </a:p>
        </p:txBody>
      </p:sp>
      <p:sp>
        <p:nvSpPr>
          <p:cNvPr id="4" name="Slide Number Placeholder 3">
            <a:extLst>
              <a:ext uri="{FF2B5EF4-FFF2-40B4-BE49-F238E27FC236}">
                <a16:creationId xmlns:a16="http://schemas.microsoft.com/office/drawing/2014/main" id="{004D2CED-1562-A7BC-8775-3E59D4159384}"/>
              </a:ext>
            </a:extLst>
          </p:cNvPr>
          <p:cNvSpPr>
            <a:spLocks noGrp="1"/>
          </p:cNvSpPr>
          <p:nvPr>
            <p:ph type="sldNum" sz="quarter" idx="5"/>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1766129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15C5D-C257-B939-D9A6-8457EB4C6B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084D28-E967-3F97-D54B-6BEFB36666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92E050-6E74-DF87-8C23-7F45B430F6FB}"/>
              </a:ext>
            </a:extLst>
          </p:cNvPr>
          <p:cNvSpPr>
            <a:spLocks noGrp="1"/>
          </p:cNvSpPr>
          <p:nvPr>
            <p:ph type="body" idx="1"/>
          </p:nvPr>
        </p:nvSpPr>
        <p:spPr/>
        <p:txBody>
          <a:bodyPr/>
          <a:lstStyle/>
          <a:p>
            <a:r>
              <a:rPr lang="en-US" dirty="0"/>
              <a:t>The figure is a stacked bar chart displaying the distribution of recent HIV diagnoses by place of birth (non-US, Puerto Rico/US Dependency, or US) for each of three racial/ethnic groups: White NH (N=206), Black NH (N=135), and Hispanic/Latino (N=275).</a:t>
            </a:r>
          </a:p>
          <a:p>
            <a:pPr algn="ctr"/>
            <a:r>
              <a:rPr lang="en-US" sz="1200" b="1" dirty="0">
                <a:latin typeface="Arial" panose="020B0604020202020204" pitchFamily="34" charset="0"/>
                <a:cs typeface="Arial" panose="020B0604020202020204" pitchFamily="34" charset="0"/>
              </a:rPr>
              <a:t>KEY FACT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Fifty-eight percent of Hispanic/Latinx MSM recently diagnosed with HIV infection were non-US born, compared to 39% of Black (non-Hispanic) MSM and 11% of White (non-Hispanic) MSM. An additional 6% of Hispanic/Latinx MSM were born in Puerto Rico/US Dependencies, compared to none of White (non-Hispanic) and Black (non-Hispanic) MSM.</a:t>
            </a:r>
            <a:endParaRPr lang="en-US" dirty="0"/>
          </a:p>
          <a:p>
            <a:endParaRPr lang="en-US" dirty="0"/>
          </a:p>
        </p:txBody>
      </p:sp>
      <p:sp>
        <p:nvSpPr>
          <p:cNvPr id="4" name="Slide Number Placeholder 3">
            <a:extLst>
              <a:ext uri="{FF2B5EF4-FFF2-40B4-BE49-F238E27FC236}">
                <a16:creationId xmlns:a16="http://schemas.microsoft.com/office/drawing/2014/main" id="{AA374CCC-1DBA-1D4B-DAE0-8A704CD6FA7E}"/>
              </a:ext>
            </a:extLst>
          </p:cNvPr>
          <p:cNvSpPr>
            <a:spLocks noGrp="1"/>
          </p:cNvSpPr>
          <p:nvPr>
            <p:ph type="sldNum" sz="quarter" idx="5"/>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4016274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21DAC-ED96-6CC0-2B4B-D8DC0D93BF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6EF1CC-53B5-FA4D-A85B-8C27456398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6761A-7AF0-F511-5C8D-3460AC504FC8}"/>
              </a:ext>
            </a:extLst>
          </p:cNvPr>
          <p:cNvSpPr>
            <a:spLocks noGrp="1"/>
          </p:cNvSpPr>
          <p:nvPr>
            <p:ph type="body" idx="1"/>
          </p:nvPr>
        </p:nvSpPr>
        <p:spPr/>
        <p:txBody>
          <a:bodyPr/>
          <a:lstStyle/>
          <a:p>
            <a:r>
              <a:rPr lang="en-US" dirty="0"/>
              <a:t>The figure is a bar chart displaying the distribution of recent HIV infection diagnoses by exposure mode for Massachusetts total and each of six health service regions: Boston (N=395), Central (N=153), Metrowest (N=220), Northeast, (N=321), Southeast (N=322), Western (N=153).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MSM was the predominant exposure mode for HIV infection in all Health Service Regions of Massachusetts.</a:t>
            </a:r>
          </a:p>
          <a:p>
            <a:endParaRPr lang="en-US" dirty="0"/>
          </a:p>
        </p:txBody>
      </p:sp>
      <p:sp>
        <p:nvSpPr>
          <p:cNvPr id="4" name="Slide Number Placeholder 3">
            <a:extLst>
              <a:ext uri="{FF2B5EF4-FFF2-40B4-BE49-F238E27FC236}">
                <a16:creationId xmlns:a16="http://schemas.microsoft.com/office/drawing/2014/main" id="{9A7BB117-FE7B-C9BE-A348-F4657F5B171D}"/>
              </a:ext>
            </a:extLst>
          </p:cNvPr>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41962568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 uri="{C183D7F6-B498-43B3-948B-1728B52AA6E4}">
                <adec:decorative xmlns:adec="http://schemas.microsoft.com/office/drawing/2017/decorative" val="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w="12700">
                  <a:solidFill>
                    <a:schemeClr val="tx1"/>
                  </a:solidFill>
                  <a:prstDash val="solid"/>
                </a:ln>
                <a:solidFill>
                  <a:srgbClr val="FFFFFF"/>
                </a:solidFill>
                <a:effectLst/>
                <a:uLnTx/>
                <a:uFillTx/>
                <a:latin typeface="Avenir Next LT Pro" panose="020B0504020202020204" pitchFamily="34" charset="0"/>
                <a:cs typeface="Arial" panose="020B0604020202020204" pitchFamily="34" charset="0"/>
              </a:rPr>
              <a:t>  </a:t>
            </a:r>
            <a:r>
              <a:rPr kumimoji="0" lang="en-US" sz="3200" b="1" i="0" u="none" strike="noStrike" kern="0" cap="none" spc="0" normalizeH="0" baseline="0" noProof="0" dirty="0">
                <a:ln w="12700">
                  <a:noFill/>
                  <a:prstDash val="solid"/>
                </a:ln>
                <a:solidFill>
                  <a:srgbClr val="FFFFFF"/>
                </a:solidFill>
                <a:effectLst/>
                <a:uLnTx/>
                <a:uFillTx/>
                <a:latin typeface="Avenir Next LT Pro" panose="020B0504020202020204" pitchFamily="34" charset="0"/>
                <a:cs typeface="Arial" panose="020B0604020202020204" pitchFamily="34" charset="0"/>
              </a:rPr>
              <a:t>Massachusetts Department of Public Health</a:t>
            </a:r>
          </a:p>
        </p:txBody>
      </p:sp>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venir Next LT Pro" panose="020B0504020202020204" pitchFamily="34" charset="0"/>
                <a:cs typeface="Arial" panose="020B0604020202020204" pitchFamily="34" charset="0"/>
              </a:defRPr>
            </a:lvl1pPr>
          </a:lstStyle>
          <a:p>
            <a:pPr lvl="0"/>
            <a:r>
              <a:rPr lang="en-US" dirty="0"/>
              <a:t>Click to Add Presentation Title</a:t>
            </a:r>
          </a:p>
          <a:p>
            <a:pPr lvl="0"/>
            <a:r>
              <a:rPr lang="en-US" dirty="0"/>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venir Next LT Pro" panose="020B0504020202020204" pitchFamily="34" charset="0"/>
                <a:cs typeface="Arial" panose="020B0604020202020204" pitchFamily="34" charset="0"/>
              </a:defRPr>
            </a:lvl1pPr>
          </a:lstStyle>
          <a:p>
            <a:pPr lvl="0"/>
            <a:r>
              <a:rPr lang="en-US" dirty="0"/>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venir Next LT Pro" panose="020B0504020202020204" pitchFamily="34" charset="0"/>
                <a:cs typeface="Arial" panose="020B0604020202020204" pitchFamily="34" charset="0"/>
              </a:defRPr>
            </a:lvl1pPr>
          </a:lstStyle>
          <a:p>
            <a:pPr lvl="0"/>
            <a:r>
              <a:rPr lang="en-US" dirty="0"/>
              <a:t>Click to add presenter</a:t>
            </a:r>
            <a:br>
              <a:rPr lang="en-US" dirty="0"/>
            </a:br>
            <a:r>
              <a:rPr lang="en-US" dirty="0"/>
              <a:t>Title</a:t>
            </a:r>
          </a:p>
        </p:txBody>
      </p:sp>
      <p:pic>
        <p:nvPicPr>
          <p:cNvPr id="14" name="Picture 13" descr="Logo, company name&#10;&#10;AI-generated content may be incorrect.">
            <a:extLst>
              <a:ext uri="{FF2B5EF4-FFF2-40B4-BE49-F238E27FC236}">
                <a16:creationId xmlns:a16="http://schemas.microsoft.com/office/drawing/2014/main" id="{12424AD9-3DDB-7449-9BD8-03E3D19E95A4}"/>
              </a:ext>
            </a:extLst>
          </p:cNvPr>
          <p:cNvPicPr>
            <a:picLocks noChangeAspect="1"/>
          </p:cNvPicPr>
          <p:nvPr userDrawn="1"/>
        </p:nvPicPr>
        <p:blipFill>
          <a:blip r:embed="rId2"/>
          <a:stretch>
            <a:fillRect/>
          </a:stretch>
        </p:blipFill>
        <p:spPr>
          <a:xfrm>
            <a:off x="251825" y="113766"/>
            <a:ext cx="1533883" cy="750024"/>
          </a:xfrm>
          <a:prstGeom prst="rect">
            <a:avLst/>
          </a:prstGeom>
        </p:spPr>
      </p:pic>
    </p:spTree>
    <p:extLst>
      <p:ext uri="{BB962C8B-B14F-4D97-AF65-F5344CB8AC3E}">
        <p14:creationId xmlns:p14="http://schemas.microsoft.com/office/powerpoint/2010/main" val="4108470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venir Next LT Pro" panose="020B0504020202020204" pitchFamily="34" charset="0"/>
                <a:ea typeface="+mj-ea"/>
                <a:cs typeface="Arial" panose="020B0604020202020204" pitchFamily="34" charset="0"/>
              </a:defRPr>
            </a:lvl1pPr>
          </a:lstStyle>
          <a:p>
            <a:r>
              <a:rPr lang="en-US" dirty="0"/>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367321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venir Next LT Pro" panose="020B0504020202020204" pitchFamily="34" charset="0"/>
                <a:ea typeface="+mj-ea"/>
                <a:cs typeface="Arial" panose="020B0604020202020204" pitchFamily="34" charset="0"/>
              </a:defRPr>
            </a:lvl1pPr>
          </a:lstStyle>
          <a:p>
            <a:r>
              <a:rPr lang="en-US" dirty="0"/>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venir Next LT Pro" panose="020B05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venir Next LT Pro" panose="020B05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Click to edit level one bullet text. (Add periods if full sentences; no periods needed otherwise.)</a:t>
            </a:r>
          </a:p>
          <a:p>
            <a:pPr lvl="1"/>
            <a:r>
              <a:rPr lang="en-US" dirty="0"/>
              <a:t>Second level bullet text</a:t>
            </a:r>
          </a:p>
          <a:p>
            <a:pPr lvl="2"/>
            <a:r>
              <a:rPr lang="en-US" dirty="0"/>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62011" y="1920238"/>
            <a:ext cx="5157787" cy="4297680"/>
          </a:xfrm>
          <a:prstGeom prst="rect">
            <a:avLst/>
          </a:prstGeom>
        </p:spPr>
        <p:txBody>
          <a:bodyPr/>
          <a:lstStyle>
            <a:lvl1pPr>
              <a:defRPr sz="2400">
                <a:latin typeface="Avenir Next LT Pro" panose="020B0504020202020204" pitchFamily="34" charset="0"/>
                <a:cs typeface="Arial" panose="020B0604020202020204" pitchFamily="34" charset="0"/>
              </a:defRPr>
            </a:lvl1pPr>
            <a:lvl2pPr>
              <a:defRPr sz="2200">
                <a:latin typeface="Avenir Next LT Pro" panose="020B0504020202020204" pitchFamily="34" charset="0"/>
                <a:cs typeface="Arial" panose="020B0604020202020204" pitchFamily="34" charset="0"/>
              </a:defRPr>
            </a:lvl2pPr>
            <a:lvl3pPr marL="914400" indent="0">
              <a:buNone/>
              <a:defRPr>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vl5pPr marL="1828800" indent="0">
              <a:buNone/>
              <a:defRPr/>
            </a:lvl5pPr>
          </a:lstStyle>
          <a:p>
            <a:pPr lvl="0"/>
            <a:r>
              <a:rPr lang="en-US" dirty="0"/>
              <a:t>Edit bullet level one text.</a:t>
            </a:r>
          </a:p>
          <a:p>
            <a:pPr lvl="1"/>
            <a:r>
              <a:rPr lang="en-US" dirty="0"/>
              <a:t>Edit bullet level two text.</a:t>
            </a:r>
          </a:p>
          <a:p>
            <a:pPr lvl="2"/>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latin typeface="Avenir Next LT Pro" panose="020B0504020202020204" pitchFamily="34" charset="0"/>
                <a:cs typeface="Arial" panose="020B0604020202020204" pitchFamily="34" charset="0"/>
              </a:defRPr>
            </a:lvl1pPr>
            <a:lvl2pPr>
              <a:defRPr>
                <a:latin typeface="Avenir Next LT Pro" panose="020B0504020202020204" pitchFamily="34" charset="0"/>
                <a:cs typeface="Arial" panose="020B0604020202020204" pitchFamily="34" charset="0"/>
              </a:defRPr>
            </a:lvl2pPr>
            <a:lvl3pPr>
              <a:defRPr>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stStyle>
          <a:p>
            <a:pPr lvl="0"/>
            <a:r>
              <a:rPr lang="en-US" dirty="0"/>
              <a:t>Edit bullet level one text.</a:t>
            </a:r>
          </a:p>
          <a:p>
            <a:pPr lvl="1"/>
            <a:r>
              <a:rPr lang="en-US" dirty="0"/>
              <a:t>Edit bullet level two text.</a:t>
            </a:r>
          </a:p>
          <a:p>
            <a:pPr lvl="2"/>
            <a:endParaRPr lang="en-US" dirty="0"/>
          </a:p>
        </p:txBody>
      </p:sp>
      <p:sp>
        <p:nvSpPr>
          <p:cNvPr id="10" name="Rectangle 9">
            <a:extLst>
              <a:ext uri="{FF2B5EF4-FFF2-40B4-BE49-F238E27FC236}">
                <a16:creationId xmlns:a16="http://schemas.microsoft.com/office/drawing/2014/main" id="{599027F3-96A1-F54F-89E8-F47E6B10DE1B}"/>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venir Next LT Pro" panose="020B0504020202020204" pitchFamily="34" charset="0"/>
                <a:ea typeface="+mj-ea"/>
                <a:cs typeface="Arial" panose="020B0604020202020204" pitchFamily="34" charset="0"/>
              </a:defRPr>
            </a:lvl1pPr>
          </a:lstStyle>
          <a:p>
            <a:r>
              <a:rPr lang="en-US" dirty="0"/>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1663658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2780067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Intro">
    <p:bg>
      <p:bgPr>
        <a:solidFill>
          <a:srgbClr val="005994"/>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49108D5-E6A2-E374-F491-40DDE4CC949E}"/>
              </a:ext>
              <a:ext uri="{C183D7F6-B498-43B3-948B-1728B52AA6E4}">
                <adec:decorative xmlns:adec="http://schemas.microsoft.com/office/drawing/2017/decorative" val="1"/>
              </a:ext>
            </a:extLst>
          </p:cNvPr>
          <p:cNvCxnSpPr/>
          <p:nvPr userDrawn="1"/>
        </p:nvCxnSpPr>
        <p:spPr>
          <a:xfrm>
            <a:off x="2049517" y="2228193"/>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2F8765F-34CF-EDAB-B5EF-A28E0BDB163D}"/>
              </a:ext>
              <a:ext uri="{C183D7F6-B498-43B3-948B-1728B52AA6E4}">
                <adec:decorative xmlns:adec="http://schemas.microsoft.com/office/drawing/2017/decorative" val="1"/>
              </a:ext>
            </a:extLst>
          </p:cNvPr>
          <p:cNvCxnSpPr/>
          <p:nvPr userDrawn="1"/>
        </p:nvCxnSpPr>
        <p:spPr>
          <a:xfrm>
            <a:off x="2039007" y="4703379"/>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3CE05C00-0C08-7FEC-4EE1-897B5C522B54}"/>
              </a:ext>
            </a:extLst>
          </p:cNvPr>
          <p:cNvSpPr>
            <a:spLocks noGrp="1"/>
          </p:cNvSpPr>
          <p:nvPr>
            <p:ph type="body" sz="quarter" idx="10" hasCustomPrompt="1"/>
          </p:nvPr>
        </p:nvSpPr>
        <p:spPr>
          <a:xfrm>
            <a:off x="2995886" y="2814637"/>
            <a:ext cx="6032500" cy="1228725"/>
          </a:xfrm>
          <a:prstGeom prst="rect">
            <a:avLst/>
          </a:prstGeom>
        </p:spPr>
        <p:txBody>
          <a:bodyPr anchor="ctr" anchorCtr="0"/>
          <a:lstStyle>
            <a:lvl1pPr marL="0" indent="0" algn="ctr">
              <a:buNone/>
              <a:defRPr sz="4400" b="1">
                <a:solidFill>
                  <a:schemeClr val="bg1"/>
                </a:solidFill>
                <a:latin typeface="Avenir Next LT Pro" panose="020B0504020202020204" pitchFamily="34" charset="0"/>
                <a:cs typeface="Arial" panose="020B0604020202020204" pitchFamily="34" charset="0"/>
              </a:defRPr>
            </a:lvl1pPr>
          </a:lstStyle>
          <a:p>
            <a:pPr lvl="0"/>
            <a:r>
              <a:rPr lang="en-US" dirty="0"/>
              <a:t>Enter section title</a:t>
            </a:r>
          </a:p>
        </p:txBody>
      </p:sp>
    </p:spTree>
    <p:extLst>
      <p:ext uri="{BB962C8B-B14F-4D97-AF65-F5344CB8AC3E}">
        <p14:creationId xmlns:p14="http://schemas.microsoft.com/office/powerpoint/2010/main" val="329688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2959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56" r:id="rId1"/>
    <p:sldLayoutId id="2147483658" r:id="rId2"/>
    <p:sldLayoutId id="2147483650" r:id="rId3"/>
    <p:sldLayoutId id="2147483653" r:id="rId4"/>
    <p:sldLayoutId id="2147483659" r:id="rId5"/>
    <p:sldLayoutId id="2147483657" r:id="rId6"/>
    <p:sldLayoutId id="2147483660"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85A978-E8DF-43C5-81AD-9E02D99320AA}"/>
              </a:ext>
            </a:extLst>
          </p:cNvPr>
          <p:cNvSpPr>
            <a:spLocks noGrp="1"/>
          </p:cNvSpPr>
          <p:nvPr>
            <p:ph type="title" idx="4294967295"/>
          </p:nvPr>
        </p:nvSpPr>
        <p:spPr>
          <a:xfrm>
            <a:off x="875729" y="2358615"/>
            <a:ext cx="10440537" cy="13737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Massachusetts HIV Epidemiologic Profile</a:t>
            </a:r>
            <a:r>
              <a:rPr lang="en-US" b="1" dirty="0">
                <a:solidFill>
                  <a:schemeClr val="bg1"/>
                </a:solidFill>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Data as of 7/1/2025</a:t>
            </a:r>
          </a:p>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Population Report: Men Who Have Sex with Men </a:t>
            </a:r>
          </a:p>
        </p:txBody>
      </p:sp>
    </p:spTree>
    <p:extLst>
      <p:ext uri="{BB962C8B-B14F-4D97-AF65-F5344CB8AC3E}">
        <p14:creationId xmlns:p14="http://schemas.microsoft.com/office/powerpoint/2010/main" val="1107504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distribution of individuals diagnosed with HIV infection by exposure mode, Massachusetts 2015–2024</a:t>
            </a:r>
            <a:r>
              <a:rPr lang="en-US" sz="2400" baseline="30000" dirty="0"/>
              <a:t>1</a:t>
            </a:r>
            <a:r>
              <a:rPr lang="en-US" sz="2400" dirty="0"/>
              <a:t> </a:t>
            </a:r>
          </a:p>
        </p:txBody>
      </p:sp>
      <p:pic>
        <p:nvPicPr>
          <p:cNvPr id="6" name="Picture 5" descr="The figure is a trendline displaying the percentage distribution of HIV infection diagnoses by exposure mode (male-to-male sex, injection drug use, male-to-male sex/injection drug use, heterosexual sex, no identified risk, and Other) for the most recent ten-year period.">
            <a:extLst>
              <a:ext uri="{FF2B5EF4-FFF2-40B4-BE49-F238E27FC236}">
                <a16:creationId xmlns:a16="http://schemas.microsoft.com/office/drawing/2014/main" id="{9EE158B5-0B01-7945-420E-56E383A38F53}"/>
              </a:ext>
            </a:extLst>
          </p:cNvPr>
          <p:cNvPicPr>
            <a:picLocks noChangeAspect="1"/>
          </p:cNvPicPr>
          <p:nvPr/>
        </p:nvPicPr>
        <p:blipFill>
          <a:blip r:embed="rId3"/>
          <a:stretch>
            <a:fillRect/>
          </a:stretch>
        </p:blipFill>
        <p:spPr>
          <a:xfrm>
            <a:off x="54340" y="1005630"/>
            <a:ext cx="12083319"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784616"/>
            <a:ext cx="11470139" cy="707886"/>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Individuals Diagnosed with HIV Infection 2015–2024: N=5,534, MSM=Male-to-Male Sex; IDU=Injection Drug Use; HTSX=Heterosexual Sex; Pres. HTSX=presumed heterosexual exposure, includes individuals assigned female at birth with a negative history of injection drug use who report having sex with an individual that identifies as male of unknown HIV status and risk; NIR=No Identified Risk </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a:t>
            </a:fld>
            <a:endParaRPr lang="en-US" dirty="0"/>
          </a:p>
        </p:txBody>
      </p:sp>
    </p:spTree>
    <p:extLst>
      <p:ext uri="{BB962C8B-B14F-4D97-AF65-F5344CB8AC3E}">
        <p14:creationId xmlns:p14="http://schemas.microsoft.com/office/powerpoint/2010/main" val="658195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31510-2470-EB40-6179-DD11C30CEA4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CE2B50C-95EC-8DC7-272F-D059F8D60B89}"/>
              </a:ext>
            </a:extLst>
          </p:cNvPr>
          <p:cNvSpPr>
            <a:spLocks noGrp="1"/>
          </p:cNvSpPr>
          <p:nvPr>
            <p:ph type="title"/>
          </p:nvPr>
        </p:nvSpPr>
        <p:spPr>
          <a:xfrm>
            <a:off x="592822" y="80806"/>
            <a:ext cx="10972800" cy="874654"/>
          </a:xfrm>
        </p:spPr>
        <p:txBody>
          <a:bodyPr>
            <a:normAutofit/>
          </a:bodyPr>
          <a:lstStyle/>
          <a:p>
            <a:pPr algn="ctr"/>
            <a:r>
              <a:rPr lang="en-US" sz="2400" dirty="0"/>
              <a:t>Estimated</a:t>
            </a:r>
            <a:r>
              <a:rPr lang="en-US" sz="2400" baseline="30000" dirty="0"/>
              <a:t>1</a:t>
            </a:r>
            <a:r>
              <a:rPr lang="en-US" sz="2400" dirty="0"/>
              <a:t> average HIV diagnosis rate per 100,000 population, MSM compared to non-MSM (males only) ages 18–64 years, Massachusetts 2022–2024</a:t>
            </a:r>
            <a:r>
              <a:rPr lang="en-US" sz="2400" baseline="30000" dirty="0"/>
              <a:t>2</a:t>
            </a:r>
            <a:r>
              <a:rPr lang="en-US" sz="2400" dirty="0"/>
              <a:t> </a:t>
            </a:r>
          </a:p>
        </p:txBody>
      </p:sp>
      <p:pic>
        <p:nvPicPr>
          <p:cNvPr id="6" name="Picture 5" descr="The figure is a bar chart displaying the average HIV diagnosis rate per 100,000 among MSM (N=677) compared to the rate among non-MSM (N=447).">
            <a:extLst>
              <a:ext uri="{FF2B5EF4-FFF2-40B4-BE49-F238E27FC236}">
                <a16:creationId xmlns:a16="http://schemas.microsoft.com/office/drawing/2014/main" id="{E5E6E185-35E6-B02A-07C3-5D2B840BE954}"/>
              </a:ext>
            </a:extLst>
          </p:cNvPr>
          <p:cNvPicPr>
            <a:picLocks noChangeAspect="1"/>
          </p:cNvPicPr>
          <p:nvPr/>
        </p:nvPicPr>
        <p:blipFill>
          <a:blip r:embed="rId3"/>
          <a:stretch>
            <a:fillRect/>
          </a:stretch>
        </p:blipFill>
        <p:spPr>
          <a:xfrm>
            <a:off x="609124" y="1142802"/>
            <a:ext cx="10973751" cy="4572396"/>
          </a:xfrm>
          <a:prstGeom prst="rect">
            <a:avLst/>
          </a:prstGeom>
        </p:spPr>
      </p:pic>
      <p:sp>
        <p:nvSpPr>
          <p:cNvPr id="5" name="TextBox 4">
            <a:extLst>
              <a:ext uri="{FF2B5EF4-FFF2-40B4-BE49-F238E27FC236}">
                <a16:creationId xmlns:a16="http://schemas.microsoft.com/office/drawing/2014/main" id="{32AB8DB3-7031-7BA2-0098-3B92D0B2F3E4}"/>
              </a:ext>
            </a:extLst>
          </p:cNvPr>
          <p:cNvSpPr txBox="1"/>
          <p:nvPr/>
        </p:nvSpPr>
        <p:spPr>
          <a:xfrm>
            <a:off x="453418" y="5826676"/>
            <a:ext cx="11470139" cy="861774"/>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rPr>
              <a:t>Multiple source estimation method for MSM rate (2022–2024 BRFSS); as of 1/1/2020 BIDLS calculates rates using University of Massachusetts Donahue Institute population estimates using a modified Hamilton-Perry model. Note that rates calculated using previous population denominators cannot be compared to these. Please note that individuals AMAB with no identified risk for HIV infection were included in the non-MSM category for rate calculations , and individuals with MSM/IDU exposure mode were included in the MSM category.</a:t>
            </a:r>
          </a:p>
          <a:p>
            <a:r>
              <a:rPr lang="en-US" sz="1000" baseline="30000" dirty="0">
                <a:latin typeface="Arial Narrow" panose="020B0606020202030204" pitchFamily="34" charset="0"/>
                <a:cs typeface="Arial" panose="020B0604020202020204" pitchFamily="34" charset="0"/>
              </a:rPr>
              <a:t>2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95443194-6F8E-5087-C0B4-F39510AFB864}"/>
              </a:ext>
            </a:extLst>
          </p:cNvPr>
          <p:cNvSpPr>
            <a:spLocks noGrp="1"/>
          </p:cNvSpPr>
          <p:nvPr>
            <p:ph type="sldNum" sz="quarter" idx="4"/>
          </p:nvPr>
        </p:nvSpPr>
        <p:spPr>
          <a:prstGeom prst="rect">
            <a:avLst/>
          </a:prstGeom>
        </p:spPr>
        <p:txBody>
          <a:bodyPr/>
          <a:lstStyle/>
          <a:p>
            <a:fld id="{CA49D0EE-DE7F-324B-A84C-F36708423CDB}" type="slidenum">
              <a:rPr lang="en-US" smtClean="0"/>
              <a:pPr/>
              <a:t>3</a:t>
            </a:fld>
            <a:endParaRPr lang="en-US" dirty="0"/>
          </a:p>
        </p:txBody>
      </p:sp>
    </p:spTree>
    <p:extLst>
      <p:ext uri="{BB962C8B-B14F-4D97-AF65-F5344CB8AC3E}">
        <p14:creationId xmlns:p14="http://schemas.microsoft.com/office/powerpoint/2010/main" val="2322543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7BE05-7E5C-2EEE-C7B3-2EBC80AFCE4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145064C-F55F-7363-C639-B3A2347E87ED}"/>
              </a:ext>
            </a:extLst>
          </p:cNvPr>
          <p:cNvSpPr>
            <a:spLocks noGrp="1"/>
          </p:cNvSpPr>
          <p:nvPr>
            <p:ph type="title"/>
          </p:nvPr>
        </p:nvSpPr>
        <p:spPr>
          <a:xfrm>
            <a:off x="592822" y="80806"/>
            <a:ext cx="10972800" cy="874654"/>
          </a:xfrm>
        </p:spPr>
        <p:txBody>
          <a:bodyPr>
            <a:normAutofit/>
          </a:bodyPr>
          <a:lstStyle/>
          <a:p>
            <a:pPr algn="ctr"/>
            <a:r>
              <a:rPr lang="en-US" sz="2400" dirty="0"/>
              <a:t>Individuals diagnosed with HIV infection with MSM exposure mode by race/ethnicity and year of diagnosis, Massachusetts 2015–2024</a:t>
            </a:r>
            <a:r>
              <a:rPr lang="en-US" sz="2400" baseline="30000" dirty="0"/>
              <a:t>1</a:t>
            </a:r>
            <a:r>
              <a:rPr lang="en-US" sz="2400" dirty="0"/>
              <a:t> </a:t>
            </a:r>
          </a:p>
        </p:txBody>
      </p:sp>
      <p:pic>
        <p:nvPicPr>
          <p:cNvPr id="6" name="Picture 5" descr="The figure is a trendline displaying the percentage distribution of HIV infection diagnoses among MSM by race/ethnicity (White (non-Hispanic), Black (non-Hispanic), Hispanic/Latino, and Other) for each year of the ten-year period.">
            <a:extLst>
              <a:ext uri="{FF2B5EF4-FFF2-40B4-BE49-F238E27FC236}">
                <a16:creationId xmlns:a16="http://schemas.microsoft.com/office/drawing/2014/main" id="{322BD4B1-DA02-735E-AF38-624691B432FD}"/>
              </a:ext>
            </a:extLst>
          </p:cNvPr>
          <p:cNvPicPr>
            <a:picLocks noChangeAspect="1"/>
          </p:cNvPicPr>
          <p:nvPr/>
        </p:nvPicPr>
        <p:blipFill>
          <a:blip r:embed="rId3"/>
          <a:stretch>
            <a:fillRect/>
          </a:stretch>
        </p:blipFill>
        <p:spPr>
          <a:xfrm>
            <a:off x="60437" y="1160304"/>
            <a:ext cx="12071126" cy="5023539"/>
          </a:xfrm>
          <a:prstGeom prst="rect">
            <a:avLst/>
          </a:prstGeom>
        </p:spPr>
      </p:pic>
      <p:sp>
        <p:nvSpPr>
          <p:cNvPr id="5" name="TextBox 4">
            <a:extLst>
              <a:ext uri="{FF2B5EF4-FFF2-40B4-BE49-F238E27FC236}">
                <a16:creationId xmlns:a16="http://schemas.microsoft.com/office/drawing/2014/main" id="{E6FFE90D-080C-B86E-44F2-B5138AFBFEC9}"/>
              </a:ext>
            </a:extLst>
          </p:cNvPr>
          <p:cNvSpPr txBox="1"/>
          <p:nvPr/>
        </p:nvSpPr>
        <p:spPr>
          <a:xfrm>
            <a:off x="463242" y="593850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MSM Diagnosed with HIV Infection 2015–2024: N=2,243, MSM=Male-to-male sex, NH=non-Hispanic </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E72DC170-3184-32DA-8AAD-4FCAB6DE9544}"/>
              </a:ext>
            </a:extLst>
          </p:cNvPr>
          <p:cNvSpPr>
            <a:spLocks noGrp="1"/>
          </p:cNvSpPr>
          <p:nvPr>
            <p:ph type="sldNum" sz="quarter" idx="4"/>
          </p:nvPr>
        </p:nvSpPr>
        <p:spPr>
          <a:prstGeom prst="rect">
            <a:avLst/>
          </a:prstGeom>
        </p:spPr>
        <p:txBody>
          <a:bodyPr/>
          <a:lstStyle/>
          <a:p>
            <a:fld id="{CA49D0EE-DE7F-324B-A84C-F36708423CDB}" type="slidenum">
              <a:rPr lang="en-US" smtClean="0"/>
              <a:pPr/>
              <a:t>4</a:t>
            </a:fld>
            <a:endParaRPr lang="en-US" dirty="0"/>
          </a:p>
        </p:txBody>
      </p:sp>
    </p:spTree>
    <p:extLst>
      <p:ext uri="{BB962C8B-B14F-4D97-AF65-F5344CB8AC3E}">
        <p14:creationId xmlns:p14="http://schemas.microsoft.com/office/powerpoint/2010/main" val="3657479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3EC44-1EF1-F368-A057-794B8D7C2D3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8C6B1F1-C6A8-C166-6E6D-D73CCD2BE34E}"/>
              </a:ext>
            </a:extLst>
          </p:cNvPr>
          <p:cNvSpPr>
            <a:spLocks noGrp="1"/>
          </p:cNvSpPr>
          <p:nvPr>
            <p:ph type="title"/>
          </p:nvPr>
        </p:nvSpPr>
        <p:spPr>
          <a:xfrm>
            <a:off x="592822" y="80806"/>
            <a:ext cx="10972800" cy="874654"/>
          </a:xfrm>
        </p:spPr>
        <p:txBody>
          <a:bodyPr>
            <a:normAutofit/>
          </a:bodyPr>
          <a:lstStyle/>
          <a:p>
            <a:pPr algn="ctr"/>
            <a:r>
              <a:rPr lang="en-US" sz="2400" dirty="0"/>
              <a:t>Individuals diagnosed with HIV infection with MSM exposure mode by age at diagnosis and year of diagnosis, Massachusetts 2015–2024</a:t>
            </a:r>
            <a:r>
              <a:rPr lang="en-US" sz="2400" baseline="30000" dirty="0"/>
              <a:t>1</a:t>
            </a:r>
            <a:r>
              <a:rPr lang="en-US" sz="2400" dirty="0"/>
              <a:t> </a:t>
            </a:r>
          </a:p>
        </p:txBody>
      </p:sp>
      <p:pic>
        <p:nvPicPr>
          <p:cNvPr id="6" name="Picture 5" descr="The figure is a trendline displaying the percentage distribution of HIV infection diagnoses among MSM by race/ethnicity (White (non-Hispanic), Black (non-Hispanic), Hispanic/Latino, and Other) for each year of the ten-year period.">
            <a:extLst>
              <a:ext uri="{FF2B5EF4-FFF2-40B4-BE49-F238E27FC236}">
                <a16:creationId xmlns:a16="http://schemas.microsoft.com/office/drawing/2014/main" id="{8C5F45DF-6B19-0B49-136A-27E99C9839B4}"/>
              </a:ext>
            </a:extLst>
          </p:cNvPr>
          <p:cNvPicPr>
            <a:picLocks noChangeAspect="1"/>
          </p:cNvPicPr>
          <p:nvPr/>
        </p:nvPicPr>
        <p:blipFill>
          <a:blip r:embed="rId3"/>
          <a:stretch>
            <a:fillRect/>
          </a:stretch>
        </p:blipFill>
        <p:spPr>
          <a:xfrm>
            <a:off x="357930" y="1098230"/>
            <a:ext cx="11522439" cy="4846740"/>
          </a:xfrm>
          <a:prstGeom prst="rect">
            <a:avLst/>
          </a:prstGeom>
        </p:spPr>
      </p:pic>
      <p:sp>
        <p:nvSpPr>
          <p:cNvPr id="5" name="TextBox 4">
            <a:extLst>
              <a:ext uri="{FF2B5EF4-FFF2-40B4-BE49-F238E27FC236}">
                <a16:creationId xmlns:a16="http://schemas.microsoft.com/office/drawing/2014/main" id="{538CF305-8E66-FE76-6666-4C8682B1E476}"/>
              </a:ext>
            </a:extLst>
          </p:cNvPr>
          <p:cNvSpPr txBox="1"/>
          <p:nvPr/>
        </p:nvSpPr>
        <p:spPr>
          <a:xfrm>
            <a:off x="463242" y="593850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altLang="en-US" sz="1000" dirty="0">
                <a:latin typeface="Arial Narrow" panose="020B0606020202030204" pitchFamily="34" charset="0"/>
              </a:rPr>
              <a:t>MSM Diagnosed with HIV Infection 2014-2023: N=2,309</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1E046C52-3B57-A7C0-E55E-8844AEB36E51}"/>
              </a:ext>
            </a:extLst>
          </p:cNvPr>
          <p:cNvSpPr>
            <a:spLocks noGrp="1"/>
          </p:cNvSpPr>
          <p:nvPr>
            <p:ph type="sldNum" sz="quarter" idx="4"/>
          </p:nvPr>
        </p:nvSpPr>
        <p:spPr>
          <a:prstGeom prst="rect">
            <a:avLst/>
          </a:prstGeom>
        </p:spPr>
        <p:txBody>
          <a:bodyPr/>
          <a:lstStyle/>
          <a:p>
            <a:fld id="{CA49D0EE-DE7F-324B-A84C-F36708423CDB}" type="slidenum">
              <a:rPr lang="en-US" smtClean="0"/>
              <a:pPr/>
              <a:t>5</a:t>
            </a:fld>
            <a:endParaRPr lang="en-US" dirty="0"/>
          </a:p>
        </p:txBody>
      </p:sp>
    </p:spTree>
    <p:extLst>
      <p:ext uri="{BB962C8B-B14F-4D97-AF65-F5344CB8AC3E}">
        <p14:creationId xmlns:p14="http://schemas.microsoft.com/office/powerpoint/2010/main" val="840895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FF09B-9E1B-3C2D-D84F-57C7287D22B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8BDB238-5E07-56B5-C5CE-C54573DEDF9A}"/>
              </a:ext>
            </a:extLst>
          </p:cNvPr>
          <p:cNvSpPr>
            <a:spLocks noGrp="1"/>
          </p:cNvSpPr>
          <p:nvPr>
            <p:ph type="title"/>
          </p:nvPr>
        </p:nvSpPr>
        <p:spPr>
          <a:xfrm>
            <a:off x="592822" y="80806"/>
            <a:ext cx="10972800" cy="874654"/>
          </a:xfrm>
        </p:spPr>
        <p:txBody>
          <a:bodyPr>
            <a:normAutofit/>
          </a:bodyPr>
          <a:lstStyle/>
          <a:p>
            <a:pPr algn="ctr"/>
            <a:r>
              <a:rPr lang="en-US" sz="2400" dirty="0"/>
              <a:t>Individuals diagnosed with HIV infection with MSM exposure mode by age at diagnosis and race/ethnicity, Massachusetts 2022–2024</a:t>
            </a:r>
            <a:r>
              <a:rPr lang="en-US" sz="2400" baseline="30000" dirty="0"/>
              <a:t>1</a:t>
            </a:r>
            <a:r>
              <a:rPr lang="en-US" sz="2400" dirty="0"/>
              <a:t> </a:t>
            </a:r>
          </a:p>
        </p:txBody>
      </p:sp>
      <p:pic>
        <p:nvPicPr>
          <p:cNvPr id="9" name="Picture 8" descr="The figure is a bar chart displaying the percentage of MSM diagnosed at age 13-24 years (N=137) verses age 25+ years (N=515) for each of four racial/ethnic groups: White (non-Hispanic), Black (non-Hispanic), Hispanic/Latino, and Other.">
            <a:extLst>
              <a:ext uri="{FF2B5EF4-FFF2-40B4-BE49-F238E27FC236}">
                <a16:creationId xmlns:a16="http://schemas.microsoft.com/office/drawing/2014/main" id="{4B26630E-17C7-F3D4-FA6B-881E63ADB413}"/>
              </a:ext>
            </a:extLst>
          </p:cNvPr>
          <p:cNvPicPr>
            <a:picLocks noChangeAspect="1"/>
          </p:cNvPicPr>
          <p:nvPr/>
        </p:nvPicPr>
        <p:blipFill>
          <a:blip r:embed="rId3"/>
          <a:stretch>
            <a:fillRect/>
          </a:stretch>
        </p:blipFill>
        <p:spPr>
          <a:xfrm>
            <a:off x="392079" y="1132955"/>
            <a:ext cx="11430991" cy="4846740"/>
          </a:xfrm>
          <a:prstGeom prst="rect">
            <a:avLst/>
          </a:prstGeom>
        </p:spPr>
      </p:pic>
      <p:sp>
        <p:nvSpPr>
          <p:cNvPr id="5" name="TextBox 4">
            <a:extLst>
              <a:ext uri="{FF2B5EF4-FFF2-40B4-BE49-F238E27FC236}">
                <a16:creationId xmlns:a16="http://schemas.microsoft.com/office/drawing/2014/main" id="{F0D16CDA-1E66-0BCB-80AD-D5540125D6BE}"/>
              </a:ext>
            </a:extLst>
          </p:cNvPr>
          <p:cNvSpPr txBox="1"/>
          <p:nvPr/>
        </p:nvSpPr>
        <p:spPr>
          <a:xfrm>
            <a:off x="474128" y="595896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Other includes Asian/Pacific Islander, American Indian/Alaska Native, and unknown. NH = Non-Hispanic</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1A680D7B-457B-412B-7134-E3F1FC86DAE0}"/>
              </a:ext>
            </a:extLst>
          </p:cNvPr>
          <p:cNvSpPr>
            <a:spLocks noGrp="1"/>
          </p:cNvSpPr>
          <p:nvPr>
            <p:ph type="sldNum" sz="quarter" idx="4"/>
          </p:nvPr>
        </p:nvSpPr>
        <p:spPr>
          <a:prstGeom prst="rect">
            <a:avLst/>
          </a:prstGeom>
        </p:spPr>
        <p:txBody>
          <a:bodyPr/>
          <a:lstStyle/>
          <a:p>
            <a:fld id="{CA49D0EE-DE7F-324B-A84C-F36708423CDB}" type="slidenum">
              <a:rPr lang="en-US" smtClean="0"/>
              <a:pPr/>
              <a:t>6</a:t>
            </a:fld>
            <a:endParaRPr lang="en-US" dirty="0"/>
          </a:p>
        </p:txBody>
      </p:sp>
    </p:spTree>
    <p:extLst>
      <p:ext uri="{BB962C8B-B14F-4D97-AF65-F5344CB8AC3E}">
        <p14:creationId xmlns:p14="http://schemas.microsoft.com/office/powerpoint/2010/main" val="3617976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B0788-DB57-B0F4-94DA-AD811CD88A4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B4E7654-B871-EE68-828B-D1BCE5D49A5B}"/>
              </a:ext>
            </a:extLst>
          </p:cNvPr>
          <p:cNvSpPr>
            <a:spLocks noGrp="1"/>
          </p:cNvSpPr>
          <p:nvPr>
            <p:ph type="title"/>
          </p:nvPr>
        </p:nvSpPr>
        <p:spPr>
          <a:xfrm>
            <a:off x="592822" y="80806"/>
            <a:ext cx="10972800" cy="874654"/>
          </a:xfrm>
        </p:spPr>
        <p:txBody>
          <a:bodyPr>
            <a:normAutofit/>
          </a:bodyPr>
          <a:lstStyle/>
          <a:p>
            <a:pPr algn="ctr"/>
            <a:r>
              <a:rPr lang="en-US" sz="2400" dirty="0"/>
              <a:t>Individuals diagnosed with HIV infection with MSM exposure mode by race/ethnicity and place of birth, Massachusetts 2022–2024</a:t>
            </a:r>
            <a:r>
              <a:rPr lang="en-US" sz="2400" baseline="30000" dirty="0"/>
              <a:t>1</a:t>
            </a:r>
            <a:r>
              <a:rPr lang="en-US" sz="2400" dirty="0"/>
              <a:t> </a:t>
            </a:r>
          </a:p>
        </p:txBody>
      </p:sp>
      <p:pic>
        <p:nvPicPr>
          <p:cNvPr id="6" name="Picture 5" descr="The figure is a stacked bar chart displaying the distribution of recent HIV diagnoses by place of birth (non-US, Puerto Rico/US Dependency, or US) for each of three racial/ethnic groups: White NH (N=206), Black NH (N=135), and Hispanic/Latino (N=275).">
            <a:extLst>
              <a:ext uri="{FF2B5EF4-FFF2-40B4-BE49-F238E27FC236}">
                <a16:creationId xmlns:a16="http://schemas.microsoft.com/office/drawing/2014/main" id="{6C91AA73-860B-339C-BFB1-CCE6C1CB5139}"/>
              </a:ext>
            </a:extLst>
          </p:cNvPr>
          <p:cNvPicPr>
            <a:picLocks noChangeAspect="1"/>
          </p:cNvPicPr>
          <p:nvPr/>
        </p:nvPicPr>
        <p:blipFill>
          <a:blip r:embed="rId3"/>
          <a:stretch>
            <a:fillRect/>
          </a:stretch>
        </p:blipFill>
        <p:spPr>
          <a:xfrm>
            <a:off x="242714" y="1257273"/>
            <a:ext cx="11729721" cy="4737003"/>
          </a:xfrm>
          <a:prstGeom prst="rect">
            <a:avLst/>
          </a:prstGeom>
        </p:spPr>
      </p:pic>
      <p:sp>
        <p:nvSpPr>
          <p:cNvPr id="5" name="TextBox 4">
            <a:extLst>
              <a:ext uri="{FF2B5EF4-FFF2-40B4-BE49-F238E27FC236}">
                <a16:creationId xmlns:a16="http://schemas.microsoft.com/office/drawing/2014/main" id="{D0166070-42C0-A7D9-F087-0F32246D5B8D}"/>
              </a:ext>
            </a:extLst>
          </p:cNvPr>
          <p:cNvSpPr txBox="1"/>
          <p:nvPr/>
        </p:nvSpPr>
        <p:spPr>
          <a:xfrm>
            <a:off x="463242" y="5967178"/>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 97% of individuals diagnosed with HIV infection from 2022–2024 who were born in a US dependency were born in Puerto Rico, PR/USD=Puerto Rico/US Dependency</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7C6AB529-0A95-06F0-9302-9E4F68E0FB42}"/>
              </a:ext>
            </a:extLst>
          </p:cNvPr>
          <p:cNvSpPr>
            <a:spLocks noGrp="1"/>
          </p:cNvSpPr>
          <p:nvPr>
            <p:ph type="sldNum" sz="quarter" idx="4"/>
          </p:nvPr>
        </p:nvSpPr>
        <p:spPr>
          <a:prstGeom prst="rect">
            <a:avLst/>
          </a:prstGeom>
        </p:spPr>
        <p:txBody>
          <a:bodyPr/>
          <a:lstStyle/>
          <a:p>
            <a:fld id="{CA49D0EE-DE7F-324B-A84C-F36708423CDB}" type="slidenum">
              <a:rPr lang="en-US" smtClean="0"/>
              <a:pPr/>
              <a:t>7</a:t>
            </a:fld>
            <a:endParaRPr lang="en-US" dirty="0"/>
          </a:p>
        </p:txBody>
      </p:sp>
    </p:spTree>
    <p:extLst>
      <p:ext uri="{BB962C8B-B14F-4D97-AF65-F5344CB8AC3E}">
        <p14:creationId xmlns:p14="http://schemas.microsoft.com/office/powerpoint/2010/main" val="997498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BC25A-F756-7A56-3D46-D8E60B84FA5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04A977E-7F60-AA45-AB84-AAF5A66FD98C}"/>
              </a:ext>
            </a:extLst>
          </p:cNvPr>
          <p:cNvSpPr>
            <a:spLocks noGrp="1"/>
          </p:cNvSpPr>
          <p:nvPr>
            <p:ph type="title"/>
          </p:nvPr>
        </p:nvSpPr>
        <p:spPr>
          <a:xfrm>
            <a:off x="592822" y="80806"/>
            <a:ext cx="10972800" cy="874654"/>
          </a:xfrm>
        </p:spPr>
        <p:txBody>
          <a:bodyPr>
            <a:normAutofit/>
          </a:bodyPr>
          <a:lstStyle/>
          <a:p>
            <a:pPr algn="ctr"/>
            <a:r>
              <a:rPr lang="en-US" sz="2400" dirty="0"/>
              <a:t>HIV infection diagnoses by Health Service Region</a:t>
            </a:r>
            <a:r>
              <a:rPr lang="en-US" sz="2400" baseline="30000" dirty="0"/>
              <a:t>1</a:t>
            </a:r>
            <a:r>
              <a:rPr lang="en-US" sz="2400" dirty="0"/>
              <a:t> and exposure mode, Massachusetts 2022–2024</a:t>
            </a:r>
            <a:r>
              <a:rPr lang="en-US" sz="2400" baseline="30000" dirty="0"/>
              <a:t>2</a:t>
            </a:r>
            <a:r>
              <a:rPr lang="en-US" sz="2400" dirty="0"/>
              <a:t> </a:t>
            </a:r>
          </a:p>
        </p:txBody>
      </p:sp>
      <p:pic>
        <p:nvPicPr>
          <p:cNvPr id="6" name="Picture 5" descr="The figure is a bar chart displaying the distribution of recent HIV infection diagnoses by exposure mode for Massachusetts total and each of six health service regions: Boston (N=395), Central (N=153), Metrowest (N=220), Northeast, (N=321), Southeast (N=322), Western (N=153).">
            <a:extLst>
              <a:ext uri="{FF2B5EF4-FFF2-40B4-BE49-F238E27FC236}">
                <a16:creationId xmlns:a16="http://schemas.microsoft.com/office/drawing/2014/main" id="{E0532D4A-004F-DA31-2FD6-ABE6BCB76DBA}"/>
              </a:ext>
            </a:extLst>
          </p:cNvPr>
          <p:cNvPicPr>
            <a:picLocks noChangeAspect="1"/>
          </p:cNvPicPr>
          <p:nvPr/>
        </p:nvPicPr>
        <p:blipFill>
          <a:blip r:embed="rId3"/>
          <a:stretch>
            <a:fillRect/>
          </a:stretch>
        </p:blipFill>
        <p:spPr>
          <a:xfrm>
            <a:off x="127498" y="1078086"/>
            <a:ext cx="11937003" cy="4956478"/>
          </a:xfrm>
          <a:prstGeom prst="rect">
            <a:avLst/>
          </a:prstGeom>
        </p:spPr>
      </p:pic>
      <p:sp>
        <p:nvSpPr>
          <p:cNvPr id="5" name="TextBox 4">
            <a:extLst>
              <a:ext uri="{FF2B5EF4-FFF2-40B4-BE49-F238E27FC236}">
                <a16:creationId xmlns:a16="http://schemas.microsoft.com/office/drawing/2014/main" id="{3C8F8C51-A17D-04B5-E42E-5919E893E286}"/>
              </a:ext>
            </a:extLst>
          </p:cNvPr>
          <p:cNvSpPr txBox="1"/>
          <p:nvPr/>
        </p:nvSpPr>
        <p:spPr>
          <a:xfrm>
            <a:off x="463242" y="593850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rPr>
              <a:t>HSR is based on residence at HIV infection diagnosis.</a:t>
            </a:r>
            <a:endParaRPr lang="en-US" sz="1000" baseline="30000" dirty="0">
              <a:latin typeface="Arial Narrow" panose="020B0606020202030204" pitchFamily="34" charset="0"/>
              <a:cs typeface="Arial" panose="020B0604020202020204" pitchFamily="34" charset="0"/>
            </a:endParaRPr>
          </a:p>
          <a:p>
            <a:r>
              <a:rPr lang="en-US" sz="1000" baseline="30000" dirty="0">
                <a:latin typeface="Arial Narrow" panose="020B0606020202030204" pitchFamily="34" charset="0"/>
                <a:cs typeface="Arial" panose="020B0604020202020204" pitchFamily="34" charset="0"/>
              </a:rPr>
              <a:t>2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F71E164F-5E7B-3654-8C5E-2B5C84DFC89A}"/>
              </a:ext>
            </a:extLst>
          </p:cNvPr>
          <p:cNvSpPr>
            <a:spLocks noGrp="1"/>
          </p:cNvSpPr>
          <p:nvPr>
            <p:ph type="sldNum" sz="quarter" idx="4"/>
          </p:nvPr>
        </p:nvSpPr>
        <p:spPr>
          <a:prstGeom prst="rect">
            <a:avLst/>
          </a:prstGeom>
        </p:spPr>
        <p:txBody>
          <a:bodyPr/>
          <a:lstStyle/>
          <a:p>
            <a:fld id="{CA49D0EE-DE7F-324B-A84C-F36708423CDB}" type="slidenum">
              <a:rPr lang="en-US" smtClean="0"/>
              <a:pPr/>
              <a:t>8</a:t>
            </a:fld>
            <a:endParaRPr lang="en-US" dirty="0"/>
          </a:p>
        </p:txBody>
      </p:sp>
    </p:spTree>
    <p:extLst>
      <p:ext uri="{BB962C8B-B14F-4D97-AF65-F5344CB8AC3E}">
        <p14:creationId xmlns:p14="http://schemas.microsoft.com/office/powerpoint/2010/main" val="3920501728"/>
      </p:ext>
    </p:extLst>
  </p:cSld>
  <p:clrMapOvr>
    <a:masterClrMapping/>
  </p:clrMapOvr>
</p:sld>
</file>

<file path=ppt/theme/theme1.xml><?xml version="1.0" encoding="utf-8"?>
<a:theme xmlns:a="http://schemas.openxmlformats.org/drawingml/2006/main" name="Office Theme">
  <a:themeElements>
    <a:clrScheme name="Custom 1">
      <a:dk1>
        <a:srgbClr val="032E53"/>
      </a:dk1>
      <a:lt1>
        <a:sysClr val="window" lastClr="FFFFFF"/>
      </a:lt1>
      <a:dk2>
        <a:srgbClr val="005994"/>
      </a:dk2>
      <a:lt2>
        <a:srgbClr val="ECECEC"/>
      </a:lt2>
      <a:accent1>
        <a:srgbClr val="92CAD6"/>
      </a:accent1>
      <a:accent2>
        <a:srgbClr val="F2BC1A"/>
      </a:accent2>
      <a:accent3>
        <a:srgbClr val="F68D29"/>
      </a:accent3>
      <a:accent4>
        <a:srgbClr val="680A1D"/>
      </a:accent4>
      <a:accent5>
        <a:srgbClr val="388557"/>
      </a:accent5>
      <a:accent6>
        <a:srgbClr val="FFFFFF"/>
      </a:accent6>
      <a:hlink>
        <a:srgbClr val="757070"/>
      </a:hlink>
      <a:folHlink>
        <a:srgbClr val="3A3838"/>
      </a:folHlink>
    </a:clrScheme>
    <a:fontScheme name="Custom DPH">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F2FAA928F6D64BB16ED70B5ACF963F" ma:contentTypeVersion="17" ma:contentTypeDescription="Create a new document." ma:contentTypeScope="" ma:versionID="7432218a972c9ec232d3a9b6f06fcc42">
  <xsd:schema xmlns:xsd="http://www.w3.org/2001/XMLSchema" xmlns:xs="http://www.w3.org/2001/XMLSchema" xmlns:p="http://schemas.microsoft.com/office/2006/metadata/properties" xmlns:ns2="ae916ade-957f-4a2f-93c3-592a84a0e75c" xmlns:ns3="e10e4db1-d899-403d-9807-651178ead3da" targetNamespace="http://schemas.microsoft.com/office/2006/metadata/properties" ma:root="true" ma:fieldsID="32b2b4497390a973007cec6a698f283a" ns2:_="" ns3:_="">
    <xsd:import namespace="ae916ade-957f-4a2f-93c3-592a84a0e75c"/>
    <xsd:import namespace="e10e4db1-d899-403d-9807-651178ead3d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916ade-957f-4a2f-93c3-592a84a0e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0e4db1-d899-403d-9807-651178ead3d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4deacaf4-c60b-4f8e-ba39-6419a80e96c9}" ma:internalName="TaxCatchAll" ma:showField="CatchAllData" ma:web="e10e4db1-d899-403d-9807-651178ead3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e10e4db1-d899-403d-9807-651178ead3da">
      <UserInfo>
        <DisplayName>Cardwell, Gailee (DPH)</DisplayName>
        <AccountId>33</AccountId>
        <AccountType/>
      </UserInfo>
      <UserInfo>
        <DisplayName>Troche, Carlos (DPH)</DisplayName>
        <AccountId>28</AccountId>
        <AccountType/>
      </UserInfo>
      <UserInfo>
        <DisplayName>Cohen, Alison B (DPH)</DisplayName>
        <AccountId>11</AccountId>
        <AccountType/>
      </UserInfo>
    </SharedWithUsers>
    <TaxCatchAll xmlns="e10e4db1-d899-403d-9807-651178ead3da" xsi:nil="true"/>
    <lcf76f155ced4ddcb4097134ff3c332f xmlns="ae916ade-957f-4a2f-93c3-592a84a0e75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26013D4-99C9-4B1B-8ECF-20BE9F35C0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916ade-957f-4a2f-93c3-592a84a0e75c"/>
    <ds:schemaRef ds:uri="e10e4db1-d899-403d-9807-651178ead3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24D9094-64B8-4632-A3B1-F24D23B1867F}">
  <ds:schemaRefs>
    <ds:schemaRef ds:uri="http://schemas.microsoft.com/sharepoint/v3/contenttype/forms"/>
  </ds:schemaRefs>
</ds:datastoreItem>
</file>

<file path=customXml/itemProps3.xml><?xml version="1.0" encoding="utf-8"?>
<ds:datastoreItem xmlns:ds="http://schemas.openxmlformats.org/officeDocument/2006/customXml" ds:itemID="{6E8AD35F-6594-4B15-9277-8BFC9EFD0490}">
  <ds:schemaRefs>
    <ds:schemaRef ds:uri="http://purl.org/dc/terms/"/>
    <ds:schemaRef ds:uri="http://schemas.microsoft.com/office/infopath/2007/PartnerControls"/>
    <ds:schemaRef ds:uri="http://schemas.microsoft.com/office/2006/documentManagement/types"/>
    <ds:schemaRef ds:uri="http://purl.org/dc/dcmitype/"/>
    <ds:schemaRef ds:uri="http://purl.org/dc/elements/1.1/"/>
    <ds:schemaRef ds:uri="ae916ade-957f-4a2f-93c3-592a84a0e75c"/>
    <ds:schemaRef ds:uri="http://schemas.openxmlformats.org/package/2006/metadata/core-properties"/>
    <ds:schemaRef ds:uri="http://www.w3.org/XML/1998/namespace"/>
    <ds:schemaRef ds:uri="e10e4db1-d899-403d-9807-651178ead3da"/>
    <ds:schemaRef ds:uri="http://schemas.microsoft.com/office/2006/metadata/propertie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2958</TotalTime>
  <Words>1802</Words>
  <Application>Microsoft Office PowerPoint</Application>
  <PresentationFormat>Widescreen</PresentationFormat>
  <Paragraphs>88</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Narrow</vt:lpstr>
      <vt:lpstr>Avenir Next LT Pro</vt:lpstr>
      <vt:lpstr>Calibri</vt:lpstr>
      <vt:lpstr>Franklin Gothic Book</vt:lpstr>
      <vt:lpstr>Office Theme</vt:lpstr>
      <vt:lpstr>Massachusetts HIV Epidemiologic Profile: Data as of 7/1/2025 Population Report: Men Who Have Sex with Men </vt:lpstr>
      <vt:lpstr>Percentage distribution of individuals diagnosed with HIV infection by exposure mode, Massachusetts 2015–20241 </vt:lpstr>
      <vt:lpstr>Estimated1 average HIV diagnosis rate per 100,000 population, MSM compared to non-MSM (males only) ages 18–64 years, Massachusetts 2022–20242 </vt:lpstr>
      <vt:lpstr>Individuals diagnosed with HIV infection with MSM exposure mode by race/ethnicity and year of diagnosis, Massachusetts 2015–20241 </vt:lpstr>
      <vt:lpstr>Individuals diagnosed with HIV infection with MSM exposure mode by age at diagnosis and year of diagnosis, Massachusetts 2015–20241 </vt:lpstr>
      <vt:lpstr>Individuals diagnosed with HIV infection with MSM exposure mode by age at diagnosis and race/ethnicity, Massachusetts 2022–20241 </vt:lpstr>
      <vt:lpstr>Individuals diagnosed with HIV infection with MSM exposure mode by race/ethnicity and place of birth, Massachusetts 2022–20241 </vt:lpstr>
      <vt:lpstr>HIV infection diagnoses by Health Service Region1 and exposure mode, Massachusetts 2022–20242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Atkinson, Jessica L (DPH)</dc:creator>
  <cp:lastModifiedBy>Maile Beatty</cp:lastModifiedBy>
  <cp:revision>50</cp:revision>
  <cp:lastPrinted>2021-01-21T15:13:04Z</cp:lastPrinted>
  <dcterms:created xsi:type="dcterms:W3CDTF">2022-07-05T15:37:33Z</dcterms:created>
  <dcterms:modified xsi:type="dcterms:W3CDTF">2026-06-07T21:58:15Z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0x010100B0F2FAA928F6D64BB16ED70B5ACF963F</vt:lpwstr>
  </property>
  <property fmtid="{D5CDD505-2E9C-101B-9397-08002B2CF9AE}" pid="3" name="MediaServiceImageTags">
    <vt:lpwstr/>
  </property>
</Properties>
</file>