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27"/>
  </p:notesMasterIdLst>
  <p:handoutMasterIdLst>
    <p:handoutMasterId r:id="rId28"/>
  </p:handoutMasterIdLst>
  <p:sldIdLst>
    <p:sldId id="2147470002" r:id="rId6"/>
    <p:sldId id="2147470016" r:id="rId7"/>
    <p:sldId id="2147470017" r:id="rId8"/>
    <p:sldId id="2147470018" r:id="rId9"/>
    <p:sldId id="2147470029" r:id="rId10"/>
    <p:sldId id="2147470019" r:id="rId11"/>
    <p:sldId id="2147470021" r:id="rId12"/>
    <p:sldId id="2147470030" r:id="rId13"/>
    <p:sldId id="2147470022" r:id="rId14"/>
    <p:sldId id="2147470023" r:id="rId15"/>
    <p:sldId id="2147470024" r:id="rId16"/>
    <p:sldId id="2147470031" r:id="rId17"/>
    <p:sldId id="2147470025" r:id="rId18"/>
    <p:sldId id="2147470026" r:id="rId19"/>
    <p:sldId id="2147470027" r:id="rId20"/>
    <p:sldId id="2147470028" r:id="rId21"/>
    <p:sldId id="2147470032" r:id="rId22"/>
    <p:sldId id="2147470033" r:id="rId23"/>
    <p:sldId id="2147470034" r:id="rId24"/>
    <p:sldId id="2147470042" r:id="rId25"/>
    <p:sldId id="2147470035" r:id="rId26"/>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86" autoAdjust="0"/>
  </p:normalViewPr>
  <p:slideViewPr>
    <p:cSldViewPr snapToGrid="0" snapToObjects="1">
      <p:cViewPr varScale="1">
        <p:scale>
          <a:sx n="51" d="100"/>
          <a:sy n="51" d="100"/>
        </p:scale>
        <p:origin x="1138" y="322"/>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95772403449571"/>
          <c:y val="0.10434514315967192"/>
          <c:w val="0.83502577802774658"/>
          <c:h val="0.77394223977909582"/>
        </c:manualLayout>
      </c:layout>
      <c:barChart>
        <c:barDir val="bar"/>
        <c:grouping val="percentStacked"/>
        <c:varyColors val="0"/>
        <c:ser>
          <c:idx val="0"/>
          <c:order val="0"/>
          <c:tx>
            <c:strRef>
              <c:f>Sheet1!$B$1</c:f>
              <c:strCache>
                <c:ptCount val="1"/>
                <c:pt idx="0">
                  <c:v>Assigned Male at Birth</c:v>
                </c:pt>
              </c:strCache>
            </c:strRef>
          </c:tx>
          <c:spPr>
            <a:solidFill>
              <a:schemeClr val="tx2"/>
            </a:solidFill>
          </c:spPr>
          <c:invertIfNegative val="0"/>
          <c:dLbls>
            <c:spPr>
              <a:noFill/>
              <a:ln>
                <a:noFill/>
              </a:ln>
              <a:effectLst/>
            </c:spPr>
            <c:txPr>
              <a:bodyPr/>
              <a:lstStyle/>
              <a:p>
                <a:pPr>
                  <a:defRPr sz="1600" b="1">
                    <a:solidFill>
                      <a:schemeClr val="bg1"/>
                    </a:solidFill>
                    <a:latin typeface="Arial Narrow"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60+ years</c:v>
                </c:pt>
                <c:pt idx="1">
                  <c:v>&lt;60 years</c:v>
                </c:pt>
              </c:strCache>
            </c:strRef>
          </c:cat>
          <c:val>
            <c:numRef>
              <c:f>Sheet1!$B$2:$B$3</c:f>
              <c:numCache>
                <c:formatCode>0%</c:formatCode>
                <c:ptCount val="2"/>
                <c:pt idx="0">
                  <c:v>0.53</c:v>
                </c:pt>
                <c:pt idx="1">
                  <c:v>0.7376160990712074</c:v>
                </c:pt>
              </c:numCache>
            </c:numRef>
          </c:val>
          <c:extLst>
            <c:ext xmlns:c16="http://schemas.microsoft.com/office/drawing/2014/chart" uri="{C3380CC4-5D6E-409C-BE32-E72D297353CC}">
              <c16:uniqueId val="{00000000-8845-4274-BA43-B475227FBD90}"/>
            </c:ext>
          </c:extLst>
        </c:ser>
        <c:ser>
          <c:idx val="1"/>
          <c:order val="1"/>
          <c:tx>
            <c:strRef>
              <c:f>Sheet1!$C$1</c:f>
              <c:strCache>
                <c:ptCount val="1"/>
                <c:pt idx="0">
                  <c:v>Assigned Female at Birth</c:v>
                </c:pt>
              </c:strCache>
            </c:strRef>
          </c:tx>
          <c:spPr>
            <a:solidFill>
              <a:schemeClr val="tx2">
                <a:lumMod val="20000"/>
                <a:lumOff val="80000"/>
              </a:schemeClr>
            </a:solidFill>
          </c:spPr>
          <c:invertIfNegative val="0"/>
          <c:dLbls>
            <c:dLbl>
              <c:idx val="0"/>
              <c:spPr/>
              <c:txPr>
                <a:bodyPr/>
                <a:lstStyle/>
                <a:p>
                  <a:pPr>
                    <a:defRPr sz="1600" b="1">
                      <a:solidFill>
                        <a:schemeClr val="tx1"/>
                      </a:solidFill>
                      <a:latin typeface="Arial Narrow"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845-4274-BA43-B475227FBD90}"/>
                </c:ext>
              </c:extLst>
            </c:dLbl>
            <c:dLbl>
              <c:idx val="1"/>
              <c:spPr>
                <a:noFill/>
                <a:ln>
                  <a:noFill/>
                </a:ln>
                <a:effectLst/>
              </c:spPr>
              <c:txPr>
                <a:bodyPr/>
                <a:lstStyle/>
                <a:p>
                  <a:pPr>
                    <a:defRPr sz="1600" b="1">
                      <a:solidFill>
                        <a:schemeClr val="tx1"/>
                      </a:solidFill>
                      <a:latin typeface="Arial Narrow"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845-4274-BA43-B475227FBD90}"/>
                </c:ext>
              </c:extLst>
            </c:dLbl>
            <c:dLbl>
              <c:idx val="2"/>
              <c:spPr/>
              <c:txPr>
                <a:bodyPr/>
                <a:lstStyle/>
                <a:p>
                  <a:pPr>
                    <a:defRPr sz="1600" b="1">
                      <a:solidFill>
                        <a:schemeClr val="tx1"/>
                      </a:solidFill>
                      <a:latin typeface="Arial Narrow"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8845-4274-BA43-B475227FBD90}"/>
                </c:ext>
              </c:extLst>
            </c:dLbl>
            <c:spPr>
              <a:noFill/>
              <a:ln>
                <a:noFill/>
              </a:ln>
              <a:effectLst/>
            </c:spPr>
            <c:txPr>
              <a:bodyPr/>
              <a:lstStyle/>
              <a:p>
                <a:pPr>
                  <a:defRPr sz="1600">
                    <a:solidFill>
                      <a:schemeClr val="tx1"/>
                    </a:solidFill>
                    <a:latin typeface="Arial Narrow"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60+ years</c:v>
                </c:pt>
                <c:pt idx="1">
                  <c:v>&lt;60 years</c:v>
                </c:pt>
              </c:strCache>
            </c:strRef>
          </c:cat>
          <c:val>
            <c:numRef>
              <c:f>Sheet1!$C$2:$C$3</c:f>
              <c:numCache>
                <c:formatCode>0%</c:formatCode>
                <c:ptCount val="2"/>
                <c:pt idx="0">
                  <c:v>0.47</c:v>
                </c:pt>
                <c:pt idx="1">
                  <c:v>0.26238390092879255</c:v>
                </c:pt>
              </c:numCache>
            </c:numRef>
          </c:val>
          <c:extLst>
            <c:ext xmlns:c16="http://schemas.microsoft.com/office/drawing/2014/chart" uri="{C3380CC4-5D6E-409C-BE32-E72D297353CC}">
              <c16:uniqueId val="{00000004-8845-4274-BA43-B475227FBD90}"/>
            </c:ext>
          </c:extLst>
        </c:ser>
        <c:dLbls>
          <c:dLblPos val="ctr"/>
          <c:showLegendKey val="0"/>
          <c:showVal val="1"/>
          <c:showCatName val="0"/>
          <c:showSerName val="0"/>
          <c:showPercent val="0"/>
          <c:showBubbleSize val="0"/>
        </c:dLbls>
        <c:gapWidth val="40"/>
        <c:overlap val="100"/>
        <c:axId val="39414016"/>
        <c:axId val="39432192"/>
      </c:barChart>
      <c:catAx>
        <c:axId val="39414016"/>
        <c:scaling>
          <c:orientation val="minMax"/>
        </c:scaling>
        <c:delete val="0"/>
        <c:axPos val="l"/>
        <c:numFmt formatCode="General" sourceLinked="0"/>
        <c:majorTickMark val="out"/>
        <c:minorTickMark val="none"/>
        <c:tickLblPos val="nextTo"/>
        <c:txPr>
          <a:bodyPr/>
          <a:lstStyle/>
          <a:p>
            <a:pPr>
              <a:defRPr sz="1600">
                <a:solidFill>
                  <a:schemeClr val="tx1">
                    <a:lumMod val="65000"/>
                    <a:lumOff val="35000"/>
                  </a:schemeClr>
                </a:solidFill>
                <a:latin typeface="Arial Narrow" panose="020B0606020202030204" pitchFamily="34" charset="0"/>
              </a:defRPr>
            </a:pPr>
            <a:endParaRPr lang="en-US"/>
          </a:p>
        </c:txPr>
        <c:crossAx val="39432192"/>
        <c:crosses val="autoZero"/>
        <c:auto val="1"/>
        <c:lblAlgn val="ctr"/>
        <c:lblOffset val="100"/>
        <c:noMultiLvlLbl val="0"/>
      </c:catAx>
      <c:valAx>
        <c:axId val="39432192"/>
        <c:scaling>
          <c:orientation val="minMax"/>
          <c:min val="0"/>
        </c:scaling>
        <c:delete val="0"/>
        <c:axPos val="b"/>
        <c:numFmt formatCode="0%" sourceLinked="1"/>
        <c:majorTickMark val="out"/>
        <c:minorTickMark val="none"/>
        <c:tickLblPos val="nextTo"/>
        <c:txPr>
          <a:bodyPr/>
          <a:lstStyle/>
          <a:p>
            <a:pPr>
              <a:defRPr sz="1600">
                <a:solidFill>
                  <a:schemeClr val="tx1">
                    <a:lumMod val="65000"/>
                    <a:lumOff val="35000"/>
                  </a:schemeClr>
                </a:solidFill>
                <a:latin typeface="Arial Narrow" panose="020B0606020202030204" pitchFamily="34" charset="0"/>
              </a:defRPr>
            </a:pPr>
            <a:endParaRPr lang="en-US"/>
          </a:p>
        </c:txPr>
        <c:crossAx val="39414016"/>
        <c:crosses val="autoZero"/>
        <c:crossBetween val="between"/>
      </c:valAx>
    </c:plotArea>
    <c:legend>
      <c:legendPos val="t"/>
      <c:layout>
        <c:manualLayout>
          <c:xMode val="edge"/>
          <c:yMode val="edge"/>
          <c:x val="0.32785508966308408"/>
          <c:y val="4.3206179164032729E-2"/>
          <c:w val="0.47276205460429921"/>
          <c:h val="5.2533568245669654E-2"/>
        </c:manualLayout>
      </c:layout>
      <c:overlay val="0"/>
      <c:txPr>
        <a:bodyPr/>
        <a:lstStyle/>
        <a:p>
          <a:pPr>
            <a:defRPr sz="1600">
              <a:solidFill>
                <a:schemeClr val="tx1">
                  <a:lumMod val="65000"/>
                  <a:lumOff val="35000"/>
                </a:schemeClr>
              </a:solidFill>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6/26/2025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6/26/2025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Suggested citation: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Massachusetts Department of Public Health, Bureau of Infectious Disease and Laboratory Sciences. Massachusetts HIV Epidemiologic Profile: Data as of 7/1/2024, Population Report: Older Individuals, </a:t>
            </a:r>
            <a:r>
              <a:rPr lang="en-US" sz="1200" u="sng" kern="1200" dirty="0">
                <a:solidFill>
                  <a:schemeClr val="tx1"/>
                </a:solidFill>
                <a:effectLst/>
                <a:latin typeface="+mn-lt"/>
                <a:ea typeface="+mn-ea"/>
                <a:cs typeface="+mn-cs"/>
                <a:hlinkClick r:id="rId3"/>
              </a:rPr>
              <a:t>https://www.mass.gov/lists/hivaids-epidemiologic-profiles</a:t>
            </a:r>
            <a:r>
              <a:rPr lang="en-US" sz="1200" kern="1200" dirty="0">
                <a:solidFill>
                  <a:schemeClr val="tx1"/>
                </a:solidFill>
                <a:effectLst/>
                <a:latin typeface="+mn-lt"/>
                <a:ea typeface="+mn-ea"/>
                <a:cs typeface="+mn-cs"/>
              </a:rPr>
              <a:t> Published June 2025. Accessed [date].</a:t>
            </a:r>
          </a:p>
          <a:p>
            <a:r>
              <a:rPr lang="en-US" sz="1200" b="1" kern="1200" dirty="0">
                <a:solidFill>
                  <a:schemeClr val="tx1"/>
                </a:solidFill>
                <a:effectLst/>
                <a:latin typeface="+mn-lt"/>
                <a:ea typeface="+mn-ea"/>
                <a:cs typeface="+mn-cs"/>
              </a:rPr>
              <a:t>Bureau of Infectious Disease and Laboratory Sciences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Massachusetts Department of Public Health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Jamaica Plain Campus/State Public Health Laboratory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305 South Street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Jamaica Plain, MA 02130</a:t>
            </a:r>
          </a:p>
          <a:p>
            <a:r>
              <a:rPr lang="en-US" sz="1200" b="1" kern="1200" dirty="0">
                <a:solidFill>
                  <a:schemeClr val="tx1"/>
                </a:solidFill>
                <a:effectLst/>
                <a:latin typeface="+mn-lt"/>
                <a:ea typeface="+mn-ea"/>
                <a:cs typeface="+mn-cs"/>
              </a:rPr>
              <a:t>Questions about this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983-6560</a:t>
            </a:r>
          </a:p>
          <a:p>
            <a:r>
              <a:rPr lang="en-US" sz="1200" b="1" kern="1200" dirty="0">
                <a:solidFill>
                  <a:schemeClr val="tx1"/>
                </a:solidFill>
                <a:effectLst/>
                <a:latin typeface="+mn-lt"/>
                <a:ea typeface="+mn-ea"/>
                <a:cs typeface="+mn-cs"/>
              </a:rPr>
              <a:t>To reach the Reporting and Partner Services 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983-6999</a:t>
            </a:r>
          </a:p>
          <a:p>
            <a:r>
              <a:rPr lang="en-US" sz="1200" b="1" kern="1200" dirty="0">
                <a:solidFill>
                  <a:schemeClr val="tx1"/>
                </a:solidFill>
                <a:effectLst/>
                <a:latin typeface="+mn-lt"/>
                <a:ea typeface="+mn-ea"/>
                <a:cs typeface="+mn-cs"/>
              </a:rPr>
              <a:t>To speak to the on-call epidemiologist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983-6800</a:t>
            </a:r>
          </a:p>
          <a:p>
            <a:r>
              <a:rPr lang="en-US" sz="1200" b="1" kern="1200" dirty="0">
                <a:solidFill>
                  <a:schemeClr val="tx1"/>
                </a:solidFill>
                <a:effectLst/>
                <a:latin typeface="+mn-lt"/>
                <a:ea typeface="+mn-ea"/>
                <a:cs typeface="+mn-cs"/>
              </a:rPr>
              <a:t>Questions about infectious disease 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983-6801</a:t>
            </a:r>
          </a:p>
          <a:p>
            <a:r>
              <a:rPr lang="en-US" sz="1200" b="1" kern="1200" dirty="0">
                <a:solidFill>
                  <a:schemeClr val="tx1"/>
                </a:solidFill>
                <a:effectLst/>
                <a:latin typeface="+mn-lt"/>
                <a:ea typeface="+mn-ea"/>
                <a:cs typeface="+mn-cs"/>
              </a:rPr>
              <a:t>HIV Data Dashboard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https://www.mass.gov/info-details/hiv-data-dashboard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Requests for additional data</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https://www.mass.gov/lists/infectious-disease-data-reports-and-requests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sets for HIV Epidemiologic Profile Reports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compares the percentage distribution of PLWH aged 60+ years with MSM and MSM/IDU exposure modes to PLWH aged 60+ years with all other exposure modes by place of birth (US, PR/USD, non-US), Race/ethnicity (White NH, Black NH, Hispanic/Latinx, Other), and Health Service Region of Residence (Boston, Central, Metro West, Northeast, Southeast, Western).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t>In 2023, a larger proportion of older PLWH with MSM exposure modes:</a:t>
            </a:r>
            <a:r>
              <a:rPr lang="en-US" sz="1100" baseline="30000" dirty="0"/>
              <a:t>*</a:t>
            </a:r>
          </a:p>
          <a:p>
            <a:pPr marL="628650" lvl="1" indent="-171450" defTabSz="914400">
              <a:spcAft>
                <a:spcPts val="600"/>
              </a:spcAft>
              <a:buFont typeface="Arial" panose="020B0604020202020204" pitchFamily="34" charset="0"/>
              <a:buChar char="•"/>
              <a:defRPr/>
            </a:pPr>
            <a:r>
              <a:rPr lang="en-US" sz="1100" dirty="0"/>
              <a:t>was born in the United States, as compared to older PLWH with other exposure modes (86% vs. 50%);</a:t>
            </a:r>
          </a:p>
          <a:p>
            <a:pPr marL="628650" lvl="1" indent="-171450" defTabSz="914400">
              <a:spcAft>
                <a:spcPts val="600"/>
              </a:spcAft>
              <a:buFont typeface="Arial" panose="020B0604020202020204" pitchFamily="34" charset="0"/>
              <a:buChar char="•"/>
              <a:defRPr/>
            </a:pPr>
            <a:r>
              <a:rPr lang="en-US" sz="1100" dirty="0"/>
              <a:t>was White (non-Hispanic), as compared to older PLWH with other exposure modes (76% vs. 25%); and</a:t>
            </a:r>
          </a:p>
          <a:p>
            <a:pPr marL="628650" lvl="1" indent="-171450" defTabSz="914400">
              <a:spcAft>
                <a:spcPts val="600"/>
              </a:spcAft>
              <a:buFont typeface="Arial" panose="020B0604020202020204" pitchFamily="34" charset="0"/>
              <a:buChar char="•"/>
              <a:defRPr/>
            </a:pPr>
            <a:r>
              <a:rPr lang="en-US" sz="1100" dirty="0"/>
              <a:t>was living in the Boston or Southeast Health Service Regions, as compared to older PLWH with other exposure modes (31% and 22%, respectively vs. 24% and 17%,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rPr>
              <a:t>* </a:t>
            </a:r>
            <a:r>
              <a:rPr lang="en-US" sz="1200" dirty="0">
                <a:latin typeface="Arial Narrow" panose="020B0606020202030204" pitchFamily="34" charset="0"/>
              </a:rPr>
              <a:t>Includes MSM and MSM/IDU exposure modes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286810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of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MSM (including MSM/IDU) aged 60+ years living with HIV infection </a:t>
            </a:r>
            <a:r>
              <a:rPr lang="en-US" dirty="0"/>
              <a:t>in Massachusetts in 2023 who were engaged in care (72%), retained in care (45%), and virally suppressed (66%).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Massachusetts, among 3,257 PLWH aged 60+ years in 2023</a:t>
            </a:r>
            <a:r>
              <a:rPr lang="en-US" sz="1200" baseline="30000" dirty="0"/>
              <a:t>ii</a:t>
            </a:r>
            <a:r>
              <a:rPr lang="en-US" sz="1200" dirty="0"/>
              <a:t> (and diagnosed through 2022) with MSM exposure </a:t>
            </a:r>
            <a:r>
              <a:rPr lang="en-US" sz="1200" dirty="0" err="1"/>
              <a:t>modes,</a:t>
            </a:r>
            <a:r>
              <a:rPr lang="en-US" sz="1200" baseline="30000" dirty="0" err="1"/>
              <a:t>iii</a:t>
            </a:r>
            <a:r>
              <a:rPr lang="en-US" sz="1200" dirty="0"/>
              <a:t> 66% were virally suppressed, 2% were not virally suppressed, and 33% did not have a viral load test in 2023. Among those older PLWH with MSM exposure modes who were engaged in care (N=2,338) and retained in care (N=1,471), rates of viral suppression were higher at 92% and 95%, respectively. Engagement in care and viral suppression proportions were slightly higher among older PLWH with MSM exposure modes (72% and 66%, respectively) as compared to older PLWH with all other exposure modes (69% and 64%, respectively, data not shown). In 2023, engagement in care and viral suppression among older PLWH with MSM exposure modes differed by place of birth, race/ethnicity, and health service region of residence. Both were lowest among MSM born outside the US and those of Hispanic/Latinx ethnicity. Engagement in care and viral suppression rates were higher in the Western HSR compared to other HSRs.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11197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pie chart indicating the proportion of </a:t>
            </a:r>
            <a:r>
              <a:rPr lang="en-US" sz="1200" kern="0" dirty="0">
                <a:effectLst/>
                <a:latin typeface="Calibri" panose="020F0502020204030204" pitchFamily="34" charset="0"/>
                <a:ea typeface="Calibri" panose="020F0502020204030204" pitchFamily="34" charset="0"/>
                <a:cs typeface="Times New Roman" panose="02020603050405020304" pitchFamily="18" charset="0"/>
              </a:rPr>
              <a:t>MSM (including MSM/IDU) aged 60+ years living with HIV infection </a:t>
            </a:r>
            <a:r>
              <a:rPr lang="en-US" dirty="0"/>
              <a:t>in Massachusetts in 2023 who were virally suppressed (66%), missing viral load data (2%), or for whom viral load was not suppressed (33%). NOTE: Missing viral load data includes individuals who have not had a lab reported in the past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Massachusetts, among 3,257 PLWH aged 60+ years in 2023</a:t>
            </a:r>
            <a:r>
              <a:rPr lang="en-US" sz="1200" baseline="30000" dirty="0"/>
              <a:t>ii</a:t>
            </a:r>
            <a:r>
              <a:rPr lang="en-US" sz="1200" dirty="0"/>
              <a:t> (and diagnosed through 2022) with MSM exposure modes, 66% were virally suppressed, 2% were not virally suppressed, and 33% did not have a viral load test in 2023. Among those older PLWH with MSM exposure modes who were engaged in care (N=2,338) and retained in care (N=1,471), rates of viral suppression were higher at 92% and 95%, respectively. Engagement in care and viral suppression proportions were slightly higher among older PLWH with MSM exposure modes (72% and 66%, respectively) as compared to older PLWH with all other exposure modes (69% and 64%, respectively, data not shown). In 2023, engagement in care and viral suppression among older PLWH with MSM exposure modes differed by place of birth, race/ethnicity, and health service region of residence. Both were lowest among MSM born outside the US and those of Hispanic/Latinx ethnicity. Engagement in care and viral suppression rates were higher in the Western HSR compared to other HSRs.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65947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engaged in care among </a:t>
            </a:r>
            <a:r>
              <a:rPr lang="en-US" sz="1200" kern="0" dirty="0">
                <a:effectLst/>
                <a:latin typeface="Calibri" panose="020F0502020204030204" pitchFamily="34" charset="0"/>
                <a:ea typeface="Calibri" panose="020F0502020204030204" pitchFamily="34" charset="0"/>
                <a:cs typeface="Times New Roman" panose="02020603050405020304" pitchFamily="18" charset="0"/>
              </a:rPr>
              <a:t>MSM (including MSM/IDU) aged 60+ years living with HIV infection </a:t>
            </a:r>
            <a:r>
              <a:rPr lang="en-US" dirty="0"/>
              <a:t>in Massachusetts by place of birth (US, PR/USD, Non-US), race/ethnicity (White NH, Black NH, Hispanic/Latinx), and Health Service Region (Boston, Central, Metro West, Northeast, Southeast, and Western).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Only 55% (N=196/354) of non-US born older MSM living with HIV infection were engaged in care, compared to 74% (N=2,072/2,807) of older US born MSM and 73% (N=70/96) of older MSM born in Puerto Rico/US Dependencies.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63015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a:t>
            </a:r>
            <a:r>
              <a:rPr lang="en-US" sz="1200" kern="0" dirty="0">
                <a:effectLst/>
                <a:latin typeface="Calibri" panose="020F0502020204030204" pitchFamily="34" charset="0"/>
                <a:ea typeface="Calibri" panose="020F0502020204030204" pitchFamily="34" charset="0"/>
                <a:cs typeface="Times New Roman" panose="02020603050405020304" pitchFamily="18" charset="0"/>
              </a:rPr>
              <a:t>MSM (including MSM/IDU) aged 60+ years living with HIV infection </a:t>
            </a:r>
            <a:r>
              <a:rPr lang="en-US" dirty="0"/>
              <a:t>in Massachusetts by place of birth (US, PR/USD, Non-US), race/ethnicity (White NH, Black NH, Hispanic/Latinx), and Health Service Region (Boston, Central, Metro West, Northeast, Southeast, and Western).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Only 51% (N=181/354) of non-US born older MSM living with HIV infection were virally suppressed, compared to 68% (N=1,896/2,807) of older US born MSM and 71% (N=68/96) of older MSM born in Puerto Rico/US Dependencies. However, it is important to note that a much greater proportion of older non-US born MSM living with HIV infection were missing viral load information (47%) compared to those born in the US (31%) or Puerto Rico/US dependencies (29%) and that the proportion known to be </a:t>
            </a:r>
            <a:r>
              <a:rPr lang="en-US" sz="1200" u="sng" dirty="0"/>
              <a:t>not</a:t>
            </a:r>
            <a:r>
              <a:rPr lang="en-US" sz="1200" dirty="0"/>
              <a:t> virally suppressed was similar for all groups (2% for US born and Non-US born and 0% for those born in Puerto Rico/US Dependencies). This difference may highlight limited access to clinical documentation and/or less access to viral load testing in the country of origin for non-US born individuals, particularly those who have recently arrived.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6613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Segoe UI" panose="020B0502040204020203" pitchFamily="34" charset="0"/>
              </a:rPr>
              <a:t>The figure is a trendline displaying the percentage distribution by age at diagnosis (&lt;19, 20-29, 30-39, 40-49, 50-59, 60+) for individuals diagnosed with HIV infection for each year of the ten-year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indent="-171450">
              <a:spcAft>
                <a:spcPts val="400"/>
              </a:spcAft>
              <a:buFont typeface="Arial" pitchFamily="34" charset="0"/>
              <a:buChar char="•"/>
            </a:pPr>
            <a:r>
              <a:rPr lang="en-US" sz="1200" dirty="0">
                <a:latin typeface="Arial" panose="020B0604020202020204" pitchFamily="34" charset="0"/>
                <a:cs typeface="Arial" panose="020B0604020202020204" pitchFamily="34" charset="0"/>
              </a:rPr>
              <a:t>From 2014 to 2023, the proportion of HIV infection diagnoses among 30–39 year-olds increased from 24% to 35%, while it decreased from 28% to 25% among 20–29 year-olds and from 24% to 19% among 40–49 year-olds.</a:t>
            </a:r>
          </a:p>
          <a:p>
            <a:pPr marL="171450" indent="-171450">
              <a:spcAft>
                <a:spcPts val="400"/>
              </a:spcAft>
              <a:buFont typeface="Arial" pitchFamily="34" charset="0"/>
              <a:buChar char="•"/>
            </a:pPr>
            <a:r>
              <a:rPr lang="en-US" sz="1200" dirty="0">
                <a:latin typeface="Arial" panose="020B0604020202020204" pitchFamily="34" charset="0"/>
                <a:cs typeface="Arial" panose="020B0604020202020204" pitchFamily="34" charset="0"/>
              </a:rPr>
              <a:t>During the same time period, the percentage of HIV infection diagnoses among individuals aged 50–59 years and individuals aged 60+ years remained relatively stable.</a:t>
            </a:r>
          </a:p>
          <a:p>
            <a:pPr marL="171450" indent="-171450">
              <a:spcAft>
                <a:spcPts val="400"/>
              </a:spcAft>
              <a:buFont typeface="Arial" pitchFamily="34" charset="0"/>
              <a:buChar char="•"/>
            </a:pPr>
            <a:r>
              <a:rPr lang="en-US" sz="1200" dirty="0">
                <a:latin typeface="Arial" panose="020B0604020202020204" pitchFamily="34" charset="0"/>
                <a:cs typeface="Arial" panose="020B0604020202020204" pitchFamily="34" charset="0"/>
              </a:rPr>
              <a:t>The average age at HIV infection diagnosis from 2014 to 2023 ranged from 36.9 years (2017) to 39.1 years (2021). Among individuals 60 years of age and older the average age at diagnosis ranged from 64.4 years (2020 and 2021) to 66.5 years (2022) (data not shown).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236545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sex assigned at birth (assigned male, assigned female) of two groups: individuals diagnosed with HIV infection at under 60 years of age and individuals diagnosed with HIV infection at age 60+ years of age.</a:t>
            </a:r>
          </a:p>
          <a:p>
            <a:pPr algn="ct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KEY FINDING</a:t>
            </a:r>
          </a:p>
          <a:p>
            <a:pPr marL="171450" indent="-171450">
              <a:buFont typeface="Arial" pitchFamily="34" charset="0"/>
              <a:buChar char="•"/>
            </a:pPr>
            <a:r>
              <a:rPr lang="en-US" sz="1200" dirty="0">
                <a:latin typeface="Arial" panose="020B0604020202020204" pitchFamily="34" charset="0"/>
                <a:cs typeface="Arial" panose="020B0604020202020204" pitchFamily="34" charset="0"/>
              </a:rPr>
              <a:t>A larger proportion of individuals recently diagnosed with HIV infection aged 60+ years (47%) than those aged under 60 years (26%) was assigned female at birth.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24135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place of birth (United States, Puerto Rico, Non-US) of two groups: individuals diagnosed with HIV infection at under 60 years of age and individuals diagnosed with HIV infection at age 60+ years of age.</a:t>
            </a:r>
          </a:p>
          <a:p>
            <a:pPr algn="ctr"/>
            <a:endParaRPr lang="en-US" sz="1200" b="1" dirty="0"/>
          </a:p>
          <a:p>
            <a:pPr algn="ctr"/>
            <a:r>
              <a:rPr lang="en-US" sz="1200" b="1" dirty="0"/>
              <a:t>KEY FINDING</a:t>
            </a:r>
          </a:p>
          <a:p>
            <a:pPr marL="171450" indent="-171450">
              <a:buFont typeface="Arial" panose="020B0604020202020204" pitchFamily="34" charset="0"/>
              <a:buChar char="•"/>
            </a:pPr>
            <a:r>
              <a:rPr lang="en-US" sz="1200" dirty="0"/>
              <a:t>Forty-one percent of individuals aged 60+ years recently diagnosed with HIV infection were born outside the United States, compared to 45% of individuals aged under 60 years. Among individuals aged 60+ years recently diagnosed with HIV infection and born outside the United States, 32% were assigned male at birth (AMAB) and 68% were assigned female at birth (AFAB).</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416531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race/ethnicity (white non-Hispanic, black non-Hispanic, Hispanic/Latinx, and other) of two groups: individuals diagnosed with HIV infection at under 60 years of age and individuals diagnosed with HIV infection at age 60+ years of age.</a:t>
            </a:r>
          </a:p>
          <a:p>
            <a:pPr algn="ctr"/>
            <a:r>
              <a:rPr lang="en-US" sz="1200" b="1" dirty="0"/>
              <a:t>KEY FINDING</a:t>
            </a:r>
          </a:p>
          <a:p>
            <a:pPr marL="171450" indent="-171450">
              <a:buFont typeface="Arial" panose="020B0604020202020204" pitchFamily="34" charset="0"/>
              <a:buChar char="•"/>
            </a:pPr>
            <a:r>
              <a:rPr lang="en-US" sz="1200" dirty="0"/>
              <a:t>Forty-eight percent of individuals aged 60+ years recently diagnosed with HIV infection were Black (non-Hispanic), compared to 34% of individuals aged under 60 years.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535006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exposure mode (male-to-male sex, injection drug use, MSM/IDU, heterosexual sex, Other, presumed heterosexual, and no identified risk) of two groups: individuals diagnosed with HIV infection at under 60 years of age and individuals diagnosed with HIV infection at age 60+ years of age.</a:t>
            </a:r>
          </a:p>
          <a:p>
            <a:pPr algn="ctr"/>
            <a:r>
              <a:rPr lang="en-US" sz="1200" b="1" dirty="0">
                <a:latin typeface="Arial" panose="020B0604020202020204" pitchFamily="34" charset="0"/>
                <a:cs typeface="Arial" panose="020B0604020202020204" pitchFamily="34" charset="0"/>
              </a:rPr>
              <a:t>KEY FINDING</a:t>
            </a:r>
            <a:endParaRPr lang="en-US" sz="1200" dirty="0">
              <a:latin typeface="Arial" panose="020B0604020202020204" pitchFamily="34" charset="0"/>
              <a:cs typeface="Arial" panose="020B0604020202020204" pitchFamily="34" charset="0"/>
            </a:endParaRPr>
          </a:p>
          <a:p>
            <a:pPr marL="171450" indent="-171450">
              <a:buFont typeface="Arial" pitchFamily="34" charset="0"/>
              <a:buChar char="•"/>
            </a:pPr>
            <a:r>
              <a:rPr lang="en-US" sz="1200" dirty="0">
                <a:latin typeface="Arial" panose="020B0604020202020204" pitchFamily="34" charset="0"/>
                <a:cs typeface="Arial" panose="020B0604020202020204" pitchFamily="34" charset="0"/>
              </a:rPr>
              <a:t>Thirty-three percent (N=35/107) of individuals recently diagnosed with HIV infection at age 60+ years did not have exposure mode information reported that met CDC-defined categories, compared to 27% among individuals diagnosed under age 60 years. This highlights challenges in assigning primary exposure modes for the older adult population. Individuals aged 60+ years recently diagnosed without reported exposure mode information consisted predominantly of individuals AMAB (66%), individuals born outside the US (54%), and individuals of Black (non-Hispanic) (74%) race.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56886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percentage distribution of persons living with HIV infection by age (0-19, 20-29, 30-39, 40-49, 50-59, 60+ years) for each year of the ten-year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indent="-171450">
              <a:buFont typeface="Arial" panose="020B0604020202020204" pitchFamily="34" charset="0"/>
              <a:buChar char="•"/>
            </a:pPr>
            <a:r>
              <a:rPr lang="en-US" sz="1200" dirty="0"/>
              <a:t>From 2014 to 2023, the proportion of persons living with HIV infection (PLWH) who were aged 60+ years increased from 16% to 36% and who were aged 50+ years from 52% to 64%.</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exposure mode (male-to-male sex, injection drug use, MSM/IDU, heterosexual sex, Other, presumed heterosexual, and no identified risk) of two groups: individuals AMAB  and individuals AFAB diagnosed with HIV infection at age 60+ years of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indent="-171450">
              <a:buFont typeface="Arial" pitchFamily="34" charset="0"/>
              <a:buChar char="•"/>
            </a:pPr>
            <a:r>
              <a:rPr lang="en-US" sz="1200" dirty="0">
                <a:latin typeface="Arial" panose="020B0604020202020204" pitchFamily="34" charset="0"/>
                <a:cs typeface="Arial" panose="020B0604020202020204" pitchFamily="34" charset="0"/>
              </a:rPr>
              <a:t>Forty percent (N=23/57) of individuals AMAB recently diagnosed with HIV infection at age 60+ years did not have exposure mode information reported that met CDC-defined categories, compared to 24% (N=12/50) among individuals AFAB diagnosed at age 60+ years. Among individuals AMAB aged 60+ years recently diagnosed with HIV infection without exposure mode information, 52% were born outside the US. Comparatively, among individuals AFAB aged 60+ years recently diagnosed with HIV infection without exposure mode information, 58% were born outside the US.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87694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by health service region (Boston, Central, Metro West, Northeast, Southeast, Western, and Prison) for two groups: individuals diagnosed with HIV infection at under 60 years of age and individuals diagnosed with HIV infection at age 60+ years of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indent="-171450">
              <a:buFont typeface="Arial" pitchFamily="34" charset="0"/>
              <a:buChar char="•"/>
            </a:pPr>
            <a:r>
              <a:rPr lang="en-US" sz="1200" dirty="0">
                <a:latin typeface="Arial" panose="020B0604020202020204" pitchFamily="34" charset="0"/>
                <a:cs typeface="Arial" panose="020B0604020202020204" pitchFamily="34" charset="0"/>
              </a:rPr>
              <a:t>A larger proportion of individuals recently diagnosed with HIV infection aged 60+ years (21%) than those aged under 60 years (14%) were living in the Metrowest HSR and a smaller proportion were living in the Boston HSR (21% vs. 27%).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328997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persons living with HIV infection by age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171450" marR="0" indent="-171450">
              <a:lnSpc>
                <a:spcPct val="115000"/>
              </a:lnSpc>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In 2023,</a:t>
            </a:r>
            <a:r>
              <a:rPr lang="en-US" sz="1200" kern="1200" baseline="30000" dirty="0">
                <a:solidFill>
                  <a:schemeClr val="tx1"/>
                </a:solidFill>
                <a:latin typeface="+mn-lt"/>
                <a:ea typeface="+mn-ea"/>
                <a:cs typeface="+mn-cs"/>
              </a:rPr>
              <a:t> </a:t>
            </a:r>
            <a:r>
              <a:rPr lang="en-US" sz="1200" dirty="0"/>
              <a:t>20% (N=4,891) of PLWH were aged 65 years or older, the age of eligibility for Medicare for individuals without a disability.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140281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persons living with HIV infection aged 60+years by number of years since HIV infection diagnosis.</a:t>
            </a:r>
          </a:p>
          <a:p>
            <a:pPr algn="l"/>
            <a:endParaRPr lang="en-US" sz="1200" b="1" dirty="0">
              <a:latin typeface="Arial" panose="020B0604020202020204" pitchFamily="34" charset="0"/>
              <a:cs typeface="Arial" panose="020B0604020202020204" pitchFamily="34" charset="0"/>
            </a:endParaRPr>
          </a:p>
          <a:p>
            <a:pPr algn="l"/>
            <a:r>
              <a:rPr lang="en-US" sz="1200" b="1" dirty="0">
                <a:latin typeface="Arial" panose="020B0604020202020204" pitchFamily="34" charset="0"/>
                <a:cs typeface="Arial" panose="020B0604020202020204" pitchFamily="34" charset="0"/>
              </a:rPr>
              <a:t>KEY FINDING</a:t>
            </a:r>
          </a:p>
          <a:p>
            <a:pPr marL="171450" indent="-171450">
              <a:buFont typeface="Arial" pitchFamily="34" charset="0"/>
              <a:buChar char="•"/>
            </a:pPr>
            <a:r>
              <a:rPr lang="en-US" sz="1200" dirty="0">
                <a:latin typeface="Arial" panose="020B0604020202020204" pitchFamily="34" charset="0"/>
                <a:cs typeface="Arial" panose="020B0604020202020204" pitchFamily="34" charset="0"/>
              </a:rPr>
              <a:t>In 2023, the majority (68%) of PLWH aged 60 years and older were diagnosed with HIV infection at least 20 years ago. The average number of years since HIV infection diagnosis among PLWH aged 60 years and older was 22.8 years.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15595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The figure is a butterfly graph comparing the percentage distribution of people under 60 years to people aged 60+ years and living with HIV infection by sex assigned at birth, gender, place of birth, and race/ethnicity</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latin typeface="+mj-lt"/>
            </a:endParaRPr>
          </a:p>
          <a:p>
            <a:pPr>
              <a:spcAft>
                <a:spcPts val="600"/>
              </a:spcAft>
            </a:pPr>
            <a:r>
              <a:rPr lang="en-US" sz="1200" kern="1200" dirty="0">
                <a:solidFill>
                  <a:schemeClr val="tx1"/>
                </a:solidFill>
                <a:latin typeface="+mn-lt"/>
                <a:ea typeface="+mn-ea"/>
                <a:cs typeface="+mn-cs"/>
              </a:rPr>
              <a:t>In 2023, the distributions of people living with HIV infection by place of birth and race/ethnicity varied by age:  </a:t>
            </a:r>
          </a:p>
          <a:p>
            <a:pPr marL="171450" indent="-171450">
              <a:spcAft>
                <a:spcPts val="600"/>
              </a:spcAft>
              <a:buFont typeface="Arial" panose="020B0604020202020204" pitchFamily="34" charset="0"/>
              <a:buChar char="•"/>
            </a:pPr>
            <a:r>
              <a:rPr lang="en-US" sz="1200" kern="1200" dirty="0">
                <a:solidFill>
                  <a:schemeClr val="tx1"/>
                </a:solidFill>
                <a:latin typeface="+mn-lt"/>
                <a:ea typeface="+mn-ea"/>
                <a:cs typeface="+mn-cs"/>
              </a:rPr>
              <a:t>A larger proportion of individuals aged 60+ years (64%) than those aged under 60 years (55%) was born in the US. </a:t>
            </a:r>
          </a:p>
          <a:p>
            <a:pPr marL="171450" indent="-171450">
              <a:spcAft>
                <a:spcPts val="600"/>
              </a:spcAft>
              <a:buFont typeface="Arial" panose="020B0604020202020204" pitchFamily="34" charset="0"/>
              <a:buChar char="•"/>
            </a:pPr>
            <a:r>
              <a:rPr lang="en-US" sz="1200" kern="1200" dirty="0">
                <a:solidFill>
                  <a:schemeClr val="tx1"/>
                </a:solidFill>
                <a:latin typeface="+mn-lt"/>
                <a:ea typeface="+mn-ea"/>
                <a:cs typeface="+mn-cs"/>
              </a:rPr>
              <a:t>A larger proportion of individuals aged 60+ years (45%) than those aged under 60 years (33%) was White (non-Hispanic), and a smaller proportion was Hispanic/Latinx (22% vs. 32%).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mn-lt"/>
                <a:ea typeface="+mn-ea"/>
                <a:cs typeface="+mn-cs"/>
              </a:rPr>
              <a:t>The distributions of people living with HIV infection by sex assigned at birth and current gender identity were similar for both age groups in 2023. </a:t>
            </a:r>
          </a:p>
          <a:p>
            <a:pPr marL="171450" indent="-171450">
              <a:spcAft>
                <a:spcPts val="600"/>
              </a:spcAft>
              <a:buFont typeface="Arial" panose="020B0604020202020204" pitchFamily="34" charset="0"/>
              <a:buChar char="•"/>
            </a:pPr>
            <a:endParaRPr lang="en-US" sz="1200" dirty="0">
              <a:latin typeface="+mj-lt"/>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292704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The figure is a butterfly graph comparing the percentage distribution of people under 60 years to people aged 60+ years and living with HIV infection by exposure mode and Health Service Region.</a:t>
            </a:r>
          </a:p>
          <a:p>
            <a:pPr>
              <a:spcAft>
                <a:spcPts val="600"/>
              </a:spcAft>
            </a:pPr>
            <a:endParaRPr lang="en-US" sz="1200" dirty="0">
              <a:latin typeface="+mj-lt"/>
            </a:endParaRPr>
          </a:p>
          <a:p>
            <a:pPr>
              <a:spcAft>
                <a:spcPts val="600"/>
              </a:spcAft>
            </a:pPr>
            <a:r>
              <a:rPr lang="en-US" sz="1200" kern="1200" dirty="0">
                <a:solidFill>
                  <a:schemeClr val="tx1"/>
                </a:solidFill>
                <a:latin typeface="+mn-lt"/>
                <a:ea typeface="+mn-ea"/>
                <a:cs typeface="+mn-cs"/>
              </a:rPr>
              <a:t>In 2023, the distributions of people living with HIV infection by exposure mode varied by age:  </a:t>
            </a:r>
          </a:p>
          <a:p>
            <a:pPr marL="171450" indent="-171450">
              <a:spcAft>
                <a:spcPts val="600"/>
              </a:spcAft>
              <a:buFont typeface="Arial" panose="020B0604020202020204" pitchFamily="34" charset="0"/>
              <a:buChar char="•"/>
            </a:pPr>
            <a:r>
              <a:rPr lang="en-US" sz="1200" kern="1200" dirty="0">
                <a:solidFill>
                  <a:schemeClr val="tx1"/>
                </a:solidFill>
                <a:latin typeface="+mn-lt"/>
                <a:ea typeface="+mn-ea"/>
                <a:cs typeface="+mn-cs"/>
              </a:rPr>
              <a:t>A larger proportion of individuals aged 60+ years (20%) than those aged under 60 years (11%) had injection drug use exposure mode and a smaller proportion had MSM exposure mode (35% vs. 43%). However, MSM was still the most frequently reported exposure mode for both age groups. The proportion with no identified risk (NIR) was similar for both age groups. Individuals aged 60+ years with NIR were predominantly assigned male at birth (81%), non-US born (51%), and Black (non-Hispanic) (51%).</a:t>
            </a:r>
          </a:p>
          <a:p>
            <a:pPr marL="171450" indent="-171450">
              <a:spcAft>
                <a:spcPts val="600"/>
              </a:spcAft>
              <a:buFont typeface="Arial" panose="020B0604020202020204" pitchFamily="34" charset="0"/>
              <a:buChar char="•"/>
            </a:pPr>
            <a:r>
              <a:rPr lang="en-US" sz="1200" kern="1200" dirty="0">
                <a:solidFill>
                  <a:schemeClr val="tx1"/>
                </a:solidFill>
                <a:latin typeface="+mn-lt"/>
                <a:ea typeface="+mn-ea"/>
                <a:cs typeface="+mn-cs"/>
              </a:rPr>
              <a:t>The distributions of people living with HIV infection by health service region of current residence were similar for both age groups in 2023.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57652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distribution by viral load status for two groups: persons living with HIV infection under age 60 years (N=14,516) and persons living with HIV infection aged 60 years and above (N=8,321).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8,321 persons living with HIV infection (PLWH) aged 60+ years in Massachusetts at the end of 2023 (and diagnosed through 2022), 64% were virally suppressed, 2% were not virally suppressed, and 34% did not have a viral load test in 2023. This compares to 14,516 PLWH aged under 60 years, among whom 64% were virally suppressed, 5% were not virally suppressed and 31% did not have a viral load test in 2023. </a:t>
            </a:r>
            <a:endParaRPr lang="en-US" sz="1200" i="1"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279216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percentage distribution by the stages of care (all persons living with HIV infection, engaged in care, retained in care, and virally suppressed) for two groups: persons living with HIV infection under age 60 years (N=14,516) and persons living with HIV infection aged 60 years and above (N=8,321).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Proportions of care engagement and retention were similar among individuals aged 60+ years and those aged under 60 years in 2023 (70% vs. 71% and 46% vs. 44%, respectively). Please note that the total number of PLWH used to calculate these proportions includes all individuals who have ever been reported with HIV infection in Massachusetts with no evidence of death or having moved out of the state or country. Routine quality assurance efforts are ongoing and the number of PLWH used for this and other care continuum analyses may be updated based on these efforts.</a:t>
            </a:r>
            <a:r>
              <a:rPr lang="en-US" sz="1200" baseline="30000" dirty="0"/>
              <a:t>*</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Narrow" panose="020B0606020202030204" pitchFamily="34" charset="0"/>
              </a:rPr>
              <a:t>* </a:t>
            </a:r>
            <a:r>
              <a:rPr lang="en-US" sz="1200" dirty="0">
                <a:latin typeface="Arial Narrow" panose="020B0606020202030204" pitchFamily="34" charset="0"/>
              </a:rPr>
              <a:t>Routine quality assurance and follow up are conducted to update mortality status and the current residence of PLWH.</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8284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an open pie chart which displays the distribution by exposure mode of </a:t>
            </a:r>
            <a:r>
              <a:rPr lang="en-US" sz="1800" kern="0" dirty="0">
                <a:effectLst/>
                <a:latin typeface="Calibri" panose="020F0502020204030204" pitchFamily="34" charset="0"/>
                <a:cs typeface="Times New Roman" panose="02020603050405020304" pitchFamily="18" charset="0"/>
              </a:rPr>
              <a:t>persons</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aged 60+ years living with HIV infection</a:t>
            </a:r>
            <a:r>
              <a:rPr lang="en-US" dirty="0"/>
              <a:t>. Text in the center of the pie chart reads, “38% reported MSM".</a:t>
            </a:r>
          </a:p>
          <a:p>
            <a:pPr marL="171450" marR="0" indent="-171450">
              <a:lnSpc>
                <a:spcPct val="115000"/>
              </a:lnSpc>
              <a:spcBef>
                <a:spcPts val="0"/>
              </a:spcBef>
              <a:spcAft>
                <a:spcPts val="600"/>
              </a:spcAft>
              <a:buFont typeface="Arial" panose="020B0604020202020204" pitchFamily="34" charset="0"/>
              <a:buChar char="•"/>
            </a:pPr>
            <a:r>
              <a:rPr lang="en-US" sz="1200" kern="1200" dirty="0">
                <a:solidFill>
                  <a:schemeClr val="tx1"/>
                </a:solidFill>
                <a:latin typeface="+mn-lt"/>
                <a:ea typeface="+mn-ea"/>
                <a:cs typeface="+mn-cs"/>
              </a:rPr>
              <a:t>Individuals with MSM exposure mode accounted for the largest proportion of PLWH aged 60+ years. </a:t>
            </a:r>
            <a:r>
              <a:rPr lang="en-US" sz="1200" dirty="0">
                <a:effectLst/>
                <a:latin typeface="Arial" panose="020B0604020202020204" pitchFamily="34" charset="0"/>
                <a:ea typeface="Calibri" panose="020F0502020204030204" pitchFamily="34" charset="0"/>
                <a:cs typeface="Times New Roman" panose="02020603050405020304" pitchFamily="18" charset="0"/>
              </a:rPr>
              <a:t>In 2023,</a:t>
            </a:r>
            <a:r>
              <a:rPr lang="en-US" sz="1200" kern="1200" baseline="30000" dirty="0">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35% of PLWH aged 60+ years were reported with an exposure mode of MSM and an additional 3% were reported with an exposure mode of MSM/IDU.  This compares to 43% and 4% respectively for individuals aged under 60 years. </a:t>
            </a:r>
          </a:p>
          <a:p>
            <a:pPr marL="171450" marR="0" indent="-171450">
              <a:lnSpc>
                <a:spcPct val="115000"/>
              </a:lnSpc>
              <a:spcBef>
                <a:spcPts val="0"/>
              </a:spcBef>
              <a:spcAft>
                <a:spcPts val="6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Twenty percent of persons aged 60+ years were reported with an exposure mode of IDU and an additional 3% were reported with an exposure mode MSM/IDU. This compares to 11% and 4%, respectively, for individuals aged under 60 years.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4128286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Thursday, June 26,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Thursday, June 26,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Thursday, June 26, 2025</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Thursday, June 26, 2025</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Thursday, June 26, 2025</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Thursday, June 26,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Thursday, June 26,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Thursday, June 26,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Thursday, June 26,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Thursday, June 26, 2025</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Thursday, June 26,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7/1/2024</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Older Individuals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PLWH aged 60+ years with MSM or MSM/IDU exposure mode (N=3,374) compared to PLWH aged 60+ years with other exposure modes (N=5,352) by selected demographics, Massachusetts 2023</a:t>
            </a:r>
            <a:r>
              <a:rPr lang="en-US" sz="2400" baseline="30000" dirty="0"/>
              <a:t>1</a:t>
            </a:r>
            <a:r>
              <a:rPr lang="en-US" sz="2400" dirty="0"/>
              <a:t> </a:t>
            </a:r>
          </a:p>
        </p:txBody>
      </p:sp>
      <p:pic>
        <p:nvPicPr>
          <p:cNvPr id="4" name="Picture 3" descr="The figure is a bar chart which compares the percentage distribution of PLWH aged 60+ years with MSM and MSM/IDU exposure modes to PLWH aged 60+ years with all other exposure modes by place of birth (US, PR/USD, non-US), Race/ethnicity (White NH, Black NH, Hispanic/Latinx, Other), and Health Service Region of Residence (Boston, Central, Metro West, Northeast, Southeast, Western).">
            <a:extLst>
              <a:ext uri="{FF2B5EF4-FFF2-40B4-BE49-F238E27FC236}">
                <a16:creationId xmlns:a16="http://schemas.microsoft.com/office/drawing/2014/main" id="{D8252FBC-7F62-ADB5-C52C-8720C3C3740B}"/>
              </a:ext>
            </a:extLst>
          </p:cNvPr>
          <p:cNvPicPr>
            <a:picLocks noChangeAspect="1"/>
          </p:cNvPicPr>
          <p:nvPr/>
        </p:nvPicPr>
        <p:blipFill>
          <a:blip r:embed="rId3"/>
          <a:stretch>
            <a:fillRect/>
          </a:stretch>
        </p:blipFill>
        <p:spPr>
          <a:xfrm>
            <a:off x="231139" y="1215869"/>
            <a:ext cx="11729721" cy="468823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373904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Stages of HIV care among MSM (including MSM/IDU) aged 60+ years living with HIV infection, Massachusetts 2023</a:t>
            </a:r>
            <a:r>
              <a:rPr lang="en-US" sz="2400" baseline="30000" dirty="0"/>
              <a:t>1</a:t>
            </a:r>
            <a:r>
              <a:rPr lang="en-US" sz="2400" dirty="0"/>
              <a:t> (N=3,257)</a:t>
            </a:r>
          </a:p>
        </p:txBody>
      </p:sp>
      <p:pic>
        <p:nvPicPr>
          <p:cNvPr id="4" name="Picture 3" descr="The figure is a bar chart displaying the percentage of MSM (including MSM/IDU) aged 60+ years living with HIV infection in Massachusetts in 2023 who were engaged in care (72%), retained in care (45%), and virally suppressed (66%).">
            <a:extLst>
              <a:ext uri="{FF2B5EF4-FFF2-40B4-BE49-F238E27FC236}">
                <a16:creationId xmlns:a16="http://schemas.microsoft.com/office/drawing/2014/main" id="{D629A22E-7D8A-6B12-3AE3-884042E6A936}"/>
              </a:ext>
            </a:extLst>
          </p:cNvPr>
          <p:cNvPicPr>
            <a:picLocks noChangeAspect="1"/>
          </p:cNvPicPr>
          <p:nvPr/>
        </p:nvPicPr>
        <p:blipFill>
          <a:blip r:embed="rId3"/>
          <a:stretch>
            <a:fillRect/>
          </a:stretch>
        </p:blipFill>
        <p:spPr>
          <a:xfrm>
            <a:off x="591871" y="1363900"/>
            <a:ext cx="10973751" cy="471261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660529"/>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HIV care continuum among persons living with HIV infection (PLWH) in Massachusetts: “PLWH” refers to individuals diagnosed through 2022, alive through 12/31/2023, and living in Massachusetts based on last known address. “Engaged in Care” is defined as having ≥1 VL or CD4 test result in 2023. “Retained in Care” is defined as having ≥2 VL or CD4 test results at least 3 months apart in 2023. “Virally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167270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Viral load status MSM (including MSM/IDU) aged 60+ years living with HIV infection, Massachusetts 2023</a:t>
            </a:r>
            <a:r>
              <a:rPr lang="en-US" sz="2400" baseline="30000" dirty="0"/>
              <a:t>1</a:t>
            </a:r>
            <a:r>
              <a:rPr lang="en-US" sz="2400" dirty="0"/>
              <a:t> (N=3,257)</a:t>
            </a:r>
          </a:p>
        </p:txBody>
      </p:sp>
      <p:pic>
        <p:nvPicPr>
          <p:cNvPr id="3" name="Picture 2" descr="The figure is a pie chart indicating the proportion of MSM (including MSM/IDU) aged 60+ years living with HIV infection in Massachusetts in 2023 who were virally suppressed (66%), missing viral load data (2%), or for whom viral load was not suppressed (33%). NOTE: Missing viral load data includes individuals who have not had a lab reported in the past year.">
            <a:extLst>
              <a:ext uri="{FF2B5EF4-FFF2-40B4-BE49-F238E27FC236}">
                <a16:creationId xmlns:a16="http://schemas.microsoft.com/office/drawing/2014/main" id="{1BB8DBD9-FDAB-BA4B-C31C-BFBDFDABF342}"/>
              </a:ext>
            </a:extLst>
          </p:cNvPr>
          <p:cNvPicPr>
            <a:picLocks noChangeAspect="1"/>
          </p:cNvPicPr>
          <p:nvPr/>
        </p:nvPicPr>
        <p:blipFill>
          <a:blip r:embed="rId3"/>
          <a:stretch>
            <a:fillRect/>
          </a:stretch>
        </p:blipFill>
        <p:spPr>
          <a:xfrm>
            <a:off x="2913612" y="1142802"/>
            <a:ext cx="6364776" cy="457239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476839"/>
            <a:ext cx="11470139" cy="1015663"/>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50" baseline="30000" dirty="0">
                <a:latin typeface="Arial Narrow" panose="020B0606020202030204" pitchFamily="34" charset="0"/>
              </a:rPr>
              <a:t>2</a:t>
            </a:r>
            <a:r>
              <a:rPr lang="en-US" sz="1000" dirty="0">
                <a:latin typeface="Arial Narrow" panose="020B0606020202030204" pitchFamily="34" charset="0"/>
              </a:rPr>
              <a:t> Includes individuals who had not had a lab reported in the past year.</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HIV care continuum among persons living with HIV infection (PLWH) in Massachusetts: “PLWH” refers to individuals diagnosed through 2022, alive through 12/31/2023, and living in Massachusetts based on last known address. “Engaged in Care” is defined as having ≥1 VL or CD4 test result in 2023. “Retained in Care” is defined as having ≥2 VL or CD4 test results at least 3 months apart in 2023. “Virally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4513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Engagement in care among MSM (including MSM/IDU) aged 60+ years living with HIV infection by place of birth, race/ethnicity, and Health Service Region of residence, Massachusetts 2023</a:t>
            </a:r>
            <a:r>
              <a:rPr lang="en-US" sz="2400" baseline="30000" dirty="0"/>
              <a:t>1</a:t>
            </a:r>
            <a:r>
              <a:rPr lang="en-US" sz="2400" dirty="0"/>
              <a:t> (N=3,257)</a:t>
            </a:r>
          </a:p>
        </p:txBody>
      </p:sp>
      <p:pic>
        <p:nvPicPr>
          <p:cNvPr id="3" name="Picture 2" descr="The figure is a bar chart which displays the percentage of individuals who were engaged in care among MSM (including MSM/IDU) aged 60+ years living with HIV infection in Massachusetts by place of birth (US, PR/USD, Non-US), race/ethnicity (White NH, Black NH, Hispanic/Latinx), and Health Service Region (Boston, Central, Metro West, Northeast, Southeast, and Western).">
            <a:extLst>
              <a:ext uri="{FF2B5EF4-FFF2-40B4-BE49-F238E27FC236}">
                <a16:creationId xmlns:a16="http://schemas.microsoft.com/office/drawing/2014/main" id="{D524216D-DE43-2098-CC41-285797204C1A}"/>
              </a:ext>
            </a:extLst>
          </p:cNvPr>
          <p:cNvPicPr>
            <a:picLocks noChangeAspect="1"/>
          </p:cNvPicPr>
          <p:nvPr/>
        </p:nvPicPr>
        <p:blipFill>
          <a:blip r:embed="rId3"/>
          <a:stretch>
            <a:fillRect/>
          </a:stretch>
        </p:blipFill>
        <p:spPr>
          <a:xfrm>
            <a:off x="151885" y="1087933"/>
            <a:ext cx="11888230" cy="468213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660529"/>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HIV care continuum among persons living with HIV infection (PLWH) in Massachusetts: “PLWH” refers to individuals diagnosed through 2022, alive through 12/31/2023, and living in Massachusetts based on last known address. “Engaged in Care” is defined as having ≥1 VL or CD4 test result in 2023. “Retained in Care” is defined as having ≥2 VL or CD4 test results at least 3 months apart in 2023. “Virally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301828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Viral suppression among MSM (including MSM/IDU) aged 60+ years living with HIV infection by place of birth, race/ethnicity, and Health Service Region of residence, Massachusetts 2023</a:t>
            </a:r>
            <a:r>
              <a:rPr lang="en-US" sz="2400" baseline="30000" dirty="0"/>
              <a:t>1</a:t>
            </a:r>
            <a:r>
              <a:rPr lang="en-US" sz="2400" dirty="0"/>
              <a:t> (N=3,257)</a:t>
            </a:r>
          </a:p>
        </p:txBody>
      </p:sp>
      <p:pic>
        <p:nvPicPr>
          <p:cNvPr id="5" name="Picture 4" descr="The figure is a bar chart which displays the percentage of individuals who were virally suppressed among MSM (including MSM/IDU) aged 60+ years living with HIV infection in Massachusetts by place of birth (US, PR/USD, Non-US), race/ethnicity (White NH, Black NH, Hispanic/Latinx), and Health Service Region (Boston, Central, Metro West, Northeast, Southeast, and Western).">
            <a:extLst>
              <a:ext uri="{FF2B5EF4-FFF2-40B4-BE49-F238E27FC236}">
                <a16:creationId xmlns:a16="http://schemas.microsoft.com/office/drawing/2014/main" id="{F9156AB7-74A8-2754-BE1B-C87C626ED5A2}"/>
              </a:ext>
            </a:extLst>
          </p:cNvPr>
          <p:cNvPicPr>
            <a:picLocks noChangeAspect="1"/>
          </p:cNvPicPr>
          <p:nvPr/>
        </p:nvPicPr>
        <p:blipFill>
          <a:blip r:embed="rId3"/>
          <a:stretch>
            <a:fillRect/>
          </a:stretch>
        </p:blipFill>
        <p:spPr>
          <a:xfrm>
            <a:off x="214762" y="1054402"/>
            <a:ext cx="11882134" cy="4749196"/>
          </a:xfrm>
          <a:prstGeom prst="rect">
            <a:avLst/>
          </a:prstGeom>
        </p:spPr>
      </p:pic>
      <p:sp>
        <p:nvSpPr>
          <p:cNvPr id="4" name="TextBox 3">
            <a:extLst>
              <a:ext uri="{FF2B5EF4-FFF2-40B4-BE49-F238E27FC236}">
                <a16:creationId xmlns:a16="http://schemas.microsoft.com/office/drawing/2014/main" id="{2932C7BC-AB30-9981-BA0B-D0D1C96C888A}"/>
              </a:ext>
            </a:extLst>
          </p:cNvPr>
          <p:cNvSpPr txBox="1"/>
          <p:nvPr/>
        </p:nvSpPr>
        <p:spPr>
          <a:xfrm>
            <a:off x="420760" y="5660529"/>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HIV care continuum among persons living with HIV infection (PLWH) in Massachusetts: “PLWH” refers to individuals diagnosed through 2022, alive through 12/31/2023, and living in Massachusetts based on last known address. “Engaged in Care” is defined as having ≥1 VL or CD4 test result in 2023. “Retained in Care” is defined as having ≥2 VL or CD4 test results at least 3 months apart in 2023. “Virally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106406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Individuals diagnosed with HIV infection by age at diagnosis, Massachusetts 2014 – 2023</a:t>
            </a:r>
            <a:r>
              <a:rPr lang="en-US" sz="2400" baseline="30000" dirty="0"/>
              <a:t>1</a:t>
            </a:r>
            <a:endParaRPr lang="en-US" sz="2400" dirty="0"/>
          </a:p>
        </p:txBody>
      </p:sp>
      <p:pic>
        <p:nvPicPr>
          <p:cNvPr id="4" name="Picture 3" descr="The figure is a trendline displaying the percentage distribution by age at diagnosis (&lt;19, 20-29, 30-39, 40-49, 50-59, 60+) for individuals diagnosed with HIV infection for each year of the ten-year period.">
            <a:extLst>
              <a:ext uri="{FF2B5EF4-FFF2-40B4-BE49-F238E27FC236}">
                <a16:creationId xmlns:a16="http://schemas.microsoft.com/office/drawing/2014/main" id="{386F6508-19FF-504A-7376-186386BC524A}"/>
              </a:ext>
            </a:extLst>
          </p:cNvPr>
          <p:cNvPicPr>
            <a:picLocks noChangeAspect="1"/>
          </p:cNvPicPr>
          <p:nvPr/>
        </p:nvPicPr>
        <p:blipFill>
          <a:blip r:embed="rId3"/>
          <a:stretch>
            <a:fillRect/>
          </a:stretch>
        </p:blipFill>
        <p:spPr>
          <a:xfrm>
            <a:off x="609124" y="1055756"/>
            <a:ext cx="10973751" cy="491989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288989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 Percentage of individuals diagnosed with HIV infection by age at diagnosis (&lt;60 years [N=1,328] vs. 60+ years [N=107]) and sex assigned at birth, </a:t>
            </a:r>
            <a:br>
              <a:rPr lang="en-US" sz="2400" dirty="0"/>
            </a:br>
            <a:r>
              <a:rPr lang="en-US" sz="2400" dirty="0"/>
              <a:t>Massachusetts 2021 – 2023</a:t>
            </a:r>
            <a:r>
              <a:rPr lang="en-US" sz="2400" baseline="30000" dirty="0"/>
              <a:t>1</a:t>
            </a:r>
            <a:endParaRPr lang="en-US" sz="2400" dirty="0"/>
          </a:p>
        </p:txBody>
      </p:sp>
      <p:graphicFrame>
        <p:nvGraphicFramePr>
          <p:cNvPr id="4" name="Chart 3" descr="The figure is a stacked bar chart displaying the distribution by sex assigned at birth (assigned male, assigned female) of two groups: individuals diagnosed with HIV infection at under 60 years of age and individuals diagnosed with HIV infection at age 60+ years of age.">
            <a:extLst>
              <a:ext uri="{FF2B5EF4-FFF2-40B4-BE49-F238E27FC236}">
                <a16:creationId xmlns:a16="http://schemas.microsoft.com/office/drawing/2014/main" id="{C0742C1D-147D-273E-F6E0-2664ECBBE486}"/>
              </a:ext>
            </a:extLst>
          </p:cNvPr>
          <p:cNvGraphicFramePr/>
          <p:nvPr>
            <p:extLst>
              <p:ext uri="{D42A27DB-BD31-4B8C-83A1-F6EECF244321}">
                <p14:modId xmlns:p14="http://schemas.microsoft.com/office/powerpoint/2010/main" val="3946522911"/>
              </p:ext>
            </p:extLst>
          </p:nvPr>
        </p:nvGraphicFramePr>
        <p:xfrm>
          <a:off x="249922" y="1128021"/>
          <a:ext cx="10972799" cy="47030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77291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Percentage of individuals diagnosed with HIV infection by age at diagnosis (&lt;60 years [N=1,328] vs. 60+ years [N=107]) and place of birth, </a:t>
            </a:r>
            <a:br>
              <a:rPr lang="en-US" sz="2400" dirty="0"/>
            </a:br>
            <a:r>
              <a:rPr lang="en-US" sz="2400" dirty="0"/>
              <a:t>Massachusetts 2021 – 2023</a:t>
            </a:r>
            <a:r>
              <a:rPr lang="en-US" sz="2400" baseline="30000" dirty="0"/>
              <a:t>1</a:t>
            </a:r>
            <a:endParaRPr lang="en-US" sz="2400" dirty="0"/>
          </a:p>
        </p:txBody>
      </p:sp>
      <p:pic>
        <p:nvPicPr>
          <p:cNvPr id="4" name="Picture 3" descr="The figure is a stacked bar chart displaying the distribution by place of birth (United States, Puerto Rico, Non-US) of two groups: individuals diagnosed with HIV infection at under 60 years of age and individuals diagnosed with HIV infection at age 60+ years of age.">
            <a:extLst>
              <a:ext uri="{FF2B5EF4-FFF2-40B4-BE49-F238E27FC236}">
                <a16:creationId xmlns:a16="http://schemas.microsoft.com/office/drawing/2014/main" id="{0243E187-BB94-A295-B6C8-315C47ADE83B}"/>
              </a:ext>
            </a:extLst>
          </p:cNvPr>
          <p:cNvPicPr>
            <a:picLocks noChangeAspect="1"/>
          </p:cNvPicPr>
          <p:nvPr/>
        </p:nvPicPr>
        <p:blipFill>
          <a:blip r:embed="rId3"/>
          <a:stretch>
            <a:fillRect/>
          </a:stretch>
        </p:blipFill>
        <p:spPr>
          <a:xfrm>
            <a:off x="463242" y="1142802"/>
            <a:ext cx="11400508" cy="457239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184348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Percentage of individuals diagnosed with HIV infection by age at diagnosis (&lt;60 years [N=1,328] vs. 60+ years [N=107]) and race/ethnicity, </a:t>
            </a:r>
            <a:br>
              <a:rPr lang="en-US" sz="2400" dirty="0"/>
            </a:br>
            <a:r>
              <a:rPr lang="en-US" sz="2400" dirty="0"/>
              <a:t>Massachusetts 2021 – 2023</a:t>
            </a:r>
            <a:r>
              <a:rPr lang="en-US" sz="2400" baseline="30000" dirty="0"/>
              <a:t>1</a:t>
            </a:r>
          </a:p>
        </p:txBody>
      </p:sp>
      <p:pic>
        <p:nvPicPr>
          <p:cNvPr id="4" name="Picture 3" descr="The figure is a stacked bar chart displaying the distribution by race/ethnicity (white non-Hispanic, black non-Hispanic, Hispanic/Latinx, and other) of two groups: individuals diagnosed with HIV infection at under 60 years of age and individuals diagnosed with HIV infection at age 60+ years of age.">
            <a:extLst>
              <a:ext uri="{FF2B5EF4-FFF2-40B4-BE49-F238E27FC236}">
                <a16:creationId xmlns:a16="http://schemas.microsoft.com/office/drawing/2014/main" id="{EB2EB000-870E-0C95-A982-2EB58DBA7324}"/>
              </a:ext>
            </a:extLst>
          </p:cNvPr>
          <p:cNvPicPr>
            <a:picLocks noChangeAspect="1"/>
          </p:cNvPicPr>
          <p:nvPr/>
        </p:nvPicPr>
        <p:blipFill>
          <a:blip r:embed="rId3"/>
          <a:stretch>
            <a:fillRect/>
          </a:stretch>
        </p:blipFill>
        <p:spPr>
          <a:xfrm>
            <a:off x="609124" y="1026968"/>
            <a:ext cx="10973751" cy="480406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64471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Percentage of individuals diagnosed with HIV infection by age at diagnosis (&lt;60 years [N=1,328] vs. 60+ years [N=107]) and exposure mode, </a:t>
            </a:r>
            <a:br>
              <a:rPr lang="en-US" sz="2400" dirty="0"/>
            </a:br>
            <a:r>
              <a:rPr lang="en-US" sz="2400" dirty="0"/>
              <a:t>Massachusetts 2021 – 2023</a:t>
            </a:r>
            <a:r>
              <a:rPr lang="en-US" sz="2400" baseline="30000" dirty="0"/>
              <a:t>1</a:t>
            </a:r>
            <a:endParaRPr lang="en-US" sz="2400" dirty="0"/>
          </a:p>
        </p:txBody>
      </p:sp>
      <p:pic>
        <p:nvPicPr>
          <p:cNvPr id="4" name="Picture 3" descr="The figure is a stacked bar chart displaying the distribution by exposure mode (male-to-male sex, injection drug use, MSM/IDU, heterosexual sex, Other, presumed heterosexual, and no identified risk) of two groups: individuals diagnosed with HIV infection at under 60 years of age and individuals diagnosed with HIV infection at age 60+ years of age.">
            <a:extLst>
              <a:ext uri="{FF2B5EF4-FFF2-40B4-BE49-F238E27FC236}">
                <a16:creationId xmlns:a16="http://schemas.microsoft.com/office/drawing/2014/main" id="{82959EAD-2944-403E-16CF-6979A6399CAC}"/>
              </a:ext>
            </a:extLst>
          </p:cNvPr>
          <p:cNvPicPr>
            <a:picLocks noChangeAspect="1"/>
          </p:cNvPicPr>
          <p:nvPr/>
        </p:nvPicPr>
        <p:blipFill>
          <a:blip r:embed="rId3"/>
          <a:stretch>
            <a:fillRect/>
          </a:stretch>
        </p:blipFill>
        <p:spPr>
          <a:xfrm>
            <a:off x="243332" y="1005630"/>
            <a:ext cx="11705335"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180412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persons living with HIV infection by age, Massachusetts 2014–2023</a:t>
            </a:r>
            <a:r>
              <a:rPr lang="en-US" sz="2400" baseline="30000" dirty="0"/>
              <a:t>1</a:t>
            </a:r>
            <a:r>
              <a:rPr lang="en-US" sz="2400" dirty="0"/>
              <a:t> </a:t>
            </a:r>
          </a:p>
        </p:txBody>
      </p:sp>
      <p:pic>
        <p:nvPicPr>
          <p:cNvPr id="3" name="Picture 2" descr="The figure is a stacked bar chart displaying the percentage distribution of persons living with HIV infection by age (0-19, 20-29, 30-39, 40-49, 50-59, 60+ years) for each year of the ten-year period.">
            <a:extLst>
              <a:ext uri="{FF2B5EF4-FFF2-40B4-BE49-F238E27FC236}">
                <a16:creationId xmlns:a16="http://schemas.microsoft.com/office/drawing/2014/main" id="{E280A220-58A5-E821-1033-84933E561704}"/>
              </a:ext>
            </a:extLst>
          </p:cNvPr>
          <p:cNvPicPr>
            <a:picLocks noChangeAspect="1"/>
          </p:cNvPicPr>
          <p:nvPr/>
        </p:nvPicPr>
        <p:blipFill>
          <a:blip r:embed="rId3"/>
          <a:stretch>
            <a:fillRect/>
          </a:stretch>
        </p:blipFill>
        <p:spPr>
          <a:xfrm>
            <a:off x="159493" y="1168142"/>
            <a:ext cx="11839458" cy="4932091"/>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Percentage of individuals diagnosed with HIV infection at 60+ years (N=107) by sex assigned at birth and exposure mode, Massachusetts 2021 – 2023</a:t>
            </a:r>
            <a:r>
              <a:rPr lang="en-US" sz="2400" baseline="30000" dirty="0"/>
              <a:t>1</a:t>
            </a:r>
            <a:endParaRPr lang="en-US" sz="2400" dirty="0"/>
          </a:p>
        </p:txBody>
      </p:sp>
      <p:pic>
        <p:nvPicPr>
          <p:cNvPr id="4" name="Picture 3" descr="The figure is a stacked bar chart displaying the distribution by exposure mode (male-to-male sex, injection drug use, MSM/IDU, heterosexual sex, Other, presumed heterosexual, and no identified risk) of two groups: individuals AMAB  and individuals AFAB diagnosed with HIV infection at age 60+ years of age.">
            <a:extLst>
              <a:ext uri="{FF2B5EF4-FFF2-40B4-BE49-F238E27FC236}">
                <a16:creationId xmlns:a16="http://schemas.microsoft.com/office/drawing/2014/main" id="{5D6546D7-A01A-D1DA-7A9E-36C9519D7A46}"/>
              </a:ext>
            </a:extLst>
          </p:cNvPr>
          <p:cNvPicPr>
            <a:picLocks noChangeAspect="1"/>
          </p:cNvPicPr>
          <p:nvPr/>
        </p:nvPicPr>
        <p:blipFill>
          <a:blip r:embed="rId3"/>
          <a:stretch>
            <a:fillRect/>
          </a:stretch>
        </p:blipFill>
        <p:spPr>
          <a:xfrm>
            <a:off x="380504" y="1005630"/>
            <a:ext cx="11430991"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69601"/>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Values less than five are suppressed for populations less than 50,000 or for populations of unknown size. Percentages do not add up to 100% due to suppressed value</a:t>
            </a:r>
            <a:r>
              <a:rPr lang="en-US" sz="1000" dirty="0">
                <a:latin typeface="Arial Narrow" panose="020B0606020202030204" pitchFamily="34" charset="0"/>
                <a:cs typeface="Arial" panose="020B0604020202020204" pitchFamily="34" charset="0"/>
              </a:rPr>
              <a:t>.</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151517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 Percentage of individuals diagnosed with HIV infection by age at diagnosis (&lt;60 years [N=1,328] vs. 60+ years [N=107]) and by Health Service Region (HSR) of residence, Massachusetts 2021 – 2023</a:t>
            </a:r>
            <a:r>
              <a:rPr lang="en-US" sz="2400" baseline="30000" dirty="0"/>
              <a:t>1</a:t>
            </a:r>
            <a:endParaRPr lang="en-US" sz="2400" dirty="0"/>
          </a:p>
        </p:txBody>
      </p:sp>
      <p:pic>
        <p:nvPicPr>
          <p:cNvPr id="4" name="Picture 3" descr="The figure is a bar chart displaying the percentage distribution by health service region (Boston, Central, Metro West, Northeast, Southeast, Western, and Prison) for two groups: individuals diagnosed with HIV infection at under 60 years of age and individuals diagnosed with HIV infection at age 60+ years of age.">
            <a:extLst>
              <a:ext uri="{FF2B5EF4-FFF2-40B4-BE49-F238E27FC236}">
                <a16:creationId xmlns:a16="http://schemas.microsoft.com/office/drawing/2014/main" id="{63D3A2F3-A1E4-8E09-3D66-6DAD6EB06BB5}"/>
              </a:ext>
            </a:extLst>
          </p:cNvPr>
          <p:cNvPicPr>
            <a:picLocks noChangeAspect="1"/>
          </p:cNvPicPr>
          <p:nvPr/>
        </p:nvPicPr>
        <p:blipFill>
          <a:blip r:embed="rId3"/>
          <a:stretch>
            <a:fillRect/>
          </a:stretch>
        </p:blipFill>
        <p:spPr>
          <a:xfrm>
            <a:off x="746283" y="1322636"/>
            <a:ext cx="11004234" cy="451752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112136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altLang="en-US" sz="2400" dirty="0"/>
              <a:t>Persons living with HIV infection by expanded older age categories, Massachusetts 2023</a:t>
            </a:r>
            <a:r>
              <a:rPr lang="en-US" altLang="en-US" sz="2400" baseline="30000" dirty="0"/>
              <a:t>1</a:t>
            </a:r>
            <a:r>
              <a:rPr lang="en-US" altLang="en-US" sz="2400" dirty="0"/>
              <a:t> (N=24,119)</a:t>
            </a:r>
            <a:endParaRPr lang="en-US" sz="2400" dirty="0"/>
          </a:p>
        </p:txBody>
      </p:sp>
      <p:pic>
        <p:nvPicPr>
          <p:cNvPr id="4" name="Picture 3" descr="The figure is a bar chart displaying the percentage distribution of persons living with HIV infection by age category.">
            <a:extLst>
              <a:ext uri="{FF2B5EF4-FFF2-40B4-BE49-F238E27FC236}">
                <a16:creationId xmlns:a16="http://schemas.microsoft.com/office/drawing/2014/main" id="{7FD526E9-AC7B-0628-7BA4-825156967856}"/>
              </a:ext>
            </a:extLst>
          </p:cNvPr>
          <p:cNvPicPr>
            <a:picLocks noChangeAspect="1"/>
          </p:cNvPicPr>
          <p:nvPr/>
        </p:nvPicPr>
        <p:blipFill>
          <a:blip r:embed="rId3"/>
          <a:srcRect r="31972"/>
          <a:stretch>
            <a:fillRect/>
          </a:stretch>
        </p:blipFill>
        <p:spPr>
          <a:xfrm>
            <a:off x="2936418" y="1197579"/>
            <a:ext cx="6523786" cy="470652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9932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Number of years since HIV infection diagnosis among individuals aged 60+ years living with HIV infection, Massachusetts 2023</a:t>
            </a:r>
            <a:r>
              <a:rPr lang="en-US" altLang="en-US" sz="2400" baseline="30000" dirty="0"/>
              <a:t>1</a:t>
            </a:r>
            <a:r>
              <a:rPr lang="en-US" sz="2400" dirty="0"/>
              <a:t> (N=8,726)</a:t>
            </a:r>
          </a:p>
        </p:txBody>
      </p:sp>
      <p:pic>
        <p:nvPicPr>
          <p:cNvPr id="4" name="Picture 3" descr="The figure is a bar chart displaying the percentage distribution of persons living with HIV infection aged 60+years by number of years since HIV infection diagnosis.">
            <a:extLst>
              <a:ext uri="{FF2B5EF4-FFF2-40B4-BE49-F238E27FC236}">
                <a16:creationId xmlns:a16="http://schemas.microsoft.com/office/drawing/2014/main" id="{9BD80F3C-6F77-E348-2270-68422B2B8793}"/>
              </a:ext>
            </a:extLst>
          </p:cNvPr>
          <p:cNvPicPr>
            <a:picLocks noChangeAspect="1"/>
          </p:cNvPicPr>
          <p:nvPr/>
        </p:nvPicPr>
        <p:blipFill>
          <a:blip r:embed="rId3"/>
          <a:srcRect l="14939" r="17307"/>
          <a:stretch>
            <a:fillRect/>
          </a:stretch>
        </p:blipFill>
        <p:spPr>
          <a:xfrm>
            <a:off x="2713220" y="1323447"/>
            <a:ext cx="7435122" cy="471261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83016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People aged 60+ years and living with HIV infection compared to people aged under 60 years by sex assigned at birth, current gender, and race/ethnicity, Massachusetts 2023</a:t>
            </a:r>
            <a:r>
              <a:rPr lang="en-US" altLang="en-US" sz="2400" baseline="30000" dirty="0"/>
              <a:t>1</a:t>
            </a:r>
            <a:endParaRPr lang="en-US" sz="2400" dirty="0"/>
          </a:p>
        </p:txBody>
      </p:sp>
      <p:pic>
        <p:nvPicPr>
          <p:cNvPr id="8" name="Picture 7" descr="The figure is a butterfly graph comparing the percentage distribution of people under 60 years to people aged 60+ years and living with HIV infection by sex assigned at birth, gender, place of birth, and race/ethnicity">
            <a:extLst>
              <a:ext uri="{FF2B5EF4-FFF2-40B4-BE49-F238E27FC236}">
                <a16:creationId xmlns:a16="http://schemas.microsoft.com/office/drawing/2014/main" id="{E7EF23B0-07C2-D090-95FE-055673B3FA4B}"/>
              </a:ext>
            </a:extLst>
          </p:cNvPr>
          <p:cNvPicPr>
            <a:picLocks noChangeAspect="1"/>
          </p:cNvPicPr>
          <p:nvPr/>
        </p:nvPicPr>
        <p:blipFill>
          <a:blip r:embed="rId3"/>
          <a:stretch>
            <a:fillRect/>
          </a:stretch>
        </p:blipFill>
        <p:spPr>
          <a:xfrm>
            <a:off x="2297542" y="1052392"/>
            <a:ext cx="6907367" cy="499305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2963"/>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baseline="30000" dirty="0">
                <a:latin typeface="Arial Narrow" panose="020B0606020202030204" pitchFamily="34" charset="0"/>
              </a:rPr>
              <a:t>2 </a:t>
            </a:r>
            <a:r>
              <a:rPr lang="en-US" sz="1000" dirty="0">
                <a:latin typeface="Arial Narrow" panose="020B0606020202030204" pitchFamily="34" charset="0"/>
              </a:rPr>
              <a:t>PR/USD = Puerto Rico/US Dependencies, 98% persons living with HIV infection on 12/31/2023 who were born in PR/USD were born in Puerto Rico</a:t>
            </a:r>
          </a:p>
          <a:p>
            <a:r>
              <a:rPr lang="en-US" sz="1000" dirty="0">
                <a:latin typeface="Arial Narrow" panose="020B0606020202030204" pitchFamily="34" charset="0"/>
              </a:rPr>
              <a:t>AMAB = assigned male at birth; AFAB = assigned female at birth; NH = non-Hispanic; API = Asian/Pacific Islander</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193865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fontScale="90000"/>
          </a:bodyPr>
          <a:lstStyle/>
          <a:p>
            <a:pPr algn="ctr"/>
            <a:r>
              <a:rPr lang="en-US" sz="2400" dirty="0"/>
              <a:t>People aged 60+ years and living with HIV infection compared to people aged under 60 years by exposure mode and Health Service Region, </a:t>
            </a:r>
            <a:br>
              <a:rPr lang="en-US" sz="2400" dirty="0"/>
            </a:br>
            <a:r>
              <a:rPr lang="en-US" sz="2400" dirty="0"/>
              <a:t>Massachusetts 2023</a:t>
            </a:r>
            <a:r>
              <a:rPr lang="en-US" altLang="en-US" sz="2400" baseline="30000" dirty="0"/>
              <a:t>1</a:t>
            </a:r>
            <a:endParaRPr lang="en-US" sz="2400" dirty="0"/>
          </a:p>
        </p:txBody>
      </p:sp>
      <p:pic>
        <p:nvPicPr>
          <p:cNvPr id="8" name="Picture 7" descr="The figure is a butterfly graph comparing the percentage distribution of people under 60 years to people aged 60+ years and living with HIV infection by exposure mode and Health Service Region.">
            <a:extLst>
              <a:ext uri="{FF2B5EF4-FFF2-40B4-BE49-F238E27FC236}">
                <a16:creationId xmlns:a16="http://schemas.microsoft.com/office/drawing/2014/main" id="{16452FD8-02EC-C3AA-5FBA-C61B96D4EB8C}"/>
              </a:ext>
            </a:extLst>
          </p:cNvPr>
          <p:cNvPicPr>
            <a:picLocks noChangeAspect="1"/>
          </p:cNvPicPr>
          <p:nvPr/>
        </p:nvPicPr>
        <p:blipFill>
          <a:blip r:embed="rId3"/>
          <a:stretch>
            <a:fillRect/>
          </a:stretch>
        </p:blipFill>
        <p:spPr>
          <a:xfrm>
            <a:off x="3145314" y="1000637"/>
            <a:ext cx="6261135" cy="5047926"/>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814483"/>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baseline="30000" dirty="0">
                <a:latin typeface="Arial Narrow" panose="020B0606020202030204" pitchFamily="34" charset="0"/>
              </a:rPr>
              <a:t>2 </a:t>
            </a:r>
            <a:r>
              <a:rPr lang="en-US" sz="1000" dirty="0">
                <a:latin typeface="Arial Narrow" panose="020B0606020202030204" pitchFamily="34" charset="0"/>
              </a:rPr>
              <a:t>Pres. HTSX=presumed heterosexual exposure, includes individuals assigned female at birth with a negative history of injection drug use who report having sex with an individual that identifies as male of unknown HIV status and risk</a:t>
            </a:r>
          </a:p>
          <a:p>
            <a:r>
              <a:rPr lang="en-US" sz="1000" dirty="0">
                <a:latin typeface="Arial Narrow" panose="020B0606020202030204" pitchFamily="34" charset="0"/>
              </a:rPr>
              <a:t>MSM=male-to-male sex; IDU=injection drug use; HTSX=heterosexual sex; NIR=no identified risk</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126425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Viral load status among persons living with HIV infection by age (&lt;60 years vs. 60+ years) Massachusetts, 2023</a:t>
            </a:r>
            <a:r>
              <a:rPr lang="en-US" sz="2400" baseline="30000" dirty="0"/>
              <a:t>1</a:t>
            </a:r>
          </a:p>
        </p:txBody>
      </p:sp>
      <p:pic>
        <p:nvPicPr>
          <p:cNvPr id="4" name="Picture 3" descr="The figure is a bar chart displaying the percentage distribution by viral load status for two groups: persons living with HIV infection under age 60 years (N=14,516) and persons living with HIV infection aged 60 years and above (N=8,321).">
            <a:extLst>
              <a:ext uri="{FF2B5EF4-FFF2-40B4-BE49-F238E27FC236}">
                <a16:creationId xmlns:a16="http://schemas.microsoft.com/office/drawing/2014/main" id="{92520F63-5E2B-A2C3-EC9C-BAA79F871CE2}"/>
              </a:ext>
            </a:extLst>
          </p:cNvPr>
          <p:cNvPicPr>
            <a:picLocks noChangeAspect="1"/>
          </p:cNvPicPr>
          <p:nvPr/>
        </p:nvPicPr>
        <p:blipFill>
          <a:blip r:embed="rId3"/>
          <a:stretch>
            <a:fillRect/>
          </a:stretch>
        </p:blipFill>
        <p:spPr>
          <a:xfrm>
            <a:off x="609124" y="1170236"/>
            <a:ext cx="10973751" cy="451752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01101" y="5658163"/>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HIV care continuum among persons living with HIV infection (PLWH) in Massachusetts: “PLWH” refers to individuals diagnosed through 2022, alive through 12/31/2023, and living in Massachusetts based on last known address. “Engaged in Care” is defined as having ≥1 VL or CD4 test result in 2023. “Retained in Care” is defined as having ≥2 VL or CD4 test results at least 3 months apart in 2023. “Virally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230086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Stages of HIV care among persons living with HIV infection by age (&lt;60 years vs. 60+ years) Massachusetts, 2023</a:t>
            </a:r>
            <a:r>
              <a:rPr lang="en-US" sz="2400" baseline="30000" dirty="0"/>
              <a:t>1</a:t>
            </a:r>
          </a:p>
        </p:txBody>
      </p:sp>
      <p:pic>
        <p:nvPicPr>
          <p:cNvPr id="3" name="Picture 2" descr="The figure is a bar chart displaying percentage distribution by the stages of care (all persons living with HIV infection, engaged in care, retained in care, and virally suppressed) for two groups: persons living with HIV infection under age 60 years (N=14,516) and persons living with HIV infection aged 60 years and above (N=8,321).">
            <a:extLst>
              <a:ext uri="{FF2B5EF4-FFF2-40B4-BE49-F238E27FC236}">
                <a16:creationId xmlns:a16="http://schemas.microsoft.com/office/drawing/2014/main" id="{A234DCFC-CCCA-046D-E6AF-049FDB9D9EE5}"/>
              </a:ext>
            </a:extLst>
          </p:cNvPr>
          <p:cNvPicPr>
            <a:picLocks noChangeAspect="1"/>
          </p:cNvPicPr>
          <p:nvPr/>
        </p:nvPicPr>
        <p:blipFill>
          <a:blip r:embed="rId3"/>
          <a:stretch>
            <a:fillRect/>
          </a:stretch>
        </p:blipFill>
        <p:spPr>
          <a:xfrm>
            <a:off x="563400" y="1249491"/>
            <a:ext cx="11065199" cy="435901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01101" y="5658163"/>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HIV care continuum among persons living with HIV infection (PLWH) in Massachusetts: “PLWH” refers to individuals diagnosed through 2022, alive through 12/31/2023, and living in Massachusetts based on last known address. “Engaged in Care” is defined as having ≥1 VL or CD4 test result in 2023. “Retained in Care” is defined as having ≥2 VL or CD4 test results at least 3 months apart in 2023. “Virally Suppressed” is defined as having a VL &lt;200 copies/mL for the most recent VL test drawn in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201875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p:txBody>
          <a:bodyPr>
            <a:normAutofit/>
          </a:bodyPr>
          <a:lstStyle/>
          <a:p>
            <a:pPr algn="ctr"/>
            <a:r>
              <a:rPr lang="en-US" sz="2400" dirty="0"/>
              <a:t>People aged 60+ years living with HIV infection by exposure mode, Massachusetts 2023</a:t>
            </a:r>
            <a:r>
              <a:rPr lang="en-US" sz="2400" baseline="30000" dirty="0"/>
              <a:t>1</a:t>
            </a:r>
            <a:r>
              <a:rPr lang="en-US" sz="2400" dirty="0"/>
              <a:t> (N=8,726)</a:t>
            </a:r>
          </a:p>
        </p:txBody>
      </p:sp>
      <p:pic>
        <p:nvPicPr>
          <p:cNvPr id="3" name="Picture 2" descr="The figure is an open pie chart which displays the distribution by exposure mode of persons aged 60+ years living with HIV infection. Text in the center of the pie chart reads, “38% reported MSM&quot;.">
            <a:extLst>
              <a:ext uri="{FF2B5EF4-FFF2-40B4-BE49-F238E27FC236}">
                <a16:creationId xmlns:a16="http://schemas.microsoft.com/office/drawing/2014/main" id="{F2EB525E-8E60-7150-9EAC-A319CD70A3E1}"/>
              </a:ext>
            </a:extLst>
          </p:cNvPr>
          <p:cNvPicPr>
            <a:picLocks noChangeAspect="1"/>
          </p:cNvPicPr>
          <p:nvPr/>
        </p:nvPicPr>
        <p:blipFill>
          <a:blip r:embed="rId3"/>
          <a:stretch>
            <a:fillRect/>
          </a:stretch>
        </p:blipFill>
        <p:spPr>
          <a:xfrm>
            <a:off x="2681944" y="1128914"/>
            <a:ext cx="6828112" cy="477358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3333259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AD35F-6594-4B15-9277-8BFC9EFD0490}">
  <ds:schemaRefs>
    <ds:schemaRef ds:uri="http://purl.org/dc/terms/"/>
    <ds:schemaRef ds:uri="http://schemas.microsoft.com/office/2006/documentManagement/types"/>
    <ds:schemaRef ds:uri="ae916ade-957f-4a2f-93c3-592a84a0e75c"/>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e10e4db1-d899-403d-9807-651178ead3da"/>
  </ds:schemaRefs>
</ds:datastoreItem>
</file>

<file path=customXml/itemProps3.xml><?xml version="1.0" encoding="utf-8"?>
<ds:datastoreItem xmlns:ds="http://schemas.openxmlformats.org/officeDocument/2006/customXml" ds:itemID="{F24D9094-64B8-4632-A3B1-F24D23B18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2043</TotalTime>
  <Words>5771</Words>
  <Application>Microsoft Office PowerPoint</Application>
  <PresentationFormat>Widescreen</PresentationFormat>
  <Paragraphs>215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Franklin Gothic Book</vt:lpstr>
      <vt:lpstr>Segoe UI</vt:lpstr>
      <vt:lpstr>Office Theme</vt:lpstr>
      <vt:lpstr>6_Default Design</vt:lpstr>
      <vt:lpstr>Massachusetts HIV Epidemiologic Profile:  Data as of 7/1/2024 Population Report: Older Individuals </vt:lpstr>
      <vt:lpstr>Percentage distribution of persons living with HIV infection by age, Massachusetts 2014–20231 </vt:lpstr>
      <vt:lpstr>Persons living with HIV infection by expanded older age categories, Massachusetts 20231 (N=24,119)</vt:lpstr>
      <vt:lpstr>Number of years since HIV infection diagnosis among individuals aged 60+ years living with HIV infection, Massachusetts 20231 (N=8,726)</vt:lpstr>
      <vt:lpstr>People aged 60+ years and living with HIV infection compared to people aged under 60 years by sex assigned at birth, current gender, and race/ethnicity, Massachusetts 20231</vt:lpstr>
      <vt:lpstr>People aged 60+ years and living with HIV infection compared to people aged under 60 years by exposure mode and Health Service Region,  Massachusetts 20231</vt:lpstr>
      <vt:lpstr>Viral load status among persons living with HIV infection by age (&lt;60 years vs. 60+ years) Massachusetts, 20231</vt:lpstr>
      <vt:lpstr>Stages of HIV care among persons living with HIV infection by age (&lt;60 years vs. 60+ years) Massachusetts, 20231</vt:lpstr>
      <vt:lpstr>People aged 60+ years living with HIV infection by exposure mode, Massachusetts 20231 (N=8,726)</vt:lpstr>
      <vt:lpstr>PLWH aged 60+ years with MSM or MSM/IDU exposure mode (N=3,374) compared to PLWH aged 60+ years with other exposure modes (N=5,352) by selected demographics, Massachusetts 20231 </vt:lpstr>
      <vt:lpstr>Stages of HIV care among MSM (including MSM/IDU) aged 60+ years living with HIV infection, Massachusetts 20231 (N=3,257)</vt:lpstr>
      <vt:lpstr>Viral load status MSM (including MSM/IDU) aged 60+ years living with HIV infection, Massachusetts 20231 (N=3,257)</vt:lpstr>
      <vt:lpstr>Engagement in care among MSM (including MSM/IDU) aged 60+ years living with HIV infection by place of birth, race/ethnicity, and Health Service Region of residence, Massachusetts 20231 (N=3,257)</vt:lpstr>
      <vt:lpstr>Viral suppression among MSM (including MSM/IDU) aged 60+ years living with HIV infection by place of birth, race/ethnicity, and Health Service Region of residence, Massachusetts 20231 (N=3,257)</vt:lpstr>
      <vt:lpstr>Individuals diagnosed with HIV infection by age at diagnosis, Massachusetts 2014 – 20231</vt:lpstr>
      <vt:lpstr>. Percentage of individuals diagnosed with HIV infection by age at diagnosis (&lt;60 years [N=1,328] vs. 60+ years [N=107]) and sex assigned at birth,  Massachusetts 2021 – 20231</vt:lpstr>
      <vt:lpstr>Percentage of individuals diagnosed with HIV infection by age at diagnosis (&lt;60 years [N=1,328] vs. 60+ years [N=107]) and place of birth,  Massachusetts 2021 – 20231</vt:lpstr>
      <vt:lpstr>Percentage of individuals diagnosed with HIV infection by age at diagnosis (&lt;60 years [N=1,328] vs. 60+ years [N=107]) and race/ethnicity,  Massachusetts 2021 – 20231</vt:lpstr>
      <vt:lpstr>Percentage of individuals diagnosed with HIV infection by age at diagnosis (&lt;60 years [N=1,328] vs. 60+ years [N=107]) and exposure mode,  Massachusetts 2021 – 20231</vt:lpstr>
      <vt:lpstr>Percentage of individuals diagnosed with HIV infection at 60+ years (N=107) by sex assigned at birth and exposure mode, Massachusetts 2021 – 20231</vt:lpstr>
      <vt:lpstr> Percentage of individuals diagnosed with HIV infection by age at diagnosis (&lt;60 years [N=1,328] vs. 60+ years [N=107]) and by Health Service Region (HSR) of residence, Massachusetts 2021 – 20231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7/1/2024, Population Report: Older Individuals, Slideset</dc:title>
  <dc:creator>Massachusetts Department of Public Health;Bureau of Infectious Disease and Laboratory Sciences</dc:creator>
  <cp:keywords>Older individuals, Persons 60+ years of age, HIV, aging, Massachusetts, HIV Surveillance data</cp:keywords>
  <cp:lastModifiedBy>Maile Beatty</cp:lastModifiedBy>
  <cp:revision>400</cp:revision>
  <cp:lastPrinted>2021-01-21T15:13:04Z</cp:lastPrinted>
  <dcterms:created xsi:type="dcterms:W3CDTF">2022-07-05T15:37:33Z</dcterms:created>
  <dcterms:modified xsi:type="dcterms:W3CDTF">2025-06-26T22:24:10Z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