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6"/>
  </p:notesMasterIdLst>
  <p:handoutMasterIdLst>
    <p:handoutMasterId r:id="rId27"/>
  </p:handoutMasterIdLst>
  <p:sldIdLst>
    <p:sldId id="2147470021" r:id="rId5"/>
    <p:sldId id="2147470022" r:id="rId6"/>
    <p:sldId id="2147470023" r:id="rId7"/>
    <p:sldId id="2147470024" r:id="rId8"/>
    <p:sldId id="2147470029" r:id="rId9"/>
    <p:sldId id="2147470030" r:id="rId10"/>
    <p:sldId id="2147470031" r:id="rId11"/>
    <p:sldId id="2147470032" r:id="rId12"/>
    <p:sldId id="2147470033" r:id="rId13"/>
    <p:sldId id="2147470034" r:id="rId14"/>
    <p:sldId id="2147470035" r:id="rId15"/>
    <p:sldId id="2147470036" r:id="rId16"/>
    <p:sldId id="2147470025" r:id="rId17"/>
    <p:sldId id="2147470026" r:id="rId18"/>
    <p:sldId id="2147470027" r:id="rId19"/>
    <p:sldId id="2147470028" r:id="rId20"/>
    <p:sldId id="2147470037" r:id="rId21"/>
    <p:sldId id="2147470038" r:id="rId22"/>
    <p:sldId id="2147470039" r:id="rId23"/>
    <p:sldId id="2147470042" r:id="rId24"/>
    <p:sldId id="2147470043" r:id="rId25"/>
  </p:sldIdLst>
  <p:sldSz cx="12192000" cy="6858000"/>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04" userDrawn="1">
          <p15:clr>
            <a:srgbClr val="A4A3A4"/>
          </p15:clr>
        </p15:guide>
        <p15:guide id="2" pos="7080" userDrawn="1">
          <p15:clr>
            <a:srgbClr val="A4A3A4"/>
          </p15:clr>
        </p15:guide>
      </p15:sldGuideLst>
    </p:ext>
    <p:ext uri="{2D200454-40CA-4A62-9FC3-DE9A4176ACB9}">
      <p15:notesGuideLst xmlns:p15="http://schemas.microsoft.com/office/powerpoint/2012/main">
        <p15:guide id="1" orient="horz" pos="2952" userDrawn="1">
          <p15:clr>
            <a:srgbClr val="A4A3A4"/>
          </p15:clr>
        </p15:guide>
        <p15:guide id="2" pos="223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4" clrIdx="0"/>
  <p:cmAuthor id="1" name="Karen" initials="K" lastIdx="2" clrIdx="1"/>
  <p:cmAuthor id="2" name="Bharel, Monica (DPH)" initials="BM(" lastIdx="3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808080"/>
    <a:srgbClr val="669900"/>
    <a:srgbClr val="005994"/>
    <a:srgbClr val="032E53"/>
    <a:srgbClr val="055994"/>
    <a:srgbClr val="4376BB"/>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18064" autoAdjust="0"/>
    <p:restoredTop sz="81440" autoAdjust="0"/>
  </p:normalViewPr>
  <p:slideViewPr>
    <p:cSldViewPr snapToGrid="0" snapToObjects="1">
      <p:cViewPr varScale="1">
        <p:scale>
          <a:sx n="63" d="100"/>
          <a:sy n="63" d="100"/>
        </p:scale>
        <p:origin x="576" y="67"/>
      </p:cViewPr>
      <p:guideLst>
        <p:guide orient="horz" pos="4104"/>
        <p:guide pos="7080"/>
      </p:guideLst>
    </p:cSldViewPr>
  </p:slideViewPr>
  <p:outlineViewPr>
    <p:cViewPr>
      <p:scale>
        <a:sx n="33" d="100"/>
        <a:sy n="33" d="100"/>
      </p:scale>
      <p:origin x="0" y="-21619"/>
    </p:cViewPr>
  </p:outlineViewPr>
  <p:notesTextViewPr>
    <p:cViewPr>
      <p:scale>
        <a:sx n="1" d="1"/>
        <a:sy n="1" d="1"/>
      </p:scale>
      <p:origin x="0" y="0"/>
    </p:cViewPr>
  </p:notesTextViewPr>
  <p:sorterViewPr>
    <p:cViewPr>
      <p:scale>
        <a:sx n="90" d="100"/>
        <a:sy n="90" d="100"/>
      </p:scale>
      <p:origin x="0" y="876"/>
    </p:cViewPr>
  </p:sorterViewPr>
  <p:notesViewPr>
    <p:cSldViewPr snapToGrid="0" snapToObjects="1">
      <p:cViewPr varScale="1">
        <p:scale>
          <a:sx n="60" d="100"/>
          <a:sy n="60" d="100"/>
        </p:scale>
        <p:origin x="2610" y="78"/>
      </p:cViewPr>
      <p:guideLst>
        <p:guide orient="horz" pos="2952"/>
        <p:guide pos="223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1502" cy="468951"/>
          </a:xfrm>
          <a:prstGeom prst="rect">
            <a:avLst/>
          </a:prstGeom>
        </p:spPr>
        <p:txBody>
          <a:bodyPr vert="horz" lIns="92290" tIns="46145" rIns="92290" bIns="46145" rtlCol="0"/>
          <a:lstStyle>
            <a:lvl1pPr algn="l">
              <a:defRPr sz="1200"/>
            </a:lvl1pPr>
          </a:lstStyle>
          <a:p>
            <a:endParaRPr lang="en-US"/>
          </a:p>
        </p:txBody>
      </p:sp>
      <p:sp>
        <p:nvSpPr>
          <p:cNvPr id="3" name="Date Placeholder 2"/>
          <p:cNvSpPr>
            <a:spLocks noGrp="1"/>
          </p:cNvSpPr>
          <p:nvPr>
            <p:ph type="dt" sz="quarter" idx="1"/>
          </p:nvPr>
        </p:nvSpPr>
        <p:spPr>
          <a:xfrm>
            <a:off x="4013494" y="0"/>
            <a:ext cx="3071502" cy="468951"/>
          </a:xfrm>
          <a:prstGeom prst="rect">
            <a:avLst/>
          </a:prstGeom>
        </p:spPr>
        <p:txBody>
          <a:bodyPr vert="horz" lIns="92290" tIns="46145" rIns="92290" bIns="46145" rtlCol="0"/>
          <a:lstStyle>
            <a:lvl1pPr algn="r">
              <a:defRPr sz="1200"/>
            </a:lvl1pPr>
          </a:lstStyle>
          <a:p>
            <a:fld id="{F33EE6C5-4F47-4445-8BCE-B8BE9FB65DED}" type="datetimeFigureOut">
              <a:rPr lang="en-US" smtClean="0"/>
              <a:t>6/26/2026</a:t>
            </a:fld>
            <a:endParaRPr lang="en-US"/>
          </a:p>
        </p:txBody>
      </p:sp>
      <p:sp>
        <p:nvSpPr>
          <p:cNvPr id="4" name="Footer Placeholder 3"/>
          <p:cNvSpPr>
            <a:spLocks noGrp="1"/>
          </p:cNvSpPr>
          <p:nvPr>
            <p:ph type="ftr" sz="quarter" idx="2"/>
          </p:nvPr>
        </p:nvSpPr>
        <p:spPr>
          <a:xfrm>
            <a:off x="0" y="8902049"/>
            <a:ext cx="3071502" cy="468951"/>
          </a:xfrm>
          <a:prstGeom prst="rect">
            <a:avLst/>
          </a:prstGeom>
        </p:spPr>
        <p:txBody>
          <a:bodyPr vert="horz" lIns="92290" tIns="46145" rIns="92290" bIns="46145" rtlCol="0" anchor="b"/>
          <a:lstStyle>
            <a:lvl1pPr algn="l">
              <a:defRPr sz="1200"/>
            </a:lvl1pPr>
          </a:lstStyle>
          <a:p>
            <a:endParaRPr lang="en-US"/>
          </a:p>
        </p:txBody>
      </p:sp>
      <p:sp>
        <p:nvSpPr>
          <p:cNvPr id="5" name="Slide Number Placeholder 4"/>
          <p:cNvSpPr>
            <a:spLocks noGrp="1"/>
          </p:cNvSpPr>
          <p:nvPr>
            <p:ph type="sldNum" sz="quarter" idx="3"/>
          </p:nvPr>
        </p:nvSpPr>
        <p:spPr>
          <a:xfrm>
            <a:off x="4013494" y="8902049"/>
            <a:ext cx="3071502" cy="468951"/>
          </a:xfrm>
          <a:prstGeom prst="rect">
            <a:avLst/>
          </a:prstGeom>
        </p:spPr>
        <p:txBody>
          <a:bodyPr vert="horz" lIns="92290" tIns="46145" rIns="92290" bIns="46145" rtlCol="0" anchor="b"/>
          <a:lstStyle>
            <a:lvl1pPr algn="r">
              <a:defRPr sz="1200"/>
            </a:lvl1pPr>
          </a:lstStyle>
          <a:p>
            <a:fld id="{B8A8D0D6-5496-4D9E-81CA-3E43FBC8EAE3}" type="slidenum">
              <a:rPr lang="en-US" smtClean="0"/>
              <a:t>‹#›</a:t>
            </a:fld>
            <a:endParaRPr lang="en-US"/>
          </a:p>
        </p:txBody>
      </p:sp>
    </p:spTree>
    <p:extLst>
      <p:ext uri="{BB962C8B-B14F-4D97-AF65-F5344CB8AC3E}">
        <p14:creationId xmlns:p14="http://schemas.microsoft.com/office/powerpoint/2010/main" val="18856302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70257"/>
          </a:xfrm>
          <a:prstGeom prst="rect">
            <a:avLst/>
          </a:prstGeom>
        </p:spPr>
        <p:txBody>
          <a:bodyPr vert="horz" lIns="94044" tIns="47022" rIns="94044" bIns="47022" rtlCol="0"/>
          <a:lstStyle>
            <a:lvl1pPr algn="l">
              <a:defRPr sz="1200"/>
            </a:lvl1pPr>
          </a:lstStyle>
          <a:p>
            <a:endParaRPr lang="en-US"/>
          </a:p>
        </p:txBody>
      </p:sp>
      <p:sp>
        <p:nvSpPr>
          <p:cNvPr id="3" name="Date Placeholder 2"/>
          <p:cNvSpPr>
            <a:spLocks noGrp="1"/>
          </p:cNvSpPr>
          <p:nvPr>
            <p:ph type="dt" idx="1"/>
          </p:nvPr>
        </p:nvSpPr>
        <p:spPr>
          <a:xfrm>
            <a:off x="4014100" y="0"/>
            <a:ext cx="3070860" cy="470257"/>
          </a:xfrm>
          <a:prstGeom prst="rect">
            <a:avLst/>
          </a:prstGeom>
        </p:spPr>
        <p:txBody>
          <a:bodyPr vert="horz" lIns="94044" tIns="47022" rIns="94044" bIns="47022" rtlCol="0"/>
          <a:lstStyle>
            <a:lvl1pPr algn="r">
              <a:defRPr sz="1200"/>
            </a:lvl1pPr>
          </a:lstStyle>
          <a:p>
            <a:fld id="{5A6C4BF5-E566-BD4E-BF84-8EF979555B2D}" type="datetimeFigureOut">
              <a:rPr lang="en-US" smtClean="0"/>
              <a:t>6/26/2026</a:t>
            </a:fld>
            <a:endParaRPr lang="en-US"/>
          </a:p>
        </p:txBody>
      </p:sp>
      <p:sp>
        <p:nvSpPr>
          <p:cNvPr id="5" name="Notes Placeholder 4"/>
          <p:cNvSpPr>
            <a:spLocks noGrp="1"/>
          </p:cNvSpPr>
          <p:nvPr>
            <p:ph type="body" sz="quarter" idx="3"/>
          </p:nvPr>
        </p:nvSpPr>
        <p:spPr>
          <a:xfrm>
            <a:off x="708660" y="4510563"/>
            <a:ext cx="5669280" cy="3690462"/>
          </a:xfrm>
          <a:prstGeom prst="rect">
            <a:avLst/>
          </a:prstGeom>
        </p:spPr>
        <p:txBody>
          <a:bodyPr vert="horz" lIns="94044" tIns="47022" rIns="94044" bIns="4702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02344"/>
            <a:ext cx="3070860" cy="470256"/>
          </a:xfrm>
          <a:prstGeom prst="rect">
            <a:avLst/>
          </a:prstGeom>
        </p:spPr>
        <p:txBody>
          <a:bodyPr vert="horz" lIns="94044" tIns="47022" rIns="94044" bIns="47022" rtlCol="0" anchor="b"/>
          <a:lstStyle>
            <a:lvl1pPr algn="l">
              <a:defRPr sz="1200"/>
            </a:lvl1pPr>
          </a:lstStyle>
          <a:p>
            <a:endParaRPr lang="en-US"/>
          </a:p>
        </p:txBody>
      </p:sp>
      <p:sp>
        <p:nvSpPr>
          <p:cNvPr id="7" name="Slide Number Placeholder 6"/>
          <p:cNvSpPr>
            <a:spLocks noGrp="1"/>
          </p:cNvSpPr>
          <p:nvPr>
            <p:ph type="sldNum" sz="quarter" idx="5"/>
          </p:nvPr>
        </p:nvSpPr>
        <p:spPr>
          <a:xfrm>
            <a:off x="4014100" y="8902344"/>
            <a:ext cx="3070860" cy="470256"/>
          </a:xfrm>
          <a:prstGeom prst="rect">
            <a:avLst/>
          </a:prstGeom>
        </p:spPr>
        <p:txBody>
          <a:bodyPr vert="horz" lIns="94044" tIns="47022" rIns="94044" bIns="47022" rtlCol="0" anchor="b"/>
          <a:lstStyle>
            <a:lvl1pPr algn="r">
              <a:defRPr sz="1200"/>
            </a:lvl1pPr>
          </a:lstStyle>
          <a:p>
            <a:fld id="{D34CBBDB-52D0-FE4C-8729-D7393D454E10}" type="slidenum">
              <a:rPr lang="en-US" smtClean="0"/>
              <a:t>‹#›</a:t>
            </a:fld>
            <a:endParaRPr lang="en-US"/>
          </a:p>
        </p:txBody>
      </p:sp>
      <p:sp>
        <p:nvSpPr>
          <p:cNvPr id="8" name="Slide Image Placeholder 7"/>
          <p:cNvSpPr>
            <a:spLocks noGrp="1" noRot="1" noChangeAspect="1"/>
          </p:cNvSpPr>
          <p:nvPr>
            <p:ph type="sldImg" idx="2"/>
          </p:nvPr>
        </p:nvSpPr>
        <p:spPr>
          <a:xfrm>
            <a:off x="419100" y="703263"/>
            <a:ext cx="6248400" cy="3514725"/>
          </a:xfrm>
          <a:prstGeom prst="rect">
            <a:avLst/>
          </a:prstGeom>
          <a:noFill/>
          <a:ln w="12700">
            <a:solidFill>
              <a:prstClr val="black"/>
            </a:solidFill>
          </a:ln>
        </p:spPr>
        <p:txBody>
          <a:bodyPr vert="horz" lIns="92290" tIns="46145" rIns="92290" bIns="46145" rtlCol="0" anchor="ctr"/>
          <a:lstStyle/>
          <a:p>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mass.gov/lists/hivaids-epidemiologic-profiles"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s://www.mass.gov/service-details/partner-services-program-information-for-healthcare-providers" TargetMode="External"/><Relationship Id="rId4" Type="http://schemas.openxmlformats.org/officeDocument/2006/relationships/hyperlink" Target="https://www.mass.gov/lists/infectious-disease-data-reports-and-requests"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Suggested citation:</a:t>
            </a:r>
            <a:endParaRPr lang="en-US" sz="1200" kern="1200" dirty="0">
              <a:solidFill>
                <a:schemeClr val="tx1"/>
              </a:solidFill>
              <a:effectLst/>
              <a:latin typeface="+mn-lt"/>
              <a:ea typeface="+mn-ea"/>
              <a:cs typeface="+mn-cs"/>
            </a:endParaRPr>
          </a:p>
          <a:p>
            <a:pPr algn="l">
              <a:lnSpc>
                <a:spcPct val="100000"/>
              </a:lnSpc>
              <a:spcBef>
                <a:spcPts val="0"/>
              </a:spcBef>
            </a:pPr>
            <a:r>
              <a:rPr lang="en-US" sz="1200" kern="1200" dirty="0">
                <a:solidFill>
                  <a:schemeClr val="tx1"/>
                </a:solidFill>
                <a:latin typeface="+mn-lt"/>
                <a:ea typeface="+mn-ea"/>
                <a:cs typeface="Arial" panose="020B0604020202020204" pitchFamily="34" charset="0"/>
              </a:rPr>
              <a:t>Massachusetts Department of Public Health, Bureau of Infectious Disease and Laboratory Sciences. Massachusetts HIV/AIDS Epidemiologic Profile: Data as of 7/1/2025, Population Report: Older Individuals, </a:t>
            </a:r>
            <a:r>
              <a:rPr lang="en-US" sz="1200" u="sng" kern="1200" dirty="0">
                <a:solidFill>
                  <a:schemeClr val="tx1"/>
                </a:solidFill>
                <a:latin typeface="+mn-lt"/>
                <a:ea typeface="+mn-ea"/>
                <a:cs typeface="Arial" panose="020B0604020202020204" pitchFamily="34" charset="0"/>
                <a:hlinkClick r:id="rId3"/>
              </a:rPr>
              <a:t>https://www.mass.gov/lists/hivaids-epidemiologic-profiles</a:t>
            </a:r>
            <a:r>
              <a:rPr lang="en-US" sz="1200" b="1" kern="1200" dirty="0">
                <a:solidFill>
                  <a:schemeClr val="tx1"/>
                </a:solidFill>
                <a:latin typeface="+mn-lt"/>
                <a:ea typeface="+mn-ea"/>
                <a:cs typeface="Arial" panose="020B0604020202020204" pitchFamily="34" charset="0"/>
              </a:rPr>
              <a:t> </a:t>
            </a:r>
            <a:r>
              <a:rPr lang="en-US" sz="1200" kern="1200" dirty="0">
                <a:solidFill>
                  <a:schemeClr val="tx1"/>
                </a:solidFill>
                <a:latin typeface="+mn-lt"/>
                <a:ea typeface="+mn-ea"/>
                <a:cs typeface="Arial" panose="020B0604020202020204" pitchFamily="34" charset="0"/>
              </a:rPr>
              <a:t>Published June 2026. Accessed [date].</a:t>
            </a:r>
            <a:endParaRPr lang="en-US" sz="1200" b="1" kern="1200" dirty="0">
              <a:solidFill>
                <a:schemeClr val="tx1"/>
              </a:solidFill>
              <a:latin typeface="+mn-lt"/>
              <a:ea typeface="+mn-ea"/>
              <a:cs typeface="Arial" panose="020B0604020202020204" pitchFamily="34" charset="0"/>
            </a:endParaRPr>
          </a:p>
          <a:p>
            <a:r>
              <a:rPr lang="en-US" sz="1200" b="1" kern="1200" dirty="0">
                <a:solidFill>
                  <a:schemeClr val="tx1"/>
                </a:solidFill>
                <a:effectLst/>
                <a:latin typeface="+mn-lt"/>
                <a:ea typeface="+mn-ea"/>
                <a:cs typeface="+mn-cs"/>
              </a:rPr>
              <a:t>Bureau of Infectious Disease and Laboratory Sciences</a:t>
            </a:r>
            <a:br>
              <a:rPr lang="en-US" sz="1200"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Massachusetts Department of Public Health</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Jamaica Plain Campus/State Public Health Laboratory</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305 South Street</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Jamaica Plain, MA 02130</a:t>
            </a:r>
          </a:p>
          <a:p>
            <a:r>
              <a:rPr lang="en-US" sz="1200" b="1" kern="1200" dirty="0">
                <a:solidFill>
                  <a:schemeClr val="tx1"/>
                </a:solidFill>
                <a:effectLst/>
                <a:latin typeface="+mn-lt"/>
                <a:ea typeface="+mn-ea"/>
                <a:cs typeface="+mn-cs"/>
              </a:rPr>
              <a:t>Questions about this report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983-6560</a:t>
            </a:r>
          </a:p>
          <a:p>
            <a:r>
              <a:rPr lang="en-US" sz="1200" b="1" kern="1200" dirty="0">
                <a:solidFill>
                  <a:schemeClr val="tx1"/>
                </a:solidFill>
                <a:effectLst/>
                <a:latin typeface="+mn-lt"/>
                <a:ea typeface="+mn-ea"/>
                <a:cs typeface="+mn-cs"/>
              </a:rPr>
              <a:t>To reach the Reporting and Partner Services Line*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983-6999</a:t>
            </a:r>
          </a:p>
          <a:p>
            <a:r>
              <a:rPr lang="en-US" sz="1200" b="1" kern="1200" dirty="0">
                <a:solidFill>
                  <a:schemeClr val="tx1"/>
                </a:solidFill>
                <a:effectLst/>
                <a:latin typeface="+mn-lt"/>
                <a:ea typeface="+mn-ea"/>
                <a:cs typeface="+mn-cs"/>
              </a:rPr>
              <a:t>To speak to the on-call epidemiologist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983-6800</a:t>
            </a:r>
          </a:p>
          <a:p>
            <a:r>
              <a:rPr lang="en-US" sz="1200" b="1" kern="1200" dirty="0">
                <a:solidFill>
                  <a:schemeClr val="tx1"/>
                </a:solidFill>
                <a:effectLst/>
                <a:latin typeface="+mn-lt"/>
                <a:ea typeface="+mn-ea"/>
                <a:cs typeface="+mn-cs"/>
              </a:rPr>
              <a:t>Questions about infectious disease reporting</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983-6801</a:t>
            </a:r>
          </a:p>
          <a:p>
            <a:r>
              <a:rPr lang="en-US" sz="1200" b="1" kern="1200" dirty="0">
                <a:solidFill>
                  <a:schemeClr val="tx1"/>
                </a:solidFill>
                <a:effectLst/>
                <a:latin typeface="+mn-lt"/>
                <a:ea typeface="+mn-ea"/>
                <a:cs typeface="+mn-cs"/>
              </a:rPr>
              <a:t>HIV Data Dashboard  </a:t>
            </a:r>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rPr>
              <a:t>https://www.mass.gov/info-details/hiv-data-dashboard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Requests for additional data</a:t>
            </a:r>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hlinkClick r:id="rId4"/>
              </a:rPr>
              <a:t>https://www.mass.gov/lists/infectious-disease-data-reports-and-requests</a:t>
            </a:r>
            <a:r>
              <a:rPr lang="en-US" sz="1200" kern="1200" dirty="0">
                <a:solidFill>
                  <a:schemeClr val="tx1"/>
                </a:solidFill>
                <a:effectLst/>
                <a:latin typeface="+mn-lt"/>
                <a:ea typeface="+mn-ea"/>
                <a:cs typeface="+mn-cs"/>
              </a:rPr>
              <a:t> </a:t>
            </a:r>
            <a:r>
              <a:rPr lang="en-US" sz="1200" u="sng"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Slide sets for HIV Epidemiologic Profile Reports</a:t>
            </a:r>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hlinkClick r:id="rId3"/>
              </a:rPr>
              <a:t>https://www.mass.gov/lists/hivaids-epidemiologic-profiles</a:t>
            </a:r>
            <a:endParaRPr lang="en-US" sz="1200" u="sng" kern="1200" dirty="0">
              <a:solidFill>
                <a:schemeClr val="tx1"/>
              </a:solidFill>
              <a:effectLst/>
              <a:latin typeface="+mn-lt"/>
              <a:ea typeface="+mn-ea"/>
              <a:cs typeface="+mn-cs"/>
            </a:endParaRPr>
          </a:p>
          <a:p>
            <a:endParaRPr lang="en-US" sz="1200" u="sng" kern="1200" dirty="0">
              <a:solidFill>
                <a:schemeClr val="tx1"/>
              </a:solidFill>
              <a:effectLst/>
              <a:latin typeface="+mn-lt"/>
              <a:ea typeface="+mn-ea"/>
              <a:cs typeface="+mn-cs"/>
            </a:endParaRPr>
          </a:p>
          <a:p>
            <a:r>
              <a:rPr lang="en-US" sz="1200" b="0" i="0" dirty="0">
                <a:solidFill>
                  <a:srgbClr val="000000"/>
                </a:solidFill>
                <a:effectLst/>
                <a:latin typeface="Arial Narrow" panose="020B0606020202030204" pitchFamily="34" charset="0"/>
              </a:rPr>
              <a:t>*Providers may use this number to report individuals newly diagnosed with a notifiable sexually transmitted infection, including HIV, or request partner services. Partner services is a free and confidential service for individuals recently diagnosed with a priority infection. The client-centered program offers counseling, linkage to other health and social services, anonymous notification of partners who were exposed and assistance with getting testing and treatment. For more</a:t>
            </a:r>
            <a:r>
              <a:rPr lang="en-US" sz="1200" b="0" i="0" dirty="0">
                <a:solidFill>
                  <a:srgbClr val="0078D4"/>
                </a:solidFill>
                <a:effectLst/>
                <a:latin typeface="Arial Narrow" panose="020B0606020202030204" pitchFamily="34" charset="0"/>
              </a:rPr>
              <a:t> </a:t>
            </a:r>
            <a:r>
              <a:rPr lang="en-US" sz="1200" b="0" i="0" dirty="0">
                <a:solidFill>
                  <a:srgbClr val="000000"/>
                </a:solidFill>
                <a:effectLst/>
                <a:latin typeface="Arial Narrow" panose="020B0606020202030204" pitchFamily="34" charset="0"/>
              </a:rPr>
              <a:t>information</a:t>
            </a:r>
            <a:r>
              <a:rPr lang="en-US" sz="1200" b="0" i="0" u="sng" dirty="0">
                <a:solidFill>
                  <a:srgbClr val="0078D4"/>
                </a:solidFill>
                <a:effectLst/>
                <a:latin typeface="Arial Narrow" panose="020B0606020202030204" pitchFamily="34" charset="0"/>
              </a:rPr>
              <a:t>,</a:t>
            </a:r>
            <a:r>
              <a:rPr lang="en-US" sz="1200" b="0" i="0" dirty="0">
                <a:solidFill>
                  <a:srgbClr val="000000"/>
                </a:solidFill>
                <a:effectLst/>
                <a:latin typeface="Arial Narrow" panose="020B0606020202030204" pitchFamily="34" charset="0"/>
              </a:rPr>
              <a:t> see: </a:t>
            </a:r>
            <a:r>
              <a:rPr lang="en-US" sz="1200" b="0" i="1" u="sng" strike="noStrike" dirty="0">
                <a:solidFill>
                  <a:srgbClr val="000000"/>
                </a:solidFill>
                <a:effectLst/>
                <a:latin typeface="Arial Narrow" panose="020B0606020202030204" pitchFamily="34" charset="0"/>
                <a:hlinkClick r:id="rId5"/>
              </a:rPr>
              <a:t>https://www.mass.gov/service-details/partner-services-program-information-for-healthcare-providers</a:t>
            </a:r>
            <a:r>
              <a:rPr lang="en-US" sz="1200" b="0" i="0" dirty="0">
                <a:solidFill>
                  <a:srgbClr val="0078D4"/>
                </a:solidFill>
                <a:effectLst/>
                <a:latin typeface="Arial Narrow" panose="020B0606020202030204" pitchFamily="34" charset="0"/>
              </a:rPr>
              <a:t>) </a:t>
            </a:r>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1</a:t>
            </a:fld>
            <a:endParaRPr lang="en-US"/>
          </a:p>
        </p:txBody>
      </p:sp>
    </p:spTree>
    <p:extLst>
      <p:ext uri="{BB962C8B-B14F-4D97-AF65-F5344CB8AC3E}">
        <p14:creationId xmlns:p14="http://schemas.microsoft.com/office/powerpoint/2010/main" val="10412159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bar chart which compares the percentage distribution of PLWH aged 60+ years with MSM and MSM/IDU exposure modes to PLWH aged 60+ years with all other exposure modes by place of birth (US, PR/USD, non-US), Race/ethnicity (White NH, Black NH, Hispanic/Latinx, Other), and Health Service Region of Residence (Boston, Central, Metro West, Northeast, Southeast, Western).</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In 2024, a larger proportion of older PLWH with MSM exposure modes:*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was born in the United States, as compared to older PLWH with other exposure modes (86% vs. 49%);</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was White (non-Hispanic), as compared to older PLWH with other exposure modes (76% vs. 25%); and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was living in the Boston or Southeast Health Service Regions, as compared to older PLWH with other exposure modes (30% and 23%, respectively, vs. 22% and 17%, respectively).</a:t>
            </a:r>
            <a:r>
              <a:rPr lang="en-US" sz="1100" dirty="0">
                <a:effectLst/>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aseline="30000" dirty="0">
                <a:latin typeface="Arial Narrow" panose="020B0606020202030204" pitchFamily="34" charset="0"/>
              </a:rPr>
              <a:t>* </a:t>
            </a:r>
            <a:r>
              <a:rPr lang="en-US" sz="1200" dirty="0">
                <a:latin typeface="Arial Narrow" panose="020B0606020202030204" pitchFamily="34" charset="0"/>
              </a:rPr>
              <a:t>Includes MSM and MSM/IDU exposure modes</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10</a:t>
            </a:fld>
            <a:endParaRPr lang="en-US"/>
          </a:p>
        </p:txBody>
      </p:sp>
    </p:spTree>
    <p:extLst>
      <p:ext uri="{BB962C8B-B14F-4D97-AF65-F5344CB8AC3E}">
        <p14:creationId xmlns:p14="http://schemas.microsoft.com/office/powerpoint/2010/main" val="28681024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bar chart displaying the percentage of </a:t>
            </a:r>
            <a:r>
              <a:rPr lang="en-US" sz="1800" kern="0" dirty="0">
                <a:effectLst/>
                <a:latin typeface="Calibri" panose="020F0502020204030204" pitchFamily="34" charset="0"/>
                <a:ea typeface="Calibri" panose="020F0502020204030204" pitchFamily="34" charset="0"/>
                <a:cs typeface="Times New Roman" panose="02020603050405020304" pitchFamily="18" charset="0"/>
              </a:rPr>
              <a:t>MSM (including MSM/IDU) aged 60+ years living with HIV infection </a:t>
            </a:r>
            <a:r>
              <a:rPr lang="en-US" dirty="0"/>
              <a:t>in Massachusetts in 2024 who were engaged in care (71%), retained in care (44%), and virally suppressed (64%).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r>
              <a:rPr lang="en-US" sz="1200" kern="1200" dirty="0">
                <a:solidFill>
                  <a:schemeClr val="tx1"/>
                </a:solidFill>
                <a:effectLst/>
                <a:latin typeface="+mn-lt"/>
                <a:ea typeface="+mn-ea"/>
                <a:cs typeface="+mn-cs"/>
              </a:rPr>
              <a:t>In Massachusetts, among 3,583 PLWH aged 60+ years in 2024 (and diagnosed through 2023) with MSM exposure modes, 64% were virally suppressed, 1% were not virally suppressed, and 34% did not have a viral load test in 2024. Among those older PLWH with MSM exposure modes who were engaged in care (71%, N=2,555) and retained in care (44%, N=1,590), rates of viral suppression were higher at 90% and 95%, respectively. Engagement in care and viral suppression proportions were slightly higher among older PLWH with MSM exposure modes (71% and 64%, respectively) as compared to older PLWH with all other exposure modes (69% and 62%, respectively, data not shown). In 2024, engagement in care and viral suppression among older PLWH with MSM exposure modes differed by place of birth, race/ethnicity, and health service region of residence. Both were lowest among MSM born outside the US and those of Hispanic/Latinx ethnicity. Engagement in care and viral suppression rates were higher in the Western HSR compared to other HSRs.</a:t>
            </a:r>
          </a:p>
          <a:p>
            <a:r>
              <a:rPr lang="en-US" sz="1200" kern="1200" dirty="0">
                <a:solidFill>
                  <a:schemeClr val="tx1"/>
                </a:solidFill>
                <a:effectLst/>
                <a:latin typeface="+mn-lt"/>
                <a:ea typeface="+mn-ea"/>
                <a:cs typeface="+mn-cs"/>
              </a:rPr>
              <a:t>Includes MSM and MSM/IDU exposure modes</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11</a:t>
            </a:fld>
            <a:endParaRPr lang="en-US"/>
          </a:p>
        </p:txBody>
      </p:sp>
    </p:spTree>
    <p:extLst>
      <p:ext uri="{BB962C8B-B14F-4D97-AF65-F5344CB8AC3E}">
        <p14:creationId xmlns:p14="http://schemas.microsoft.com/office/powerpoint/2010/main" val="11119718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pie chart indicating the proportion of </a:t>
            </a:r>
            <a:r>
              <a:rPr lang="en-US" sz="1200" kern="0" dirty="0">
                <a:effectLst/>
                <a:latin typeface="Calibri" panose="020F0502020204030204" pitchFamily="34" charset="0"/>
                <a:ea typeface="Calibri" panose="020F0502020204030204" pitchFamily="34" charset="0"/>
                <a:cs typeface="Times New Roman" panose="02020603050405020304" pitchFamily="18" charset="0"/>
              </a:rPr>
              <a:t>MSM (including MSM/IDU) aged 60+ years living with HIV infection </a:t>
            </a:r>
            <a:r>
              <a:rPr lang="en-US" dirty="0"/>
              <a:t>in Massachusetts in 2024 who were virally suppressed (64%), missing viral load data (34%), or for whom viral load was not suppressed (1%). NOTE: Missing viral load data includes individuals who have not had a lab reported in the past year.</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r>
              <a:rPr lang="en-US" sz="1200" kern="1200" dirty="0">
                <a:solidFill>
                  <a:schemeClr val="tx1"/>
                </a:solidFill>
                <a:effectLst/>
                <a:latin typeface="+mn-lt"/>
                <a:ea typeface="+mn-ea"/>
                <a:cs typeface="+mn-cs"/>
              </a:rPr>
              <a:t>In Massachusetts, among 3,583 PLWH aged 60+ years in 2024 (and diagnosed through 2023) with MSM exposure modes, 64% were virally suppressed, 1% were not virally suppressed, and 34% did not have a viral load test in 2024. Among those older PLWH with MSM exposure modes who were engaged in care (71%, N=2,555) and retained in care (44%, N=1,590), rates of viral suppression were higher at 90% and 95%, respectively. Engagement in care and viral suppression proportions were slightly higher among older PLWH with MSM exposure modes (71% and 64%, respectively) as compared to older PLWH with all other exposure modes (69% and 62%, respectively, data not shown). In 2024, engagement in care and viral suppression among older PLWH with MSM exposure modes differed by place of birth, race/ethnicity, and health service region of residence. Both were lowest among MSM born outside the US and those of Hispanic/Latinx ethnicity. Engagement in care and viral suppression rates were higher in the Western HSR compared to other HSRs.</a:t>
            </a:r>
          </a:p>
          <a:p>
            <a:r>
              <a:rPr lang="en-US" sz="1200" kern="1200" dirty="0">
                <a:solidFill>
                  <a:schemeClr val="tx1"/>
                </a:solidFill>
                <a:effectLst/>
                <a:latin typeface="+mn-lt"/>
                <a:ea typeface="+mn-ea"/>
                <a:cs typeface="+mn-cs"/>
              </a:rPr>
              <a:t>Includes MSM and MSM/IDU exposure modes</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12</a:t>
            </a:fld>
            <a:endParaRPr lang="en-US"/>
          </a:p>
        </p:txBody>
      </p:sp>
    </p:spTree>
    <p:extLst>
      <p:ext uri="{BB962C8B-B14F-4D97-AF65-F5344CB8AC3E}">
        <p14:creationId xmlns:p14="http://schemas.microsoft.com/office/powerpoint/2010/main" val="26594730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bar chart which displays the percentage of individuals who were engaged in care among </a:t>
            </a:r>
            <a:r>
              <a:rPr lang="en-US" sz="1200" kern="0" dirty="0">
                <a:effectLst/>
                <a:latin typeface="Calibri" panose="020F0502020204030204" pitchFamily="34" charset="0"/>
                <a:ea typeface="Calibri" panose="020F0502020204030204" pitchFamily="34" charset="0"/>
                <a:cs typeface="Times New Roman" panose="02020603050405020304" pitchFamily="18" charset="0"/>
              </a:rPr>
              <a:t>MSM (including MSM/IDU) aged 60+ years living with HIV infection </a:t>
            </a:r>
            <a:r>
              <a:rPr lang="en-US" dirty="0"/>
              <a:t>in Massachusetts by place of birth (US, PR/USD, Non-US), race/ethnicity (White NH, Black NH, Hispanic/Latinx), and Health Service Region (Boston, Central, Metro West, Northeast, Southeast, and Western).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Only 54% (N=213/394) of non-US born older MSM living with HIV infection were engaged in care, compared to 74% (N=2,266/3,082) of older US born MSM and 71% (N=76/107) of older MSM born in Puerto Rico/US Dependencies.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13</a:t>
            </a:fld>
            <a:endParaRPr lang="en-US"/>
          </a:p>
        </p:txBody>
      </p:sp>
    </p:spTree>
    <p:extLst>
      <p:ext uri="{BB962C8B-B14F-4D97-AF65-F5344CB8AC3E}">
        <p14:creationId xmlns:p14="http://schemas.microsoft.com/office/powerpoint/2010/main" val="36301583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bar chart which displays the percentage of individuals who were virally suppressed among </a:t>
            </a:r>
            <a:r>
              <a:rPr lang="en-US" sz="1200" kern="0" dirty="0">
                <a:effectLst/>
                <a:latin typeface="Calibri" panose="020F0502020204030204" pitchFamily="34" charset="0"/>
                <a:ea typeface="Calibri" panose="020F0502020204030204" pitchFamily="34" charset="0"/>
                <a:cs typeface="Times New Roman" panose="02020603050405020304" pitchFamily="18" charset="0"/>
              </a:rPr>
              <a:t>MSM (including MSM/IDU) aged 60+ years living with HIV infection </a:t>
            </a:r>
            <a:r>
              <a:rPr lang="en-US" dirty="0"/>
              <a:t>in Massachusetts by place of birth (US, PR/USD, Non-US), race/ethnicity (White NH, Black NH, Hispanic/Latinx), and Health Service Region (Boston, Central, Metro West, Northeast, Southeast, and Western).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Only 50% (N=198/394) of non-US born older MSM living with HIV infection were virally suppressed, compared to 68% (N=2,036/3,082) of older US born MSM and 70% (N=75/107) of older MSM born in Puerto Rico/US Dependencies. However, it is important to note that a much greater proportion of older non-US born MSM living with HIV infection were missing viral load information (48%) compared to those born in the US (33%) or Puerto Rico/US dependencies (30%) and that the proportion known to be not virally suppressed was similar for all groups (2% for Non-US born, 1% for US born, and 0% for those born in Puerto Rico/US Dependencies). This difference may highlight limited access to clinical documentation and/or less access to viral load testing in the country of origin for non-US born individuals, particularly those who have recently arrived.</a:t>
            </a:r>
            <a:r>
              <a:rPr lang="en-US" sz="1200" dirty="0"/>
              <a:t> </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14</a:t>
            </a:fld>
            <a:endParaRPr lang="en-US"/>
          </a:p>
        </p:txBody>
      </p:sp>
    </p:spTree>
    <p:extLst>
      <p:ext uri="{BB962C8B-B14F-4D97-AF65-F5344CB8AC3E}">
        <p14:creationId xmlns:p14="http://schemas.microsoft.com/office/powerpoint/2010/main" val="2661370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ffectLst/>
                <a:latin typeface="Segoe UI" panose="020B0502040204020203" pitchFamily="34" charset="0"/>
              </a:rPr>
              <a:t>The figure is a trendline displaying the percentage distribution by age at diagnosis (&lt;19, 20-29, 30-39, 40-49, 50-59, 60+) for individuals diagnosed with HIV infection for each year of the ten-year period.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Arial" panose="020B0604020202020204" pitchFamily="34" charset="0"/>
              <a:cs typeface="Arial" panose="020B0604020202020204" pitchFamily="34" charset="0"/>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From 2015 to 2024, the proportion of HIV infection diagnoses among 30–39 year-olds increased from 24% to 34%, while it decreased from 20% to 17% among 40–49 year-olds and from 18% to 11% among 50–59 year-olds.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During the same time period, the percentage of HIV infection diagnoses among individuals aged less than 19 years, 20–29 years and individuals aged 60+ years remained relatively stable.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average age at HIV infection diagnosis from 2015 to 2024 ranged from 36.9 years (2017) to 39.1 years (2021). Among individuals 60 years of age and older the average age at diagnosis ranged from 64.3 years (2021) to 67.7 years (2024) (data not shown).</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15</a:t>
            </a:fld>
            <a:endParaRPr lang="en-US"/>
          </a:p>
        </p:txBody>
      </p:sp>
    </p:spTree>
    <p:extLst>
      <p:ext uri="{BB962C8B-B14F-4D97-AF65-F5344CB8AC3E}">
        <p14:creationId xmlns:p14="http://schemas.microsoft.com/office/powerpoint/2010/main" val="23654512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stacked bar chart displaying the distribution by sex assigned at birth (assigned male, assigned female) of two groups: individuals diagnosed with HIV infection at under 60 years of age and individuals diagnosed with HIV infection at age 60+ years of age.</a:t>
            </a:r>
          </a:p>
          <a:p>
            <a:pPr algn="ctr"/>
            <a:endParaRPr lang="en-US" sz="1200" b="1" dirty="0">
              <a:latin typeface="Arial" panose="020B0604020202020204" pitchFamily="34" charset="0"/>
              <a:cs typeface="Arial" panose="020B0604020202020204" pitchFamily="34" charset="0"/>
            </a:endParaRPr>
          </a:p>
          <a:p>
            <a:pPr algn="ctr"/>
            <a:r>
              <a:rPr lang="en-US" sz="1200" b="1" dirty="0">
                <a:latin typeface="Arial" panose="020B0604020202020204" pitchFamily="34" charset="0"/>
                <a:cs typeface="Arial" panose="020B0604020202020204" pitchFamily="34" charset="0"/>
              </a:rPr>
              <a:t>KEY FINDING</a:t>
            </a:r>
          </a:p>
          <a:p>
            <a:pPr marL="171450" indent="-171450">
              <a:buFont typeface="Arial" pitchFamily="34" charset="0"/>
              <a:buChar char="•"/>
            </a:pPr>
            <a:r>
              <a:rPr lang="en-US" sz="1200" kern="1200" dirty="0">
                <a:solidFill>
                  <a:schemeClr val="tx1"/>
                </a:solidFill>
                <a:effectLst/>
                <a:latin typeface="+mn-lt"/>
                <a:ea typeface="+mn-ea"/>
                <a:cs typeface="+mn-cs"/>
              </a:rPr>
              <a:t>A larger proportion of individuals recently diagnosed with HIV infection aged 60+ years (47%) than those aged under 60 years (26%) was assigned female at birth. </a:t>
            </a:r>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16</a:t>
            </a:fld>
            <a:endParaRPr lang="en-US"/>
          </a:p>
        </p:txBody>
      </p:sp>
    </p:spTree>
    <p:extLst>
      <p:ext uri="{BB962C8B-B14F-4D97-AF65-F5344CB8AC3E}">
        <p14:creationId xmlns:p14="http://schemas.microsoft.com/office/powerpoint/2010/main" val="2413555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stacked bar chart displaying the distribution by place of birth (United States, Puerto Rico, Non-US) of two groups: individuals diagnosed with HIV infection at under 60 years of age and individuals diagnosed with HIV infection at age 60+ years of age.</a:t>
            </a:r>
          </a:p>
          <a:p>
            <a:pPr algn="ctr"/>
            <a:endParaRPr lang="en-US" sz="1200" b="1" dirty="0"/>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Forty-six percent of individuals aged 60+ years recently diagnosed with HIV infection were born outside the United States, compared to 49% of individuals aged under 60 years. Among individuals aged 60+ years recently diagnosed with HIV infection and born outside the United States, 38% were assigned male at birth (AMAB) and 62% were assigned female at birth (AFAB).</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17</a:t>
            </a:fld>
            <a:endParaRPr lang="en-US"/>
          </a:p>
        </p:txBody>
      </p:sp>
    </p:spTree>
    <p:extLst>
      <p:ext uri="{BB962C8B-B14F-4D97-AF65-F5344CB8AC3E}">
        <p14:creationId xmlns:p14="http://schemas.microsoft.com/office/powerpoint/2010/main" val="41653103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stacked bar chart displaying the distribution by race/ethnicity (white non-Hispanic, black non-Hispanic, Hispanic/Latinx, and other) of two groups: individuals diagnosed with HIV infection at under 60 years of age and individuals diagnosed with HIV infection at age 60+ years of age.</a:t>
            </a:r>
          </a:p>
          <a:p>
            <a:pPr algn="ctr"/>
            <a:r>
              <a:rPr lang="en-US" sz="1200" b="1" dirty="0"/>
              <a:t>KEY FINDING</a:t>
            </a:r>
          </a:p>
          <a:p>
            <a:pPr marL="171450" indent="-171450">
              <a:buFont typeface="Arial" panose="020B0604020202020204" pitchFamily="34" charset="0"/>
              <a:buChar char="•"/>
            </a:pPr>
            <a:r>
              <a:rPr lang="en-US" sz="1200" dirty="0"/>
              <a:t>Forty-nine percent of individuals aged 60+ years recently diagnosed with HIV infection were Black (non-Hispanic), compared to 37% of individuals aged under 60 years.</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18</a:t>
            </a:fld>
            <a:endParaRPr lang="en-US"/>
          </a:p>
        </p:txBody>
      </p:sp>
    </p:spTree>
    <p:extLst>
      <p:ext uri="{BB962C8B-B14F-4D97-AF65-F5344CB8AC3E}">
        <p14:creationId xmlns:p14="http://schemas.microsoft.com/office/powerpoint/2010/main" val="35350061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stacked bar chart displaying the distribution by exposure mode (male-to-male sex, injection drug use, MSM/IDU, heterosexual sex, Other, presumed heterosexual, and no identified risk) of two groups: individuals diagnosed with HIV infection at under 60 years of age and individuals diagnosed with HIV infection at age 60+ years of age.</a:t>
            </a:r>
          </a:p>
          <a:p>
            <a:pPr algn="ctr"/>
            <a:r>
              <a:rPr lang="en-US" sz="1200" b="1" dirty="0">
                <a:latin typeface="Arial" panose="020B0604020202020204" pitchFamily="34" charset="0"/>
                <a:cs typeface="Arial" panose="020B0604020202020204" pitchFamily="34" charset="0"/>
              </a:rPr>
              <a:t>KEY FINDING</a:t>
            </a:r>
            <a:endParaRPr lang="en-US" sz="1200" dirty="0">
              <a:latin typeface="Arial" panose="020B0604020202020204" pitchFamily="34" charset="0"/>
              <a:cs typeface="Arial" panose="020B0604020202020204" pitchFamily="34" charset="0"/>
            </a:endParaRPr>
          </a:p>
          <a:p>
            <a:pPr marL="171450" indent="-171450">
              <a:buFont typeface="Arial" pitchFamily="34" charset="0"/>
              <a:buChar char="•"/>
            </a:pPr>
            <a:r>
              <a:rPr lang="en-US" sz="1200" dirty="0">
                <a:latin typeface="Arial" panose="020B0604020202020204" pitchFamily="34" charset="0"/>
                <a:cs typeface="Arial" panose="020B0604020202020204" pitchFamily="34" charset="0"/>
              </a:rPr>
              <a:t>Thirty-three percent (N=35/107) of individuals recently diagnosed with HIV infection at age 60+ years did not have exposure mode information reported that met CDC-defined categories, compared to 27% among individuals diagnosed under age 60 years. This highlights challenges in assigning primary exposure modes for the older adult population. Individuals aged 60+ years recently diagnosed without reported exposure mode information consisted predominantly of individuals AMAB (66%), individuals born outside the US (54%), and individuals of Black (non-Hispanic) (74%) race.  </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19</a:t>
            </a:fld>
            <a:endParaRPr lang="en-US"/>
          </a:p>
        </p:txBody>
      </p:sp>
    </p:spTree>
    <p:extLst>
      <p:ext uri="{BB962C8B-B14F-4D97-AF65-F5344CB8AC3E}">
        <p14:creationId xmlns:p14="http://schemas.microsoft.com/office/powerpoint/2010/main" val="25688645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figure is a stacked bar chart displaying the percentage distribution of persons living with HIV infection by age (0-19, 20-29, 30-39, 40-49, 50-59, 60+ years) for each year of the ten-year period.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lvl="0"/>
            <a:r>
              <a:rPr lang="en-US" sz="1200" kern="1200" dirty="0">
                <a:solidFill>
                  <a:schemeClr val="tx1"/>
                </a:solidFill>
                <a:effectLst/>
                <a:latin typeface="+mn-lt"/>
                <a:ea typeface="+mn-ea"/>
                <a:cs typeface="+mn-cs"/>
              </a:rPr>
              <a:t>From 2015 to 2024, the proportion of persons living with HIV infection (PLWH) who were aged 60+ years increased from 18% to 38% and who were aged 50+ years from 54% to 64%.</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2</a:t>
            </a:fld>
            <a:endParaRPr lang="en-US"/>
          </a:p>
        </p:txBody>
      </p:sp>
    </p:spTree>
    <p:extLst>
      <p:ext uri="{BB962C8B-B14F-4D97-AF65-F5344CB8AC3E}">
        <p14:creationId xmlns:p14="http://schemas.microsoft.com/office/powerpoint/2010/main" val="38001997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stacked bar chart displaying the distribution by exposure mode (male-to-male sex, injection drug use, MSM/IDU, heterosexual sex, Other, presumed heterosexual, and no identified risk) of two groups: individuals AMAB  and individuals AFAB diagnosed with HIV infection at age 60+ years of age.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Arial" panose="020B0604020202020204" pitchFamily="34" charset="0"/>
              <a:cs typeface="Arial" panose="020B0604020202020204" pitchFamily="34" charset="0"/>
            </a:endParaRPr>
          </a:p>
          <a:p>
            <a:pPr marL="171450" indent="-171450">
              <a:buFont typeface="Arial" pitchFamily="34" charset="0"/>
              <a:buChar char="•"/>
            </a:pPr>
            <a:r>
              <a:rPr lang="en-US" sz="1200" dirty="0">
                <a:latin typeface="Arial" panose="020B0604020202020204" pitchFamily="34" charset="0"/>
                <a:cs typeface="Arial" panose="020B0604020202020204" pitchFamily="34" charset="0"/>
              </a:rPr>
              <a:t>Forty percent (N=23/57) of individuals AMAB recently diagnosed with HIV infection at age 60+ years did not have exposure mode information reported that met CDC-defined categories, compared to 24% (N=12/50) among individuals AFAB diagnosed at age 60+ years. Among individuals AMAB aged 60+ years recently diagnosed with HIV infection without exposure mode information, 52% were born outside the US. Comparatively, among individuals AFAB aged 60+ years recently diagnosed with HIV infection without exposure mode information, 58% were born outside the US.</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20</a:t>
            </a:fld>
            <a:endParaRPr lang="en-US"/>
          </a:p>
        </p:txBody>
      </p:sp>
    </p:spTree>
    <p:extLst>
      <p:ext uri="{BB962C8B-B14F-4D97-AF65-F5344CB8AC3E}">
        <p14:creationId xmlns:p14="http://schemas.microsoft.com/office/powerpoint/2010/main" val="18769415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bar chart displaying the percentage distribution by health service region (Boston, Central, Metro West, Northeast, Southeast, Western, and Prison) for two groups: individuals diagnosed with HIV infection at under 60 years of age and individuals diagnosed with HIV infection at age 60+ years of age.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Arial" panose="020B0604020202020204" pitchFamily="34" charset="0"/>
              <a:cs typeface="Arial" panose="020B0604020202020204" pitchFamily="34" charset="0"/>
            </a:endParaRPr>
          </a:p>
          <a:p>
            <a:pPr marL="171450" indent="-171450">
              <a:buFont typeface="Arial" pitchFamily="34" charset="0"/>
              <a:buChar char="•"/>
            </a:pPr>
            <a:r>
              <a:rPr lang="en-US" sz="1200" dirty="0">
                <a:latin typeface="Arial" panose="020B0604020202020204" pitchFamily="34" charset="0"/>
                <a:cs typeface="Arial" panose="020B0604020202020204" pitchFamily="34" charset="0"/>
              </a:rPr>
              <a:t>A larger proportion of individuals recently diagnosed with HIV infection aged 60+ years (21%) than those aged under 60 years (14%) were living in the Metrowest HSR and a smaller proportion were living in the Boston HSR (21% vs. 27%). </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21</a:t>
            </a:fld>
            <a:endParaRPr lang="en-US"/>
          </a:p>
        </p:txBody>
      </p:sp>
    </p:spTree>
    <p:extLst>
      <p:ext uri="{BB962C8B-B14F-4D97-AF65-F5344CB8AC3E}">
        <p14:creationId xmlns:p14="http://schemas.microsoft.com/office/powerpoint/2010/main" val="32899749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bar chart displaying the percentage distribution of persons living with HIV infection by age category.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mj-lt"/>
            </a:endParaRPr>
          </a:p>
          <a:p>
            <a:pPr marL="171450" marR="0" indent="-171450">
              <a:lnSpc>
                <a:spcPct val="115000"/>
              </a:lnSpc>
              <a:spcBef>
                <a:spcPts val="0"/>
              </a:spcBef>
              <a:spcAft>
                <a:spcPts val="0"/>
              </a:spcAft>
              <a:buFont typeface="Arial" panose="020B0604020202020204" pitchFamily="34" charset="0"/>
              <a:buChar char="•"/>
            </a:pPr>
            <a:r>
              <a:rPr lang="en-US" sz="1200" kern="1200" dirty="0">
                <a:solidFill>
                  <a:schemeClr val="tx1"/>
                </a:solidFill>
                <a:latin typeface="+mn-lt"/>
                <a:ea typeface="+mn-ea"/>
                <a:cs typeface="+mn-cs"/>
              </a:rPr>
              <a:t>In 2024,</a:t>
            </a:r>
            <a:r>
              <a:rPr lang="en-US" sz="1200" kern="1200" baseline="30000" dirty="0">
                <a:solidFill>
                  <a:schemeClr val="tx1"/>
                </a:solidFill>
                <a:latin typeface="+mn-lt"/>
                <a:ea typeface="+mn-ea"/>
                <a:cs typeface="+mn-cs"/>
              </a:rPr>
              <a:t> </a:t>
            </a:r>
            <a:r>
              <a:rPr lang="en-US" sz="1200" dirty="0"/>
              <a:t>22% (N=5,441) of PLWH were aged 65 years or older, the age of eligibility for Medicare for individuals without a disability.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3</a:t>
            </a:fld>
            <a:endParaRPr lang="en-US"/>
          </a:p>
        </p:txBody>
      </p:sp>
    </p:spTree>
    <p:extLst>
      <p:ext uri="{BB962C8B-B14F-4D97-AF65-F5344CB8AC3E}">
        <p14:creationId xmlns:p14="http://schemas.microsoft.com/office/powerpoint/2010/main" val="14028158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bar chart displaying the percentage distribution of persons living with HIV infection aged 60+years by number of years since HIV infection diagnosis.</a:t>
            </a:r>
          </a:p>
          <a:p>
            <a:pPr algn="l"/>
            <a:endParaRPr lang="en-US" sz="1200" b="1" dirty="0">
              <a:latin typeface="Arial" panose="020B0604020202020204" pitchFamily="34" charset="0"/>
              <a:cs typeface="Arial" panose="020B0604020202020204" pitchFamily="34" charset="0"/>
            </a:endParaRPr>
          </a:p>
          <a:p>
            <a:pPr algn="ctr"/>
            <a:r>
              <a:rPr lang="en-US" sz="1200" b="1" dirty="0">
                <a:latin typeface="Arial" panose="020B0604020202020204" pitchFamily="34" charset="0"/>
                <a:cs typeface="Arial" panose="020B0604020202020204" pitchFamily="34" charset="0"/>
              </a:rPr>
              <a:t>KEY FINDING</a:t>
            </a:r>
          </a:p>
          <a:p>
            <a:pPr marL="171450" indent="-171450">
              <a:buFont typeface="Arial" pitchFamily="34" charset="0"/>
              <a:buChar char="•"/>
            </a:pPr>
            <a:r>
              <a:rPr lang="en-US" sz="1200" dirty="0">
                <a:latin typeface="Arial" panose="020B0604020202020204" pitchFamily="34" charset="0"/>
                <a:cs typeface="Arial" panose="020B0604020202020204" pitchFamily="34" charset="0"/>
              </a:rPr>
              <a:t>In 2024, the majority (70%, N=6,663) of PLWH aged 60 years and older were diagnosed with HIV infection at least 20 years ago. The average number of years since HIV infection diagnosis among PLWH aged 60 years and older was 23.5 years. </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4</a:t>
            </a:fld>
            <a:endParaRPr lang="en-US"/>
          </a:p>
        </p:txBody>
      </p:sp>
    </p:spTree>
    <p:extLst>
      <p:ext uri="{BB962C8B-B14F-4D97-AF65-F5344CB8AC3E}">
        <p14:creationId xmlns:p14="http://schemas.microsoft.com/office/powerpoint/2010/main" val="21559556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US" dirty="0"/>
              <a:t>The figure is a butterfly graph comparing the percentage distribution of people under 60 years to people aged 60+ years and living with HIV infection by sex assigned at birth, gender, place of birth, and race/ethnicity</a:t>
            </a:r>
          </a:p>
          <a:p>
            <a:pPr marL="0" marR="0" lvl="0" indent="0" algn="l" defTabSz="914400" rtl="0" eaLnBrk="1" fontAlgn="auto" latinLnBrk="0" hangingPunct="1">
              <a:lnSpc>
                <a:spcPct val="100000"/>
              </a:lnSpc>
              <a:spcBef>
                <a:spcPts val="0"/>
              </a:spcBef>
              <a:spcAft>
                <a:spcPts val="600"/>
              </a:spcAft>
              <a:buClrTx/>
              <a:buSzTx/>
              <a:buFontTx/>
              <a:buNone/>
              <a:tabLst/>
              <a:defRPr/>
            </a:pPr>
            <a:endParaRPr lang="en-US" sz="1200" dirty="0">
              <a:latin typeface="+mj-lt"/>
            </a:endParaRPr>
          </a:p>
          <a:p>
            <a:r>
              <a:rPr lang="en-US" sz="1200" kern="1200" dirty="0">
                <a:solidFill>
                  <a:schemeClr val="tx1"/>
                </a:solidFill>
                <a:effectLst/>
                <a:latin typeface="+mn-lt"/>
                <a:ea typeface="+mn-ea"/>
                <a:cs typeface="+mn-cs"/>
              </a:rPr>
              <a:t>In 2024, the distributions of people living with HIV infection by place of birth, race/ethnicity, and exposure mode varied by age:  </a:t>
            </a:r>
          </a:p>
          <a:p>
            <a:pPr lvl="0"/>
            <a:r>
              <a:rPr lang="en-US" sz="1200" kern="1200" dirty="0">
                <a:solidFill>
                  <a:schemeClr val="tx1"/>
                </a:solidFill>
                <a:effectLst/>
                <a:latin typeface="+mn-lt"/>
                <a:ea typeface="+mn-ea"/>
                <a:cs typeface="+mn-cs"/>
              </a:rPr>
              <a:t>A larger proportion of individuals aged 60+ years (64%) than &lt;60 years (53%) was born in the US. </a:t>
            </a:r>
          </a:p>
          <a:p>
            <a:pPr lvl="0"/>
            <a:r>
              <a:rPr lang="en-US" sz="1200" kern="1200" dirty="0">
                <a:solidFill>
                  <a:schemeClr val="tx1"/>
                </a:solidFill>
                <a:effectLst/>
                <a:latin typeface="+mn-lt"/>
                <a:ea typeface="+mn-ea"/>
                <a:cs typeface="+mn-cs"/>
              </a:rPr>
              <a:t>A larger proportion of individuals aged 60+ years (45%) than &lt;60 years (31%) was White (non-Hispanic), and a smaller proportion was Hispanic/Latinx (22% vs. 32%). </a:t>
            </a:r>
          </a:p>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kern="1200" dirty="0">
                <a:solidFill>
                  <a:schemeClr val="tx1"/>
                </a:solidFill>
                <a:latin typeface="+mn-lt"/>
                <a:ea typeface="+mn-ea"/>
                <a:cs typeface="+mn-cs"/>
              </a:rPr>
              <a:t>The distributions of people living with HIV infection by sex assigned at birth and current gender identity were similar for both age groups in 2024. </a:t>
            </a:r>
          </a:p>
          <a:p>
            <a:pPr marL="171450" indent="-171450">
              <a:spcAft>
                <a:spcPts val="600"/>
              </a:spcAft>
              <a:buFont typeface="Arial" panose="020B0604020202020204" pitchFamily="34" charset="0"/>
              <a:buChar char="•"/>
            </a:pPr>
            <a:endParaRPr lang="en-US" sz="1200" dirty="0">
              <a:latin typeface="+mj-lt"/>
            </a:endParaRPr>
          </a:p>
        </p:txBody>
      </p:sp>
      <p:sp>
        <p:nvSpPr>
          <p:cNvPr id="4" name="Slide Number Placeholder 3"/>
          <p:cNvSpPr>
            <a:spLocks noGrp="1"/>
          </p:cNvSpPr>
          <p:nvPr>
            <p:ph type="sldNum" sz="quarter" idx="5"/>
          </p:nvPr>
        </p:nvSpPr>
        <p:spPr/>
        <p:txBody>
          <a:bodyPr/>
          <a:lstStyle/>
          <a:p>
            <a:fld id="{D34CBBDB-52D0-FE4C-8729-D7393D454E10}" type="slidenum">
              <a:rPr lang="en-US" smtClean="0"/>
              <a:t>5</a:t>
            </a:fld>
            <a:endParaRPr lang="en-US"/>
          </a:p>
        </p:txBody>
      </p:sp>
    </p:spTree>
    <p:extLst>
      <p:ext uri="{BB962C8B-B14F-4D97-AF65-F5344CB8AC3E}">
        <p14:creationId xmlns:p14="http://schemas.microsoft.com/office/powerpoint/2010/main" val="29270452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US" dirty="0"/>
              <a:t>The figure is a butterfly graph comparing the percentage distribution of people under 60 years to people aged 60+ years and living with HIV infection by exposure mode and Health Service Region.</a:t>
            </a:r>
          </a:p>
          <a:p>
            <a:pPr>
              <a:spcAft>
                <a:spcPts val="600"/>
              </a:spcAft>
            </a:pPr>
            <a:endParaRPr lang="en-US" sz="1200" dirty="0">
              <a:latin typeface="+mj-lt"/>
            </a:endParaRPr>
          </a:p>
          <a:p>
            <a:pPr>
              <a:spcAft>
                <a:spcPts val="600"/>
              </a:spcAft>
            </a:pPr>
            <a:r>
              <a:rPr lang="en-US" sz="1200" kern="1200" dirty="0">
                <a:solidFill>
                  <a:schemeClr val="tx1"/>
                </a:solidFill>
                <a:latin typeface="+mn-lt"/>
                <a:ea typeface="+mn-ea"/>
                <a:cs typeface="+mn-cs"/>
              </a:rPr>
              <a:t>In 2024, the distributions of people living with HIV infection by exposure mode varied by age:  </a:t>
            </a:r>
          </a:p>
          <a:p>
            <a:pPr lvl="0"/>
            <a:r>
              <a:rPr lang="en-US" sz="1200" kern="1200" dirty="0">
                <a:solidFill>
                  <a:schemeClr val="tx1"/>
                </a:solidFill>
                <a:effectLst/>
                <a:latin typeface="+mn-lt"/>
                <a:ea typeface="+mn-ea"/>
                <a:cs typeface="+mn-cs"/>
              </a:rPr>
              <a:t>A larger proportion of individuals aged 60+ years (19%) than &lt;60 years (10%) had injection drug use exposure mode and a smaller proportion had MSM exposure mode (36% vs. 43%). However, MSM was still the most frequently reported exposure mode for both age groups. The proportion with no identified risk (NIR) was the same for both age groups. Individuals aged 60+ years with NIR were predominantly assigned male at birth (81%), non-US born (51%), and Black (non-Hispanic) (51%).</a:t>
            </a:r>
          </a:p>
          <a:p>
            <a:pPr marL="171450" indent="-171450">
              <a:spcAft>
                <a:spcPts val="600"/>
              </a:spcAft>
              <a:buFont typeface="Arial" panose="020B0604020202020204" pitchFamily="34" charset="0"/>
              <a:buChar char="•"/>
            </a:pPr>
            <a:r>
              <a:rPr lang="en-US" sz="1200" kern="1200" dirty="0">
                <a:solidFill>
                  <a:schemeClr val="tx1"/>
                </a:solidFill>
                <a:latin typeface="+mn-lt"/>
                <a:ea typeface="+mn-ea"/>
                <a:cs typeface="+mn-cs"/>
              </a:rPr>
              <a:t>The distributions of people living with HIV infection by health service region of current residence were similar for both age groups in 2024. </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6</a:t>
            </a:fld>
            <a:endParaRPr lang="en-US"/>
          </a:p>
        </p:txBody>
      </p:sp>
    </p:spTree>
    <p:extLst>
      <p:ext uri="{BB962C8B-B14F-4D97-AF65-F5344CB8AC3E}">
        <p14:creationId xmlns:p14="http://schemas.microsoft.com/office/powerpoint/2010/main" val="2576529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figure is a bar chart displaying the percentage distribution by viral load status for two groups: persons living with HIV infection under age 60 years (N=14,484) and persons living with HIV infection aged 60 years and above (N=9,031).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r>
              <a:rPr lang="en-US" sz="1200" kern="1200" dirty="0">
                <a:solidFill>
                  <a:schemeClr val="tx1"/>
                </a:solidFill>
                <a:effectLst/>
                <a:latin typeface="+mn-lt"/>
                <a:ea typeface="+mn-ea"/>
                <a:cs typeface="+mn-cs"/>
              </a:rPr>
              <a:t>Among 9,031 PLWH aged 60+ years in Massachusetts at the end of 2024 (and diagnosed through 2023), 63% were virally suppressed, 2% were not virally suppressed, and 35% did not have a viral load test in 2024. This compares to 14,484 PLWH aged under 60 years, among whom 64% were virally suppressed, 5% were not virally suppressed and 32% did not have a viral load test in 2024. </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7</a:t>
            </a:fld>
            <a:endParaRPr lang="en-US"/>
          </a:p>
        </p:txBody>
      </p:sp>
    </p:spTree>
    <p:extLst>
      <p:ext uri="{BB962C8B-B14F-4D97-AF65-F5344CB8AC3E}">
        <p14:creationId xmlns:p14="http://schemas.microsoft.com/office/powerpoint/2010/main" val="27921653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figure is a bar chart displaying percentage distribution by the stages of care (all persons living with HIV infection, engaged in care, retained in care, and virally suppressed) for two groups: persons living with HIV infection under age 60 years (N=14,484) and persons living with HIV infection aged 60 years and above (N=9,031).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r>
              <a:rPr lang="en-US" sz="1200" kern="1200" dirty="0">
                <a:solidFill>
                  <a:schemeClr val="tx1"/>
                </a:solidFill>
                <a:effectLst/>
                <a:latin typeface="+mn-lt"/>
                <a:ea typeface="+mn-ea"/>
                <a:cs typeface="+mn-cs"/>
              </a:rPr>
              <a:t>Proportions of care engagement and retention were similar among individuals aged 60+ years and those aged under 60 years in 2024 (70% vs. 71% and 46% vs. 44%, respectively). Please note that the total number of PLWH used to calculate these proportions includes all individuals who have ever been reported with HIV infection in Massachusetts with no evidence of death or having moved out of the state or country. Routine quality assurance efforts are ongoing and the number of PLWH used for this and other care continuum analyses may be updated based on these efforts. </a:t>
            </a:r>
          </a:p>
          <a:p>
            <a:r>
              <a:rPr lang="en-US" sz="1200" kern="1200" dirty="0">
                <a:solidFill>
                  <a:schemeClr val="tx1"/>
                </a:solidFill>
                <a:effectLst/>
                <a:latin typeface="+mn-lt"/>
                <a:ea typeface="+mn-ea"/>
                <a:cs typeface="+mn-cs"/>
              </a:rPr>
              <a:t>*Routine quality assurance and follow up are conducted to update mortality status and the current residence of PLWH.</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8</a:t>
            </a:fld>
            <a:endParaRPr lang="en-US"/>
          </a:p>
        </p:txBody>
      </p:sp>
    </p:spTree>
    <p:extLst>
      <p:ext uri="{BB962C8B-B14F-4D97-AF65-F5344CB8AC3E}">
        <p14:creationId xmlns:p14="http://schemas.microsoft.com/office/powerpoint/2010/main" val="828430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an open pie chart which displays the distribution by exposure mode of </a:t>
            </a:r>
            <a:r>
              <a:rPr lang="en-US" sz="1800" kern="0" dirty="0">
                <a:effectLst/>
                <a:latin typeface="Calibri" panose="020F0502020204030204" pitchFamily="34" charset="0"/>
                <a:cs typeface="Times New Roman" panose="02020603050405020304" pitchFamily="18" charset="0"/>
              </a:rPr>
              <a:t>persons</a:t>
            </a:r>
            <a:r>
              <a:rPr lang="en-US" sz="1800" kern="0" dirty="0">
                <a:effectLst/>
                <a:latin typeface="Calibri" panose="020F0502020204030204" pitchFamily="34" charset="0"/>
                <a:ea typeface="Calibri" panose="020F0502020204030204" pitchFamily="34" charset="0"/>
                <a:cs typeface="Times New Roman" panose="02020603050405020304" pitchFamily="18" charset="0"/>
              </a:rPr>
              <a:t> aged 60+ years living with HIV infection</a:t>
            </a:r>
            <a:r>
              <a:rPr lang="en-US" dirty="0"/>
              <a:t>. Text in the center of the pie chart reads, “39% reported MSM".</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Individuals with MSM exposure mode accounted for the largest proportion of PLWH aged 60+ years. In 2024, 36% of PLWH aged 60+ years were reported with an exposure mode of MSM and an additional 3% were reported with an exposure mode of MSM/IDU.  This compares to 43% and 4%, respectively, for individuals aged under 60 years. </a:t>
            </a:r>
          </a:p>
          <a:p>
            <a:r>
              <a:rPr lang="en-US" sz="1200" kern="1200" dirty="0">
                <a:solidFill>
                  <a:schemeClr val="tx1"/>
                </a:solidFill>
                <a:effectLst/>
                <a:latin typeface="+mn-lt"/>
                <a:ea typeface="+mn-ea"/>
                <a:cs typeface="+mn-cs"/>
              </a:rPr>
              <a:t>Nineteen percent of persons aged 60+ years were reported with an exposure mode of IDU and an additional 3% were reported with an exposure mode MSM/IDU. This compares to 10% and 4%, respectively, for individuals aged under 60 years.</a:t>
            </a:r>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9</a:t>
            </a:fld>
            <a:endParaRPr lang="en-US"/>
          </a:p>
        </p:txBody>
      </p:sp>
    </p:spTree>
    <p:extLst>
      <p:ext uri="{BB962C8B-B14F-4D97-AF65-F5344CB8AC3E}">
        <p14:creationId xmlns:p14="http://schemas.microsoft.com/office/powerpoint/2010/main" val="41282864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005994"/>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 uri="{C183D7F6-B498-43B3-948B-1728B52AA6E4}">
                <adec:decorative xmlns:adec="http://schemas.microsoft.com/office/drawing/2017/decorative" val="1"/>
              </a:ext>
            </a:extLst>
          </p:cNvPr>
          <p:cNvSpPr/>
          <p:nvPr userDrawn="1"/>
        </p:nvSpPr>
        <p:spPr>
          <a:xfrm>
            <a:off x="0" y="-14985"/>
            <a:ext cx="12192000" cy="977549"/>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85708" y="196391"/>
            <a:ext cx="10423375" cy="584775"/>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w="12700">
                  <a:solidFill>
                    <a:schemeClr val="tx1"/>
                  </a:solidFill>
                  <a:prstDash val="solid"/>
                </a:ln>
                <a:solidFill>
                  <a:srgbClr val="FFFFFF"/>
                </a:solidFill>
                <a:effectLst/>
                <a:uLnTx/>
                <a:uFillTx/>
                <a:latin typeface="Avenir Next LT Pro" panose="020B0504020202020204" pitchFamily="34" charset="0"/>
                <a:cs typeface="Arial" panose="020B0604020202020204" pitchFamily="34" charset="0"/>
              </a:rPr>
              <a:t>  </a:t>
            </a:r>
            <a:r>
              <a:rPr kumimoji="0" lang="en-US" sz="3200" b="1" i="0" u="none" strike="noStrike" kern="0" cap="none" spc="0" normalizeH="0" baseline="0" noProof="0" dirty="0">
                <a:ln w="12700">
                  <a:noFill/>
                  <a:prstDash val="solid"/>
                </a:ln>
                <a:solidFill>
                  <a:srgbClr val="FFFFFF"/>
                </a:solidFill>
                <a:effectLst/>
                <a:uLnTx/>
                <a:uFillTx/>
                <a:latin typeface="Avenir Next LT Pro" panose="020B0504020202020204" pitchFamily="34" charset="0"/>
                <a:cs typeface="Arial" panose="020B0604020202020204" pitchFamily="34" charset="0"/>
              </a:rPr>
              <a:t>Massachusetts Department of Public Health</a:t>
            </a:r>
          </a:p>
        </p:txBody>
      </p:sp>
      <p:sp>
        <p:nvSpPr>
          <p:cNvPr id="9" name="Text Placeholder 8">
            <a:extLst>
              <a:ext uri="{FF2B5EF4-FFF2-40B4-BE49-F238E27FC236}">
                <a16:creationId xmlns:a16="http://schemas.microsoft.com/office/drawing/2014/main" id="{21722467-00D5-48C4-A0E3-DBA0E54CD48E}"/>
              </a:ext>
            </a:extLst>
          </p:cNvPr>
          <p:cNvSpPr>
            <a:spLocks noGrp="1"/>
          </p:cNvSpPr>
          <p:nvPr>
            <p:ph type="body" sz="quarter" idx="10" hasCustomPrompt="1"/>
          </p:nvPr>
        </p:nvSpPr>
        <p:spPr>
          <a:xfrm>
            <a:off x="875729" y="2358615"/>
            <a:ext cx="10440537" cy="1373701"/>
          </a:xfrm>
          <a:prstGeom prst="rect">
            <a:avLst/>
          </a:prstGeom>
        </p:spPr>
        <p:txBody>
          <a:bodyPr/>
          <a:lstStyle>
            <a:lvl1pPr marL="0" indent="0" algn="ctr">
              <a:buNone/>
              <a:defRPr sz="4400" b="1">
                <a:solidFill>
                  <a:schemeClr val="bg1"/>
                </a:solidFill>
                <a:latin typeface="Avenir Next LT Pro" panose="020B0504020202020204" pitchFamily="34" charset="0"/>
                <a:cs typeface="Arial" panose="020B0604020202020204" pitchFamily="34" charset="0"/>
              </a:defRPr>
            </a:lvl1pPr>
          </a:lstStyle>
          <a:p>
            <a:pPr lvl="0"/>
            <a:r>
              <a:rPr lang="en-US" dirty="0"/>
              <a:t>Click to Add Presentation Title</a:t>
            </a:r>
          </a:p>
          <a:p>
            <a:pPr lvl="0"/>
            <a:r>
              <a:rPr lang="en-US" dirty="0"/>
              <a:t>or Closing Contact</a:t>
            </a:r>
          </a:p>
        </p:txBody>
      </p:sp>
      <p:sp>
        <p:nvSpPr>
          <p:cNvPr id="10" name="Text Placeholder 10">
            <a:extLst>
              <a:ext uri="{FF2B5EF4-FFF2-40B4-BE49-F238E27FC236}">
                <a16:creationId xmlns:a16="http://schemas.microsoft.com/office/drawing/2014/main" id="{5F0FA26E-40B5-44FF-A084-1554D187A6EE}"/>
              </a:ext>
            </a:extLst>
          </p:cNvPr>
          <p:cNvSpPr>
            <a:spLocks noGrp="1"/>
          </p:cNvSpPr>
          <p:nvPr>
            <p:ph type="body" sz="quarter" idx="11" hasCustomPrompt="1"/>
          </p:nvPr>
        </p:nvSpPr>
        <p:spPr>
          <a:xfrm>
            <a:off x="3697287" y="4032280"/>
            <a:ext cx="4797425" cy="746846"/>
          </a:xfrm>
          <a:prstGeom prst="rect">
            <a:avLst/>
          </a:prstGeom>
        </p:spPr>
        <p:txBody>
          <a:bodyPr/>
          <a:lstStyle>
            <a:lvl1pPr marL="0" indent="0" algn="ctr">
              <a:buNone/>
              <a:defRPr sz="3000" b="0">
                <a:solidFill>
                  <a:schemeClr val="bg1"/>
                </a:solidFill>
                <a:latin typeface="Avenir Next LT Pro" panose="020B0504020202020204" pitchFamily="34" charset="0"/>
                <a:cs typeface="Arial" panose="020B0604020202020204" pitchFamily="34" charset="0"/>
              </a:defRPr>
            </a:lvl1pPr>
          </a:lstStyle>
          <a:p>
            <a:pPr lvl="0"/>
            <a:r>
              <a:rPr lang="en-US" dirty="0"/>
              <a:t>Click to add Date, Year</a:t>
            </a:r>
          </a:p>
        </p:txBody>
      </p:sp>
      <p:sp>
        <p:nvSpPr>
          <p:cNvPr id="11" name="Text Placeholder 12">
            <a:extLst>
              <a:ext uri="{FF2B5EF4-FFF2-40B4-BE49-F238E27FC236}">
                <a16:creationId xmlns:a16="http://schemas.microsoft.com/office/drawing/2014/main" id="{ADDB5EC3-5D37-4757-9A9B-5A9AF30AC57E}"/>
              </a:ext>
            </a:extLst>
          </p:cNvPr>
          <p:cNvSpPr>
            <a:spLocks noGrp="1"/>
          </p:cNvSpPr>
          <p:nvPr>
            <p:ph type="body" sz="quarter" idx="12" hasCustomPrompt="1"/>
          </p:nvPr>
        </p:nvSpPr>
        <p:spPr>
          <a:xfrm>
            <a:off x="3174203" y="5400446"/>
            <a:ext cx="5843587" cy="850228"/>
          </a:xfrm>
          <a:prstGeom prst="rect">
            <a:avLst/>
          </a:prstGeom>
        </p:spPr>
        <p:txBody>
          <a:bodyPr/>
          <a:lstStyle>
            <a:lvl1pPr marL="0" indent="0" algn="ctr">
              <a:buNone/>
              <a:defRPr sz="2400" b="1" i="0">
                <a:solidFill>
                  <a:schemeClr val="bg1"/>
                </a:solidFill>
                <a:latin typeface="Avenir Next LT Pro" panose="020B0504020202020204" pitchFamily="34" charset="0"/>
                <a:cs typeface="Arial" panose="020B0604020202020204" pitchFamily="34" charset="0"/>
              </a:defRPr>
            </a:lvl1pPr>
          </a:lstStyle>
          <a:p>
            <a:pPr lvl="0"/>
            <a:r>
              <a:rPr lang="en-US" dirty="0"/>
              <a:t>Click to add presenter</a:t>
            </a:r>
            <a:br>
              <a:rPr lang="en-US" dirty="0"/>
            </a:br>
            <a:r>
              <a:rPr lang="en-US" dirty="0"/>
              <a:t>Title</a:t>
            </a:r>
          </a:p>
        </p:txBody>
      </p:sp>
      <p:pic>
        <p:nvPicPr>
          <p:cNvPr id="14" name="Picture 13" descr="Logo, company name&#10;&#10;AI-generated content may be incorrect.">
            <a:extLst>
              <a:ext uri="{FF2B5EF4-FFF2-40B4-BE49-F238E27FC236}">
                <a16:creationId xmlns:a16="http://schemas.microsoft.com/office/drawing/2014/main" id="{12424AD9-3DDB-7449-9BD8-03E3D19E95A4}"/>
              </a:ext>
            </a:extLst>
          </p:cNvPr>
          <p:cNvPicPr>
            <a:picLocks noChangeAspect="1"/>
          </p:cNvPicPr>
          <p:nvPr userDrawn="1"/>
        </p:nvPicPr>
        <p:blipFill>
          <a:blip r:embed="rId2"/>
          <a:stretch>
            <a:fillRect/>
          </a:stretch>
        </p:blipFill>
        <p:spPr>
          <a:xfrm>
            <a:off x="251825" y="113766"/>
            <a:ext cx="1533883" cy="750024"/>
          </a:xfrm>
          <a:prstGeom prst="rect">
            <a:avLst/>
          </a:prstGeom>
        </p:spPr>
      </p:pic>
    </p:spTree>
    <p:extLst>
      <p:ext uri="{BB962C8B-B14F-4D97-AF65-F5344CB8AC3E}">
        <p14:creationId xmlns:p14="http://schemas.microsoft.com/office/powerpoint/2010/main" val="4108470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tyle A: Regular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venir Next LT Pro" panose="020B0504020202020204" pitchFamily="34" charset="0"/>
                <a:ea typeface="+mj-ea"/>
                <a:cs typeface="Arial" panose="020B0604020202020204" pitchFamily="34" charset="0"/>
              </a:defRPr>
            </a:lvl1pPr>
          </a:lstStyle>
          <a:p>
            <a:r>
              <a:rPr lang="en-US" dirty="0"/>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4514"/>
            <a:ext cx="10972800" cy="4679683"/>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3200" kern="1200">
                <a:solidFill>
                  <a:schemeClr val="tx1"/>
                </a:solidFill>
                <a:latin typeface="Avenir Next LT Pro" panose="020B05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t>Click to add regular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Tree>
    <p:extLst>
      <p:ext uri="{BB962C8B-B14F-4D97-AF65-F5344CB8AC3E}">
        <p14:creationId xmlns:p14="http://schemas.microsoft.com/office/powerpoint/2010/main" val="3673210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tyle B: Bullet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venir Next LT Pro" panose="020B0504020202020204" pitchFamily="34" charset="0"/>
                <a:ea typeface="+mj-ea"/>
                <a:cs typeface="Arial" panose="020B0604020202020204" pitchFamily="34" charset="0"/>
              </a:defRPr>
            </a:lvl1pPr>
          </a:lstStyle>
          <a:p>
            <a:r>
              <a:rPr lang="en-US" dirty="0"/>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8462"/>
            <a:ext cx="10972800" cy="47030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venir Next LT Pro" panose="020B05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venir Next LT Pro" panose="020B05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venir Next LT Pro" panose="020B05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t>Click to edit level one bullet text. (Add periods if full sentences; no periods needed otherwise.)</a:t>
            </a:r>
          </a:p>
          <a:p>
            <a:pPr lvl="1"/>
            <a:r>
              <a:rPr lang="en-US" dirty="0"/>
              <a:t>Second level bullet text</a:t>
            </a:r>
          </a:p>
          <a:p>
            <a:pPr lvl="2"/>
            <a:r>
              <a:rPr lang="en-US" dirty="0"/>
              <a:t>Third level bullet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11" name="Slide Number Placeholder 5">
            <a:extLst>
              <a:ext uri="{FF2B5EF4-FFF2-40B4-BE49-F238E27FC236}">
                <a16:creationId xmlns:a16="http://schemas.microsoft.com/office/drawing/2014/main" id="{663A3D56-7B2F-49EE-B824-21DADD1106DB}"/>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Tree>
    <p:extLst>
      <p:ext uri="{BB962C8B-B14F-4D97-AF65-F5344CB8AC3E}">
        <p14:creationId xmlns:p14="http://schemas.microsoft.com/office/powerpoint/2010/main" val="251777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tyle C: Columns with Bullet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hasCustomPrompt="1"/>
          </p:nvPr>
        </p:nvSpPr>
        <p:spPr>
          <a:xfrm>
            <a:off x="839789" y="1097280"/>
            <a:ext cx="5157787" cy="823912"/>
          </a:xfrm>
          <a:prstGeom prst="rect">
            <a:avLst/>
          </a:prstGeom>
        </p:spPr>
        <p:txBody>
          <a:bodyPr anchor="b"/>
          <a:lstStyle>
            <a:lvl1pPr marL="0" indent="0">
              <a:buNone/>
              <a:defRPr sz="2800" b="1">
                <a:latin typeface="Avenir Next LT Pro" panose="020B05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header text </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62011" y="1920238"/>
            <a:ext cx="5157787" cy="4297680"/>
          </a:xfrm>
          <a:prstGeom prst="rect">
            <a:avLst/>
          </a:prstGeom>
        </p:spPr>
        <p:txBody>
          <a:bodyPr/>
          <a:lstStyle>
            <a:lvl1pPr>
              <a:defRPr sz="2400">
                <a:latin typeface="Avenir Next LT Pro" panose="020B0504020202020204" pitchFamily="34" charset="0"/>
                <a:cs typeface="Arial" panose="020B0604020202020204" pitchFamily="34" charset="0"/>
              </a:defRPr>
            </a:lvl1pPr>
            <a:lvl2pPr>
              <a:defRPr sz="2200">
                <a:latin typeface="Avenir Next LT Pro" panose="020B0504020202020204" pitchFamily="34" charset="0"/>
                <a:cs typeface="Arial" panose="020B0604020202020204" pitchFamily="34" charset="0"/>
              </a:defRPr>
            </a:lvl2pPr>
            <a:lvl3pPr marL="914400" indent="0">
              <a:buNone/>
              <a:defRPr>
                <a:latin typeface="Avenir Next LT Pro" panose="020B0504020202020204" pitchFamily="34" charset="0"/>
                <a:cs typeface="Arial" panose="020B0604020202020204" pitchFamily="34" charset="0"/>
              </a:defRPr>
            </a:lvl3pPr>
            <a:lvl4pPr>
              <a:defRPr>
                <a:latin typeface="Franklin Gothic Book" panose="020B0503020102020204" pitchFamily="34" charset="0"/>
              </a:defRPr>
            </a:lvl4pPr>
            <a:lvl5pPr marL="1828800" indent="0">
              <a:buNone/>
              <a:defRPr/>
            </a:lvl5pPr>
          </a:lstStyle>
          <a:p>
            <a:pPr lvl="0"/>
            <a:r>
              <a:rPr lang="en-US" dirty="0"/>
              <a:t>Edit bullet level one text.</a:t>
            </a:r>
          </a:p>
          <a:p>
            <a:pPr lvl="1"/>
            <a:r>
              <a:rPr lang="en-US" dirty="0"/>
              <a:t>Edit bullet level two text.</a:t>
            </a:r>
          </a:p>
          <a:p>
            <a:pPr lvl="2"/>
            <a:endParaRPr lang="en-US" dirty="0"/>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hasCustomPrompt="1"/>
          </p:nvPr>
        </p:nvSpPr>
        <p:spPr>
          <a:xfrm>
            <a:off x="6172203" y="1097280"/>
            <a:ext cx="5183188" cy="823912"/>
          </a:xfrm>
          <a:prstGeom prst="rect">
            <a:avLst/>
          </a:prstGeom>
        </p:spPr>
        <p:txBody>
          <a:bodyPr anchor="b"/>
          <a:lstStyle>
            <a:lvl1pPr marL="0" indent="0">
              <a:buNone/>
              <a:defRPr sz="2800" b="1">
                <a:latin typeface="Avenir Next LT Pro" panose="020B05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header text</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3" y="1920238"/>
            <a:ext cx="5183188" cy="4297680"/>
          </a:xfrm>
          <a:prstGeom prst="rect">
            <a:avLst/>
          </a:prstGeom>
        </p:spPr>
        <p:txBody>
          <a:bodyPr/>
          <a:lstStyle>
            <a:lvl1pPr>
              <a:defRPr sz="2400">
                <a:latin typeface="Avenir Next LT Pro" panose="020B0504020202020204" pitchFamily="34" charset="0"/>
                <a:cs typeface="Arial" panose="020B0604020202020204" pitchFamily="34" charset="0"/>
              </a:defRPr>
            </a:lvl1pPr>
            <a:lvl2pPr>
              <a:defRPr>
                <a:latin typeface="Avenir Next LT Pro" panose="020B0504020202020204" pitchFamily="34" charset="0"/>
                <a:cs typeface="Arial" panose="020B0604020202020204" pitchFamily="34" charset="0"/>
              </a:defRPr>
            </a:lvl2pPr>
            <a:lvl3pPr>
              <a:defRPr>
                <a:latin typeface="Avenir Next LT Pro" panose="020B0504020202020204" pitchFamily="34" charset="0"/>
                <a:cs typeface="Arial" panose="020B0604020202020204" pitchFamily="34" charset="0"/>
              </a:defRPr>
            </a:lvl3pPr>
            <a:lvl4pPr>
              <a:defRPr>
                <a:latin typeface="Franklin Gothic Book" panose="020B0503020102020204" pitchFamily="34" charset="0"/>
              </a:defRPr>
            </a:lvl4pPr>
          </a:lstStyle>
          <a:p>
            <a:pPr lvl="0"/>
            <a:r>
              <a:rPr lang="en-US" dirty="0"/>
              <a:t>Edit bullet level one text.</a:t>
            </a:r>
          </a:p>
          <a:p>
            <a:pPr lvl="1"/>
            <a:r>
              <a:rPr lang="en-US" dirty="0"/>
              <a:t>Edit bullet level two text.</a:t>
            </a:r>
          </a:p>
          <a:p>
            <a:pPr lvl="2"/>
            <a:endParaRPr lang="en-US" dirty="0"/>
          </a:p>
        </p:txBody>
      </p:sp>
      <p:sp>
        <p:nvSpPr>
          <p:cNvPr id="10" name="Rectangle 9">
            <a:extLst>
              <a:ext uri="{FF2B5EF4-FFF2-40B4-BE49-F238E27FC236}">
                <a16:creationId xmlns:a16="http://schemas.microsoft.com/office/drawing/2014/main" id="{599027F3-96A1-F54F-89E8-F47E6B10DE1B}"/>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Title 1">
            <a:extLst>
              <a:ext uri="{FF2B5EF4-FFF2-40B4-BE49-F238E27FC236}">
                <a16:creationId xmlns:a16="http://schemas.microsoft.com/office/drawing/2014/main" id="{8F696F47-27EC-4DEC-B31C-E3E63F7FBE43}"/>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venir Next LT Pro" panose="020B0504020202020204" pitchFamily="34" charset="0"/>
                <a:ea typeface="+mj-ea"/>
                <a:cs typeface="Arial" panose="020B0604020202020204" pitchFamily="34" charset="0"/>
              </a:defRPr>
            </a:lvl1pPr>
          </a:lstStyle>
          <a:p>
            <a:r>
              <a:rPr lang="en-US" dirty="0"/>
              <a:t>Click to add slide title</a:t>
            </a:r>
          </a:p>
        </p:txBody>
      </p:sp>
      <p:sp>
        <p:nvSpPr>
          <p:cNvPr id="13" name="TextBox 12">
            <a:extLst>
              <a:ext uri="{FF2B5EF4-FFF2-40B4-BE49-F238E27FC236}">
                <a16:creationId xmlns:a16="http://schemas.microsoft.com/office/drawing/2014/main" id="{03F1034B-732A-43E2-993F-868DF0D2772D}"/>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14" name="Slide Number Placeholder 5">
            <a:extLst>
              <a:ext uri="{FF2B5EF4-FFF2-40B4-BE49-F238E27FC236}">
                <a16:creationId xmlns:a16="http://schemas.microsoft.com/office/drawing/2014/main" id="{BE009795-B8D9-482E-96A1-D1025E613A3F}"/>
              </a:ext>
            </a:extLst>
          </p:cNvPr>
          <p:cNvSpPr>
            <a:spLocks noGrp="1"/>
          </p:cNvSpPr>
          <p:nvPr>
            <p:ph type="sldNum" sz="quarter" idx="10"/>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Tree>
    <p:extLst>
      <p:ext uri="{BB962C8B-B14F-4D97-AF65-F5344CB8AC3E}">
        <p14:creationId xmlns:p14="http://schemas.microsoft.com/office/powerpoint/2010/main" val="1663658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Just Foot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TextBox 10">
            <a:extLst>
              <a:ext uri="{FF2B5EF4-FFF2-40B4-BE49-F238E27FC236}">
                <a16:creationId xmlns:a16="http://schemas.microsoft.com/office/drawing/2014/main" id="{53D0130E-9D3A-4D88-A99C-681EBB4E32AF}"/>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5" name="Slide Number Placeholder 5">
            <a:extLst>
              <a:ext uri="{FF2B5EF4-FFF2-40B4-BE49-F238E27FC236}">
                <a16:creationId xmlns:a16="http://schemas.microsoft.com/office/drawing/2014/main" id="{2585A0BC-7D09-4814-A71B-C90669C60B81}"/>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Tree>
    <p:extLst>
      <p:ext uri="{BB962C8B-B14F-4D97-AF65-F5344CB8AC3E}">
        <p14:creationId xmlns:p14="http://schemas.microsoft.com/office/powerpoint/2010/main" val="2780067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Intro">
    <p:bg>
      <p:bgPr>
        <a:solidFill>
          <a:srgbClr val="005994"/>
        </a:solidFill>
        <a:effectLst/>
      </p:bgPr>
    </p:bg>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849108D5-E6A2-E374-F491-40DDE4CC949E}"/>
              </a:ext>
              <a:ext uri="{C183D7F6-B498-43B3-948B-1728B52AA6E4}">
                <adec:decorative xmlns:adec="http://schemas.microsoft.com/office/drawing/2017/decorative" val="1"/>
              </a:ext>
            </a:extLst>
          </p:cNvPr>
          <p:cNvCxnSpPr/>
          <p:nvPr userDrawn="1"/>
        </p:nvCxnSpPr>
        <p:spPr>
          <a:xfrm>
            <a:off x="2049517" y="2228193"/>
            <a:ext cx="8113986"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E2F8765F-34CF-EDAB-B5EF-A28E0BDB163D}"/>
              </a:ext>
              <a:ext uri="{C183D7F6-B498-43B3-948B-1728B52AA6E4}">
                <adec:decorative xmlns:adec="http://schemas.microsoft.com/office/drawing/2017/decorative" val="1"/>
              </a:ext>
            </a:extLst>
          </p:cNvPr>
          <p:cNvCxnSpPr/>
          <p:nvPr userDrawn="1"/>
        </p:nvCxnSpPr>
        <p:spPr>
          <a:xfrm>
            <a:off x="2039007" y="4703379"/>
            <a:ext cx="8113986"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ext Placeholder 5">
            <a:extLst>
              <a:ext uri="{FF2B5EF4-FFF2-40B4-BE49-F238E27FC236}">
                <a16:creationId xmlns:a16="http://schemas.microsoft.com/office/drawing/2014/main" id="{3CE05C00-0C08-7FEC-4EE1-897B5C522B54}"/>
              </a:ext>
            </a:extLst>
          </p:cNvPr>
          <p:cNvSpPr>
            <a:spLocks noGrp="1"/>
          </p:cNvSpPr>
          <p:nvPr>
            <p:ph type="body" sz="quarter" idx="10" hasCustomPrompt="1"/>
          </p:nvPr>
        </p:nvSpPr>
        <p:spPr>
          <a:xfrm>
            <a:off x="2995886" y="2814637"/>
            <a:ext cx="6032500" cy="1228725"/>
          </a:xfrm>
          <a:prstGeom prst="rect">
            <a:avLst/>
          </a:prstGeom>
        </p:spPr>
        <p:txBody>
          <a:bodyPr anchor="ctr" anchorCtr="0"/>
          <a:lstStyle>
            <a:lvl1pPr marL="0" indent="0" algn="ctr">
              <a:buNone/>
              <a:defRPr sz="4400" b="1">
                <a:solidFill>
                  <a:schemeClr val="bg1"/>
                </a:solidFill>
                <a:latin typeface="Avenir Next LT Pro" panose="020B0504020202020204" pitchFamily="34" charset="0"/>
                <a:cs typeface="Arial" panose="020B0604020202020204" pitchFamily="34" charset="0"/>
              </a:defRPr>
            </a:lvl1pPr>
          </a:lstStyle>
          <a:p>
            <a:pPr lvl="0"/>
            <a:r>
              <a:rPr lang="en-US" dirty="0"/>
              <a:t>Enter section title</a:t>
            </a:r>
          </a:p>
        </p:txBody>
      </p:sp>
    </p:spTree>
    <p:extLst>
      <p:ext uri="{BB962C8B-B14F-4D97-AF65-F5344CB8AC3E}">
        <p14:creationId xmlns:p14="http://schemas.microsoft.com/office/powerpoint/2010/main" val="3296889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32959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0931278"/>
      </p:ext>
    </p:extLst>
  </p:cSld>
  <p:clrMap bg1="lt1" tx1="dk1" bg2="lt2" tx2="dk2" accent1="accent1" accent2="accent2" accent3="accent3" accent4="accent4" accent5="accent5" accent6="accent6" hlink="hlink" folHlink="folHlink"/>
  <p:sldLayoutIdLst>
    <p:sldLayoutId id="2147483656" r:id="rId1"/>
    <p:sldLayoutId id="2147483658" r:id="rId2"/>
    <p:sldLayoutId id="2147483650" r:id="rId3"/>
    <p:sldLayoutId id="2147483653" r:id="rId4"/>
    <p:sldLayoutId id="2147483659" r:id="rId5"/>
    <p:sldLayoutId id="2147483657" r:id="rId6"/>
    <p:sldLayoutId id="2147483660"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1785A978-E8DF-43C5-81AD-9E02D99320AA}"/>
              </a:ext>
            </a:extLst>
          </p:cNvPr>
          <p:cNvSpPr>
            <a:spLocks noGrp="1"/>
          </p:cNvSpPr>
          <p:nvPr>
            <p:ph type="title" idx="4294967295"/>
          </p:nvPr>
        </p:nvSpPr>
        <p:spPr>
          <a:xfrm>
            <a:off x="875729" y="2358615"/>
            <a:ext cx="10440537" cy="13737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Massachusetts HIV Epidemiologic Profile: </a:t>
            </a:r>
          </a:p>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Data as of 7/1/2025</a:t>
            </a:r>
          </a:p>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Population Report: Older Individuals</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4400" b="1" i="0" u="none" strike="noStrike" kern="1200" cap="none" spc="0" normalizeH="0" baseline="0" noProof="0" dirty="0">
              <a:ln>
                <a:noFill/>
              </a:ln>
              <a:solidFill>
                <a:schemeClr val="bg1"/>
              </a:solidFill>
              <a:effectLst/>
              <a:uLnTx/>
              <a:uFillTx/>
              <a:latin typeface="Avenir Next LT Pro" panose="020B05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448100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p:txBody>
          <a:bodyPr>
            <a:normAutofit fontScale="90000"/>
          </a:bodyPr>
          <a:lstStyle/>
          <a:p>
            <a:pPr algn="ctr"/>
            <a:r>
              <a:rPr lang="en-US" sz="2400" dirty="0"/>
              <a:t>PLWH aged 60+ years with MSM or MSM/IDU exposure mode (N=3,708) compared to PLWH aged 60+ years with other exposure modes (N=5,763) by selected demographics, Massachusetts 2024 </a:t>
            </a:r>
          </a:p>
        </p:txBody>
      </p:sp>
      <p:pic>
        <p:nvPicPr>
          <p:cNvPr id="6" name="Picture 5" descr="The figure is a bar chart which compares the percentage distribution of PLWH aged 60+ years with MSM and MSM/IDU exposure modes to PLWH aged 60+ years with all other exposure modes by place of birth (US, PR/USD, non-US), Race/ethnicity (White NH, Black NH, Hispanic/Latinx, Other), and Health Service Region of Residence (Boston, Central, Metro West, Northeast, Southeast, Western).">
            <a:extLst>
              <a:ext uri="{FF2B5EF4-FFF2-40B4-BE49-F238E27FC236}">
                <a16:creationId xmlns:a16="http://schemas.microsoft.com/office/drawing/2014/main" id="{A587A504-2059-AE3B-EAC9-B7C4CB09303F}"/>
              </a:ext>
            </a:extLst>
          </p:cNvPr>
          <p:cNvPicPr>
            <a:picLocks noChangeAspect="1"/>
          </p:cNvPicPr>
          <p:nvPr/>
        </p:nvPicPr>
        <p:blipFill>
          <a:blip r:embed="rId3"/>
          <a:stretch>
            <a:fillRect/>
          </a:stretch>
        </p:blipFill>
        <p:spPr>
          <a:xfrm>
            <a:off x="299719" y="1143549"/>
            <a:ext cx="11729721" cy="4913802"/>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463242" y="6252637"/>
            <a:ext cx="11470139" cy="246221"/>
          </a:xfrm>
          <a:prstGeom prst="rect">
            <a:avLst/>
          </a:prstGeom>
          <a:noFill/>
        </p:spPr>
        <p:txBody>
          <a:bodyPr wrap="square" rtlCol="0">
            <a:spAutoFit/>
          </a:bodyPr>
          <a:lstStyle/>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10</a:t>
            </a:fld>
            <a:endParaRPr lang="en-US" dirty="0"/>
          </a:p>
        </p:txBody>
      </p:sp>
    </p:spTree>
    <p:extLst>
      <p:ext uri="{BB962C8B-B14F-4D97-AF65-F5344CB8AC3E}">
        <p14:creationId xmlns:p14="http://schemas.microsoft.com/office/powerpoint/2010/main" val="37390466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p:txBody>
          <a:bodyPr>
            <a:normAutofit/>
          </a:bodyPr>
          <a:lstStyle/>
          <a:p>
            <a:pPr algn="ctr"/>
            <a:r>
              <a:rPr lang="en-US" sz="2400" dirty="0"/>
              <a:t>Stages of HIV care among MSM (including MSM/IDU) aged 60+ years living with HIV infection, Massachusetts 2024 (N=3,583)</a:t>
            </a:r>
          </a:p>
        </p:txBody>
      </p:sp>
      <p:pic>
        <p:nvPicPr>
          <p:cNvPr id="6" name="Picture 5" descr="The figure is a bar chart displaying the percentage of MSM (including MSM/IDU) aged 60+ years living with HIV infection in Massachusetts in 2024 who were engaged in care (71%), retained in care (44%), and virally suppressed (64%).">
            <a:extLst>
              <a:ext uri="{FF2B5EF4-FFF2-40B4-BE49-F238E27FC236}">
                <a16:creationId xmlns:a16="http://schemas.microsoft.com/office/drawing/2014/main" id="{698474C1-0151-0FD8-8210-B14EB94A1326}"/>
              </a:ext>
            </a:extLst>
          </p:cNvPr>
          <p:cNvPicPr>
            <a:picLocks noChangeAspect="1"/>
          </p:cNvPicPr>
          <p:nvPr/>
        </p:nvPicPr>
        <p:blipFill>
          <a:blip r:embed="rId3"/>
          <a:stretch>
            <a:fillRect/>
          </a:stretch>
        </p:blipFill>
        <p:spPr>
          <a:xfrm>
            <a:off x="609124" y="1427022"/>
            <a:ext cx="10973751" cy="4712616"/>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463242" y="5660529"/>
            <a:ext cx="11470139" cy="707886"/>
          </a:xfrm>
          <a:prstGeom prst="rect">
            <a:avLst/>
          </a:prstGeom>
          <a:noFill/>
        </p:spPr>
        <p:txBody>
          <a:bodyPr wrap="square" rtlCol="0">
            <a:spAutoFit/>
          </a:bodyPr>
          <a:lstStyle/>
          <a:p>
            <a:r>
              <a:rPr lang="en-US" sz="1000" dirty="0">
                <a:latin typeface="Arial Narrow" panose="020B0606020202030204" pitchFamily="34" charset="0"/>
              </a:rPr>
              <a:t>HIV care continuum among persons living with HIV infection (PLWH) in Massachusetts: “PLWH” refers to individuals diagnosed through 2023, alive through 12/31/2024, and living in Massachusetts based on last known address. “Engaged in Care” is defined as having ≥1 VL or CD4 test result in 2024. “Retained in Care” is defined as having ≥2 VL or CD4 test results at least 3 months apart in 2024. “Virally Suppressed” is defined as having a VL &lt;200 copies/mL for the most recent VL test drawn in 2024.</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11</a:t>
            </a:fld>
            <a:endParaRPr lang="en-US" dirty="0"/>
          </a:p>
        </p:txBody>
      </p:sp>
    </p:spTree>
    <p:extLst>
      <p:ext uri="{BB962C8B-B14F-4D97-AF65-F5344CB8AC3E}">
        <p14:creationId xmlns:p14="http://schemas.microsoft.com/office/powerpoint/2010/main" val="16727035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p:txBody>
          <a:bodyPr>
            <a:normAutofit/>
          </a:bodyPr>
          <a:lstStyle/>
          <a:p>
            <a:pPr algn="ctr"/>
            <a:r>
              <a:rPr lang="en-US" sz="2400" dirty="0"/>
              <a:t>Viral load status MSM (including MSM/IDU) aged 60+ years living with HIV infection, Massachusetts 2024 (N=3,583)</a:t>
            </a:r>
          </a:p>
        </p:txBody>
      </p:sp>
      <p:pic>
        <p:nvPicPr>
          <p:cNvPr id="4" name="Picture 3" descr="The figure is a pie chart indicating the proportion of MSM (including MSM/IDU) aged 60+ years living with HIV infection in Massachusetts in 2024 who were virally suppressed (64%), missing viral load data (34%), or for whom viral load was not suppressed (1%). NOTE: Missing viral load data includes individuals who have not had a lab reported in the past year.">
            <a:extLst>
              <a:ext uri="{FF2B5EF4-FFF2-40B4-BE49-F238E27FC236}">
                <a16:creationId xmlns:a16="http://schemas.microsoft.com/office/drawing/2014/main" id="{22A476E3-D5FB-ED93-00A9-62D5C68FE2AA}"/>
              </a:ext>
            </a:extLst>
          </p:cNvPr>
          <p:cNvPicPr>
            <a:picLocks noChangeAspect="1"/>
          </p:cNvPicPr>
          <p:nvPr/>
        </p:nvPicPr>
        <p:blipFill>
          <a:blip r:embed="rId3"/>
          <a:stretch>
            <a:fillRect/>
          </a:stretch>
        </p:blipFill>
        <p:spPr>
          <a:xfrm>
            <a:off x="3119352" y="1074222"/>
            <a:ext cx="6364776" cy="4572396"/>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463242" y="5630728"/>
            <a:ext cx="11470139" cy="861774"/>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rPr>
              <a:t>Includes individuals who had not had a lab reported in the past year.</a:t>
            </a:r>
            <a:endParaRPr lang="en-US" sz="1000" dirty="0">
              <a:latin typeface="Arial Narrow" panose="020B0606020202030204" pitchFamily="34" charset="0"/>
              <a:cs typeface="Arial" panose="020B0604020202020204" pitchFamily="34" charset="0"/>
            </a:endParaRPr>
          </a:p>
          <a:p>
            <a:r>
              <a:rPr lang="en-US" sz="1000" dirty="0">
                <a:latin typeface="Arial Narrow" panose="020B0606020202030204" pitchFamily="34" charset="0"/>
              </a:rPr>
              <a:t>HIV care continuum among persons living with HIV infection (PLWH) in Massachusetts: “PLWH” refers to individuals diagnosed through 2023, alive through 12/31/2024, and living in Massachusetts based on last known address. “Engaged in Care” is defined as having ≥1 VL or CD4 test result in 2024. “Retained in Care” is defined as having ≥2 VL or CD4 test results at least 3 months apart in 2024. “Virally Suppressed” is defined as having a VL &lt;200 copies/mL for the most recent VL test drawn in 2024.</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12</a:t>
            </a:fld>
            <a:endParaRPr lang="en-US" dirty="0"/>
          </a:p>
        </p:txBody>
      </p:sp>
    </p:spTree>
    <p:extLst>
      <p:ext uri="{BB962C8B-B14F-4D97-AF65-F5344CB8AC3E}">
        <p14:creationId xmlns:p14="http://schemas.microsoft.com/office/powerpoint/2010/main" val="451301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p:txBody>
          <a:bodyPr>
            <a:normAutofit fontScale="90000"/>
          </a:bodyPr>
          <a:lstStyle/>
          <a:p>
            <a:pPr algn="ctr"/>
            <a:r>
              <a:rPr lang="en-US" sz="2400" dirty="0"/>
              <a:t>Engagement in care among MSM (including MSM/IDU) aged 60+ years living with HIV infection by place of birth, race/ethnicity, and Health Service Region of residence, Massachusetts 2024 (N=3,583)</a:t>
            </a:r>
          </a:p>
        </p:txBody>
      </p:sp>
      <p:pic>
        <p:nvPicPr>
          <p:cNvPr id="6" name="Picture 5" descr="The figure is a bar chart which displays the percentage of individuals who were engaged in care among MSM (including MSM/IDU) aged 60+ years living with HIV infection in Massachusetts by place of birth (US, PR/USD, Non-US), race/ethnicity (White NH, Black NH, Hispanic/Latinx), and Health Service Region (Boston, Central, Metro West, Northeast, Southeast, and Western).">
            <a:extLst>
              <a:ext uri="{FF2B5EF4-FFF2-40B4-BE49-F238E27FC236}">
                <a16:creationId xmlns:a16="http://schemas.microsoft.com/office/drawing/2014/main" id="{D927AFD5-4690-B22B-54FA-B30F95F76A1A}"/>
              </a:ext>
            </a:extLst>
          </p:cNvPr>
          <p:cNvPicPr>
            <a:picLocks noChangeAspect="1"/>
          </p:cNvPicPr>
          <p:nvPr/>
        </p:nvPicPr>
        <p:blipFill>
          <a:blip r:embed="rId3"/>
          <a:stretch>
            <a:fillRect/>
          </a:stretch>
        </p:blipFill>
        <p:spPr>
          <a:xfrm>
            <a:off x="151885" y="1087933"/>
            <a:ext cx="11888230" cy="4682134"/>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420760" y="5660529"/>
            <a:ext cx="11470139" cy="707886"/>
          </a:xfrm>
          <a:prstGeom prst="rect">
            <a:avLst/>
          </a:prstGeom>
          <a:noFill/>
        </p:spPr>
        <p:txBody>
          <a:bodyPr wrap="square" rtlCol="0">
            <a:spAutoFit/>
          </a:bodyPr>
          <a:lstStyle/>
          <a:p>
            <a:r>
              <a:rPr lang="en-US" sz="1000" dirty="0">
                <a:latin typeface="Arial Narrow" panose="020B0606020202030204" pitchFamily="34" charset="0"/>
              </a:rPr>
              <a:t>HIV care continuum among persons living with HIV infection (PLWH) in Massachusetts: “PLWH” refers to individuals diagnosed through 2023, alive through 12/31/2024, and living in Massachusetts based on last known address. “Engaged in Care” is defined as having ≥1 VL or CD4 test result in 2024. “Retained in Care” is defined as having ≥2 VL or CD4 test results at least 3 months apart in 2024. “Virally Suppressed” is defined as having a VL &lt;200 copies/mL for the most recent VL test drawn in 2024.</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13</a:t>
            </a:fld>
            <a:endParaRPr lang="en-US" dirty="0"/>
          </a:p>
        </p:txBody>
      </p:sp>
    </p:spTree>
    <p:extLst>
      <p:ext uri="{BB962C8B-B14F-4D97-AF65-F5344CB8AC3E}">
        <p14:creationId xmlns:p14="http://schemas.microsoft.com/office/powerpoint/2010/main" val="30182897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p:txBody>
          <a:bodyPr>
            <a:normAutofit fontScale="90000"/>
          </a:bodyPr>
          <a:lstStyle/>
          <a:p>
            <a:pPr algn="ctr"/>
            <a:r>
              <a:rPr lang="en-US" sz="2400" dirty="0"/>
              <a:t>Viral suppression among MSM (including MSM/IDU) aged 60+ years living with HIV infection by place of birth, race/ethnicity, and Health Service Region of residence, </a:t>
            </a:r>
            <a:br>
              <a:rPr lang="en-US" sz="2400" dirty="0"/>
            </a:br>
            <a:r>
              <a:rPr lang="en-US" sz="2400" dirty="0"/>
              <a:t>Massachusetts 2024 (N=3,583)</a:t>
            </a:r>
          </a:p>
        </p:txBody>
      </p:sp>
      <p:pic>
        <p:nvPicPr>
          <p:cNvPr id="6" name="Picture 5" descr="The figure is a bar chart which displays the percentage of individuals who were virally suppressed among MSM (including MSM/IDU) aged 60+ years living with HIV infection in Massachusetts by place of birth (US, PR/USD, Non-US), race/ethnicity (White NH, Black NH, Hispanic/Latinx), and Health Service Region (Boston, Central, Metro West, Northeast, Southeast, and Western).">
            <a:extLst>
              <a:ext uri="{FF2B5EF4-FFF2-40B4-BE49-F238E27FC236}">
                <a16:creationId xmlns:a16="http://schemas.microsoft.com/office/drawing/2014/main" id="{0732DE3D-0242-D622-9ED1-96CD751E58D8}"/>
              </a:ext>
            </a:extLst>
          </p:cNvPr>
          <p:cNvPicPr>
            <a:picLocks noChangeAspect="1"/>
          </p:cNvPicPr>
          <p:nvPr/>
        </p:nvPicPr>
        <p:blipFill>
          <a:blip r:embed="rId3"/>
          <a:stretch>
            <a:fillRect/>
          </a:stretch>
        </p:blipFill>
        <p:spPr>
          <a:xfrm>
            <a:off x="154933" y="1054402"/>
            <a:ext cx="11882134" cy="4749196"/>
          </a:xfrm>
          <a:prstGeom prst="rect">
            <a:avLst/>
          </a:prstGeom>
        </p:spPr>
      </p:pic>
      <p:sp>
        <p:nvSpPr>
          <p:cNvPr id="4" name="TextBox 3">
            <a:extLst>
              <a:ext uri="{FF2B5EF4-FFF2-40B4-BE49-F238E27FC236}">
                <a16:creationId xmlns:a16="http://schemas.microsoft.com/office/drawing/2014/main" id="{2932C7BC-AB30-9981-BA0B-D0D1C96C888A}"/>
              </a:ext>
            </a:extLst>
          </p:cNvPr>
          <p:cNvSpPr txBox="1"/>
          <p:nvPr/>
        </p:nvSpPr>
        <p:spPr>
          <a:xfrm>
            <a:off x="420760" y="5791161"/>
            <a:ext cx="11470139" cy="707886"/>
          </a:xfrm>
          <a:prstGeom prst="rect">
            <a:avLst/>
          </a:prstGeom>
          <a:noFill/>
        </p:spPr>
        <p:txBody>
          <a:bodyPr wrap="square" rtlCol="0">
            <a:spAutoFit/>
          </a:bodyPr>
          <a:lstStyle/>
          <a:p>
            <a:r>
              <a:rPr lang="en-US" sz="1000" dirty="0">
                <a:latin typeface="Arial Narrow" panose="020B0606020202030204" pitchFamily="34" charset="0"/>
              </a:rPr>
              <a:t>HIV care continuum among persons living with HIV infection (PLWH) in Massachusetts: “PLWH” refers to individuals diagnosed through 2023, alive through 12/31/2024, and living in Massachusetts based on last known address. “Engaged in Care” is defined as having ≥1 VL or CD4 test result in 2024. “Retained in Care” is defined as having ≥2 VL or CD4 test results at least 3 months apart in 2024. “Virally Suppressed” is defined as having a VL &lt;200 copies/mL for the most recent VL test drawn in 2024.</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14</a:t>
            </a:fld>
            <a:endParaRPr lang="en-US" dirty="0"/>
          </a:p>
        </p:txBody>
      </p:sp>
    </p:spTree>
    <p:extLst>
      <p:ext uri="{BB962C8B-B14F-4D97-AF65-F5344CB8AC3E}">
        <p14:creationId xmlns:p14="http://schemas.microsoft.com/office/powerpoint/2010/main" val="1064068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a:xfrm>
            <a:off x="342450" y="56524"/>
            <a:ext cx="11470139" cy="874654"/>
          </a:xfrm>
        </p:spPr>
        <p:txBody>
          <a:bodyPr>
            <a:normAutofit/>
          </a:bodyPr>
          <a:lstStyle/>
          <a:p>
            <a:pPr algn="ctr"/>
            <a:r>
              <a:rPr lang="en-US" sz="2400" dirty="0"/>
              <a:t>Individuals diagnosed with HIV infection by age at diagnosis, Massachusetts 2015 – 2024</a:t>
            </a:r>
            <a:r>
              <a:rPr lang="en-US" sz="2400" baseline="30000" dirty="0"/>
              <a:t>1</a:t>
            </a:r>
            <a:endParaRPr lang="en-US" sz="2400" dirty="0"/>
          </a:p>
        </p:txBody>
      </p:sp>
      <p:pic>
        <p:nvPicPr>
          <p:cNvPr id="4" name="Picture 3" descr="The figure is a trendline displaying the percentage distribution by age at diagnosis (&lt;19, 20-29, 30-39, 40-49, 50-59, 60+) for individuals diagnosed with HIV infection for each year of the ten-year period.">
            <a:extLst>
              <a:ext uri="{FF2B5EF4-FFF2-40B4-BE49-F238E27FC236}">
                <a16:creationId xmlns:a16="http://schemas.microsoft.com/office/drawing/2014/main" id="{30C9A33A-F609-F0AD-15EB-2A741A021AC6}"/>
              </a:ext>
            </a:extLst>
          </p:cNvPr>
          <p:cNvPicPr>
            <a:picLocks noChangeAspect="1"/>
          </p:cNvPicPr>
          <p:nvPr/>
        </p:nvPicPr>
        <p:blipFill>
          <a:blip r:embed="rId3"/>
          <a:stretch>
            <a:fillRect/>
          </a:stretch>
        </p:blipFill>
        <p:spPr>
          <a:xfrm>
            <a:off x="199890" y="1228137"/>
            <a:ext cx="11906520" cy="4767485"/>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463242" y="6100233"/>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15</a:t>
            </a:fld>
            <a:endParaRPr lang="en-US" dirty="0"/>
          </a:p>
        </p:txBody>
      </p:sp>
    </p:spTree>
    <p:extLst>
      <p:ext uri="{BB962C8B-B14F-4D97-AF65-F5344CB8AC3E}">
        <p14:creationId xmlns:p14="http://schemas.microsoft.com/office/powerpoint/2010/main" val="28898968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p:txBody>
          <a:bodyPr>
            <a:normAutofit fontScale="90000"/>
          </a:bodyPr>
          <a:lstStyle/>
          <a:p>
            <a:pPr algn="ctr"/>
            <a:r>
              <a:rPr lang="en-US" sz="2400" dirty="0"/>
              <a:t>Percentage of individuals diagnosed with HIV infection by age at diagnosis (&lt;60 years [N=1,481] vs. 60+ years [N=115]) and sex assigned at birth, Massachusetts 2022 – 2024</a:t>
            </a:r>
            <a:r>
              <a:rPr lang="en-US" sz="2400" baseline="30000" dirty="0"/>
              <a:t>1</a:t>
            </a:r>
            <a:endParaRPr lang="en-US" sz="2400" dirty="0"/>
          </a:p>
        </p:txBody>
      </p:sp>
      <p:pic>
        <p:nvPicPr>
          <p:cNvPr id="6" name="Picture 5" descr="The figure is a stacked bar chart displaying the distribution by sex assigned at birth (assigned male, assigned female) of two groups: individuals diagnosed with HIV infection at under 60 years of age and individuals diagnosed with HIV infection at age 60+ years of age.">
            <a:extLst>
              <a:ext uri="{FF2B5EF4-FFF2-40B4-BE49-F238E27FC236}">
                <a16:creationId xmlns:a16="http://schemas.microsoft.com/office/drawing/2014/main" id="{517298F7-6CF2-2253-D02F-C0666939FB58}"/>
              </a:ext>
            </a:extLst>
          </p:cNvPr>
          <p:cNvPicPr>
            <a:picLocks noChangeAspect="1"/>
          </p:cNvPicPr>
          <p:nvPr/>
        </p:nvPicPr>
        <p:blipFill>
          <a:blip r:embed="rId3"/>
          <a:stretch>
            <a:fillRect/>
          </a:stretch>
        </p:blipFill>
        <p:spPr>
          <a:xfrm>
            <a:off x="254794" y="1121460"/>
            <a:ext cx="10973751" cy="4706520"/>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463242" y="6100233"/>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16</a:t>
            </a:fld>
            <a:endParaRPr lang="en-US" dirty="0"/>
          </a:p>
        </p:txBody>
      </p:sp>
    </p:spTree>
    <p:extLst>
      <p:ext uri="{BB962C8B-B14F-4D97-AF65-F5344CB8AC3E}">
        <p14:creationId xmlns:p14="http://schemas.microsoft.com/office/powerpoint/2010/main" val="17729102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p:txBody>
          <a:bodyPr>
            <a:normAutofit fontScale="90000"/>
          </a:bodyPr>
          <a:lstStyle/>
          <a:p>
            <a:pPr algn="ctr"/>
            <a:r>
              <a:rPr lang="en-US" sz="2400" dirty="0"/>
              <a:t>Percentage of individuals diagnosed with HIV infection by age at diagnosis (&lt;60 years [N=1,481] vs. 60+ years [N=115]) and place of birth, </a:t>
            </a:r>
            <a:br>
              <a:rPr lang="en-US" sz="2400" dirty="0"/>
            </a:br>
            <a:r>
              <a:rPr lang="en-US" sz="2400" dirty="0"/>
              <a:t>Massachusetts 2022 – 2024</a:t>
            </a:r>
            <a:r>
              <a:rPr lang="en-US" sz="2400" baseline="30000" dirty="0"/>
              <a:t>1</a:t>
            </a:r>
            <a:endParaRPr lang="en-US" sz="2400" dirty="0"/>
          </a:p>
        </p:txBody>
      </p:sp>
      <p:pic>
        <p:nvPicPr>
          <p:cNvPr id="6" name="Picture 5" descr="The figure is a stacked bar chart displaying the distribution by place of birth (United States, Puerto Rico, Non-US) of two groups: individuals diagnosed with HIV infection at under 60 years of age and individuals diagnosed with HIV infection at age 60+ years of age.">
            <a:extLst>
              <a:ext uri="{FF2B5EF4-FFF2-40B4-BE49-F238E27FC236}">
                <a16:creationId xmlns:a16="http://schemas.microsoft.com/office/drawing/2014/main" id="{5A8A683C-91FA-0568-480B-0ABF9811CE76}"/>
              </a:ext>
            </a:extLst>
          </p:cNvPr>
          <p:cNvPicPr>
            <a:picLocks noChangeAspect="1"/>
          </p:cNvPicPr>
          <p:nvPr/>
        </p:nvPicPr>
        <p:blipFill>
          <a:blip r:embed="rId3"/>
          <a:stretch>
            <a:fillRect/>
          </a:stretch>
        </p:blipFill>
        <p:spPr>
          <a:xfrm>
            <a:off x="178576" y="1337112"/>
            <a:ext cx="11400508" cy="4572396"/>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463242" y="6100233"/>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17</a:t>
            </a:fld>
            <a:endParaRPr lang="en-US" dirty="0"/>
          </a:p>
        </p:txBody>
      </p:sp>
    </p:spTree>
    <p:extLst>
      <p:ext uri="{BB962C8B-B14F-4D97-AF65-F5344CB8AC3E}">
        <p14:creationId xmlns:p14="http://schemas.microsoft.com/office/powerpoint/2010/main" val="31843489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p:txBody>
          <a:bodyPr>
            <a:normAutofit fontScale="90000"/>
          </a:bodyPr>
          <a:lstStyle/>
          <a:p>
            <a:pPr algn="ctr"/>
            <a:r>
              <a:rPr lang="en-US" sz="2400" dirty="0"/>
              <a:t>Percentage of individuals diagnosed with HIV infection by age at diagnosis (&lt;60 years [N=1,481] vs. 60+ years [N=115]) and race/ethnicity, </a:t>
            </a:r>
            <a:br>
              <a:rPr lang="en-US" sz="2400" dirty="0"/>
            </a:br>
            <a:r>
              <a:rPr lang="en-US" sz="2400" dirty="0"/>
              <a:t>Massachusetts 2022 – 2024</a:t>
            </a:r>
            <a:r>
              <a:rPr lang="en-US" sz="2400" baseline="30000" dirty="0"/>
              <a:t>1</a:t>
            </a:r>
          </a:p>
        </p:txBody>
      </p:sp>
      <p:pic>
        <p:nvPicPr>
          <p:cNvPr id="6" name="Picture 5" descr="The figure is a stacked bar chart displaying the distribution by race/ethnicity (white non-Hispanic, black non-Hispanic, Hispanic/Latinx, and other) of two groups: individuals diagnosed with HIV infection at under 60 years of age and individuals diagnosed with HIV infection at age 60+ years of age.">
            <a:extLst>
              <a:ext uri="{FF2B5EF4-FFF2-40B4-BE49-F238E27FC236}">
                <a16:creationId xmlns:a16="http://schemas.microsoft.com/office/drawing/2014/main" id="{1A7798F2-A450-7BE3-1A29-965E98A55C63}"/>
              </a:ext>
            </a:extLst>
          </p:cNvPr>
          <p:cNvPicPr>
            <a:picLocks noChangeAspect="1"/>
          </p:cNvPicPr>
          <p:nvPr/>
        </p:nvPicPr>
        <p:blipFill>
          <a:blip r:embed="rId3"/>
          <a:stretch>
            <a:fillRect/>
          </a:stretch>
        </p:blipFill>
        <p:spPr>
          <a:xfrm>
            <a:off x="597694" y="1164128"/>
            <a:ext cx="10973751" cy="4804064"/>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463242" y="6100233"/>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18</a:t>
            </a:fld>
            <a:endParaRPr lang="en-US" dirty="0"/>
          </a:p>
        </p:txBody>
      </p:sp>
    </p:spTree>
    <p:extLst>
      <p:ext uri="{BB962C8B-B14F-4D97-AF65-F5344CB8AC3E}">
        <p14:creationId xmlns:p14="http://schemas.microsoft.com/office/powerpoint/2010/main" val="6447134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p:txBody>
          <a:bodyPr>
            <a:normAutofit fontScale="90000"/>
          </a:bodyPr>
          <a:lstStyle/>
          <a:p>
            <a:pPr algn="ctr"/>
            <a:r>
              <a:rPr lang="en-US" sz="2400" dirty="0"/>
              <a:t>Percentage of individuals diagnosed with HIV infection by age at diagnosis (&lt;60 years [N=1,481] vs. 60+ years [N=115]) and exposure mode, </a:t>
            </a:r>
            <a:br>
              <a:rPr lang="en-US" sz="2400" dirty="0"/>
            </a:br>
            <a:r>
              <a:rPr lang="en-US" sz="2400" dirty="0"/>
              <a:t>Massachusetts 2022 – 2024</a:t>
            </a:r>
            <a:r>
              <a:rPr lang="en-US" sz="2400" baseline="30000" dirty="0"/>
              <a:t>1</a:t>
            </a:r>
            <a:endParaRPr lang="en-US" sz="2400" dirty="0"/>
          </a:p>
        </p:txBody>
      </p:sp>
      <p:pic>
        <p:nvPicPr>
          <p:cNvPr id="6" name="Picture 5" descr="The figure is a stacked bar chart displaying the distribution by exposure mode (male-to-male sex, injection drug use, MSM/IDU, heterosexual sex, Other, presumed heterosexual, and no identified risk) of two groups: individuals diagnosed with HIV infection at under 60 years of age and individuals diagnosed with HIV infection at age 60+ years of age.">
            <a:extLst>
              <a:ext uri="{FF2B5EF4-FFF2-40B4-BE49-F238E27FC236}">
                <a16:creationId xmlns:a16="http://schemas.microsoft.com/office/drawing/2014/main" id="{0195D9AE-0D27-21EC-D908-BE4A53A0B860}"/>
              </a:ext>
            </a:extLst>
          </p:cNvPr>
          <p:cNvPicPr>
            <a:picLocks noChangeAspect="1"/>
          </p:cNvPicPr>
          <p:nvPr/>
        </p:nvPicPr>
        <p:blipFill>
          <a:blip r:embed="rId3"/>
          <a:stretch>
            <a:fillRect/>
          </a:stretch>
        </p:blipFill>
        <p:spPr>
          <a:xfrm>
            <a:off x="243332" y="1074210"/>
            <a:ext cx="11705335" cy="4846740"/>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463242" y="6100233"/>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19</a:t>
            </a:fld>
            <a:endParaRPr lang="en-US" dirty="0"/>
          </a:p>
        </p:txBody>
      </p:sp>
    </p:spTree>
    <p:extLst>
      <p:ext uri="{BB962C8B-B14F-4D97-AF65-F5344CB8AC3E}">
        <p14:creationId xmlns:p14="http://schemas.microsoft.com/office/powerpoint/2010/main" val="1804125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a:xfrm>
            <a:off x="592822" y="80806"/>
            <a:ext cx="10972800" cy="874654"/>
          </a:xfrm>
        </p:spPr>
        <p:txBody>
          <a:bodyPr>
            <a:normAutofit/>
          </a:bodyPr>
          <a:lstStyle/>
          <a:p>
            <a:pPr algn="ctr"/>
            <a:r>
              <a:rPr lang="en-US" sz="2400" dirty="0"/>
              <a:t>Percentage distribution of persons living with HIV infection by age, Massachusetts 2015–2024</a:t>
            </a:r>
            <a:r>
              <a:rPr lang="en-US" sz="2400" baseline="30000" dirty="0"/>
              <a:t>1</a:t>
            </a:r>
            <a:r>
              <a:rPr lang="en-US" sz="2400" dirty="0"/>
              <a:t> </a:t>
            </a:r>
          </a:p>
        </p:txBody>
      </p:sp>
      <p:pic>
        <p:nvPicPr>
          <p:cNvPr id="4" name="Picture 3" descr="The figure is a stacked bar chart displaying the percentage distribution of persons living with HIV infection by age (0-19, 20-29, 30-39, 40-49, 50-59, 60+ years) for each year of the ten-year period.">
            <a:extLst>
              <a:ext uri="{FF2B5EF4-FFF2-40B4-BE49-F238E27FC236}">
                <a16:creationId xmlns:a16="http://schemas.microsoft.com/office/drawing/2014/main" id="{60C0B749-AB88-23AA-2460-520D11EF3562}"/>
              </a:ext>
            </a:extLst>
          </p:cNvPr>
          <p:cNvPicPr>
            <a:picLocks noChangeAspect="1"/>
          </p:cNvPicPr>
          <p:nvPr/>
        </p:nvPicPr>
        <p:blipFill>
          <a:blip r:embed="rId3"/>
          <a:stretch>
            <a:fillRect/>
          </a:stretch>
        </p:blipFill>
        <p:spPr>
          <a:xfrm>
            <a:off x="176271" y="1077254"/>
            <a:ext cx="11839458" cy="4932091"/>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463242" y="6100233"/>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2</a:t>
            </a:fld>
            <a:endParaRPr lang="en-US" dirty="0"/>
          </a:p>
        </p:txBody>
      </p:sp>
    </p:spTree>
    <p:extLst>
      <p:ext uri="{BB962C8B-B14F-4D97-AF65-F5344CB8AC3E}">
        <p14:creationId xmlns:p14="http://schemas.microsoft.com/office/powerpoint/2010/main" val="42884568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p:txBody>
          <a:bodyPr>
            <a:normAutofit/>
          </a:bodyPr>
          <a:lstStyle/>
          <a:p>
            <a:pPr algn="ctr"/>
            <a:r>
              <a:rPr lang="en-US" sz="2400" dirty="0"/>
              <a:t>Percentage of individuals diagnosed with HIV infection at 60+ years (N=115) by sex assigned at birth and exposure mode, Massachusetts 2022 – 2024</a:t>
            </a:r>
            <a:r>
              <a:rPr lang="en-US" sz="2400" baseline="30000" dirty="0"/>
              <a:t>1</a:t>
            </a:r>
            <a:endParaRPr lang="en-US" sz="2400" dirty="0"/>
          </a:p>
        </p:txBody>
      </p:sp>
      <p:pic>
        <p:nvPicPr>
          <p:cNvPr id="6" name="Picture 5" descr="The figure is a stacked bar chart displaying the distribution by exposure mode (male-to-male sex, injection drug use, MSM/IDU, heterosexual sex, Other, presumed heterosexual, and no identified risk) of two groups: individuals AMAB  and individuals AFAB diagnosed with HIV infection at age 60+ years of age.">
            <a:extLst>
              <a:ext uri="{FF2B5EF4-FFF2-40B4-BE49-F238E27FC236}">
                <a16:creationId xmlns:a16="http://schemas.microsoft.com/office/drawing/2014/main" id="{A204EB6E-89F5-F27E-62B4-401FC059F6D7}"/>
              </a:ext>
            </a:extLst>
          </p:cNvPr>
          <p:cNvPicPr>
            <a:picLocks noChangeAspect="1"/>
          </p:cNvPicPr>
          <p:nvPr/>
        </p:nvPicPr>
        <p:blipFill>
          <a:blip r:embed="rId3"/>
          <a:stretch>
            <a:fillRect/>
          </a:stretch>
        </p:blipFill>
        <p:spPr>
          <a:xfrm>
            <a:off x="404888" y="1103166"/>
            <a:ext cx="11430991" cy="4846740"/>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463242" y="5969601"/>
            <a:ext cx="11470139" cy="553998"/>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sz="1000" dirty="0">
                <a:latin typeface="Arial Narrow" panose="020B0606020202030204" pitchFamily="34" charset="0"/>
              </a:rPr>
              <a:t>* Values less than five are suppressed for populations less than 50,000 or for populations of unknown size. Percentages do not add up to 100% due to suppressed value</a:t>
            </a:r>
            <a:r>
              <a:rPr lang="en-US" sz="1000" dirty="0">
                <a:latin typeface="Arial Narrow" panose="020B0606020202030204" pitchFamily="34" charset="0"/>
                <a:cs typeface="Arial" panose="020B0604020202020204" pitchFamily="34" charset="0"/>
              </a:rPr>
              <a:t>.</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20</a:t>
            </a:fld>
            <a:endParaRPr lang="en-US" dirty="0"/>
          </a:p>
        </p:txBody>
      </p:sp>
    </p:spTree>
    <p:extLst>
      <p:ext uri="{BB962C8B-B14F-4D97-AF65-F5344CB8AC3E}">
        <p14:creationId xmlns:p14="http://schemas.microsoft.com/office/powerpoint/2010/main" val="15151709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p:txBody>
          <a:bodyPr>
            <a:normAutofit fontScale="90000"/>
          </a:bodyPr>
          <a:lstStyle/>
          <a:p>
            <a:pPr algn="ctr"/>
            <a:r>
              <a:rPr lang="en-US" sz="2400" dirty="0"/>
              <a:t> Percentage of individuals diagnosed with HIV infection by age at (&lt;60 years [N=1,481] vs. 60+ years [N=115]) and by Health Service Region (HSR) of residence, Massachusetts 2022 – 2024</a:t>
            </a:r>
            <a:r>
              <a:rPr lang="en-US" sz="2400" baseline="30000" dirty="0"/>
              <a:t>1</a:t>
            </a:r>
            <a:endParaRPr lang="en-US" sz="2400" dirty="0"/>
          </a:p>
        </p:txBody>
      </p:sp>
      <p:pic>
        <p:nvPicPr>
          <p:cNvPr id="6" name="Picture 5" descr="The figure is a bar chart displaying the percentage distribution by health service region (Boston, Central, Metro West, Northeast, Southeast, Western, and Prison) for two groups: individuals diagnosed with HIV infection at under 60 years of age and individuals diagnosed with HIV infection at age 60+ years of age.">
            <a:extLst>
              <a:ext uri="{FF2B5EF4-FFF2-40B4-BE49-F238E27FC236}">
                <a16:creationId xmlns:a16="http://schemas.microsoft.com/office/drawing/2014/main" id="{E1FC20A3-3853-549B-311C-164991C2D588}"/>
              </a:ext>
            </a:extLst>
          </p:cNvPr>
          <p:cNvPicPr>
            <a:picLocks noChangeAspect="1"/>
          </p:cNvPicPr>
          <p:nvPr/>
        </p:nvPicPr>
        <p:blipFill>
          <a:blip r:embed="rId3"/>
          <a:stretch>
            <a:fillRect/>
          </a:stretch>
        </p:blipFill>
        <p:spPr>
          <a:xfrm>
            <a:off x="593883" y="1170236"/>
            <a:ext cx="11004234" cy="4517528"/>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463242" y="6100233"/>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21</a:t>
            </a:fld>
            <a:endParaRPr lang="en-US" dirty="0"/>
          </a:p>
        </p:txBody>
      </p:sp>
    </p:spTree>
    <p:extLst>
      <p:ext uri="{BB962C8B-B14F-4D97-AF65-F5344CB8AC3E}">
        <p14:creationId xmlns:p14="http://schemas.microsoft.com/office/powerpoint/2010/main" val="1121361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p:txBody>
          <a:bodyPr>
            <a:normAutofit/>
          </a:bodyPr>
          <a:lstStyle/>
          <a:p>
            <a:pPr algn="ctr"/>
            <a:r>
              <a:rPr lang="en-US" altLang="en-US" sz="2400" dirty="0"/>
              <a:t>Persons living with HIV infection by expanded older age categories, Massachusetts 2024 (N=24,838)</a:t>
            </a:r>
            <a:endParaRPr lang="en-US" sz="2400" dirty="0"/>
          </a:p>
        </p:txBody>
      </p:sp>
      <p:pic>
        <p:nvPicPr>
          <p:cNvPr id="6" name="Picture 5" descr="The figure is a bar chart displaying the percentage distribution of persons living with HIV infection by age category.">
            <a:extLst>
              <a:ext uri="{FF2B5EF4-FFF2-40B4-BE49-F238E27FC236}">
                <a16:creationId xmlns:a16="http://schemas.microsoft.com/office/drawing/2014/main" id="{4F34DDEA-6D20-0490-2391-F2F339ED711B}"/>
              </a:ext>
            </a:extLst>
          </p:cNvPr>
          <p:cNvPicPr>
            <a:picLocks noChangeAspect="1"/>
          </p:cNvPicPr>
          <p:nvPr/>
        </p:nvPicPr>
        <p:blipFill>
          <a:blip r:embed="rId3"/>
          <a:stretch>
            <a:fillRect/>
          </a:stretch>
        </p:blipFill>
        <p:spPr>
          <a:xfrm>
            <a:off x="2672680" y="1203747"/>
            <a:ext cx="9589839" cy="4907705"/>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463242" y="6223343"/>
            <a:ext cx="11470139" cy="246221"/>
          </a:xfrm>
          <a:prstGeom prst="rect">
            <a:avLst/>
          </a:prstGeom>
          <a:noFill/>
        </p:spPr>
        <p:txBody>
          <a:bodyPr wrap="square" rtlCol="0">
            <a:spAutoFit/>
          </a:bodyPr>
          <a:lstStyle/>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3</a:t>
            </a:fld>
            <a:endParaRPr lang="en-US" dirty="0"/>
          </a:p>
        </p:txBody>
      </p:sp>
    </p:spTree>
    <p:extLst>
      <p:ext uri="{BB962C8B-B14F-4D97-AF65-F5344CB8AC3E}">
        <p14:creationId xmlns:p14="http://schemas.microsoft.com/office/powerpoint/2010/main" val="299326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p:txBody>
          <a:bodyPr>
            <a:normAutofit/>
          </a:bodyPr>
          <a:lstStyle/>
          <a:p>
            <a:pPr algn="ctr"/>
            <a:r>
              <a:rPr lang="en-US" sz="2400" dirty="0"/>
              <a:t>Number of years since HIV infection diagnosis among individuals aged 60+ years living with HIV infection, Massachusetts 2024 (N=9,471)</a:t>
            </a:r>
          </a:p>
        </p:txBody>
      </p:sp>
      <p:pic>
        <p:nvPicPr>
          <p:cNvPr id="6" name="Picture 5" descr="The figure is a bar chart displaying the percentage distribution of persons living with HIV infection aged 60+years by number of years since HIV infection diagnosis.">
            <a:extLst>
              <a:ext uri="{FF2B5EF4-FFF2-40B4-BE49-F238E27FC236}">
                <a16:creationId xmlns:a16="http://schemas.microsoft.com/office/drawing/2014/main" id="{16245D73-69CA-8CCC-0718-1BBD43C68D6F}"/>
              </a:ext>
            </a:extLst>
          </p:cNvPr>
          <p:cNvPicPr>
            <a:picLocks noChangeAspect="1"/>
          </p:cNvPicPr>
          <p:nvPr/>
        </p:nvPicPr>
        <p:blipFill>
          <a:blip r:embed="rId3"/>
          <a:stretch>
            <a:fillRect/>
          </a:stretch>
        </p:blipFill>
        <p:spPr>
          <a:xfrm>
            <a:off x="1226344" y="1200699"/>
            <a:ext cx="10973751" cy="4913802"/>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463242" y="6252637"/>
            <a:ext cx="11470139" cy="246221"/>
          </a:xfrm>
          <a:prstGeom prst="rect">
            <a:avLst/>
          </a:prstGeom>
          <a:noFill/>
        </p:spPr>
        <p:txBody>
          <a:bodyPr wrap="square" rtlCol="0">
            <a:spAutoFit/>
          </a:bodyPr>
          <a:lstStyle/>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4</a:t>
            </a:fld>
            <a:endParaRPr lang="en-US" dirty="0"/>
          </a:p>
        </p:txBody>
      </p:sp>
    </p:spTree>
    <p:extLst>
      <p:ext uri="{BB962C8B-B14F-4D97-AF65-F5344CB8AC3E}">
        <p14:creationId xmlns:p14="http://schemas.microsoft.com/office/powerpoint/2010/main" val="1830164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p:txBody>
          <a:bodyPr>
            <a:normAutofit/>
          </a:bodyPr>
          <a:lstStyle/>
          <a:p>
            <a:pPr algn="ctr"/>
            <a:r>
              <a:rPr lang="en-US" sz="2400" dirty="0"/>
              <a:t>People aged 60+ years and living with HIV infection compared to people aged under 60 years by sex assigned at birth and place of birth, Massachusetts 2024</a:t>
            </a:r>
          </a:p>
        </p:txBody>
      </p:sp>
      <p:pic>
        <p:nvPicPr>
          <p:cNvPr id="9" name="Picture 8" descr="The figure is a butterfly graph comparing the percentage distribution of people under 60 years to people aged 60+ years and living with HIV infection by sex assigned at birth, gender, place of birth, and race/ethnicity">
            <a:extLst>
              <a:ext uri="{FF2B5EF4-FFF2-40B4-BE49-F238E27FC236}">
                <a16:creationId xmlns:a16="http://schemas.microsoft.com/office/drawing/2014/main" id="{6002D969-CCEF-A9B9-64EA-DC5FD20D083D}"/>
              </a:ext>
            </a:extLst>
          </p:cNvPr>
          <p:cNvPicPr>
            <a:picLocks noChangeAspect="1"/>
          </p:cNvPicPr>
          <p:nvPr/>
        </p:nvPicPr>
        <p:blipFill>
          <a:blip r:embed="rId3"/>
          <a:stretch>
            <a:fillRect/>
          </a:stretch>
        </p:blipFill>
        <p:spPr>
          <a:xfrm>
            <a:off x="2596596" y="1069631"/>
            <a:ext cx="6907367" cy="4993057"/>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463242" y="5842963"/>
            <a:ext cx="11470139" cy="553998"/>
          </a:xfrm>
          <a:prstGeom prst="rect">
            <a:avLst/>
          </a:prstGeom>
          <a:noFill/>
        </p:spPr>
        <p:txBody>
          <a:bodyPr wrap="square" rtlCol="0">
            <a:spAutoFit/>
          </a:bodyPr>
          <a:lstStyle/>
          <a:p>
            <a:r>
              <a:rPr lang="en-US" sz="1000" baseline="30000" dirty="0">
                <a:latin typeface="Arial Narrow" panose="020B0606020202030204" pitchFamily="34" charset="0"/>
              </a:rPr>
              <a:t>1 </a:t>
            </a:r>
            <a:r>
              <a:rPr lang="en-US" sz="1000" dirty="0">
                <a:latin typeface="Arial Narrow" panose="020B0606020202030204" pitchFamily="34" charset="0"/>
              </a:rPr>
              <a:t>PR/USD = Puerto Rico/US Dependencies, 98% persons living with HIV infection on 12/31/2024 who were born in PR/USD were born in Puerto Rico</a:t>
            </a:r>
          </a:p>
          <a:p>
            <a:r>
              <a:rPr lang="en-US" sz="1000" dirty="0">
                <a:latin typeface="Arial Narrow" panose="020B0606020202030204" pitchFamily="34" charset="0"/>
              </a:rPr>
              <a:t>AMAB = assigned male at birth; AFAB = assigned female at birth; NH = non-Hispanic; API = Asian/Pacific Islander</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5</a:t>
            </a:fld>
            <a:endParaRPr lang="en-US" dirty="0"/>
          </a:p>
        </p:txBody>
      </p:sp>
    </p:spTree>
    <p:extLst>
      <p:ext uri="{BB962C8B-B14F-4D97-AF65-F5344CB8AC3E}">
        <p14:creationId xmlns:p14="http://schemas.microsoft.com/office/powerpoint/2010/main" val="1938659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p:txBody>
          <a:bodyPr>
            <a:normAutofit/>
          </a:bodyPr>
          <a:lstStyle/>
          <a:p>
            <a:pPr algn="ctr"/>
            <a:r>
              <a:rPr lang="en-US" sz="2400" dirty="0"/>
              <a:t>People aged 60+ years and living with HIV infection compared to people aged under 60 years by exposure mode and Health Service Region, Massachusetts 2024</a:t>
            </a:r>
          </a:p>
        </p:txBody>
      </p:sp>
      <p:pic>
        <p:nvPicPr>
          <p:cNvPr id="9" name="Picture 8" descr="The figure is a butterfly graph comparing the percentage distribution of people under 60 years to people aged 60+ years and living with HIV infection by exposure mode and Health Service Region.">
            <a:extLst>
              <a:ext uri="{FF2B5EF4-FFF2-40B4-BE49-F238E27FC236}">
                <a16:creationId xmlns:a16="http://schemas.microsoft.com/office/drawing/2014/main" id="{BF012A03-148F-A8F9-9145-F2638FC1A8EB}"/>
              </a:ext>
            </a:extLst>
          </p:cNvPr>
          <p:cNvPicPr>
            <a:picLocks noChangeAspect="1"/>
          </p:cNvPicPr>
          <p:nvPr/>
        </p:nvPicPr>
        <p:blipFill>
          <a:blip r:embed="rId3"/>
          <a:stretch>
            <a:fillRect/>
          </a:stretch>
        </p:blipFill>
        <p:spPr>
          <a:xfrm>
            <a:off x="2965432" y="1019337"/>
            <a:ext cx="6261135" cy="5047926"/>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420760" y="5814483"/>
            <a:ext cx="11470139" cy="553998"/>
          </a:xfrm>
          <a:prstGeom prst="rect">
            <a:avLst/>
          </a:prstGeom>
          <a:noFill/>
        </p:spPr>
        <p:txBody>
          <a:bodyPr wrap="square" rtlCol="0">
            <a:spAutoFit/>
          </a:bodyPr>
          <a:lstStyle/>
          <a:p>
            <a:r>
              <a:rPr lang="en-US" sz="1000" baseline="30000" dirty="0">
                <a:latin typeface="Arial Narrow" panose="020B0606020202030204" pitchFamily="34" charset="0"/>
              </a:rPr>
              <a:t>1 </a:t>
            </a:r>
            <a:r>
              <a:rPr lang="en-US" sz="1000" dirty="0">
                <a:latin typeface="Arial Narrow" panose="020B0606020202030204" pitchFamily="34" charset="0"/>
              </a:rPr>
              <a:t>Pres. HTSX=presumed heterosexual exposure, includes individuals assigned female at birth with a negative history of injection drug use who report having sex with an individual that identifies as male of unknown HIV status and risk</a:t>
            </a:r>
          </a:p>
          <a:p>
            <a:r>
              <a:rPr lang="en-US" sz="1000" dirty="0">
                <a:latin typeface="Arial Narrow" panose="020B0606020202030204" pitchFamily="34" charset="0"/>
              </a:rPr>
              <a:t>MSM=male-to-male sex; IDU=injection drug use; HTSX=heterosexual sex; NIR=no identified risk</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6</a:t>
            </a:fld>
            <a:endParaRPr lang="en-US" dirty="0"/>
          </a:p>
        </p:txBody>
      </p:sp>
    </p:spTree>
    <p:extLst>
      <p:ext uri="{BB962C8B-B14F-4D97-AF65-F5344CB8AC3E}">
        <p14:creationId xmlns:p14="http://schemas.microsoft.com/office/powerpoint/2010/main" val="1264252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p:txBody>
          <a:bodyPr>
            <a:normAutofit/>
          </a:bodyPr>
          <a:lstStyle/>
          <a:p>
            <a:pPr algn="ctr"/>
            <a:r>
              <a:rPr lang="en-US" sz="2400" dirty="0"/>
              <a:t>Viral load status among persons living with HIV infection by age (&lt;60 years vs. 60+ years) Massachusetts, 2024</a:t>
            </a:r>
            <a:endParaRPr lang="en-US" sz="2400" baseline="30000" dirty="0"/>
          </a:p>
        </p:txBody>
      </p:sp>
      <p:pic>
        <p:nvPicPr>
          <p:cNvPr id="6" name="Picture 5" descr="The figure is a bar chart displaying the percentage distribution by viral load status for two groups: persons living with HIV infection under age 60 years (N=14,484) and persons living with HIV infection aged 60 years and above (N=9,031).">
            <a:extLst>
              <a:ext uri="{FF2B5EF4-FFF2-40B4-BE49-F238E27FC236}">
                <a16:creationId xmlns:a16="http://schemas.microsoft.com/office/drawing/2014/main" id="{F29583E3-C9A1-852F-5A9F-17C05EA6B957}"/>
              </a:ext>
            </a:extLst>
          </p:cNvPr>
          <p:cNvPicPr>
            <a:picLocks noChangeAspect="1"/>
          </p:cNvPicPr>
          <p:nvPr/>
        </p:nvPicPr>
        <p:blipFill>
          <a:blip r:embed="rId3"/>
          <a:stretch>
            <a:fillRect/>
          </a:stretch>
        </p:blipFill>
        <p:spPr>
          <a:xfrm>
            <a:off x="609124" y="1170236"/>
            <a:ext cx="10973751" cy="4517528"/>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301101" y="5788795"/>
            <a:ext cx="11470139" cy="707886"/>
          </a:xfrm>
          <a:prstGeom prst="rect">
            <a:avLst/>
          </a:prstGeom>
          <a:noFill/>
        </p:spPr>
        <p:txBody>
          <a:bodyPr wrap="square" rtlCol="0">
            <a:spAutoFit/>
          </a:bodyPr>
          <a:lstStyle/>
          <a:p>
            <a:r>
              <a:rPr lang="en-US" sz="1000" dirty="0">
                <a:latin typeface="Arial Narrow" panose="020B0606020202030204" pitchFamily="34" charset="0"/>
              </a:rPr>
              <a:t>HIV care continuum among persons living with HIV infection (PLWH) in Massachusetts: “PLWH” refers to individuals diagnosed through 2023, alive through 12/31/2024, and living in Massachusetts based on last known address. “Engaged in Care” is defined as having ≥1 VL or CD4 test result in 2024. “Retained in Care” is defined as having ≥2 VL or CD4 test results at least 3 months apart in 2024. “Virally Suppressed” is defined as having a VL &lt;200 copies/mL for the most recent VL test drawn in 2024.</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7</a:t>
            </a:fld>
            <a:endParaRPr lang="en-US" dirty="0"/>
          </a:p>
        </p:txBody>
      </p:sp>
    </p:spTree>
    <p:extLst>
      <p:ext uri="{BB962C8B-B14F-4D97-AF65-F5344CB8AC3E}">
        <p14:creationId xmlns:p14="http://schemas.microsoft.com/office/powerpoint/2010/main" val="2300860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p:txBody>
          <a:bodyPr>
            <a:normAutofit/>
          </a:bodyPr>
          <a:lstStyle/>
          <a:p>
            <a:pPr algn="ctr"/>
            <a:r>
              <a:rPr lang="en-US" sz="2400" dirty="0"/>
              <a:t>Stages of HIV care among persons living with HIV infection by age (&lt;60 years vs. 60+ years) Massachusetts, 2024</a:t>
            </a:r>
            <a:endParaRPr lang="en-US" sz="2400" baseline="30000" dirty="0"/>
          </a:p>
        </p:txBody>
      </p:sp>
      <p:pic>
        <p:nvPicPr>
          <p:cNvPr id="4" name="Picture 3" descr="The figure is a bar chart displaying percentage distribution by the stages of care (all persons living with HIV infection, engaged in care, retained in care, and virally suppressed) for two groups: persons living with HIV infection under age 60 years (N=14,484) and persons living with HIV infection aged 60 years and above (N=9,031).">
            <a:extLst>
              <a:ext uri="{FF2B5EF4-FFF2-40B4-BE49-F238E27FC236}">
                <a16:creationId xmlns:a16="http://schemas.microsoft.com/office/drawing/2014/main" id="{7ED304D5-FACA-0574-DD78-4F385C3D6B1E}"/>
              </a:ext>
            </a:extLst>
          </p:cNvPr>
          <p:cNvPicPr>
            <a:picLocks noChangeAspect="1"/>
          </p:cNvPicPr>
          <p:nvPr/>
        </p:nvPicPr>
        <p:blipFill>
          <a:blip r:embed="rId3"/>
          <a:stretch>
            <a:fillRect/>
          </a:stretch>
        </p:blipFill>
        <p:spPr>
          <a:xfrm>
            <a:off x="563400" y="1249491"/>
            <a:ext cx="11065199" cy="4359018"/>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301101" y="5669049"/>
            <a:ext cx="11470139" cy="707886"/>
          </a:xfrm>
          <a:prstGeom prst="rect">
            <a:avLst/>
          </a:prstGeom>
          <a:noFill/>
        </p:spPr>
        <p:txBody>
          <a:bodyPr wrap="square" rtlCol="0">
            <a:spAutoFit/>
          </a:bodyPr>
          <a:lstStyle/>
          <a:p>
            <a:r>
              <a:rPr lang="en-US" sz="1000" dirty="0">
                <a:latin typeface="Arial Narrow" panose="020B0606020202030204" pitchFamily="34" charset="0"/>
              </a:rPr>
              <a:t>HIV care continuum among persons living with HIV infection (PLWH) in Massachusetts: “PLWH” refers to individuals diagnosed through 2023, alive through 12/31/2024, and living in Massachusetts based on last known address. “Engaged in Care” is defined as having ≥1 VL or CD4 test result in 2024. “Retained in Care” is defined as having ≥2 VL or CD4 test results at least 3 months apart in 2024. “Virally Suppressed” is defined as having a VL &lt;200 copies/mL for the most recent VL test drawn in 2024.</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8</a:t>
            </a:fld>
            <a:endParaRPr lang="en-US" dirty="0"/>
          </a:p>
        </p:txBody>
      </p:sp>
    </p:spTree>
    <p:extLst>
      <p:ext uri="{BB962C8B-B14F-4D97-AF65-F5344CB8AC3E}">
        <p14:creationId xmlns:p14="http://schemas.microsoft.com/office/powerpoint/2010/main" val="2018752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p:txBody>
          <a:bodyPr>
            <a:normAutofit/>
          </a:bodyPr>
          <a:lstStyle/>
          <a:p>
            <a:pPr algn="ctr"/>
            <a:r>
              <a:rPr lang="en-US" sz="2400" dirty="0"/>
              <a:t>People aged 60+ years living with HIV infection by exposure mode, Massachusetts 2024 (N=9,471)</a:t>
            </a:r>
          </a:p>
        </p:txBody>
      </p:sp>
      <p:pic>
        <p:nvPicPr>
          <p:cNvPr id="6" name="Picture 5" descr="The figure is an open pie chart which displays the distribution by exposure mode of persons aged 60+ years living with HIV infection. Text in the center of the pie chart reads, “39% reported MSM&quot;.">
            <a:extLst>
              <a:ext uri="{FF2B5EF4-FFF2-40B4-BE49-F238E27FC236}">
                <a16:creationId xmlns:a16="http://schemas.microsoft.com/office/drawing/2014/main" id="{C03B069C-9A52-49FC-207B-8BD216188C1C}"/>
              </a:ext>
            </a:extLst>
          </p:cNvPr>
          <p:cNvPicPr>
            <a:picLocks noChangeAspect="1"/>
          </p:cNvPicPr>
          <p:nvPr/>
        </p:nvPicPr>
        <p:blipFill>
          <a:blip r:embed="rId3"/>
          <a:stretch>
            <a:fillRect/>
          </a:stretch>
        </p:blipFill>
        <p:spPr>
          <a:xfrm>
            <a:off x="2876254" y="1133649"/>
            <a:ext cx="6828112" cy="4773582"/>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463242" y="6252636"/>
            <a:ext cx="11470139" cy="246221"/>
          </a:xfrm>
          <a:prstGeom prst="rect">
            <a:avLst/>
          </a:prstGeom>
          <a:noFill/>
        </p:spPr>
        <p:txBody>
          <a:bodyPr wrap="square" rtlCol="0">
            <a:spAutoFit/>
          </a:bodyPr>
          <a:lstStyle/>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9</a:t>
            </a:fld>
            <a:endParaRPr lang="en-US" dirty="0"/>
          </a:p>
        </p:txBody>
      </p:sp>
    </p:spTree>
    <p:extLst>
      <p:ext uri="{BB962C8B-B14F-4D97-AF65-F5344CB8AC3E}">
        <p14:creationId xmlns:p14="http://schemas.microsoft.com/office/powerpoint/2010/main" val="3333259506"/>
      </p:ext>
    </p:extLst>
  </p:cSld>
  <p:clrMapOvr>
    <a:masterClrMapping/>
  </p:clrMapOvr>
</p:sld>
</file>

<file path=ppt/theme/theme1.xml><?xml version="1.0" encoding="utf-8"?>
<a:theme xmlns:a="http://schemas.openxmlformats.org/drawingml/2006/main" name="Office Theme">
  <a:themeElements>
    <a:clrScheme name="Custom 1">
      <a:dk1>
        <a:srgbClr val="032E53"/>
      </a:dk1>
      <a:lt1>
        <a:sysClr val="window" lastClr="FFFFFF"/>
      </a:lt1>
      <a:dk2>
        <a:srgbClr val="005994"/>
      </a:dk2>
      <a:lt2>
        <a:srgbClr val="ECECEC"/>
      </a:lt2>
      <a:accent1>
        <a:srgbClr val="92CAD6"/>
      </a:accent1>
      <a:accent2>
        <a:srgbClr val="F2BC1A"/>
      </a:accent2>
      <a:accent3>
        <a:srgbClr val="F68D29"/>
      </a:accent3>
      <a:accent4>
        <a:srgbClr val="680A1D"/>
      </a:accent4>
      <a:accent5>
        <a:srgbClr val="388557"/>
      </a:accent5>
      <a:accent6>
        <a:srgbClr val="FFFFFF"/>
      </a:accent6>
      <a:hlink>
        <a:srgbClr val="757070"/>
      </a:hlink>
      <a:folHlink>
        <a:srgbClr val="3A3838"/>
      </a:folHlink>
    </a:clrScheme>
    <a:fontScheme name="Custom DPH">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PH-PPT-Template.pptx" id="{96C2E639-D294-4220-9985-8E2F7284829E}" vid="{6F8A1C8D-C38C-43CD-AF9D-6986CE62D25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0F2FAA928F6D64BB16ED70B5ACF963F" ma:contentTypeVersion="17" ma:contentTypeDescription="Create a new document." ma:contentTypeScope="" ma:versionID="7432218a972c9ec232d3a9b6f06fcc42">
  <xsd:schema xmlns:xsd="http://www.w3.org/2001/XMLSchema" xmlns:xs="http://www.w3.org/2001/XMLSchema" xmlns:p="http://schemas.microsoft.com/office/2006/metadata/properties" xmlns:ns2="ae916ade-957f-4a2f-93c3-592a84a0e75c" xmlns:ns3="e10e4db1-d899-403d-9807-651178ead3da" targetNamespace="http://schemas.microsoft.com/office/2006/metadata/properties" ma:root="true" ma:fieldsID="32b2b4497390a973007cec6a698f283a" ns2:_="" ns3:_="">
    <xsd:import namespace="ae916ade-957f-4a2f-93c3-592a84a0e75c"/>
    <xsd:import namespace="e10e4db1-d899-403d-9807-651178ead3d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916ade-957f-4a2f-93c3-592a84a0e7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10e4db1-d899-403d-9807-651178ead3d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4deacaf4-c60b-4f8e-ba39-6419a80e96c9}" ma:internalName="TaxCatchAll" ma:showField="CatchAllData" ma:web="e10e4db1-d899-403d-9807-651178ead3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e10e4db1-d899-403d-9807-651178ead3da">
      <UserInfo>
        <DisplayName>Cardwell, Gailee (DPH)</DisplayName>
        <AccountId>33</AccountId>
        <AccountType/>
      </UserInfo>
      <UserInfo>
        <DisplayName>Troche, Carlos (DPH)</DisplayName>
        <AccountId>28</AccountId>
        <AccountType/>
      </UserInfo>
      <UserInfo>
        <DisplayName>Cohen, Alison B (DPH)</DisplayName>
        <AccountId>11</AccountId>
        <AccountType/>
      </UserInfo>
    </SharedWithUsers>
    <TaxCatchAll xmlns="e10e4db1-d899-403d-9807-651178ead3da" xsi:nil="true"/>
    <lcf76f155ced4ddcb4097134ff3c332f xmlns="ae916ade-957f-4a2f-93c3-592a84a0e75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26013D4-99C9-4B1B-8ECF-20BE9F35C0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e916ade-957f-4a2f-93c3-592a84a0e75c"/>
    <ds:schemaRef ds:uri="e10e4db1-d899-403d-9807-651178ead3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24D9094-64B8-4632-A3B1-F24D23B1867F}">
  <ds:schemaRefs>
    <ds:schemaRef ds:uri="http://schemas.microsoft.com/sharepoint/v3/contenttype/forms"/>
  </ds:schemaRefs>
</ds:datastoreItem>
</file>

<file path=customXml/itemProps3.xml><?xml version="1.0" encoding="utf-8"?>
<ds:datastoreItem xmlns:ds="http://schemas.openxmlformats.org/officeDocument/2006/customXml" ds:itemID="{6E8AD35F-6594-4B15-9277-8BFC9EFD0490}">
  <ds:schemaRefs>
    <ds:schemaRef ds:uri="http://schemas.microsoft.com/office/2006/metadata/properties"/>
    <ds:schemaRef ds:uri="http://purl.org/dc/elements/1.1/"/>
    <ds:schemaRef ds:uri="http://www.w3.org/XML/1998/namespace"/>
    <ds:schemaRef ds:uri="ae916ade-957f-4a2f-93c3-592a84a0e75c"/>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e10e4db1-d899-403d-9807-651178ead3da"/>
    <ds:schemaRef ds:uri="http://purl.org/dc/term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
  <TotalTime>364</TotalTime>
  <Words>5453</Words>
  <Application>Microsoft Office PowerPoint</Application>
  <PresentationFormat>Widescreen</PresentationFormat>
  <Paragraphs>204</Paragraphs>
  <Slides>21</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Arial Narrow</vt:lpstr>
      <vt:lpstr>Avenir Next LT Pro</vt:lpstr>
      <vt:lpstr>Calibri</vt:lpstr>
      <vt:lpstr>Franklin Gothic Book</vt:lpstr>
      <vt:lpstr>Segoe UI</vt:lpstr>
      <vt:lpstr>Office Theme</vt:lpstr>
      <vt:lpstr>Massachusetts HIV Epidemiologic Profile:  Data as of 7/1/2025 Population Report: Older Individuals </vt:lpstr>
      <vt:lpstr>Percentage distribution of persons living with HIV infection by age, Massachusetts 2015–20241 </vt:lpstr>
      <vt:lpstr>Persons living with HIV infection by expanded older age categories, Massachusetts 2024 (N=24,838)</vt:lpstr>
      <vt:lpstr>Number of years since HIV infection diagnosis among individuals aged 60+ years living with HIV infection, Massachusetts 2024 (N=9,471)</vt:lpstr>
      <vt:lpstr>People aged 60+ years and living with HIV infection compared to people aged under 60 years by sex assigned at birth and place of birth, Massachusetts 2024</vt:lpstr>
      <vt:lpstr>People aged 60+ years and living with HIV infection compared to people aged under 60 years by exposure mode and Health Service Region, Massachusetts 2024</vt:lpstr>
      <vt:lpstr>Viral load status among persons living with HIV infection by age (&lt;60 years vs. 60+ years) Massachusetts, 2024</vt:lpstr>
      <vt:lpstr>Stages of HIV care among persons living with HIV infection by age (&lt;60 years vs. 60+ years) Massachusetts, 2024</vt:lpstr>
      <vt:lpstr>People aged 60+ years living with HIV infection by exposure mode, Massachusetts 2024 (N=9,471)</vt:lpstr>
      <vt:lpstr>PLWH aged 60+ years with MSM or MSM/IDU exposure mode (N=3,708) compared to PLWH aged 60+ years with other exposure modes (N=5,763) by selected demographics, Massachusetts 2024 </vt:lpstr>
      <vt:lpstr>Stages of HIV care among MSM (including MSM/IDU) aged 60+ years living with HIV infection, Massachusetts 2024 (N=3,583)</vt:lpstr>
      <vt:lpstr>Viral load status MSM (including MSM/IDU) aged 60+ years living with HIV infection, Massachusetts 2024 (N=3,583)</vt:lpstr>
      <vt:lpstr>Engagement in care among MSM (including MSM/IDU) aged 60+ years living with HIV infection by place of birth, race/ethnicity, and Health Service Region of residence, Massachusetts 2024 (N=3,583)</vt:lpstr>
      <vt:lpstr>Viral suppression among MSM (including MSM/IDU) aged 60+ years living with HIV infection by place of birth, race/ethnicity, and Health Service Region of residence,  Massachusetts 2024 (N=3,583)</vt:lpstr>
      <vt:lpstr>Individuals diagnosed with HIV infection by age at diagnosis, Massachusetts 2015 – 20241</vt:lpstr>
      <vt:lpstr>Percentage of individuals diagnosed with HIV infection by age at diagnosis (&lt;60 years [N=1,481] vs. 60+ years [N=115]) and sex assigned at birth, Massachusetts 2022 – 20241</vt:lpstr>
      <vt:lpstr>Percentage of individuals diagnosed with HIV infection by age at diagnosis (&lt;60 years [N=1,481] vs. 60+ years [N=115]) and place of birth,  Massachusetts 2022 – 20241</vt:lpstr>
      <vt:lpstr>Percentage of individuals diagnosed with HIV infection by age at diagnosis (&lt;60 years [N=1,481] vs. 60+ years [N=115]) and race/ethnicity,  Massachusetts 2022 – 20241</vt:lpstr>
      <vt:lpstr>Percentage of individuals diagnosed with HIV infection by age at diagnosis (&lt;60 years [N=1,481] vs. 60+ years [N=115]) and exposure mode,  Massachusetts 2022 – 20241</vt:lpstr>
      <vt:lpstr>Percentage of individuals diagnosed with HIV infection at 60+ years (N=115) by sex assigned at birth and exposure mode, Massachusetts 2022 – 20241</vt:lpstr>
      <vt:lpstr> Percentage of individuals diagnosed with HIV infection by age at (&lt;60 years [N=1,481] vs. 60+ years [N=115]) and by Health Service Region (HSR) of residence, Massachusetts 2022 – 20241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Massachusetts HIV Epidemiologic Profile: Data as of 7/1/2024, Population Report: Older Individuals, Slideset</dc:title>
  <dc:creator>Bureau of Infectious Disease and Laboratory Sciences;Massachusetts Department of Public Health</dc:creator>
  <cp:keywords>Older individuals, Persons 60+ years of age, HIV, aging, Massachusetts, HIV Surveillance data</cp:keywords>
  <cp:lastModifiedBy>Maile Beatty</cp:lastModifiedBy>
  <cp:revision>108</cp:revision>
  <cp:lastPrinted>2021-01-21T15:13:04Z</cp:lastPrinted>
  <dcterms:created xsi:type="dcterms:W3CDTF">2022-07-05T15:37:33Z</dcterms:created>
  <dcterms:modified xsi:type="dcterms:W3CDTF">2026-06-26T12:31:22Z</dcterms:modified>
  <cp:category>Massachusetts HIV Epidemiologic Profile Slideset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0x010100B0F2FAA928F6D64BB16ED70B5ACF963F</vt:lpwstr>
  </property>
  <property fmtid="{D5CDD505-2E9C-101B-9397-08002B2CF9AE}" pid="3" name="MediaServiceImageTags">
    <vt:lpwstr/>
  </property>
</Properties>
</file>