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2"/>
  </p:notesMasterIdLst>
  <p:handoutMasterIdLst>
    <p:handoutMasterId r:id="rId13"/>
  </p:handoutMasterIdLst>
  <p:sldIdLst>
    <p:sldId id="2147470002" r:id="rId6"/>
    <p:sldId id="2147470016" r:id="rId7"/>
    <p:sldId id="2147470018" r:id="rId8"/>
    <p:sldId id="2147470019" r:id="rId9"/>
    <p:sldId id="2147470020" r:id="rId10"/>
    <p:sldId id="2147470021" r:id="rId11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7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4" clrIdx="0"/>
  <p:cmAuthor id="1" name="Karen" initials="K" lastIdx="2" clrIdx="1"/>
  <p:cmAuthor id="2" name="Bharel, Monica (DPH)" initials="BM(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994"/>
    <a:srgbClr val="B3A2C7"/>
    <a:srgbClr val="403152"/>
    <a:srgbClr val="95B3D7"/>
    <a:srgbClr val="990099"/>
    <a:srgbClr val="4376BB"/>
    <a:srgbClr val="032E53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405" autoAdjust="0"/>
  </p:normalViewPr>
  <p:slideViewPr>
    <p:cSldViewPr snapToGrid="0" snapToObjects="1">
      <p:cViewPr varScale="1">
        <p:scale>
          <a:sx n="60" d="100"/>
          <a:sy n="60" d="100"/>
        </p:scale>
        <p:origin x="62" y="293"/>
      </p:cViewPr>
      <p:guideLst>
        <p:guide orient="horz" pos="4104"/>
        <p:guide pos="7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76"/>
    </p:cViewPr>
  </p:sorterViewPr>
  <p:notesViewPr>
    <p:cSldViewPr snapToGrid="0" snapToObjects="1">
      <p:cViewPr varScale="1">
        <p:scale>
          <a:sx n="60" d="100"/>
          <a:sy n="60" d="100"/>
        </p:scale>
        <p:origin x="2610" y="78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3"/>
            <a:ext cx="5669280" cy="3690462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lists/hivaids-epidemiologic-profil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mass.gov/service-details/partner-services-program-information-for-healthcare-providers" TargetMode="External"/><Relationship Id="rId4" Type="http://schemas.openxmlformats.org/officeDocument/2006/relationships/hyperlink" Target="https://www.mass.gov/lists/infectious-disease-data-reports-and-request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Suggested citation: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Massachusetts Department of Public Health, Bureau of Infectious Disease and Laboratory Sciences. Massachusetts HIV/AIDS Epidemiologic Profile: Data as of 1/1/2023, Population Report: People Born Outside the United States, </a:t>
            </a:r>
            <a:r>
              <a:rPr lang="en-US" sz="1200" u="sng" dirty="0">
                <a:latin typeface="+mj-lt"/>
                <a:cs typeface="Arial" panose="020B0604020202020204" pitchFamily="34" charset="0"/>
                <a:hlinkClick r:id="rId3"/>
              </a:rPr>
              <a:t>https://www.mass.gov/lists/hivaids-epidemiologic-profiles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Published March 2024. Accessed [date].</a:t>
            </a:r>
            <a:endParaRPr lang="en-US" sz="12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</a:rPr>
              <a:t>Bureau of Infectious Disease and Laboratory Sciences</a:t>
            </a:r>
            <a:br>
              <a:rPr lang="en-US" sz="1200" dirty="0">
                <a:latin typeface="+mj-lt"/>
              </a:rPr>
            </a:br>
            <a:r>
              <a:rPr lang="en-US" sz="1200" b="1" dirty="0">
                <a:latin typeface="+mj-lt"/>
              </a:rPr>
              <a:t>Massachusetts Department of Public Health</a:t>
            </a:r>
            <a:endParaRPr lang="en-US" sz="12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</a:rPr>
              <a:t>Jamaica Plain Campus/State Public Health Laboratory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305 South Street</a:t>
            </a:r>
            <a:br>
              <a:rPr lang="en-US" sz="1200" dirty="0">
                <a:latin typeface="+mj-lt"/>
                <a:cs typeface="Arial" panose="020B0604020202020204" pitchFamily="34" charset="0"/>
              </a:rPr>
            </a:br>
            <a:r>
              <a:rPr lang="en-US" sz="1200" dirty="0">
                <a:latin typeface="+mj-lt"/>
                <a:cs typeface="Arial" panose="020B0604020202020204" pitchFamily="34" charset="0"/>
              </a:rPr>
              <a:t>Jamaica Plain, MA 02130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Questions about this report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Tel: (617) 983-6560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</a:rPr>
              <a:t>To reach the Reporting and Partner Services Line</a:t>
            </a:r>
            <a:r>
              <a:rPr lang="en-US" sz="1200" b="1" baseline="30000" dirty="0">
                <a:latin typeface="+mj-lt"/>
              </a:rPr>
              <a:t>*</a:t>
            </a:r>
            <a:endParaRPr lang="en-US" sz="1200" baseline="30000" dirty="0">
              <a:latin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</a:rPr>
              <a:t>Tel: (617) 983-6999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To speak to the on-call epidemiologist 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Tel: (617) 983-6800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Questions about infectious disease reporting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Tel: (617) 983-6801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Requests for additional data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u="sng" dirty="0">
                <a:latin typeface="+mj-lt"/>
                <a:cs typeface="Arial" panose="020B0604020202020204" pitchFamily="34" charset="0"/>
                <a:hlinkClick r:id="rId4"/>
              </a:rPr>
              <a:t>https://www.mass.gov/lists/infectious-disease-data-reports-and-requests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latin typeface="+mj-lt"/>
                <a:cs typeface="Arial" panose="020B0604020202020204" pitchFamily="34" charset="0"/>
              </a:rPr>
              <a:t>Slide sets for HIV Epidemiologic Profile Reports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u="sng" dirty="0">
                <a:latin typeface="+mj-lt"/>
                <a:cs typeface="Arial" panose="020B0604020202020204" pitchFamily="34" charset="0"/>
                <a:hlinkClick r:id="rId3"/>
              </a:rPr>
              <a:t>https://www.mass.gov/lists/hivaids-epidemiologic-profiles</a:t>
            </a:r>
            <a:endParaRPr lang="en-US" sz="1200" u="sng" dirty="0"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*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Providers may use this number to report individuals newly diagnosed with a notifiable sexually transmitted infection, including HIV, or request partner services. Partner services is a free and confidential service for individuals recently diagnosed with a priority infection. The client-centered program offers counseling, linkage to other health and social services, anonymous notification of partners who were exposed and assistance with getting testing and treatment. For more</a:t>
            </a:r>
            <a:r>
              <a:rPr lang="en-US" sz="1200" b="0" i="0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information</a:t>
            </a:r>
            <a:r>
              <a:rPr lang="en-US" sz="1200" b="0" i="0" u="sng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,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see: </a:t>
            </a:r>
            <a:r>
              <a:rPr lang="en-US" sz="1200" b="0" i="1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5"/>
              </a:rPr>
              <a:t>https://www.mass.gov/service-details/partner-services-program-information-for-healthcare-providers</a:t>
            </a:r>
            <a:r>
              <a:rPr lang="en-US" sz="1200" b="0" i="0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) </a:t>
            </a:r>
            <a:endParaRPr lang="en-US" sz="1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percentage distribution of individuals assigned male at birth (N=361), individuals assigned female at birth (N=219), and all individuals (N=580) born outside the US by world region of birth (sub-Saharan Africa, Caribbean, Central and South America, Southeast Asia, Central and South Asia, and Other/Unspecified).</a:t>
            </a:r>
          </a:p>
          <a:p>
            <a:pPr algn="ctr"/>
            <a:r>
              <a:rPr lang="en-US" sz="1200" b="1" dirty="0">
                <a:latin typeface="+mj-lt"/>
              </a:rPr>
              <a:t>KEY FACT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People born outside the United States and diagnosed with HIV infection in Massachusetts from 2019 to 2021 were primarily from Central and South America (33%), the Caribbean (33%), and Sub-Saharan Africa (27%).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A5AA-BF01-ED66-8139-F4C0D31CE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56777-A2C9-9FAD-7C1D-F833900DC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EAF9B-4471-33B1-B3DB-EBDDED3ED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percentage distribution of individuals assigned male at (N=361), individuals assigned female at birth (N=219), and all individuals (N=580) born outside the US by exposure mode (Male-to-Male Sex, Injection Drug Use, Male-to-Male Sex/Injection Drug Use, Heterosexual Sex, Other, Presumed Heterosexual Sex, and No Identified Risk).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KEY FACT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Thirty-nine percent of the 580 non-US born individuals recently diagnosed with HIV infection (2019–2021) did not have exposure mode information reported that met CDC-defined categories, indicating challenges in assigning primary exposure modes for this population.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FD1B8-0ECA-9B91-A503-1EB8758F9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DDCC7-86F8-A0A8-3A09-B691814F6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6C929-4B41-A38F-0955-4C48F1A64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406AC-4776-C4A1-CE4A-85EC65FD6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percentage distribution of individuals assigned male at birth (N=361), individuals assigned female at birth (N=219), and all individuals (N=580) born outside the US by race/ethnicity (White (non-Hispanic), Black (non-Hispanic), Hispanic/Latino, Asian/Pacific Islander, Other/Unknown).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Among individuals AMAB born outside the US and newly diagnosed with HIV infection in Massachusetts from 2019 to 2021, 46% were Hispanic/Latino and 32% were black (non-Hispanic).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majority (69%) of individuals AFAB born outside the US and newly diagnosed with HIV infection in Massachusetts from 2019 to 2021 were black (non-Hispanic).   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AB613-61FD-4783-E515-B063B87B6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C8216-9396-D93C-59A5-0EB29817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CA357-998D-55D8-91B6-3F815EDA1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DC99A-51B0-B1A0-D862-E7774EDA9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stacked bar chart displaying the percentage distribution by sex assigned at birth (female, male) for three groups: US born individuals (N=794), individuals born in Puerto Rico (N=45), and non-US born individuals (N=580).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Thirty-eight percent of non-US born individuals diagnosed with HIV infection from 2019 to 2021 were AFAB, compared to 21% of US born individuals and 20% of individuals born in Puerto Rico.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F20A5-9FF5-FE81-AE75-1200DE467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7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6D26A-122C-D7B8-9A63-AE022456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7EC9C-1DE9-7A5C-DF51-F2DDADC9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66E9D-B361-69B8-C54B-67D57A283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The figure is a bar chart displaying the percentage distribution by place of birth (US, Puerto Rico/US Dependency, Non-US) for Massachusetts Total (N=1,419) and six Health Service Regions: Boston (N=389), </a:t>
            </a:r>
            <a:r>
              <a:rPr lang="en-US" dirty="0"/>
              <a:t>Central (N=145), Metrowest (N=219), Northeast, (N=292), Southeast (N=232), and Western (N=115).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Northeast (58%) and Metrowest (49%) Health Service Regions had the largest proportions of individuals recently diagnosed with HIV infection who were born outside the United States.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967B6-8C7B-3844-4BD3-DBE5EE3FB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5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1444747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BF8888-4050-4221-AD57-59EFEBA7E08D}"/>
              </a:ext>
            </a:extLst>
          </p:cNvPr>
          <p:cNvSpPr/>
          <p:nvPr userDrawn="1"/>
        </p:nvSpPr>
        <p:spPr>
          <a:xfrm>
            <a:off x="271206" y="120304"/>
            <a:ext cx="1697871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7F3066-0720-4C67-9304-D6F544BFF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61896" y="208410"/>
            <a:ext cx="1538288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  <a:p>
            <a:pPr lvl="0"/>
            <a:r>
              <a:rPr lang="en-US" dirty="0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287" y="4032280"/>
            <a:ext cx="4797425" cy="746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4203" y="5400446"/>
            <a:ext cx="5843587" cy="850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88445-FA02-7971-750E-32D4DDEEE526}"/>
              </a:ext>
            </a:extLst>
          </p:cNvPr>
          <p:cNvSpPr txBox="1"/>
          <p:nvPr userDrawn="1"/>
        </p:nvSpPr>
        <p:spPr>
          <a:xfrm>
            <a:off x="1785708" y="196391"/>
            <a:ext cx="104233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Bureau of Infectious Disease and Laboratory Sciences</a:t>
            </a:r>
          </a:p>
        </p:txBody>
      </p:sp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3D019-A32C-4EAD-B8E6-DBDA699692FD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BA98F-560C-4997-81C4-81D4D9187EAB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972B2-CA5C-437D-87D0-8081271A9E4B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D4847-11EF-4466-A8AD-85CDB7B49118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8457A-3AB9-4880-8A0C-9F8524491207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976D3-5B7F-4300-ABED-C91F1B2AE209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1E59-17DD-41CE-97CA-624A472382D4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057FC-95B6-4D89-AFDA-ABA33EE921E5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9917" y="198439"/>
            <a:ext cx="2743200" cy="5927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317" y="198439"/>
            <a:ext cx="8026400" cy="5927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549AC-EB31-477F-92A9-B1988E232878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: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4514"/>
            <a:ext cx="10972800" cy="46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regular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</p:spTree>
    <p:extLst>
      <p:ext uri="{BB962C8B-B14F-4D97-AF65-F5344CB8AC3E}">
        <p14:creationId xmlns:p14="http://schemas.microsoft.com/office/powerpoint/2010/main" val="36732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level one bullet text. </a:t>
            </a:r>
          </a:p>
          <a:p>
            <a:pPr lvl="1"/>
            <a:r>
              <a:rPr lang="en-US" dirty="0"/>
              <a:t>Second level bullet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: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96F47-27EC-4DEC-B31C-E3E63F7FB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1034B-732A-43E2-993F-868DF0D2772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009795-B8D9-482E-96A1-D1025E613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204033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3158760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33" y="2138083"/>
            <a:ext cx="92202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@MassDPH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mass.gov/dph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93807" y="4248351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73CFF-FEB4-457F-90DC-D389438D4775}"/>
              </a:ext>
            </a:extLst>
          </p:cNvPr>
          <p:cNvSpPr txBox="1"/>
          <p:nvPr userDrawn="1"/>
        </p:nvSpPr>
        <p:spPr>
          <a:xfrm>
            <a:off x="596900" y="140213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DPH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C9B6E2D-48CD-4F33-96D0-5E3155FDD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5A0BC-7D09-4814-A71B-C90669C6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8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432C8-69A7-458B-9684-2BFA64B31948}" type="datetime2">
              <a:rPr lang="en-US" smtClean="0"/>
              <a:t>Friday, March 1, 2024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6A3A3-94A6-4E5B-AF39-173ACA3E61CC}" type="datetime2">
              <a:rPr lang="en-US" smtClean="0"/>
              <a:t>Friday, March 1, 2024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53" r:id="rId4"/>
    <p:sldLayoutId id="2147483654" r:id="rId5"/>
    <p:sldLayoutId id="2147483659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12211051" cy="1309688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0317" y="198438"/>
            <a:ext cx="109728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1600201"/>
            <a:ext cx="1038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algn="r"/>
            <a:r>
              <a:rPr lang="en-US"/>
              <a:t>April 28, 2017</a:t>
            </a: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F4F051AF-86DC-43B3-B8B0-8DF76A1509E7}" type="slidenum">
              <a:rPr lang="en-US" alt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4" descr="DPH Logo - Blue w-shadow">
            <a:extLst>
              <a:ext uri="{FF2B5EF4-FFF2-40B4-BE49-F238E27FC236}">
                <a16:creationId xmlns:a16="http://schemas.microsoft.com/office/drawing/2014/main" id="{DA3FFEC6-DB0F-4B35-B7B6-B78282722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77" y="41669"/>
            <a:ext cx="1215175" cy="9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4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5A978-E8DF-43C5-81AD-9E02D99320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Massachusetts HIV Epidemiologic Profile: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as of 1/1/2023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 Report: People Born Outside the United States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3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A640B-80BF-AFEA-ADA6-55352C81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diagnoses among people born outside the United States by sex assigned at birth and world region of birth,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bar chart displaying the percentage distribution of individuals assigned male at birth (N=361), individuals assigned female at birth (N=219), and all individuals (N=580) born outside the US by world region of birth (sub-Saharan Africa, Caribbean, Central and South America, Southeast Asia, Central and South Asia, and Other/Unspecified).&#10;">
            <a:extLst>
              <a:ext uri="{FF2B5EF4-FFF2-40B4-BE49-F238E27FC236}">
                <a16:creationId xmlns:a16="http://schemas.microsoft.com/office/drawing/2014/main" id="{3CABED7F-94A4-573A-E481-A9C8D5AE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200695"/>
            <a:ext cx="11510246" cy="4993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0A464-8724-09B0-9BBA-7EE442EFCAAC}"/>
              </a:ext>
            </a:extLst>
          </p:cNvPr>
          <p:cNvSpPr txBox="1"/>
          <p:nvPr/>
        </p:nvSpPr>
        <p:spPr>
          <a:xfrm>
            <a:off x="463242" y="6100233"/>
            <a:ext cx="1147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83C4-E0BA-4314-B8BF-B643EDC9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5239-71B6-F03F-9FF7-BF381580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C64D5A-BBB6-BFE3-31E4-3D17BACF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diagnoses among people born outside the United States by sex assigned at birth and exposure mode,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bar chart displaying the percentage distribution of individuals assigned male at (N=361), individuals assigned female at birth (N=219), and all individuals (N=580) born outside the US by exposure mode (Male-to-Male Sex, Injection Drug Use, Male-to-Male Sex/Injection Drug Use, Heterosexual Sex, Other, Presumed Heterosexual Sex, and No Identified Risk).&#10;">
            <a:extLst>
              <a:ext uri="{FF2B5EF4-FFF2-40B4-BE49-F238E27FC236}">
                <a16:creationId xmlns:a16="http://schemas.microsoft.com/office/drawing/2014/main" id="{86130CC8-1FED-E4E4-D04E-9367E712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91" y="1121464"/>
            <a:ext cx="11522439" cy="4615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DB9DC-0D84-EABE-B02B-3AEF9049F645}"/>
              </a:ext>
            </a:extLst>
          </p:cNvPr>
          <p:cNvSpPr txBox="1"/>
          <p:nvPr/>
        </p:nvSpPr>
        <p:spPr>
          <a:xfrm>
            <a:off x="463242" y="5781275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 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07814-B190-D75D-6ADE-0D8B3CA26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7D076-C8CB-BBDF-0F47-88009F8C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F580AB-98F5-A9E9-5738-49056AAB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diagnoses among people born outside the US by sex assigned at birth and race/ethnicity,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percentage distribution of individuals assigned male at birth (N=361), individuals assigned female at birth (N=219), and all individuals (N=580) born outside the US by race/ethnicity (White (non-Hispanic), Black (non-Hispanic), Hispanic/Latino, Asian/Pacific Islander, Other/Unknown).&#10;">
            <a:extLst>
              <a:ext uri="{FF2B5EF4-FFF2-40B4-BE49-F238E27FC236}">
                <a16:creationId xmlns:a16="http://schemas.microsoft.com/office/drawing/2014/main" id="{3D1B3AD8-8E3F-1BDE-FDAC-36F6BD416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6" y="1135271"/>
            <a:ext cx="11851651" cy="4938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A13FA1-3101-1C76-F665-AD3F24D6EBC8}"/>
              </a:ext>
            </a:extLst>
          </p:cNvPr>
          <p:cNvSpPr txBox="1"/>
          <p:nvPr/>
        </p:nvSpPr>
        <p:spPr>
          <a:xfrm>
            <a:off x="463242" y="5938504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** Other includes more than one race/ethnicity, unknown, and other race/ethnicities (Native American/Alaska Native), API=Asian/Pacific Islander, NH=Non-Hispanic, AMAB=Assigned Male at Birth, AFAB=Assigned Female at Birth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FF2EBA-BABC-12D2-1CE2-98EDD8150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9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E9D9B-B291-255F-32F2-4B9A03B2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6E24F0-786B-F5A9-71DD-0514FD1E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diagnoses by sex assigned at birth and place of birth, </a:t>
            </a:r>
            <a:br>
              <a:rPr lang="en-US" sz="2400" dirty="0"/>
            </a:br>
            <a:r>
              <a:rPr lang="en-US" sz="2400" dirty="0"/>
              <a:t>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stacked bar chart displaying the percentage distribution by sex assigned at birth (female, male) for three groups: US born individuals (N=794), individuals born in Puerto Rico (N=45), and non-US born individuals (N=580).&#10;">
            <a:extLst>
              <a:ext uri="{FF2B5EF4-FFF2-40B4-BE49-F238E27FC236}">
                <a16:creationId xmlns:a16="http://schemas.microsoft.com/office/drawing/2014/main" id="{6C4DAB6C-021F-06C7-5498-F9EE4972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0" y="1162045"/>
            <a:ext cx="11729721" cy="4938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A02A6-AAC1-F80D-FAF7-85D6F517F96C}"/>
              </a:ext>
            </a:extLst>
          </p:cNvPr>
          <p:cNvSpPr txBox="1"/>
          <p:nvPr/>
        </p:nvSpPr>
        <p:spPr>
          <a:xfrm>
            <a:off x="463242" y="6100233"/>
            <a:ext cx="1147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 AMAB=Assigned Male at Birth, AFAB=Assigned Female at Birth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88242-C7DC-7C96-E476-3BF6A0EAE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3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AC3D7-6E80-B56C-8C77-AC5DA6760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E17406-99E7-03F6-DAF2-81832F01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infection diagnoses by Health Service </a:t>
            </a:r>
            <a:r>
              <a:rPr lang="en-US" sz="2400" dirty="0" err="1"/>
              <a:t>Region</a:t>
            </a:r>
            <a:r>
              <a:rPr lang="en-US" sz="2400" baseline="30000" dirty="0" err="1"/>
              <a:t>i</a:t>
            </a:r>
            <a:r>
              <a:rPr lang="en-US" sz="2400" dirty="0"/>
              <a:t> and place of birth, Massachusetts 2019–2021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bar chart displaying the percentage distribution by place of birth (US, Puerto Rico/US Dependency, Non-US) for Massachusetts Total (N=1,419) and six Health Service Regions: Boston (N=389), Central (N=145), Metrowest (N=219), Northeast, (N=292), Southeast (N=232), and Western (N=115).&#10;">
            <a:extLst>
              <a:ext uri="{FF2B5EF4-FFF2-40B4-BE49-F238E27FC236}">
                <a16:creationId xmlns:a16="http://schemas.microsoft.com/office/drawing/2014/main" id="{A1B01168-C1D3-2449-F6EB-653AB8F2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4" y="959906"/>
            <a:ext cx="11790686" cy="4938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1FF4F1-ECB7-0381-E3D7-0E35B5379416}"/>
              </a:ext>
            </a:extLst>
          </p:cNvPr>
          <p:cNvSpPr txBox="1"/>
          <p:nvPr/>
        </p:nvSpPr>
        <p:spPr>
          <a:xfrm>
            <a:off x="463792" y="5663649"/>
            <a:ext cx="11470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2021.</a:t>
            </a:r>
          </a:p>
          <a:p>
            <a:r>
              <a:rPr lang="en-US" sz="1000" baseline="30000" dirty="0" err="1">
                <a:latin typeface="Arial Narrow" panose="020B0606020202030204" pitchFamily="34" charset="0"/>
              </a:rPr>
              <a:t>i</a:t>
            </a:r>
            <a:r>
              <a:rPr lang="en-US" sz="1000" baseline="30000" dirty="0">
                <a:latin typeface="Arial Narrow" panose="020B0606020202030204" pitchFamily="34" charset="0"/>
              </a:rPr>
              <a:t> </a:t>
            </a:r>
            <a:r>
              <a:rPr lang="en-US" sz="1000" dirty="0">
                <a:latin typeface="Arial Narrow" panose="020B0606020202030204" pitchFamily="34" charset="0"/>
              </a:rPr>
              <a:t>HSR is based on residence at HIV infection diagnosis. </a:t>
            </a:r>
          </a:p>
          <a:p>
            <a:r>
              <a:rPr lang="en-US" sz="1000" baseline="30000" dirty="0">
                <a:latin typeface="Arial Narrow" panose="020B0606020202030204" pitchFamily="34" charset="0"/>
              </a:rPr>
              <a:t>ii</a:t>
            </a:r>
            <a:r>
              <a:rPr lang="en-US" sz="1000" dirty="0">
                <a:latin typeface="Arial Narrow" panose="020B0606020202030204" pitchFamily="34" charset="0"/>
              </a:rPr>
              <a:t> Total includes individuals diagnosed in a correctional facility.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* Values less than five are suppressed for populations less than 50,000 or for populations of unknown size. Additional values may be suppressed to protect privacy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1/1/2023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EB858-CCCD-42A5-B1A3-946D2E71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2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-PPT-Template.pptx" id="{96C2E639-D294-4220-9985-8E2F7284829E}" vid="{6F8A1C8D-C38C-43CD-AF9D-6986CE62D258}"/>
    </a:ext>
  </a:extLst>
</a:theme>
</file>

<file path=ppt/theme/theme2.xml><?xml version="1.0" encoding="utf-8"?>
<a:theme xmlns:a="http://schemas.openxmlformats.org/drawingml/2006/main" name="6_Default Design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0e4db1-d899-403d-9807-651178ead3da">
      <UserInfo>
        <DisplayName>Cardwell, Gailee (DPH)</DisplayName>
        <AccountId>33</AccountId>
        <AccountType/>
      </UserInfo>
      <UserInfo>
        <DisplayName>Troche, Carlos (DPH)</DisplayName>
        <AccountId>28</AccountId>
        <AccountType/>
      </UserInfo>
      <UserInfo>
        <DisplayName>Cohen, Alison B (DPH)</DisplayName>
        <AccountId>11</AccountId>
        <AccountType/>
      </UserInfo>
    </SharedWithUsers>
    <TaxCatchAll xmlns="e10e4db1-d899-403d-9807-651178ead3da" xsi:nil="true"/>
    <lcf76f155ced4ddcb4097134ff3c332f xmlns="ae916ade-957f-4a2f-93c3-592a84a0e75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2FAA928F6D64BB16ED70B5ACF963F" ma:contentTypeVersion="12" ma:contentTypeDescription="Create a new document." ma:contentTypeScope="" ma:versionID="c69a5244d96e11b7c6b618d22e620e6e">
  <xsd:schema xmlns:xsd="http://www.w3.org/2001/XMLSchema" xmlns:xs="http://www.w3.org/2001/XMLSchema" xmlns:p="http://schemas.microsoft.com/office/2006/metadata/properties" xmlns:ns2="ae916ade-957f-4a2f-93c3-592a84a0e75c" xmlns:ns3="e10e4db1-d899-403d-9807-651178ead3da" targetNamespace="http://schemas.microsoft.com/office/2006/metadata/properties" ma:root="true" ma:fieldsID="d6b0ae09017d487677e27aaf3f625e08" ns2:_="" ns3:_="">
    <xsd:import namespace="ae916ade-957f-4a2f-93c3-592a84a0e75c"/>
    <xsd:import namespace="e10e4db1-d899-403d-9807-651178ead3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16ade-957f-4a2f-93c3-592a84a0e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e4db1-d899-403d-9807-651178ead3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eacaf4-c60b-4f8e-ba39-6419a80e96c9}" ma:internalName="TaxCatchAll" ma:showField="CatchAllData" ma:web="e10e4db1-d899-403d-9807-651178ead3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AD35F-6594-4B15-9277-8BFC9EFD0490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ae916ade-957f-4a2f-93c3-592a84a0e75c"/>
    <ds:schemaRef ds:uri="http://schemas.microsoft.com/office/2006/documentManagement/types"/>
    <ds:schemaRef ds:uri="http://purl.org/dc/elements/1.1/"/>
    <ds:schemaRef ds:uri="http://purl.org/dc/dcmitype/"/>
    <ds:schemaRef ds:uri="e10e4db1-d899-403d-9807-651178ead3da"/>
  </ds:schemaRefs>
</ds:datastoreItem>
</file>

<file path=customXml/itemProps2.xml><?xml version="1.0" encoding="utf-8"?>
<ds:datastoreItem xmlns:ds="http://schemas.openxmlformats.org/officeDocument/2006/customXml" ds:itemID="{F24D9094-64B8-4632-A3B1-F24D23B18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39460-63C8-4DB8-B728-9D6574792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16ade-957f-4a2f-93c3-592a84a0e75c"/>
    <ds:schemaRef ds:uri="e10e4db1-d899-403d-9807-651178ead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1350</Words>
  <Application>Microsoft Office PowerPoint</Application>
  <PresentationFormat>Widescreen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Franklin Gothic Book</vt:lpstr>
      <vt:lpstr>Office Theme</vt:lpstr>
      <vt:lpstr>6_Default Design</vt:lpstr>
      <vt:lpstr>Massachusetts HIV Epidemiologic Profile:  Data as of 1/1/2023 Population Report: People Born Outside the United States </vt:lpstr>
      <vt:lpstr>HIV diagnoses among people born outside the United States by sex assigned at birth and world region of birth, Massachusetts 2019–20211 </vt:lpstr>
      <vt:lpstr>HIV diagnoses among people born outside the United States by sex assigned at birth and exposure mode, Massachusetts 2019–20211 </vt:lpstr>
      <vt:lpstr>HIV diagnoses among people born outside the US by sex assigned at birth and race/ethnicity, Massachusetts 2019–20211 </vt:lpstr>
      <vt:lpstr>HIV diagnoses by sex assigned at birth and place of birth,  Massachusetts 2019–20211 </vt:lpstr>
      <vt:lpstr>HIV infection diagnoses by Health Service Regioni and place of birth, Massachusetts 2019–20211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Department of Public Health, Bureau of Infectious Disease and Laboratory Sciences. Massachusetts HIV Epidemiologic Profile: Data as of 1/1/2023, Population Report: People Born Outside the United States, slideset</dc:title>
  <dc:creator>Massachusetts Department of Public Health;Bureau of Infectious Disease and Laboratory Sciences</dc:creator>
  <cp:keywords>HIV, AIDS, Massachusetts, Non-US born, Immigrants, Refugees, People Born Outside the US</cp:keywords>
  <cp:lastModifiedBy>Maile Beatty</cp:lastModifiedBy>
  <cp:revision>346</cp:revision>
  <cp:lastPrinted>2021-01-21T15:13:04Z</cp:lastPrinted>
  <dcterms:created xsi:type="dcterms:W3CDTF">2022-07-05T15:37:33Z</dcterms:created>
  <dcterms:modified xsi:type="dcterms:W3CDTF">2024-03-01T17:56:01Z</dcterms:modified>
  <cp:category>Massachusetts HIV Epidemiologic Profile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0x010100B0F2FAA928F6D64BB16ED70B5ACF963F</vt:lpwstr>
  </property>
  <property fmtid="{D5CDD505-2E9C-101B-9397-08002B2CF9AE}" pid="3" name="MediaServiceImageTags">
    <vt:lpwstr/>
  </property>
</Properties>
</file>