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5"/>
  </p:notesMasterIdLst>
  <p:handoutMasterIdLst>
    <p:handoutMasterId r:id="rId16"/>
  </p:handoutMasterIdLst>
  <p:sldIdLst>
    <p:sldId id="2147470002" r:id="rId6"/>
    <p:sldId id="2147470016" r:id="rId7"/>
    <p:sldId id="2147470018" r:id="rId8"/>
    <p:sldId id="2147470019" r:id="rId9"/>
    <p:sldId id="2147470020" r:id="rId10"/>
    <p:sldId id="2147470022" r:id="rId11"/>
    <p:sldId id="2147470023" r:id="rId12"/>
    <p:sldId id="2147470024" r:id="rId13"/>
    <p:sldId id="2147470021" r:id="rId14"/>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1" autoAdjust="0"/>
    <p:restoredTop sz="75485" autoAdjust="0"/>
  </p:normalViewPr>
  <p:slideViewPr>
    <p:cSldViewPr snapToGrid="0" snapToObjects="1">
      <p:cViewPr varScale="1">
        <p:scale>
          <a:sx n="49" d="100"/>
          <a:sy n="49" d="100"/>
        </p:scale>
        <p:origin x="1032" y="322"/>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6/27/2025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6/27/2025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ass.gov/service-details/partner-services-program-information-for-healthcare-providers" TargetMode="External"/><Relationship Id="rId5" Type="http://schemas.openxmlformats.org/officeDocument/2006/relationships/hyperlink" Target="https://www.mass.gov/lists/infectious-disease-data-reports-and-requests" TargetMode="External"/><Relationship Id="rId4" Type="http://schemas.openxmlformats.org/officeDocument/2006/relationships/hyperlink" Target="https://www.mass.gov/info-details/hiv-data-dashboar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Suggested citation: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Massachusetts Department of Public Health, Bureau of Infectious Disease and Laboratory Sciences. Massachusetts HIV Epidemiologic Profile: Data as of 7/1/2024, Population Report: People Born Outside the United States, </a:t>
            </a:r>
            <a:r>
              <a:rPr lang="en-US" sz="1200" u="sng" kern="1200" dirty="0">
                <a:solidFill>
                  <a:schemeClr val="tx1"/>
                </a:solidFill>
                <a:effectLst/>
                <a:latin typeface="+mn-lt"/>
                <a:ea typeface="+mn-ea"/>
                <a:cs typeface="+mn-cs"/>
                <a:hlinkClick r:id="rId3"/>
              </a:rPr>
              <a:t>https://www.mass.gov/lists/hivaids-epidemiologic-profiles</a:t>
            </a:r>
            <a:r>
              <a:rPr lang="en-US" sz="1200" kern="1200" dirty="0">
                <a:solidFill>
                  <a:schemeClr val="tx1"/>
                </a:solidFill>
                <a:effectLst/>
                <a:latin typeface="+mn-lt"/>
                <a:ea typeface="+mn-ea"/>
                <a:cs typeface="+mn-cs"/>
              </a:rPr>
              <a:t> Published June 2025. Accessed [date].</a:t>
            </a:r>
          </a:p>
          <a:p>
            <a:r>
              <a:rPr lang="en-US" sz="1200" b="1" kern="1200" dirty="0">
                <a:solidFill>
                  <a:schemeClr val="tx1"/>
                </a:solidFill>
                <a:effectLst/>
                <a:latin typeface="+mn-lt"/>
                <a:ea typeface="+mn-ea"/>
                <a:cs typeface="+mn-cs"/>
              </a:rPr>
              <a:t>Bureau of Infectious Disease and Laboratory Sciences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Massachusetts Department of Public Health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Jamaica Plain Campus/State Public Health Laboratory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305 South Street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Jamaica Plain, MA 02130</a:t>
            </a:r>
          </a:p>
          <a:p>
            <a:r>
              <a:rPr lang="en-US" sz="1200" b="1" kern="1200" dirty="0">
                <a:solidFill>
                  <a:schemeClr val="tx1"/>
                </a:solidFill>
                <a:effectLst/>
                <a:latin typeface="+mn-lt"/>
                <a:ea typeface="+mn-ea"/>
                <a:cs typeface="+mn-cs"/>
              </a:rPr>
              <a:t>Questions about this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983-6560</a:t>
            </a:r>
          </a:p>
          <a:p>
            <a:r>
              <a:rPr lang="en-US" sz="1200" b="1" kern="1200" dirty="0">
                <a:solidFill>
                  <a:schemeClr val="tx1"/>
                </a:solidFill>
                <a:effectLst/>
                <a:latin typeface="+mn-lt"/>
                <a:ea typeface="+mn-ea"/>
                <a:cs typeface="+mn-cs"/>
              </a:rPr>
              <a:t>To reach the Reporting and Partner Services Line*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983-6999</a:t>
            </a:r>
          </a:p>
          <a:p>
            <a:r>
              <a:rPr lang="en-US" sz="1200" b="1" kern="1200" dirty="0">
                <a:solidFill>
                  <a:schemeClr val="tx1"/>
                </a:solidFill>
                <a:effectLst/>
                <a:latin typeface="+mn-lt"/>
                <a:ea typeface="+mn-ea"/>
                <a:cs typeface="+mn-cs"/>
              </a:rPr>
              <a:t>To speak to the on-call epidemiologist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983-6800</a:t>
            </a:r>
          </a:p>
          <a:p>
            <a:r>
              <a:rPr lang="en-US" sz="1200" b="1" kern="1200" dirty="0">
                <a:solidFill>
                  <a:schemeClr val="tx1"/>
                </a:solidFill>
                <a:effectLst/>
                <a:latin typeface="+mn-lt"/>
                <a:ea typeface="+mn-ea"/>
                <a:cs typeface="+mn-cs"/>
              </a:rPr>
              <a:t>Questions about infectious disease reporting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983-6801</a:t>
            </a:r>
          </a:p>
          <a:p>
            <a:r>
              <a:rPr lang="en-US" sz="1200" b="1" kern="1200" dirty="0">
                <a:solidFill>
                  <a:schemeClr val="tx1"/>
                </a:solidFill>
                <a:effectLst/>
                <a:latin typeface="+mn-lt"/>
                <a:ea typeface="+mn-ea"/>
                <a:cs typeface="+mn-cs"/>
              </a:rPr>
              <a:t>HIV Data Dashboard </a:t>
            </a:r>
            <a:endParaRPr lang="en-US" sz="1200"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hlinkClick r:id="rId4"/>
              </a:rPr>
              <a:t>https://www.mass.gov/info-details/hiv-data-dashboard</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Requests for additional data</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https://www.mass.gov/lists/infectious-disease-data-reports-and-requests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 sets for HIV Epidemiologic Profile Reports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0" i="0" dirty="0">
                <a:solidFill>
                  <a:srgbClr val="000000"/>
                </a:solidFill>
                <a:effectLst/>
                <a:latin typeface="Arial Narrow" panose="020B0606020202030204" pitchFamily="34" charset="0"/>
              </a:rPr>
              <a:t>* 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6"/>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distribution of individuals assigned male at birth (N=403), individuals assigned female at birth (N=242), and all individuals (N=645) born outside the US by world region of birth (sub-Saharan Africa, Caribbean, Central and South America, Southeast Asia, Central and South Asia, and Other/Unspecified).</a:t>
            </a:r>
          </a:p>
          <a:p>
            <a:pPr algn="ctr"/>
            <a:r>
              <a:rPr lang="en-US" sz="1200" b="1" dirty="0">
                <a:latin typeface="Arial" panose="020B0604020202020204" pitchFamily="34" charset="0"/>
              </a:rPr>
              <a:t>KEY FACT</a:t>
            </a:r>
          </a:p>
          <a:p>
            <a:pPr marL="171450" indent="-171450">
              <a:buFont typeface="Arial" pitchFamily="34" charset="0"/>
              <a:buChar char="•"/>
            </a:pPr>
            <a:r>
              <a:rPr lang="en-US" sz="1200" dirty="0">
                <a:latin typeface="Arial" panose="020B0604020202020204" pitchFamily="34" charset="0"/>
                <a:cs typeface="Arial" panose="020B0604020202020204" pitchFamily="34" charset="0"/>
              </a:rPr>
              <a:t>People born outside the United States and diagnosed with HIV infection in Massachusetts from 2021 to 2023 were primarily from the Caribbean (44%), Central and South America (28%), and Sub-Saharan Africa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There were differences in the distribution of individuals assigned male at birth (AMAB) and individuals assigned female at birth (AFAB) recently diagnosed with HIV infection by world region of birth.  The largest proportion of individuals AFAB was from the Caribbean (53%), while the largest proportion of individuals AMAB was equally from the Caribbean and Central and South America (both 39%).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A5AA-BF01-ED66-8139-F4C0D31CE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56777-A2C9-9FAD-7C1D-F833900DC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EAF9B-4471-33B1-B3DB-EBDDED3ED7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individuals assigned male at birth (N=403), individuals assigned female at birth (N=242), and all individuals (N=645) born outside the US by exposure mode (Male-to-Male Sex, Injection Drug Use, Male-to-Male Sex/Injection Drug Use, Heterosexual Sex, Other, Presumed Heterosexual Sex, and No Identified Risk).</a:t>
            </a:r>
          </a:p>
          <a:p>
            <a:pPr algn="ctr"/>
            <a:r>
              <a:rPr lang="en-US" sz="1200" b="1" dirty="0">
                <a:latin typeface="Arial" panose="020B0604020202020204" pitchFamily="34" charset="0"/>
                <a:ea typeface="Times New Roman" panose="02020603050405020304" pitchFamily="18" charset="0"/>
              </a:rPr>
              <a:t>KEY FACT</a:t>
            </a:r>
          </a:p>
          <a:p>
            <a:pPr marL="171450" indent="-171450">
              <a:buFont typeface="Arial" panose="020B0604020202020204" pitchFamily="34" charset="0"/>
              <a:buChar char="•"/>
            </a:pPr>
            <a:r>
              <a:rPr lang="en-US" sz="1200" dirty="0">
                <a:latin typeface="Arial" panose="020B0604020202020204" pitchFamily="34" charset="0"/>
                <a:ea typeface="Times New Roman" panose="02020603050405020304" pitchFamily="18" charset="0"/>
              </a:rPr>
              <a:t>Thirty-five percent of the 645 non-US born individuals recently diagnosed with HIV infection (2021–2023)</a:t>
            </a:r>
            <a:r>
              <a:rPr lang="en-US" sz="1200" baseline="30000" dirty="0" err="1">
                <a:latin typeface="Arial" panose="020B0604020202020204" pitchFamily="34" charset="0"/>
                <a:ea typeface="Times New Roman" panose="02020603050405020304" pitchFamily="18" charset="0"/>
              </a:rPr>
              <a:t>i</a:t>
            </a:r>
            <a:r>
              <a:rPr lang="en-US" sz="1200" dirty="0">
                <a:latin typeface="Arial" panose="020B0604020202020204" pitchFamily="34" charset="0"/>
                <a:ea typeface="Times New Roman" panose="02020603050405020304" pitchFamily="18" charset="0"/>
              </a:rPr>
              <a:t> did not have exposure mode information reported that met CDC-defined categories, indicating challenges in assigning primary exposure modes for this population.</a:t>
            </a:r>
            <a:endParaRPr lang="en-US" sz="1200" dirty="0"/>
          </a:p>
          <a:p>
            <a:endParaRPr lang="en-US" dirty="0"/>
          </a:p>
        </p:txBody>
      </p:sp>
      <p:sp>
        <p:nvSpPr>
          <p:cNvPr id="4" name="Slide Number Placeholder 3">
            <a:extLst>
              <a:ext uri="{FF2B5EF4-FFF2-40B4-BE49-F238E27FC236}">
                <a16:creationId xmlns:a16="http://schemas.microsoft.com/office/drawing/2014/main" id="{92AFD1B8-0ECA-9B91-A503-1EB8758F946C}"/>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423758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DCC7-86F8-A0A8-3A09-B691814F6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6C929-4B41-A38F-0955-4C48F1A64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406AC-4776-C4A1-CE4A-85EC65FD64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individuals assigned male at birth (N=403), individuals assigned female at birth (N=242), and all individuals (N=645) born outside the US by race/ethnicity (White (non-Hispanic), Black (non-Hispanic), Hispanic/Latinx,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Aft>
                <a:spcPts val="600"/>
              </a:spcAft>
              <a:buFont typeface="Arial" pitchFamily="34" charset="0"/>
              <a:buChar char="•"/>
            </a:pPr>
            <a:r>
              <a:rPr lang="en-US" sz="1200" dirty="0">
                <a:latin typeface="Arial" panose="020B0604020202020204" pitchFamily="34" charset="0"/>
                <a:cs typeface="Arial" panose="020B0604020202020204" pitchFamily="34" charset="0"/>
              </a:rPr>
              <a:t>Among individuals AMAB born outside the US and newly diagnosed with HIV infection in Massachusetts from 2021 to 2023, 47% were Hispanic/Latinx and 39% were Black (non-Hispanic).</a:t>
            </a:r>
          </a:p>
          <a:p>
            <a:pPr marL="171450" indent="-171450">
              <a:spcAft>
                <a:spcPts val="600"/>
              </a:spcAft>
              <a:buFont typeface="Arial" pitchFamily="34" charset="0"/>
              <a:buChar char="•"/>
            </a:pPr>
            <a:r>
              <a:rPr lang="en-US" sz="1200" dirty="0">
                <a:latin typeface="Arial" panose="020B0604020202020204" pitchFamily="34" charset="0"/>
                <a:cs typeface="Arial" panose="020B0604020202020204" pitchFamily="34" charset="0"/>
              </a:rPr>
              <a:t>The majority (76%) of individuals AFAB born outside the US and newly diagnosed with HIV infection in Massachusetts from 2021 to 2023 were Black (non-Hispanic).      </a:t>
            </a:r>
          </a:p>
          <a:p>
            <a:endParaRPr lang="en-US" dirty="0"/>
          </a:p>
        </p:txBody>
      </p:sp>
      <p:sp>
        <p:nvSpPr>
          <p:cNvPr id="4" name="Slide Number Placeholder 3">
            <a:extLst>
              <a:ext uri="{FF2B5EF4-FFF2-40B4-BE49-F238E27FC236}">
                <a16:creationId xmlns:a16="http://schemas.microsoft.com/office/drawing/2014/main" id="{052AB613-61FD-4783-E515-B063B87B6B0A}"/>
              </a:ext>
            </a:extLst>
          </p:cNvPr>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91797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C8216-9396-D93C-59A5-0EB298177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CA357-998D-55D8-91B6-3F815EDA1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C99A-51B0-B1A0-D862-E7774EDA97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percentage distribution by sex assigned at birth (female, male) for three groups: US born individuals (N=756), individuals born in Puerto Ric/US Dependencies (N=34), and non-US born individuals (N=645).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indent="-171450">
              <a:buFont typeface="Arial" pitchFamily="34" charset="0"/>
              <a:buChar char="•"/>
            </a:pPr>
            <a:r>
              <a:rPr lang="en-US" sz="1200" dirty="0">
                <a:latin typeface="Arial" panose="020B0604020202020204" pitchFamily="34" charset="0"/>
                <a:cs typeface="Arial" panose="020B0604020202020204" pitchFamily="34" charset="0"/>
              </a:rPr>
              <a:t>Thirty-eight percent of non-US born individuals diagnosed with HIV infection from 2021 to 2023 were AFAB, compared to 19% of US born individuals and 24% of individuals born in Puerto Rico/US Dependencies.</a:t>
            </a:r>
          </a:p>
          <a:p>
            <a:endParaRPr lang="en-US" dirty="0"/>
          </a:p>
        </p:txBody>
      </p:sp>
      <p:sp>
        <p:nvSpPr>
          <p:cNvPr id="4" name="Slide Number Placeholder 3">
            <a:extLst>
              <a:ext uri="{FF2B5EF4-FFF2-40B4-BE49-F238E27FC236}">
                <a16:creationId xmlns:a16="http://schemas.microsoft.com/office/drawing/2014/main" id="{E7BF20A5-9FF5-FE81-AE75-1200DE467E37}"/>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03337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641D-5097-397E-3F69-5C573031C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E53D7-5911-E48A-A4F2-41375BCCA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BC74A-7E29-065B-5BCC-5F2832E21DAF}"/>
              </a:ext>
            </a:extLst>
          </p:cNvPr>
          <p:cNvSpPr>
            <a:spLocks noGrp="1"/>
          </p:cNvSpPr>
          <p:nvPr>
            <p:ph type="body" idx="1"/>
          </p:nvPr>
        </p:nvSpPr>
        <p:spPr/>
        <p:txBody>
          <a:bodyPr/>
          <a:lstStyle/>
          <a:p>
            <a:r>
              <a:rPr lang="en-US" dirty="0"/>
              <a:t>The figure is a bar chart displaying the distribution of recent HIV diagnoses by exposure mode for each of three racial/ethnic groups among people born outside the US: White NH (N=41), Black NH (N=339), and Hispanic/Latinx (N=231).</a:t>
            </a:r>
          </a:p>
          <a:p>
            <a:endParaRPr lang="en-US" dirty="0"/>
          </a:p>
          <a:p>
            <a:pPr marL="171450" indent="-171450">
              <a:buFont typeface="Arial" panose="020B0604020202020204" pitchFamily="34" charset="0"/>
              <a:buChar char="•"/>
            </a:pPr>
            <a:r>
              <a:rPr lang="en-US" sz="1200" dirty="0">
                <a:latin typeface="Arial" panose="020B0604020202020204" pitchFamily="34" charset="0"/>
              </a:rPr>
              <a:t>While the predominant exposure mode among White (non-Hispanic) and Hispanic/Latinx individuals born outside the US and recently diagnosed with HIV infection was MSM (59% and 57%, respectively), the largest proportion of Black (non-Hispanic) individuals was assigned no identified risk for exposure mode (44%). </a:t>
            </a:r>
          </a:p>
          <a:p>
            <a:endParaRPr lang="en-US" dirty="0"/>
          </a:p>
        </p:txBody>
      </p:sp>
      <p:sp>
        <p:nvSpPr>
          <p:cNvPr id="4" name="Slide Number Placeholder 3">
            <a:extLst>
              <a:ext uri="{FF2B5EF4-FFF2-40B4-BE49-F238E27FC236}">
                <a16:creationId xmlns:a16="http://schemas.microsoft.com/office/drawing/2014/main" id="{C9D832A7-3E7A-8A31-056F-2F27E6432B41}"/>
              </a:ext>
            </a:extLst>
          </p:cNvPr>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64049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4394-9FDF-FB90-8F36-64A214A70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3EC9B-0288-CEE8-B0B8-EA1B69594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907D2-D2B7-171F-D443-A8AE8A1DA8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recent HIV diagnoses among individuals assigned male at birth and born outside the US by exposure mode for each of three racial/ethnic groups: White NH (N=29), Black NH (N=155), and Hispanic/Latinx (N=188).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sz="1200" dirty="0">
                <a:latin typeface="Arial" panose="020B0604020202020204" pitchFamily="34" charset="0"/>
              </a:rPr>
              <a:t>MSM was the most frequently reported exposure mode among White (non-Hispanic) (83%) and Hispanic/Latinx (70%) individuals AMAB born outside the US, while NIR accounted for the largest proportion among Black (non-Hispanic) individuals AMAB (63%).</a:t>
            </a:r>
          </a:p>
          <a:p>
            <a:endParaRPr lang="en-US" dirty="0"/>
          </a:p>
        </p:txBody>
      </p:sp>
      <p:sp>
        <p:nvSpPr>
          <p:cNvPr id="4" name="Slide Number Placeholder 3">
            <a:extLst>
              <a:ext uri="{FF2B5EF4-FFF2-40B4-BE49-F238E27FC236}">
                <a16:creationId xmlns:a16="http://schemas.microsoft.com/office/drawing/2014/main" id="{7CCECFB4-BB61-1098-C4CE-7CC68758CC0E}"/>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31325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8DF7-2FDC-BEB5-1165-FD8492C46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D535F-13F4-7D57-091B-CC79BE7E4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F4972-5D80-1197-99A1-270445FA56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recent HIV diagnoses among individuals assigned female at birth and born outside the US by exposure mode for each of three racial/ethnic groups: White NH (N=12), Black NH (N=184), and Hispanic/Latinx (N=43).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sz="1200" dirty="0">
                <a:latin typeface="Arial" panose="020B0604020202020204" pitchFamily="34" charset="0"/>
              </a:rPr>
              <a:t>Presumed heterosexual sex was the predominant exposure mode among White (non-Hispanic) (50%), Black (non-Hispanic) (59%), and Hispanic/Latinx (67%) individuals AFAB born outside the US and diagnosed with HIV infection from 2021 to 2023.</a:t>
            </a:r>
            <a:r>
              <a:rPr lang="en-US" sz="1200" baseline="30000" dirty="0">
                <a:latin typeface="Arial" panose="020B0604020202020204" pitchFamily="34" charset="0"/>
              </a:rPr>
              <a:t>i</a:t>
            </a:r>
          </a:p>
          <a:p>
            <a:endParaRPr lang="en-US" dirty="0"/>
          </a:p>
        </p:txBody>
      </p:sp>
      <p:sp>
        <p:nvSpPr>
          <p:cNvPr id="4" name="Slide Number Placeholder 3">
            <a:extLst>
              <a:ext uri="{FF2B5EF4-FFF2-40B4-BE49-F238E27FC236}">
                <a16:creationId xmlns:a16="http://schemas.microsoft.com/office/drawing/2014/main" id="{A7FF0335-2892-3D75-3AA4-F48A446348D7}"/>
              </a:ext>
            </a:extLst>
          </p:cNvPr>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34480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6D26A-122C-D7B8-9A63-AE022456A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7EC9C-1DE9-7A5C-DF51-F2DDADC90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66E9D-B361-69B8-C54B-67D57A283D07}"/>
              </a:ext>
            </a:extLst>
          </p:cNvPr>
          <p:cNvSpPr>
            <a:spLocks noGrp="1"/>
          </p:cNvSpPr>
          <p:nvPr>
            <p:ph type="body" idx="1"/>
          </p:nvPr>
        </p:nvSpPr>
        <p:spPr/>
        <p:txBody>
          <a:bodyPr/>
          <a:lstStyle/>
          <a:p>
            <a:r>
              <a:rPr lang="en-US" sz="1200" dirty="0">
                <a:latin typeface="+mn-lt"/>
              </a:rPr>
              <a:t>The figure is a bar chart displaying the percentage distribution by place of birth (US, Puerto Rico/US Dependency, Non-US) for Massachusetts Total (N=1,435) and six Health Service Regions: </a:t>
            </a:r>
            <a:r>
              <a:rPr lang="en-US" dirty="0"/>
              <a:t>Boston (N=388), Central (N=140), Metrowest (N=209), Northeast, (N=271), Southeast (N=260), Western (N=137).</a:t>
            </a:r>
          </a:p>
          <a:p>
            <a:endParaRPr lang="en-US" dirty="0"/>
          </a:p>
          <a:p>
            <a:pPr marL="171450" indent="-171450">
              <a:buFont typeface="Arial" panose="020B0604020202020204" pitchFamily="34" charset="0"/>
              <a:buChar char="•"/>
            </a:pPr>
            <a:r>
              <a:rPr lang="en-US" sz="1200" dirty="0">
                <a:latin typeface="Arial" panose="020B0604020202020204" pitchFamily="34" charset="0"/>
              </a:rPr>
              <a:t>The Northeast (57%) and Metrowest (55%) Health Service Regions had the largest proportions of individuals recently diagnosed with HIV infection who were born outside the United States.</a:t>
            </a:r>
          </a:p>
          <a:p>
            <a:endParaRPr lang="en-US" dirty="0"/>
          </a:p>
        </p:txBody>
      </p:sp>
      <p:sp>
        <p:nvSpPr>
          <p:cNvPr id="4" name="Slide Number Placeholder 3">
            <a:extLst>
              <a:ext uri="{FF2B5EF4-FFF2-40B4-BE49-F238E27FC236}">
                <a16:creationId xmlns:a16="http://schemas.microsoft.com/office/drawing/2014/main" id="{C09967B6-8C7B-3844-4BD3-DBE5EE3FBFF2}"/>
              </a:ext>
            </a:extLst>
          </p:cNvPr>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504489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Friday, June 27,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Friday, June 27,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Friday, June 27, 2025</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Friday, June 27, 2025</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Friday, June 27, 2025</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Friday, June 27,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Friday, June 27,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Friday, June 27,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Friday, June 27,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Friday, June 27, 2025</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Friday, June 27,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7/1/2023</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Population Report: People Born Outside the United States</a:t>
            </a:r>
            <a:b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253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HIV diagnoses among people born outside the United States by sex assigned at birth and world region of birth, Massachusetts 2021–2023</a:t>
            </a:r>
            <a:r>
              <a:rPr lang="en-US" sz="2400" baseline="30000" dirty="0"/>
              <a:t>1</a:t>
            </a:r>
            <a:r>
              <a:rPr lang="en-US" sz="2400" dirty="0"/>
              <a:t> </a:t>
            </a:r>
          </a:p>
        </p:txBody>
      </p:sp>
      <p:pic>
        <p:nvPicPr>
          <p:cNvPr id="3" name="Picture 2" descr="The figure is a bar chart displaying the percentage distribution of individuals assigned male at birth (N=403), individuals assigned female at birth (N=242), and all individuals (N=645) born outside the US by world region of birth (sub-Saharan Africa, Caribbean, Central and South America, Southeast Asia, Central and South Asia, and Other/Unspecified).">
            <a:extLst>
              <a:ext uri="{FF2B5EF4-FFF2-40B4-BE49-F238E27FC236}">
                <a16:creationId xmlns:a16="http://schemas.microsoft.com/office/drawing/2014/main" id="{5736307E-8D91-ABD5-8F22-0032C5F4E45B}"/>
              </a:ext>
            </a:extLst>
          </p:cNvPr>
          <p:cNvPicPr>
            <a:picLocks noChangeAspect="1"/>
          </p:cNvPicPr>
          <p:nvPr/>
        </p:nvPicPr>
        <p:blipFill>
          <a:blip r:embed="rId3"/>
          <a:stretch>
            <a:fillRect/>
          </a:stretch>
        </p:blipFill>
        <p:spPr>
          <a:xfrm>
            <a:off x="417039" y="1214898"/>
            <a:ext cx="11516342" cy="499305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30956"/>
            <a:ext cx="11470139" cy="553998"/>
          </a:xfrm>
          <a:prstGeom prst="rect">
            <a:avLst/>
          </a:prstGeom>
          <a:noFill/>
        </p:spPr>
        <p:txBody>
          <a:bodyPr wrap="square" rtlCol="0">
            <a:spAutoFit/>
          </a:bodyPr>
          <a:lstStyle/>
          <a:p>
            <a:r>
              <a:rPr lang="en-US" sz="1000" dirty="0">
                <a:latin typeface="Arial Narrow" panose="020B0606020202030204" pitchFamily="34" charset="0"/>
                <a:cs typeface="Arial" panose="020B0604020202020204" pitchFamily="34" charset="0"/>
              </a:rPr>
              <a:t>* Values less than five are suppressed for populations less than 50,000 or for populations of unknown size. Percentages do not add up to 100% due to suppressed value</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35239-71B6-F03F-9FF7-BF381580D03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EC64D5A-BBB6-BFE3-31E4-3D17BACFEFCE}"/>
              </a:ext>
            </a:extLst>
          </p:cNvPr>
          <p:cNvSpPr>
            <a:spLocks noGrp="1"/>
          </p:cNvSpPr>
          <p:nvPr>
            <p:ph type="title"/>
          </p:nvPr>
        </p:nvSpPr>
        <p:spPr>
          <a:xfrm>
            <a:off x="592822" y="80806"/>
            <a:ext cx="10972800" cy="874654"/>
          </a:xfrm>
        </p:spPr>
        <p:txBody>
          <a:bodyPr>
            <a:normAutofit/>
          </a:bodyPr>
          <a:lstStyle/>
          <a:p>
            <a:pPr algn="ctr"/>
            <a:r>
              <a:rPr lang="en-US" sz="2400" dirty="0"/>
              <a:t>HIV diagnoses among people born outside the United States by sex assigned at birth and exposure mode, Massachusetts 2021–2023</a:t>
            </a:r>
            <a:r>
              <a:rPr lang="en-US" sz="2400" baseline="30000" dirty="0"/>
              <a:t>1</a:t>
            </a:r>
            <a:r>
              <a:rPr lang="en-US" sz="2400" dirty="0"/>
              <a:t> </a:t>
            </a:r>
          </a:p>
        </p:txBody>
      </p:sp>
      <p:pic>
        <p:nvPicPr>
          <p:cNvPr id="3" name="Picture 2" descr="The figure is a bar chart displaying the percentage distribution of individuals assigned male at birth (N=403), individuals assigned female at birth (N=242), and all individuals (N=645) born outside the US by exposure mode (Male-to-Male Sex, Injection Drug Use, Male-to-Male Sex/Injection Drug Use, Heterosexual Sex, Other, Presumed Heterosexual Sex, and No Identified Risk).">
            <a:extLst>
              <a:ext uri="{FF2B5EF4-FFF2-40B4-BE49-F238E27FC236}">
                <a16:creationId xmlns:a16="http://schemas.microsoft.com/office/drawing/2014/main" id="{327DAFF7-EF82-94E2-FFF5-8B39E868DA2B}"/>
              </a:ext>
            </a:extLst>
          </p:cNvPr>
          <p:cNvPicPr>
            <a:picLocks noChangeAspect="1"/>
          </p:cNvPicPr>
          <p:nvPr/>
        </p:nvPicPr>
        <p:blipFill>
          <a:blip r:embed="rId3"/>
          <a:stretch>
            <a:fillRect/>
          </a:stretch>
        </p:blipFill>
        <p:spPr>
          <a:xfrm>
            <a:off x="334780" y="1121464"/>
            <a:ext cx="11522439" cy="4615072"/>
          </a:xfrm>
          <a:prstGeom prst="rect">
            <a:avLst/>
          </a:prstGeom>
        </p:spPr>
      </p:pic>
      <p:sp>
        <p:nvSpPr>
          <p:cNvPr id="5" name="TextBox 4">
            <a:extLst>
              <a:ext uri="{FF2B5EF4-FFF2-40B4-BE49-F238E27FC236}">
                <a16:creationId xmlns:a16="http://schemas.microsoft.com/office/drawing/2014/main" id="{3F1DB9DC-0D84-EABE-B02B-3AEF9049F645}"/>
              </a:ext>
            </a:extLst>
          </p:cNvPr>
          <p:cNvSpPr txBox="1"/>
          <p:nvPr/>
        </p:nvSpPr>
        <p:spPr>
          <a:xfrm>
            <a:off x="463242" y="5781275"/>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 Values less than five are suppressed for populations less than 50,000 or for populations of unknown size. Percentages do not add up to 100% due to suppressed value.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N/A = not applicable;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59D07814-B190-D75D-6ADE-0D8B3CA26F62}"/>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78477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7D076-C8CB-BBDF-0F47-88009F8C07A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DF580AB-98F5-A9E9-5738-49056AABEE91}"/>
              </a:ext>
            </a:extLst>
          </p:cNvPr>
          <p:cNvSpPr>
            <a:spLocks noGrp="1"/>
          </p:cNvSpPr>
          <p:nvPr>
            <p:ph type="title"/>
          </p:nvPr>
        </p:nvSpPr>
        <p:spPr>
          <a:xfrm>
            <a:off x="592822" y="80806"/>
            <a:ext cx="10972800" cy="874654"/>
          </a:xfrm>
        </p:spPr>
        <p:txBody>
          <a:bodyPr>
            <a:normAutofit/>
          </a:bodyPr>
          <a:lstStyle/>
          <a:p>
            <a:pPr algn="ctr"/>
            <a:r>
              <a:rPr lang="en-US" sz="2400" dirty="0"/>
              <a:t>HIV diagnoses among people born outside the US by sex assigned at birth and race/ethnicity, Massachusetts 2021–2023</a:t>
            </a:r>
            <a:r>
              <a:rPr lang="en-US" sz="2400" baseline="30000" dirty="0"/>
              <a:t>1</a:t>
            </a:r>
            <a:r>
              <a:rPr lang="en-US" sz="2400" dirty="0"/>
              <a:t> </a:t>
            </a:r>
          </a:p>
        </p:txBody>
      </p:sp>
      <p:pic>
        <p:nvPicPr>
          <p:cNvPr id="4" name="Picture 3" descr="The figure is a bar chart displaying the percentage distribution of individuals assigned male at birth (N=403), individuals assigned female at birth (N=242), and all individuals (N=645) born outside the US by race/ethnicity (White (non-Hispanic), Black (non-Hispanic), Hispanic/Latinx, Other).">
            <a:extLst>
              <a:ext uri="{FF2B5EF4-FFF2-40B4-BE49-F238E27FC236}">
                <a16:creationId xmlns:a16="http://schemas.microsoft.com/office/drawing/2014/main" id="{2B47319B-08AA-5C17-9C1D-29CB7E4851EB}"/>
              </a:ext>
            </a:extLst>
          </p:cNvPr>
          <p:cNvPicPr>
            <a:picLocks noChangeAspect="1"/>
          </p:cNvPicPr>
          <p:nvPr/>
        </p:nvPicPr>
        <p:blipFill>
          <a:blip r:embed="rId3"/>
          <a:stretch>
            <a:fillRect/>
          </a:stretch>
        </p:blipFill>
        <p:spPr>
          <a:xfrm>
            <a:off x="170174" y="1120279"/>
            <a:ext cx="11851651" cy="5047926"/>
          </a:xfrm>
          <a:prstGeom prst="rect">
            <a:avLst/>
          </a:prstGeom>
        </p:spPr>
      </p:pic>
      <p:sp>
        <p:nvSpPr>
          <p:cNvPr id="5" name="TextBox 4">
            <a:extLst>
              <a:ext uri="{FF2B5EF4-FFF2-40B4-BE49-F238E27FC236}">
                <a16:creationId xmlns:a16="http://schemas.microsoft.com/office/drawing/2014/main" id="{69A13FA1-3101-1C76-F665-AD3F24D6EBC8}"/>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Other includes more than one race/ethnicity, unknown, and other race/ethnicities (Native American/Alaska Native), API=Asian/Pacific Islander, NH=Non-Hispanic, AMAB=Assigned Male at Birth, AFAB=Assigned Female at Birth</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C1FF2EBA-BABC-12D2-1CE2-98EDD8150043}"/>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219899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9D9B-B291-255F-32F2-4B9A03B2C5D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6E24F0-786B-F5A9-71DD-0514FD1E3CDC}"/>
              </a:ext>
            </a:extLst>
          </p:cNvPr>
          <p:cNvSpPr>
            <a:spLocks noGrp="1"/>
          </p:cNvSpPr>
          <p:nvPr>
            <p:ph type="title"/>
          </p:nvPr>
        </p:nvSpPr>
        <p:spPr>
          <a:xfrm>
            <a:off x="592822" y="80806"/>
            <a:ext cx="10972800" cy="874654"/>
          </a:xfrm>
        </p:spPr>
        <p:txBody>
          <a:bodyPr>
            <a:normAutofit/>
          </a:bodyPr>
          <a:lstStyle/>
          <a:p>
            <a:pPr algn="ctr"/>
            <a:r>
              <a:rPr lang="en-US" sz="2400" dirty="0"/>
              <a:t>HIV diagnoses by sex assigned at birth and place of birth, </a:t>
            </a:r>
            <a:br>
              <a:rPr lang="en-US" sz="2400" dirty="0"/>
            </a:br>
            <a:r>
              <a:rPr lang="en-US" sz="2400" dirty="0"/>
              <a:t>Massachusetts 2021–2023</a:t>
            </a:r>
            <a:r>
              <a:rPr lang="en-US" sz="2400" baseline="30000" dirty="0"/>
              <a:t>1</a:t>
            </a:r>
            <a:r>
              <a:rPr lang="en-US" sz="2400" dirty="0"/>
              <a:t> </a:t>
            </a:r>
          </a:p>
        </p:txBody>
      </p:sp>
      <p:pic>
        <p:nvPicPr>
          <p:cNvPr id="4" name="Picture 3" descr="The figure is a stacked bar chart displaying the percentage distribution by sex assigned at birth (female, male) for three groups: US born individuals (N=756), individuals born in Puerto Ric/US Dependencies (N=34), and non-US born individuals (N=645).">
            <a:extLst>
              <a:ext uri="{FF2B5EF4-FFF2-40B4-BE49-F238E27FC236}">
                <a16:creationId xmlns:a16="http://schemas.microsoft.com/office/drawing/2014/main" id="{5F277D14-A185-96DA-6F15-685F9D6A8D05}"/>
              </a:ext>
            </a:extLst>
          </p:cNvPr>
          <p:cNvPicPr>
            <a:picLocks noChangeAspect="1"/>
          </p:cNvPicPr>
          <p:nvPr/>
        </p:nvPicPr>
        <p:blipFill>
          <a:blip r:embed="rId3"/>
          <a:stretch>
            <a:fillRect/>
          </a:stretch>
        </p:blipFill>
        <p:spPr>
          <a:xfrm>
            <a:off x="231139" y="1164864"/>
            <a:ext cx="11729721" cy="4938188"/>
          </a:xfrm>
          <a:prstGeom prst="rect">
            <a:avLst/>
          </a:prstGeom>
        </p:spPr>
      </p:pic>
      <p:sp>
        <p:nvSpPr>
          <p:cNvPr id="5" name="TextBox 4">
            <a:extLst>
              <a:ext uri="{FF2B5EF4-FFF2-40B4-BE49-F238E27FC236}">
                <a16:creationId xmlns:a16="http://schemas.microsoft.com/office/drawing/2014/main" id="{B3EA02A6-AAC1-F80D-FAF7-85D6F517F96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 AMAB=Assigned Male at Birth, AFAB=Assigned Female at Birth</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EDB88242-C7DC-7C96-E476-3BF6A0EAEE73}"/>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126063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200A8-902D-4BD4-9890-DB20EC23BF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117D0E-F61D-3759-36A3-B20B65CBB0F3}"/>
              </a:ext>
            </a:extLst>
          </p:cNvPr>
          <p:cNvSpPr>
            <a:spLocks noGrp="1"/>
          </p:cNvSpPr>
          <p:nvPr>
            <p:ph type="title"/>
          </p:nvPr>
        </p:nvSpPr>
        <p:spPr>
          <a:xfrm>
            <a:off x="592822" y="80806"/>
            <a:ext cx="10972800" cy="874654"/>
          </a:xfrm>
        </p:spPr>
        <p:txBody>
          <a:bodyPr>
            <a:normAutofit/>
          </a:bodyPr>
          <a:lstStyle/>
          <a:p>
            <a:pPr algn="ctr"/>
            <a:r>
              <a:rPr lang="en-US" sz="2400" dirty="0"/>
              <a:t>HIV diagnoses among individuals born outside the US by exposure mode and race/ethnicity, Massachusetts 2021–2023</a:t>
            </a:r>
            <a:r>
              <a:rPr lang="en-US" sz="2400" baseline="30000" dirty="0"/>
              <a:t>1</a:t>
            </a:r>
            <a:r>
              <a:rPr lang="en-US" sz="2400" dirty="0"/>
              <a:t> </a:t>
            </a:r>
          </a:p>
        </p:txBody>
      </p:sp>
      <p:pic>
        <p:nvPicPr>
          <p:cNvPr id="4" name="Picture 3" descr="The figure is a bar chart displaying the distribution of recent HIV diagnoses by exposure mode for each of three racial/ethnic groups among people born outside the US: White NH (N=41), Black NH (N=339), and Hispanic/Latinx (N=231).">
            <a:extLst>
              <a:ext uri="{FF2B5EF4-FFF2-40B4-BE49-F238E27FC236}">
                <a16:creationId xmlns:a16="http://schemas.microsoft.com/office/drawing/2014/main" id="{11F5C088-7B12-C8A7-3F8C-46DDCFF097CC}"/>
              </a:ext>
            </a:extLst>
          </p:cNvPr>
          <p:cNvPicPr>
            <a:picLocks noChangeAspect="1"/>
          </p:cNvPicPr>
          <p:nvPr/>
        </p:nvPicPr>
        <p:blipFill>
          <a:blip r:embed="rId3"/>
          <a:stretch>
            <a:fillRect/>
          </a:stretch>
        </p:blipFill>
        <p:spPr>
          <a:xfrm>
            <a:off x="289056" y="1005630"/>
            <a:ext cx="11613887" cy="4846740"/>
          </a:xfrm>
          <a:prstGeom prst="rect">
            <a:avLst/>
          </a:prstGeom>
        </p:spPr>
      </p:pic>
      <p:sp>
        <p:nvSpPr>
          <p:cNvPr id="5" name="TextBox 4">
            <a:extLst>
              <a:ext uri="{FF2B5EF4-FFF2-40B4-BE49-F238E27FC236}">
                <a16:creationId xmlns:a16="http://schemas.microsoft.com/office/drawing/2014/main" id="{68807290-1804-FD09-B40B-2035D502E074}"/>
              </a:ext>
            </a:extLst>
          </p:cNvPr>
          <p:cNvSpPr txBox="1"/>
          <p:nvPr/>
        </p:nvSpPr>
        <p:spPr>
          <a:xfrm>
            <a:off x="463242" y="5781275"/>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 Values less than five are suppressed for populations less than 50,000 or for populations of unknown size. Percentages do not add up to 100% due to suppressed value.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01E291CE-7737-755F-1FF4-428894D5EC99}"/>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386752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46632-428C-1F86-71EE-0FE06C0561A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7EE2D2D-362D-E15D-349F-87097C9C8D26}"/>
              </a:ext>
            </a:extLst>
          </p:cNvPr>
          <p:cNvSpPr>
            <a:spLocks noGrp="1"/>
          </p:cNvSpPr>
          <p:nvPr>
            <p:ph type="title"/>
          </p:nvPr>
        </p:nvSpPr>
        <p:spPr>
          <a:xfrm>
            <a:off x="592822" y="80806"/>
            <a:ext cx="10972800" cy="874654"/>
          </a:xfrm>
        </p:spPr>
        <p:txBody>
          <a:bodyPr>
            <a:normAutofit/>
          </a:bodyPr>
          <a:lstStyle/>
          <a:p>
            <a:pPr algn="ctr"/>
            <a:r>
              <a:rPr lang="en-US" sz="2400" dirty="0"/>
              <a:t>HIV diagnoses among individuals AMAB born outside the US by exposure mode and race/ethnicity, Massachusetts 2021–2023</a:t>
            </a:r>
            <a:r>
              <a:rPr lang="en-US" sz="2400" baseline="30000" dirty="0"/>
              <a:t>1</a:t>
            </a:r>
            <a:r>
              <a:rPr lang="en-US" sz="2400" dirty="0"/>
              <a:t> </a:t>
            </a:r>
          </a:p>
        </p:txBody>
      </p:sp>
      <p:pic>
        <p:nvPicPr>
          <p:cNvPr id="4" name="Picture 3" descr="The figure is a bar chart displaying the distribution of recent HIV diagnoses among individuals assigned male at birth and born outside the US by exposure mode for each of three racial/ethnic groups: White NH (N=29), Black NH (N=155), and Hispanic/Latinx (N=188).">
            <a:extLst>
              <a:ext uri="{FF2B5EF4-FFF2-40B4-BE49-F238E27FC236}">
                <a16:creationId xmlns:a16="http://schemas.microsoft.com/office/drawing/2014/main" id="{E221FC4A-AA83-97CB-CF67-3D554DAA60AB}"/>
              </a:ext>
            </a:extLst>
          </p:cNvPr>
          <p:cNvPicPr>
            <a:picLocks noChangeAspect="1"/>
          </p:cNvPicPr>
          <p:nvPr/>
        </p:nvPicPr>
        <p:blipFill>
          <a:blip r:embed="rId3"/>
          <a:stretch>
            <a:fillRect/>
          </a:stretch>
        </p:blipFill>
        <p:spPr>
          <a:xfrm>
            <a:off x="313398" y="1055148"/>
            <a:ext cx="11619983" cy="4889416"/>
          </a:xfrm>
          <a:prstGeom prst="rect">
            <a:avLst/>
          </a:prstGeom>
        </p:spPr>
      </p:pic>
      <p:sp>
        <p:nvSpPr>
          <p:cNvPr id="5" name="TextBox 4">
            <a:extLst>
              <a:ext uri="{FF2B5EF4-FFF2-40B4-BE49-F238E27FC236}">
                <a16:creationId xmlns:a16="http://schemas.microsoft.com/office/drawing/2014/main" id="{DFC51FC6-036B-4D2D-D411-25EC8F1ABBAA}"/>
              </a:ext>
            </a:extLst>
          </p:cNvPr>
          <p:cNvSpPr txBox="1"/>
          <p:nvPr/>
        </p:nvSpPr>
        <p:spPr>
          <a:xfrm>
            <a:off x="463242" y="594456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 Values less than five are suppressed for populations less than 50,000 or for populations of unknown size. Percentages do not add up to 100% due to suppressed value. MSM=Male-to-Male Sex; IDU=Injection Drug Use; HTSX=Heterosexual Sex;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22A549FC-CEAE-D099-E245-D15E03EAD1B5}"/>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354176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0DB8B-C2D7-4CBF-00ED-B63856EDEE3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7CA01B5-4BCF-1FD9-353F-328D3D6C1F96}"/>
              </a:ext>
            </a:extLst>
          </p:cNvPr>
          <p:cNvSpPr>
            <a:spLocks noGrp="1"/>
          </p:cNvSpPr>
          <p:nvPr>
            <p:ph type="title"/>
          </p:nvPr>
        </p:nvSpPr>
        <p:spPr>
          <a:xfrm>
            <a:off x="592822" y="80806"/>
            <a:ext cx="10972800" cy="874654"/>
          </a:xfrm>
        </p:spPr>
        <p:txBody>
          <a:bodyPr>
            <a:normAutofit/>
          </a:bodyPr>
          <a:lstStyle/>
          <a:p>
            <a:pPr algn="ctr"/>
            <a:r>
              <a:rPr lang="en-US" sz="2400" dirty="0"/>
              <a:t>HIV diagnoses among individuals AFAB born outside the US by exposure mode and race/ethnicity, Massachusetts 2021–2023</a:t>
            </a:r>
            <a:r>
              <a:rPr lang="en-US" sz="2400" baseline="30000" dirty="0"/>
              <a:t>1</a:t>
            </a:r>
            <a:r>
              <a:rPr lang="en-US" sz="2400" dirty="0"/>
              <a:t> </a:t>
            </a:r>
          </a:p>
        </p:txBody>
      </p:sp>
      <p:pic>
        <p:nvPicPr>
          <p:cNvPr id="3" name="Picture 2" descr="The figure is a bar chart displaying the distribution of recent HIV diagnoses among individuals assigned female at birth and born outside the US by exposure mode for each of three racial/ethnic groups: White NH (N=12), Black NH (N=184), and Hispanic/Latinx (N=43).">
            <a:extLst>
              <a:ext uri="{FF2B5EF4-FFF2-40B4-BE49-F238E27FC236}">
                <a16:creationId xmlns:a16="http://schemas.microsoft.com/office/drawing/2014/main" id="{3AD69178-BFDC-C2C4-70C1-10B94ADC0181}"/>
              </a:ext>
            </a:extLst>
          </p:cNvPr>
          <p:cNvPicPr>
            <a:picLocks noChangeAspect="1"/>
          </p:cNvPicPr>
          <p:nvPr/>
        </p:nvPicPr>
        <p:blipFill>
          <a:blip r:embed="rId3"/>
          <a:stretch>
            <a:fillRect/>
          </a:stretch>
        </p:blipFill>
        <p:spPr>
          <a:xfrm>
            <a:off x="289056" y="1115367"/>
            <a:ext cx="11613887" cy="4627265"/>
          </a:xfrm>
          <a:prstGeom prst="rect">
            <a:avLst/>
          </a:prstGeom>
        </p:spPr>
      </p:pic>
      <p:sp>
        <p:nvSpPr>
          <p:cNvPr id="5" name="TextBox 4">
            <a:extLst>
              <a:ext uri="{FF2B5EF4-FFF2-40B4-BE49-F238E27FC236}">
                <a16:creationId xmlns:a16="http://schemas.microsoft.com/office/drawing/2014/main" id="{F97BD2A9-AA08-D2E8-BAC3-1D7D50ADF1B6}"/>
              </a:ext>
            </a:extLst>
          </p:cNvPr>
          <p:cNvSpPr txBox="1"/>
          <p:nvPr/>
        </p:nvSpPr>
        <p:spPr>
          <a:xfrm>
            <a:off x="463242" y="5781275"/>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 Values less than five are suppressed for populations less than 50,000 or for populations of unknown size. Percentages do not add up to 100% due to suppressed value.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BA496A86-79E3-82A0-EF1E-2FB5CBC9E54A}"/>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368970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AC3D7-6E80-B56C-8C77-AC5DA67605C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E17406-99E7-03F6-DAF2-81832F016872}"/>
              </a:ext>
            </a:extLst>
          </p:cNvPr>
          <p:cNvSpPr>
            <a:spLocks noGrp="1"/>
          </p:cNvSpPr>
          <p:nvPr>
            <p:ph type="title"/>
          </p:nvPr>
        </p:nvSpPr>
        <p:spPr>
          <a:xfrm>
            <a:off x="592822" y="80806"/>
            <a:ext cx="10972800" cy="874654"/>
          </a:xfrm>
        </p:spPr>
        <p:txBody>
          <a:bodyPr>
            <a:normAutofit/>
          </a:bodyPr>
          <a:lstStyle/>
          <a:p>
            <a:pPr algn="ctr"/>
            <a:r>
              <a:rPr lang="en-US" sz="2400" dirty="0"/>
              <a:t>HIV infection diagnoses by Health Service Region and place of birth, Massachusetts 2021–2023</a:t>
            </a:r>
            <a:r>
              <a:rPr lang="en-US" sz="2400" baseline="30000" dirty="0"/>
              <a:t>1</a:t>
            </a:r>
            <a:r>
              <a:rPr lang="en-US" sz="2400" dirty="0"/>
              <a:t> </a:t>
            </a:r>
          </a:p>
        </p:txBody>
      </p:sp>
      <p:pic>
        <p:nvPicPr>
          <p:cNvPr id="3" name="Picture 2" descr="The figure is a bar chart displaying the percentage distribution by place of birth (US, Puerto Rico/US Dependency, Non-US) for Massachusetts Total (N=1,435) and six Health Service Regions: Boston (N=388), Central (N=140), Metrowest (N=209), Northeast, (N=271), Southeast (N=260), Western (N=137).">
            <a:extLst>
              <a:ext uri="{FF2B5EF4-FFF2-40B4-BE49-F238E27FC236}">
                <a16:creationId xmlns:a16="http://schemas.microsoft.com/office/drawing/2014/main" id="{38DC8999-AF61-D6EF-04B2-C78731F07B9F}"/>
              </a:ext>
            </a:extLst>
          </p:cNvPr>
          <p:cNvPicPr>
            <a:picLocks noChangeAspect="1"/>
          </p:cNvPicPr>
          <p:nvPr/>
        </p:nvPicPr>
        <p:blipFill>
          <a:blip r:embed="rId3"/>
          <a:stretch>
            <a:fillRect/>
          </a:stretch>
        </p:blipFill>
        <p:spPr>
          <a:xfrm>
            <a:off x="200657" y="1023919"/>
            <a:ext cx="11790686" cy="4810161"/>
          </a:xfrm>
          <a:prstGeom prst="rect">
            <a:avLst/>
          </a:prstGeom>
        </p:spPr>
      </p:pic>
      <p:sp>
        <p:nvSpPr>
          <p:cNvPr id="5" name="TextBox 4">
            <a:extLst>
              <a:ext uri="{FF2B5EF4-FFF2-40B4-BE49-F238E27FC236}">
                <a16:creationId xmlns:a16="http://schemas.microsoft.com/office/drawing/2014/main" id="{6A1FF4F1-ECB7-0381-E3D7-0E35B5379416}"/>
              </a:ext>
            </a:extLst>
          </p:cNvPr>
          <p:cNvSpPr txBox="1"/>
          <p:nvPr/>
        </p:nvSpPr>
        <p:spPr>
          <a:xfrm>
            <a:off x="463792" y="580516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 </a:t>
            </a:r>
            <a:r>
              <a:rPr lang="en-US" sz="1000" dirty="0">
                <a:latin typeface="Arial Narrow" panose="020B0606020202030204" pitchFamily="34" charset="0"/>
              </a:rPr>
              <a:t>HSR is based on residence at HIV infection diagnosis.</a:t>
            </a:r>
          </a:p>
          <a:p>
            <a:r>
              <a:rPr lang="en-US" sz="1000" dirty="0">
                <a:latin typeface="Arial Narrow" panose="020B0606020202030204" pitchFamily="34" charset="0"/>
              </a:rPr>
              <a:t>* Values less than five are suppressed for populations less than 50,000 or for populations of unknown size. Percentages do not add up to 100% due to suppressed value.</a:t>
            </a:r>
          </a:p>
          <a:p>
            <a:r>
              <a:rPr lang="en-US" sz="1000" dirty="0">
                <a:latin typeface="Arial Narrow" panose="020B0606020202030204" pitchFamily="34" charset="0"/>
              </a:rPr>
              <a:t>** 94% of individuals diagnosed with HIV infection from 2021–2023 who were born in a US dependency (USD) were born in Puerto Rico (PR).  </a:t>
            </a:r>
          </a:p>
          <a:p>
            <a:r>
              <a:rPr lang="en-US" sz="1000" dirty="0">
                <a:latin typeface="Arial Narrow" panose="020B0606020202030204" pitchFamily="34" charset="0"/>
              </a:rPr>
              <a:t>*** Total includes individuals diagnosed in a correctional facility.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439EB858-CCCD-42A5-B1A3-946D2E71173B}"/>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2168523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6E8AD35F-6594-4B15-9277-8BFC9EFD0490}">
  <ds:schemaRefs>
    <ds:schemaRef ds:uri="http://purl.org/dc/dcmitype/"/>
    <ds:schemaRef ds:uri="http://schemas.microsoft.com/office/2006/documentManagement/types"/>
    <ds:schemaRef ds:uri="ae916ade-957f-4a2f-93c3-592a84a0e75c"/>
    <ds:schemaRef ds:uri="http://purl.org/dc/terms/"/>
    <ds:schemaRef ds:uri="http://schemas.microsoft.com/office/infopath/2007/PartnerControls"/>
    <ds:schemaRef ds:uri="e10e4db1-d899-403d-9807-651178ead3da"/>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2107</TotalTime>
  <Words>2305</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 Narrow</vt:lpstr>
      <vt:lpstr>Calibri</vt:lpstr>
      <vt:lpstr>Franklin Gothic Book</vt:lpstr>
      <vt:lpstr>Office Theme</vt:lpstr>
      <vt:lpstr>6_Default Design</vt:lpstr>
      <vt:lpstr>Massachusetts HIV Epidemiologic Profile:  Data as of 7/1/2023 Population Report: People Born Outside the United States </vt:lpstr>
      <vt:lpstr>HIV diagnoses among people born outside the United States by sex assigned at birth and world region of birth, Massachusetts 2021–20231 </vt:lpstr>
      <vt:lpstr>HIV diagnoses among people born outside the United States by sex assigned at birth and exposure mode, Massachusetts 2021–20231 </vt:lpstr>
      <vt:lpstr>HIV diagnoses among people born outside the US by sex assigned at birth and race/ethnicity, Massachusetts 2021–20231 </vt:lpstr>
      <vt:lpstr>HIV diagnoses by sex assigned at birth and place of birth,  Massachusetts 2021–20231 </vt:lpstr>
      <vt:lpstr>HIV diagnoses among individuals born outside the US by exposure mode and race/ethnicity, Massachusetts 2021–20231 </vt:lpstr>
      <vt:lpstr>HIV diagnoses among individuals AMAB born outside the US by exposure mode and race/ethnicity, Massachusetts 2021–20231 </vt:lpstr>
      <vt:lpstr>HIV diagnoses among individuals AFAB born outside the US by exposure mode and race/ethnicity, Massachusetts 2021–20231 </vt:lpstr>
      <vt:lpstr>HIV infection diagnoses by Health Service Region and place of birth, Massachusetts 2021–20231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Data as of 7/1/2024, Population Report: People Born Outside the United States, Slideset</dc:title>
  <dc:creator>Massachusetts Department of Public Health;Bureau of Infectious Disease and Laboratory Sciences</dc:creator>
  <cp:keywords>HIV, AIDS, Massachusetts, Non-US born, Immigrants, Refugees, People Born Outside the US</cp:keywords>
  <cp:lastModifiedBy>Maile Beatty</cp:lastModifiedBy>
  <cp:revision>376</cp:revision>
  <cp:lastPrinted>2021-01-21T15:13:04Z</cp:lastPrinted>
  <dcterms:created xsi:type="dcterms:W3CDTF">2022-07-05T15:37:33Z</dcterms:created>
  <dcterms:modified xsi:type="dcterms:W3CDTF">2025-06-27T20:54:17Z</dcterms:modified>
  <cp:category>Massachusetts HIV Epidemiologic Profile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