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7"/>
  </p:notesMasterIdLst>
  <p:handoutMasterIdLst>
    <p:handoutMasterId r:id="rId18"/>
  </p:handoutMasterIdLst>
  <p:sldIdLst>
    <p:sldId id="2147470021" r:id="rId5"/>
    <p:sldId id="2147470030" r:id="rId6"/>
    <p:sldId id="2147470031" r:id="rId7"/>
    <p:sldId id="2147470032" r:id="rId8"/>
    <p:sldId id="2147470022" r:id="rId9"/>
    <p:sldId id="2147470023" r:id="rId10"/>
    <p:sldId id="2147470024" r:id="rId11"/>
    <p:sldId id="2147470025" r:id="rId12"/>
    <p:sldId id="2147470026" r:id="rId13"/>
    <p:sldId id="2147470027" r:id="rId14"/>
    <p:sldId id="2147470028" r:id="rId15"/>
    <p:sldId id="2147470029" r:id="rId16"/>
  </p:sldIdLst>
  <p:sldSz cx="12192000" cy="6858000"/>
  <p:notesSz cx="7086600" cy="93726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04" userDrawn="1">
          <p15:clr>
            <a:srgbClr val="A4A3A4"/>
          </p15:clr>
        </p15:guide>
        <p15:guide id="2" pos="7080" userDrawn="1">
          <p15:clr>
            <a:srgbClr val="A4A3A4"/>
          </p15:clr>
        </p15:guide>
      </p15:sldGuideLst>
    </p:ext>
    <p:ext uri="{2D200454-40CA-4A62-9FC3-DE9A4176ACB9}">
      <p15:notesGuideLst xmlns:p15="http://schemas.microsoft.com/office/powerpoint/2012/main">
        <p15:guide id="1" orient="horz" pos="2952" userDrawn="1">
          <p15:clr>
            <a:srgbClr val="A4A3A4"/>
          </p15:clr>
        </p15:guide>
        <p15:guide id="2" pos="223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 initials=" " lastIdx="4" clrIdx="0"/>
  <p:cmAuthor id="1" name="Karen" initials="K" lastIdx="2" clrIdx="1"/>
  <p:cmAuthor id="2" name="Bharel, Monica (DPH)" initials="BM(" lastIdx="3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994"/>
    <a:srgbClr val="626262"/>
    <a:srgbClr val="087DE2"/>
    <a:srgbClr val="6F6F6F"/>
    <a:srgbClr val="032E53"/>
    <a:srgbClr val="055994"/>
    <a:srgbClr val="4376BB"/>
    <a:srgbClr val="0133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369" autoAdjust="0"/>
    <p:restoredTop sz="81440" autoAdjust="0"/>
  </p:normalViewPr>
  <p:slideViewPr>
    <p:cSldViewPr snapToGrid="0" snapToObjects="1">
      <p:cViewPr varScale="1">
        <p:scale>
          <a:sx n="63" d="100"/>
          <a:sy n="63" d="100"/>
        </p:scale>
        <p:origin x="456" y="62"/>
      </p:cViewPr>
      <p:guideLst>
        <p:guide orient="horz" pos="4104"/>
        <p:guide pos="7080"/>
      </p:guideLst>
    </p:cSldViewPr>
  </p:slideViewPr>
  <p:outlineViewPr>
    <p:cViewPr>
      <p:scale>
        <a:sx n="33" d="100"/>
        <a:sy n="33" d="100"/>
      </p:scale>
      <p:origin x="0" y="0"/>
    </p:cViewPr>
  </p:outlineViewPr>
  <p:notesTextViewPr>
    <p:cViewPr>
      <p:scale>
        <a:sx n="1" d="1"/>
        <a:sy n="1" d="1"/>
      </p:scale>
      <p:origin x="0" y="-10"/>
    </p:cViewPr>
  </p:notesTextViewPr>
  <p:sorterViewPr>
    <p:cViewPr>
      <p:scale>
        <a:sx n="90" d="100"/>
        <a:sy n="90" d="100"/>
      </p:scale>
      <p:origin x="0" y="876"/>
    </p:cViewPr>
  </p:sorterViewPr>
  <p:notesViewPr>
    <p:cSldViewPr snapToGrid="0" snapToObjects="1">
      <p:cViewPr varScale="1">
        <p:scale>
          <a:sx n="60" d="100"/>
          <a:sy n="60" d="100"/>
        </p:scale>
        <p:origin x="2610" y="78"/>
      </p:cViewPr>
      <p:guideLst>
        <p:guide orient="horz" pos="2952"/>
        <p:guide pos="223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1502" cy="468951"/>
          </a:xfrm>
          <a:prstGeom prst="rect">
            <a:avLst/>
          </a:prstGeom>
        </p:spPr>
        <p:txBody>
          <a:bodyPr vert="horz" lIns="92290" tIns="46145" rIns="92290" bIns="46145" rtlCol="0"/>
          <a:lstStyle>
            <a:lvl1pPr algn="l">
              <a:defRPr sz="1200"/>
            </a:lvl1pPr>
          </a:lstStyle>
          <a:p>
            <a:endParaRPr lang="en-US"/>
          </a:p>
        </p:txBody>
      </p:sp>
      <p:sp>
        <p:nvSpPr>
          <p:cNvPr id="3" name="Date Placeholder 2"/>
          <p:cNvSpPr>
            <a:spLocks noGrp="1"/>
          </p:cNvSpPr>
          <p:nvPr>
            <p:ph type="dt" sz="quarter" idx="1"/>
          </p:nvPr>
        </p:nvSpPr>
        <p:spPr>
          <a:xfrm>
            <a:off x="4013494" y="0"/>
            <a:ext cx="3071502" cy="468951"/>
          </a:xfrm>
          <a:prstGeom prst="rect">
            <a:avLst/>
          </a:prstGeom>
        </p:spPr>
        <p:txBody>
          <a:bodyPr vert="horz" lIns="92290" tIns="46145" rIns="92290" bIns="46145" rtlCol="0"/>
          <a:lstStyle>
            <a:lvl1pPr algn="r">
              <a:defRPr sz="1200"/>
            </a:lvl1pPr>
          </a:lstStyle>
          <a:p>
            <a:fld id="{F33EE6C5-4F47-4445-8BCE-B8BE9FB65DED}" type="datetimeFigureOut">
              <a:rPr lang="en-US" smtClean="0"/>
              <a:t>6/8/2026</a:t>
            </a:fld>
            <a:endParaRPr lang="en-US"/>
          </a:p>
        </p:txBody>
      </p:sp>
      <p:sp>
        <p:nvSpPr>
          <p:cNvPr id="4" name="Footer Placeholder 3"/>
          <p:cNvSpPr>
            <a:spLocks noGrp="1"/>
          </p:cNvSpPr>
          <p:nvPr>
            <p:ph type="ftr" sz="quarter" idx="2"/>
          </p:nvPr>
        </p:nvSpPr>
        <p:spPr>
          <a:xfrm>
            <a:off x="0" y="8902049"/>
            <a:ext cx="3071502" cy="468951"/>
          </a:xfrm>
          <a:prstGeom prst="rect">
            <a:avLst/>
          </a:prstGeom>
        </p:spPr>
        <p:txBody>
          <a:bodyPr vert="horz" lIns="92290" tIns="46145" rIns="92290" bIns="46145" rtlCol="0" anchor="b"/>
          <a:lstStyle>
            <a:lvl1pPr algn="l">
              <a:defRPr sz="1200"/>
            </a:lvl1pPr>
          </a:lstStyle>
          <a:p>
            <a:endParaRPr lang="en-US"/>
          </a:p>
        </p:txBody>
      </p:sp>
      <p:sp>
        <p:nvSpPr>
          <p:cNvPr id="5" name="Slide Number Placeholder 4"/>
          <p:cNvSpPr>
            <a:spLocks noGrp="1"/>
          </p:cNvSpPr>
          <p:nvPr>
            <p:ph type="sldNum" sz="quarter" idx="3"/>
          </p:nvPr>
        </p:nvSpPr>
        <p:spPr>
          <a:xfrm>
            <a:off x="4013494" y="8902049"/>
            <a:ext cx="3071502" cy="468951"/>
          </a:xfrm>
          <a:prstGeom prst="rect">
            <a:avLst/>
          </a:prstGeom>
        </p:spPr>
        <p:txBody>
          <a:bodyPr vert="horz" lIns="92290" tIns="46145" rIns="92290" bIns="46145" rtlCol="0" anchor="b"/>
          <a:lstStyle>
            <a:lvl1pPr algn="r">
              <a:defRPr sz="1200"/>
            </a:lvl1pPr>
          </a:lstStyle>
          <a:p>
            <a:fld id="{B8A8D0D6-5496-4D9E-81CA-3E43FBC8EAE3}" type="slidenum">
              <a:rPr lang="en-US" smtClean="0"/>
              <a:t>‹#›</a:t>
            </a:fld>
            <a:endParaRPr lang="en-US"/>
          </a:p>
        </p:txBody>
      </p:sp>
    </p:spTree>
    <p:extLst>
      <p:ext uri="{BB962C8B-B14F-4D97-AF65-F5344CB8AC3E}">
        <p14:creationId xmlns:p14="http://schemas.microsoft.com/office/powerpoint/2010/main" val="18856302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860" cy="470257"/>
          </a:xfrm>
          <a:prstGeom prst="rect">
            <a:avLst/>
          </a:prstGeom>
        </p:spPr>
        <p:txBody>
          <a:bodyPr vert="horz" lIns="94044" tIns="47022" rIns="94044" bIns="47022" rtlCol="0"/>
          <a:lstStyle>
            <a:lvl1pPr algn="l">
              <a:defRPr sz="1200"/>
            </a:lvl1pPr>
          </a:lstStyle>
          <a:p>
            <a:endParaRPr lang="en-US"/>
          </a:p>
        </p:txBody>
      </p:sp>
      <p:sp>
        <p:nvSpPr>
          <p:cNvPr id="3" name="Date Placeholder 2"/>
          <p:cNvSpPr>
            <a:spLocks noGrp="1"/>
          </p:cNvSpPr>
          <p:nvPr>
            <p:ph type="dt" idx="1"/>
          </p:nvPr>
        </p:nvSpPr>
        <p:spPr>
          <a:xfrm>
            <a:off x="4014100" y="0"/>
            <a:ext cx="3070860" cy="470257"/>
          </a:xfrm>
          <a:prstGeom prst="rect">
            <a:avLst/>
          </a:prstGeom>
        </p:spPr>
        <p:txBody>
          <a:bodyPr vert="horz" lIns="94044" tIns="47022" rIns="94044" bIns="47022" rtlCol="0"/>
          <a:lstStyle>
            <a:lvl1pPr algn="r">
              <a:defRPr sz="1200"/>
            </a:lvl1pPr>
          </a:lstStyle>
          <a:p>
            <a:fld id="{5A6C4BF5-E566-BD4E-BF84-8EF979555B2D}" type="datetimeFigureOut">
              <a:rPr lang="en-US" smtClean="0"/>
              <a:t>6/8/2026</a:t>
            </a:fld>
            <a:endParaRPr lang="en-US"/>
          </a:p>
        </p:txBody>
      </p:sp>
      <p:sp>
        <p:nvSpPr>
          <p:cNvPr id="5" name="Notes Placeholder 4"/>
          <p:cNvSpPr>
            <a:spLocks noGrp="1"/>
          </p:cNvSpPr>
          <p:nvPr>
            <p:ph type="body" sz="quarter" idx="3"/>
          </p:nvPr>
        </p:nvSpPr>
        <p:spPr>
          <a:xfrm>
            <a:off x="708660" y="4510563"/>
            <a:ext cx="5669280" cy="3690462"/>
          </a:xfrm>
          <a:prstGeom prst="rect">
            <a:avLst/>
          </a:prstGeom>
        </p:spPr>
        <p:txBody>
          <a:bodyPr vert="horz" lIns="94044" tIns="47022" rIns="94044" bIns="4702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02344"/>
            <a:ext cx="3070860" cy="470256"/>
          </a:xfrm>
          <a:prstGeom prst="rect">
            <a:avLst/>
          </a:prstGeom>
        </p:spPr>
        <p:txBody>
          <a:bodyPr vert="horz" lIns="94044" tIns="47022" rIns="94044" bIns="47022" rtlCol="0" anchor="b"/>
          <a:lstStyle>
            <a:lvl1pPr algn="l">
              <a:defRPr sz="1200"/>
            </a:lvl1pPr>
          </a:lstStyle>
          <a:p>
            <a:endParaRPr lang="en-US"/>
          </a:p>
        </p:txBody>
      </p:sp>
      <p:sp>
        <p:nvSpPr>
          <p:cNvPr id="7" name="Slide Number Placeholder 6"/>
          <p:cNvSpPr>
            <a:spLocks noGrp="1"/>
          </p:cNvSpPr>
          <p:nvPr>
            <p:ph type="sldNum" sz="quarter" idx="5"/>
          </p:nvPr>
        </p:nvSpPr>
        <p:spPr>
          <a:xfrm>
            <a:off x="4014100" y="8902344"/>
            <a:ext cx="3070860" cy="470256"/>
          </a:xfrm>
          <a:prstGeom prst="rect">
            <a:avLst/>
          </a:prstGeom>
        </p:spPr>
        <p:txBody>
          <a:bodyPr vert="horz" lIns="94044" tIns="47022" rIns="94044" bIns="47022" rtlCol="0" anchor="b"/>
          <a:lstStyle>
            <a:lvl1pPr algn="r">
              <a:defRPr sz="1200"/>
            </a:lvl1pPr>
          </a:lstStyle>
          <a:p>
            <a:fld id="{D34CBBDB-52D0-FE4C-8729-D7393D454E10}" type="slidenum">
              <a:rPr lang="en-US" smtClean="0"/>
              <a:t>‹#›</a:t>
            </a:fld>
            <a:endParaRPr lang="en-US"/>
          </a:p>
        </p:txBody>
      </p:sp>
      <p:sp>
        <p:nvSpPr>
          <p:cNvPr id="8" name="Slide Image Placeholder 7"/>
          <p:cNvSpPr>
            <a:spLocks noGrp="1" noRot="1" noChangeAspect="1"/>
          </p:cNvSpPr>
          <p:nvPr>
            <p:ph type="sldImg" idx="2"/>
          </p:nvPr>
        </p:nvSpPr>
        <p:spPr>
          <a:xfrm>
            <a:off x="419100" y="703263"/>
            <a:ext cx="6248400" cy="3514725"/>
          </a:xfrm>
          <a:prstGeom prst="rect">
            <a:avLst/>
          </a:prstGeom>
          <a:noFill/>
          <a:ln w="12700">
            <a:solidFill>
              <a:prstClr val="black"/>
            </a:solidFill>
          </a:ln>
        </p:spPr>
        <p:txBody>
          <a:bodyPr vert="horz" lIns="92290" tIns="46145" rIns="92290" bIns="46145" rtlCol="0" anchor="ctr"/>
          <a:lstStyle/>
          <a:p>
            <a:endParaRPr lang="en-US"/>
          </a:p>
        </p:txBody>
      </p:sp>
    </p:spTree>
    <p:extLst>
      <p:ext uri="{BB962C8B-B14F-4D97-AF65-F5344CB8AC3E}">
        <p14:creationId xmlns:p14="http://schemas.microsoft.com/office/powerpoint/2010/main" val="1613369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mass.gov/lists/hivaids-epidemiologic-profiles" TargetMode="External"/><Relationship Id="rId2" Type="http://schemas.openxmlformats.org/officeDocument/2006/relationships/slide" Target="../slides/slide1.xml"/><Relationship Id="rId1" Type="http://schemas.openxmlformats.org/officeDocument/2006/relationships/notesMaster" Target="../notesMasters/notesMaster1.xml"/><Relationship Id="rId6" Type="http://schemas.openxmlformats.org/officeDocument/2006/relationships/hyperlink" Target="https://www.mass.gov/service-details/partner-services-program-information-for-healthcare-providers" TargetMode="External"/><Relationship Id="rId5" Type="http://schemas.openxmlformats.org/officeDocument/2006/relationships/hyperlink" Target="https://www.mass.gov/lists/infectious-disease-data-reports-and-requests" TargetMode="External"/><Relationship Id="rId4" Type="http://schemas.openxmlformats.org/officeDocument/2006/relationships/hyperlink" Target="https://www.mass.gov/info-details/hiv-data-dashboard" TargetMode="Externa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Suggested citation:</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Massachusetts Department of Public Health, Bureau of Infectious Disease and Laboratory Sciences. Massachusetts HIV Epidemiologic Profile: Data as of 7/1/2025, Population Report: People Born Outside the United States, </a:t>
            </a:r>
            <a:r>
              <a:rPr lang="en-US" sz="1200" u="sng" kern="1200" dirty="0">
                <a:solidFill>
                  <a:schemeClr val="tx1"/>
                </a:solidFill>
                <a:effectLst/>
                <a:latin typeface="+mn-lt"/>
                <a:ea typeface="+mn-ea"/>
                <a:cs typeface="+mn-cs"/>
                <a:hlinkClick r:id="rId3"/>
              </a:rPr>
              <a:t>https://www.mass.gov/lists/hivaids-epidemiologic-profiles</a:t>
            </a:r>
            <a:r>
              <a:rPr lang="en-US" sz="1200" kern="1200" dirty="0">
                <a:solidFill>
                  <a:schemeClr val="tx1"/>
                </a:solidFill>
                <a:effectLst/>
                <a:latin typeface="+mn-lt"/>
                <a:ea typeface="+mn-ea"/>
                <a:cs typeface="+mn-cs"/>
              </a:rPr>
              <a:t> Published December 2025. Accessed [date].</a:t>
            </a:r>
          </a:p>
          <a:p>
            <a:r>
              <a:rPr lang="en-US" sz="1200" b="1" kern="1200" dirty="0">
                <a:solidFill>
                  <a:schemeClr val="tx1"/>
                </a:solidFill>
                <a:effectLst/>
                <a:latin typeface="+mn-lt"/>
                <a:ea typeface="+mn-ea"/>
                <a:cs typeface="+mn-cs"/>
              </a:rPr>
              <a:t>Bureau of Infectious Disease and Laboratory Sciences</a:t>
            </a:r>
            <a:br>
              <a:rPr lang="en-US" sz="1200" kern="1200" dirty="0">
                <a:solidFill>
                  <a:schemeClr val="tx1"/>
                </a:solidFill>
                <a:effectLst/>
                <a:latin typeface="+mn-lt"/>
                <a:ea typeface="+mn-ea"/>
                <a:cs typeface="+mn-cs"/>
              </a:rPr>
            </a:br>
            <a:r>
              <a:rPr lang="en-US" sz="1200" b="1" kern="1200" dirty="0">
                <a:solidFill>
                  <a:schemeClr val="tx1"/>
                </a:solidFill>
                <a:effectLst/>
                <a:latin typeface="+mn-lt"/>
                <a:ea typeface="+mn-ea"/>
                <a:cs typeface="+mn-cs"/>
              </a:rPr>
              <a:t>Massachusetts Department of Public Health</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Jamaica Plain Campus/State Public Health Laboratory</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305 South Street</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Jamaica Plain, MA 02130</a:t>
            </a:r>
          </a:p>
          <a:p>
            <a:r>
              <a:rPr lang="en-US" sz="1200" b="1" kern="1200" dirty="0">
                <a:solidFill>
                  <a:schemeClr val="tx1"/>
                </a:solidFill>
                <a:effectLst/>
                <a:latin typeface="+mn-lt"/>
                <a:ea typeface="+mn-ea"/>
                <a:cs typeface="+mn-cs"/>
              </a:rPr>
              <a:t>Questions about this report</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Tel: (617) 983-6560</a:t>
            </a:r>
          </a:p>
          <a:p>
            <a:r>
              <a:rPr lang="en-US" sz="1200" b="1" kern="1200" dirty="0">
                <a:solidFill>
                  <a:schemeClr val="tx1"/>
                </a:solidFill>
                <a:effectLst/>
                <a:latin typeface="+mn-lt"/>
                <a:ea typeface="+mn-ea"/>
                <a:cs typeface="+mn-cs"/>
              </a:rPr>
              <a:t>To reach the Reporting and Partner Services Line*</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Tel: (617) 983-6999</a:t>
            </a:r>
          </a:p>
          <a:p>
            <a:r>
              <a:rPr lang="en-US" sz="1200" b="1" kern="1200" dirty="0">
                <a:solidFill>
                  <a:schemeClr val="tx1"/>
                </a:solidFill>
                <a:effectLst/>
                <a:latin typeface="+mn-lt"/>
                <a:ea typeface="+mn-ea"/>
                <a:cs typeface="+mn-cs"/>
              </a:rPr>
              <a:t>To speak to the on-call epidemiologist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Tel: (617) 983-6800</a:t>
            </a:r>
          </a:p>
          <a:p>
            <a:r>
              <a:rPr lang="en-US" sz="1200" b="1" kern="1200" dirty="0">
                <a:solidFill>
                  <a:schemeClr val="tx1"/>
                </a:solidFill>
                <a:effectLst/>
                <a:latin typeface="+mn-lt"/>
                <a:ea typeface="+mn-ea"/>
                <a:cs typeface="+mn-cs"/>
              </a:rPr>
              <a:t>Questions about infectious disease reporting</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Tel: (617) 983-6801</a:t>
            </a:r>
          </a:p>
          <a:p>
            <a:r>
              <a:rPr lang="en-US" sz="1200" b="1" kern="1200" dirty="0">
                <a:solidFill>
                  <a:schemeClr val="tx1"/>
                </a:solidFill>
                <a:effectLst/>
                <a:latin typeface="+mn-lt"/>
                <a:ea typeface="+mn-ea"/>
                <a:cs typeface="+mn-cs"/>
              </a:rPr>
              <a:t>HIV Data Dashboard </a:t>
            </a:r>
            <a:endParaRPr lang="en-US" sz="1200" kern="1200" dirty="0">
              <a:solidFill>
                <a:schemeClr val="tx1"/>
              </a:solidFill>
              <a:effectLst/>
              <a:latin typeface="+mn-lt"/>
              <a:ea typeface="+mn-ea"/>
              <a:cs typeface="+mn-cs"/>
            </a:endParaRPr>
          </a:p>
          <a:p>
            <a:pPr fontAlgn="base"/>
            <a:r>
              <a:rPr lang="en-US" sz="1200" u="sng" kern="1200" dirty="0">
                <a:solidFill>
                  <a:schemeClr val="tx1"/>
                </a:solidFill>
                <a:effectLst/>
                <a:latin typeface="+mn-lt"/>
                <a:ea typeface="+mn-ea"/>
                <a:cs typeface="+mn-cs"/>
                <a:hlinkClick r:id="rId4"/>
              </a:rPr>
              <a:t>https://www.mass.gov/info-details/hiv-data-dashboard</a:t>
            </a:r>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Requests for additional data</a:t>
            </a:r>
            <a:endParaRPr lang="en-US" sz="1200" kern="1200" dirty="0">
              <a:solidFill>
                <a:schemeClr val="tx1"/>
              </a:solidFill>
              <a:effectLst/>
              <a:latin typeface="+mn-lt"/>
              <a:ea typeface="+mn-ea"/>
              <a:cs typeface="+mn-cs"/>
            </a:endParaRPr>
          </a:p>
          <a:p>
            <a:r>
              <a:rPr lang="en-US" sz="1200" u="sng" kern="1200" dirty="0">
                <a:solidFill>
                  <a:schemeClr val="tx1"/>
                </a:solidFill>
                <a:effectLst/>
                <a:latin typeface="+mn-lt"/>
                <a:ea typeface="+mn-ea"/>
                <a:cs typeface="+mn-cs"/>
                <a:hlinkClick r:id="rId5"/>
              </a:rPr>
              <a:t>https://www.mass.gov/lists/infectious-disease-data-reports-and-requests</a:t>
            </a:r>
            <a:r>
              <a:rPr lang="en-US" sz="1200" kern="1200" dirty="0">
                <a:solidFill>
                  <a:schemeClr val="tx1"/>
                </a:solidFill>
                <a:effectLst/>
                <a:latin typeface="+mn-lt"/>
                <a:ea typeface="+mn-ea"/>
                <a:cs typeface="+mn-cs"/>
              </a:rPr>
              <a:t> </a:t>
            </a:r>
            <a:r>
              <a:rPr lang="en-US" sz="1200" u="sng"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Slide sets for HIV Epidemiologic Profile Reports</a:t>
            </a:r>
            <a:endParaRPr lang="en-US" sz="1200" kern="1200" dirty="0">
              <a:solidFill>
                <a:schemeClr val="tx1"/>
              </a:solidFill>
              <a:effectLst/>
              <a:latin typeface="+mn-lt"/>
              <a:ea typeface="+mn-ea"/>
              <a:cs typeface="+mn-cs"/>
            </a:endParaRPr>
          </a:p>
          <a:p>
            <a:r>
              <a:rPr lang="en-US" sz="1200" u="sng" kern="1200" dirty="0">
                <a:solidFill>
                  <a:schemeClr val="tx1"/>
                </a:solidFill>
                <a:effectLst/>
                <a:latin typeface="+mn-lt"/>
                <a:ea typeface="+mn-ea"/>
                <a:cs typeface="+mn-cs"/>
                <a:hlinkClick r:id="rId3"/>
              </a:rPr>
              <a:t>https://www.mass.gov/lists/hivaids-epidemiologic-profiles</a:t>
            </a:r>
            <a:r>
              <a:rPr lang="en-US" sz="1200" kern="1200" dirty="0">
                <a:solidFill>
                  <a:schemeClr val="tx1"/>
                </a:solidFill>
                <a:effectLst/>
                <a:latin typeface="+mn-lt"/>
                <a:ea typeface="+mn-ea"/>
                <a:cs typeface="+mn-cs"/>
              </a:rPr>
              <a:t>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*Providers may use this number to report individuals newly diagnosed with a notifiable sexually transmitted infection, including HIV, or request partner services. Partner services is a free and confidential service for individuals recently diagnosed with a priority infection. The client-centered program offers counseling, linkage to other health and social services, anonymous notification of partners who were exposed and assistance with getting testing and treatment. For more information</a:t>
            </a:r>
            <a:r>
              <a:rPr lang="en-US" sz="1200" u="sng" kern="1200" dirty="0">
                <a:solidFill>
                  <a:schemeClr val="tx1"/>
                </a:solidFill>
                <a:effectLst/>
                <a:latin typeface="+mn-lt"/>
                <a:ea typeface="+mn-ea"/>
                <a:cs typeface="+mn-cs"/>
              </a:rPr>
              <a:t>,</a:t>
            </a:r>
            <a:r>
              <a:rPr lang="en-US" sz="1200" kern="1200" dirty="0">
                <a:solidFill>
                  <a:schemeClr val="tx1"/>
                </a:solidFill>
                <a:effectLst/>
                <a:latin typeface="+mn-lt"/>
                <a:ea typeface="+mn-ea"/>
                <a:cs typeface="+mn-cs"/>
              </a:rPr>
              <a:t> see: </a:t>
            </a:r>
            <a:r>
              <a:rPr lang="en-US" sz="1200" i="1" u="sng" kern="1200" dirty="0">
                <a:solidFill>
                  <a:schemeClr val="tx1"/>
                </a:solidFill>
                <a:effectLst/>
                <a:latin typeface="+mn-lt"/>
                <a:ea typeface="+mn-ea"/>
                <a:cs typeface="+mn-cs"/>
                <a:hlinkClick r:id="rId6"/>
              </a:rPr>
              <a:t>https://www.mass.gov/service-details/partner-services-program-information-for-healthcare-providers</a:t>
            </a:r>
            <a:r>
              <a:rPr lang="en-US" sz="1200" kern="1200" dirty="0">
                <a:solidFill>
                  <a:schemeClr val="tx1"/>
                </a:solidFill>
                <a:effectLst/>
                <a:latin typeface="+mn-lt"/>
                <a:ea typeface="+mn-ea"/>
                <a:cs typeface="+mn-cs"/>
              </a:rPr>
              <a:t>) </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34CBBDB-52D0-FE4C-8729-D7393D454E10}" type="slidenum">
              <a:rPr lang="en-US" smtClean="0"/>
              <a:t>1</a:t>
            </a:fld>
            <a:endParaRPr lang="en-US"/>
          </a:p>
        </p:txBody>
      </p:sp>
    </p:spTree>
    <p:extLst>
      <p:ext uri="{BB962C8B-B14F-4D97-AF65-F5344CB8AC3E}">
        <p14:creationId xmlns:p14="http://schemas.microsoft.com/office/powerpoint/2010/main" val="10412159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F94394-9FDF-FB90-8F36-64A214A70FB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B3EC9B-0288-CEE8-B0B8-EA1B6959491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E907D2-D2B7-171F-D443-A8AE8A1DA888}"/>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figure is a bar chart displaying the distribution of recent HIV diagnoses among individuals assigned male at birth and born outside the US by exposure mode for each of three racial/ethnic groups: White NH (N=31), Black NH (N=197), and Hispanic/Latinx (N=240).</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lvl="0"/>
            <a:r>
              <a:rPr lang="en-US" sz="1200" kern="1200" dirty="0">
                <a:solidFill>
                  <a:schemeClr val="tx1"/>
                </a:solidFill>
                <a:effectLst/>
                <a:latin typeface="+mn-lt"/>
                <a:ea typeface="+mn-ea"/>
                <a:cs typeface="+mn-cs"/>
              </a:rPr>
              <a:t>MSM was the most frequently reported exposure mode among White (non-Hispanic) (74%) and Hispanic/Latinx (66%) individuals AMAB born outside the US and recently diagnosed with HIV infection, while NIR accounted for the largest proportion among Black (non-Hispanic) individuals AMAB (64%).</a:t>
            </a:r>
          </a:p>
          <a:p>
            <a:endParaRPr lang="en-US" dirty="0"/>
          </a:p>
        </p:txBody>
      </p:sp>
      <p:sp>
        <p:nvSpPr>
          <p:cNvPr id="4" name="Slide Number Placeholder 3">
            <a:extLst>
              <a:ext uri="{FF2B5EF4-FFF2-40B4-BE49-F238E27FC236}">
                <a16:creationId xmlns:a16="http://schemas.microsoft.com/office/drawing/2014/main" id="{7CCECFB4-BB61-1098-C4CE-7CC68758CC0E}"/>
              </a:ext>
            </a:extLst>
          </p:cNvPr>
          <p:cNvSpPr>
            <a:spLocks noGrp="1"/>
          </p:cNvSpPr>
          <p:nvPr>
            <p:ph type="sldNum" sz="quarter" idx="5"/>
          </p:nvPr>
        </p:nvSpPr>
        <p:spPr/>
        <p:txBody>
          <a:bodyPr/>
          <a:lstStyle/>
          <a:p>
            <a:fld id="{D34CBBDB-52D0-FE4C-8729-D7393D454E10}" type="slidenum">
              <a:rPr lang="en-US" smtClean="0"/>
              <a:t>10</a:t>
            </a:fld>
            <a:endParaRPr lang="en-US"/>
          </a:p>
        </p:txBody>
      </p:sp>
    </p:spTree>
    <p:extLst>
      <p:ext uri="{BB962C8B-B14F-4D97-AF65-F5344CB8AC3E}">
        <p14:creationId xmlns:p14="http://schemas.microsoft.com/office/powerpoint/2010/main" val="13132544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DC8DF7-2FDC-BEB5-1165-FD8492C461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AD535F-13F4-7D57-091B-CC79BE7E4E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AF4972-5D80-1197-99A1-270445FA564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figure is a bar chart displaying the distribution of recent HIV diagnoses among individuals assigned female at birth and born outside the US by exposure mode for each of three racial/ethnic groups: White NH (N=8), Black NH (N=224), and Hispanic/Latinx (N=55).</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lvl="0"/>
            <a:r>
              <a:rPr lang="en-US" sz="1200" kern="1200" dirty="0">
                <a:solidFill>
                  <a:schemeClr val="tx1"/>
                </a:solidFill>
                <a:effectLst/>
                <a:latin typeface="+mn-lt"/>
                <a:ea typeface="+mn-ea"/>
                <a:cs typeface="+mn-cs"/>
              </a:rPr>
              <a:t>Presumed heterosexual sex was the predominant exposure mode among White (non-Hispanic) (75%), Black (non-Hispanic) (63%), and Hispanic/Latinx (66%) individuals AFAB born outside the US and recently diagnosed with HIV infection.</a:t>
            </a:r>
          </a:p>
          <a:p>
            <a:endParaRPr lang="en-US" dirty="0"/>
          </a:p>
        </p:txBody>
      </p:sp>
      <p:sp>
        <p:nvSpPr>
          <p:cNvPr id="4" name="Slide Number Placeholder 3">
            <a:extLst>
              <a:ext uri="{FF2B5EF4-FFF2-40B4-BE49-F238E27FC236}">
                <a16:creationId xmlns:a16="http://schemas.microsoft.com/office/drawing/2014/main" id="{A7FF0335-2892-3D75-3AA4-F48A446348D7}"/>
              </a:ext>
            </a:extLst>
          </p:cNvPr>
          <p:cNvSpPr>
            <a:spLocks noGrp="1"/>
          </p:cNvSpPr>
          <p:nvPr>
            <p:ph type="sldNum" sz="quarter" idx="5"/>
          </p:nvPr>
        </p:nvSpPr>
        <p:spPr/>
        <p:txBody>
          <a:bodyPr/>
          <a:lstStyle/>
          <a:p>
            <a:fld id="{D34CBBDB-52D0-FE4C-8729-D7393D454E10}" type="slidenum">
              <a:rPr lang="en-US" smtClean="0"/>
              <a:t>11</a:t>
            </a:fld>
            <a:endParaRPr lang="en-US"/>
          </a:p>
        </p:txBody>
      </p:sp>
    </p:spTree>
    <p:extLst>
      <p:ext uri="{BB962C8B-B14F-4D97-AF65-F5344CB8AC3E}">
        <p14:creationId xmlns:p14="http://schemas.microsoft.com/office/powerpoint/2010/main" val="13448000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16D26A-122C-D7B8-9A63-AE022456A2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37EC9C-1DE9-7A5C-DF51-F2DDADC9098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9066E9D-B361-69B8-C54B-67D57A283D07}"/>
              </a:ext>
            </a:extLst>
          </p:cNvPr>
          <p:cNvSpPr>
            <a:spLocks noGrp="1"/>
          </p:cNvSpPr>
          <p:nvPr>
            <p:ph type="body" idx="1"/>
          </p:nvPr>
        </p:nvSpPr>
        <p:spPr/>
        <p:txBody>
          <a:bodyPr/>
          <a:lstStyle/>
          <a:p>
            <a:r>
              <a:rPr lang="en-US" sz="1200" dirty="0">
                <a:latin typeface="+mn-lt"/>
              </a:rPr>
              <a:t>The figure is a bar chart displaying the percentage distribution by place of birth (US, Puerto Rico/US Dependency, Non-US) for Massachusetts Total (N=1,596) and six Health Service Regions: Boston (N=395), Central (N=153), Metrowest (N=220), Northeast, (N=321), Southeast (N=322), Western (N=153).</a:t>
            </a:r>
            <a:endParaRPr lang="en-US" dirty="0"/>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The Northeast (60%), Boston (54%), and Metrowest (53%) Health Service Regions had the largest proportions of individuals recently diagnosed with HIV infection who were born outside the United States.</a:t>
            </a:r>
          </a:p>
          <a:p>
            <a:endParaRPr lang="en-US" dirty="0"/>
          </a:p>
        </p:txBody>
      </p:sp>
      <p:sp>
        <p:nvSpPr>
          <p:cNvPr id="4" name="Slide Number Placeholder 3">
            <a:extLst>
              <a:ext uri="{FF2B5EF4-FFF2-40B4-BE49-F238E27FC236}">
                <a16:creationId xmlns:a16="http://schemas.microsoft.com/office/drawing/2014/main" id="{C09967B6-8C7B-3844-4BD3-DBE5EE3FBFF2}"/>
              </a:ext>
            </a:extLst>
          </p:cNvPr>
          <p:cNvSpPr>
            <a:spLocks noGrp="1"/>
          </p:cNvSpPr>
          <p:nvPr>
            <p:ph type="sldNum" sz="quarter" idx="5"/>
          </p:nvPr>
        </p:nvSpPr>
        <p:spPr/>
        <p:txBody>
          <a:bodyPr/>
          <a:lstStyle/>
          <a:p>
            <a:fld id="{D34CBBDB-52D0-FE4C-8729-D7393D454E10}" type="slidenum">
              <a:rPr lang="en-US" smtClean="0"/>
              <a:t>12</a:t>
            </a:fld>
            <a:endParaRPr lang="en-US"/>
          </a:p>
        </p:txBody>
      </p:sp>
    </p:spTree>
    <p:extLst>
      <p:ext uri="{BB962C8B-B14F-4D97-AF65-F5344CB8AC3E}">
        <p14:creationId xmlns:p14="http://schemas.microsoft.com/office/powerpoint/2010/main" val="35044893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t>The figure is a trendline displaying the percentage distribution of HIV infection diagnoses by place of birth (US, PR/USD, Non-US) for the most recent ten-year period.</a:t>
            </a:r>
          </a:p>
          <a:p>
            <a:r>
              <a:rPr lang="en-US" sz="1200" b="1" kern="1200" dirty="0">
                <a:solidFill>
                  <a:schemeClr val="tx1"/>
                </a:solidFill>
                <a:effectLst/>
                <a:latin typeface="+mn-lt"/>
                <a:ea typeface="+mn-ea"/>
                <a:cs typeface="+mn-cs"/>
              </a:rPr>
              <a:t>KEY FACT</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proportion of people diagnosed with HIV infection in Massachusetts and born outside the United States increased from 37% in 2015 to 52% in 2024.</a:t>
            </a:r>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2</a:t>
            </a:fld>
            <a:endParaRPr lang="en-US"/>
          </a:p>
        </p:txBody>
      </p:sp>
    </p:spTree>
    <p:extLst>
      <p:ext uri="{BB962C8B-B14F-4D97-AF65-F5344CB8AC3E}">
        <p14:creationId xmlns:p14="http://schemas.microsoft.com/office/powerpoint/2010/main" val="13470207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7A7A12-9A53-383C-65EA-5A49436B41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B0B1C7-58EF-5A41-6B42-D90C974676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E05F48D-DBD7-F2EC-8964-3CF013DCBAAD}"/>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t>The figure is a trendline displaying the percentage distribution of HIV infection diagnoses by sex assigned at birth (assigned male at birth, assigned female at birth) for the most recent ten-year period.</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From 2015 to 2024, the distribution by sex assigned at birth among non-US born people diagnosed with HIV infection remained relatively stable with the proportion among individuals assigned male at birth (AMAB) ranging from 60% to 68% and the proportion among individuals assigned female at birth (AFAB) ranging from 32% to 40%.</a:t>
            </a:r>
            <a:endParaRPr lang="en-US" dirty="0"/>
          </a:p>
        </p:txBody>
      </p:sp>
      <p:sp>
        <p:nvSpPr>
          <p:cNvPr id="4" name="Slide Number Placeholder 3">
            <a:extLst>
              <a:ext uri="{FF2B5EF4-FFF2-40B4-BE49-F238E27FC236}">
                <a16:creationId xmlns:a16="http://schemas.microsoft.com/office/drawing/2014/main" id="{B1BB1D6F-4196-E84F-9DC8-6267F6B2D78C}"/>
              </a:ext>
            </a:extLst>
          </p:cNvPr>
          <p:cNvSpPr>
            <a:spLocks noGrp="1"/>
          </p:cNvSpPr>
          <p:nvPr>
            <p:ph type="sldNum" sz="quarter" idx="5"/>
          </p:nvPr>
        </p:nvSpPr>
        <p:spPr/>
        <p:txBody>
          <a:bodyPr/>
          <a:lstStyle/>
          <a:p>
            <a:fld id="{D34CBBDB-52D0-FE4C-8729-D7393D454E10}" type="slidenum">
              <a:rPr lang="en-US" smtClean="0"/>
              <a:t>3</a:t>
            </a:fld>
            <a:endParaRPr lang="en-US"/>
          </a:p>
        </p:txBody>
      </p:sp>
    </p:spTree>
    <p:extLst>
      <p:ext uri="{BB962C8B-B14F-4D97-AF65-F5344CB8AC3E}">
        <p14:creationId xmlns:p14="http://schemas.microsoft.com/office/powerpoint/2010/main" val="29831559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E90BCF-F855-CB4A-E6C4-D7BAC64215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C4C957-AB59-A2C7-98EB-1609DB0117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CFCA207-E5EE-199E-E10D-FADDDBCBF8F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t>The figure is a trendline displaying the percentage distribution of HIV infection diagnoses by world region of birth (Caribbean, Central and South America, Sub-Saharan Africa, Central and South Asia, Southeast Asia, Other/Unspecified) for the most recent ten-year period</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KEY FACT</a:t>
            </a:r>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The proportion of people born outside the US and diagnosed with HIV infection in Massachusetts from the Caribbean increased from 26% in 2015 to 51% in 2024, while the proportion from Sub-Saharan Africa decreased from 31% to 17%. In 2024, 71% (N=115/160) of individuals born in the Caribbean and diagnosed with HIV infection in Massachusetts were from Haiti.</a:t>
            </a:r>
          </a:p>
        </p:txBody>
      </p:sp>
      <p:sp>
        <p:nvSpPr>
          <p:cNvPr id="4" name="Slide Number Placeholder 3">
            <a:extLst>
              <a:ext uri="{FF2B5EF4-FFF2-40B4-BE49-F238E27FC236}">
                <a16:creationId xmlns:a16="http://schemas.microsoft.com/office/drawing/2014/main" id="{4A502504-C9DF-EAF7-635B-499674980B62}"/>
              </a:ext>
            </a:extLst>
          </p:cNvPr>
          <p:cNvSpPr>
            <a:spLocks noGrp="1"/>
          </p:cNvSpPr>
          <p:nvPr>
            <p:ph type="sldNum" sz="quarter" idx="5"/>
          </p:nvPr>
        </p:nvSpPr>
        <p:spPr/>
        <p:txBody>
          <a:bodyPr/>
          <a:lstStyle/>
          <a:p>
            <a:fld id="{D34CBBDB-52D0-FE4C-8729-D7393D454E10}" type="slidenum">
              <a:rPr lang="en-US" smtClean="0"/>
              <a:t>4</a:t>
            </a:fld>
            <a:endParaRPr lang="en-US"/>
          </a:p>
        </p:txBody>
      </p:sp>
    </p:spTree>
    <p:extLst>
      <p:ext uri="{BB962C8B-B14F-4D97-AF65-F5344CB8AC3E}">
        <p14:creationId xmlns:p14="http://schemas.microsoft.com/office/powerpoint/2010/main" val="33268986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figure is a bar chart displaying the percentage distribution of individuals assigned male at birth (N=494), individuals assigned female at birth (N=291), and all individuals (N=785) born outside the US by world region of birth (sub-Saharan Africa, Caribbean, Central and South America, Southeast Asia, Central and South Asia, and Other/Unspecified).</a:t>
            </a:r>
          </a:p>
          <a:p>
            <a:r>
              <a:rPr lang="en-US" sz="1200" b="1" kern="1200" dirty="0">
                <a:solidFill>
                  <a:schemeClr val="tx1"/>
                </a:solidFill>
                <a:effectLst/>
                <a:latin typeface="+mn-lt"/>
                <a:ea typeface="+mn-ea"/>
                <a:cs typeface="+mn-cs"/>
              </a:rPr>
              <a:t>KEY FACT</a:t>
            </a:r>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People born outside the United States and diagnosed with HIV infection in Massachusetts from 2022 to 2024 were primarily from the Caribbean (49%), Central and South America (27%), and Sub-Saharan Africa (18%).</a:t>
            </a: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There were differences in the distribution of individuals assigned male at birth (AMAB) and individuals assigned female at birth (AFAB) recently diagnosed with HIV infection by world region of birth.  The largest proportion of individuals AFAB was from the Caribbean (63%), while the largest proportions of individuals AMAB were from the Caribbean (41%) and Central and South America (39%).  </a:t>
            </a:r>
          </a:p>
          <a:p>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5</a:t>
            </a:fld>
            <a:endParaRPr lang="en-US"/>
          </a:p>
        </p:txBody>
      </p:sp>
    </p:spTree>
    <p:extLst>
      <p:ext uri="{BB962C8B-B14F-4D97-AF65-F5344CB8AC3E}">
        <p14:creationId xmlns:p14="http://schemas.microsoft.com/office/powerpoint/2010/main" val="38001997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ACA5AA-BF01-ED66-8139-F4C0D31CED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656777-A2C9-9FAD-7C1D-F833900DC78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7EAF9B-4471-33B1-B3DB-EBDDED3ED73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figure is a bar chart displaying the percentage distribution of individuals assigned male at birth (N=494), individuals assigned female at birth (N=291), and all individuals (N=785) born outside the US by exposure mode (Male-to-Male Sex, Injection Drug Use, Male-to-Male Sex/Injection Drug Use, Heterosexual Sex, Other, Presumed Heterosexual Sex, and No Identified Risk).</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KEY FACT</a:t>
            </a:r>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Thirty-seven percent of the 785 non-US born individuals recently diagnosed with HIV infection (2022–2024) did not have exposure mode information reported that met CDC-defined categories, indicating challenges in assigning primary exposure modes for this population.</a:t>
            </a:r>
          </a:p>
          <a:p>
            <a:r>
              <a:rPr lang="en-US" sz="1200" kern="1200" dirty="0">
                <a:solidFill>
                  <a:schemeClr val="tx1"/>
                </a:solidFill>
                <a:effectLst/>
                <a:latin typeface="+mn-lt"/>
                <a:ea typeface="+mn-ea"/>
                <a:cs typeface="+mn-cs"/>
              </a:rPr>
              <a:t>Please consider the impact of the COVID-19 pandemic on infectious disease screening, treatment, and surveillance in the interpretation of data from 2020 to 2022</a:t>
            </a:r>
          </a:p>
          <a:p>
            <a:endParaRPr lang="en-US" dirty="0"/>
          </a:p>
        </p:txBody>
      </p:sp>
      <p:sp>
        <p:nvSpPr>
          <p:cNvPr id="4" name="Slide Number Placeholder 3">
            <a:extLst>
              <a:ext uri="{FF2B5EF4-FFF2-40B4-BE49-F238E27FC236}">
                <a16:creationId xmlns:a16="http://schemas.microsoft.com/office/drawing/2014/main" id="{92AFD1B8-0ECA-9B91-A503-1EB8758F946C}"/>
              </a:ext>
            </a:extLst>
          </p:cNvPr>
          <p:cNvSpPr>
            <a:spLocks noGrp="1"/>
          </p:cNvSpPr>
          <p:nvPr>
            <p:ph type="sldNum" sz="quarter" idx="5"/>
          </p:nvPr>
        </p:nvSpPr>
        <p:spPr/>
        <p:txBody>
          <a:bodyPr/>
          <a:lstStyle/>
          <a:p>
            <a:fld id="{D34CBBDB-52D0-FE4C-8729-D7393D454E10}" type="slidenum">
              <a:rPr lang="en-US" smtClean="0"/>
              <a:t>6</a:t>
            </a:fld>
            <a:endParaRPr lang="en-US"/>
          </a:p>
        </p:txBody>
      </p:sp>
    </p:spTree>
    <p:extLst>
      <p:ext uri="{BB962C8B-B14F-4D97-AF65-F5344CB8AC3E}">
        <p14:creationId xmlns:p14="http://schemas.microsoft.com/office/powerpoint/2010/main" val="42375890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DDDCC7-86F8-A0A8-3A09-B691814F6A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F6C929-4B41-A38F-0955-4C48F1A6447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3406AC-4776-C4A1-CE4A-85EC65FD647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figure is a bar chart displaying the percentage distribution of individuals assigned male at birth (N=494), individuals assigned female at birth (N=291), and all individuals (N=785) born outside the US by race/ethnicity (White (non-Hispanic), Black (non-Hispanic), Hispanic/Latinx, Other/Unknown).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Among individuals AMAB born outside the US and newly diagnosed with HIV infection in Massachusetts from 2022 to 2024, 49% were Hispanic/Latinx and 40% were Black (non-Hispanic) </a:t>
            </a:r>
          </a:p>
          <a:p>
            <a:r>
              <a:rPr lang="en-US" sz="1200" kern="1200" dirty="0">
                <a:solidFill>
                  <a:schemeClr val="tx1"/>
                </a:solidFill>
                <a:effectLst/>
                <a:latin typeface="+mn-lt"/>
                <a:ea typeface="+mn-ea"/>
                <a:cs typeface="+mn-cs"/>
              </a:rPr>
              <a:t>The majority (77%) of individuals AFAB born outside the US and newly diagnosed with HIV infection in Massachusetts from 2022 to 2024 were Black (non-Hispanic).      </a:t>
            </a:r>
            <a:endParaRPr lang="en-US" dirty="0">
              <a:effectLst/>
            </a:endParaRPr>
          </a:p>
          <a:p>
            <a:endParaRPr lang="en-US" dirty="0"/>
          </a:p>
        </p:txBody>
      </p:sp>
      <p:sp>
        <p:nvSpPr>
          <p:cNvPr id="4" name="Slide Number Placeholder 3">
            <a:extLst>
              <a:ext uri="{FF2B5EF4-FFF2-40B4-BE49-F238E27FC236}">
                <a16:creationId xmlns:a16="http://schemas.microsoft.com/office/drawing/2014/main" id="{052AB613-61FD-4783-E515-B063B87B6B0A}"/>
              </a:ext>
            </a:extLst>
          </p:cNvPr>
          <p:cNvSpPr>
            <a:spLocks noGrp="1"/>
          </p:cNvSpPr>
          <p:nvPr>
            <p:ph type="sldNum" sz="quarter" idx="5"/>
          </p:nvPr>
        </p:nvSpPr>
        <p:spPr/>
        <p:txBody>
          <a:bodyPr/>
          <a:lstStyle/>
          <a:p>
            <a:fld id="{D34CBBDB-52D0-FE4C-8729-D7393D454E10}" type="slidenum">
              <a:rPr lang="en-US" smtClean="0"/>
              <a:t>7</a:t>
            </a:fld>
            <a:endParaRPr lang="en-US"/>
          </a:p>
        </p:txBody>
      </p:sp>
    </p:spTree>
    <p:extLst>
      <p:ext uri="{BB962C8B-B14F-4D97-AF65-F5344CB8AC3E}">
        <p14:creationId xmlns:p14="http://schemas.microsoft.com/office/powerpoint/2010/main" val="39179777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7C8216-9396-D93C-59A5-0EB298177D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2CA357-998D-55D8-91B6-3F815EDA16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2DC99A-51B0-B1A0-D862-E7774EDA9760}"/>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figure is a stacked bar chart displaying the percentage distribution by sex assigned at birth (female, male) for three groups: US born individuals (N=776), individuals born in Puerto Ric/US Dependencies (N=35), and non-US born individuals (N=785).</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Arial" panose="020B0604020202020204" pitchFamily="34" charset="0"/>
              <a:cs typeface="Arial" panose="020B0604020202020204" pitchFamily="34" charset="0"/>
            </a:endParaRPr>
          </a:p>
          <a:p>
            <a:pPr lvl="0"/>
            <a:r>
              <a:rPr lang="en-US" sz="1200" kern="1200" dirty="0">
                <a:solidFill>
                  <a:schemeClr val="tx1"/>
                </a:solidFill>
                <a:effectLst/>
                <a:latin typeface="+mn-lt"/>
                <a:ea typeface="+mn-ea"/>
                <a:cs typeface="+mn-cs"/>
              </a:rPr>
              <a:t>Thirty-seven percent of non-US born individuals diagnosed with HIV infection from 2022 to 2024 were AFAB, compared to 18% of US born individuals and 14% of individuals born in Puerto Rico/US Dependencies.*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*97% of individuals diagnosed with HIV infection from 2022–2024 who were born in a US dependency (USD) were born in Puerto Rico (PR).</a:t>
            </a:r>
          </a:p>
          <a:p>
            <a:endParaRPr lang="en-US" dirty="0"/>
          </a:p>
        </p:txBody>
      </p:sp>
      <p:sp>
        <p:nvSpPr>
          <p:cNvPr id="4" name="Slide Number Placeholder 3">
            <a:extLst>
              <a:ext uri="{FF2B5EF4-FFF2-40B4-BE49-F238E27FC236}">
                <a16:creationId xmlns:a16="http://schemas.microsoft.com/office/drawing/2014/main" id="{E7BF20A5-9FF5-FE81-AE75-1200DE467E37}"/>
              </a:ext>
            </a:extLst>
          </p:cNvPr>
          <p:cNvSpPr>
            <a:spLocks noGrp="1"/>
          </p:cNvSpPr>
          <p:nvPr>
            <p:ph type="sldNum" sz="quarter" idx="5"/>
          </p:nvPr>
        </p:nvSpPr>
        <p:spPr/>
        <p:txBody>
          <a:bodyPr/>
          <a:lstStyle/>
          <a:p>
            <a:fld id="{D34CBBDB-52D0-FE4C-8729-D7393D454E10}" type="slidenum">
              <a:rPr lang="en-US" smtClean="0"/>
              <a:t>8</a:t>
            </a:fld>
            <a:endParaRPr lang="en-US"/>
          </a:p>
        </p:txBody>
      </p:sp>
    </p:spTree>
    <p:extLst>
      <p:ext uri="{BB962C8B-B14F-4D97-AF65-F5344CB8AC3E}">
        <p14:creationId xmlns:p14="http://schemas.microsoft.com/office/powerpoint/2010/main" val="30333776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8C641D-5097-397E-3F69-5C573031C4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8E53D7-5911-E48A-A4F2-41375BCCADD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8BC74A-7E29-065B-5BCC-5F2832E21DAF}"/>
              </a:ext>
            </a:extLst>
          </p:cNvPr>
          <p:cNvSpPr>
            <a:spLocks noGrp="1"/>
          </p:cNvSpPr>
          <p:nvPr>
            <p:ph type="body" idx="1"/>
          </p:nvPr>
        </p:nvSpPr>
        <p:spPr/>
        <p:txBody>
          <a:bodyPr/>
          <a:lstStyle/>
          <a:p>
            <a:r>
              <a:rPr lang="en-US" dirty="0"/>
              <a:t>The figure is a bar chart displaying the distribution of recent HIV diagnoses by exposure mode for each of three racial/ethnic groups among people born outside the US: White NH (N=39), Black NH (N=421), and Hispanic/Latinx (N=295).</a:t>
            </a:r>
          </a:p>
          <a:p>
            <a:endParaRPr lang="en-US" dirty="0"/>
          </a:p>
          <a:p>
            <a:pPr lvl="0"/>
            <a:r>
              <a:rPr lang="en-US" sz="1200" kern="1200" dirty="0">
                <a:solidFill>
                  <a:schemeClr val="tx1"/>
                </a:solidFill>
                <a:effectLst/>
                <a:latin typeface="+mn-lt"/>
                <a:ea typeface="+mn-ea"/>
                <a:cs typeface="+mn-cs"/>
              </a:rPr>
              <a:t>While the predominant exposure mode among White (non-Hispanic) and Hispanic/Latinx individuals born outside the US and recently diagnosed with HIV infection was MSM (59% and 54%, respectively), the largest proportion of Black (non-Hispanic) individuals was assigned no identified risk for exposure mode (45%). </a:t>
            </a:r>
          </a:p>
          <a:p>
            <a:endParaRPr lang="en-US" dirty="0"/>
          </a:p>
        </p:txBody>
      </p:sp>
      <p:sp>
        <p:nvSpPr>
          <p:cNvPr id="4" name="Slide Number Placeholder 3">
            <a:extLst>
              <a:ext uri="{FF2B5EF4-FFF2-40B4-BE49-F238E27FC236}">
                <a16:creationId xmlns:a16="http://schemas.microsoft.com/office/drawing/2014/main" id="{C9D832A7-3E7A-8A31-056F-2F27E6432B41}"/>
              </a:ext>
            </a:extLst>
          </p:cNvPr>
          <p:cNvSpPr>
            <a:spLocks noGrp="1"/>
          </p:cNvSpPr>
          <p:nvPr>
            <p:ph type="sldNum" sz="quarter" idx="5"/>
          </p:nvPr>
        </p:nvSpPr>
        <p:spPr/>
        <p:txBody>
          <a:bodyPr/>
          <a:lstStyle/>
          <a:p>
            <a:fld id="{D34CBBDB-52D0-FE4C-8729-D7393D454E10}" type="slidenum">
              <a:rPr lang="en-US" smtClean="0"/>
              <a:t>9</a:t>
            </a:fld>
            <a:endParaRPr lang="en-US"/>
          </a:p>
        </p:txBody>
      </p:sp>
    </p:spTree>
    <p:extLst>
      <p:ext uri="{BB962C8B-B14F-4D97-AF65-F5344CB8AC3E}">
        <p14:creationId xmlns:p14="http://schemas.microsoft.com/office/powerpoint/2010/main" val="26404949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r Thank You Slide : Traditional Logo">
    <p:bg>
      <p:bgPr>
        <a:solidFill>
          <a:srgbClr val="005994"/>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4CC38585-9175-5F41-B983-E626A8B41D81}"/>
              </a:ext>
              <a:ext uri="{C183D7F6-B498-43B3-948B-1728B52AA6E4}">
                <adec:decorative xmlns:adec="http://schemas.microsoft.com/office/drawing/2017/decorative" val="1"/>
              </a:ext>
            </a:extLst>
          </p:cNvPr>
          <p:cNvSpPr/>
          <p:nvPr userDrawn="1"/>
        </p:nvSpPr>
        <p:spPr>
          <a:xfrm>
            <a:off x="0" y="-14985"/>
            <a:ext cx="12192000" cy="977549"/>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A57BF16A-46A2-2C4D-B679-429BA6325698}"/>
              </a:ext>
            </a:extLst>
          </p:cNvPr>
          <p:cNvSpPr txBox="1"/>
          <p:nvPr userDrawn="1"/>
        </p:nvSpPr>
        <p:spPr>
          <a:xfrm>
            <a:off x="1785708" y="196391"/>
            <a:ext cx="10423375" cy="584775"/>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dirty="0">
                <a:ln w="12700">
                  <a:solidFill>
                    <a:schemeClr val="tx1"/>
                  </a:solidFill>
                  <a:prstDash val="solid"/>
                </a:ln>
                <a:solidFill>
                  <a:srgbClr val="FFFFFF"/>
                </a:solidFill>
                <a:effectLst/>
                <a:uLnTx/>
                <a:uFillTx/>
                <a:latin typeface="Avenir Next LT Pro" panose="020B0504020202020204" pitchFamily="34" charset="0"/>
                <a:cs typeface="Arial" panose="020B0604020202020204" pitchFamily="34" charset="0"/>
              </a:rPr>
              <a:t>  </a:t>
            </a:r>
            <a:r>
              <a:rPr kumimoji="0" lang="en-US" sz="3200" b="1" i="0" u="none" strike="noStrike" kern="0" cap="none" spc="0" normalizeH="0" baseline="0" noProof="0" dirty="0">
                <a:ln w="12700">
                  <a:noFill/>
                  <a:prstDash val="solid"/>
                </a:ln>
                <a:solidFill>
                  <a:srgbClr val="FFFFFF"/>
                </a:solidFill>
                <a:effectLst/>
                <a:uLnTx/>
                <a:uFillTx/>
                <a:latin typeface="Avenir Next LT Pro" panose="020B0504020202020204" pitchFamily="34" charset="0"/>
                <a:cs typeface="Arial" panose="020B0604020202020204" pitchFamily="34" charset="0"/>
              </a:rPr>
              <a:t>Massachusetts Department of Public Health</a:t>
            </a:r>
          </a:p>
        </p:txBody>
      </p:sp>
      <p:sp>
        <p:nvSpPr>
          <p:cNvPr id="9" name="Text Placeholder 8">
            <a:extLst>
              <a:ext uri="{FF2B5EF4-FFF2-40B4-BE49-F238E27FC236}">
                <a16:creationId xmlns:a16="http://schemas.microsoft.com/office/drawing/2014/main" id="{21722467-00D5-48C4-A0E3-DBA0E54CD48E}"/>
              </a:ext>
            </a:extLst>
          </p:cNvPr>
          <p:cNvSpPr>
            <a:spLocks noGrp="1"/>
          </p:cNvSpPr>
          <p:nvPr>
            <p:ph type="body" sz="quarter" idx="10" hasCustomPrompt="1"/>
          </p:nvPr>
        </p:nvSpPr>
        <p:spPr>
          <a:xfrm>
            <a:off x="875729" y="2358615"/>
            <a:ext cx="10440537" cy="1373701"/>
          </a:xfrm>
          <a:prstGeom prst="rect">
            <a:avLst/>
          </a:prstGeom>
        </p:spPr>
        <p:txBody>
          <a:bodyPr/>
          <a:lstStyle>
            <a:lvl1pPr marL="0" indent="0" algn="ctr">
              <a:buNone/>
              <a:defRPr sz="4400" b="1">
                <a:solidFill>
                  <a:schemeClr val="bg1"/>
                </a:solidFill>
                <a:latin typeface="Avenir Next LT Pro" panose="020B0504020202020204" pitchFamily="34" charset="0"/>
                <a:cs typeface="Arial" panose="020B0604020202020204" pitchFamily="34" charset="0"/>
              </a:defRPr>
            </a:lvl1pPr>
          </a:lstStyle>
          <a:p>
            <a:pPr lvl="0"/>
            <a:r>
              <a:rPr lang="en-US" dirty="0"/>
              <a:t>Click to Add Presentation Title</a:t>
            </a:r>
          </a:p>
          <a:p>
            <a:pPr lvl="0"/>
            <a:r>
              <a:rPr lang="en-US" dirty="0"/>
              <a:t>or Closing Contact</a:t>
            </a:r>
          </a:p>
        </p:txBody>
      </p:sp>
      <p:sp>
        <p:nvSpPr>
          <p:cNvPr id="10" name="Text Placeholder 10">
            <a:extLst>
              <a:ext uri="{FF2B5EF4-FFF2-40B4-BE49-F238E27FC236}">
                <a16:creationId xmlns:a16="http://schemas.microsoft.com/office/drawing/2014/main" id="{5F0FA26E-40B5-44FF-A084-1554D187A6EE}"/>
              </a:ext>
            </a:extLst>
          </p:cNvPr>
          <p:cNvSpPr>
            <a:spLocks noGrp="1"/>
          </p:cNvSpPr>
          <p:nvPr>
            <p:ph type="body" sz="quarter" idx="11" hasCustomPrompt="1"/>
          </p:nvPr>
        </p:nvSpPr>
        <p:spPr>
          <a:xfrm>
            <a:off x="3697287" y="4032280"/>
            <a:ext cx="4797425" cy="746846"/>
          </a:xfrm>
          <a:prstGeom prst="rect">
            <a:avLst/>
          </a:prstGeom>
        </p:spPr>
        <p:txBody>
          <a:bodyPr/>
          <a:lstStyle>
            <a:lvl1pPr marL="0" indent="0" algn="ctr">
              <a:buNone/>
              <a:defRPr sz="3000" b="0">
                <a:solidFill>
                  <a:schemeClr val="bg1"/>
                </a:solidFill>
                <a:latin typeface="Avenir Next LT Pro" panose="020B0504020202020204" pitchFamily="34" charset="0"/>
                <a:cs typeface="Arial" panose="020B0604020202020204" pitchFamily="34" charset="0"/>
              </a:defRPr>
            </a:lvl1pPr>
          </a:lstStyle>
          <a:p>
            <a:pPr lvl="0"/>
            <a:r>
              <a:rPr lang="en-US" dirty="0"/>
              <a:t>Click to add Date, Year</a:t>
            </a:r>
          </a:p>
        </p:txBody>
      </p:sp>
      <p:sp>
        <p:nvSpPr>
          <p:cNvPr id="11" name="Text Placeholder 12">
            <a:extLst>
              <a:ext uri="{FF2B5EF4-FFF2-40B4-BE49-F238E27FC236}">
                <a16:creationId xmlns:a16="http://schemas.microsoft.com/office/drawing/2014/main" id="{ADDB5EC3-5D37-4757-9A9B-5A9AF30AC57E}"/>
              </a:ext>
            </a:extLst>
          </p:cNvPr>
          <p:cNvSpPr>
            <a:spLocks noGrp="1"/>
          </p:cNvSpPr>
          <p:nvPr>
            <p:ph type="body" sz="quarter" idx="12" hasCustomPrompt="1"/>
          </p:nvPr>
        </p:nvSpPr>
        <p:spPr>
          <a:xfrm>
            <a:off x="3174203" y="5400446"/>
            <a:ext cx="5843587" cy="850228"/>
          </a:xfrm>
          <a:prstGeom prst="rect">
            <a:avLst/>
          </a:prstGeom>
        </p:spPr>
        <p:txBody>
          <a:bodyPr/>
          <a:lstStyle>
            <a:lvl1pPr marL="0" indent="0" algn="ctr">
              <a:buNone/>
              <a:defRPr sz="2400" b="1" i="0">
                <a:solidFill>
                  <a:schemeClr val="bg1"/>
                </a:solidFill>
                <a:latin typeface="Avenir Next LT Pro" panose="020B0504020202020204" pitchFamily="34" charset="0"/>
                <a:cs typeface="Arial" panose="020B0604020202020204" pitchFamily="34" charset="0"/>
              </a:defRPr>
            </a:lvl1pPr>
          </a:lstStyle>
          <a:p>
            <a:pPr lvl="0"/>
            <a:r>
              <a:rPr lang="en-US" dirty="0"/>
              <a:t>Click to add presenter</a:t>
            </a:r>
            <a:br>
              <a:rPr lang="en-US" dirty="0"/>
            </a:br>
            <a:r>
              <a:rPr lang="en-US" dirty="0"/>
              <a:t>Title</a:t>
            </a:r>
          </a:p>
        </p:txBody>
      </p:sp>
      <p:pic>
        <p:nvPicPr>
          <p:cNvPr id="14" name="Picture 13" descr="Logo, company name&#10;&#10;AI-generated content may be incorrect.">
            <a:extLst>
              <a:ext uri="{FF2B5EF4-FFF2-40B4-BE49-F238E27FC236}">
                <a16:creationId xmlns:a16="http://schemas.microsoft.com/office/drawing/2014/main" id="{12424AD9-3DDB-7449-9BD8-03E3D19E95A4}"/>
              </a:ext>
            </a:extLst>
          </p:cNvPr>
          <p:cNvPicPr>
            <a:picLocks noChangeAspect="1"/>
          </p:cNvPicPr>
          <p:nvPr userDrawn="1"/>
        </p:nvPicPr>
        <p:blipFill>
          <a:blip r:embed="rId2"/>
          <a:stretch>
            <a:fillRect/>
          </a:stretch>
        </p:blipFill>
        <p:spPr>
          <a:xfrm>
            <a:off x="251825" y="113766"/>
            <a:ext cx="1533883" cy="750024"/>
          </a:xfrm>
          <a:prstGeom prst="rect">
            <a:avLst/>
          </a:prstGeom>
        </p:spPr>
      </p:pic>
    </p:spTree>
    <p:extLst>
      <p:ext uri="{BB962C8B-B14F-4D97-AF65-F5344CB8AC3E}">
        <p14:creationId xmlns:p14="http://schemas.microsoft.com/office/powerpoint/2010/main" val="4108470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Style A: Regular Tex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 uri="{C183D7F6-B498-43B3-948B-1728B52AA6E4}">
                <adec:decorative xmlns:adec="http://schemas.microsoft.com/office/drawing/2017/decorative" val="1"/>
              </a:ext>
            </a:extLst>
          </p:cNvPr>
          <p:cNvSpPr/>
          <p:nvPr userDrawn="1"/>
        </p:nvSpPr>
        <p:spPr>
          <a:xfrm>
            <a:off x="0" y="5"/>
            <a:ext cx="12192000" cy="977549"/>
          </a:xfrm>
          <a:prstGeom prst="rect">
            <a:avLst/>
          </a:prstGeom>
          <a:solidFill>
            <a:srgbClr val="00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 uri="{C183D7F6-B498-43B3-948B-1728B52AA6E4}">
                <adec:decorative xmlns:adec="http://schemas.microsoft.com/office/drawing/2017/decorative" val="1"/>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dirty="0"/>
          </a:p>
        </p:txBody>
      </p:sp>
      <p:sp>
        <p:nvSpPr>
          <p:cNvPr id="6" name="Title 1">
            <a:extLst>
              <a:ext uri="{FF2B5EF4-FFF2-40B4-BE49-F238E27FC236}">
                <a16:creationId xmlns:a16="http://schemas.microsoft.com/office/drawing/2014/main" id="{A5F94BD1-E74E-4058-8122-844053A505F5}"/>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chemeClr val="bg1"/>
                </a:solidFill>
                <a:latin typeface="Avenir Next LT Pro" panose="020B0504020202020204" pitchFamily="34" charset="0"/>
                <a:ea typeface="+mj-ea"/>
                <a:cs typeface="Arial" panose="020B0604020202020204" pitchFamily="34" charset="0"/>
              </a:defRPr>
            </a:lvl1pPr>
          </a:lstStyle>
          <a:p>
            <a:r>
              <a:rPr lang="en-US" dirty="0"/>
              <a:t>Click to add slide title</a:t>
            </a:r>
          </a:p>
        </p:txBody>
      </p:sp>
      <p:sp>
        <p:nvSpPr>
          <p:cNvPr id="8" name="Content Placeholder 2">
            <a:extLst>
              <a:ext uri="{FF2B5EF4-FFF2-40B4-BE49-F238E27FC236}">
                <a16:creationId xmlns:a16="http://schemas.microsoft.com/office/drawing/2014/main" id="{FABA3EC1-E8C0-4AA8-BEE7-D199FD603044}"/>
              </a:ext>
            </a:extLst>
          </p:cNvPr>
          <p:cNvSpPr>
            <a:spLocks noGrp="1"/>
          </p:cNvSpPr>
          <p:nvPr>
            <p:ph idx="1" hasCustomPrompt="1"/>
          </p:nvPr>
        </p:nvSpPr>
        <p:spPr>
          <a:xfrm>
            <a:off x="609600" y="1434514"/>
            <a:ext cx="10972800" cy="4679683"/>
          </a:xfrm>
          <a:prstGeom prst="rect">
            <a:avLst/>
          </a:prstGeom>
        </p:spPr>
        <p:txBody>
          <a:bodyPr vert="horz" lIns="91440" tIns="45720" rIns="91440" bIns="45720" rtlCol="0">
            <a:normAutofit/>
          </a:bodyPr>
          <a:lstStyle>
            <a:lvl1pPr marL="0" indent="0" algn="l" defTabSz="914400" rtl="0" eaLnBrk="1" latinLnBrk="0" hangingPunct="1">
              <a:spcBef>
                <a:spcPct val="20000"/>
              </a:spcBef>
              <a:buFont typeface="Arial" panose="020B0604020202020204" pitchFamily="34" charset="0"/>
              <a:buNone/>
              <a:defRPr sz="3200" kern="1200">
                <a:solidFill>
                  <a:schemeClr val="tx1"/>
                </a:solidFill>
                <a:latin typeface="Avenir Next LT Pro" panose="020B05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Franklin Gothic Book" panose="020B050302010202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Franklin Gothic Book" panose="020B050302010202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dirty="0"/>
              <a:t>Click to add regular text.</a:t>
            </a:r>
          </a:p>
        </p:txBody>
      </p:sp>
      <p:sp>
        <p:nvSpPr>
          <p:cNvPr id="2" name="TextBox 1">
            <a:extLst>
              <a:ext uri="{FF2B5EF4-FFF2-40B4-BE49-F238E27FC236}">
                <a16:creationId xmlns:a16="http://schemas.microsoft.com/office/drawing/2014/main" id="{02685929-CD5C-4159-9F1A-33CD10D7166D}"/>
              </a:ext>
            </a:extLst>
          </p:cNvPr>
          <p:cNvSpPr txBox="1"/>
          <p:nvPr userDrawn="1"/>
        </p:nvSpPr>
        <p:spPr>
          <a:xfrm>
            <a:off x="451263" y="6545764"/>
            <a:ext cx="5035137" cy="276999"/>
          </a:xfrm>
          <a:prstGeom prst="rect">
            <a:avLst/>
          </a:prstGeom>
          <a:noFill/>
        </p:spPr>
        <p:txBody>
          <a:bodyPr wrap="square" rtlCol="0">
            <a:spAutoFit/>
          </a:bodyPr>
          <a:lstStyle/>
          <a:p>
            <a:r>
              <a:rPr lang="en-US" sz="1200" dirty="0">
                <a:solidFill>
                  <a:schemeClr val="bg1"/>
                </a:solidFill>
                <a:latin typeface="Avenir Next LT Pro" panose="020B0504020202020204" pitchFamily="34" charset="0"/>
                <a:cs typeface="Arial" panose="020B0604020202020204" pitchFamily="34" charset="0"/>
              </a:rPr>
              <a:t>Massachusetts Department of Public Health | mass.gov/dph</a:t>
            </a:r>
          </a:p>
        </p:txBody>
      </p:sp>
    </p:spTree>
    <p:extLst>
      <p:ext uri="{BB962C8B-B14F-4D97-AF65-F5344CB8AC3E}">
        <p14:creationId xmlns:p14="http://schemas.microsoft.com/office/powerpoint/2010/main" val="3673210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Style B: Bullets">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 uri="{C183D7F6-B498-43B3-948B-1728B52AA6E4}">
                <adec:decorative xmlns:adec="http://schemas.microsoft.com/office/drawing/2017/decorative" val="1"/>
              </a:ext>
            </a:extLst>
          </p:cNvPr>
          <p:cNvSpPr/>
          <p:nvPr userDrawn="1"/>
        </p:nvSpPr>
        <p:spPr>
          <a:xfrm>
            <a:off x="0" y="5"/>
            <a:ext cx="12192000" cy="977549"/>
          </a:xfrm>
          <a:prstGeom prst="rect">
            <a:avLst/>
          </a:prstGeom>
          <a:solidFill>
            <a:srgbClr val="00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 uri="{C183D7F6-B498-43B3-948B-1728B52AA6E4}">
                <adec:decorative xmlns:adec="http://schemas.microsoft.com/office/drawing/2017/decorative" val="1"/>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 name="Title 1">
            <a:extLst>
              <a:ext uri="{FF2B5EF4-FFF2-40B4-BE49-F238E27FC236}">
                <a16:creationId xmlns:a16="http://schemas.microsoft.com/office/drawing/2014/main" id="{A5F94BD1-E74E-4058-8122-844053A505F5}"/>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chemeClr val="bg1"/>
                </a:solidFill>
                <a:latin typeface="Avenir Next LT Pro" panose="020B0504020202020204" pitchFamily="34" charset="0"/>
                <a:ea typeface="+mj-ea"/>
                <a:cs typeface="Arial" panose="020B0604020202020204" pitchFamily="34" charset="0"/>
              </a:defRPr>
            </a:lvl1pPr>
          </a:lstStyle>
          <a:p>
            <a:r>
              <a:rPr lang="en-US" dirty="0"/>
              <a:t>Click to add slide title</a:t>
            </a:r>
          </a:p>
        </p:txBody>
      </p:sp>
      <p:sp>
        <p:nvSpPr>
          <p:cNvPr id="8" name="Content Placeholder 2">
            <a:extLst>
              <a:ext uri="{FF2B5EF4-FFF2-40B4-BE49-F238E27FC236}">
                <a16:creationId xmlns:a16="http://schemas.microsoft.com/office/drawing/2014/main" id="{FABA3EC1-E8C0-4AA8-BEE7-D199FD603044}"/>
              </a:ext>
            </a:extLst>
          </p:cNvPr>
          <p:cNvSpPr>
            <a:spLocks noGrp="1"/>
          </p:cNvSpPr>
          <p:nvPr>
            <p:ph idx="1" hasCustomPrompt="1"/>
          </p:nvPr>
        </p:nvSpPr>
        <p:spPr>
          <a:xfrm>
            <a:off x="609600" y="1438462"/>
            <a:ext cx="10972800" cy="470303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venir Next LT Pro" panose="020B05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venir Next LT Pro" panose="020B05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venir Next LT Pro" panose="020B05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dirty="0"/>
              <a:t>Click to edit level one bullet text. (Add periods if full sentences; no periods needed otherwise.)</a:t>
            </a:r>
          </a:p>
          <a:p>
            <a:pPr lvl="1"/>
            <a:r>
              <a:rPr lang="en-US" dirty="0"/>
              <a:t>Second level bullet text</a:t>
            </a:r>
          </a:p>
          <a:p>
            <a:pPr lvl="2"/>
            <a:r>
              <a:rPr lang="en-US" dirty="0"/>
              <a:t>Third level bullet text</a:t>
            </a:r>
          </a:p>
        </p:txBody>
      </p:sp>
      <p:sp>
        <p:nvSpPr>
          <p:cNvPr id="2" name="TextBox 1">
            <a:extLst>
              <a:ext uri="{FF2B5EF4-FFF2-40B4-BE49-F238E27FC236}">
                <a16:creationId xmlns:a16="http://schemas.microsoft.com/office/drawing/2014/main" id="{02685929-CD5C-4159-9F1A-33CD10D7166D}"/>
              </a:ext>
            </a:extLst>
          </p:cNvPr>
          <p:cNvSpPr txBox="1"/>
          <p:nvPr userDrawn="1"/>
        </p:nvSpPr>
        <p:spPr>
          <a:xfrm>
            <a:off x="451263" y="6545764"/>
            <a:ext cx="5035137" cy="276999"/>
          </a:xfrm>
          <a:prstGeom prst="rect">
            <a:avLst/>
          </a:prstGeom>
          <a:noFill/>
        </p:spPr>
        <p:txBody>
          <a:bodyPr wrap="square" rtlCol="0">
            <a:spAutoFit/>
          </a:bodyPr>
          <a:lstStyle/>
          <a:p>
            <a:r>
              <a:rPr lang="en-US" sz="1200" dirty="0">
                <a:solidFill>
                  <a:schemeClr val="bg1"/>
                </a:solidFill>
                <a:latin typeface="Avenir Next LT Pro" panose="020B0504020202020204" pitchFamily="34" charset="0"/>
                <a:cs typeface="Arial" panose="020B0604020202020204" pitchFamily="34" charset="0"/>
              </a:rPr>
              <a:t>Massachusetts Department of Public Health | mass.gov/dph</a:t>
            </a:r>
          </a:p>
        </p:txBody>
      </p:sp>
      <p:sp>
        <p:nvSpPr>
          <p:cNvPr id="11" name="Slide Number Placeholder 5">
            <a:extLst>
              <a:ext uri="{FF2B5EF4-FFF2-40B4-BE49-F238E27FC236}">
                <a16:creationId xmlns:a16="http://schemas.microsoft.com/office/drawing/2014/main" id="{663A3D56-7B2F-49EE-B824-21DADD1106DB}"/>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dirty="0"/>
          </a:p>
        </p:txBody>
      </p:sp>
    </p:spTree>
    <p:extLst>
      <p:ext uri="{BB962C8B-B14F-4D97-AF65-F5344CB8AC3E}">
        <p14:creationId xmlns:p14="http://schemas.microsoft.com/office/powerpoint/2010/main" val="2517771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tyle C: Columns with Bullets">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61A8284-67CC-404B-90F5-554DCBF9132D}"/>
              </a:ext>
            </a:extLst>
          </p:cNvPr>
          <p:cNvSpPr>
            <a:spLocks noGrp="1"/>
          </p:cNvSpPr>
          <p:nvPr>
            <p:ph type="body" idx="1" hasCustomPrompt="1"/>
          </p:nvPr>
        </p:nvSpPr>
        <p:spPr>
          <a:xfrm>
            <a:off x="839789" y="1097280"/>
            <a:ext cx="5157787" cy="823912"/>
          </a:xfrm>
          <a:prstGeom prst="rect">
            <a:avLst/>
          </a:prstGeom>
        </p:spPr>
        <p:txBody>
          <a:bodyPr anchor="b"/>
          <a:lstStyle>
            <a:lvl1pPr marL="0" indent="0">
              <a:buNone/>
              <a:defRPr sz="2800" b="1">
                <a:latin typeface="Avenir Next LT Pro" panose="020B05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header text </a:t>
            </a:r>
          </a:p>
        </p:txBody>
      </p:sp>
      <p:sp>
        <p:nvSpPr>
          <p:cNvPr id="4" name="Content Placeholder 3">
            <a:extLst>
              <a:ext uri="{FF2B5EF4-FFF2-40B4-BE49-F238E27FC236}">
                <a16:creationId xmlns:a16="http://schemas.microsoft.com/office/drawing/2014/main" id="{5A90A712-FBB8-5B49-9A19-7524CF76EC3A}"/>
              </a:ext>
            </a:extLst>
          </p:cNvPr>
          <p:cNvSpPr>
            <a:spLocks noGrp="1"/>
          </p:cNvSpPr>
          <p:nvPr>
            <p:ph sz="half" idx="2" hasCustomPrompt="1"/>
          </p:nvPr>
        </p:nvSpPr>
        <p:spPr>
          <a:xfrm>
            <a:off x="862011" y="1920238"/>
            <a:ext cx="5157787" cy="4297680"/>
          </a:xfrm>
          <a:prstGeom prst="rect">
            <a:avLst/>
          </a:prstGeom>
        </p:spPr>
        <p:txBody>
          <a:bodyPr/>
          <a:lstStyle>
            <a:lvl1pPr>
              <a:defRPr sz="2400">
                <a:latin typeface="Avenir Next LT Pro" panose="020B0504020202020204" pitchFamily="34" charset="0"/>
                <a:cs typeface="Arial" panose="020B0604020202020204" pitchFamily="34" charset="0"/>
              </a:defRPr>
            </a:lvl1pPr>
            <a:lvl2pPr>
              <a:defRPr sz="2200">
                <a:latin typeface="Avenir Next LT Pro" panose="020B0504020202020204" pitchFamily="34" charset="0"/>
                <a:cs typeface="Arial" panose="020B0604020202020204" pitchFamily="34" charset="0"/>
              </a:defRPr>
            </a:lvl2pPr>
            <a:lvl3pPr marL="914400" indent="0">
              <a:buNone/>
              <a:defRPr>
                <a:latin typeface="Avenir Next LT Pro" panose="020B0504020202020204" pitchFamily="34" charset="0"/>
                <a:cs typeface="Arial" panose="020B0604020202020204" pitchFamily="34" charset="0"/>
              </a:defRPr>
            </a:lvl3pPr>
            <a:lvl4pPr>
              <a:defRPr>
                <a:latin typeface="Franklin Gothic Book" panose="020B0503020102020204" pitchFamily="34" charset="0"/>
              </a:defRPr>
            </a:lvl4pPr>
            <a:lvl5pPr marL="1828800" indent="0">
              <a:buNone/>
              <a:defRPr/>
            </a:lvl5pPr>
          </a:lstStyle>
          <a:p>
            <a:pPr lvl="0"/>
            <a:r>
              <a:rPr lang="en-US" dirty="0"/>
              <a:t>Edit bullet level one text.</a:t>
            </a:r>
          </a:p>
          <a:p>
            <a:pPr lvl="1"/>
            <a:r>
              <a:rPr lang="en-US" dirty="0"/>
              <a:t>Edit bullet level two text.</a:t>
            </a:r>
          </a:p>
          <a:p>
            <a:pPr lvl="2"/>
            <a:endParaRPr lang="en-US" dirty="0"/>
          </a:p>
        </p:txBody>
      </p:sp>
      <p:sp>
        <p:nvSpPr>
          <p:cNvPr id="5" name="Text Placeholder 4">
            <a:extLst>
              <a:ext uri="{FF2B5EF4-FFF2-40B4-BE49-F238E27FC236}">
                <a16:creationId xmlns:a16="http://schemas.microsoft.com/office/drawing/2014/main" id="{55855752-6A74-934C-B334-F2DD6B79DA48}"/>
              </a:ext>
            </a:extLst>
          </p:cNvPr>
          <p:cNvSpPr>
            <a:spLocks noGrp="1"/>
          </p:cNvSpPr>
          <p:nvPr>
            <p:ph type="body" sz="quarter" idx="3" hasCustomPrompt="1"/>
          </p:nvPr>
        </p:nvSpPr>
        <p:spPr>
          <a:xfrm>
            <a:off x="6172203" y="1097280"/>
            <a:ext cx="5183188" cy="823912"/>
          </a:xfrm>
          <a:prstGeom prst="rect">
            <a:avLst/>
          </a:prstGeom>
        </p:spPr>
        <p:txBody>
          <a:bodyPr anchor="b"/>
          <a:lstStyle>
            <a:lvl1pPr marL="0" indent="0">
              <a:buNone/>
              <a:defRPr sz="2800" b="1">
                <a:latin typeface="Avenir Next LT Pro" panose="020B05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header text</a:t>
            </a:r>
          </a:p>
        </p:txBody>
      </p:sp>
      <p:sp>
        <p:nvSpPr>
          <p:cNvPr id="6" name="Content Placeholder 5">
            <a:extLst>
              <a:ext uri="{FF2B5EF4-FFF2-40B4-BE49-F238E27FC236}">
                <a16:creationId xmlns:a16="http://schemas.microsoft.com/office/drawing/2014/main" id="{E51ED7E2-1F15-7C46-9001-20B2F8A00C5A}"/>
              </a:ext>
            </a:extLst>
          </p:cNvPr>
          <p:cNvSpPr>
            <a:spLocks noGrp="1"/>
          </p:cNvSpPr>
          <p:nvPr>
            <p:ph sz="quarter" idx="4" hasCustomPrompt="1"/>
          </p:nvPr>
        </p:nvSpPr>
        <p:spPr>
          <a:xfrm>
            <a:off x="6172203" y="1920238"/>
            <a:ext cx="5183188" cy="4297680"/>
          </a:xfrm>
          <a:prstGeom prst="rect">
            <a:avLst/>
          </a:prstGeom>
        </p:spPr>
        <p:txBody>
          <a:bodyPr/>
          <a:lstStyle>
            <a:lvl1pPr>
              <a:defRPr sz="2400">
                <a:latin typeface="Avenir Next LT Pro" panose="020B0504020202020204" pitchFamily="34" charset="0"/>
                <a:cs typeface="Arial" panose="020B0604020202020204" pitchFamily="34" charset="0"/>
              </a:defRPr>
            </a:lvl1pPr>
            <a:lvl2pPr>
              <a:defRPr>
                <a:latin typeface="Avenir Next LT Pro" panose="020B0504020202020204" pitchFamily="34" charset="0"/>
                <a:cs typeface="Arial" panose="020B0604020202020204" pitchFamily="34" charset="0"/>
              </a:defRPr>
            </a:lvl2pPr>
            <a:lvl3pPr>
              <a:defRPr>
                <a:latin typeface="Avenir Next LT Pro" panose="020B0504020202020204" pitchFamily="34" charset="0"/>
                <a:cs typeface="Arial" panose="020B0604020202020204" pitchFamily="34" charset="0"/>
              </a:defRPr>
            </a:lvl3pPr>
            <a:lvl4pPr>
              <a:defRPr>
                <a:latin typeface="Franklin Gothic Book" panose="020B0503020102020204" pitchFamily="34" charset="0"/>
              </a:defRPr>
            </a:lvl4pPr>
          </a:lstStyle>
          <a:p>
            <a:pPr lvl="0"/>
            <a:r>
              <a:rPr lang="en-US" dirty="0"/>
              <a:t>Edit bullet level one text.</a:t>
            </a:r>
          </a:p>
          <a:p>
            <a:pPr lvl="1"/>
            <a:r>
              <a:rPr lang="en-US" dirty="0"/>
              <a:t>Edit bullet level two text.</a:t>
            </a:r>
          </a:p>
          <a:p>
            <a:pPr lvl="2"/>
            <a:endParaRPr lang="en-US" dirty="0"/>
          </a:p>
        </p:txBody>
      </p:sp>
      <p:sp>
        <p:nvSpPr>
          <p:cNvPr id="10" name="Rectangle 9">
            <a:extLst>
              <a:ext uri="{FF2B5EF4-FFF2-40B4-BE49-F238E27FC236}">
                <a16:creationId xmlns:a16="http://schemas.microsoft.com/office/drawing/2014/main" id="{599027F3-96A1-F54F-89E8-F47E6B10DE1B}"/>
              </a:ext>
              <a:ext uri="{C183D7F6-B498-43B3-948B-1728B52AA6E4}">
                <adec:decorative xmlns:adec="http://schemas.microsoft.com/office/drawing/2017/decorative" val="1"/>
              </a:ext>
            </a:extLst>
          </p:cNvPr>
          <p:cNvSpPr/>
          <p:nvPr userDrawn="1"/>
        </p:nvSpPr>
        <p:spPr>
          <a:xfrm>
            <a:off x="0" y="5"/>
            <a:ext cx="12192000" cy="977549"/>
          </a:xfrm>
          <a:prstGeom prst="rect">
            <a:avLst/>
          </a:prstGeom>
          <a:solidFill>
            <a:srgbClr val="00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7CFBF09-BBCF-454C-91A3-1D89A60FA302}"/>
              </a:ext>
              <a:ext uri="{C183D7F6-B498-43B3-948B-1728B52AA6E4}">
                <adec:decorative xmlns:adec="http://schemas.microsoft.com/office/drawing/2017/decorative" val="1"/>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6" name="Title 1">
            <a:extLst>
              <a:ext uri="{FF2B5EF4-FFF2-40B4-BE49-F238E27FC236}">
                <a16:creationId xmlns:a16="http://schemas.microsoft.com/office/drawing/2014/main" id="{8F696F47-27EC-4DEC-B31C-E3E63F7FBE43}"/>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chemeClr val="bg1"/>
                </a:solidFill>
                <a:latin typeface="Avenir Next LT Pro" panose="020B0504020202020204" pitchFamily="34" charset="0"/>
                <a:ea typeface="+mj-ea"/>
                <a:cs typeface="Arial" panose="020B0604020202020204" pitchFamily="34" charset="0"/>
              </a:defRPr>
            </a:lvl1pPr>
          </a:lstStyle>
          <a:p>
            <a:r>
              <a:rPr lang="en-US" dirty="0"/>
              <a:t>Click to add slide title</a:t>
            </a:r>
          </a:p>
        </p:txBody>
      </p:sp>
      <p:sp>
        <p:nvSpPr>
          <p:cNvPr id="13" name="TextBox 12">
            <a:extLst>
              <a:ext uri="{FF2B5EF4-FFF2-40B4-BE49-F238E27FC236}">
                <a16:creationId xmlns:a16="http://schemas.microsoft.com/office/drawing/2014/main" id="{03F1034B-732A-43E2-993F-868DF0D2772D}"/>
              </a:ext>
            </a:extLst>
          </p:cNvPr>
          <p:cNvSpPr txBox="1"/>
          <p:nvPr userDrawn="1"/>
        </p:nvSpPr>
        <p:spPr>
          <a:xfrm>
            <a:off x="451263" y="6545764"/>
            <a:ext cx="5035137" cy="276999"/>
          </a:xfrm>
          <a:prstGeom prst="rect">
            <a:avLst/>
          </a:prstGeom>
          <a:noFill/>
        </p:spPr>
        <p:txBody>
          <a:bodyPr wrap="square" rtlCol="0">
            <a:spAutoFit/>
          </a:bodyPr>
          <a:lstStyle/>
          <a:p>
            <a:r>
              <a:rPr lang="en-US" sz="1200" dirty="0">
                <a:solidFill>
                  <a:schemeClr val="bg1"/>
                </a:solidFill>
                <a:latin typeface="Avenir Next LT Pro" panose="020B0504020202020204" pitchFamily="34" charset="0"/>
                <a:cs typeface="Arial" panose="020B0604020202020204" pitchFamily="34" charset="0"/>
              </a:rPr>
              <a:t>Massachusetts Department of Public Health | mass.gov/dph</a:t>
            </a:r>
          </a:p>
        </p:txBody>
      </p:sp>
      <p:sp>
        <p:nvSpPr>
          <p:cNvPr id="14" name="Slide Number Placeholder 5">
            <a:extLst>
              <a:ext uri="{FF2B5EF4-FFF2-40B4-BE49-F238E27FC236}">
                <a16:creationId xmlns:a16="http://schemas.microsoft.com/office/drawing/2014/main" id="{BE009795-B8D9-482E-96A1-D1025E613A3F}"/>
              </a:ext>
            </a:extLst>
          </p:cNvPr>
          <p:cNvSpPr>
            <a:spLocks noGrp="1"/>
          </p:cNvSpPr>
          <p:nvPr>
            <p:ph type="sldNum" sz="quarter" idx="10"/>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dirty="0"/>
          </a:p>
        </p:txBody>
      </p:sp>
    </p:spTree>
    <p:extLst>
      <p:ext uri="{BB962C8B-B14F-4D97-AF65-F5344CB8AC3E}">
        <p14:creationId xmlns:p14="http://schemas.microsoft.com/office/powerpoint/2010/main" val="1663658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Just Footer">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BB607E6-0B1F-BB4A-9794-46A0CA431F4F}"/>
              </a:ext>
              <a:ext uri="{C183D7F6-B498-43B3-948B-1728B52AA6E4}">
                <adec:decorative xmlns:adec="http://schemas.microsoft.com/office/drawing/2017/decorative" val="1"/>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 name="TextBox 10">
            <a:extLst>
              <a:ext uri="{FF2B5EF4-FFF2-40B4-BE49-F238E27FC236}">
                <a16:creationId xmlns:a16="http://schemas.microsoft.com/office/drawing/2014/main" id="{53D0130E-9D3A-4D88-A99C-681EBB4E32AF}"/>
              </a:ext>
            </a:extLst>
          </p:cNvPr>
          <p:cNvSpPr txBox="1"/>
          <p:nvPr userDrawn="1"/>
        </p:nvSpPr>
        <p:spPr>
          <a:xfrm>
            <a:off x="451263" y="6545764"/>
            <a:ext cx="5035137" cy="276999"/>
          </a:xfrm>
          <a:prstGeom prst="rect">
            <a:avLst/>
          </a:prstGeom>
          <a:noFill/>
        </p:spPr>
        <p:txBody>
          <a:bodyPr wrap="square" rtlCol="0">
            <a:spAutoFit/>
          </a:bodyPr>
          <a:lstStyle/>
          <a:p>
            <a:r>
              <a:rPr lang="en-US" sz="1200" dirty="0">
                <a:solidFill>
                  <a:schemeClr val="bg1"/>
                </a:solidFill>
                <a:latin typeface="Avenir Next LT Pro" panose="020B0504020202020204" pitchFamily="34" charset="0"/>
                <a:cs typeface="Arial" panose="020B0604020202020204" pitchFamily="34" charset="0"/>
              </a:rPr>
              <a:t>Massachusetts Department of Public Health | mass.gov/dph</a:t>
            </a:r>
          </a:p>
        </p:txBody>
      </p:sp>
      <p:sp>
        <p:nvSpPr>
          <p:cNvPr id="5" name="Slide Number Placeholder 5">
            <a:extLst>
              <a:ext uri="{FF2B5EF4-FFF2-40B4-BE49-F238E27FC236}">
                <a16:creationId xmlns:a16="http://schemas.microsoft.com/office/drawing/2014/main" id="{2585A0BC-7D09-4814-A71B-C90669C60B81}"/>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dirty="0"/>
          </a:p>
        </p:txBody>
      </p:sp>
    </p:spTree>
    <p:extLst>
      <p:ext uri="{BB962C8B-B14F-4D97-AF65-F5344CB8AC3E}">
        <p14:creationId xmlns:p14="http://schemas.microsoft.com/office/powerpoint/2010/main" val="2780067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Intro">
    <p:bg>
      <p:bgPr>
        <a:solidFill>
          <a:srgbClr val="005994"/>
        </a:solidFill>
        <a:effectLst/>
      </p:bgPr>
    </p:bg>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849108D5-E6A2-E374-F491-40DDE4CC949E}"/>
              </a:ext>
              <a:ext uri="{C183D7F6-B498-43B3-948B-1728B52AA6E4}">
                <adec:decorative xmlns:adec="http://schemas.microsoft.com/office/drawing/2017/decorative" val="1"/>
              </a:ext>
            </a:extLst>
          </p:cNvPr>
          <p:cNvCxnSpPr/>
          <p:nvPr userDrawn="1"/>
        </p:nvCxnSpPr>
        <p:spPr>
          <a:xfrm>
            <a:off x="2049517" y="2228193"/>
            <a:ext cx="8113986"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E2F8765F-34CF-EDAB-B5EF-A28E0BDB163D}"/>
              </a:ext>
              <a:ext uri="{C183D7F6-B498-43B3-948B-1728B52AA6E4}">
                <adec:decorative xmlns:adec="http://schemas.microsoft.com/office/drawing/2017/decorative" val="1"/>
              </a:ext>
            </a:extLst>
          </p:cNvPr>
          <p:cNvCxnSpPr/>
          <p:nvPr userDrawn="1"/>
        </p:nvCxnSpPr>
        <p:spPr>
          <a:xfrm>
            <a:off x="2039007" y="4703379"/>
            <a:ext cx="8113986"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6" name="Text Placeholder 5">
            <a:extLst>
              <a:ext uri="{FF2B5EF4-FFF2-40B4-BE49-F238E27FC236}">
                <a16:creationId xmlns:a16="http://schemas.microsoft.com/office/drawing/2014/main" id="{3CE05C00-0C08-7FEC-4EE1-897B5C522B54}"/>
              </a:ext>
            </a:extLst>
          </p:cNvPr>
          <p:cNvSpPr>
            <a:spLocks noGrp="1"/>
          </p:cNvSpPr>
          <p:nvPr>
            <p:ph type="body" sz="quarter" idx="10" hasCustomPrompt="1"/>
          </p:nvPr>
        </p:nvSpPr>
        <p:spPr>
          <a:xfrm>
            <a:off x="2995886" y="2814637"/>
            <a:ext cx="6032500" cy="1228725"/>
          </a:xfrm>
          <a:prstGeom prst="rect">
            <a:avLst/>
          </a:prstGeom>
        </p:spPr>
        <p:txBody>
          <a:bodyPr anchor="ctr" anchorCtr="0"/>
          <a:lstStyle>
            <a:lvl1pPr marL="0" indent="0" algn="ctr">
              <a:buNone/>
              <a:defRPr sz="4400" b="1">
                <a:solidFill>
                  <a:schemeClr val="bg1"/>
                </a:solidFill>
                <a:latin typeface="Avenir Next LT Pro" panose="020B0504020202020204" pitchFamily="34" charset="0"/>
                <a:cs typeface="Arial" panose="020B0604020202020204" pitchFamily="34" charset="0"/>
              </a:defRPr>
            </a:lvl1pPr>
          </a:lstStyle>
          <a:p>
            <a:pPr lvl="0"/>
            <a:r>
              <a:rPr lang="en-US" dirty="0"/>
              <a:t>Enter section title</a:t>
            </a:r>
          </a:p>
        </p:txBody>
      </p:sp>
    </p:spTree>
    <p:extLst>
      <p:ext uri="{BB962C8B-B14F-4D97-AF65-F5344CB8AC3E}">
        <p14:creationId xmlns:p14="http://schemas.microsoft.com/office/powerpoint/2010/main" val="3296889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532959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90931278"/>
      </p:ext>
    </p:extLst>
  </p:cSld>
  <p:clrMap bg1="lt1" tx1="dk1" bg2="lt2" tx2="dk2" accent1="accent1" accent2="accent2" accent3="accent3" accent4="accent4" accent5="accent5" accent6="accent6" hlink="hlink" folHlink="folHlink"/>
  <p:sldLayoutIdLst>
    <p:sldLayoutId id="2147483656" r:id="rId1"/>
    <p:sldLayoutId id="2147483658" r:id="rId2"/>
    <p:sldLayoutId id="2147483650" r:id="rId3"/>
    <p:sldLayoutId id="2147483653" r:id="rId4"/>
    <p:sldLayoutId id="2147483659" r:id="rId5"/>
    <p:sldLayoutId id="2147483657" r:id="rId6"/>
    <p:sldLayoutId id="2147483660" r:id="rId7"/>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1785A978-E8DF-43C5-81AD-9E02D99320AA}"/>
              </a:ext>
            </a:extLst>
          </p:cNvPr>
          <p:cNvSpPr>
            <a:spLocks noGrp="1"/>
          </p:cNvSpPr>
          <p:nvPr>
            <p:ph type="title" idx="4294967295"/>
          </p:nvPr>
        </p:nvSpPr>
        <p:spPr>
          <a:xfrm>
            <a:off x="875729" y="2358615"/>
            <a:ext cx="10440537" cy="137370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44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Massachusetts HIV Epidemiologic Profile: </a:t>
            </a:r>
          </a:p>
          <a:p>
            <a:pPr marL="0" marR="0" lvl="0" indent="0" algn="ctr"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0" lang="en-US" sz="44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Data as of 7/1/202</a:t>
            </a:r>
            <a:r>
              <a:rPr lang="en-US" b="1" dirty="0">
                <a:solidFill>
                  <a:schemeClr val="bg1"/>
                </a:solidFill>
                <a:latin typeface="Arial" panose="020B0604020202020204" pitchFamily="34" charset="0"/>
                <a:ea typeface="+mn-ea"/>
                <a:cs typeface="Arial" panose="020B0604020202020204" pitchFamily="34" charset="0"/>
              </a:rPr>
              <a:t>5</a:t>
            </a:r>
            <a:endParaRPr kumimoji="0" lang="en-US" sz="44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0" lang="en-US" sz="44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Population Report: People Born Outside the United States</a:t>
            </a:r>
            <a:br>
              <a:rPr kumimoji="0" lang="en-US" sz="44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br>
            <a:endParaRPr kumimoji="0" lang="en-US" sz="44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0162914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E46632-428C-1F86-71EE-0FE06C0561AB}"/>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A7EE2D2D-362D-E15D-349F-87097C9C8D26}"/>
              </a:ext>
            </a:extLst>
          </p:cNvPr>
          <p:cNvSpPr>
            <a:spLocks noGrp="1"/>
          </p:cNvSpPr>
          <p:nvPr>
            <p:ph type="title"/>
          </p:nvPr>
        </p:nvSpPr>
        <p:spPr>
          <a:xfrm>
            <a:off x="592822" y="80806"/>
            <a:ext cx="10972800" cy="874654"/>
          </a:xfrm>
        </p:spPr>
        <p:txBody>
          <a:bodyPr>
            <a:normAutofit/>
          </a:bodyPr>
          <a:lstStyle/>
          <a:p>
            <a:pPr algn="ctr"/>
            <a:r>
              <a:rPr lang="en-US" sz="2400" dirty="0"/>
              <a:t>HIV diagnoses among individuals AMAB born outside the US by exposure mode and race/ethnicity, Massachusetts 2022–2024</a:t>
            </a:r>
            <a:r>
              <a:rPr lang="en-US" sz="2400" baseline="30000" dirty="0"/>
              <a:t>1</a:t>
            </a:r>
            <a:r>
              <a:rPr lang="en-US" sz="2400" dirty="0"/>
              <a:t> </a:t>
            </a:r>
          </a:p>
        </p:txBody>
      </p:sp>
      <p:pic>
        <p:nvPicPr>
          <p:cNvPr id="6" name="Picture 5" descr="The figure is a bar chart displaying the distribution of recent HIV diagnoses among individuals assigned male at birth and born outside the US by exposure mode for each of three racial/ethnic groups: White NH (N=31), Black NH (N=197), and Hispanic/Latinx (N=240).">
            <a:extLst>
              <a:ext uri="{FF2B5EF4-FFF2-40B4-BE49-F238E27FC236}">
                <a16:creationId xmlns:a16="http://schemas.microsoft.com/office/drawing/2014/main" id="{E4A128AC-6B50-C1E2-A611-773FC41E2C87}"/>
              </a:ext>
            </a:extLst>
          </p:cNvPr>
          <p:cNvPicPr>
            <a:picLocks noChangeAspect="1"/>
          </p:cNvPicPr>
          <p:nvPr/>
        </p:nvPicPr>
        <p:blipFill>
          <a:blip r:embed="rId3"/>
          <a:stretch>
            <a:fillRect/>
          </a:stretch>
        </p:blipFill>
        <p:spPr>
          <a:xfrm>
            <a:off x="100062" y="1109263"/>
            <a:ext cx="12040644" cy="4810161"/>
          </a:xfrm>
          <a:prstGeom prst="rect">
            <a:avLst/>
          </a:prstGeom>
        </p:spPr>
      </p:pic>
      <p:sp>
        <p:nvSpPr>
          <p:cNvPr id="5" name="TextBox 4">
            <a:extLst>
              <a:ext uri="{FF2B5EF4-FFF2-40B4-BE49-F238E27FC236}">
                <a16:creationId xmlns:a16="http://schemas.microsoft.com/office/drawing/2014/main" id="{DFC51FC6-036B-4D2D-D411-25EC8F1ABBAA}"/>
              </a:ext>
            </a:extLst>
          </p:cNvPr>
          <p:cNvSpPr txBox="1"/>
          <p:nvPr/>
        </p:nvSpPr>
        <p:spPr>
          <a:xfrm>
            <a:off x="463242" y="5944564"/>
            <a:ext cx="11470139" cy="553998"/>
          </a:xfrm>
          <a:prstGeom prst="rect">
            <a:avLst/>
          </a:prstGeom>
          <a:noFill/>
        </p:spPr>
        <p:txBody>
          <a:bodyPr wrap="square" rtlCol="0">
            <a:spAutoFit/>
          </a:bodyPr>
          <a:lstStyle/>
          <a:p>
            <a:r>
              <a:rPr lang="en-US" sz="1000" baseline="30000" dirty="0">
                <a:latin typeface="Arial Narrow" panose="020B0606020202030204" pitchFamily="34" charset="0"/>
                <a:cs typeface="Arial" panose="020B0604020202020204" pitchFamily="34" charset="0"/>
              </a:rPr>
              <a:t>1 </a:t>
            </a:r>
            <a:r>
              <a:rPr lang="en-US" sz="1000" dirty="0">
                <a:latin typeface="Arial Narrow" panose="020B0606020202030204" pitchFamily="34" charset="0"/>
                <a:cs typeface="Arial" panose="020B0604020202020204" pitchFamily="34" charset="0"/>
              </a:rPr>
              <a:t>Please consider the impact of the COVID-19 pandemic on infectious disease screening, treatment, and surveillance in the interpretation of data from 2020 to 2022.</a:t>
            </a:r>
          </a:p>
          <a:p>
            <a:r>
              <a:rPr lang="en-US" sz="1000" dirty="0">
                <a:latin typeface="Arial Narrow" panose="020B0606020202030204" pitchFamily="34" charset="0"/>
              </a:rPr>
              <a:t> * Values less than five are suppressed for populations less than 50,000 or for populations of unknown size. Percentages do not add up to 100% due to suppressed value. MSM=Male-to-Male Sex; IDU=Injection Drug Use; HTSX=Heterosexual Sex; NIR=No Identified Risk 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22A549FC-CEAE-D099-E245-D15E03EAD1B5}"/>
              </a:ext>
            </a:extLst>
          </p:cNvPr>
          <p:cNvSpPr>
            <a:spLocks noGrp="1"/>
          </p:cNvSpPr>
          <p:nvPr>
            <p:ph type="sldNum" sz="quarter" idx="4"/>
          </p:nvPr>
        </p:nvSpPr>
        <p:spPr>
          <a:prstGeom prst="rect">
            <a:avLst/>
          </a:prstGeom>
        </p:spPr>
        <p:txBody>
          <a:bodyPr/>
          <a:lstStyle/>
          <a:p>
            <a:fld id="{CA49D0EE-DE7F-324B-A84C-F36708423CDB}" type="slidenum">
              <a:rPr lang="en-US" smtClean="0"/>
              <a:pPr/>
              <a:t>10</a:t>
            </a:fld>
            <a:endParaRPr lang="en-US" dirty="0"/>
          </a:p>
        </p:txBody>
      </p:sp>
    </p:spTree>
    <p:extLst>
      <p:ext uri="{BB962C8B-B14F-4D97-AF65-F5344CB8AC3E}">
        <p14:creationId xmlns:p14="http://schemas.microsoft.com/office/powerpoint/2010/main" val="35417619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90DB8B-C2D7-4CBF-00ED-B63856EDEE39}"/>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E7CA01B5-4BCF-1FD9-353F-328D3D6C1F96}"/>
              </a:ext>
            </a:extLst>
          </p:cNvPr>
          <p:cNvSpPr>
            <a:spLocks noGrp="1"/>
          </p:cNvSpPr>
          <p:nvPr>
            <p:ph type="title"/>
          </p:nvPr>
        </p:nvSpPr>
        <p:spPr>
          <a:xfrm>
            <a:off x="592822" y="80806"/>
            <a:ext cx="10972800" cy="874654"/>
          </a:xfrm>
        </p:spPr>
        <p:txBody>
          <a:bodyPr>
            <a:normAutofit/>
          </a:bodyPr>
          <a:lstStyle/>
          <a:p>
            <a:pPr algn="ctr"/>
            <a:r>
              <a:rPr lang="en-US" sz="2400" dirty="0"/>
              <a:t>HIV diagnoses among individuals AFAB born outside the US by exposure mode and race/ethnicity, Massachusetts 2022–2024</a:t>
            </a:r>
            <a:r>
              <a:rPr lang="en-US" sz="2400" baseline="30000" dirty="0"/>
              <a:t>1</a:t>
            </a:r>
            <a:r>
              <a:rPr lang="en-US" sz="2400" dirty="0"/>
              <a:t> </a:t>
            </a:r>
          </a:p>
        </p:txBody>
      </p:sp>
      <p:pic>
        <p:nvPicPr>
          <p:cNvPr id="6" name="Picture 5" descr="The figure is a bar chart displaying the distribution of recent HIV diagnoses among individuals assigned female at birth and born outside the US by exposure mode for each of three racial/ethnic groups: White NH (N=8), Black NH (N=224), and Hispanic/Latinx (N=55).">
            <a:extLst>
              <a:ext uri="{FF2B5EF4-FFF2-40B4-BE49-F238E27FC236}">
                <a16:creationId xmlns:a16="http://schemas.microsoft.com/office/drawing/2014/main" id="{4F9321BB-256B-9B3B-AC68-CAB09A464825}"/>
              </a:ext>
            </a:extLst>
          </p:cNvPr>
          <p:cNvPicPr>
            <a:picLocks noChangeAspect="1"/>
          </p:cNvPicPr>
          <p:nvPr/>
        </p:nvPicPr>
        <p:blipFill>
          <a:blip r:embed="rId3"/>
          <a:stretch>
            <a:fillRect/>
          </a:stretch>
        </p:blipFill>
        <p:spPr>
          <a:xfrm>
            <a:off x="249428" y="1112315"/>
            <a:ext cx="11717528" cy="4730906"/>
          </a:xfrm>
          <a:prstGeom prst="rect">
            <a:avLst/>
          </a:prstGeom>
        </p:spPr>
      </p:pic>
      <p:sp>
        <p:nvSpPr>
          <p:cNvPr id="5" name="TextBox 4">
            <a:extLst>
              <a:ext uri="{FF2B5EF4-FFF2-40B4-BE49-F238E27FC236}">
                <a16:creationId xmlns:a16="http://schemas.microsoft.com/office/drawing/2014/main" id="{F97BD2A9-AA08-D2E8-BAC3-1D7D50ADF1B6}"/>
              </a:ext>
            </a:extLst>
          </p:cNvPr>
          <p:cNvSpPr txBox="1"/>
          <p:nvPr/>
        </p:nvSpPr>
        <p:spPr>
          <a:xfrm>
            <a:off x="463242" y="5781275"/>
            <a:ext cx="11470139" cy="707886"/>
          </a:xfrm>
          <a:prstGeom prst="rect">
            <a:avLst/>
          </a:prstGeom>
          <a:noFill/>
        </p:spPr>
        <p:txBody>
          <a:bodyPr wrap="square" rtlCol="0">
            <a:spAutoFit/>
          </a:bodyPr>
          <a:lstStyle/>
          <a:p>
            <a:r>
              <a:rPr lang="en-US" sz="1000" baseline="30000" dirty="0">
                <a:latin typeface="Arial Narrow" panose="020B0606020202030204" pitchFamily="34" charset="0"/>
                <a:cs typeface="Arial" panose="020B0604020202020204" pitchFamily="34" charset="0"/>
              </a:rPr>
              <a:t>1 </a:t>
            </a:r>
            <a:r>
              <a:rPr lang="en-US" sz="1000" dirty="0">
                <a:latin typeface="Arial Narrow" panose="020B0606020202030204" pitchFamily="34" charset="0"/>
                <a:cs typeface="Arial" panose="020B0604020202020204" pitchFamily="34" charset="0"/>
              </a:rPr>
              <a:t>Please consider the impact of the COVID-19 pandemic on infectious disease screening, treatment, and surveillance in the interpretation of data from 2020 to 2022.</a:t>
            </a:r>
          </a:p>
          <a:p>
            <a:r>
              <a:rPr lang="en-US" sz="1000" dirty="0">
                <a:latin typeface="Arial Narrow" panose="020B0606020202030204" pitchFamily="34" charset="0"/>
              </a:rPr>
              <a:t> * Values less than five are suppressed for populations less than 50,000 or for populations of unknown size. Percentages do not add up to 100% due to suppressed value. IDU=Injection Drug Use; HTSX=Heterosexual Sex; Pres. HTSX=presumed heterosexual exposure, includes individuals assigned female at birth with a negative history of injection drug use who report having sex with an individual that identifies as male of unknown HIV status and risk; NIR=No Identified Risk; </a:t>
            </a:r>
          </a:p>
          <a:p>
            <a:r>
              <a:rPr lang="en-US" sz="1000" dirty="0">
                <a:latin typeface="Arial Narrow" panose="020B0606020202030204" pitchFamily="34" charset="0"/>
              </a:rPr>
              <a:t>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BA496A86-79E3-82A0-EF1E-2FB5CBC9E54A}"/>
              </a:ext>
            </a:extLst>
          </p:cNvPr>
          <p:cNvSpPr>
            <a:spLocks noGrp="1"/>
          </p:cNvSpPr>
          <p:nvPr>
            <p:ph type="sldNum" sz="quarter" idx="4"/>
          </p:nvPr>
        </p:nvSpPr>
        <p:spPr>
          <a:prstGeom prst="rect">
            <a:avLst/>
          </a:prstGeom>
        </p:spPr>
        <p:txBody>
          <a:bodyPr/>
          <a:lstStyle/>
          <a:p>
            <a:fld id="{CA49D0EE-DE7F-324B-A84C-F36708423CDB}" type="slidenum">
              <a:rPr lang="en-US" smtClean="0"/>
              <a:pPr/>
              <a:t>11</a:t>
            </a:fld>
            <a:endParaRPr lang="en-US" dirty="0"/>
          </a:p>
        </p:txBody>
      </p:sp>
    </p:spTree>
    <p:extLst>
      <p:ext uri="{BB962C8B-B14F-4D97-AF65-F5344CB8AC3E}">
        <p14:creationId xmlns:p14="http://schemas.microsoft.com/office/powerpoint/2010/main" val="36897092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AC3D7-6E80-B56C-8C77-AC5DA67605CB}"/>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CFE17406-99E7-03F6-DAF2-81832F016872}"/>
              </a:ext>
            </a:extLst>
          </p:cNvPr>
          <p:cNvSpPr>
            <a:spLocks noGrp="1"/>
          </p:cNvSpPr>
          <p:nvPr>
            <p:ph type="title"/>
          </p:nvPr>
        </p:nvSpPr>
        <p:spPr>
          <a:xfrm>
            <a:off x="592822" y="80806"/>
            <a:ext cx="10972800" cy="874654"/>
          </a:xfrm>
        </p:spPr>
        <p:txBody>
          <a:bodyPr>
            <a:normAutofit/>
          </a:bodyPr>
          <a:lstStyle/>
          <a:p>
            <a:pPr algn="ctr"/>
            <a:r>
              <a:rPr lang="en-US" sz="2400" dirty="0"/>
              <a:t>HIV infection diagnoses by Health Service Region and place of birth, Massachusetts 2022–2024</a:t>
            </a:r>
            <a:r>
              <a:rPr lang="en-US" sz="2400" baseline="30000" dirty="0"/>
              <a:t>1</a:t>
            </a:r>
            <a:r>
              <a:rPr lang="en-US" sz="2400" dirty="0"/>
              <a:t> </a:t>
            </a:r>
          </a:p>
        </p:txBody>
      </p:sp>
      <p:pic>
        <p:nvPicPr>
          <p:cNvPr id="4" name="Picture 3" descr="The figure is a bar chart displaying the percentage distribution by place of birth (US, Puerto Rico/US Dependency, Non-US) for Massachusetts Total (N=1,596) and six Health Service Regions: Boston (N=395), Central (N=153), Metrowest (N=220), Northeast, (N=321), Southeast (N=322), Western (N=153).">
            <a:extLst>
              <a:ext uri="{FF2B5EF4-FFF2-40B4-BE49-F238E27FC236}">
                <a16:creationId xmlns:a16="http://schemas.microsoft.com/office/drawing/2014/main" id="{707FBF29-D4FA-2420-9B04-7E252CFFB779}"/>
              </a:ext>
            </a:extLst>
          </p:cNvPr>
          <p:cNvPicPr>
            <a:picLocks noChangeAspect="1"/>
          </p:cNvPicPr>
          <p:nvPr/>
        </p:nvPicPr>
        <p:blipFill>
          <a:blip r:embed="rId3"/>
          <a:stretch>
            <a:fillRect/>
          </a:stretch>
        </p:blipFill>
        <p:spPr>
          <a:xfrm>
            <a:off x="225041" y="1072687"/>
            <a:ext cx="11790686" cy="4810161"/>
          </a:xfrm>
          <a:prstGeom prst="rect">
            <a:avLst/>
          </a:prstGeom>
        </p:spPr>
      </p:pic>
      <p:sp>
        <p:nvSpPr>
          <p:cNvPr id="5" name="TextBox 4">
            <a:extLst>
              <a:ext uri="{FF2B5EF4-FFF2-40B4-BE49-F238E27FC236}">
                <a16:creationId xmlns:a16="http://schemas.microsoft.com/office/drawing/2014/main" id="{6A1FF4F1-ECB7-0381-E3D7-0E35B5379416}"/>
              </a:ext>
            </a:extLst>
          </p:cNvPr>
          <p:cNvSpPr txBox="1"/>
          <p:nvPr/>
        </p:nvSpPr>
        <p:spPr>
          <a:xfrm>
            <a:off x="463792" y="5805167"/>
            <a:ext cx="11470139" cy="707886"/>
          </a:xfrm>
          <a:prstGeom prst="rect">
            <a:avLst/>
          </a:prstGeom>
          <a:noFill/>
        </p:spPr>
        <p:txBody>
          <a:bodyPr wrap="square" rtlCol="0">
            <a:spAutoFit/>
          </a:bodyPr>
          <a:lstStyle/>
          <a:p>
            <a:r>
              <a:rPr lang="en-US" sz="1000" baseline="30000" dirty="0">
                <a:latin typeface="Arial Narrow" panose="020B0606020202030204" pitchFamily="34" charset="0"/>
                <a:cs typeface="Arial" panose="020B0604020202020204" pitchFamily="34" charset="0"/>
              </a:rPr>
              <a:t>1 </a:t>
            </a:r>
            <a:r>
              <a:rPr lang="en-US" sz="1000" dirty="0">
                <a:latin typeface="Arial Narrow" panose="020B0606020202030204" pitchFamily="34" charset="0"/>
                <a:cs typeface="Arial" panose="020B0604020202020204" pitchFamily="34" charset="0"/>
              </a:rPr>
              <a:t>Please consider the impact of the COVID-19 pandemic on infectious disease screening, treatment, and surveillance in the interpretation of data from 2020 to 2022. </a:t>
            </a:r>
            <a:r>
              <a:rPr lang="en-US" sz="1000" dirty="0">
                <a:latin typeface="Arial Narrow" panose="020B0606020202030204" pitchFamily="34" charset="0"/>
              </a:rPr>
              <a:t>HSR is based on residence at HIV infection diagnosis.</a:t>
            </a:r>
          </a:p>
          <a:p>
            <a:r>
              <a:rPr lang="en-US" sz="1000" dirty="0">
                <a:latin typeface="Arial Narrow" panose="020B0606020202030204" pitchFamily="34" charset="0"/>
              </a:rPr>
              <a:t>* Values less than five are suppressed for populations less than 50,000 or for populations of unknown size. Percentages do not add up to 100% due to suppressed value.</a:t>
            </a:r>
          </a:p>
          <a:p>
            <a:r>
              <a:rPr lang="en-US" sz="1000" dirty="0">
                <a:latin typeface="Arial Narrow" panose="020B0606020202030204" pitchFamily="34" charset="0"/>
              </a:rPr>
              <a:t>** 97% of individuals diagnosed with HIV infection from 2022–2024 who were born in a US dependency (USD) were born in Puerto Rico (PR).  </a:t>
            </a:r>
          </a:p>
          <a:p>
            <a:r>
              <a:rPr lang="en-US" sz="1000" dirty="0">
                <a:latin typeface="Arial Narrow" panose="020B0606020202030204" pitchFamily="34" charset="0"/>
              </a:rPr>
              <a:t>*** Total includes individuals diagnosed in a correctional facility. 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439EB858-CCCD-42A5-B1A3-946D2E71173B}"/>
              </a:ext>
            </a:extLst>
          </p:cNvPr>
          <p:cNvSpPr>
            <a:spLocks noGrp="1"/>
          </p:cNvSpPr>
          <p:nvPr>
            <p:ph type="sldNum" sz="quarter" idx="4"/>
          </p:nvPr>
        </p:nvSpPr>
        <p:spPr>
          <a:prstGeom prst="rect">
            <a:avLst/>
          </a:prstGeom>
        </p:spPr>
        <p:txBody>
          <a:bodyPr/>
          <a:lstStyle/>
          <a:p>
            <a:fld id="{CA49D0EE-DE7F-324B-A84C-F36708423CDB}" type="slidenum">
              <a:rPr lang="en-US" smtClean="0"/>
              <a:pPr/>
              <a:t>12</a:t>
            </a:fld>
            <a:endParaRPr lang="en-US" dirty="0"/>
          </a:p>
        </p:txBody>
      </p:sp>
    </p:spTree>
    <p:extLst>
      <p:ext uri="{BB962C8B-B14F-4D97-AF65-F5344CB8AC3E}">
        <p14:creationId xmlns:p14="http://schemas.microsoft.com/office/powerpoint/2010/main" val="21685238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C811C9C-1101-2A6F-9D16-0F366FC70990}"/>
              </a:ext>
            </a:extLst>
          </p:cNvPr>
          <p:cNvSpPr>
            <a:spLocks noGrp="1"/>
          </p:cNvSpPr>
          <p:nvPr>
            <p:ph type="title"/>
          </p:nvPr>
        </p:nvSpPr>
        <p:spPr/>
        <p:txBody>
          <a:bodyPr>
            <a:normAutofit/>
          </a:bodyPr>
          <a:lstStyle/>
          <a:p>
            <a:pPr algn="ctr"/>
            <a:r>
              <a:rPr lang="en-US" sz="2400" dirty="0"/>
              <a:t>Percentage distribution of individuals diagnosed with HIV infection by place of birth, Massachusetts 2015–2024</a:t>
            </a:r>
            <a:r>
              <a:rPr lang="en-US" sz="2400" baseline="30000" dirty="0"/>
              <a:t>1</a:t>
            </a:r>
          </a:p>
        </p:txBody>
      </p:sp>
      <p:pic>
        <p:nvPicPr>
          <p:cNvPr id="7" name="Picture 6" descr="The figure is a trendline displaying the percentage distribution of HIV infection diagnoses by place of birth (US, PR/USD, Non-US) for the most recent ten-year period.">
            <a:extLst>
              <a:ext uri="{FF2B5EF4-FFF2-40B4-BE49-F238E27FC236}">
                <a16:creationId xmlns:a16="http://schemas.microsoft.com/office/drawing/2014/main" id="{37278995-543A-A177-D670-3B969C95D60C}"/>
              </a:ext>
            </a:extLst>
          </p:cNvPr>
          <p:cNvPicPr>
            <a:picLocks noChangeAspect="1"/>
          </p:cNvPicPr>
          <p:nvPr/>
        </p:nvPicPr>
        <p:blipFill>
          <a:blip r:embed="rId3"/>
          <a:stretch>
            <a:fillRect/>
          </a:stretch>
        </p:blipFill>
        <p:spPr>
          <a:xfrm>
            <a:off x="228091" y="1139746"/>
            <a:ext cx="11735817" cy="4749196"/>
          </a:xfrm>
          <a:prstGeom prst="rect">
            <a:avLst/>
          </a:prstGeom>
        </p:spPr>
      </p:pic>
      <p:sp>
        <p:nvSpPr>
          <p:cNvPr id="6" name="TextBox 5">
            <a:extLst>
              <a:ext uri="{FF2B5EF4-FFF2-40B4-BE49-F238E27FC236}">
                <a16:creationId xmlns:a16="http://schemas.microsoft.com/office/drawing/2014/main" id="{B22A7259-FD59-EF4F-C2AC-8110AC2F09E5}"/>
              </a:ext>
            </a:extLst>
          </p:cNvPr>
          <p:cNvSpPr txBox="1"/>
          <p:nvPr/>
        </p:nvSpPr>
        <p:spPr>
          <a:xfrm>
            <a:off x="463242" y="6083356"/>
            <a:ext cx="11470139" cy="400110"/>
          </a:xfrm>
          <a:prstGeom prst="rect">
            <a:avLst/>
          </a:prstGeom>
          <a:noFill/>
        </p:spPr>
        <p:txBody>
          <a:bodyPr wrap="square" rtlCol="0">
            <a:spAutoFit/>
          </a:bodyPr>
          <a:lstStyle/>
          <a:p>
            <a:r>
              <a:rPr lang="en-US" sz="1000" baseline="30000" dirty="0">
                <a:latin typeface="Arial Narrow" panose="020B0606020202030204" pitchFamily="34" charset="0"/>
                <a:cs typeface="Arial" panose="020B0604020202020204" pitchFamily="34" charset="0"/>
              </a:rPr>
              <a:t>1 </a:t>
            </a:r>
            <a:r>
              <a:rPr lang="en-US" sz="1000" dirty="0">
                <a:latin typeface="Arial Narrow" panose="020B0606020202030204" pitchFamily="34" charset="0"/>
                <a:cs typeface="Arial" panose="020B0604020202020204" pitchFamily="34" charset="0"/>
              </a:rPr>
              <a:t>Please consider the impact of the COVID-19 pandemic on infectious disease screening, treatment, and surveillance in the interpretation of data from 2020 to 2022.</a:t>
            </a:r>
            <a:endParaRPr lang="en-US" sz="1000" dirty="0">
              <a:latin typeface="Arial Narrow" panose="020B0606020202030204" pitchFamily="34" charset="0"/>
            </a:endParaRPr>
          </a:p>
          <a:p>
            <a:r>
              <a:rPr lang="en-US" sz="1000" dirty="0">
                <a:latin typeface="Arial Narrow" panose="020B0606020202030204" pitchFamily="34" charset="0"/>
              </a:rPr>
              <a:t>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3C758D54-EC7A-D453-E844-B27DFBC8BF1A}"/>
              </a:ext>
            </a:extLst>
          </p:cNvPr>
          <p:cNvSpPr>
            <a:spLocks noGrp="1"/>
          </p:cNvSpPr>
          <p:nvPr>
            <p:ph type="sldNum" sz="quarter" idx="4"/>
          </p:nvPr>
        </p:nvSpPr>
        <p:spPr/>
        <p:txBody>
          <a:bodyPr/>
          <a:lstStyle/>
          <a:p>
            <a:fld id="{CA49D0EE-DE7F-324B-A84C-F36708423CDB}" type="slidenum">
              <a:rPr lang="en-US" smtClean="0"/>
              <a:pPr/>
              <a:t>2</a:t>
            </a:fld>
            <a:endParaRPr lang="en-US" dirty="0"/>
          </a:p>
        </p:txBody>
      </p:sp>
    </p:spTree>
    <p:extLst>
      <p:ext uri="{BB962C8B-B14F-4D97-AF65-F5344CB8AC3E}">
        <p14:creationId xmlns:p14="http://schemas.microsoft.com/office/powerpoint/2010/main" val="15783180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DEA98A-24E2-D5F1-DD69-251A208E2353}"/>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557524A-5A46-D8B5-64BA-4583A6849B3F}"/>
              </a:ext>
            </a:extLst>
          </p:cNvPr>
          <p:cNvSpPr>
            <a:spLocks noGrp="1"/>
          </p:cNvSpPr>
          <p:nvPr>
            <p:ph type="title"/>
          </p:nvPr>
        </p:nvSpPr>
        <p:spPr/>
        <p:txBody>
          <a:bodyPr>
            <a:normAutofit/>
          </a:bodyPr>
          <a:lstStyle/>
          <a:p>
            <a:pPr algn="ctr"/>
            <a:r>
              <a:rPr lang="en-US" sz="2400" dirty="0"/>
              <a:t>Percentage distribution of non-US born individuals diagnosed with HIV infection by sex assigned at birth, Massachusetts 2015–2024</a:t>
            </a:r>
            <a:r>
              <a:rPr lang="en-US" sz="2400" baseline="30000" dirty="0"/>
              <a:t>1</a:t>
            </a:r>
          </a:p>
        </p:txBody>
      </p:sp>
      <p:pic>
        <p:nvPicPr>
          <p:cNvPr id="5" name="Picture 4" descr="The figure is a trendline displaying the percentage distribution of HIV infection diagnoses by sex assigned at birth (assigned male at birth, assigned female at birth) for the most recent ten-year period.">
            <a:extLst>
              <a:ext uri="{FF2B5EF4-FFF2-40B4-BE49-F238E27FC236}">
                <a16:creationId xmlns:a16="http://schemas.microsoft.com/office/drawing/2014/main" id="{00539B9E-4BFD-E8BB-DA21-00143CB8E391}"/>
              </a:ext>
            </a:extLst>
          </p:cNvPr>
          <p:cNvPicPr>
            <a:picLocks noChangeAspect="1"/>
          </p:cNvPicPr>
          <p:nvPr/>
        </p:nvPicPr>
        <p:blipFill>
          <a:blip r:embed="rId3"/>
          <a:stretch>
            <a:fillRect/>
          </a:stretch>
        </p:blipFill>
        <p:spPr>
          <a:xfrm>
            <a:off x="276863" y="1136692"/>
            <a:ext cx="11638273" cy="4877223"/>
          </a:xfrm>
          <a:prstGeom prst="rect">
            <a:avLst/>
          </a:prstGeom>
        </p:spPr>
      </p:pic>
      <p:sp>
        <p:nvSpPr>
          <p:cNvPr id="6" name="TextBox 5">
            <a:extLst>
              <a:ext uri="{FF2B5EF4-FFF2-40B4-BE49-F238E27FC236}">
                <a16:creationId xmlns:a16="http://schemas.microsoft.com/office/drawing/2014/main" id="{95CD04EA-4128-9997-1FEC-29EED07C3470}"/>
              </a:ext>
            </a:extLst>
          </p:cNvPr>
          <p:cNvSpPr txBox="1"/>
          <p:nvPr/>
        </p:nvSpPr>
        <p:spPr>
          <a:xfrm>
            <a:off x="463242" y="6083356"/>
            <a:ext cx="11470139" cy="400110"/>
          </a:xfrm>
          <a:prstGeom prst="rect">
            <a:avLst/>
          </a:prstGeom>
          <a:noFill/>
        </p:spPr>
        <p:txBody>
          <a:bodyPr wrap="square" rtlCol="0">
            <a:spAutoFit/>
          </a:bodyPr>
          <a:lstStyle/>
          <a:p>
            <a:r>
              <a:rPr lang="en-US" sz="1000" baseline="30000" dirty="0">
                <a:latin typeface="Arial Narrow" panose="020B0606020202030204" pitchFamily="34" charset="0"/>
                <a:cs typeface="Arial" panose="020B0604020202020204" pitchFamily="34" charset="0"/>
              </a:rPr>
              <a:t>1 </a:t>
            </a:r>
            <a:r>
              <a:rPr lang="en-US" sz="1000" dirty="0">
                <a:latin typeface="Arial Narrow" panose="020B0606020202030204" pitchFamily="34" charset="0"/>
                <a:cs typeface="Arial" panose="020B0604020202020204" pitchFamily="34" charset="0"/>
              </a:rPr>
              <a:t>Please consider the impact of the COVID-19 pandemic on infectious disease screening, treatment, and surveillance in the interpretation of data from 2020 to 2022.</a:t>
            </a:r>
            <a:endParaRPr lang="en-US" sz="1000" dirty="0">
              <a:latin typeface="Arial Narrow" panose="020B0606020202030204" pitchFamily="34" charset="0"/>
            </a:endParaRPr>
          </a:p>
          <a:p>
            <a:r>
              <a:rPr lang="en-US" sz="1000" dirty="0">
                <a:latin typeface="Arial Narrow" panose="020B0606020202030204" pitchFamily="34" charset="0"/>
              </a:rPr>
              <a:t>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E47F1941-B5CF-9936-631B-859E9366A073}"/>
              </a:ext>
            </a:extLst>
          </p:cNvPr>
          <p:cNvSpPr>
            <a:spLocks noGrp="1"/>
          </p:cNvSpPr>
          <p:nvPr>
            <p:ph type="sldNum" sz="quarter" idx="4"/>
          </p:nvPr>
        </p:nvSpPr>
        <p:spPr/>
        <p:txBody>
          <a:bodyPr/>
          <a:lstStyle/>
          <a:p>
            <a:fld id="{CA49D0EE-DE7F-324B-A84C-F36708423CDB}" type="slidenum">
              <a:rPr lang="en-US" smtClean="0"/>
              <a:pPr/>
              <a:t>3</a:t>
            </a:fld>
            <a:endParaRPr lang="en-US" dirty="0"/>
          </a:p>
        </p:txBody>
      </p:sp>
    </p:spTree>
    <p:extLst>
      <p:ext uri="{BB962C8B-B14F-4D97-AF65-F5344CB8AC3E}">
        <p14:creationId xmlns:p14="http://schemas.microsoft.com/office/powerpoint/2010/main" val="19254374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71EE3B-526F-6128-8328-687A92FC7EE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5D1C0FA-3075-E1A7-E237-09D74D705AD6}"/>
              </a:ext>
            </a:extLst>
          </p:cNvPr>
          <p:cNvSpPr>
            <a:spLocks noGrp="1"/>
          </p:cNvSpPr>
          <p:nvPr>
            <p:ph type="title"/>
          </p:nvPr>
        </p:nvSpPr>
        <p:spPr/>
        <p:txBody>
          <a:bodyPr>
            <a:normAutofit/>
          </a:bodyPr>
          <a:lstStyle/>
          <a:p>
            <a:pPr algn="ctr"/>
            <a:r>
              <a:rPr lang="en-US" sz="2400" dirty="0"/>
              <a:t>HIV diagnoses among people born outside the United States by world region of birth, Massachusetts 2015–2024</a:t>
            </a:r>
            <a:r>
              <a:rPr lang="en-US" sz="2400" baseline="30000" dirty="0"/>
              <a:t>1</a:t>
            </a:r>
          </a:p>
        </p:txBody>
      </p:sp>
      <p:pic>
        <p:nvPicPr>
          <p:cNvPr id="5" name="Picture 4" descr="The figure is a trendline displaying the percentage distribution of HIV infection diagnoses by world region of birth (Caribbean, Central and South America, Sub-Saharan Africa, Central and South Asia, Southeast Asia, Other/Unspecified) for the most recent ten-year period">
            <a:extLst>
              <a:ext uri="{FF2B5EF4-FFF2-40B4-BE49-F238E27FC236}">
                <a16:creationId xmlns:a16="http://schemas.microsoft.com/office/drawing/2014/main" id="{31EC1C0C-725C-BAC0-5624-CCA4708A8146}"/>
              </a:ext>
            </a:extLst>
          </p:cNvPr>
          <p:cNvPicPr>
            <a:picLocks noChangeAspect="1"/>
          </p:cNvPicPr>
          <p:nvPr/>
        </p:nvPicPr>
        <p:blipFill>
          <a:blip r:embed="rId3"/>
          <a:stretch>
            <a:fillRect/>
          </a:stretch>
        </p:blipFill>
        <p:spPr>
          <a:xfrm>
            <a:off x="273817" y="1109263"/>
            <a:ext cx="11595597" cy="4810161"/>
          </a:xfrm>
          <a:prstGeom prst="rect">
            <a:avLst/>
          </a:prstGeom>
        </p:spPr>
      </p:pic>
      <p:sp>
        <p:nvSpPr>
          <p:cNvPr id="6" name="TextBox 5">
            <a:extLst>
              <a:ext uri="{FF2B5EF4-FFF2-40B4-BE49-F238E27FC236}">
                <a16:creationId xmlns:a16="http://schemas.microsoft.com/office/drawing/2014/main" id="{C3013720-064A-26DF-B284-EB6859B27290}"/>
              </a:ext>
            </a:extLst>
          </p:cNvPr>
          <p:cNvSpPr txBox="1"/>
          <p:nvPr/>
        </p:nvSpPr>
        <p:spPr>
          <a:xfrm>
            <a:off x="463242" y="5906810"/>
            <a:ext cx="11470139" cy="553998"/>
          </a:xfrm>
          <a:prstGeom prst="rect">
            <a:avLst/>
          </a:prstGeom>
          <a:noFill/>
        </p:spPr>
        <p:txBody>
          <a:bodyPr wrap="square" rtlCol="0">
            <a:spAutoFit/>
          </a:bodyPr>
          <a:lstStyle/>
          <a:p>
            <a:r>
              <a:rPr lang="en-US" sz="1000" baseline="30000" dirty="0">
                <a:latin typeface="Arial Narrow" panose="020B0606020202030204" pitchFamily="34" charset="0"/>
                <a:cs typeface="Arial" panose="020B0604020202020204" pitchFamily="34" charset="0"/>
              </a:rPr>
              <a:t>1 </a:t>
            </a:r>
            <a:r>
              <a:rPr lang="en-US" sz="1000" dirty="0">
                <a:latin typeface="Arial Narrow" panose="020B0606020202030204" pitchFamily="34" charset="0"/>
                <a:cs typeface="Arial" panose="020B0604020202020204" pitchFamily="34" charset="0"/>
              </a:rPr>
              <a:t>Please consider the impact of the COVID-19 pandemic on infectious disease screening, treatment, and surveillance in the interpretation of data from 2020 to 2022.</a:t>
            </a:r>
          </a:p>
          <a:p>
            <a:r>
              <a:rPr lang="en-US" sz="1000" dirty="0">
                <a:latin typeface="Arial Narrow" panose="020B0606020202030204" pitchFamily="34" charset="0"/>
                <a:cs typeface="Arial" panose="020B0604020202020204" pitchFamily="34" charset="0"/>
              </a:rPr>
              <a:t>Note: Note: Non-US born individuals diagnosed with HIV infection 2015–2024: N=2,270; C=Central, S=South</a:t>
            </a:r>
            <a:endParaRPr lang="en-US" sz="1000" dirty="0">
              <a:latin typeface="Arial Narrow" panose="020B0606020202030204" pitchFamily="34" charset="0"/>
            </a:endParaRPr>
          </a:p>
          <a:p>
            <a:r>
              <a:rPr lang="en-US" sz="1000" dirty="0">
                <a:latin typeface="Arial Narrow" panose="020B0606020202030204" pitchFamily="34" charset="0"/>
              </a:rPr>
              <a:t>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28F1A85C-FEE7-9DF8-1328-50149A31F070}"/>
              </a:ext>
            </a:extLst>
          </p:cNvPr>
          <p:cNvSpPr>
            <a:spLocks noGrp="1"/>
          </p:cNvSpPr>
          <p:nvPr>
            <p:ph type="sldNum" sz="quarter" idx="4"/>
          </p:nvPr>
        </p:nvSpPr>
        <p:spPr/>
        <p:txBody>
          <a:bodyPr/>
          <a:lstStyle/>
          <a:p>
            <a:fld id="{CA49D0EE-DE7F-324B-A84C-F36708423CDB}" type="slidenum">
              <a:rPr lang="en-US" smtClean="0"/>
              <a:pPr/>
              <a:t>4</a:t>
            </a:fld>
            <a:endParaRPr lang="en-US" dirty="0"/>
          </a:p>
        </p:txBody>
      </p:sp>
    </p:spTree>
    <p:extLst>
      <p:ext uri="{BB962C8B-B14F-4D97-AF65-F5344CB8AC3E}">
        <p14:creationId xmlns:p14="http://schemas.microsoft.com/office/powerpoint/2010/main" val="13140099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13A640B-80BF-AFEA-ADA6-55352C8194DD}"/>
              </a:ext>
            </a:extLst>
          </p:cNvPr>
          <p:cNvSpPr>
            <a:spLocks noGrp="1"/>
          </p:cNvSpPr>
          <p:nvPr>
            <p:ph type="title"/>
          </p:nvPr>
        </p:nvSpPr>
        <p:spPr>
          <a:xfrm>
            <a:off x="592822" y="80806"/>
            <a:ext cx="10972800" cy="874654"/>
          </a:xfrm>
        </p:spPr>
        <p:txBody>
          <a:bodyPr>
            <a:normAutofit/>
          </a:bodyPr>
          <a:lstStyle/>
          <a:p>
            <a:pPr algn="ctr"/>
            <a:r>
              <a:rPr lang="en-US" sz="2400" dirty="0"/>
              <a:t>HIV diagnoses among people born outside the United States by sex assigned at birth and world region of birth, Massachusetts 2022–2024</a:t>
            </a:r>
            <a:r>
              <a:rPr lang="en-US" sz="2400" baseline="30000" dirty="0"/>
              <a:t>1</a:t>
            </a:r>
            <a:r>
              <a:rPr lang="en-US" sz="2400" dirty="0"/>
              <a:t> </a:t>
            </a:r>
          </a:p>
        </p:txBody>
      </p:sp>
      <p:pic>
        <p:nvPicPr>
          <p:cNvPr id="6" name="Picture 5" descr="The figure is a bar chart displaying the percentage distribution of individuals assigned male at birth (N=494), individuals assigned female at birth (N=291), and all individuals (N=785) born outside the US by world region of birth (sub-Saharan Africa, Caribbean, Central and South America, Southeast Asia, Central and South Asia, and Other/Unspecified).">
            <a:extLst>
              <a:ext uri="{FF2B5EF4-FFF2-40B4-BE49-F238E27FC236}">
                <a16:creationId xmlns:a16="http://schemas.microsoft.com/office/drawing/2014/main" id="{3945475B-3EC6-F5E8-77D8-F349C0C2029B}"/>
              </a:ext>
            </a:extLst>
          </p:cNvPr>
          <p:cNvPicPr>
            <a:picLocks noChangeAspect="1"/>
          </p:cNvPicPr>
          <p:nvPr/>
        </p:nvPicPr>
        <p:blipFill>
          <a:blip r:embed="rId3"/>
          <a:stretch>
            <a:fillRect/>
          </a:stretch>
        </p:blipFill>
        <p:spPr>
          <a:xfrm>
            <a:off x="286001" y="1072686"/>
            <a:ext cx="11790686" cy="4834547"/>
          </a:xfrm>
          <a:prstGeom prst="rect">
            <a:avLst/>
          </a:prstGeom>
        </p:spPr>
      </p:pic>
      <p:sp>
        <p:nvSpPr>
          <p:cNvPr id="5" name="TextBox 4">
            <a:extLst>
              <a:ext uri="{FF2B5EF4-FFF2-40B4-BE49-F238E27FC236}">
                <a16:creationId xmlns:a16="http://schemas.microsoft.com/office/drawing/2014/main" id="{9110A464-8724-09B0-9BBA-7EE442EFCAAC}"/>
              </a:ext>
            </a:extLst>
          </p:cNvPr>
          <p:cNvSpPr txBox="1"/>
          <p:nvPr/>
        </p:nvSpPr>
        <p:spPr>
          <a:xfrm>
            <a:off x="463242" y="5930956"/>
            <a:ext cx="11470139" cy="553998"/>
          </a:xfrm>
          <a:prstGeom prst="rect">
            <a:avLst/>
          </a:prstGeom>
          <a:noFill/>
        </p:spPr>
        <p:txBody>
          <a:bodyPr wrap="square" rtlCol="0">
            <a:spAutoFit/>
          </a:bodyPr>
          <a:lstStyle/>
          <a:p>
            <a:r>
              <a:rPr lang="en-US" sz="1000" dirty="0">
                <a:latin typeface="Arial Narrow" panose="020B0606020202030204" pitchFamily="34" charset="0"/>
                <a:cs typeface="Arial" panose="020B0604020202020204" pitchFamily="34" charset="0"/>
              </a:rPr>
              <a:t>* Values less than five are suppressed for populations less than 50,000 or for populations of unknown size. Percentages do not add up to 100% due to suppressed value</a:t>
            </a:r>
          </a:p>
          <a:p>
            <a:r>
              <a:rPr lang="en-US" sz="1000" baseline="30000" dirty="0">
                <a:latin typeface="Arial Narrow" panose="020B0606020202030204" pitchFamily="34" charset="0"/>
                <a:cs typeface="Arial" panose="020B0604020202020204" pitchFamily="34" charset="0"/>
              </a:rPr>
              <a:t>1 </a:t>
            </a:r>
            <a:r>
              <a:rPr lang="en-US" sz="1000" dirty="0">
                <a:latin typeface="Arial Narrow" panose="020B0606020202030204" pitchFamily="34" charset="0"/>
                <a:cs typeface="Arial" panose="020B0604020202020204" pitchFamily="34" charset="0"/>
              </a:rPr>
              <a:t>Please consider the impact of the COVID-19 pandemic on infectious disease screening, treatment, and surveillance in the interpretation of data from 2020 to 2022.</a:t>
            </a:r>
            <a:endParaRPr lang="en-US" sz="1000" dirty="0">
              <a:latin typeface="Arial Narrow" panose="020B0606020202030204" pitchFamily="34" charset="0"/>
            </a:endParaRPr>
          </a:p>
          <a:p>
            <a:r>
              <a:rPr lang="en-US" sz="1000" dirty="0">
                <a:latin typeface="Arial Narrow" panose="020B0606020202030204" pitchFamily="34" charset="0"/>
              </a:rPr>
              <a:t>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D81A83C4-E0BA-4314-B8BF-B643EDC9ED5E}"/>
              </a:ext>
            </a:extLst>
          </p:cNvPr>
          <p:cNvSpPr>
            <a:spLocks noGrp="1"/>
          </p:cNvSpPr>
          <p:nvPr>
            <p:ph type="sldNum" sz="quarter" idx="4"/>
          </p:nvPr>
        </p:nvSpPr>
        <p:spPr>
          <a:prstGeom prst="rect">
            <a:avLst/>
          </a:prstGeom>
        </p:spPr>
        <p:txBody>
          <a:bodyPr/>
          <a:lstStyle/>
          <a:p>
            <a:fld id="{CA49D0EE-DE7F-324B-A84C-F36708423CDB}" type="slidenum">
              <a:rPr lang="en-US" smtClean="0"/>
              <a:pPr/>
              <a:t>5</a:t>
            </a:fld>
            <a:endParaRPr lang="en-US" dirty="0"/>
          </a:p>
        </p:txBody>
      </p:sp>
    </p:spTree>
    <p:extLst>
      <p:ext uri="{BB962C8B-B14F-4D97-AF65-F5344CB8AC3E}">
        <p14:creationId xmlns:p14="http://schemas.microsoft.com/office/powerpoint/2010/main" val="14374941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635239-71B6-F03F-9FF7-BF381580D03C}"/>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6EC64D5A-BBB6-BFE3-31E4-3D17BACFEFCE}"/>
              </a:ext>
            </a:extLst>
          </p:cNvPr>
          <p:cNvSpPr>
            <a:spLocks noGrp="1"/>
          </p:cNvSpPr>
          <p:nvPr>
            <p:ph type="title"/>
          </p:nvPr>
        </p:nvSpPr>
        <p:spPr>
          <a:xfrm>
            <a:off x="592822" y="80806"/>
            <a:ext cx="10972800" cy="874654"/>
          </a:xfrm>
        </p:spPr>
        <p:txBody>
          <a:bodyPr>
            <a:normAutofit/>
          </a:bodyPr>
          <a:lstStyle/>
          <a:p>
            <a:pPr algn="ctr"/>
            <a:r>
              <a:rPr lang="en-US" sz="2400" dirty="0"/>
              <a:t>HIV diagnoses among people born outside the United States by sex assigned at birth and exposure mode, Massachusetts 2022–2024</a:t>
            </a:r>
            <a:r>
              <a:rPr lang="en-US" sz="2400" baseline="30000" dirty="0"/>
              <a:t>1</a:t>
            </a:r>
            <a:r>
              <a:rPr lang="en-US" sz="2400" dirty="0"/>
              <a:t> </a:t>
            </a:r>
          </a:p>
        </p:txBody>
      </p:sp>
      <p:pic>
        <p:nvPicPr>
          <p:cNvPr id="4" name="Picture 3" descr="The figure is a bar chart displaying the percentage distribution of individuals assigned male at birth (N=494), individuals assigned female at birth (N=291), and all individuals (N=785) born outside the US by exposure mode (Male-to-Male Sex, Injection Drug Use, Male-to-Male Sex/Injection Drug Use, Heterosexual Sex, Other, Presumed Heterosexual Sex, and No Identified Risk).">
            <a:extLst>
              <a:ext uri="{FF2B5EF4-FFF2-40B4-BE49-F238E27FC236}">
                <a16:creationId xmlns:a16="http://schemas.microsoft.com/office/drawing/2014/main" id="{B77F5817-5065-D0E0-B933-42CBA9804DD9}"/>
              </a:ext>
            </a:extLst>
          </p:cNvPr>
          <p:cNvPicPr>
            <a:picLocks noChangeAspect="1"/>
          </p:cNvPicPr>
          <p:nvPr/>
        </p:nvPicPr>
        <p:blipFill>
          <a:blip r:embed="rId3"/>
          <a:stretch>
            <a:fillRect/>
          </a:stretch>
        </p:blipFill>
        <p:spPr>
          <a:xfrm>
            <a:off x="145788" y="1078788"/>
            <a:ext cx="11900423" cy="4700423"/>
          </a:xfrm>
          <a:prstGeom prst="rect">
            <a:avLst/>
          </a:prstGeom>
        </p:spPr>
      </p:pic>
      <p:sp>
        <p:nvSpPr>
          <p:cNvPr id="5" name="TextBox 4">
            <a:extLst>
              <a:ext uri="{FF2B5EF4-FFF2-40B4-BE49-F238E27FC236}">
                <a16:creationId xmlns:a16="http://schemas.microsoft.com/office/drawing/2014/main" id="{3F1DB9DC-0D84-EABE-B02B-3AEF9049F645}"/>
              </a:ext>
            </a:extLst>
          </p:cNvPr>
          <p:cNvSpPr txBox="1"/>
          <p:nvPr/>
        </p:nvSpPr>
        <p:spPr>
          <a:xfrm>
            <a:off x="463242" y="5781275"/>
            <a:ext cx="11470139" cy="707886"/>
          </a:xfrm>
          <a:prstGeom prst="rect">
            <a:avLst/>
          </a:prstGeom>
          <a:noFill/>
        </p:spPr>
        <p:txBody>
          <a:bodyPr wrap="square" rtlCol="0">
            <a:spAutoFit/>
          </a:bodyPr>
          <a:lstStyle/>
          <a:p>
            <a:r>
              <a:rPr lang="en-US" sz="1000" baseline="30000" dirty="0">
                <a:latin typeface="Arial Narrow" panose="020B0606020202030204" pitchFamily="34" charset="0"/>
                <a:cs typeface="Arial" panose="020B0604020202020204" pitchFamily="34" charset="0"/>
              </a:rPr>
              <a:t>1 </a:t>
            </a:r>
            <a:r>
              <a:rPr lang="en-US" sz="1000" dirty="0">
                <a:latin typeface="Arial Narrow" panose="020B0606020202030204" pitchFamily="34" charset="0"/>
                <a:cs typeface="Arial" panose="020B0604020202020204" pitchFamily="34" charset="0"/>
              </a:rPr>
              <a:t>Please consider the impact of the COVID-19 pandemic on infectious disease screening, treatment, and surveillance in the interpretation of data from 2020 to 2022.</a:t>
            </a:r>
          </a:p>
          <a:p>
            <a:r>
              <a:rPr lang="en-US" sz="1000" dirty="0">
                <a:latin typeface="Arial Narrow" panose="020B0606020202030204" pitchFamily="34" charset="0"/>
              </a:rPr>
              <a:t> * Values less than five are suppressed for populations less than 50,000 or for populations of unknown size. Percentages do not add up to 100% due to suppressed value. MSM=Male-to-Male Sex; IDU=Injection Drug Use; HTSX=Heterosexual Sex; Pres. HTSX=presumed heterosexual exposure, includes individuals assigned female at birth with a negative history of injection drug use who report having sex with an individual that identifies as male of unknown HIV status and risk; NIR=No Identified Risk; N/A = not applicable; 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59D07814-B190-D75D-6ADE-0D8B3CA26F62}"/>
              </a:ext>
            </a:extLst>
          </p:cNvPr>
          <p:cNvSpPr>
            <a:spLocks noGrp="1"/>
          </p:cNvSpPr>
          <p:nvPr>
            <p:ph type="sldNum" sz="quarter" idx="4"/>
          </p:nvPr>
        </p:nvSpPr>
        <p:spPr>
          <a:prstGeom prst="rect">
            <a:avLst/>
          </a:prstGeom>
        </p:spPr>
        <p:txBody>
          <a:bodyPr/>
          <a:lstStyle/>
          <a:p>
            <a:fld id="{CA49D0EE-DE7F-324B-A84C-F36708423CDB}" type="slidenum">
              <a:rPr lang="en-US" smtClean="0"/>
              <a:pPr/>
              <a:t>6</a:t>
            </a:fld>
            <a:endParaRPr lang="en-US" dirty="0"/>
          </a:p>
        </p:txBody>
      </p:sp>
    </p:spTree>
    <p:extLst>
      <p:ext uri="{BB962C8B-B14F-4D97-AF65-F5344CB8AC3E}">
        <p14:creationId xmlns:p14="http://schemas.microsoft.com/office/powerpoint/2010/main" val="7847784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77D076-C8CB-BBDF-0F47-88009F8C07A0}"/>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4DF580AB-98F5-A9E9-5738-49056AABEE91}"/>
              </a:ext>
            </a:extLst>
          </p:cNvPr>
          <p:cNvSpPr>
            <a:spLocks noGrp="1"/>
          </p:cNvSpPr>
          <p:nvPr>
            <p:ph type="title"/>
          </p:nvPr>
        </p:nvSpPr>
        <p:spPr>
          <a:xfrm>
            <a:off x="592822" y="80806"/>
            <a:ext cx="10972800" cy="874654"/>
          </a:xfrm>
        </p:spPr>
        <p:txBody>
          <a:bodyPr>
            <a:normAutofit/>
          </a:bodyPr>
          <a:lstStyle/>
          <a:p>
            <a:pPr algn="ctr"/>
            <a:r>
              <a:rPr lang="en-US" sz="2400" dirty="0"/>
              <a:t>HIV diagnoses among people born outside the US by sex assigned at birth and race/ethnicity, Massachusetts 2022–2024</a:t>
            </a:r>
            <a:r>
              <a:rPr lang="en-US" sz="2400" baseline="30000" dirty="0"/>
              <a:t>1</a:t>
            </a:r>
            <a:r>
              <a:rPr lang="en-US" sz="2400" dirty="0"/>
              <a:t> </a:t>
            </a:r>
          </a:p>
        </p:txBody>
      </p:sp>
      <p:pic>
        <p:nvPicPr>
          <p:cNvPr id="6" name="Picture 5" descr="The figure is a bar chart displaying the percentage distribution of individuals assigned male at birth (N=494), individuals assigned female at birth (N=291), and all individuals (N=785) born outside the US by race/ethnicity (White (non-Hispanic), Black (non-Hispanic), Hispanic/Latinx, Other/Unknown).">
            <a:extLst>
              <a:ext uri="{FF2B5EF4-FFF2-40B4-BE49-F238E27FC236}">
                <a16:creationId xmlns:a16="http://schemas.microsoft.com/office/drawing/2014/main" id="{FC539314-7CF4-905E-CB61-3A58A276C1AC}"/>
              </a:ext>
            </a:extLst>
          </p:cNvPr>
          <p:cNvPicPr>
            <a:picLocks noChangeAspect="1"/>
          </p:cNvPicPr>
          <p:nvPr/>
        </p:nvPicPr>
        <p:blipFill>
          <a:blip r:embed="rId3"/>
          <a:stretch>
            <a:fillRect/>
          </a:stretch>
        </p:blipFill>
        <p:spPr>
          <a:xfrm>
            <a:off x="133598" y="1051341"/>
            <a:ext cx="11851651" cy="5047926"/>
          </a:xfrm>
          <a:prstGeom prst="rect">
            <a:avLst/>
          </a:prstGeom>
        </p:spPr>
      </p:pic>
      <p:sp>
        <p:nvSpPr>
          <p:cNvPr id="5" name="TextBox 4">
            <a:extLst>
              <a:ext uri="{FF2B5EF4-FFF2-40B4-BE49-F238E27FC236}">
                <a16:creationId xmlns:a16="http://schemas.microsoft.com/office/drawing/2014/main" id="{69A13FA1-3101-1C76-F665-AD3F24D6EBC8}"/>
              </a:ext>
            </a:extLst>
          </p:cNvPr>
          <p:cNvSpPr txBox="1"/>
          <p:nvPr/>
        </p:nvSpPr>
        <p:spPr>
          <a:xfrm>
            <a:off x="463242" y="5938504"/>
            <a:ext cx="11470139" cy="553998"/>
          </a:xfrm>
          <a:prstGeom prst="rect">
            <a:avLst/>
          </a:prstGeom>
          <a:noFill/>
        </p:spPr>
        <p:txBody>
          <a:bodyPr wrap="square" rtlCol="0">
            <a:spAutoFit/>
          </a:bodyPr>
          <a:lstStyle/>
          <a:p>
            <a:r>
              <a:rPr lang="en-US" sz="1000" baseline="30000" dirty="0">
                <a:latin typeface="Arial Narrow" panose="020B0606020202030204" pitchFamily="34" charset="0"/>
                <a:cs typeface="Arial" panose="020B0604020202020204" pitchFamily="34" charset="0"/>
              </a:rPr>
              <a:t>1 </a:t>
            </a:r>
            <a:r>
              <a:rPr lang="en-US" sz="1000" dirty="0">
                <a:latin typeface="Arial Narrow" panose="020B0606020202030204" pitchFamily="34" charset="0"/>
                <a:cs typeface="Arial" panose="020B0604020202020204" pitchFamily="34" charset="0"/>
              </a:rPr>
              <a:t>Please consider the impact of the COVID-19 pandemic on infectious disease screening, treatment, and surveillance in the interpretation of data from 2020 to 2022.</a:t>
            </a:r>
          </a:p>
          <a:p>
            <a:r>
              <a:rPr lang="en-US" sz="1000" dirty="0">
                <a:latin typeface="Arial Narrow" panose="020B0606020202030204" pitchFamily="34" charset="0"/>
              </a:rPr>
              <a:t>* Other includes more than one race/ethnicity, unknown, and other race/ethnicities (Native American/Alaska Native), API=Asian/Pacific Islander, NH=Non-Hispanic, AMAB=Assigned Male at Birth, AFAB=Assigned Female at Birth</a:t>
            </a:r>
          </a:p>
          <a:p>
            <a:r>
              <a:rPr lang="en-US" sz="1000" dirty="0">
                <a:latin typeface="Arial Narrow" panose="020B0606020202030204" pitchFamily="34" charset="0"/>
              </a:rPr>
              <a:t>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C1FF2EBA-BABC-12D2-1CE2-98EDD8150043}"/>
              </a:ext>
            </a:extLst>
          </p:cNvPr>
          <p:cNvSpPr>
            <a:spLocks noGrp="1"/>
          </p:cNvSpPr>
          <p:nvPr>
            <p:ph type="sldNum" sz="quarter" idx="4"/>
          </p:nvPr>
        </p:nvSpPr>
        <p:spPr>
          <a:prstGeom prst="rect">
            <a:avLst/>
          </a:prstGeom>
        </p:spPr>
        <p:txBody>
          <a:bodyPr/>
          <a:lstStyle/>
          <a:p>
            <a:fld id="{CA49D0EE-DE7F-324B-A84C-F36708423CDB}" type="slidenum">
              <a:rPr lang="en-US" smtClean="0"/>
              <a:pPr/>
              <a:t>7</a:t>
            </a:fld>
            <a:endParaRPr lang="en-US" dirty="0"/>
          </a:p>
        </p:txBody>
      </p:sp>
    </p:spTree>
    <p:extLst>
      <p:ext uri="{BB962C8B-B14F-4D97-AF65-F5344CB8AC3E}">
        <p14:creationId xmlns:p14="http://schemas.microsoft.com/office/powerpoint/2010/main" val="21989990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EE9D9B-B291-255F-32F2-4B9A03B2C5D1}"/>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116E24F0-786B-F5A9-71DD-0514FD1E3CDC}"/>
              </a:ext>
            </a:extLst>
          </p:cNvPr>
          <p:cNvSpPr>
            <a:spLocks noGrp="1"/>
          </p:cNvSpPr>
          <p:nvPr>
            <p:ph type="title"/>
          </p:nvPr>
        </p:nvSpPr>
        <p:spPr>
          <a:xfrm>
            <a:off x="592822" y="80806"/>
            <a:ext cx="10972800" cy="874654"/>
          </a:xfrm>
        </p:spPr>
        <p:txBody>
          <a:bodyPr>
            <a:normAutofit/>
          </a:bodyPr>
          <a:lstStyle/>
          <a:p>
            <a:pPr algn="ctr"/>
            <a:r>
              <a:rPr lang="en-US" sz="2400" dirty="0"/>
              <a:t>HIV diagnoses by sex assigned at birth and place of birth, </a:t>
            </a:r>
            <a:br>
              <a:rPr lang="en-US" sz="2400" dirty="0"/>
            </a:br>
            <a:r>
              <a:rPr lang="en-US" sz="2400" dirty="0"/>
              <a:t>Massachusetts 2022–2024</a:t>
            </a:r>
            <a:r>
              <a:rPr lang="en-US" sz="2400" baseline="30000" dirty="0"/>
              <a:t>1</a:t>
            </a:r>
            <a:r>
              <a:rPr lang="en-US" sz="2400" dirty="0"/>
              <a:t> </a:t>
            </a:r>
          </a:p>
        </p:txBody>
      </p:sp>
      <p:pic>
        <p:nvPicPr>
          <p:cNvPr id="6" name="Picture 5" descr="The figure is a stacked bar chart displaying the percentage distribution by sex assigned at birth (female, male) for three groups: US born individuals (N=776), individuals born in Puerto Ric/US Dependencies (N=35), and non-US born individuals (N=785).">
            <a:extLst>
              <a:ext uri="{FF2B5EF4-FFF2-40B4-BE49-F238E27FC236}">
                <a16:creationId xmlns:a16="http://schemas.microsoft.com/office/drawing/2014/main" id="{565AF8BD-8254-D5D3-F316-C2E2E7DABA88}"/>
              </a:ext>
            </a:extLst>
          </p:cNvPr>
          <p:cNvPicPr>
            <a:picLocks noChangeAspect="1"/>
          </p:cNvPicPr>
          <p:nvPr/>
        </p:nvPicPr>
        <p:blipFill>
          <a:blip r:embed="rId3"/>
          <a:stretch>
            <a:fillRect/>
          </a:stretch>
        </p:blipFill>
        <p:spPr>
          <a:xfrm>
            <a:off x="243331" y="1118402"/>
            <a:ext cx="11729721" cy="4938188"/>
          </a:xfrm>
          <a:prstGeom prst="rect">
            <a:avLst/>
          </a:prstGeom>
        </p:spPr>
      </p:pic>
      <p:sp>
        <p:nvSpPr>
          <p:cNvPr id="5" name="TextBox 4">
            <a:extLst>
              <a:ext uri="{FF2B5EF4-FFF2-40B4-BE49-F238E27FC236}">
                <a16:creationId xmlns:a16="http://schemas.microsoft.com/office/drawing/2014/main" id="{B3EA02A6-AAC1-F80D-FAF7-85D6F517F96C}"/>
              </a:ext>
            </a:extLst>
          </p:cNvPr>
          <p:cNvSpPr txBox="1"/>
          <p:nvPr/>
        </p:nvSpPr>
        <p:spPr>
          <a:xfrm>
            <a:off x="463242" y="5931724"/>
            <a:ext cx="11470139" cy="553998"/>
          </a:xfrm>
          <a:prstGeom prst="rect">
            <a:avLst/>
          </a:prstGeom>
          <a:noFill/>
        </p:spPr>
        <p:txBody>
          <a:bodyPr wrap="square" rtlCol="0">
            <a:spAutoFit/>
          </a:bodyPr>
          <a:lstStyle/>
          <a:p>
            <a:r>
              <a:rPr lang="en-US" sz="1000" baseline="30000" dirty="0">
                <a:latin typeface="Arial Narrow" panose="020B0606020202030204" pitchFamily="34" charset="0"/>
                <a:cs typeface="Arial" panose="020B0604020202020204" pitchFamily="34" charset="0"/>
              </a:rPr>
              <a:t>1 </a:t>
            </a:r>
            <a:r>
              <a:rPr lang="en-US" sz="1000" dirty="0">
                <a:latin typeface="Arial Narrow" panose="020B0606020202030204" pitchFamily="34" charset="0"/>
                <a:cs typeface="Arial" panose="020B0604020202020204" pitchFamily="34" charset="0"/>
              </a:rPr>
              <a:t>Please consider the impact of the COVID-19 pandemic on infectious disease screening, treatment, and surveillance in the interpretation of data from 2020 to 2022. </a:t>
            </a:r>
          </a:p>
          <a:p>
            <a:r>
              <a:rPr lang="en-US" sz="1000" dirty="0">
                <a:latin typeface="Arial Narrow" panose="020B0606020202030204" pitchFamily="34" charset="0"/>
                <a:cs typeface="Arial" panose="020B0604020202020204" pitchFamily="34" charset="0"/>
              </a:rPr>
              <a:t>PR/USD = Puerto Rico/US Dependency, 97% of individuals diagnosed with HIV infection from 2022–2024 who were born in a US dependency (USD) were born in Puerto Rico (PR). AMAB=Assigned Male at Birth, AFAB=Assigned Female at Birth</a:t>
            </a:r>
            <a:endParaRPr lang="en-US" sz="1000" dirty="0">
              <a:latin typeface="Arial Narrow" panose="020B0606020202030204" pitchFamily="34" charset="0"/>
            </a:endParaRPr>
          </a:p>
          <a:p>
            <a:r>
              <a:rPr lang="en-US" sz="1000" dirty="0">
                <a:latin typeface="Arial Narrow" panose="020B0606020202030204" pitchFamily="34" charset="0"/>
              </a:rPr>
              <a:t>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EDB88242-C7DC-7C96-E476-3BF6A0EAEE73}"/>
              </a:ext>
            </a:extLst>
          </p:cNvPr>
          <p:cNvSpPr>
            <a:spLocks noGrp="1"/>
          </p:cNvSpPr>
          <p:nvPr>
            <p:ph type="sldNum" sz="quarter" idx="4"/>
          </p:nvPr>
        </p:nvSpPr>
        <p:spPr>
          <a:prstGeom prst="rect">
            <a:avLst/>
          </a:prstGeom>
        </p:spPr>
        <p:txBody>
          <a:bodyPr/>
          <a:lstStyle/>
          <a:p>
            <a:fld id="{CA49D0EE-DE7F-324B-A84C-F36708423CDB}" type="slidenum">
              <a:rPr lang="en-US" smtClean="0"/>
              <a:pPr/>
              <a:t>8</a:t>
            </a:fld>
            <a:endParaRPr lang="en-US" dirty="0"/>
          </a:p>
        </p:txBody>
      </p:sp>
    </p:spTree>
    <p:extLst>
      <p:ext uri="{BB962C8B-B14F-4D97-AF65-F5344CB8AC3E}">
        <p14:creationId xmlns:p14="http://schemas.microsoft.com/office/powerpoint/2010/main" val="12606311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8200A8-902D-4BD4-9890-DB20EC23BF91}"/>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47117D0E-F61D-3759-36A3-B20B65CBB0F3}"/>
              </a:ext>
            </a:extLst>
          </p:cNvPr>
          <p:cNvSpPr>
            <a:spLocks noGrp="1"/>
          </p:cNvSpPr>
          <p:nvPr>
            <p:ph type="title"/>
          </p:nvPr>
        </p:nvSpPr>
        <p:spPr>
          <a:xfrm>
            <a:off x="592822" y="80806"/>
            <a:ext cx="10972800" cy="874654"/>
          </a:xfrm>
        </p:spPr>
        <p:txBody>
          <a:bodyPr>
            <a:normAutofit/>
          </a:bodyPr>
          <a:lstStyle/>
          <a:p>
            <a:pPr algn="ctr"/>
            <a:r>
              <a:rPr lang="en-US" sz="2400" dirty="0"/>
              <a:t>HIV diagnoses among individuals born outside the US by exposure mode and race/ethnicity, Massachusetts 2022–2024</a:t>
            </a:r>
            <a:r>
              <a:rPr lang="en-US" sz="2400" baseline="30000" dirty="0"/>
              <a:t>1</a:t>
            </a:r>
            <a:r>
              <a:rPr lang="en-US" sz="2400" dirty="0"/>
              <a:t> </a:t>
            </a:r>
          </a:p>
        </p:txBody>
      </p:sp>
      <p:pic>
        <p:nvPicPr>
          <p:cNvPr id="4" name="Picture 3" descr="The figure is a bar chart displaying the distribution of recent HIV diagnoses by exposure mode for each of three racial/ethnic groups among people born outside the US: White NH (N=39), Black NH (N=421), and Hispanic/Latinx (N=295).">
            <a:extLst>
              <a:ext uri="{FF2B5EF4-FFF2-40B4-BE49-F238E27FC236}">
                <a16:creationId xmlns:a16="http://schemas.microsoft.com/office/drawing/2014/main" id="{43EE0613-E09C-4092-4E6D-6D3DDB0F8D09}"/>
              </a:ext>
            </a:extLst>
          </p:cNvPr>
          <p:cNvPicPr>
            <a:picLocks noChangeAspect="1"/>
          </p:cNvPicPr>
          <p:nvPr/>
        </p:nvPicPr>
        <p:blipFill>
          <a:blip r:embed="rId3"/>
          <a:stretch>
            <a:fillRect/>
          </a:stretch>
        </p:blipFill>
        <p:spPr>
          <a:xfrm>
            <a:off x="130547" y="1030016"/>
            <a:ext cx="11930906" cy="4797968"/>
          </a:xfrm>
          <a:prstGeom prst="rect">
            <a:avLst/>
          </a:prstGeom>
        </p:spPr>
      </p:pic>
      <p:sp>
        <p:nvSpPr>
          <p:cNvPr id="5" name="TextBox 4">
            <a:extLst>
              <a:ext uri="{FF2B5EF4-FFF2-40B4-BE49-F238E27FC236}">
                <a16:creationId xmlns:a16="http://schemas.microsoft.com/office/drawing/2014/main" id="{68807290-1804-FD09-B40B-2035D502E074}"/>
              </a:ext>
            </a:extLst>
          </p:cNvPr>
          <p:cNvSpPr txBox="1"/>
          <p:nvPr/>
        </p:nvSpPr>
        <p:spPr>
          <a:xfrm>
            <a:off x="463242" y="5781275"/>
            <a:ext cx="11470139" cy="707886"/>
          </a:xfrm>
          <a:prstGeom prst="rect">
            <a:avLst/>
          </a:prstGeom>
          <a:noFill/>
        </p:spPr>
        <p:txBody>
          <a:bodyPr wrap="square" rtlCol="0">
            <a:spAutoFit/>
          </a:bodyPr>
          <a:lstStyle/>
          <a:p>
            <a:r>
              <a:rPr lang="en-US" sz="1000" baseline="30000" dirty="0">
                <a:latin typeface="Arial Narrow" panose="020B0606020202030204" pitchFamily="34" charset="0"/>
                <a:cs typeface="Arial" panose="020B0604020202020204" pitchFamily="34" charset="0"/>
              </a:rPr>
              <a:t>1 </a:t>
            </a:r>
            <a:r>
              <a:rPr lang="en-US" sz="1000" dirty="0">
                <a:latin typeface="Arial Narrow" panose="020B0606020202030204" pitchFamily="34" charset="0"/>
                <a:cs typeface="Arial" panose="020B0604020202020204" pitchFamily="34" charset="0"/>
              </a:rPr>
              <a:t>Please consider the impact of the COVID-19 pandemic on infectious disease screening, treatment, and surveillance in the interpretation of data from 2020 to 2022.</a:t>
            </a:r>
          </a:p>
          <a:p>
            <a:r>
              <a:rPr lang="en-US" sz="1000" dirty="0">
                <a:latin typeface="Arial Narrow" panose="020B0606020202030204" pitchFamily="34" charset="0"/>
              </a:rPr>
              <a:t> * Values less than five are suppressed for populations less than 50,000 or for populations of unknown size. Percentages do not add up to 100% due to suppressed value. MSM=Male-to-Male Sex; IDU=Injection Drug Use; HTSX=Heterosexual Sex; Pres. HTSX=presumed heterosexual exposure, includes individuals assigned female at birth with a negative history of injection drug use who report having sex with an individual that identifies as male of unknown HIV status and risk; NIR=No Identified Risk; 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01E291CE-7737-755F-1FF4-428894D5EC99}"/>
              </a:ext>
            </a:extLst>
          </p:cNvPr>
          <p:cNvSpPr>
            <a:spLocks noGrp="1"/>
          </p:cNvSpPr>
          <p:nvPr>
            <p:ph type="sldNum" sz="quarter" idx="4"/>
          </p:nvPr>
        </p:nvSpPr>
        <p:spPr>
          <a:prstGeom prst="rect">
            <a:avLst/>
          </a:prstGeom>
        </p:spPr>
        <p:txBody>
          <a:bodyPr/>
          <a:lstStyle/>
          <a:p>
            <a:fld id="{CA49D0EE-DE7F-324B-A84C-F36708423CDB}" type="slidenum">
              <a:rPr lang="en-US" smtClean="0"/>
              <a:pPr/>
              <a:t>9</a:t>
            </a:fld>
            <a:endParaRPr lang="en-US" dirty="0"/>
          </a:p>
        </p:txBody>
      </p:sp>
    </p:spTree>
    <p:extLst>
      <p:ext uri="{BB962C8B-B14F-4D97-AF65-F5344CB8AC3E}">
        <p14:creationId xmlns:p14="http://schemas.microsoft.com/office/powerpoint/2010/main" val="3867527999"/>
      </p:ext>
    </p:extLst>
  </p:cSld>
  <p:clrMapOvr>
    <a:masterClrMapping/>
  </p:clrMapOvr>
</p:sld>
</file>

<file path=ppt/theme/theme1.xml><?xml version="1.0" encoding="utf-8"?>
<a:theme xmlns:a="http://schemas.openxmlformats.org/drawingml/2006/main" name="Office Theme">
  <a:themeElements>
    <a:clrScheme name="Custom 1">
      <a:dk1>
        <a:srgbClr val="032E53"/>
      </a:dk1>
      <a:lt1>
        <a:sysClr val="window" lastClr="FFFFFF"/>
      </a:lt1>
      <a:dk2>
        <a:srgbClr val="005994"/>
      </a:dk2>
      <a:lt2>
        <a:srgbClr val="ECECEC"/>
      </a:lt2>
      <a:accent1>
        <a:srgbClr val="92CAD6"/>
      </a:accent1>
      <a:accent2>
        <a:srgbClr val="F2BC1A"/>
      </a:accent2>
      <a:accent3>
        <a:srgbClr val="F68D29"/>
      </a:accent3>
      <a:accent4>
        <a:srgbClr val="680A1D"/>
      </a:accent4>
      <a:accent5>
        <a:srgbClr val="388557"/>
      </a:accent5>
      <a:accent6>
        <a:srgbClr val="FFFFFF"/>
      </a:accent6>
      <a:hlink>
        <a:srgbClr val="757070"/>
      </a:hlink>
      <a:folHlink>
        <a:srgbClr val="3A3838"/>
      </a:folHlink>
    </a:clrScheme>
    <a:fontScheme name="Custom DPH">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PH-PPT-Template.pptx" id="{96C2E639-D294-4220-9985-8E2F7284829E}" vid="{6F8A1C8D-C38C-43CD-AF9D-6986CE62D25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e10e4db1-d899-403d-9807-651178ead3da">
      <UserInfo>
        <DisplayName>Cardwell, Gailee (DPH)</DisplayName>
        <AccountId>33</AccountId>
        <AccountType/>
      </UserInfo>
      <UserInfo>
        <DisplayName>Troche, Carlos (DPH)</DisplayName>
        <AccountId>28</AccountId>
        <AccountType/>
      </UserInfo>
      <UserInfo>
        <DisplayName>Cohen, Alison B (DPH)</DisplayName>
        <AccountId>11</AccountId>
        <AccountType/>
      </UserInfo>
    </SharedWithUsers>
    <TaxCatchAll xmlns="e10e4db1-d899-403d-9807-651178ead3da" xsi:nil="true"/>
    <lcf76f155ced4ddcb4097134ff3c332f xmlns="ae916ade-957f-4a2f-93c3-592a84a0e75c">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0F2FAA928F6D64BB16ED70B5ACF963F" ma:contentTypeVersion="17" ma:contentTypeDescription="Create a new document." ma:contentTypeScope="" ma:versionID="7432218a972c9ec232d3a9b6f06fcc42">
  <xsd:schema xmlns:xsd="http://www.w3.org/2001/XMLSchema" xmlns:xs="http://www.w3.org/2001/XMLSchema" xmlns:p="http://schemas.microsoft.com/office/2006/metadata/properties" xmlns:ns2="ae916ade-957f-4a2f-93c3-592a84a0e75c" xmlns:ns3="e10e4db1-d899-403d-9807-651178ead3da" targetNamespace="http://schemas.microsoft.com/office/2006/metadata/properties" ma:root="true" ma:fieldsID="32b2b4497390a973007cec6a698f283a" ns2:_="" ns3:_="">
    <xsd:import namespace="ae916ade-957f-4a2f-93c3-592a84a0e75c"/>
    <xsd:import namespace="e10e4db1-d899-403d-9807-651178ead3da"/>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e916ade-957f-4a2f-93c3-592a84a0e75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10e4db1-d899-403d-9807-651178ead3da"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4deacaf4-c60b-4f8e-ba39-6419a80e96c9}" ma:internalName="TaxCatchAll" ma:showField="CatchAllData" ma:web="e10e4db1-d899-403d-9807-651178ead3d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24D9094-64B8-4632-A3B1-F24D23B1867F}">
  <ds:schemaRefs>
    <ds:schemaRef ds:uri="http://schemas.microsoft.com/sharepoint/v3/contenttype/forms"/>
  </ds:schemaRefs>
</ds:datastoreItem>
</file>

<file path=customXml/itemProps2.xml><?xml version="1.0" encoding="utf-8"?>
<ds:datastoreItem xmlns:ds="http://schemas.openxmlformats.org/officeDocument/2006/customXml" ds:itemID="{6E8AD35F-6594-4B15-9277-8BFC9EFD0490}">
  <ds:schemaRefs>
    <ds:schemaRef ds:uri="http://www.w3.org/XML/1998/namespace"/>
    <ds:schemaRef ds:uri="http://purl.org/dc/terms/"/>
    <ds:schemaRef ds:uri="http://schemas.openxmlformats.org/package/2006/metadata/core-properties"/>
    <ds:schemaRef ds:uri="http://schemas.microsoft.com/office/infopath/2007/PartnerControls"/>
    <ds:schemaRef ds:uri="ae916ade-957f-4a2f-93c3-592a84a0e75c"/>
    <ds:schemaRef ds:uri="http://purl.org/dc/elements/1.1/"/>
    <ds:schemaRef ds:uri="http://purl.org/dc/dcmitype/"/>
    <ds:schemaRef ds:uri="http://schemas.microsoft.com/office/2006/documentManagement/types"/>
    <ds:schemaRef ds:uri="e10e4db1-d899-403d-9807-651178ead3da"/>
    <ds:schemaRef ds:uri="http://schemas.microsoft.com/office/2006/metadata/properties"/>
  </ds:schemaRefs>
</ds:datastoreItem>
</file>

<file path=customXml/itemProps3.xml><?xml version="1.0" encoding="utf-8"?>
<ds:datastoreItem xmlns:ds="http://schemas.openxmlformats.org/officeDocument/2006/customXml" ds:itemID="{F26013D4-99C9-4B1B-8ECF-20BE9F35C0A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e916ade-957f-4a2f-93c3-592a84a0e75c"/>
    <ds:schemaRef ds:uri="e10e4db1-d899-403d-9807-651178ead3d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emplate/>
  <TotalTime>385</TotalTime>
  <Words>2913</Words>
  <Application>Microsoft Office PowerPoint</Application>
  <PresentationFormat>Widescreen</PresentationFormat>
  <Paragraphs>128</Paragraphs>
  <Slides>12</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Arial Narrow</vt:lpstr>
      <vt:lpstr>Avenir Next LT Pro</vt:lpstr>
      <vt:lpstr>Calibri</vt:lpstr>
      <vt:lpstr>Franklin Gothic Book</vt:lpstr>
      <vt:lpstr>Office Theme</vt:lpstr>
      <vt:lpstr>Massachusetts HIV Epidemiologic Profile:  Data as of 7/1/2025 Population Report: People Born Outside the United States </vt:lpstr>
      <vt:lpstr>Percentage distribution of individuals diagnosed with HIV infection by place of birth, Massachusetts 2015–20241</vt:lpstr>
      <vt:lpstr>Percentage distribution of non-US born individuals diagnosed with HIV infection by sex assigned at birth, Massachusetts 2015–20241</vt:lpstr>
      <vt:lpstr>HIV diagnoses among people born outside the United States by world region of birth, Massachusetts 2015–20241</vt:lpstr>
      <vt:lpstr>HIV diagnoses among people born outside the United States by sex assigned at birth and world region of birth, Massachusetts 2022–20241 </vt:lpstr>
      <vt:lpstr>HIV diagnoses among people born outside the United States by sex assigned at birth and exposure mode, Massachusetts 2022–20241 </vt:lpstr>
      <vt:lpstr>HIV diagnoses among people born outside the US by sex assigned at birth and race/ethnicity, Massachusetts 2022–20241 </vt:lpstr>
      <vt:lpstr>HIV diagnoses by sex assigned at birth and place of birth,  Massachusetts 2022–20241 </vt:lpstr>
      <vt:lpstr>HIV diagnoses among individuals born outside the US by exposure mode and race/ethnicity, Massachusetts 2022–20241 </vt:lpstr>
      <vt:lpstr>HIV diagnoses among individuals AMAB born outside the US by exposure mode and race/ethnicity, Massachusetts 2022–20241 </vt:lpstr>
      <vt:lpstr>HIV diagnoses among individuals AFAB born outside the US by exposure mode and race/ethnicity, Massachusetts 2022–20241 </vt:lpstr>
      <vt:lpstr>HIV infection diagnoses by Health Service Region and place of birth, Massachusetts 2022–20241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Massachusetts HIV Epidemiologic Profile: Data as of 7/1/2025, Population Report: People Born Outside the United States, slideset</dc:title>
  <dc:creator>Massachusetts Department of Public Health;Bureau of Infectious Disease and Laboratory Sciences</dc:creator>
  <cp:keywords>HIV, AIDS, Massachusetts, Non-US born, Immigrants, Refugees, People Born Outside the US</cp:keywords>
  <cp:lastModifiedBy>Maile Beatty</cp:lastModifiedBy>
  <cp:revision>80</cp:revision>
  <cp:lastPrinted>2021-01-21T15:13:04Z</cp:lastPrinted>
  <dcterms:created xsi:type="dcterms:W3CDTF">2022-07-05T15:37:33Z</dcterms:created>
  <dcterms:modified xsi:type="dcterms:W3CDTF">2026-06-08T18:00:03Z</dcterms:modified>
  <cp:category>Population Report</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0x010100B0F2FAA928F6D64BB16ED70B5ACF963F</vt:lpwstr>
  </property>
  <property fmtid="{D5CDD505-2E9C-101B-9397-08002B2CF9AE}" pid="3" name="MediaServiceImageTags">
    <vt:lpwstr/>
  </property>
</Properties>
</file>