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6.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 id="2147483986" r:id="rId2"/>
    <p:sldMasterId id="2147484000" r:id="rId3"/>
    <p:sldMasterId id="2147484014" r:id="rId4"/>
    <p:sldMasterId id="2147484027" r:id="rId5"/>
    <p:sldMasterId id="2147484040" r:id="rId6"/>
    <p:sldMasterId id="2147484053" r:id="rId7"/>
  </p:sldMasterIdLst>
  <p:notesMasterIdLst>
    <p:notesMasterId r:id="rId17"/>
  </p:notesMasterIdLst>
  <p:sldIdLst>
    <p:sldId id="256" r:id="rId8"/>
    <p:sldId id="302" r:id="rId9"/>
    <p:sldId id="304" r:id="rId10"/>
    <p:sldId id="303" r:id="rId11"/>
    <p:sldId id="306" r:id="rId12"/>
    <p:sldId id="307" r:id="rId13"/>
    <p:sldId id="308" r:id="rId14"/>
    <p:sldId id="309" r:id="rId15"/>
    <p:sldId id="310" r:id="rId1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02" autoAdjust="0"/>
    <p:restoredTop sz="86434" autoAdjust="0"/>
  </p:normalViewPr>
  <p:slideViewPr>
    <p:cSldViewPr snapToGrid="0">
      <p:cViewPr varScale="1">
        <p:scale>
          <a:sx n="72" d="100"/>
          <a:sy n="72" d="100"/>
        </p:scale>
        <p:origin x="811" y="62"/>
      </p:cViewPr>
      <p:guideLst>
        <p:guide orient="horz" pos="2160"/>
        <p:guide pos="2880"/>
      </p:guideLst>
    </p:cSldViewPr>
  </p:slideViewPr>
  <p:outlineViewPr>
    <p:cViewPr>
      <p:scale>
        <a:sx n="33" d="100"/>
        <a:sy n="33" d="100"/>
      </p:scale>
      <p:origin x="0" y="-176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32"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82F72BB6-893C-4F70-A4EF-4D9F767CA1B2}" type="datetimeFigureOut">
              <a:rPr lang="en-US" smtClean="0"/>
              <a:t>4/26/2023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7" tIns="46589" rIns="93177" bIns="46589" rtlCol="0" anchor="b"/>
          <a:lstStyle>
            <a:lvl1pPr algn="r">
              <a:defRPr sz="1200"/>
            </a:lvl1pPr>
          </a:lstStyle>
          <a:p>
            <a:fld id="{217921FD-669D-410D-BB40-8BEB7F6FBC0A}" type="slidenum">
              <a:rPr lang="en-US" smtClean="0"/>
              <a:t>‹#›</a:t>
            </a:fld>
            <a:endParaRPr lang="en-US"/>
          </a:p>
        </p:txBody>
      </p:sp>
    </p:spTree>
    <p:extLst>
      <p:ext uri="{BB962C8B-B14F-4D97-AF65-F5344CB8AC3E}">
        <p14:creationId xmlns:p14="http://schemas.microsoft.com/office/powerpoint/2010/main" val="2832537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mass.gov/lists/hivaids-epidemiologic-profiles"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www.mass.gov/service-details/partner-services-program-information-for-healthcare-providers" TargetMode="External"/><Relationship Id="rId4" Type="http://schemas.openxmlformats.org/officeDocument/2006/relationships/hyperlink" Target="https://www.mass.gov/lists/infectious-disease-data-reports-and-requests"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lnSpc>
                <a:spcPct val="100000"/>
              </a:lnSpc>
              <a:spcBef>
                <a:spcPts val="0"/>
              </a:spcBef>
              <a:spcAft>
                <a:spcPts val="600"/>
              </a:spcAft>
            </a:pPr>
            <a:r>
              <a:rPr lang="en-US" sz="4000" b="1" dirty="0">
                <a:latin typeface="+mj-lt"/>
                <a:cs typeface="Arial" panose="020B0604020202020204" pitchFamily="34" charset="0"/>
              </a:rPr>
              <a:t>Suggested citation:</a:t>
            </a:r>
            <a:endParaRPr lang="en-US" sz="4000" dirty="0">
              <a:latin typeface="+mj-lt"/>
              <a:cs typeface="Arial" panose="020B0604020202020204" pitchFamily="34" charset="0"/>
            </a:endParaRPr>
          </a:p>
          <a:p>
            <a:pPr algn="l">
              <a:lnSpc>
                <a:spcPct val="100000"/>
              </a:lnSpc>
              <a:spcBef>
                <a:spcPts val="0"/>
              </a:spcBef>
            </a:pPr>
            <a:r>
              <a:rPr lang="en-US" sz="4000" dirty="0">
                <a:latin typeface="+mj-lt"/>
                <a:cs typeface="Arial" panose="020B0604020202020204" pitchFamily="34" charset="0"/>
              </a:rPr>
              <a:t>Massachusetts Department of Public Health, Bureau of Infectious Disease and Laboratory Sciences. Massachusetts HIV Epidemiologic Profile: Data as of 1/1/2022, Population Report: Persons Who Inject Drugs, </a:t>
            </a:r>
            <a:r>
              <a:rPr lang="en-US" sz="4000" u="sng" dirty="0">
                <a:latin typeface="+mj-lt"/>
                <a:cs typeface="Arial" panose="020B0604020202020204" pitchFamily="34" charset="0"/>
                <a:hlinkClick r:id="rId3"/>
              </a:rPr>
              <a:t>https://www.mass.gov/lists/hivaids-epidemiologic-profiles</a:t>
            </a:r>
            <a:r>
              <a:rPr lang="en-US" sz="4000" b="1" dirty="0">
                <a:latin typeface="+mj-lt"/>
                <a:cs typeface="Arial" panose="020B0604020202020204" pitchFamily="34" charset="0"/>
              </a:rPr>
              <a:t> </a:t>
            </a:r>
            <a:r>
              <a:rPr lang="en-US" sz="4000" dirty="0">
                <a:latin typeface="+mj-lt"/>
                <a:cs typeface="Arial" panose="020B0604020202020204" pitchFamily="34" charset="0"/>
              </a:rPr>
              <a:t>Published December 2022. Accessed [date].</a:t>
            </a:r>
            <a:endParaRPr lang="en-US" sz="4000" b="1" dirty="0">
              <a:latin typeface="+mj-lt"/>
              <a:cs typeface="Arial" panose="020B0604020202020204" pitchFamily="34" charset="0"/>
            </a:endParaRPr>
          </a:p>
          <a:p>
            <a:pPr algn="l">
              <a:lnSpc>
                <a:spcPct val="100000"/>
              </a:lnSpc>
              <a:spcBef>
                <a:spcPts val="0"/>
              </a:spcBef>
            </a:pPr>
            <a:endParaRPr lang="en-US" sz="4000" b="1" dirty="0">
              <a:latin typeface="+mj-lt"/>
            </a:endParaRPr>
          </a:p>
          <a:p>
            <a:pPr algn="l">
              <a:lnSpc>
                <a:spcPct val="100000"/>
              </a:lnSpc>
              <a:spcBef>
                <a:spcPts val="0"/>
              </a:spcBef>
            </a:pPr>
            <a:r>
              <a:rPr lang="en-US" sz="4000" b="1" dirty="0">
                <a:latin typeface="+mj-lt"/>
              </a:rPr>
              <a:t>Bureau of Infectious Disease and Laboratory Sciences</a:t>
            </a:r>
            <a:br>
              <a:rPr lang="en-US" sz="4000" dirty="0">
                <a:latin typeface="+mj-lt"/>
              </a:rPr>
            </a:br>
            <a:r>
              <a:rPr lang="en-US" sz="4000" b="1" dirty="0">
                <a:latin typeface="+mj-lt"/>
              </a:rPr>
              <a:t>Massachusetts Department of Public Health</a:t>
            </a:r>
            <a:endParaRPr lang="en-US" sz="4000" dirty="0">
              <a:latin typeface="+mj-lt"/>
            </a:endParaRPr>
          </a:p>
          <a:p>
            <a:pPr algn="l">
              <a:lnSpc>
                <a:spcPct val="100000"/>
              </a:lnSpc>
              <a:spcBef>
                <a:spcPts val="0"/>
              </a:spcBef>
            </a:pPr>
            <a:r>
              <a:rPr lang="en-US" sz="4000" b="1" dirty="0">
                <a:latin typeface="+mj-lt"/>
              </a:rPr>
              <a:t>Jamaica Plain Campus/State Public Health Laboratory</a:t>
            </a:r>
          </a:p>
          <a:p>
            <a:pPr algn="l">
              <a:lnSpc>
                <a:spcPct val="100000"/>
              </a:lnSpc>
              <a:spcBef>
                <a:spcPts val="0"/>
              </a:spcBef>
            </a:pPr>
            <a:r>
              <a:rPr lang="en-US" sz="4000" dirty="0">
                <a:latin typeface="+mj-lt"/>
                <a:cs typeface="Arial" panose="020B0604020202020204" pitchFamily="34" charset="0"/>
              </a:rPr>
              <a:t>305 South Street</a:t>
            </a:r>
            <a:br>
              <a:rPr lang="en-US" sz="4000" dirty="0">
                <a:latin typeface="+mj-lt"/>
                <a:cs typeface="Arial" panose="020B0604020202020204" pitchFamily="34" charset="0"/>
              </a:rPr>
            </a:br>
            <a:r>
              <a:rPr lang="en-US" sz="4000" dirty="0">
                <a:latin typeface="+mj-lt"/>
                <a:cs typeface="Arial" panose="020B0604020202020204" pitchFamily="34" charset="0"/>
              </a:rPr>
              <a:t>Jamaica Plain, MA 02130</a:t>
            </a:r>
          </a:p>
          <a:p>
            <a:pPr algn="l">
              <a:lnSpc>
                <a:spcPct val="100000"/>
              </a:lnSpc>
              <a:spcBef>
                <a:spcPts val="0"/>
              </a:spcBef>
            </a:pPr>
            <a:endParaRPr lang="en-US" sz="4000" b="1" dirty="0">
              <a:latin typeface="+mj-lt"/>
              <a:cs typeface="Arial" panose="020B0604020202020204" pitchFamily="34" charset="0"/>
            </a:endParaRPr>
          </a:p>
          <a:p>
            <a:pPr algn="l">
              <a:lnSpc>
                <a:spcPct val="100000"/>
              </a:lnSpc>
              <a:spcBef>
                <a:spcPts val="0"/>
              </a:spcBef>
            </a:pPr>
            <a:r>
              <a:rPr lang="en-US" sz="4000" b="1" dirty="0">
                <a:latin typeface="+mj-lt"/>
                <a:cs typeface="Arial" panose="020B0604020202020204" pitchFamily="34" charset="0"/>
              </a:rPr>
              <a:t>Questions about this report</a:t>
            </a:r>
            <a:endParaRPr lang="en-US" sz="4000" dirty="0">
              <a:latin typeface="+mj-lt"/>
              <a:cs typeface="Arial" panose="020B0604020202020204" pitchFamily="34" charset="0"/>
            </a:endParaRPr>
          </a:p>
          <a:p>
            <a:pPr algn="l">
              <a:lnSpc>
                <a:spcPct val="100000"/>
              </a:lnSpc>
              <a:spcBef>
                <a:spcPts val="0"/>
              </a:spcBef>
              <a:spcAft>
                <a:spcPts val="600"/>
              </a:spcAft>
            </a:pPr>
            <a:r>
              <a:rPr lang="en-US" sz="4000" dirty="0">
                <a:latin typeface="+mj-lt"/>
                <a:cs typeface="Arial" panose="020B0604020202020204" pitchFamily="34" charset="0"/>
              </a:rPr>
              <a:t>Tel: (617) 983-6560</a:t>
            </a:r>
          </a:p>
          <a:p>
            <a:pPr algn="l">
              <a:lnSpc>
                <a:spcPct val="100000"/>
              </a:lnSpc>
              <a:spcBef>
                <a:spcPts val="0"/>
              </a:spcBef>
            </a:pPr>
            <a:r>
              <a:rPr lang="en-US" sz="4000" b="1" dirty="0">
                <a:latin typeface="+mj-lt"/>
              </a:rPr>
              <a:t>To reach the Reporting and Partner Services </a:t>
            </a:r>
            <a:r>
              <a:rPr lang="en-US" sz="4000" b="1" dirty="0" err="1">
                <a:latin typeface="+mj-lt"/>
              </a:rPr>
              <a:t>Line</a:t>
            </a:r>
            <a:r>
              <a:rPr lang="en-US" sz="4000" b="1" baseline="30000" dirty="0" err="1">
                <a:latin typeface="+mj-lt"/>
              </a:rPr>
              <a:t>i</a:t>
            </a:r>
            <a:endParaRPr lang="en-US" sz="4000" baseline="30000" dirty="0">
              <a:latin typeface="+mj-lt"/>
            </a:endParaRPr>
          </a:p>
          <a:p>
            <a:pPr algn="l">
              <a:lnSpc>
                <a:spcPct val="100000"/>
              </a:lnSpc>
              <a:spcBef>
                <a:spcPts val="0"/>
              </a:spcBef>
              <a:spcAft>
                <a:spcPts val="600"/>
              </a:spcAft>
            </a:pPr>
            <a:r>
              <a:rPr lang="en-US" sz="4000" dirty="0">
                <a:latin typeface="+mj-lt"/>
              </a:rPr>
              <a:t>Tel: (617) 983-6999</a:t>
            </a:r>
          </a:p>
          <a:p>
            <a:pPr algn="l">
              <a:lnSpc>
                <a:spcPct val="100000"/>
              </a:lnSpc>
              <a:spcBef>
                <a:spcPts val="0"/>
              </a:spcBef>
            </a:pPr>
            <a:r>
              <a:rPr lang="en-US" sz="4000" b="1" dirty="0">
                <a:latin typeface="+mj-lt"/>
                <a:cs typeface="Arial" panose="020B0604020202020204" pitchFamily="34" charset="0"/>
              </a:rPr>
              <a:t>To speak to the on-call epidemiologist </a:t>
            </a:r>
            <a:endParaRPr lang="en-US" sz="4000" dirty="0">
              <a:latin typeface="+mj-lt"/>
              <a:cs typeface="Arial" panose="020B0604020202020204" pitchFamily="34" charset="0"/>
            </a:endParaRPr>
          </a:p>
          <a:p>
            <a:pPr algn="l">
              <a:lnSpc>
                <a:spcPct val="100000"/>
              </a:lnSpc>
              <a:spcBef>
                <a:spcPts val="0"/>
              </a:spcBef>
              <a:spcAft>
                <a:spcPts val="600"/>
              </a:spcAft>
            </a:pPr>
            <a:r>
              <a:rPr lang="en-US" sz="4000" dirty="0">
                <a:latin typeface="+mj-lt"/>
                <a:cs typeface="Arial" panose="020B0604020202020204" pitchFamily="34" charset="0"/>
              </a:rPr>
              <a:t>Tel: (617) 983-6800</a:t>
            </a:r>
          </a:p>
          <a:p>
            <a:pPr algn="l">
              <a:lnSpc>
                <a:spcPct val="100000"/>
              </a:lnSpc>
              <a:spcBef>
                <a:spcPts val="0"/>
              </a:spcBef>
            </a:pPr>
            <a:r>
              <a:rPr lang="en-US" sz="4000" b="1" dirty="0">
                <a:latin typeface="+mj-lt"/>
                <a:cs typeface="Arial" panose="020B0604020202020204" pitchFamily="34" charset="0"/>
              </a:rPr>
              <a:t>Questions about infectious disease reporting</a:t>
            </a:r>
            <a:endParaRPr lang="en-US" sz="4000" dirty="0">
              <a:latin typeface="+mj-lt"/>
              <a:cs typeface="Arial" panose="020B0604020202020204" pitchFamily="34" charset="0"/>
            </a:endParaRPr>
          </a:p>
          <a:p>
            <a:pPr algn="l">
              <a:lnSpc>
                <a:spcPct val="100000"/>
              </a:lnSpc>
              <a:spcBef>
                <a:spcPts val="0"/>
              </a:spcBef>
              <a:spcAft>
                <a:spcPts val="600"/>
              </a:spcAft>
            </a:pPr>
            <a:r>
              <a:rPr lang="en-US" sz="4000" dirty="0">
                <a:latin typeface="+mj-lt"/>
                <a:cs typeface="Arial" panose="020B0604020202020204" pitchFamily="34" charset="0"/>
              </a:rPr>
              <a:t>Tel: (617) 983-6801</a:t>
            </a:r>
          </a:p>
          <a:p>
            <a:pPr algn="l">
              <a:lnSpc>
                <a:spcPct val="100000"/>
              </a:lnSpc>
              <a:spcBef>
                <a:spcPts val="0"/>
              </a:spcBef>
            </a:pPr>
            <a:r>
              <a:rPr lang="en-US" sz="4000" b="1" dirty="0">
                <a:latin typeface="+mj-lt"/>
                <a:cs typeface="Arial" panose="020B0604020202020204" pitchFamily="34" charset="0"/>
              </a:rPr>
              <a:t>Requests for additional data</a:t>
            </a:r>
            <a:endParaRPr lang="en-US" sz="4000" dirty="0">
              <a:latin typeface="+mj-lt"/>
              <a:cs typeface="Arial" panose="020B0604020202020204" pitchFamily="34" charset="0"/>
            </a:endParaRPr>
          </a:p>
          <a:p>
            <a:pPr algn="l">
              <a:lnSpc>
                <a:spcPct val="100000"/>
              </a:lnSpc>
              <a:spcBef>
                <a:spcPts val="0"/>
              </a:spcBef>
              <a:spcAft>
                <a:spcPts val="600"/>
              </a:spcAft>
            </a:pPr>
            <a:r>
              <a:rPr lang="en-US" sz="4000" u="sng" dirty="0">
                <a:latin typeface="+mj-lt"/>
                <a:cs typeface="Arial" panose="020B0604020202020204" pitchFamily="34" charset="0"/>
                <a:hlinkClick r:id="rId4"/>
              </a:rPr>
              <a:t>https://www.mass.gov/lists/infectious-disease-data-reports-and-requests</a:t>
            </a:r>
            <a:r>
              <a:rPr lang="en-US" sz="4000" dirty="0">
                <a:latin typeface="+mj-lt"/>
                <a:cs typeface="Arial" panose="020B0604020202020204" pitchFamily="34" charset="0"/>
              </a:rPr>
              <a:t> </a:t>
            </a:r>
          </a:p>
          <a:p>
            <a:pPr algn="l">
              <a:lnSpc>
                <a:spcPct val="100000"/>
              </a:lnSpc>
              <a:spcBef>
                <a:spcPts val="0"/>
              </a:spcBef>
            </a:pPr>
            <a:r>
              <a:rPr lang="en-US" sz="4000" b="1" dirty="0">
                <a:latin typeface="+mj-lt"/>
                <a:cs typeface="Arial" panose="020B0604020202020204" pitchFamily="34" charset="0"/>
              </a:rPr>
              <a:t>Slide sets for HIV Epidemiologic Profile Reports</a:t>
            </a:r>
            <a:endParaRPr lang="en-US" sz="4000" dirty="0">
              <a:latin typeface="+mj-lt"/>
              <a:cs typeface="Arial" panose="020B0604020202020204" pitchFamily="34" charset="0"/>
            </a:endParaRPr>
          </a:p>
          <a:p>
            <a:pPr algn="l">
              <a:lnSpc>
                <a:spcPct val="100000"/>
              </a:lnSpc>
              <a:spcBef>
                <a:spcPts val="0"/>
              </a:spcBef>
            </a:pPr>
            <a:r>
              <a:rPr lang="en-US" sz="4000" u="sng" dirty="0">
                <a:latin typeface="+mj-lt"/>
                <a:cs typeface="Arial" panose="020B0604020202020204" pitchFamily="34" charset="0"/>
                <a:hlinkClick r:id="rId3"/>
              </a:rPr>
              <a:t>https://www.mass.gov/lists/hivaids-epidemiologic-profiles</a:t>
            </a:r>
            <a:endParaRPr lang="en-US" sz="4000" u="sng" dirty="0">
              <a:latin typeface="+mj-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b="0" i="0" baseline="30000" dirty="0" err="1">
                <a:solidFill>
                  <a:srgbClr val="000000"/>
                </a:solidFill>
                <a:effectLst/>
                <a:latin typeface="Arial Narrow" panose="020B0606020202030204" pitchFamily="34" charset="0"/>
              </a:rPr>
              <a:t>i</a:t>
            </a:r>
            <a:r>
              <a:rPr lang="en-US" sz="4000" b="0" i="0" dirty="0">
                <a:solidFill>
                  <a:srgbClr val="000000"/>
                </a:solidFill>
                <a:effectLst/>
                <a:latin typeface="Arial Narrow" panose="020B0606020202030204" pitchFamily="34" charset="0"/>
              </a:rPr>
              <a:t> Providers may use this number to report individuals newly diagnosed with a notifiable sexually transmitted infection, including HIV, or request partner services. Partner services is a free and confidential service for individuals recently diagnosed with a priority infection. The client-centered program offers counseling, linkage to other health and social services, anonymous notification of partners who were exposed and assistance with getting testing and treatment. For more</a:t>
            </a:r>
            <a:r>
              <a:rPr lang="en-US" sz="4000" b="0" i="0" dirty="0">
                <a:solidFill>
                  <a:srgbClr val="0078D4"/>
                </a:solidFill>
                <a:effectLst/>
                <a:latin typeface="Arial Narrow" panose="020B0606020202030204" pitchFamily="34" charset="0"/>
              </a:rPr>
              <a:t> </a:t>
            </a:r>
            <a:r>
              <a:rPr lang="en-US" sz="4000" b="0" i="0" dirty="0">
                <a:solidFill>
                  <a:srgbClr val="000000"/>
                </a:solidFill>
                <a:effectLst/>
                <a:latin typeface="Arial Narrow" panose="020B0606020202030204" pitchFamily="34" charset="0"/>
              </a:rPr>
              <a:t>information</a:t>
            </a:r>
            <a:r>
              <a:rPr lang="en-US" sz="4000" b="0" i="0" u="sng" dirty="0">
                <a:solidFill>
                  <a:srgbClr val="0078D4"/>
                </a:solidFill>
                <a:effectLst/>
                <a:latin typeface="Arial Narrow" panose="020B0606020202030204" pitchFamily="34" charset="0"/>
              </a:rPr>
              <a:t>,</a:t>
            </a:r>
            <a:r>
              <a:rPr lang="en-US" sz="4000" b="0" i="0" dirty="0">
                <a:solidFill>
                  <a:srgbClr val="000000"/>
                </a:solidFill>
                <a:effectLst/>
                <a:latin typeface="Arial Narrow" panose="020B0606020202030204" pitchFamily="34" charset="0"/>
              </a:rPr>
              <a:t> see: </a:t>
            </a:r>
            <a:r>
              <a:rPr lang="en-US" sz="4000" b="0" i="1" u="sng" strike="noStrike" dirty="0">
                <a:solidFill>
                  <a:srgbClr val="000000"/>
                </a:solidFill>
                <a:effectLst/>
                <a:latin typeface="Arial Narrow" panose="020B0606020202030204" pitchFamily="34" charset="0"/>
                <a:hlinkClick r:id="rId5"/>
              </a:rPr>
              <a:t>https://www.mass.gov/service-details/partner-services-program-information-for-healthcare-providers</a:t>
            </a:r>
            <a:r>
              <a:rPr lang="en-US" sz="4000" b="0" i="0" dirty="0">
                <a:solidFill>
                  <a:srgbClr val="0078D4"/>
                </a:solidFill>
                <a:effectLst/>
                <a:latin typeface="Arial Narrow" panose="020B0606020202030204" pitchFamily="34" charset="0"/>
              </a:rPr>
              <a:t>) </a:t>
            </a:r>
            <a:endParaRPr lang="en-US" sz="4000" dirty="0">
              <a:latin typeface="Arial Narrow" panose="020B0606020202030204" pitchFamily="34" charset="0"/>
            </a:endParaRPr>
          </a:p>
          <a:p>
            <a:pPr algn="l">
              <a:lnSpc>
                <a:spcPct val="100000"/>
              </a:lnSpc>
              <a:spcBef>
                <a:spcPts val="0"/>
              </a:spcBef>
            </a:pPr>
            <a:endParaRPr lang="en-US" sz="4000" u="sng" dirty="0">
              <a:latin typeface="+mj-lt"/>
              <a:cs typeface="Arial" panose="020B0604020202020204" pitchFamily="34" charset="0"/>
            </a:endParaRPr>
          </a:p>
        </p:txBody>
      </p:sp>
      <p:sp>
        <p:nvSpPr>
          <p:cNvPr id="4" name="Slide Number Placeholder 3"/>
          <p:cNvSpPr>
            <a:spLocks noGrp="1"/>
          </p:cNvSpPr>
          <p:nvPr>
            <p:ph type="sldNum" sz="quarter" idx="10"/>
          </p:nvPr>
        </p:nvSpPr>
        <p:spPr/>
        <p:txBody>
          <a:bodyPr/>
          <a:lstStyle/>
          <a:p>
            <a:fld id="{217921FD-669D-410D-BB40-8BEB7F6FBC0A}" type="slidenum">
              <a:rPr lang="en-US" smtClean="0"/>
              <a:t>1</a:t>
            </a:fld>
            <a:endParaRPr lang="en-US" dirty="0"/>
          </a:p>
        </p:txBody>
      </p:sp>
    </p:spTree>
    <p:extLst>
      <p:ext uri="{BB962C8B-B14F-4D97-AF65-F5344CB8AC3E}">
        <p14:creationId xmlns:p14="http://schemas.microsoft.com/office/powerpoint/2010/main" val="1467898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200" b="1" dirty="0"/>
              <a:t>KEY FINDING</a:t>
            </a:r>
          </a:p>
          <a:p>
            <a:pPr marL="171450" indent="-171450">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After declining by 48% from 2011 (N=60) to 2014 (N=31), the number of reported cases with injection drug use (IDU) as the primary exposure mode peaked at 116 in 2017, decreased to 59 in 2019, and then increased again to 76 in 2020. </a:t>
            </a:r>
          </a:p>
          <a:p>
            <a:endParaRPr lang="en-US" dirty="0"/>
          </a:p>
        </p:txBody>
      </p:sp>
      <p:sp>
        <p:nvSpPr>
          <p:cNvPr id="4" name="Slide Number Placeholder 3"/>
          <p:cNvSpPr>
            <a:spLocks noGrp="1"/>
          </p:cNvSpPr>
          <p:nvPr>
            <p:ph type="sldNum" sz="quarter" idx="5"/>
          </p:nvPr>
        </p:nvSpPr>
        <p:spPr/>
        <p:txBody>
          <a:bodyPr/>
          <a:lstStyle/>
          <a:p>
            <a:fld id="{217921FD-669D-410D-BB40-8BEB7F6FBC0A}" type="slidenum">
              <a:rPr lang="en-US" smtClean="0"/>
              <a:t>2</a:t>
            </a:fld>
            <a:endParaRPr lang="en-US"/>
          </a:p>
        </p:txBody>
      </p:sp>
    </p:spTree>
    <p:extLst>
      <p:ext uri="{BB962C8B-B14F-4D97-AF65-F5344CB8AC3E}">
        <p14:creationId xmlns:p14="http://schemas.microsoft.com/office/powerpoint/2010/main" val="2236546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200" b="1" dirty="0">
                <a:ea typeface="Calibri" panose="020F0502020204030204" pitchFamily="34" charset="0"/>
                <a:cs typeface="Times New Roman" panose="02020603050405020304" pitchFamily="18" charset="0"/>
              </a:rPr>
              <a:t>KEY FINDING</a:t>
            </a:r>
          </a:p>
          <a:p>
            <a:pPr marL="171450" indent="-171450">
              <a:buFont typeface="Arial" panose="020B0604020202020204" pitchFamily="34" charset="0"/>
              <a:buChar char="•"/>
            </a:pPr>
            <a:r>
              <a:rPr lang="en-US" sz="1200" dirty="0">
                <a:ea typeface="Calibri" panose="020F0502020204030204" pitchFamily="34" charset="0"/>
                <a:cs typeface="Times New Roman" panose="02020603050405020304" pitchFamily="18" charset="0"/>
              </a:rPr>
              <a:t>Individuals with IDU exposure mode accounted for the largest proportion of deaths among individuals reported with HIV. In 2020, 32% of deaths among individuals with HIV were among individuals who reported IDU as their mode of exposure and an additional 5% who reported MSM/IDU as their mode of exposure, compared to 17% and 5%, respectively, of 2020 HIV infection diagnoses. </a:t>
            </a:r>
          </a:p>
          <a:p>
            <a:endParaRPr lang="en-US" dirty="0"/>
          </a:p>
        </p:txBody>
      </p:sp>
      <p:sp>
        <p:nvSpPr>
          <p:cNvPr id="4" name="Slide Number Placeholder 3"/>
          <p:cNvSpPr>
            <a:spLocks noGrp="1"/>
          </p:cNvSpPr>
          <p:nvPr>
            <p:ph type="sldNum" sz="quarter" idx="5"/>
          </p:nvPr>
        </p:nvSpPr>
        <p:spPr/>
        <p:txBody>
          <a:bodyPr/>
          <a:lstStyle/>
          <a:p>
            <a:fld id="{217921FD-669D-410D-BB40-8BEB7F6FBC0A}" type="slidenum">
              <a:rPr lang="en-US" smtClean="0"/>
              <a:t>3</a:t>
            </a:fld>
            <a:endParaRPr lang="en-US"/>
          </a:p>
        </p:txBody>
      </p:sp>
    </p:spTree>
    <p:extLst>
      <p:ext uri="{BB962C8B-B14F-4D97-AF65-F5344CB8AC3E}">
        <p14:creationId xmlns:p14="http://schemas.microsoft.com/office/powerpoint/2010/main" val="226345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ctr"/>
            <a:r>
              <a:rPr lang="en-US" sz="1200" b="1" dirty="0"/>
              <a:t>KEY FINDING</a:t>
            </a:r>
          </a:p>
          <a:p>
            <a:pPr marL="171450" lvl="0" indent="-171450">
              <a:buFont typeface="Arial" panose="020B0604020202020204" pitchFamily="34" charset="0"/>
              <a:buChar char="•"/>
            </a:pPr>
            <a:r>
              <a:rPr lang="en-US" sz="1200" dirty="0"/>
              <a:t>The number of HIV infection diagnoses with IDU exposure mode among white (non-Hispanic) individuals quadrupled from 2014 to 2017, decreased by 46% in 2019 and then increased by 57% in 2020. The number of HIV infection diagnoses with IDU exposure mode among Hispanic/Latino individuals quadrupled from 2014 to 2017, decreased by 75% in 2019 and then remained relatively stable through 2020. The number of HIV infection diagnoses with IDU exposure mode among black (non-Hispanic) individuals remained relatively stable from 2014 to 2020.</a:t>
            </a:r>
          </a:p>
          <a:p>
            <a:endParaRPr lang="en-US" dirty="0"/>
          </a:p>
        </p:txBody>
      </p:sp>
      <p:sp>
        <p:nvSpPr>
          <p:cNvPr id="4" name="Slide Number Placeholder 3"/>
          <p:cNvSpPr>
            <a:spLocks noGrp="1"/>
          </p:cNvSpPr>
          <p:nvPr>
            <p:ph type="sldNum" sz="quarter" idx="5"/>
          </p:nvPr>
        </p:nvSpPr>
        <p:spPr/>
        <p:txBody>
          <a:bodyPr/>
          <a:lstStyle/>
          <a:p>
            <a:fld id="{217921FD-669D-410D-BB40-8BEB7F6FBC0A}" type="slidenum">
              <a:rPr lang="en-US" smtClean="0"/>
              <a:t>4</a:t>
            </a:fld>
            <a:endParaRPr lang="en-US"/>
          </a:p>
        </p:txBody>
      </p:sp>
    </p:spTree>
    <p:extLst>
      <p:ext uri="{BB962C8B-B14F-4D97-AF65-F5344CB8AC3E}">
        <p14:creationId xmlns:p14="http://schemas.microsoft.com/office/powerpoint/2010/main" val="2229403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The number of HIV infection diagnoses with IDU exposure mode among individuals AMAB quadrupled from 2014 to 2017, decreased by 54% in 2019, and then increased by 40% in 2020. The number of diagnoses with IDU exposure mode among individuals AFAB more than tripled from 2014 to 2017, decreased by 40% in 2019, and then increased by 13% in 2020. </a:t>
            </a:r>
          </a:p>
          <a:p>
            <a:endParaRPr lang="en-US" dirty="0"/>
          </a:p>
        </p:txBody>
      </p:sp>
      <p:sp>
        <p:nvSpPr>
          <p:cNvPr id="4" name="Slide Number Placeholder 3"/>
          <p:cNvSpPr>
            <a:spLocks noGrp="1"/>
          </p:cNvSpPr>
          <p:nvPr>
            <p:ph type="sldNum" sz="quarter" idx="5"/>
          </p:nvPr>
        </p:nvSpPr>
        <p:spPr/>
        <p:txBody>
          <a:bodyPr/>
          <a:lstStyle/>
          <a:p>
            <a:fld id="{217921FD-669D-410D-BB40-8BEB7F6FBC0A}" type="slidenum">
              <a:rPr lang="en-US" smtClean="0"/>
              <a:t>5</a:t>
            </a:fld>
            <a:endParaRPr lang="en-US"/>
          </a:p>
        </p:txBody>
      </p:sp>
    </p:spTree>
    <p:extLst>
      <p:ext uri="{BB962C8B-B14F-4D97-AF65-F5344CB8AC3E}">
        <p14:creationId xmlns:p14="http://schemas.microsoft.com/office/powerpoint/2010/main" val="1354024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From 2011 to 2020, the proportion of individuals AMAB diagnosed with HIV infection with IDU exposure mode who identified as white (non-Hispanic) increased from 32% to 76%, while the proportion who identified as Hispanic/Latino decreased from 39% to 16% and as black (non-Hispanic) from 24% to 8%.</a:t>
            </a:r>
          </a:p>
          <a:p>
            <a:endParaRPr lang="en-US" dirty="0"/>
          </a:p>
        </p:txBody>
      </p:sp>
      <p:sp>
        <p:nvSpPr>
          <p:cNvPr id="4" name="Slide Number Placeholder 3"/>
          <p:cNvSpPr>
            <a:spLocks noGrp="1"/>
          </p:cNvSpPr>
          <p:nvPr>
            <p:ph type="sldNum" sz="quarter" idx="5"/>
          </p:nvPr>
        </p:nvSpPr>
        <p:spPr/>
        <p:txBody>
          <a:bodyPr/>
          <a:lstStyle/>
          <a:p>
            <a:fld id="{217921FD-669D-410D-BB40-8BEB7F6FBC0A}" type="slidenum">
              <a:rPr lang="en-US" smtClean="0"/>
              <a:t>6</a:t>
            </a:fld>
            <a:endParaRPr lang="en-US"/>
          </a:p>
        </p:txBody>
      </p:sp>
    </p:spTree>
    <p:extLst>
      <p:ext uri="{BB962C8B-B14F-4D97-AF65-F5344CB8AC3E}">
        <p14:creationId xmlns:p14="http://schemas.microsoft.com/office/powerpoint/2010/main" val="3792887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dirty="0"/>
              <a:t>From 2011 to 2020, the proportion of individuals AFAB diagnosed with HIV infection with IDU exposure mode who identified as white (non-Hispanic) increased from 64% to 78%, while the proportion who identified as Hispanic/Latina decreased from 23% to 11%.</a:t>
            </a:r>
          </a:p>
        </p:txBody>
      </p:sp>
      <p:sp>
        <p:nvSpPr>
          <p:cNvPr id="4" name="Slide Number Placeholder 3"/>
          <p:cNvSpPr>
            <a:spLocks noGrp="1"/>
          </p:cNvSpPr>
          <p:nvPr>
            <p:ph type="sldNum" sz="quarter" idx="5"/>
          </p:nvPr>
        </p:nvSpPr>
        <p:spPr/>
        <p:txBody>
          <a:bodyPr/>
          <a:lstStyle/>
          <a:p>
            <a:fld id="{217921FD-669D-410D-BB40-8BEB7F6FBC0A}" type="slidenum">
              <a:rPr lang="en-US" smtClean="0"/>
              <a:t>7</a:t>
            </a:fld>
            <a:endParaRPr lang="en-US"/>
          </a:p>
        </p:txBody>
      </p:sp>
    </p:spTree>
    <p:extLst>
      <p:ext uri="{BB962C8B-B14F-4D97-AF65-F5344CB8AC3E}">
        <p14:creationId xmlns:p14="http://schemas.microsoft.com/office/powerpoint/2010/main" val="3204426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dirty="0"/>
              <a:t>Seventy-six percent of individuals AFAB diagnosed with HIV infection with IDU exposure mode during 2018 to 2020 were white (non-Hispanic), 14% were Hispanic/Latina, and 8% were black (non-Hispanic), compared to 62%, 25%, and 13% of individuals AMAB, respectively. </a:t>
            </a:r>
          </a:p>
          <a:p>
            <a:endParaRPr lang="en-US" dirty="0"/>
          </a:p>
        </p:txBody>
      </p:sp>
      <p:sp>
        <p:nvSpPr>
          <p:cNvPr id="4" name="Slide Number Placeholder 3"/>
          <p:cNvSpPr>
            <a:spLocks noGrp="1"/>
          </p:cNvSpPr>
          <p:nvPr>
            <p:ph type="sldNum" sz="quarter" idx="5"/>
          </p:nvPr>
        </p:nvSpPr>
        <p:spPr/>
        <p:txBody>
          <a:bodyPr/>
          <a:lstStyle/>
          <a:p>
            <a:fld id="{217921FD-669D-410D-BB40-8BEB7F6FBC0A}" type="slidenum">
              <a:rPr lang="en-US" smtClean="0"/>
              <a:t>8</a:t>
            </a:fld>
            <a:endParaRPr lang="en-US"/>
          </a:p>
        </p:txBody>
      </p:sp>
    </p:spTree>
    <p:extLst>
      <p:ext uri="{BB962C8B-B14F-4D97-AF65-F5344CB8AC3E}">
        <p14:creationId xmlns:p14="http://schemas.microsoft.com/office/powerpoint/2010/main" val="2406582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dirty="0"/>
              <a:t>The percentage of HIV infection diagnoses with IDU exposure mode among individuals under 30 years of age increased from 13% in 2011 to 34% in 2017 and then decreased to 20% in 2020.*</a:t>
            </a:r>
          </a:p>
          <a:p>
            <a:pPr marL="171450" lvl="0" indent="-171450">
              <a:buFont typeface="Arial" panose="020B0604020202020204" pitchFamily="34" charset="0"/>
              <a:buChar char="•"/>
            </a:pPr>
            <a:r>
              <a:rPr lang="en-US" sz="1200" dirty="0"/>
              <a:t>The percentage of HIV infection diagnoses with IDU exposure mode among individuals 30–39 years of age increased from 25% in 2011 to 55% in 2020. It has been the largest percentage for the past five years (2016 to 2020).</a:t>
            </a:r>
          </a:p>
          <a:p>
            <a:endParaRPr lang="en-US" dirty="0"/>
          </a:p>
        </p:txBody>
      </p:sp>
      <p:sp>
        <p:nvSpPr>
          <p:cNvPr id="4" name="Slide Number Placeholder 3"/>
          <p:cNvSpPr>
            <a:spLocks noGrp="1"/>
          </p:cNvSpPr>
          <p:nvPr>
            <p:ph type="sldNum" sz="quarter" idx="5"/>
          </p:nvPr>
        </p:nvSpPr>
        <p:spPr/>
        <p:txBody>
          <a:bodyPr/>
          <a:lstStyle/>
          <a:p>
            <a:fld id="{217921FD-669D-410D-BB40-8BEB7F6FBC0A}" type="slidenum">
              <a:rPr lang="en-US" smtClean="0"/>
              <a:t>9</a:t>
            </a:fld>
            <a:endParaRPr lang="en-US"/>
          </a:p>
        </p:txBody>
      </p:sp>
    </p:spTree>
    <p:extLst>
      <p:ext uri="{BB962C8B-B14F-4D97-AF65-F5344CB8AC3E}">
        <p14:creationId xmlns:p14="http://schemas.microsoft.com/office/powerpoint/2010/main" val="2591892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7"/>
          <p:cNvSpPr>
            <a:spLocks noGrp="1" noChangeArrowheads="1"/>
          </p:cNvSpPr>
          <p:nvPr>
            <p:ph type="dt" sz="half" idx="10"/>
          </p:nvPr>
        </p:nvSpPr>
        <p:spPr>
          <a:ln/>
        </p:spPr>
        <p:txBody>
          <a:bodyPr/>
          <a:lstStyle>
            <a:lvl1pPr>
              <a:defRPr/>
            </a:lvl1pPr>
          </a:lstStyle>
          <a:p>
            <a:fld id="{C8A432C8-69A7-458B-9684-2BFA64B31948}" type="datetime2">
              <a:rPr lang="en-US" smtClean="0"/>
              <a:t>Wednesday, April 26, 2023</a:t>
            </a:fld>
            <a:endParaRPr lang="en-US" dirty="0"/>
          </a:p>
        </p:txBody>
      </p:sp>
      <p:sp>
        <p:nvSpPr>
          <p:cNvPr id="5" name="Rectangle 18"/>
          <p:cNvSpPr>
            <a:spLocks noGrp="1" noChangeArrowheads="1"/>
          </p:cNvSpPr>
          <p:nvPr>
            <p:ph type="ftr" sz="quarter" idx="11"/>
          </p:nvPr>
        </p:nvSpPr>
        <p:spPr>
          <a:ln/>
        </p:spPr>
        <p:txBody>
          <a:bodyPr/>
          <a:lstStyle>
            <a:lvl1pPr>
              <a:defRPr/>
            </a:lvl1pPr>
          </a:lstStyle>
          <a:p>
            <a:pPr algn="r"/>
            <a:endParaRPr lang="en-US" dirty="0"/>
          </a:p>
        </p:txBody>
      </p:sp>
      <p:sp>
        <p:nvSpPr>
          <p:cNvPr id="6" name="Rectangle 19"/>
          <p:cNvSpPr>
            <a:spLocks noGrp="1" noChangeArrowheads="1"/>
          </p:cNvSpPr>
          <p:nvPr>
            <p:ph type="sldNum" sz="quarter" idx="12"/>
          </p:nvPr>
        </p:nvSpPr>
        <p:spPr>
          <a:ln/>
        </p:spPr>
        <p:txBody>
          <a:bodyPr/>
          <a:lstStyle>
            <a:lvl1pPr>
              <a:defRPr/>
            </a:lvl1pPr>
          </a:lstStyle>
          <a:p>
            <a:fld id="{0CFEC368-1D7A-4F81-ABF6-AE0E36BAF64C}" type="slidenum">
              <a:rPr lang="en-US" smtClean="0"/>
              <a:pPr/>
              <a:t>‹#›</a:t>
            </a:fld>
            <a:endParaRPr lang="en-US"/>
          </a:p>
        </p:txBody>
      </p:sp>
    </p:spTree>
    <p:extLst>
      <p:ext uri="{BB962C8B-B14F-4D97-AF65-F5344CB8AC3E}">
        <p14:creationId xmlns:p14="http://schemas.microsoft.com/office/powerpoint/2010/main" val="1428954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dt" sz="half" idx="10"/>
          </p:nvPr>
        </p:nvSpPr>
        <p:spPr>
          <a:ln/>
        </p:spPr>
        <p:txBody>
          <a:bodyPr/>
          <a:lstStyle>
            <a:lvl1pPr>
              <a:defRPr/>
            </a:lvl1pPr>
          </a:lstStyle>
          <a:p>
            <a:fld id="{8CC057FC-95B6-4D89-AFDA-ABA33EE921E5}" type="datetime2">
              <a:rPr lang="en-US" smtClean="0"/>
              <a:t>Wednesday, April 26, 2023</a:t>
            </a:fld>
            <a:endParaRPr lang="en-US"/>
          </a:p>
        </p:txBody>
      </p:sp>
      <p:sp>
        <p:nvSpPr>
          <p:cNvPr id="5" name="Rectangle 18"/>
          <p:cNvSpPr>
            <a:spLocks noGrp="1" noChangeArrowheads="1"/>
          </p:cNvSpPr>
          <p:nvPr>
            <p:ph type="ftr" sz="quarter" idx="11"/>
          </p:nvPr>
        </p:nvSpPr>
        <p:spPr>
          <a:ln/>
        </p:spPr>
        <p:txBody>
          <a:bodyPr/>
          <a:lstStyle>
            <a:lvl1pPr>
              <a:defRPr/>
            </a:lvl1pPr>
          </a:lstStyle>
          <a:p>
            <a:pPr algn="r"/>
            <a:endParaRPr lang="en-US" dirty="0"/>
          </a:p>
        </p:txBody>
      </p:sp>
      <p:sp>
        <p:nvSpPr>
          <p:cNvPr id="6" name="Rectangle 19"/>
          <p:cNvSpPr>
            <a:spLocks noGrp="1" noChangeArrowheads="1"/>
          </p:cNvSpPr>
          <p:nvPr>
            <p:ph type="sldNum" sz="quarter" idx="12"/>
          </p:nvPr>
        </p:nvSpPr>
        <p:spPr>
          <a:ln/>
        </p:spPr>
        <p:txBody>
          <a:bodyPr/>
          <a:lstStyle>
            <a:lvl1pPr>
              <a:defRPr/>
            </a:lvl1pPr>
          </a:lstStyle>
          <a:p>
            <a:fld id="{0CFEC368-1D7A-4F81-ABF6-AE0E36BAF64C}" type="slidenum">
              <a:rPr lang="en-US" smtClean="0"/>
              <a:pPr/>
              <a:t>‹#›</a:t>
            </a:fld>
            <a:endParaRPr lang="en-US"/>
          </a:p>
        </p:txBody>
      </p:sp>
    </p:spTree>
    <p:extLst>
      <p:ext uri="{BB962C8B-B14F-4D97-AF65-F5344CB8AC3E}">
        <p14:creationId xmlns:p14="http://schemas.microsoft.com/office/powerpoint/2010/main" val="550186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2438" y="198438"/>
            <a:ext cx="2057400" cy="5927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30238" y="198438"/>
            <a:ext cx="6019800" cy="59277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dt" sz="half" idx="10"/>
          </p:nvPr>
        </p:nvSpPr>
        <p:spPr>
          <a:ln/>
        </p:spPr>
        <p:txBody>
          <a:bodyPr/>
          <a:lstStyle>
            <a:lvl1pPr>
              <a:defRPr/>
            </a:lvl1pPr>
          </a:lstStyle>
          <a:p>
            <a:fld id="{EC4549AC-EB31-477F-92A9-B1988E232878}" type="datetime2">
              <a:rPr lang="en-US" smtClean="0"/>
              <a:t>Wednesday, April 26, 2023</a:t>
            </a:fld>
            <a:endParaRPr lang="en-US"/>
          </a:p>
        </p:txBody>
      </p:sp>
      <p:sp>
        <p:nvSpPr>
          <p:cNvPr id="5" name="Rectangle 18"/>
          <p:cNvSpPr>
            <a:spLocks noGrp="1" noChangeArrowheads="1"/>
          </p:cNvSpPr>
          <p:nvPr>
            <p:ph type="ftr" sz="quarter" idx="11"/>
          </p:nvPr>
        </p:nvSpPr>
        <p:spPr>
          <a:ln/>
        </p:spPr>
        <p:txBody>
          <a:bodyPr/>
          <a:lstStyle>
            <a:lvl1pPr>
              <a:defRPr/>
            </a:lvl1pPr>
          </a:lstStyle>
          <a:p>
            <a:pPr algn="r"/>
            <a:endParaRPr lang="en-US" dirty="0"/>
          </a:p>
        </p:txBody>
      </p:sp>
      <p:sp>
        <p:nvSpPr>
          <p:cNvPr id="6" name="Rectangle 19"/>
          <p:cNvSpPr>
            <a:spLocks noGrp="1" noChangeArrowheads="1"/>
          </p:cNvSpPr>
          <p:nvPr>
            <p:ph type="sldNum" sz="quarter" idx="12"/>
          </p:nvPr>
        </p:nvSpPr>
        <p:spPr>
          <a:ln/>
        </p:spPr>
        <p:txBody>
          <a:bodyPr/>
          <a:lstStyle>
            <a:lvl1pPr>
              <a:defRPr/>
            </a:lvl1pPr>
          </a:lstStyle>
          <a:p>
            <a:fld id="{0CFEC368-1D7A-4F81-ABF6-AE0E36BAF64C}" type="slidenum">
              <a:rPr lang="en-US" smtClean="0"/>
              <a:pPr/>
              <a:t>‹#›</a:t>
            </a:fld>
            <a:endParaRPr lang="en-US"/>
          </a:p>
        </p:txBody>
      </p:sp>
    </p:spTree>
    <p:extLst>
      <p:ext uri="{BB962C8B-B14F-4D97-AF65-F5344CB8AC3E}">
        <p14:creationId xmlns:p14="http://schemas.microsoft.com/office/powerpoint/2010/main" val="3351842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981200"/>
            <a:ext cx="3810000" cy="4114800"/>
          </a:xfrm>
        </p:spPr>
        <p:txBody>
          <a:bodyPr/>
          <a:lstStyle/>
          <a:p>
            <a:pPr lvl="0"/>
            <a:r>
              <a:rPr lang="en-US" noProof="0"/>
              <a:t>Click icon to add chart</a:t>
            </a:r>
          </a:p>
        </p:txBody>
      </p:sp>
      <p:sp>
        <p:nvSpPr>
          <p:cNvPr id="5" name="Rectangle 17"/>
          <p:cNvSpPr>
            <a:spLocks noGrp="1" noChangeArrowheads="1"/>
          </p:cNvSpPr>
          <p:nvPr>
            <p:ph type="dt" sz="half" idx="10"/>
          </p:nvPr>
        </p:nvSpPr>
        <p:spPr>
          <a:ln/>
        </p:spPr>
        <p:txBody>
          <a:bodyPr/>
          <a:lstStyle>
            <a:lvl1pPr>
              <a:defRPr/>
            </a:lvl1pPr>
          </a:lstStyle>
          <a:p>
            <a:r>
              <a:rPr lang="en-US"/>
              <a:t>DATE</a:t>
            </a:r>
            <a:endParaRPr lang="en-US" dirty="0"/>
          </a:p>
        </p:txBody>
      </p:sp>
      <p:sp>
        <p:nvSpPr>
          <p:cNvPr id="6" name="Rectangle 18"/>
          <p:cNvSpPr>
            <a:spLocks noGrp="1" noChangeArrowheads="1"/>
          </p:cNvSpPr>
          <p:nvPr>
            <p:ph type="ftr" sz="quarter" idx="11"/>
          </p:nvPr>
        </p:nvSpPr>
        <p:spPr>
          <a:ln/>
        </p:spPr>
        <p:txBody>
          <a:bodyPr/>
          <a:lstStyle>
            <a:lvl1pPr>
              <a:defRPr/>
            </a:lvl1pPr>
          </a:lstStyle>
          <a:p>
            <a:pPr algn="r"/>
            <a:r>
              <a:rPr lang="en-US"/>
              <a:t>April 28, 2017</a:t>
            </a:r>
            <a:endParaRPr lang="en-US" dirty="0"/>
          </a:p>
        </p:txBody>
      </p:sp>
      <p:sp>
        <p:nvSpPr>
          <p:cNvPr id="7" name="Rectangle 19"/>
          <p:cNvSpPr>
            <a:spLocks noGrp="1" noChangeArrowheads="1"/>
          </p:cNvSpPr>
          <p:nvPr>
            <p:ph type="sldNum" sz="quarter" idx="12"/>
          </p:nvPr>
        </p:nvSpPr>
        <p:spPr>
          <a:ln/>
        </p:spPr>
        <p:txBody>
          <a:bodyPr/>
          <a:lstStyle>
            <a:lvl1pPr>
              <a:defRPr/>
            </a:lvl1pPr>
          </a:lstStyle>
          <a:p>
            <a:pPr>
              <a:defRPr/>
            </a:pPr>
            <a:fld id="{57AC5A63-5AA1-463B-8608-CD2F256C657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072816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30D7CD-5C37-4BBC-8158-E083041DC46A}" type="slidenum">
              <a:rPr lang="en-US"/>
              <a:pPr>
                <a:defRPr/>
              </a:pPr>
              <a:t>‹#›</a:t>
            </a:fld>
            <a:endParaRPr lang="en-US"/>
          </a:p>
        </p:txBody>
      </p:sp>
    </p:spTree>
    <p:extLst>
      <p:ext uri="{BB962C8B-B14F-4D97-AF65-F5344CB8AC3E}">
        <p14:creationId xmlns:p14="http://schemas.microsoft.com/office/powerpoint/2010/main" val="3212260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64C8B5-1075-4598-A429-0F819BA5B1B6}" type="slidenum">
              <a:rPr lang="en-US"/>
              <a:pPr>
                <a:defRPr/>
              </a:pPr>
              <a:t>‹#›</a:t>
            </a:fld>
            <a:endParaRPr lang="en-US"/>
          </a:p>
        </p:txBody>
      </p:sp>
    </p:spTree>
    <p:extLst>
      <p:ext uri="{BB962C8B-B14F-4D97-AF65-F5344CB8AC3E}">
        <p14:creationId xmlns:p14="http://schemas.microsoft.com/office/powerpoint/2010/main" val="406385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09ECF9-65D8-4AFC-B3F9-B963A560FEEF}" type="slidenum">
              <a:rPr lang="en-US"/>
              <a:pPr>
                <a:defRPr/>
              </a:pPr>
              <a:t>‹#›</a:t>
            </a:fld>
            <a:endParaRPr lang="en-US"/>
          </a:p>
        </p:txBody>
      </p:sp>
    </p:spTree>
    <p:extLst>
      <p:ext uri="{BB962C8B-B14F-4D97-AF65-F5344CB8AC3E}">
        <p14:creationId xmlns:p14="http://schemas.microsoft.com/office/powerpoint/2010/main" val="3348803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845D213-0E32-4178-AE4A-1A5AD1E61444}" type="slidenum">
              <a:rPr lang="en-US"/>
              <a:pPr>
                <a:defRPr/>
              </a:pPr>
              <a:t>‹#›</a:t>
            </a:fld>
            <a:endParaRPr lang="en-US"/>
          </a:p>
        </p:txBody>
      </p:sp>
    </p:spTree>
    <p:extLst>
      <p:ext uri="{BB962C8B-B14F-4D97-AF65-F5344CB8AC3E}">
        <p14:creationId xmlns:p14="http://schemas.microsoft.com/office/powerpoint/2010/main" val="21878557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00EDC06-7B06-4D3C-9D10-5BC08BB5694F}" type="slidenum">
              <a:rPr lang="en-US"/>
              <a:pPr>
                <a:defRPr/>
              </a:pPr>
              <a:t>‹#›</a:t>
            </a:fld>
            <a:endParaRPr lang="en-US"/>
          </a:p>
        </p:txBody>
      </p:sp>
    </p:spTree>
    <p:extLst>
      <p:ext uri="{BB962C8B-B14F-4D97-AF65-F5344CB8AC3E}">
        <p14:creationId xmlns:p14="http://schemas.microsoft.com/office/powerpoint/2010/main" val="3515421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1AFCF23-5D58-435C-9755-C2AD03CDE9E6}" type="slidenum">
              <a:rPr lang="en-US"/>
              <a:pPr>
                <a:defRPr/>
              </a:pPr>
              <a:t>‹#›</a:t>
            </a:fld>
            <a:endParaRPr lang="en-US"/>
          </a:p>
        </p:txBody>
      </p:sp>
    </p:spTree>
    <p:extLst>
      <p:ext uri="{BB962C8B-B14F-4D97-AF65-F5344CB8AC3E}">
        <p14:creationId xmlns:p14="http://schemas.microsoft.com/office/powerpoint/2010/main" val="4584844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AD9940A-AF45-410F-BEC1-98A67885E27E}" type="slidenum">
              <a:rPr lang="en-US"/>
              <a:pPr>
                <a:defRPr/>
              </a:pPr>
              <a:t>‹#›</a:t>
            </a:fld>
            <a:endParaRPr lang="en-US"/>
          </a:p>
        </p:txBody>
      </p:sp>
    </p:spTree>
    <p:extLst>
      <p:ext uri="{BB962C8B-B14F-4D97-AF65-F5344CB8AC3E}">
        <p14:creationId xmlns:p14="http://schemas.microsoft.com/office/powerpoint/2010/main" val="2526240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b="1">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7"/>
          <p:cNvSpPr>
            <a:spLocks noGrp="1" noChangeArrowheads="1"/>
          </p:cNvSpPr>
          <p:nvPr>
            <p:ph type="dt" sz="half" idx="10"/>
          </p:nvPr>
        </p:nvSpPr>
        <p:spPr>
          <a:ln/>
        </p:spPr>
        <p:txBody>
          <a:bodyPr/>
          <a:lstStyle>
            <a:lvl1pPr>
              <a:defRPr/>
            </a:lvl1pPr>
          </a:lstStyle>
          <a:p>
            <a:fld id="{6396A3A3-94A6-4E5B-AF39-173ACA3E61CC}" type="datetime2">
              <a:rPr lang="en-US" smtClean="0"/>
              <a:t>Wednesday, April 26, 2023</a:t>
            </a:fld>
            <a:endParaRPr lang="en-US"/>
          </a:p>
        </p:txBody>
      </p:sp>
      <p:sp>
        <p:nvSpPr>
          <p:cNvPr id="5" name="Rectangle 18"/>
          <p:cNvSpPr>
            <a:spLocks noGrp="1" noChangeArrowheads="1"/>
          </p:cNvSpPr>
          <p:nvPr>
            <p:ph type="ftr" sz="quarter" idx="11"/>
          </p:nvPr>
        </p:nvSpPr>
        <p:spPr>
          <a:ln/>
        </p:spPr>
        <p:txBody>
          <a:bodyPr/>
          <a:lstStyle>
            <a:lvl1pPr>
              <a:defRPr/>
            </a:lvl1pPr>
          </a:lstStyle>
          <a:p>
            <a:pPr algn="r"/>
            <a:endParaRPr lang="en-US" dirty="0"/>
          </a:p>
        </p:txBody>
      </p:sp>
      <p:sp>
        <p:nvSpPr>
          <p:cNvPr id="6" name="Rectangle 19"/>
          <p:cNvSpPr>
            <a:spLocks noGrp="1" noChangeArrowheads="1"/>
          </p:cNvSpPr>
          <p:nvPr>
            <p:ph type="sldNum" sz="quarter" idx="12"/>
          </p:nvPr>
        </p:nvSpPr>
        <p:spPr>
          <a:ln/>
        </p:spPr>
        <p:txBody>
          <a:bodyPr/>
          <a:lstStyle>
            <a:lvl1pPr>
              <a:defRPr/>
            </a:lvl1pPr>
          </a:lstStyle>
          <a:p>
            <a:fld id="{0CFEC368-1D7A-4F81-ABF6-AE0E36BAF64C}" type="slidenum">
              <a:rPr lang="en-US" smtClean="0"/>
              <a:pPr/>
              <a:t>‹#›</a:t>
            </a:fld>
            <a:endParaRPr lang="en-US"/>
          </a:p>
        </p:txBody>
      </p:sp>
    </p:spTree>
    <p:extLst>
      <p:ext uri="{BB962C8B-B14F-4D97-AF65-F5344CB8AC3E}">
        <p14:creationId xmlns:p14="http://schemas.microsoft.com/office/powerpoint/2010/main" val="15365698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4B8E55-DD72-4790-B3B2-16868CC1E9BB}" type="slidenum">
              <a:rPr lang="en-US"/>
              <a:pPr>
                <a:defRPr/>
              </a:pPr>
              <a:t>‹#›</a:t>
            </a:fld>
            <a:endParaRPr lang="en-US"/>
          </a:p>
        </p:txBody>
      </p:sp>
    </p:spTree>
    <p:extLst>
      <p:ext uri="{BB962C8B-B14F-4D97-AF65-F5344CB8AC3E}">
        <p14:creationId xmlns:p14="http://schemas.microsoft.com/office/powerpoint/2010/main" val="3816291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DDE31C-A140-4D47-B4F9-0C842FBF03DA}" type="slidenum">
              <a:rPr lang="en-US"/>
              <a:pPr>
                <a:defRPr/>
              </a:pPr>
              <a:t>‹#›</a:t>
            </a:fld>
            <a:endParaRPr lang="en-US"/>
          </a:p>
        </p:txBody>
      </p:sp>
    </p:spTree>
    <p:extLst>
      <p:ext uri="{BB962C8B-B14F-4D97-AF65-F5344CB8AC3E}">
        <p14:creationId xmlns:p14="http://schemas.microsoft.com/office/powerpoint/2010/main" val="24380447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9EFF20-DD1D-47EF-BA36-44DA0B4A7BB7}" type="slidenum">
              <a:rPr lang="en-US"/>
              <a:pPr>
                <a:defRPr/>
              </a:pPr>
              <a:t>‹#›</a:t>
            </a:fld>
            <a:endParaRPr lang="en-US"/>
          </a:p>
        </p:txBody>
      </p:sp>
    </p:spTree>
    <p:extLst>
      <p:ext uri="{BB962C8B-B14F-4D97-AF65-F5344CB8AC3E}">
        <p14:creationId xmlns:p14="http://schemas.microsoft.com/office/powerpoint/2010/main" val="406985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50EEF5-A651-4A09-90E9-905400F56B4B}" type="slidenum">
              <a:rPr lang="en-US"/>
              <a:pPr>
                <a:defRPr/>
              </a:pPr>
              <a:t>‹#›</a:t>
            </a:fld>
            <a:endParaRPr lang="en-US"/>
          </a:p>
        </p:txBody>
      </p:sp>
    </p:spTree>
    <p:extLst>
      <p:ext uri="{BB962C8B-B14F-4D97-AF65-F5344CB8AC3E}">
        <p14:creationId xmlns:p14="http://schemas.microsoft.com/office/powerpoint/2010/main" val="28381698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r>
              <a:rPr lang="en-US" noProof="0"/>
              <a:t>Click icon to add chart</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D12C20-986B-41B1-9664-25ED18D2A8E1}" type="slidenum">
              <a:rPr lang="en-US"/>
              <a:pPr>
                <a:defRPr/>
              </a:pPr>
              <a:t>‹#›</a:t>
            </a:fld>
            <a:endParaRPr lang="en-US"/>
          </a:p>
        </p:txBody>
      </p:sp>
    </p:spTree>
    <p:extLst>
      <p:ext uri="{BB962C8B-B14F-4D97-AF65-F5344CB8AC3E}">
        <p14:creationId xmlns:p14="http://schemas.microsoft.com/office/powerpoint/2010/main" val="10781935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981200"/>
            <a:ext cx="3810000" cy="4114800"/>
          </a:xfrm>
        </p:spPr>
        <p:txBody>
          <a:bodyPr/>
          <a:lstStyle/>
          <a:p>
            <a:pPr lvl="0"/>
            <a:r>
              <a:rPr lang="en-US" noProof="0"/>
              <a:t>Click icon to add chart</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2C47F53-93AD-494F-82F1-83B816B35F2B}" type="slidenum">
              <a:rPr lang="en-US"/>
              <a:pPr>
                <a:defRPr/>
              </a:pPr>
              <a:t>‹#›</a:t>
            </a:fld>
            <a:endParaRPr lang="en-US"/>
          </a:p>
        </p:txBody>
      </p:sp>
    </p:spTree>
    <p:extLst>
      <p:ext uri="{BB962C8B-B14F-4D97-AF65-F5344CB8AC3E}">
        <p14:creationId xmlns:p14="http://schemas.microsoft.com/office/powerpoint/2010/main" val="28878292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42EC260-540B-4145-A3E2-C1BA53FBDA09}" type="slidenum">
              <a:rPr lang="en-US">
                <a:solidFill>
                  <a:srgbClr val="000099"/>
                </a:solidFill>
              </a:rPr>
              <a:pPr>
                <a:defRPr/>
              </a:pPr>
              <a:t>‹#›</a:t>
            </a:fld>
            <a:endParaRPr lang="en-US">
              <a:solidFill>
                <a:srgbClr val="000099"/>
              </a:solidFill>
            </a:endParaRPr>
          </a:p>
        </p:txBody>
      </p:sp>
    </p:spTree>
    <p:extLst>
      <p:ext uri="{BB962C8B-B14F-4D97-AF65-F5344CB8AC3E}">
        <p14:creationId xmlns:p14="http://schemas.microsoft.com/office/powerpoint/2010/main" val="32638415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0E109E-035D-4988-A0C9-90D5E98D9266}" type="slidenum">
              <a:rPr lang="en-US">
                <a:solidFill>
                  <a:srgbClr val="000099"/>
                </a:solidFill>
              </a:rPr>
              <a:pPr>
                <a:defRPr/>
              </a:pPr>
              <a:t>‹#›</a:t>
            </a:fld>
            <a:endParaRPr lang="en-US">
              <a:solidFill>
                <a:srgbClr val="000099"/>
              </a:solidFill>
            </a:endParaRPr>
          </a:p>
        </p:txBody>
      </p:sp>
    </p:spTree>
    <p:extLst>
      <p:ext uri="{BB962C8B-B14F-4D97-AF65-F5344CB8AC3E}">
        <p14:creationId xmlns:p14="http://schemas.microsoft.com/office/powerpoint/2010/main" val="26938749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0AE9F58-E941-4B17-BBF0-4C3CE0171C73}" type="slidenum">
              <a:rPr lang="en-US">
                <a:solidFill>
                  <a:srgbClr val="000099"/>
                </a:solidFill>
              </a:rPr>
              <a:pPr>
                <a:defRPr/>
              </a:pPr>
              <a:t>‹#›</a:t>
            </a:fld>
            <a:endParaRPr lang="en-US">
              <a:solidFill>
                <a:srgbClr val="000099"/>
              </a:solidFill>
            </a:endParaRPr>
          </a:p>
        </p:txBody>
      </p:sp>
    </p:spTree>
    <p:extLst>
      <p:ext uri="{BB962C8B-B14F-4D97-AF65-F5344CB8AC3E}">
        <p14:creationId xmlns:p14="http://schemas.microsoft.com/office/powerpoint/2010/main" val="39948795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99"/>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8B81642-ADC8-408D-ADA8-312838531E53}" type="slidenum">
              <a:rPr lang="en-US">
                <a:solidFill>
                  <a:srgbClr val="000099"/>
                </a:solidFill>
              </a:rPr>
              <a:pPr>
                <a:defRPr/>
              </a:pPr>
              <a:t>‹#›</a:t>
            </a:fld>
            <a:endParaRPr lang="en-US">
              <a:solidFill>
                <a:srgbClr val="000099"/>
              </a:solidFill>
            </a:endParaRPr>
          </a:p>
        </p:txBody>
      </p:sp>
    </p:spTree>
    <p:extLst>
      <p:ext uri="{BB962C8B-B14F-4D97-AF65-F5344CB8AC3E}">
        <p14:creationId xmlns:p14="http://schemas.microsoft.com/office/powerpoint/2010/main" val="60209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17"/>
          <p:cNvSpPr>
            <a:spLocks noGrp="1" noChangeArrowheads="1"/>
          </p:cNvSpPr>
          <p:nvPr>
            <p:ph type="dt" sz="half" idx="10"/>
          </p:nvPr>
        </p:nvSpPr>
        <p:spPr>
          <a:ln/>
        </p:spPr>
        <p:txBody>
          <a:bodyPr/>
          <a:lstStyle>
            <a:lvl1pPr>
              <a:defRPr/>
            </a:lvl1pPr>
          </a:lstStyle>
          <a:p>
            <a:fld id="{9933D019-A32C-4EAD-B8E6-DBDA699692FD}" type="datetime2">
              <a:rPr lang="en-US" smtClean="0"/>
              <a:t>Wednesday, April 26, 2023</a:t>
            </a:fld>
            <a:endParaRPr lang="en-US"/>
          </a:p>
        </p:txBody>
      </p:sp>
      <p:sp>
        <p:nvSpPr>
          <p:cNvPr id="5" name="Rectangle 18"/>
          <p:cNvSpPr>
            <a:spLocks noGrp="1" noChangeArrowheads="1"/>
          </p:cNvSpPr>
          <p:nvPr>
            <p:ph type="ftr" sz="quarter" idx="11"/>
          </p:nvPr>
        </p:nvSpPr>
        <p:spPr>
          <a:ln/>
        </p:spPr>
        <p:txBody>
          <a:bodyPr/>
          <a:lstStyle>
            <a:lvl1pPr>
              <a:defRPr/>
            </a:lvl1pPr>
          </a:lstStyle>
          <a:p>
            <a:pPr algn="r"/>
            <a:endParaRPr lang="en-US" dirty="0"/>
          </a:p>
        </p:txBody>
      </p:sp>
      <p:sp>
        <p:nvSpPr>
          <p:cNvPr id="6" name="Rectangle 19"/>
          <p:cNvSpPr>
            <a:spLocks noGrp="1" noChangeArrowheads="1"/>
          </p:cNvSpPr>
          <p:nvPr>
            <p:ph type="sldNum" sz="quarter" idx="12"/>
          </p:nvPr>
        </p:nvSpPr>
        <p:spPr>
          <a:ln/>
        </p:spPr>
        <p:txBody>
          <a:bodyPr/>
          <a:lstStyle>
            <a:lvl1pPr>
              <a:defRPr/>
            </a:lvl1pPr>
          </a:lstStyle>
          <a:p>
            <a:fld id="{0CFEC368-1D7A-4F81-ABF6-AE0E36BAF64C}" type="slidenum">
              <a:rPr lang="en-US" smtClean="0"/>
              <a:pPr/>
              <a:t>‹#›</a:t>
            </a:fld>
            <a:endParaRPr lang="en-US"/>
          </a:p>
        </p:txBody>
      </p:sp>
    </p:spTree>
    <p:extLst>
      <p:ext uri="{BB962C8B-B14F-4D97-AF65-F5344CB8AC3E}">
        <p14:creationId xmlns:p14="http://schemas.microsoft.com/office/powerpoint/2010/main" val="7944690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99"/>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B45E968-F788-4243-A919-A78667AC16A4}" type="slidenum">
              <a:rPr lang="en-US">
                <a:solidFill>
                  <a:srgbClr val="000099"/>
                </a:solidFill>
              </a:rPr>
              <a:pPr>
                <a:defRPr/>
              </a:pPr>
              <a:t>‹#›</a:t>
            </a:fld>
            <a:endParaRPr lang="en-US">
              <a:solidFill>
                <a:srgbClr val="000099"/>
              </a:solidFill>
            </a:endParaRPr>
          </a:p>
        </p:txBody>
      </p:sp>
    </p:spTree>
    <p:extLst>
      <p:ext uri="{BB962C8B-B14F-4D97-AF65-F5344CB8AC3E}">
        <p14:creationId xmlns:p14="http://schemas.microsoft.com/office/powerpoint/2010/main" val="11194550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99"/>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450696A-6253-4FAE-8F00-A37A31DCC868}" type="slidenum">
              <a:rPr lang="en-US">
                <a:solidFill>
                  <a:srgbClr val="000099"/>
                </a:solidFill>
              </a:rPr>
              <a:pPr>
                <a:defRPr/>
              </a:pPr>
              <a:t>‹#›</a:t>
            </a:fld>
            <a:endParaRPr lang="en-US">
              <a:solidFill>
                <a:srgbClr val="000099"/>
              </a:solidFill>
            </a:endParaRPr>
          </a:p>
        </p:txBody>
      </p:sp>
    </p:spTree>
    <p:extLst>
      <p:ext uri="{BB962C8B-B14F-4D97-AF65-F5344CB8AC3E}">
        <p14:creationId xmlns:p14="http://schemas.microsoft.com/office/powerpoint/2010/main" val="2796452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99"/>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CC2AFB-D851-40E3-8E0D-8E5CC6CC684C}" type="slidenum">
              <a:rPr lang="en-US">
                <a:solidFill>
                  <a:srgbClr val="000099"/>
                </a:solidFill>
              </a:rPr>
              <a:pPr>
                <a:defRPr/>
              </a:pPr>
              <a:t>‹#›</a:t>
            </a:fld>
            <a:endParaRPr lang="en-US">
              <a:solidFill>
                <a:srgbClr val="000099"/>
              </a:solidFill>
            </a:endParaRPr>
          </a:p>
        </p:txBody>
      </p:sp>
    </p:spTree>
    <p:extLst>
      <p:ext uri="{BB962C8B-B14F-4D97-AF65-F5344CB8AC3E}">
        <p14:creationId xmlns:p14="http://schemas.microsoft.com/office/powerpoint/2010/main" val="34807353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99"/>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42EEBF-1969-48D9-8170-F767E16523D5}" type="slidenum">
              <a:rPr lang="en-US">
                <a:solidFill>
                  <a:srgbClr val="000099"/>
                </a:solidFill>
              </a:rPr>
              <a:pPr>
                <a:defRPr/>
              </a:pPr>
              <a:t>‹#›</a:t>
            </a:fld>
            <a:endParaRPr lang="en-US">
              <a:solidFill>
                <a:srgbClr val="000099"/>
              </a:solidFill>
            </a:endParaRPr>
          </a:p>
        </p:txBody>
      </p:sp>
    </p:spTree>
    <p:extLst>
      <p:ext uri="{BB962C8B-B14F-4D97-AF65-F5344CB8AC3E}">
        <p14:creationId xmlns:p14="http://schemas.microsoft.com/office/powerpoint/2010/main" val="1819599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99"/>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3BCF50-908A-4AA4-8C20-B4948729092D}" type="slidenum">
              <a:rPr lang="en-US">
                <a:solidFill>
                  <a:srgbClr val="000099"/>
                </a:solidFill>
              </a:rPr>
              <a:pPr>
                <a:defRPr/>
              </a:pPr>
              <a:t>‹#›</a:t>
            </a:fld>
            <a:endParaRPr lang="en-US">
              <a:solidFill>
                <a:srgbClr val="000099"/>
              </a:solidFill>
            </a:endParaRPr>
          </a:p>
        </p:txBody>
      </p:sp>
    </p:spTree>
    <p:extLst>
      <p:ext uri="{BB962C8B-B14F-4D97-AF65-F5344CB8AC3E}">
        <p14:creationId xmlns:p14="http://schemas.microsoft.com/office/powerpoint/2010/main" val="5336491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4A917D8-4A05-4E3B-A070-75E0388DCF9B}" type="slidenum">
              <a:rPr lang="en-US">
                <a:solidFill>
                  <a:srgbClr val="000099"/>
                </a:solidFill>
              </a:rPr>
              <a:pPr>
                <a:defRPr/>
              </a:pPr>
              <a:t>‹#›</a:t>
            </a:fld>
            <a:endParaRPr lang="en-US">
              <a:solidFill>
                <a:srgbClr val="000099"/>
              </a:solidFill>
            </a:endParaRPr>
          </a:p>
        </p:txBody>
      </p:sp>
    </p:spTree>
    <p:extLst>
      <p:ext uri="{BB962C8B-B14F-4D97-AF65-F5344CB8AC3E}">
        <p14:creationId xmlns:p14="http://schemas.microsoft.com/office/powerpoint/2010/main" val="31198120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2AF22C3-4224-4FA5-834D-CE4E3DAEB253}" type="slidenum">
              <a:rPr lang="en-US">
                <a:solidFill>
                  <a:srgbClr val="000099"/>
                </a:solidFill>
              </a:rPr>
              <a:pPr>
                <a:defRPr/>
              </a:pPr>
              <a:t>‹#›</a:t>
            </a:fld>
            <a:endParaRPr lang="en-US">
              <a:solidFill>
                <a:srgbClr val="000099"/>
              </a:solidFill>
            </a:endParaRPr>
          </a:p>
        </p:txBody>
      </p:sp>
    </p:spTree>
    <p:extLst>
      <p:ext uri="{BB962C8B-B14F-4D97-AF65-F5344CB8AC3E}">
        <p14:creationId xmlns:p14="http://schemas.microsoft.com/office/powerpoint/2010/main" val="10971584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r>
              <a:rPr lang="en-US" noProof="0"/>
              <a:t>Click icon to add chart</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D146CC5-A443-4760-9B46-0BCDABAAF13F}" type="slidenum">
              <a:rPr lang="en-US">
                <a:solidFill>
                  <a:srgbClr val="000099"/>
                </a:solidFill>
              </a:rPr>
              <a:pPr>
                <a:defRPr/>
              </a:pPr>
              <a:t>‹#›</a:t>
            </a:fld>
            <a:endParaRPr lang="en-US">
              <a:solidFill>
                <a:srgbClr val="000099"/>
              </a:solidFill>
            </a:endParaRPr>
          </a:p>
        </p:txBody>
      </p:sp>
    </p:spTree>
    <p:extLst>
      <p:ext uri="{BB962C8B-B14F-4D97-AF65-F5344CB8AC3E}">
        <p14:creationId xmlns:p14="http://schemas.microsoft.com/office/powerpoint/2010/main" val="338719650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981200"/>
            <a:ext cx="3810000" cy="4114800"/>
          </a:xfrm>
        </p:spPr>
        <p:txBody>
          <a:bodyPr/>
          <a:lstStyle/>
          <a:p>
            <a:pPr lvl="0"/>
            <a:r>
              <a:rPr lang="en-US" noProof="0"/>
              <a:t>Click icon to add chart</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99"/>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8203D4-38D2-480F-A890-E204C8063E5A}" type="slidenum">
              <a:rPr lang="en-US">
                <a:solidFill>
                  <a:srgbClr val="000099"/>
                </a:solidFill>
              </a:rPr>
              <a:pPr>
                <a:defRPr/>
              </a:pPr>
              <a:t>‹#›</a:t>
            </a:fld>
            <a:endParaRPr lang="en-US">
              <a:solidFill>
                <a:srgbClr val="000099"/>
              </a:solidFill>
            </a:endParaRPr>
          </a:p>
        </p:txBody>
      </p:sp>
    </p:spTree>
    <p:extLst>
      <p:ext uri="{BB962C8B-B14F-4D97-AF65-F5344CB8AC3E}">
        <p14:creationId xmlns:p14="http://schemas.microsoft.com/office/powerpoint/2010/main" val="18872949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BFB9812-3725-48F6-879B-C93A22750083}"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3647968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8195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67275" y="1600200"/>
            <a:ext cx="38195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p:cNvSpPr>
            <a:spLocks noGrp="1" noChangeArrowheads="1"/>
          </p:cNvSpPr>
          <p:nvPr>
            <p:ph type="dt" sz="half" idx="10"/>
          </p:nvPr>
        </p:nvSpPr>
        <p:spPr>
          <a:ln/>
        </p:spPr>
        <p:txBody>
          <a:bodyPr/>
          <a:lstStyle>
            <a:lvl1pPr>
              <a:defRPr/>
            </a:lvl1pPr>
          </a:lstStyle>
          <a:p>
            <a:fld id="{CCEBA98F-560C-4997-81C4-81D4D9187EAB}" type="datetime2">
              <a:rPr lang="en-US" smtClean="0"/>
              <a:t>Wednesday, April 26, 2023</a:t>
            </a:fld>
            <a:endParaRPr lang="en-US"/>
          </a:p>
        </p:txBody>
      </p:sp>
      <p:sp>
        <p:nvSpPr>
          <p:cNvPr id="6" name="Rectangle 18"/>
          <p:cNvSpPr>
            <a:spLocks noGrp="1" noChangeArrowheads="1"/>
          </p:cNvSpPr>
          <p:nvPr>
            <p:ph type="ftr" sz="quarter" idx="11"/>
          </p:nvPr>
        </p:nvSpPr>
        <p:spPr>
          <a:ln/>
        </p:spPr>
        <p:txBody>
          <a:bodyPr/>
          <a:lstStyle>
            <a:lvl1pPr>
              <a:defRPr/>
            </a:lvl1pPr>
          </a:lstStyle>
          <a:p>
            <a:pPr algn="r"/>
            <a:endParaRPr lang="en-US" dirty="0"/>
          </a:p>
        </p:txBody>
      </p:sp>
      <p:sp>
        <p:nvSpPr>
          <p:cNvPr id="7" name="Rectangle 19"/>
          <p:cNvSpPr>
            <a:spLocks noGrp="1" noChangeArrowheads="1"/>
          </p:cNvSpPr>
          <p:nvPr>
            <p:ph type="sldNum" sz="quarter" idx="12"/>
          </p:nvPr>
        </p:nvSpPr>
        <p:spPr>
          <a:ln/>
        </p:spPr>
        <p:txBody>
          <a:bodyPr/>
          <a:lstStyle>
            <a:lvl1pPr>
              <a:defRPr/>
            </a:lvl1pPr>
          </a:lstStyle>
          <a:p>
            <a:fld id="{0CFEC368-1D7A-4F81-ABF6-AE0E36BAF64C}" type="slidenum">
              <a:rPr lang="en-US" smtClean="0"/>
              <a:pPr/>
              <a:t>‹#›</a:t>
            </a:fld>
            <a:endParaRPr lang="en-US"/>
          </a:p>
        </p:txBody>
      </p:sp>
    </p:spTree>
    <p:extLst>
      <p:ext uri="{BB962C8B-B14F-4D97-AF65-F5344CB8AC3E}">
        <p14:creationId xmlns:p14="http://schemas.microsoft.com/office/powerpoint/2010/main" val="307520191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459827B-BA0D-4A50-9C7D-BBF77678ED51}"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22917478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24BCE42-2D0A-472B-A428-33036F2AA369}"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35311054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D370B3-D053-42A4-B1E2-1C6723951CD3}"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250620471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A0BDEEB-E0C0-4BAE-850F-B2616640FB4E}"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34268038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E92AD84-B540-42E6-B630-8B285EB6E42C}"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414396739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94FB13D-5922-4944-A9BB-01E4A017FD44}"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99182730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18E30E-973E-4CB5-8B46-C4D99B2C7DD2}"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339259123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8EE54C3-63F4-4B4E-B53E-FE702CB7058A}"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8562643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3BA20BF-9319-4BAF-BDF1-EF9A2F60A27D}"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157261006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C4EE21-E823-46CA-8DB6-D4496FC1B768}"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976960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7"/>
          <p:cNvSpPr>
            <a:spLocks noGrp="1" noChangeArrowheads="1"/>
          </p:cNvSpPr>
          <p:nvPr>
            <p:ph type="dt" sz="half" idx="10"/>
          </p:nvPr>
        </p:nvSpPr>
        <p:spPr>
          <a:ln/>
        </p:spPr>
        <p:txBody>
          <a:bodyPr/>
          <a:lstStyle>
            <a:lvl1pPr>
              <a:defRPr/>
            </a:lvl1pPr>
          </a:lstStyle>
          <a:p>
            <a:fld id="{150972B2-CA5C-437D-87D0-8081271A9E4B}" type="datetime2">
              <a:rPr lang="en-US" smtClean="0"/>
              <a:t>Wednesday, April 26, 2023</a:t>
            </a:fld>
            <a:endParaRPr lang="en-US"/>
          </a:p>
        </p:txBody>
      </p:sp>
      <p:sp>
        <p:nvSpPr>
          <p:cNvPr id="8" name="Rectangle 18"/>
          <p:cNvSpPr>
            <a:spLocks noGrp="1" noChangeArrowheads="1"/>
          </p:cNvSpPr>
          <p:nvPr>
            <p:ph type="ftr" sz="quarter" idx="11"/>
          </p:nvPr>
        </p:nvSpPr>
        <p:spPr>
          <a:ln/>
        </p:spPr>
        <p:txBody>
          <a:bodyPr/>
          <a:lstStyle>
            <a:lvl1pPr>
              <a:defRPr/>
            </a:lvl1pPr>
          </a:lstStyle>
          <a:p>
            <a:pPr algn="r"/>
            <a:endParaRPr lang="en-US" dirty="0"/>
          </a:p>
        </p:txBody>
      </p:sp>
      <p:sp>
        <p:nvSpPr>
          <p:cNvPr id="9" name="Rectangle 19"/>
          <p:cNvSpPr>
            <a:spLocks noGrp="1" noChangeArrowheads="1"/>
          </p:cNvSpPr>
          <p:nvPr>
            <p:ph type="sldNum" sz="quarter" idx="12"/>
          </p:nvPr>
        </p:nvSpPr>
        <p:spPr>
          <a:ln/>
        </p:spPr>
        <p:txBody>
          <a:bodyPr/>
          <a:lstStyle>
            <a:lvl1pPr>
              <a:defRPr/>
            </a:lvl1pPr>
          </a:lstStyle>
          <a:p>
            <a:fld id="{0CFEC368-1D7A-4F81-ABF6-AE0E36BAF64C}" type="slidenum">
              <a:rPr lang="en-US" smtClean="0"/>
              <a:pPr/>
              <a:t>‹#›</a:t>
            </a:fld>
            <a:endParaRPr lang="en-US"/>
          </a:p>
        </p:txBody>
      </p:sp>
    </p:spTree>
    <p:extLst>
      <p:ext uri="{BB962C8B-B14F-4D97-AF65-F5344CB8AC3E}">
        <p14:creationId xmlns:p14="http://schemas.microsoft.com/office/powerpoint/2010/main" val="84791522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r>
              <a:rPr lang="en-US" noProof="0"/>
              <a:t>Click icon to add chart</a:t>
            </a:r>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A30BC24-5DEF-43A1-B480-F4FB453D696B}"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197815609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BFB9812-3725-48F6-879B-C93A22750083}"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15305480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459827B-BA0D-4A50-9C7D-BBF77678ED51}"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305805538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24BCE42-2D0A-472B-A428-33036F2AA369}"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118381023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D370B3-D053-42A4-B1E2-1C6723951CD3}"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339092753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A0BDEEB-E0C0-4BAE-850F-B2616640FB4E}"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80716877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E92AD84-B540-42E6-B630-8B285EB6E42C}"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320328810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94FB13D-5922-4944-A9BB-01E4A017FD44}"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385653316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18E30E-973E-4CB5-8B46-C4D99B2C7DD2}"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116848984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8EE54C3-63F4-4B4E-B53E-FE702CB7058A}"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3162001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7"/>
          <p:cNvSpPr>
            <a:spLocks noGrp="1" noChangeArrowheads="1"/>
          </p:cNvSpPr>
          <p:nvPr>
            <p:ph type="dt" sz="half" idx="10"/>
          </p:nvPr>
        </p:nvSpPr>
        <p:spPr>
          <a:ln/>
        </p:spPr>
        <p:txBody>
          <a:bodyPr/>
          <a:lstStyle>
            <a:lvl1pPr>
              <a:defRPr/>
            </a:lvl1pPr>
          </a:lstStyle>
          <a:p>
            <a:fld id="{79CD4847-11EF-4466-A8AD-85CDB7B49118}" type="datetime2">
              <a:rPr lang="en-US" smtClean="0"/>
              <a:t>Wednesday, April 26, 2023</a:t>
            </a:fld>
            <a:endParaRPr lang="en-US"/>
          </a:p>
        </p:txBody>
      </p:sp>
      <p:sp>
        <p:nvSpPr>
          <p:cNvPr id="4" name="Rectangle 18"/>
          <p:cNvSpPr>
            <a:spLocks noGrp="1" noChangeArrowheads="1"/>
          </p:cNvSpPr>
          <p:nvPr>
            <p:ph type="ftr" sz="quarter" idx="11"/>
          </p:nvPr>
        </p:nvSpPr>
        <p:spPr>
          <a:ln/>
        </p:spPr>
        <p:txBody>
          <a:bodyPr/>
          <a:lstStyle>
            <a:lvl1pPr>
              <a:defRPr/>
            </a:lvl1pPr>
          </a:lstStyle>
          <a:p>
            <a:pPr algn="r"/>
            <a:endParaRPr lang="en-US" dirty="0"/>
          </a:p>
        </p:txBody>
      </p:sp>
      <p:sp>
        <p:nvSpPr>
          <p:cNvPr id="5" name="Rectangle 19"/>
          <p:cNvSpPr>
            <a:spLocks noGrp="1" noChangeArrowheads="1"/>
          </p:cNvSpPr>
          <p:nvPr>
            <p:ph type="sldNum" sz="quarter" idx="12"/>
          </p:nvPr>
        </p:nvSpPr>
        <p:spPr>
          <a:ln/>
        </p:spPr>
        <p:txBody>
          <a:bodyPr/>
          <a:lstStyle>
            <a:lvl1pPr>
              <a:defRPr/>
            </a:lvl1pPr>
          </a:lstStyle>
          <a:p>
            <a:fld id="{0CFEC368-1D7A-4F81-ABF6-AE0E36BAF64C}" type="slidenum">
              <a:rPr lang="en-US" smtClean="0"/>
              <a:pPr/>
              <a:t>‹#›</a:t>
            </a:fld>
            <a:endParaRPr lang="en-US"/>
          </a:p>
        </p:txBody>
      </p:sp>
    </p:spTree>
    <p:extLst>
      <p:ext uri="{BB962C8B-B14F-4D97-AF65-F5344CB8AC3E}">
        <p14:creationId xmlns:p14="http://schemas.microsoft.com/office/powerpoint/2010/main" val="136465030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3BA20BF-9319-4BAF-BDF1-EF9A2F60A27D}"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67829317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C4EE21-E823-46CA-8DB6-D4496FC1B768}"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57061436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r>
              <a:rPr lang="en-US" noProof="0"/>
              <a:t>Click icon to add chart</a:t>
            </a:r>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A30BC24-5DEF-43A1-B480-F4FB453D696B}" type="slidenum">
              <a:rPr lang="en-US">
                <a:solidFill>
                  <a:srgbClr val="000099"/>
                </a:solidFill>
              </a:rPr>
              <a:pPr>
                <a:defRPr/>
              </a:pPr>
              <a:t>‹#›</a:t>
            </a:fld>
            <a:endParaRPr lang="en-US" dirty="0">
              <a:solidFill>
                <a:srgbClr val="000099"/>
              </a:solidFill>
            </a:endParaRPr>
          </a:p>
        </p:txBody>
      </p:sp>
    </p:spTree>
    <p:extLst>
      <p:ext uri="{BB962C8B-B14F-4D97-AF65-F5344CB8AC3E}">
        <p14:creationId xmlns:p14="http://schemas.microsoft.com/office/powerpoint/2010/main" val="387371807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DRAFT 11/26/07</a:t>
            </a:r>
          </a:p>
        </p:txBody>
      </p:sp>
      <p:sp>
        <p:nvSpPr>
          <p:cNvPr id="6" name="Rectangle 6"/>
          <p:cNvSpPr>
            <a:spLocks noGrp="1" noChangeArrowheads="1"/>
          </p:cNvSpPr>
          <p:nvPr>
            <p:ph type="sldNum" sz="quarter" idx="12"/>
          </p:nvPr>
        </p:nvSpPr>
        <p:spPr>
          <a:ln/>
        </p:spPr>
        <p:txBody>
          <a:bodyPr/>
          <a:lstStyle>
            <a:lvl1pPr>
              <a:defRPr/>
            </a:lvl1pPr>
          </a:lstStyle>
          <a:p>
            <a:pPr>
              <a:defRPr/>
            </a:pPr>
            <a:fld id="{ECF5F586-A394-4605-965A-C1CD7B3FF0C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7007714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DRAFT 11/26/07</a:t>
            </a:r>
          </a:p>
        </p:txBody>
      </p:sp>
      <p:sp>
        <p:nvSpPr>
          <p:cNvPr id="6" name="Rectangle 6"/>
          <p:cNvSpPr>
            <a:spLocks noGrp="1" noChangeArrowheads="1"/>
          </p:cNvSpPr>
          <p:nvPr>
            <p:ph type="sldNum" sz="quarter" idx="12"/>
          </p:nvPr>
        </p:nvSpPr>
        <p:spPr>
          <a:ln/>
        </p:spPr>
        <p:txBody>
          <a:bodyPr/>
          <a:lstStyle>
            <a:lvl1pPr>
              <a:defRPr/>
            </a:lvl1pPr>
          </a:lstStyle>
          <a:p>
            <a:pPr>
              <a:defRPr/>
            </a:pPr>
            <a:fld id="{BA1FD72E-C2C2-43D7-8AC4-B96B83FF67A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1032969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DRAFT 11/26/07</a:t>
            </a:r>
          </a:p>
        </p:txBody>
      </p:sp>
      <p:sp>
        <p:nvSpPr>
          <p:cNvPr id="6" name="Rectangle 6"/>
          <p:cNvSpPr>
            <a:spLocks noGrp="1" noChangeArrowheads="1"/>
          </p:cNvSpPr>
          <p:nvPr>
            <p:ph type="sldNum" sz="quarter" idx="12"/>
          </p:nvPr>
        </p:nvSpPr>
        <p:spPr>
          <a:ln/>
        </p:spPr>
        <p:txBody>
          <a:bodyPr/>
          <a:lstStyle>
            <a:lvl1pPr>
              <a:defRPr/>
            </a:lvl1pPr>
          </a:lstStyle>
          <a:p>
            <a:pPr>
              <a:defRPr/>
            </a:pPr>
            <a:fld id="{CA6C246B-4D78-4D62-9FDE-DA48440E4B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5741674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DRAFT 11/26/07</a:t>
            </a:r>
          </a:p>
        </p:txBody>
      </p:sp>
      <p:sp>
        <p:nvSpPr>
          <p:cNvPr id="7" name="Rectangle 6"/>
          <p:cNvSpPr>
            <a:spLocks noGrp="1" noChangeArrowheads="1"/>
          </p:cNvSpPr>
          <p:nvPr>
            <p:ph type="sldNum" sz="quarter" idx="12"/>
          </p:nvPr>
        </p:nvSpPr>
        <p:spPr>
          <a:ln/>
        </p:spPr>
        <p:txBody>
          <a:bodyPr/>
          <a:lstStyle>
            <a:lvl1pPr>
              <a:defRPr/>
            </a:lvl1pPr>
          </a:lstStyle>
          <a:p>
            <a:pPr>
              <a:defRPr/>
            </a:pPr>
            <a:fld id="{5F610CBE-D136-4B50-8C64-F4FEC2A704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815211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DRAFT 11/26/07</a:t>
            </a:r>
          </a:p>
        </p:txBody>
      </p:sp>
      <p:sp>
        <p:nvSpPr>
          <p:cNvPr id="9" name="Rectangle 6"/>
          <p:cNvSpPr>
            <a:spLocks noGrp="1" noChangeArrowheads="1"/>
          </p:cNvSpPr>
          <p:nvPr>
            <p:ph type="sldNum" sz="quarter" idx="12"/>
          </p:nvPr>
        </p:nvSpPr>
        <p:spPr>
          <a:ln/>
        </p:spPr>
        <p:txBody>
          <a:bodyPr/>
          <a:lstStyle>
            <a:lvl1pPr>
              <a:defRPr/>
            </a:lvl1pPr>
          </a:lstStyle>
          <a:p>
            <a:pPr>
              <a:defRPr/>
            </a:pPr>
            <a:fld id="{94C5548C-4B78-4176-9DBB-39F5B9813EC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8834691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DRAFT 11/26/07</a:t>
            </a:r>
          </a:p>
        </p:txBody>
      </p:sp>
      <p:sp>
        <p:nvSpPr>
          <p:cNvPr id="5" name="Rectangle 6"/>
          <p:cNvSpPr>
            <a:spLocks noGrp="1" noChangeArrowheads="1"/>
          </p:cNvSpPr>
          <p:nvPr>
            <p:ph type="sldNum" sz="quarter" idx="12"/>
          </p:nvPr>
        </p:nvSpPr>
        <p:spPr>
          <a:ln/>
        </p:spPr>
        <p:txBody>
          <a:bodyPr/>
          <a:lstStyle>
            <a:lvl1pPr>
              <a:defRPr/>
            </a:lvl1pPr>
          </a:lstStyle>
          <a:p>
            <a:pPr>
              <a:defRPr/>
            </a:pPr>
            <a:fld id="{B079E917-F5D4-440E-B4EA-BA5ECB7FD92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8903179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DRAFT 11/26/07</a:t>
            </a:r>
          </a:p>
        </p:txBody>
      </p:sp>
      <p:sp>
        <p:nvSpPr>
          <p:cNvPr id="4" name="Rectangle 6"/>
          <p:cNvSpPr>
            <a:spLocks noGrp="1" noChangeArrowheads="1"/>
          </p:cNvSpPr>
          <p:nvPr>
            <p:ph type="sldNum" sz="quarter" idx="12"/>
          </p:nvPr>
        </p:nvSpPr>
        <p:spPr>
          <a:ln/>
        </p:spPr>
        <p:txBody>
          <a:bodyPr/>
          <a:lstStyle>
            <a:lvl1pPr>
              <a:defRPr/>
            </a:lvl1pPr>
          </a:lstStyle>
          <a:p>
            <a:pPr>
              <a:defRPr/>
            </a:pPr>
            <a:fld id="{1E65DBF6-5528-4905-A8AE-A4828E34098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74213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fld id="{F168457A-3AB9-4880-8A0C-9F8524491207}" type="datetime2">
              <a:rPr lang="en-US" smtClean="0"/>
              <a:t>Wednesday, April 26, 2023</a:t>
            </a:fld>
            <a:endParaRPr lang="en-US"/>
          </a:p>
        </p:txBody>
      </p:sp>
      <p:sp>
        <p:nvSpPr>
          <p:cNvPr id="3" name="Rectangle 18"/>
          <p:cNvSpPr>
            <a:spLocks noGrp="1" noChangeArrowheads="1"/>
          </p:cNvSpPr>
          <p:nvPr>
            <p:ph type="ftr" sz="quarter" idx="11"/>
          </p:nvPr>
        </p:nvSpPr>
        <p:spPr>
          <a:ln/>
        </p:spPr>
        <p:txBody>
          <a:bodyPr/>
          <a:lstStyle>
            <a:lvl1pPr>
              <a:defRPr/>
            </a:lvl1pPr>
          </a:lstStyle>
          <a:p>
            <a:pPr algn="r"/>
            <a:endParaRPr lang="en-US" dirty="0"/>
          </a:p>
        </p:txBody>
      </p:sp>
      <p:sp>
        <p:nvSpPr>
          <p:cNvPr id="4" name="Rectangle 19"/>
          <p:cNvSpPr>
            <a:spLocks noGrp="1" noChangeArrowheads="1"/>
          </p:cNvSpPr>
          <p:nvPr>
            <p:ph type="sldNum" sz="quarter" idx="12"/>
          </p:nvPr>
        </p:nvSpPr>
        <p:spPr>
          <a:ln/>
        </p:spPr>
        <p:txBody>
          <a:bodyPr/>
          <a:lstStyle>
            <a:lvl1pPr>
              <a:defRPr/>
            </a:lvl1pPr>
          </a:lstStyle>
          <a:p>
            <a:fld id="{0CFEC368-1D7A-4F81-ABF6-AE0E36BAF64C}" type="slidenum">
              <a:rPr lang="en-US" smtClean="0"/>
              <a:pPr/>
              <a:t>‹#›</a:t>
            </a:fld>
            <a:endParaRPr lang="en-US"/>
          </a:p>
        </p:txBody>
      </p:sp>
    </p:spTree>
    <p:extLst>
      <p:ext uri="{BB962C8B-B14F-4D97-AF65-F5344CB8AC3E}">
        <p14:creationId xmlns:p14="http://schemas.microsoft.com/office/powerpoint/2010/main" val="41004733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DRAFT 11/26/07</a:t>
            </a:r>
          </a:p>
        </p:txBody>
      </p:sp>
      <p:sp>
        <p:nvSpPr>
          <p:cNvPr id="7" name="Rectangle 6"/>
          <p:cNvSpPr>
            <a:spLocks noGrp="1" noChangeArrowheads="1"/>
          </p:cNvSpPr>
          <p:nvPr>
            <p:ph type="sldNum" sz="quarter" idx="12"/>
          </p:nvPr>
        </p:nvSpPr>
        <p:spPr>
          <a:ln/>
        </p:spPr>
        <p:txBody>
          <a:bodyPr/>
          <a:lstStyle>
            <a:lvl1pPr>
              <a:defRPr/>
            </a:lvl1pPr>
          </a:lstStyle>
          <a:p>
            <a:pPr>
              <a:defRPr/>
            </a:pPr>
            <a:fld id="{B09DE1BF-7B18-4C98-8061-FADFAD9D68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08337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DRAFT 11/26/07</a:t>
            </a:r>
          </a:p>
        </p:txBody>
      </p:sp>
      <p:sp>
        <p:nvSpPr>
          <p:cNvPr id="7" name="Rectangle 6"/>
          <p:cNvSpPr>
            <a:spLocks noGrp="1" noChangeArrowheads="1"/>
          </p:cNvSpPr>
          <p:nvPr>
            <p:ph type="sldNum" sz="quarter" idx="12"/>
          </p:nvPr>
        </p:nvSpPr>
        <p:spPr>
          <a:ln/>
        </p:spPr>
        <p:txBody>
          <a:bodyPr/>
          <a:lstStyle>
            <a:lvl1pPr>
              <a:defRPr/>
            </a:lvl1pPr>
          </a:lstStyle>
          <a:p>
            <a:pPr>
              <a:defRPr/>
            </a:pPr>
            <a:fld id="{2DAC5B16-A4F2-40DE-BAC1-9646BCC14F1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7078313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DRAFT 11/26/07</a:t>
            </a:r>
          </a:p>
        </p:txBody>
      </p:sp>
      <p:sp>
        <p:nvSpPr>
          <p:cNvPr id="6" name="Rectangle 6"/>
          <p:cNvSpPr>
            <a:spLocks noGrp="1" noChangeArrowheads="1"/>
          </p:cNvSpPr>
          <p:nvPr>
            <p:ph type="sldNum" sz="quarter" idx="12"/>
          </p:nvPr>
        </p:nvSpPr>
        <p:spPr>
          <a:ln/>
        </p:spPr>
        <p:txBody>
          <a:bodyPr/>
          <a:lstStyle>
            <a:lvl1pPr>
              <a:defRPr/>
            </a:lvl1pPr>
          </a:lstStyle>
          <a:p>
            <a:pPr>
              <a:defRPr/>
            </a:pPr>
            <a:fld id="{99D1DA44-E092-4628-B55A-9A349C73C81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995128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DRAFT 11/26/07</a:t>
            </a:r>
          </a:p>
        </p:txBody>
      </p:sp>
      <p:sp>
        <p:nvSpPr>
          <p:cNvPr id="6" name="Rectangle 6"/>
          <p:cNvSpPr>
            <a:spLocks noGrp="1" noChangeArrowheads="1"/>
          </p:cNvSpPr>
          <p:nvPr>
            <p:ph type="sldNum" sz="quarter" idx="12"/>
          </p:nvPr>
        </p:nvSpPr>
        <p:spPr>
          <a:ln/>
        </p:spPr>
        <p:txBody>
          <a:bodyPr/>
          <a:lstStyle>
            <a:lvl1pPr>
              <a:defRPr/>
            </a:lvl1pPr>
          </a:lstStyle>
          <a:p>
            <a:pPr>
              <a:defRPr/>
            </a:pPr>
            <a:fld id="{506619C5-1BE1-434F-920E-AD53E42C40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2827356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pPr lvl="0"/>
            <a:r>
              <a:rPr lang="en-US" noProof="0"/>
              <a:t>Click icon to add chart</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DRAFT 11/26/07</a:t>
            </a:r>
          </a:p>
        </p:txBody>
      </p:sp>
      <p:sp>
        <p:nvSpPr>
          <p:cNvPr id="6" name="Rectangle 6"/>
          <p:cNvSpPr>
            <a:spLocks noGrp="1" noChangeArrowheads="1"/>
          </p:cNvSpPr>
          <p:nvPr>
            <p:ph type="sldNum" sz="quarter" idx="12"/>
          </p:nvPr>
        </p:nvSpPr>
        <p:spPr>
          <a:ln/>
        </p:spPr>
        <p:txBody>
          <a:bodyPr/>
          <a:lstStyle>
            <a:lvl1pPr>
              <a:defRPr/>
            </a:lvl1pPr>
          </a:lstStyle>
          <a:p>
            <a:pPr>
              <a:defRPr/>
            </a:pPr>
            <a:fld id="{642F87AE-884E-400C-B72E-2167099C993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5377847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9F0FB18C-A1C8-4475-A28A-5CF45E8D638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9527303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1D90F73E-28AB-4DD5-9947-E9F4B27A23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0838139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8DF4E485-F493-45FB-97E0-07E02D6E659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2403410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8195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67275" y="1600200"/>
            <a:ext cx="38195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BD4E4800-5A7F-407C-8D19-8C00247A3CA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4246561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1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19"/>
          <p:cNvSpPr>
            <a:spLocks noGrp="1" noChangeArrowheads="1"/>
          </p:cNvSpPr>
          <p:nvPr>
            <p:ph type="sldNum" sz="quarter" idx="12"/>
          </p:nvPr>
        </p:nvSpPr>
        <p:spPr>
          <a:ln/>
        </p:spPr>
        <p:txBody>
          <a:bodyPr/>
          <a:lstStyle>
            <a:lvl1pPr>
              <a:defRPr/>
            </a:lvl1pPr>
          </a:lstStyle>
          <a:p>
            <a:pPr>
              <a:defRPr/>
            </a:pPr>
            <a:fld id="{4FC530DD-43F1-4EB3-91E7-1435C185458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503512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17"/>
          <p:cNvSpPr>
            <a:spLocks noGrp="1" noChangeArrowheads="1"/>
          </p:cNvSpPr>
          <p:nvPr>
            <p:ph type="dt" sz="half" idx="10"/>
          </p:nvPr>
        </p:nvSpPr>
        <p:spPr>
          <a:ln/>
        </p:spPr>
        <p:txBody>
          <a:bodyPr/>
          <a:lstStyle>
            <a:lvl1pPr>
              <a:defRPr/>
            </a:lvl1pPr>
          </a:lstStyle>
          <a:p>
            <a:fld id="{3FE976D3-5B7F-4300-ABED-C91F1B2AE209}" type="datetime2">
              <a:rPr lang="en-US" smtClean="0"/>
              <a:t>Wednesday, April 26, 2023</a:t>
            </a:fld>
            <a:endParaRPr lang="en-US"/>
          </a:p>
        </p:txBody>
      </p:sp>
      <p:sp>
        <p:nvSpPr>
          <p:cNvPr id="6" name="Rectangle 18"/>
          <p:cNvSpPr>
            <a:spLocks noGrp="1" noChangeArrowheads="1"/>
          </p:cNvSpPr>
          <p:nvPr>
            <p:ph type="ftr" sz="quarter" idx="11"/>
          </p:nvPr>
        </p:nvSpPr>
        <p:spPr>
          <a:ln/>
        </p:spPr>
        <p:txBody>
          <a:bodyPr/>
          <a:lstStyle>
            <a:lvl1pPr>
              <a:defRPr/>
            </a:lvl1pPr>
          </a:lstStyle>
          <a:p>
            <a:pPr algn="r"/>
            <a:endParaRPr lang="en-US" dirty="0"/>
          </a:p>
        </p:txBody>
      </p:sp>
      <p:sp>
        <p:nvSpPr>
          <p:cNvPr id="7" name="Rectangle 19"/>
          <p:cNvSpPr>
            <a:spLocks noGrp="1" noChangeArrowheads="1"/>
          </p:cNvSpPr>
          <p:nvPr>
            <p:ph type="sldNum" sz="quarter" idx="12"/>
          </p:nvPr>
        </p:nvSpPr>
        <p:spPr>
          <a:ln/>
        </p:spPr>
        <p:txBody>
          <a:bodyPr/>
          <a:lstStyle>
            <a:lvl1pPr>
              <a:defRPr/>
            </a:lvl1pPr>
          </a:lstStyle>
          <a:p>
            <a:fld id="{0CFEC368-1D7A-4F81-ABF6-AE0E36BAF64C}" type="slidenum">
              <a:rPr lang="en-US" smtClean="0"/>
              <a:pPr/>
              <a:t>‹#›</a:t>
            </a:fld>
            <a:endParaRPr lang="en-US"/>
          </a:p>
        </p:txBody>
      </p:sp>
    </p:spTree>
    <p:extLst>
      <p:ext uri="{BB962C8B-B14F-4D97-AF65-F5344CB8AC3E}">
        <p14:creationId xmlns:p14="http://schemas.microsoft.com/office/powerpoint/2010/main" val="320114030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1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19"/>
          <p:cNvSpPr>
            <a:spLocks noGrp="1" noChangeArrowheads="1"/>
          </p:cNvSpPr>
          <p:nvPr>
            <p:ph type="sldNum" sz="quarter" idx="12"/>
          </p:nvPr>
        </p:nvSpPr>
        <p:spPr>
          <a:ln/>
        </p:spPr>
        <p:txBody>
          <a:bodyPr/>
          <a:lstStyle>
            <a:lvl1pPr>
              <a:defRPr/>
            </a:lvl1pPr>
          </a:lstStyle>
          <a:p>
            <a:pPr>
              <a:defRPr/>
            </a:pPr>
            <a:fld id="{A201C9DD-172C-48F5-B0BD-60A9E6ABA4E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0940093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1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19"/>
          <p:cNvSpPr>
            <a:spLocks noGrp="1" noChangeArrowheads="1"/>
          </p:cNvSpPr>
          <p:nvPr>
            <p:ph type="sldNum" sz="quarter" idx="12"/>
          </p:nvPr>
        </p:nvSpPr>
        <p:spPr>
          <a:ln/>
        </p:spPr>
        <p:txBody>
          <a:bodyPr/>
          <a:lstStyle>
            <a:lvl1pPr>
              <a:defRPr/>
            </a:lvl1pPr>
          </a:lstStyle>
          <a:p>
            <a:pPr>
              <a:defRPr/>
            </a:pPr>
            <a:fld id="{6FDFE8ED-0F18-4909-A4C8-34A2CB001C4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2798667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5B9ECA85-F1C8-49E2-8C3D-57EF39F8A16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6684814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931945D5-E579-4414-A25D-172DB32CEB2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8932014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57E787C9-2BD2-407A-B9AC-10637D27F3C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6564374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2438" y="198438"/>
            <a:ext cx="2057400" cy="5927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30238" y="198438"/>
            <a:ext cx="6019800" cy="59277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488AD0F3-4DDD-43D6-9F24-382F8B04FEF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8085309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r>
              <a:rPr lang="en-US" noProof="0"/>
              <a:t>Click icon to add chart</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2D6F5C2A-E1C5-4F81-9BEF-5A18B513C98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3345978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981200"/>
            <a:ext cx="3810000" cy="4114800"/>
          </a:xfrm>
        </p:spPr>
        <p:txBody>
          <a:bodyPr/>
          <a:lstStyle/>
          <a:p>
            <a:pPr lvl="0"/>
            <a:r>
              <a:rPr lang="en-US" noProof="0"/>
              <a:t>Click icon to add chart</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57AC5A63-5AA1-463B-8608-CD2F256C657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724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17"/>
          <p:cNvSpPr>
            <a:spLocks noGrp="1" noChangeArrowheads="1"/>
          </p:cNvSpPr>
          <p:nvPr>
            <p:ph type="dt" sz="half" idx="10"/>
          </p:nvPr>
        </p:nvSpPr>
        <p:spPr>
          <a:ln/>
        </p:spPr>
        <p:txBody>
          <a:bodyPr/>
          <a:lstStyle>
            <a:lvl1pPr>
              <a:defRPr/>
            </a:lvl1pPr>
          </a:lstStyle>
          <a:p>
            <a:fld id="{EBDC1E59-17DD-41CE-97CA-624A472382D4}" type="datetime2">
              <a:rPr lang="en-US" smtClean="0"/>
              <a:t>Wednesday, April 26, 2023</a:t>
            </a:fld>
            <a:endParaRPr lang="en-US"/>
          </a:p>
        </p:txBody>
      </p:sp>
      <p:sp>
        <p:nvSpPr>
          <p:cNvPr id="6" name="Rectangle 18"/>
          <p:cNvSpPr>
            <a:spLocks noGrp="1" noChangeArrowheads="1"/>
          </p:cNvSpPr>
          <p:nvPr>
            <p:ph type="ftr" sz="quarter" idx="11"/>
          </p:nvPr>
        </p:nvSpPr>
        <p:spPr>
          <a:ln/>
        </p:spPr>
        <p:txBody>
          <a:bodyPr/>
          <a:lstStyle>
            <a:lvl1pPr>
              <a:defRPr/>
            </a:lvl1pPr>
          </a:lstStyle>
          <a:p>
            <a:pPr algn="r"/>
            <a:endParaRPr lang="en-US" dirty="0"/>
          </a:p>
        </p:txBody>
      </p:sp>
      <p:sp>
        <p:nvSpPr>
          <p:cNvPr id="7" name="Rectangle 19"/>
          <p:cNvSpPr>
            <a:spLocks noGrp="1" noChangeArrowheads="1"/>
          </p:cNvSpPr>
          <p:nvPr>
            <p:ph type="sldNum" sz="quarter" idx="12"/>
          </p:nvPr>
        </p:nvSpPr>
        <p:spPr>
          <a:ln/>
        </p:spPr>
        <p:txBody>
          <a:bodyPr/>
          <a:lstStyle>
            <a:lvl1pPr>
              <a:defRPr/>
            </a:lvl1pPr>
          </a:lstStyle>
          <a:p>
            <a:fld id="{0CFEC368-1D7A-4F81-ABF6-AE0E36BAF64C}" type="slidenum">
              <a:rPr lang="en-US" smtClean="0"/>
              <a:pPr/>
              <a:t>‹#›</a:t>
            </a:fld>
            <a:endParaRPr lang="en-US"/>
          </a:p>
        </p:txBody>
      </p:sp>
    </p:spTree>
    <p:extLst>
      <p:ext uri="{BB962C8B-B14F-4D97-AF65-F5344CB8AC3E}">
        <p14:creationId xmlns:p14="http://schemas.microsoft.com/office/powerpoint/2010/main" val="1520728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theme" Target="../theme/theme4.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theme" Target="../theme/theme5.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0.xml"/><Relationship Id="rId13" Type="http://schemas.openxmlformats.org/officeDocument/2006/relationships/theme" Target="../theme/theme6.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slideLayout" Target="../slideLayouts/slideLayout74.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slideLayout" Target="../slideLayouts/slideLayout87.xml"/><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2" Type="http://schemas.openxmlformats.org/officeDocument/2006/relationships/slideLayout" Target="../slideLayouts/slideLayout76.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0" Type="http://schemas.openxmlformats.org/officeDocument/2006/relationships/slideLayout" Target="../slideLayouts/slideLayout84.xml"/><Relationship Id="rId4" Type="http://schemas.openxmlformats.org/officeDocument/2006/relationships/slideLayout" Target="../slideLayouts/slideLayout78.xml"/><Relationship Id="rId9" Type="http://schemas.openxmlformats.org/officeDocument/2006/relationships/slideLayout" Target="../slideLayouts/slideLayout83.xml"/><Relationship Id="rId1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4"/>
          <p:cNvSpPr>
            <a:spLocks noChangeArrowheads="1"/>
          </p:cNvSpPr>
          <p:nvPr/>
        </p:nvSpPr>
        <p:spPr bwMode="auto">
          <a:xfrm>
            <a:off x="0" y="0"/>
            <a:ext cx="9158288" cy="1309688"/>
          </a:xfrm>
          <a:prstGeom prst="rect">
            <a:avLst/>
          </a:prstGeom>
          <a:solidFill>
            <a:srgbClr val="006699"/>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1800" b="1" dirty="0">
              <a:solidFill>
                <a:srgbClr val="000000"/>
              </a:solidFill>
            </a:endParaRPr>
          </a:p>
        </p:txBody>
      </p:sp>
      <p:sp>
        <p:nvSpPr>
          <p:cNvPr id="1027" name="Rectangle 15"/>
          <p:cNvSpPr>
            <a:spLocks noGrp="1" noChangeArrowheads="1"/>
          </p:cNvSpPr>
          <p:nvPr>
            <p:ph type="title"/>
          </p:nvPr>
        </p:nvSpPr>
        <p:spPr bwMode="auto">
          <a:xfrm>
            <a:off x="630238" y="198438"/>
            <a:ext cx="8229600" cy="111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Rectangle 16"/>
          <p:cNvSpPr>
            <a:spLocks noGrp="1" noChangeArrowheads="1"/>
          </p:cNvSpPr>
          <p:nvPr>
            <p:ph type="body" idx="1"/>
          </p:nvPr>
        </p:nvSpPr>
        <p:spPr bwMode="auto">
          <a:xfrm>
            <a:off x="895350" y="1600200"/>
            <a:ext cx="779145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41" name="Rectangle 17"/>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r>
              <a:rPr lang="en-US"/>
              <a:t>DATE</a:t>
            </a:r>
            <a:endParaRPr lang="en-US" dirty="0"/>
          </a:p>
        </p:txBody>
      </p:sp>
      <p:sp>
        <p:nvSpPr>
          <p:cNvPr id="1042" name="Rectangle 18"/>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lgn="r"/>
            <a:r>
              <a:rPr lang="en-US"/>
              <a:t>April 28, 2017</a:t>
            </a:r>
            <a:endParaRPr lang="en-US" dirty="0"/>
          </a:p>
        </p:txBody>
      </p:sp>
      <p:sp>
        <p:nvSpPr>
          <p:cNvPr id="1043" name="Rectangle 19"/>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defRPr/>
            </a:pPr>
            <a:fld id="{F4F051AF-86DC-43B3-B8B0-8DF76A1509E7}" type="slidenum">
              <a:rPr lang="en-US" altLang="en-US">
                <a:solidFill>
                  <a:srgbClr val="000000"/>
                </a:solidFill>
              </a:rPr>
              <a:pPr eaLnBrk="1" hangingPunct="1">
                <a:defRPr/>
              </a:pPr>
              <a:t>‹#›</a:t>
            </a:fld>
            <a:endParaRPr lang="en-US" altLang="en-US">
              <a:solidFill>
                <a:srgbClr val="000000"/>
              </a:solidFill>
            </a:endParaRPr>
          </a:p>
        </p:txBody>
      </p:sp>
      <p:pic>
        <p:nvPicPr>
          <p:cNvPr id="8" name="Picture 4" descr="DPH Logo - Blue w-shadow">
            <a:extLst>
              <a:ext uri="{FF2B5EF4-FFF2-40B4-BE49-F238E27FC236}">
                <a16:creationId xmlns:a16="http://schemas.microsoft.com/office/drawing/2014/main" id="{DA3FFEC6-DB0F-4B35-B7B6-B78282722043}"/>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246907" y="41669"/>
            <a:ext cx="911381" cy="911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8491119"/>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5" r:id="rId12"/>
  </p:sldLayoutIdLst>
  <p:hf sldNum="0" hdr="0" ftr="0" dt="0"/>
  <p:txStyles>
    <p:titleStyle>
      <a:lvl1pPr algn="ctr" rtl="0" eaLnBrk="1" fontAlgn="base" hangingPunct="1">
        <a:spcBef>
          <a:spcPct val="0"/>
        </a:spcBef>
        <a:spcAft>
          <a:spcPct val="0"/>
        </a:spcAft>
        <a:defRPr sz="2000" b="1">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247B23E0-AC86-4743-88AC-3A13C6CA381E}" type="slidenum">
              <a:rPr lang="en-US"/>
              <a:pPr>
                <a:defRPr/>
              </a:pPr>
              <a:t>‹#›</a:t>
            </a:fld>
            <a:endParaRPr lang="en-US"/>
          </a:p>
        </p:txBody>
      </p:sp>
    </p:spTree>
    <p:extLst>
      <p:ext uri="{BB962C8B-B14F-4D97-AF65-F5344CB8AC3E}">
        <p14:creationId xmlns:p14="http://schemas.microsoft.com/office/powerpoint/2010/main" val="3672499330"/>
      </p:ext>
    </p:extLst>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98" r:id="rId12"/>
    <p:sldLayoutId id="2147483999"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solidFill>
                <a:srgbClr val="000099"/>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solidFill>
                <a:srgbClr val="000099"/>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298103A9-A5A0-462A-8F8B-B21AB8DA9A23}" type="slidenum">
              <a:rPr lang="en-US">
                <a:solidFill>
                  <a:srgbClr val="000099"/>
                </a:solidFill>
              </a:rPr>
              <a:pPr>
                <a:defRPr/>
              </a:pPr>
              <a:t>‹#›</a:t>
            </a:fld>
            <a:endParaRPr lang="en-US">
              <a:solidFill>
                <a:srgbClr val="000099"/>
              </a:solidFill>
            </a:endParaRPr>
          </a:p>
        </p:txBody>
      </p:sp>
    </p:spTree>
    <p:extLst>
      <p:ext uri="{BB962C8B-B14F-4D97-AF65-F5344CB8AC3E}">
        <p14:creationId xmlns:p14="http://schemas.microsoft.com/office/powerpoint/2010/main" val="3246104192"/>
      </p:ext>
    </p:extLst>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 id="2147484012" r:id="rId12"/>
    <p:sldLayoutId id="2147484013"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solidFill>
                <a:srgbClr val="000099"/>
              </a:solidFill>
              <a:latin typeface="Times New Roman" pitchFamily="18"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solidFill>
                <a:srgbClr val="000099"/>
              </a:solidFill>
              <a:latin typeface="Times New Roman" pitchFamily="18"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3B131899-8866-491C-920C-DEBBB04526C6}" type="slidenum">
              <a:rPr lang="en-US">
                <a:solidFill>
                  <a:srgbClr val="000099"/>
                </a:solidFill>
                <a:latin typeface="Times New Roman" pitchFamily="18" charset="0"/>
              </a:rPr>
              <a:pPr>
                <a:defRPr/>
              </a:pPr>
              <a:t>‹#›</a:t>
            </a:fld>
            <a:endParaRPr lang="en-US" dirty="0">
              <a:solidFill>
                <a:srgbClr val="000099"/>
              </a:solidFill>
              <a:latin typeface="Times New Roman" pitchFamily="18" charset="0"/>
            </a:endParaRPr>
          </a:p>
        </p:txBody>
      </p:sp>
    </p:spTree>
    <p:extLst>
      <p:ext uri="{BB962C8B-B14F-4D97-AF65-F5344CB8AC3E}">
        <p14:creationId xmlns:p14="http://schemas.microsoft.com/office/powerpoint/2010/main" val="3058881109"/>
      </p:ext>
    </p:extLst>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 id="2147484026"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solidFill>
                <a:srgbClr val="000099"/>
              </a:solidFill>
              <a:latin typeface="Times New Roman" pitchFamily="18"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solidFill>
                <a:srgbClr val="000099"/>
              </a:solidFill>
              <a:latin typeface="Times New Roman" pitchFamily="18"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3B131899-8866-491C-920C-DEBBB04526C6}" type="slidenum">
              <a:rPr lang="en-US">
                <a:solidFill>
                  <a:srgbClr val="000099"/>
                </a:solidFill>
                <a:latin typeface="Times New Roman" pitchFamily="18" charset="0"/>
              </a:rPr>
              <a:pPr>
                <a:defRPr/>
              </a:pPr>
              <a:t>‹#›</a:t>
            </a:fld>
            <a:endParaRPr lang="en-US" dirty="0">
              <a:solidFill>
                <a:srgbClr val="000099"/>
              </a:solidFill>
              <a:latin typeface="Times New Roman" pitchFamily="18" charset="0"/>
            </a:endParaRPr>
          </a:p>
        </p:txBody>
      </p:sp>
    </p:spTree>
    <p:extLst>
      <p:ext uri="{BB962C8B-B14F-4D97-AF65-F5344CB8AC3E}">
        <p14:creationId xmlns:p14="http://schemas.microsoft.com/office/powerpoint/2010/main" val="1604859276"/>
      </p:ext>
    </p:extLst>
  </p:cSld>
  <p:clrMap bg1="lt1" tx1="dk1" bg2="lt2" tx2="dk2" accent1="accent1" accent2="accent2" accent3="accent3" accent4="accent4" accent5="accent5" accent6="accent6" hlink="hlink" folHlink="folHlink"/>
  <p:sldLayoutIdLst>
    <p:sldLayoutId id="2147484028" r:id="rId1"/>
    <p:sldLayoutId id="2147484029"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 id="2147484039"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993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eaLnBrk="1" hangingPunct="1">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eaLnBrk="1" hangingPunct="1">
              <a:defRPr/>
            </a:pPr>
            <a:r>
              <a:rPr lang="en-US">
                <a:solidFill>
                  <a:srgbClr val="000000"/>
                </a:solidFill>
              </a:rPr>
              <a:t>DRAFT 11/26/07</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eaLnBrk="1" hangingPunct="1">
              <a:defRPr/>
            </a:pPr>
            <a:fld id="{C779A22E-9166-4E6B-9A46-27E455FC91BE}" type="slidenum">
              <a:rPr lang="en-US">
                <a:solidFill>
                  <a:srgbClr val="000000"/>
                </a:solidFill>
              </a:rPr>
              <a:pPr eaLnBrk="1" hangingPunct="1">
                <a:defRPr/>
              </a:pPr>
              <a:t>‹#›</a:t>
            </a:fld>
            <a:endParaRPr lang="en-US">
              <a:solidFill>
                <a:srgbClr val="000000"/>
              </a:solidFill>
            </a:endParaRPr>
          </a:p>
        </p:txBody>
      </p:sp>
    </p:spTree>
    <p:extLst>
      <p:ext uri="{BB962C8B-B14F-4D97-AF65-F5344CB8AC3E}">
        <p14:creationId xmlns:p14="http://schemas.microsoft.com/office/powerpoint/2010/main" val="3212986411"/>
      </p:ext>
    </p:extLst>
  </p:cSld>
  <p:clrMap bg1="lt1" tx1="dk1" bg2="lt2" tx2="dk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 id="2147484046" r:id="rId6"/>
    <p:sldLayoutId id="2147484047" r:id="rId7"/>
    <p:sldLayoutId id="2147484048" r:id="rId8"/>
    <p:sldLayoutId id="2147484049" r:id="rId9"/>
    <p:sldLayoutId id="2147484050" r:id="rId10"/>
    <p:sldLayoutId id="2147484051" r:id="rId11"/>
    <p:sldLayoutId id="2147484052"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4"/>
          <p:cNvSpPr>
            <a:spLocks noChangeArrowheads="1"/>
          </p:cNvSpPr>
          <p:nvPr/>
        </p:nvSpPr>
        <p:spPr bwMode="auto">
          <a:xfrm>
            <a:off x="0" y="0"/>
            <a:ext cx="9158288" cy="1423988"/>
          </a:xfrm>
          <a:prstGeom prst="rect">
            <a:avLst/>
          </a:prstGeom>
          <a:solidFill>
            <a:srgbClr val="006699"/>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1800">
              <a:solidFill>
                <a:srgbClr val="000000"/>
              </a:solidFill>
            </a:endParaRPr>
          </a:p>
        </p:txBody>
      </p:sp>
      <p:sp>
        <p:nvSpPr>
          <p:cNvPr id="1027" name="Rectangle 15"/>
          <p:cNvSpPr>
            <a:spLocks noGrp="1" noChangeArrowheads="1"/>
          </p:cNvSpPr>
          <p:nvPr>
            <p:ph type="title"/>
          </p:nvPr>
        </p:nvSpPr>
        <p:spPr bwMode="auto">
          <a:xfrm>
            <a:off x="630238" y="198438"/>
            <a:ext cx="8229600" cy="111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16"/>
          <p:cNvSpPr>
            <a:spLocks noGrp="1" noChangeArrowheads="1"/>
          </p:cNvSpPr>
          <p:nvPr>
            <p:ph type="body" idx="1"/>
          </p:nvPr>
        </p:nvSpPr>
        <p:spPr bwMode="auto">
          <a:xfrm>
            <a:off x="895350" y="1600200"/>
            <a:ext cx="779145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41" name="Rectangle 17"/>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defRPr/>
            </a:pPr>
            <a:endParaRPr lang="en-US" altLang="en-US">
              <a:solidFill>
                <a:srgbClr val="000000"/>
              </a:solidFill>
            </a:endParaRPr>
          </a:p>
        </p:txBody>
      </p:sp>
      <p:sp>
        <p:nvSpPr>
          <p:cNvPr id="1042" name="Rectangle 18"/>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defRPr/>
            </a:pPr>
            <a:endParaRPr lang="en-US" altLang="en-US">
              <a:solidFill>
                <a:srgbClr val="000000"/>
              </a:solidFill>
            </a:endParaRPr>
          </a:p>
        </p:txBody>
      </p:sp>
      <p:sp>
        <p:nvSpPr>
          <p:cNvPr id="1043" name="Rectangle 19"/>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defRPr/>
            </a:pPr>
            <a:fld id="{F4F051AF-86DC-43B3-B8B0-8DF76A1509E7}" type="slidenum">
              <a:rPr lang="en-US" altLang="en-US">
                <a:solidFill>
                  <a:srgbClr val="000000"/>
                </a:solidFill>
              </a:rPr>
              <a:pPr eaLnBrk="1" hangingPunct="1">
                <a:defRPr/>
              </a:pPr>
              <a:t>‹#›</a:t>
            </a:fld>
            <a:endParaRPr lang="en-US" altLang="en-US">
              <a:solidFill>
                <a:srgbClr val="000000"/>
              </a:solidFill>
            </a:endParaRPr>
          </a:p>
        </p:txBody>
      </p:sp>
    </p:spTree>
    <p:extLst>
      <p:ext uri="{BB962C8B-B14F-4D97-AF65-F5344CB8AC3E}">
        <p14:creationId xmlns:p14="http://schemas.microsoft.com/office/powerpoint/2010/main" val="389322574"/>
      </p:ext>
    </p:extLst>
  </p:cSld>
  <p:clrMap bg1="lt1" tx1="dk1" bg2="lt2" tx2="dk2" accent1="accent1" accent2="accent2" accent3="accent3" accent4="accent4" accent5="accent5" accent6="accent6" hlink="hlink" folHlink="folHlink"/>
  <p:sldLayoutIdLst>
    <p:sldLayoutId id="2147484054" r:id="rId1"/>
    <p:sldLayoutId id="2147484055" r:id="rId2"/>
    <p:sldLayoutId id="2147484056" r:id="rId3"/>
    <p:sldLayoutId id="2147484057" r:id="rId4"/>
    <p:sldLayoutId id="2147484058" r:id="rId5"/>
    <p:sldLayoutId id="2147484059" r:id="rId6"/>
    <p:sldLayoutId id="2147484060" r:id="rId7"/>
    <p:sldLayoutId id="2147484061" r:id="rId8"/>
    <p:sldLayoutId id="2147484062" r:id="rId9"/>
    <p:sldLayoutId id="2147484063" r:id="rId10"/>
    <p:sldLayoutId id="2147484064" r:id="rId11"/>
    <p:sldLayoutId id="2147484065" r:id="rId12"/>
    <p:sldLayoutId id="2147484066"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ass.gov/lists/hivaids-epidemiologic-profile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mass.gov/service-details/partner-services-program-information-for-healthcare-providers" TargetMode="External"/><Relationship Id="rId4" Type="http://schemas.openxmlformats.org/officeDocument/2006/relationships/hyperlink" Target="https://www.mass.gov/lists/infectious-disease-data-reports-and-request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51C1A-ECA9-4F51-AD35-8174CB0397C7}"/>
              </a:ext>
            </a:extLst>
          </p:cNvPr>
          <p:cNvSpPr>
            <a:spLocks noGrp="1"/>
          </p:cNvSpPr>
          <p:nvPr>
            <p:ph type="ctrTitle"/>
          </p:nvPr>
        </p:nvSpPr>
        <p:spPr>
          <a:xfrm>
            <a:off x="408008" y="0"/>
            <a:ext cx="7772400" cy="1470025"/>
          </a:xfrm>
        </p:spPr>
        <p:txBody>
          <a:bodyPr/>
          <a:lstStyle/>
          <a:p>
            <a:pPr lvl="0" eaLnBrk="0" hangingPunct="0">
              <a:defRPr/>
            </a:pPr>
            <a:r>
              <a:rPr lang="en-US" kern="1200" dirty="0">
                <a:solidFill>
                  <a:prstClr val="white"/>
                </a:solidFill>
                <a:latin typeface="Arial" charset="0"/>
              </a:rPr>
              <a:t>Massachusetts HIV Epidemiologic Profile: </a:t>
            </a:r>
            <a:br>
              <a:rPr lang="en-US" kern="1200" dirty="0">
                <a:solidFill>
                  <a:prstClr val="white"/>
                </a:solidFill>
                <a:latin typeface="Arial" charset="0"/>
              </a:rPr>
            </a:br>
            <a:r>
              <a:rPr lang="en-US" kern="1200" dirty="0">
                <a:solidFill>
                  <a:prstClr val="white"/>
                </a:solidFill>
                <a:latin typeface="Arial" charset="0"/>
              </a:rPr>
              <a:t>Data as of 1/1/2022</a:t>
            </a:r>
            <a:br>
              <a:rPr lang="en-US" kern="1200" dirty="0">
                <a:solidFill>
                  <a:prstClr val="white"/>
                </a:solidFill>
                <a:latin typeface="Arial" charset="0"/>
              </a:rPr>
            </a:br>
            <a:r>
              <a:rPr lang="en-US" kern="1200" dirty="0">
                <a:solidFill>
                  <a:prstClr val="white"/>
                </a:solidFill>
                <a:latin typeface="Arial" charset="0"/>
              </a:rPr>
              <a:t>Population Report: Persons Who Inject Drugs</a:t>
            </a:r>
          </a:p>
        </p:txBody>
      </p:sp>
      <p:sp>
        <p:nvSpPr>
          <p:cNvPr id="3" name="Subtitle 2"/>
          <p:cNvSpPr>
            <a:spLocks noGrp="1"/>
          </p:cNvSpPr>
          <p:nvPr>
            <p:ph type="subTitle" idx="1"/>
          </p:nvPr>
        </p:nvSpPr>
        <p:spPr>
          <a:xfrm>
            <a:off x="267663" y="1321169"/>
            <a:ext cx="8780644" cy="2828260"/>
          </a:xfrm>
        </p:spPr>
        <p:txBody>
          <a:bodyPr>
            <a:noAutofit/>
          </a:bodyPr>
          <a:lstStyle/>
          <a:p>
            <a:pPr algn="l">
              <a:lnSpc>
                <a:spcPct val="100000"/>
              </a:lnSpc>
              <a:spcBef>
                <a:spcPts val="0"/>
              </a:spcBef>
              <a:spcAft>
                <a:spcPts val="600"/>
              </a:spcAft>
            </a:pPr>
            <a:r>
              <a:rPr lang="en-US" sz="1200" b="1" dirty="0">
                <a:latin typeface="+mj-lt"/>
                <a:cs typeface="Arial" panose="020B0604020202020204" pitchFamily="34" charset="0"/>
              </a:rPr>
              <a:t>Suggested citation:</a:t>
            </a:r>
            <a:endParaRPr lang="en-US" sz="1200" dirty="0">
              <a:latin typeface="+mj-lt"/>
              <a:cs typeface="Arial" panose="020B0604020202020204" pitchFamily="34" charset="0"/>
            </a:endParaRPr>
          </a:p>
          <a:p>
            <a:pPr algn="l">
              <a:lnSpc>
                <a:spcPct val="100000"/>
              </a:lnSpc>
              <a:spcBef>
                <a:spcPts val="0"/>
              </a:spcBef>
            </a:pPr>
            <a:r>
              <a:rPr lang="en-US" sz="1200" dirty="0">
                <a:latin typeface="+mj-lt"/>
                <a:cs typeface="Arial" panose="020B0604020202020204" pitchFamily="34" charset="0"/>
              </a:rPr>
              <a:t>Massachusetts Department of Public Health, Bureau of Infectious Disease and Laboratory Sciences. Massachusetts HIV Epidemiologic Profile: Data as of 1/1/2022, Population Report: Persons Who Inject Drugs, </a:t>
            </a:r>
            <a:r>
              <a:rPr lang="en-US" sz="1200" u="sng" dirty="0">
                <a:latin typeface="+mj-lt"/>
                <a:cs typeface="Arial" panose="020B0604020202020204" pitchFamily="34" charset="0"/>
                <a:hlinkClick r:id="rId3"/>
              </a:rPr>
              <a:t>https://www.mass.gov/lists/hivaids-epidemiologic-profiles</a:t>
            </a:r>
            <a:r>
              <a:rPr lang="en-US" sz="1200" b="1" dirty="0">
                <a:latin typeface="+mj-lt"/>
                <a:cs typeface="Arial" panose="020B0604020202020204" pitchFamily="34" charset="0"/>
              </a:rPr>
              <a:t> </a:t>
            </a:r>
            <a:r>
              <a:rPr lang="en-US" sz="1200" dirty="0">
                <a:latin typeface="+mj-lt"/>
                <a:cs typeface="Arial" panose="020B0604020202020204" pitchFamily="34" charset="0"/>
              </a:rPr>
              <a:t>Published December 2022. Accessed [date].</a:t>
            </a:r>
            <a:endParaRPr lang="en-US" sz="1200" b="1" dirty="0">
              <a:latin typeface="+mj-lt"/>
              <a:cs typeface="Arial" panose="020B0604020202020204" pitchFamily="34" charset="0"/>
            </a:endParaRPr>
          </a:p>
          <a:p>
            <a:pPr algn="l">
              <a:lnSpc>
                <a:spcPct val="100000"/>
              </a:lnSpc>
              <a:spcBef>
                <a:spcPts val="0"/>
              </a:spcBef>
            </a:pPr>
            <a:endParaRPr lang="en-US" sz="1200" b="1" dirty="0">
              <a:latin typeface="+mj-lt"/>
            </a:endParaRPr>
          </a:p>
          <a:p>
            <a:pPr algn="l">
              <a:lnSpc>
                <a:spcPct val="100000"/>
              </a:lnSpc>
              <a:spcBef>
                <a:spcPts val="0"/>
              </a:spcBef>
            </a:pPr>
            <a:r>
              <a:rPr lang="en-US" sz="1200" b="1" dirty="0">
                <a:latin typeface="+mj-lt"/>
              </a:rPr>
              <a:t>Bureau of Infectious Disease and Laboratory Sciences</a:t>
            </a:r>
            <a:br>
              <a:rPr lang="en-US" sz="1200" dirty="0">
                <a:latin typeface="+mj-lt"/>
              </a:rPr>
            </a:br>
            <a:r>
              <a:rPr lang="en-US" sz="1200" b="1" dirty="0">
                <a:latin typeface="+mj-lt"/>
              </a:rPr>
              <a:t>Massachusetts Department of Public Health</a:t>
            </a:r>
            <a:endParaRPr lang="en-US" sz="1200" dirty="0">
              <a:latin typeface="+mj-lt"/>
            </a:endParaRPr>
          </a:p>
          <a:p>
            <a:pPr algn="l">
              <a:lnSpc>
                <a:spcPct val="100000"/>
              </a:lnSpc>
              <a:spcBef>
                <a:spcPts val="0"/>
              </a:spcBef>
            </a:pPr>
            <a:r>
              <a:rPr lang="en-US" sz="1200" b="1" dirty="0">
                <a:latin typeface="+mj-lt"/>
              </a:rPr>
              <a:t>Jamaica Plain Campus/State Public Health Laboratory</a:t>
            </a:r>
          </a:p>
          <a:p>
            <a:pPr algn="l">
              <a:lnSpc>
                <a:spcPct val="100000"/>
              </a:lnSpc>
              <a:spcBef>
                <a:spcPts val="0"/>
              </a:spcBef>
            </a:pPr>
            <a:r>
              <a:rPr lang="en-US" sz="1200" dirty="0">
                <a:latin typeface="+mj-lt"/>
                <a:cs typeface="Arial" panose="020B0604020202020204" pitchFamily="34" charset="0"/>
              </a:rPr>
              <a:t>305 South Street</a:t>
            </a:r>
            <a:br>
              <a:rPr lang="en-US" sz="1200" dirty="0">
                <a:latin typeface="+mj-lt"/>
                <a:cs typeface="Arial" panose="020B0604020202020204" pitchFamily="34" charset="0"/>
              </a:rPr>
            </a:br>
            <a:r>
              <a:rPr lang="en-US" sz="1200" dirty="0">
                <a:latin typeface="+mj-lt"/>
                <a:cs typeface="Arial" panose="020B0604020202020204" pitchFamily="34" charset="0"/>
              </a:rPr>
              <a:t>Jamaica Plain, MA 02130</a:t>
            </a:r>
          </a:p>
          <a:p>
            <a:pPr algn="l">
              <a:lnSpc>
                <a:spcPct val="100000"/>
              </a:lnSpc>
              <a:spcBef>
                <a:spcPts val="0"/>
              </a:spcBef>
            </a:pPr>
            <a:endParaRPr lang="en-US" sz="1200" b="1" dirty="0">
              <a:latin typeface="+mj-lt"/>
              <a:cs typeface="Arial" panose="020B0604020202020204" pitchFamily="34" charset="0"/>
            </a:endParaRPr>
          </a:p>
          <a:p>
            <a:pPr algn="l">
              <a:lnSpc>
                <a:spcPct val="100000"/>
              </a:lnSpc>
              <a:spcBef>
                <a:spcPts val="0"/>
              </a:spcBef>
            </a:pPr>
            <a:r>
              <a:rPr lang="en-US" sz="1200" b="1" dirty="0">
                <a:latin typeface="+mj-lt"/>
                <a:cs typeface="Arial" panose="020B0604020202020204" pitchFamily="34" charset="0"/>
              </a:rPr>
              <a:t>Questions about this report</a:t>
            </a:r>
            <a:endParaRPr lang="en-US" sz="1200" dirty="0">
              <a:latin typeface="+mj-lt"/>
              <a:cs typeface="Arial" panose="020B0604020202020204" pitchFamily="34" charset="0"/>
            </a:endParaRPr>
          </a:p>
          <a:p>
            <a:pPr algn="l">
              <a:lnSpc>
                <a:spcPct val="100000"/>
              </a:lnSpc>
              <a:spcBef>
                <a:spcPts val="0"/>
              </a:spcBef>
              <a:spcAft>
                <a:spcPts val="600"/>
              </a:spcAft>
            </a:pPr>
            <a:r>
              <a:rPr lang="en-US" sz="1200" dirty="0">
                <a:latin typeface="+mj-lt"/>
                <a:cs typeface="Arial" panose="020B0604020202020204" pitchFamily="34" charset="0"/>
              </a:rPr>
              <a:t>Tel: (617) 983-6560</a:t>
            </a:r>
          </a:p>
          <a:p>
            <a:pPr algn="l">
              <a:lnSpc>
                <a:spcPct val="100000"/>
              </a:lnSpc>
              <a:spcBef>
                <a:spcPts val="0"/>
              </a:spcBef>
            </a:pPr>
            <a:r>
              <a:rPr lang="en-US" sz="1200" b="1" dirty="0">
                <a:latin typeface="+mj-lt"/>
              </a:rPr>
              <a:t>To reach the Reporting and Partner Services </a:t>
            </a:r>
            <a:r>
              <a:rPr lang="en-US" sz="1200" b="1" dirty="0" err="1">
                <a:latin typeface="+mj-lt"/>
              </a:rPr>
              <a:t>Line</a:t>
            </a:r>
            <a:r>
              <a:rPr lang="en-US" sz="1200" b="1" baseline="30000" dirty="0" err="1">
                <a:latin typeface="+mj-lt"/>
              </a:rPr>
              <a:t>i</a:t>
            </a:r>
            <a:endParaRPr lang="en-US" sz="1200" baseline="30000" dirty="0">
              <a:latin typeface="+mj-lt"/>
            </a:endParaRPr>
          </a:p>
          <a:p>
            <a:pPr algn="l">
              <a:lnSpc>
                <a:spcPct val="100000"/>
              </a:lnSpc>
              <a:spcBef>
                <a:spcPts val="0"/>
              </a:spcBef>
              <a:spcAft>
                <a:spcPts val="600"/>
              </a:spcAft>
            </a:pPr>
            <a:r>
              <a:rPr lang="en-US" sz="1200" dirty="0">
                <a:latin typeface="+mj-lt"/>
              </a:rPr>
              <a:t>Tel: (617) 983-6999</a:t>
            </a:r>
          </a:p>
          <a:p>
            <a:pPr algn="l">
              <a:lnSpc>
                <a:spcPct val="100000"/>
              </a:lnSpc>
              <a:spcBef>
                <a:spcPts val="0"/>
              </a:spcBef>
            </a:pPr>
            <a:r>
              <a:rPr lang="en-US" sz="1200" b="1" dirty="0">
                <a:latin typeface="+mj-lt"/>
                <a:cs typeface="Arial" panose="020B0604020202020204" pitchFamily="34" charset="0"/>
              </a:rPr>
              <a:t>To speak to the on-call epidemiologist </a:t>
            </a:r>
            <a:endParaRPr lang="en-US" sz="1200" dirty="0">
              <a:latin typeface="+mj-lt"/>
              <a:cs typeface="Arial" panose="020B0604020202020204" pitchFamily="34" charset="0"/>
            </a:endParaRPr>
          </a:p>
          <a:p>
            <a:pPr algn="l">
              <a:lnSpc>
                <a:spcPct val="100000"/>
              </a:lnSpc>
              <a:spcBef>
                <a:spcPts val="0"/>
              </a:spcBef>
              <a:spcAft>
                <a:spcPts val="600"/>
              </a:spcAft>
            </a:pPr>
            <a:r>
              <a:rPr lang="en-US" sz="1200" dirty="0">
                <a:latin typeface="+mj-lt"/>
                <a:cs typeface="Arial" panose="020B0604020202020204" pitchFamily="34" charset="0"/>
              </a:rPr>
              <a:t>Tel: (617) 983-6800</a:t>
            </a:r>
          </a:p>
          <a:p>
            <a:pPr algn="l">
              <a:lnSpc>
                <a:spcPct val="100000"/>
              </a:lnSpc>
              <a:spcBef>
                <a:spcPts val="0"/>
              </a:spcBef>
            </a:pPr>
            <a:r>
              <a:rPr lang="en-US" sz="1200" b="1" dirty="0">
                <a:latin typeface="+mj-lt"/>
                <a:cs typeface="Arial" panose="020B0604020202020204" pitchFamily="34" charset="0"/>
              </a:rPr>
              <a:t>Questions about infectious disease reporting</a:t>
            </a:r>
            <a:endParaRPr lang="en-US" sz="1200" dirty="0">
              <a:latin typeface="+mj-lt"/>
              <a:cs typeface="Arial" panose="020B0604020202020204" pitchFamily="34" charset="0"/>
            </a:endParaRPr>
          </a:p>
          <a:p>
            <a:pPr algn="l">
              <a:lnSpc>
                <a:spcPct val="100000"/>
              </a:lnSpc>
              <a:spcBef>
                <a:spcPts val="0"/>
              </a:spcBef>
              <a:spcAft>
                <a:spcPts val="600"/>
              </a:spcAft>
            </a:pPr>
            <a:r>
              <a:rPr lang="en-US" sz="1200" dirty="0">
                <a:latin typeface="+mj-lt"/>
                <a:cs typeface="Arial" panose="020B0604020202020204" pitchFamily="34" charset="0"/>
              </a:rPr>
              <a:t>Tel: (617) 983-6801</a:t>
            </a:r>
          </a:p>
          <a:p>
            <a:pPr algn="l">
              <a:lnSpc>
                <a:spcPct val="100000"/>
              </a:lnSpc>
              <a:spcBef>
                <a:spcPts val="0"/>
              </a:spcBef>
            </a:pPr>
            <a:r>
              <a:rPr lang="en-US" sz="1200" b="1" dirty="0">
                <a:latin typeface="+mj-lt"/>
                <a:cs typeface="Arial" panose="020B0604020202020204" pitchFamily="34" charset="0"/>
              </a:rPr>
              <a:t>Requests for additional data</a:t>
            </a:r>
            <a:endParaRPr lang="en-US" sz="1200" dirty="0">
              <a:latin typeface="+mj-lt"/>
              <a:cs typeface="Arial" panose="020B0604020202020204" pitchFamily="34" charset="0"/>
            </a:endParaRPr>
          </a:p>
          <a:p>
            <a:pPr algn="l">
              <a:lnSpc>
                <a:spcPct val="100000"/>
              </a:lnSpc>
              <a:spcBef>
                <a:spcPts val="0"/>
              </a:spcBef>
              <a:spcAft>
                <a:spcPts val="600"/>
              </a:spcAft>
            </a:pPr>
            <a:r>
              <a:rPr lang="en-US" sz="1200" u="sng" dirty="0">
                <a:latin typeface="+mj-lt"/>
                <a:cs typeface="Arial" panose="020B0604020202020204" pitchFamily="34" charset="0"/>
                <a:hlinkClick r:id="rId4"/>
              </a:rPr>
              <a:t>https://www.mass.gov/lists/infectious-disease-data-reports-and-requests</a:t>
            </a:r>
            <a:r>
              <a:rPr lang="en-US" sz="1200" dirty="0">
                <a:latin typeface="+mj-lt"/>
                <a:cs typeface="Arial" panose="020B0604020202020204" pitchFamily="34" charset="0"/>
              </a:rPr>
              <a:t> </a:t>
            </a:r>
          </a:p>
          <a:p>
            <a:pPr algn="l">
              <a:lnSpc>
                <a:spcPct val="100000"/>
              </a:lnSpc>
              <a:spcBef>
                <a:spcPts val="0"/>
              </a:spcBef>
            </a:pPr>
            <a:r>
              <a:rPr lang="en-US" sz="1200" b="1" dirty="0">
                <a:latin typeface="+mj-lt"/>
                <a:cs typeface="Arial" panose="020B0604020202020204" pitchFamily="34" charset="0"/>
              </a:rPr>
              <a:t>Slide sets for HIV Epidemiologic Profile Reports</a:t>
            </a:r>
            <a:endParaRPr lang="en-US" sz="1200" dirty="0">
              <a:latin typeface="+mj-lt"/>
              <a:cs typeface="Arial" panose="020B0604020202020204" pitchFamily="34" charset="0"/>
            </a:endParaRPr>
          </a:p>
          <a:p>
            <a:pPr algn="l">
              <a:lnSpc>
                <a:spcPct val="100000"/>
              </a:lnSpc>
              <a:spcBef>
                <a:spcPts val="0"/>
              </a:spcBef>
            </a:pPr>
            <a:r>
              <a:rPr lang="en-US" sz="1200" u="sng" dirty="0">
                <a:latin typeface="+mj-lt"/>
                <a:cs typeface="Arial" panose="020B0604020202020204" pitchFamily="34" charset="0"/>
                <a:hlinkClick r:id="rId3"/>
              </a:rPr>
              <a:t>https://www.mass.gov/lists/hivaids-epidemiologic-profiles</a:t>
            </a:r>
            <a:endParaRPr lang="en-US" sz="1200" u="sng" dirty="0">
              <a:latin typeface="+mj-lt"/>
              <a:cs typeface="Arial" panose="020B0604020202020204" pitchFamily="34" charset="0"/>
            </a:endParaRPr>
          </a:p>
          <a:p>
            <a:pPr algn="l">
              <a:lnSpc>
                <a:spcPct val="100000"/>
              </a:lnSpc>
              <a:spcBef>
                <a:spcPts val="0"/>
              </a:spcBef>
            </a:pPr>
            <a:endParaRPr lang="en-US" sz="1200" u="sng" dirty="0">
              <a:latin typeface="+mj-lt"/>
              <a:cs typeface="Arial" panose="020B0604020202020204" pitchFamily="34" charset="0"/>
            </a:endParaRPr>
          </a:p>
          <a:p>
            <a:pPr algn="l">
              <a:lnSpc>
                <a:spcPct val="100000"/>
              </a:lnSpc>
              <a:spcBef>
                <a:spcPts val="0"/>
              </a:spcBef>
            </a:pPr>
            <a:endParaRPr lang="en-US" sz="1200" dirty="0">
              <a:latin typeface="+mj-lt"/>
              <a:cs typeface="Arial" panose="020B0604020202020204" pitchFamily="34" charset="0"/>
            </a:endParaRPr>
          </a:p>
        </p:txBody>
      </p:sp>
      <p:sp>
        <p:nvSpPr>
          <p:cNvPr id="4" name="TextBox 3">
            <a:extLst>
              <a:ext uri="{FF2B5EF4-FFF2-40B4-BE49-F238E27FC236}">
                <a16:creationId xmlns:a16="http://schemas.microsoft.com/office/drawing/2014/main" id="{AE9E35E5-0FFB-4503-5D4B-6B8E51397281}"/>
              </a:ext>
            </a:extLst>
          </p:cNvPr>
          <p:cNvSpPr txBox="1"/>
          <p:nvPr/>
        </p:nvSpPr>
        <p:spPr>
          <a:xfrm>
            <a:off x="267663" y="6144074"/>
            <a:ext cx="6553117" cy="584775"/>
          </a:xfrm>
          <a:prstGeom prst="rect">
            <a:avLst/>
          </a:prstGeom>
          <a:noFill/>
        </p:spPr>
        <p:txBody>
          <a:bodyPr wrap="square" rtlCol="0">
            <a:spAutoFit/>
          </a:bodyPr>
          <a:lstStyle/>
          <a:p>
            <a:r>
              <a:rPr lang="en-US" sz="800" b="0" i="0" baseline="30000" dirty="0" err="1">
                <a:solidFill>
                  <a:srgbClr val="000000"/>
                </a:solidFill>
                <a:effectLst/>
                <a:latin typeface="Arial Narrow" panose="020B0606020202030204" pitchFamily="34" charset="0"/>
              </a:rPr>
              <a:t>i</a:t>
            </a:r>
            <a:r>
              <a:rPr lang="en-US" sz="800" b="0" i="0" dirty="0">
                <a:solidFill>
                  <a:srgbClr val="000000"/>
                </a:solidFill>
                <a:effectLst/>
                <a:latin typeface="Arial Narrow" panose="020B0606020202030204" pitchFamily="34" charset="0"/>
              </a:rPr>
              <a:t> Providers may use this number to report individuals newly diagnosed with a notifiable sexually transmitted infection, including HIV, or request partner services. Partner services is a free and confidential service for individuals recently diagnosed with a priority infection. The client-centered program offers counseling, linkage to other health and social services, anonymous notification of partners who were exposed and assistance with getting testing and treatment. For more</a:t>
            </a:r>
            <a:r>
              <a:rPr lang="en-US" sz="800" b="0" i="0" dirty="0">
                <a:solidFill>
                  <a:srgbClr val="0078D4"/>
                </a:solidFill>
                <a:effectLst/>
                <a:latin typeface="Arial Narrow" panose="020B0606020202030204" pitchFamily="34" charset="0"/>
              </a:rPr>
              <a:t> </a:t>
            </a:r>
            <a:r>
              <a:rPr lang="en-US" sz="800" b="0" i="0" dirty="0">
                <a:solidFill>
                  <a:srgbClr val="000000"/>
                </a:solidFill>
                <a:effectLst/>
                <a:latin typeface="Arial Narrow" panose="020B0606020202030204" pitchFamily="34" charset="0"/>
              </a:rPr>
              <a:t>information</a:t>
            </a:r>
            <a:r>
              <a:rPr lang="en-US" sz="800" b="0" i="0" u="sng" dirty="0">
                <a:solidFill>
                  <a:srgbClr val="0078D4"/>
                </a:solidFill>
                <a:effectLst/>
                <a:latin typeface="Arial Narrow" panose="020B0606020202030204" pitchFamily="34" charset="0"/>
              </a:rPr>
              <a:t>,</a:t>
            </a:r>
            <a:r>
              <a:rPr lang="en-US" sz="800" b="0" i="0" dirty="0">
                <a:solidFill>
                  <a:srgbClr val="000000"/>
                </a:solidFill>
                <a:effectLst/>
                <a:latin typeface="Arial Narrow" panose="020B0606020202030204" pitchFamily="34" charset="0"/>
              </a:rPr>
              <a:t> see: </a:t>
            </a:r>
            <a:r>
              <a:rPr lang="en-US" sz="800" b="0" i="1" u="sng" strike="noStrike" dirty="0">
                <a:solidFill>
                  <a:srgbClr val="000000"/>
                </a:solidFill>
                <a:effectLst/>
                <a:latin typeface="Arial Narrow" panose="020B0606020202030204" pitchFamily="34" charset="0"/>
                <a:hlinkClick r:id="rId5"/>
              </a:rPr>
              <a:t>https://www.mass.gov/service-details/partner-services-program-information-for-healthcare-providers</a:t>
            </a:r>
            <a:r>
              <a:rPr lang="en-US" sz="800" b="0" i="0" dirty="0">
                <a:solidFill>
                  <a:srgbClr val="0078D4"/>
                </a:solidFill>
                <a:effectLst/>
                <a:latin typeface="Arial Narrow" panose="020B0606020202030204" pitchFamily="34" charset="0"/>
              </a:rPr>
              <a:t>) </a:t>
            </a:r>
            <a:endParaRPr lang="en-US" sz="800" dirty="0">
              <a:latin typeface="Arial Narrow" panose="020B0606020202030204" pitchFamily="34" charset="0"/>
            </a:endParaRPr>
          </a:p>
        </p:txBody>
      </p:sp>
    </p:spTree>
    <p:extLst>
      <p:ext uri="{BB962C8B-B14F-4D97-AF65-F5344CB8AC3E}">
        <p14:creationId xmlns:p14="http://schemas.microsoft.com/office/powerpoint/2010/main" val="182139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732EC-8799-4A35-80D3-F0ADD98F0D8D}"/>
              </a:ext>
            </a:extLst>
          </p:cNvPr>
          <p:cNvSpPr>
            <a:spLocks noGrp="1"/>
          </p:cNvSpPr>
          <p:nvPr>
            <p:ph type="title"/>
          </p:nvPr>
        </p:nvSpPr>
        <p:spPr>
          <a:xfrm>
            <a:off x="630238" y="198438"/>
            <a:ext cx="7440336" cy="1111250"/>
          </a:xfrm>
        </p:spPr>
        <p:txBody>
          <a:bodyPr/>
          <a:lstStyle/>
          <a:p>
            <a:r>
              <a:rPr lang="en-US" sz="2000" dirty="0"/>
              <a:t>Individuals diagnosed with HIV infection by exposure mode, Massachusetts 2011–2020*</a:t>
            </a:r>
          </a:p>
        </p:txBody>
      </p:sp>
      <p:sp>
        <p:nvSpPr>
          <p:cNvPr id="5" name="TextBox 4">
            <a:extLst>
              <a:ext uri="{FF2B5EF4-FFF2-40B4-BE49-F238E27FC236}">
                <a16:creationId xmlns:a16="http://schemas.microsoft.com/office/drawing/2014/main" id="{CA3668DB-FCF0-4A61-9459-5BEC2B9376D9}"/>
              </a:ext>
            </a:extLst>
          </p:cNvPr>
          <p:cNvSpPr txBox="1"/>
          <p:nvPr/>
        </p:nvSpPr>
        <p:spPr>
          <a:xfrm>
            <a:off x="0" y="6027003"/>
            <a:ext cx="8768946" cy="1015663"/>
          </a:xfrm>
          <a:prstGeom prst="rect">
            <a:avLst/>
          </a:prstGeom>
          <a:noFill/>
        </p:spPr>
        <p:txBody>
          <a:bodyPr wrap="square" rtlCol="0">
            <a:spAutoFit/>
          </a:bodyPr>
          <a:lstStyle/>
          <a:p>
            <a:r>
              <a:rPr lang="en-US" sz="1200" dirty="0">
                <a:solidFill>
                  <a:schemeClr val="tx1">
                    <a:lumMod val="65000"/>
                    <a:lumOff val="35000"/>
                  </a:schemeClr>
                </a:solidFill>
                <a:latin typeface="Arial Narrow" panose="020B0606020202030204" pitchFamily="34" charset="0"/>
              </a:rPr>
              <a:t>MSM=male-to-male sex; IDU=injection drug use; HTSX=heterosexual sex; Pres. HTSX=presumed heterosexual exposure, includes individuals assigned female at birth with a negative history of injection drug use who report having sex with an individual that identifies as male of unknown HIV status and risk; NIR=no identified risk; Data Source: MDPH Bureau of Infectious Disease and Laboratory Sciences, data are current as of 1/1/2022 *Please consider the impact of the COVID-19 pandemic on infectious disease screening, treatment, and surveillance in the interpretation of 2020 data.</a:t>
            </a:r>
          </a:p>
          <a:p>
            <a:r>
              <a:rPr lang="en-US" sz="1200" dirty="0">
                <a:latin typeface="Arial Narrow" panose="020B0606020202030204" pitchFamily="34" charset="0"/>
              </a:rPr>
              <a:t> </a:t>
            </a:r>
          </a:p>
        </p:txBody>
      </p:sp>
      <p:pic>
        <p:nvPicPr>
          <p:cNvPr id="6" name="Picture 5" descr="Individuals diagnosed with HIV infection by exposure mode: Massachusetts, 2011-2020&#10;The figure is a trendline displaying the number of HIV infection diagnoses by exposure mode (male-to-male sex, injection drug use, male-to-male sex/injection drug use, heterosexual sex, no identified risk, and Other) from 2011-2020.">
            <a:extLst>
              <a:ext uri="{FF2B5EF4-FFF2-40B4-BE49-F238E27FC236}">
                <a16:creationId xmlns:a16="http://schemas.microsoft.com/office/drawing/2014/main" id="{DF5CEDDC-BF2D-5C0A-831E-F3A751CBE706}"/>
              </a:ext>
            </a:extLst>
          </p:cNvPr>
          <p:cNvPicPr>
            <a:picLocks noChangeAspect="1"/>
          </p:cNvPicPr>
          <p:nvPr/>
        </p:nvPicPr>
        <p:blipFill>
          <a:blip r:embed="rId3"/>
          <a:stretch>
            <a:fillRect/>
          </a:stretch>
        </p:blipFill>
        <p:spPr>
          <a:xfrm>
            <a:off x="139824" y="1391292"/>
            <a:ext cx="8864352" cy="4554107"/>
          </a:xfrm>
          <a:prstGeom prst="rect">
            <a:avLst/>
          </a:prstGeom>
        </p:spPr>
      </p:pic>
    </p:spTree>
    <p:extLst>
      <p:ext uri="{BB962C8B-B14F-4D97-AF65-F5344CB8AC3E}">
        <p14:creationId xmlns:p14="http://schemas.microsoft.com/office/powerpoint/2010/main" val="4044013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E8338-2912-490B-BB20-CA55CAAA9EC2}"/>
              </a:ext>
            </a:extLst>
          </p:cNvPr>
          <p:cNvSpPr>
            <a:spLocks noGrp="1"/>
          </p:cNvSpPr>
          <p:nvPr>
            <p:ph type="title"/>
          </p:nvPr>
        </p:nvSpPr>
        <p:spPr>
          <a:xfrm>
            <a:off x="367845" y="176212"/>
            <a:ext cx="8229600" cy="1111250"/>
          </a:xfrm>
        </p:spPr>
        <p:txBody>
          <a:bodyPr/>
          <a:lstStyle/>
          <a:p>
            <a:r>
              <a:rPr lang="en-US" sz="2000" dirty="0"/>
              <a:t>Deaths among individuals reported with HIV</a:t>
            </a:r>
            <a:br>
              <a:rPr lang="en-US" sz="2000" dirty="0"/>
            </a:br>
            <a:r>
              <a:rPr lang="en-US" sz="2000" dirty="0"/>
              <a:t>by exposure mode, Massachusetts 2020 (N=314)</a:t>
            </a:r>
          </a:p>
        </p:txBody>
      </p:sp>
      <p:sp>
        <p:nvSpPr>
          <p:cNvPr id="3" name="TextBox 2">
            <a:extLst>
              <a:ext uri="{FF2B5EF4-FFF2-40B4-BE49-F238E27FC236}">
                <a16:creationId xmlns:a16="http://schemas.microsoft.com/office/drawing/2014/main" id="{C3B9C4DE-114C-D6DA-B05E-0C7BC0D5D319}"/>
              </a:ext>
            </a:extLst>
          </p:cNvPr>
          <p:cNvSpPr txBox="1"/>
          <p:nvPr/>
        </p:nvSpPr>
        <p:spPr>
          <a:xfrm>
            <a:off x="0" y="6027003"/>
            <a:ext cx="8768946" cy="1015663"/>
          </a:xfrm>
          <a:prstGeom prst="rect">
            <a:avLst/>
          </a:prstGeom>
          <a:noFill/>
        </p:spPr>
        <p:txBody>
          <a:bodyPr wrap="square" rtlCol="0">
            <a:spAutoFit/>
          </a:bodyPr>
          <a:lstStyle/>
          <a:p>
            <a:r>
              <a:rPr lang="en-US" sz="1200" dirty="0">
                <a:solidFill>
                  <a:schemeClr val="tx1">
                    <a:lumMod val="65000"/>
                    <a:lumOff val="35000"/>
                  </a:schemeClr>
                </a:solidFill>
                <a:latin typeface="Arial Narrow" panose="020B0606020202030204" pitchFamily="34" charset="0"/>
              </a:rPr>
              <a:t>MSM=male-to-male sex; IDU=injection drug use; HTSX=heterosexual sex; Pres. HTSX=presumed heterosexual exposure, includes individuals assigned female at birth with a negative history of injection drug use who report having sex with an individual that identifies as male of unknown HIV status and risk; NIR=no identified risk; Data Source: MDPH Bureau of Infectious Disease and Laboratory Sciences, data are current as of 1/1/2022 *Please consider the impact of the COVID-19 pandemic on infectious disease screening, treatment, and surveillance in the interpretation of 2020 data.</a:t>
            </a:r>
          </a:p>
          <a:p>
            <a:r>
              <a:rPr lang="en-US" sz="1200" dirty="0">
                <a:latin typeface="Arial Narrow" panose="020B0606020202030204" pitchFamily="34" charset="0"/>
              </a:rPr>
              <a:t> </a:t>
            </a:r>
          </a:p>
        </p:txBody>
      </p:sp>
      <p:pic>
        <p:nvPicPr>
          <p:cNvPr id="5" name="Picture 4" descr="Deaths among individuals reported with HIV by exposure mode: Massachusetts, 2020 (N=314)&#10;The figure is an open pie chart which displays the distribution by exposure mode of deaths among individuals reported with HIV for 2020. A text box in the center of the pie chart reads, “37% reported IDU&quot;.">
            <a:extLst>
              <a:ext uri="{FF2B5EF4-FFF2-40B4-BE49-F238E27FC236}">
                <a16:creationId xmlns:a16="http://schemas.microsoft.com/office/drawing/2014/main" id="{ACBE42FC-760A-7C02-1E13-955A4DAB8A12}"/>
              </a:ext>
            </a:extLst>
          </p:cNvPr>
          <p:cNvPicPr>
            <a:picLocks noChangeAspect="1"/>
          </p:cNvPicPr>
          <p:nvPr/>
        </p:nvPicPr>
        <p:blipFill>
          <a:blip r:embed="rId3"/>
          <a:stretch>
            <a:fillRect/>
          </a:stretch>
        </p:blipFill>
        <p:spPr>
          <a:xfrm>
            <a:off x="2062915" y="1440562"/>
            <a:ext cx="5230821" cy="4682134"/>
          </a:xfrm>
          <a:prstGeom prst="rect">
            <a:avLst/>
          </a:prstGeom>
        </p:spPr>
      </p:pic>
    </p:spTree>
    <p:extLst>
      <p:ext uri="{BB962C8B-B14F-4D97-AF65-F5344CB8AC3E}">
        <p14:creationId xmlns:p14="http://schemas.microsoft.com/office/powerpoint/2010/main" val="858673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FF349-4283-4514-B7A5-1250F2F17CBA}"/>
              </a:ext>
            </a:extLst>
          </p:cNvPr>
          <p:cNvSpPr>
            <a:spLocks noGrp="1"/>
          </p:cNvSpPr>
          <p:nvPr>
            <p:ph type="title"/>
          </p:nvPr>
        </p:nvSpPr>
        <p:spPr>
          <a:xfrm>
            <a:off x="328088" y="118925"/>
            <a:ext cx="8229600" cy="1111250"/>
          </a:xfrm>
        </p:spPr>
        <p:txBody>
          <a:bodyPr/>
          <a:lstStyle/>
          <a:p>
            <a:r>
              <a:rPr lang="en-US" sz="2000" dirty="0"/>
              <a:t>Number of individuals diagnosed with HIV infection with IDU exposure mode by race/ethnicity and year of diagnosis, Massachusetts 2011–2020*</a:t>
            </a:r>
          </a:p>
        </p:txBody>
      </p:sp>
      <p:sp>
        <p:nvSpPr>
          <p:cNvPr id="5" name="TextBox 4">
            <a:extLst>
              <a:ext uri="{FF2B5EF4-FFF2-40B4-BE49-F238E27FC236}">
                <a16:creationId xmlns:a16="http://schemas.microsoft.com/office/drawing/2014/main" id="{C3037542-E3B6-43A2-8516-97B4C807057C}"/>
              </a:ext>
            </a:extLst>
          </p:cNvPr>
          <p:cNvSpPr txBox="1"/>
          <p:nvPr/>
        </p:nvSpPr>
        <p:spPr>
          <a:xfrm>
            <a:off x="187527" y="6267328"/>
            <a:ext cx="8768946" cy="461665"/>
          </a:xfrm>
          <a:prstGeom prst="rect">
            <a:avLst/>
          </a:prstGeom>
          <a:noFill/>
        </p:spPr>
        <p:txBody>
          <a:bodyPr wrap="square" rtlCol="0">
            <a:spAutoFit/>
          </a:bodyPr>
          <a:lstStyle/>
          <a:p>
            <a:r>
              <a:rPr lang="en-US" sz="1200" dirty="0">
                <a:solidFill>
                  <a:schemeClr val="tx1">
                    <a:lumMod val="65000"/>
                    <a:lumOff val="35000"/>
                  </a:schemeClr>
                </a:solidFill>
                <a:latin typeface="Arial Narrow" panose="020B0606020202030204" pitchFamily="34" charset="0"/>
              </a:rPr>
              <a:t>Data Source: MDPH Bureau of Infectious Disease and Laboratory Sciences, data are current as of 1/1/2022 </a:t>
            </a:r>
          </a:p>
          <a:p>
            <a:r>
              <a:rPr lang="en-US" sz="1200" dirty="0">
                <a:solidFill>
                  <a:schemeClr val="tx1">
                    <a:lumMod val="65000"/>
                    <a:lumOff val="35000"/>
                  </a:schemeClr>
                </a:solidFill>
                <a:latin typeface="Arial Narrow" panose="020B0606020202030204" pitchFamily="34" charset="0"/>
              </a:rPr>
              <a:t>*Please consider the impact of the COVID-19 pandemic on infectious disease screening, treatment, and surveillance in the interpretation of 2020 data.</a:t>
            </a:r>
          </a:p>
        </p:txBody>
      </p:sp>
      <p:pic>
        <p:nvPicPr>
          <p:cNvPr id="3" name="Picture 2" descr="Number of individuals diagnosed with HIV infection with IDU exposure mode by race/ethnicity and year of diagnosis: Massachusetts, 2011–2020">
            <a:extLst>
              <a:ext uri="{FF2B5EF4-FFF2-40B4-BE49-F238E27FC236}">
                <a16:creationId xmlns:a16="http://schemas.microsoft.com/office/drawing/2014/main" id="{56AF1C8E-0CF3-862E-7589-A2E8256A24DE}"/>
              </a:ext>
            </a:extLst>
          </p:cNvPr>
          <p:cNvPicPr>
            <a:picLocks noChangeAspect="1"/>
          </p:cNvPicPr>
          <p:nvPr/>
        </p:nvPicPr>
        <p:blipFill>
          <a:blip r:embed="rId3"/>
          <a:stretch>
            <a:fillRect/>
          </a:stretch>
        </p:blipFill>
        <p:spPr>
          <a:xfrm>
            <a:off x="139824" y="1505939"/>
            <a:ext cx="8864352" cy="4761389"/>
          </a:xfrm>
          <a:prstGeom prst="rect">
            <a:avLst/>
          </a:prstGeom>
        </p:spPr>
      </p:pic>
    </p:spTree>
    <p:extLst>
      <p:ext uri="{BB962C8B-B14F-4D97-AF65-F5344CB8AC3E}">
        <p14:creationId xmlns:p14="http://schemas.microsoft.com/office/powerpoint/2010/main" val="781689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E6662-AEFF-4EB1-9CEA-0C10537EC1CA}"/>
              </a:ext>
            </a:extLst>
          </p:cNvPr>
          <p:cNvSpPr>
            <a:spLocks noGrp="1"/>
          </p:cNvSpPr>
          <p:nvPr>
            <p:ph type="title"/>
          </p:nvPr>
        </p:nvSpPr>
        <p:spPr>
          <a:xfrm>
            <a:off x="630238" y="198438"/>
            <a:ext cx="7543703" cy="1111250"/>
          </a:xfrm>
        </p:spPr>
        <p:txBody>
          <a:bodyPr/>
          <a:lstStyle/>
          <a:p>
            <a:r>
              <a:rPr lang="en-US" dirty="0"/>
              <a:t>HIV diagnoses among individuals with IDU exposure mode by sex assigned at birth, Massachusetts 2011–2020*</a:t>
            </a:r>
          </a:p>
        </p:txBody>
      </p:sp>
      <p:sp>
        <p:nvSpPr>
          <p:cNvPr id="3" name="TextBox 2">
            <a:extLst>
              <a:ext uri="{FF2B5EF4-FFF2-40B4-BE49-F238E27FC236}">
                <a16:creationId xmlns:a16="http://schemas.microsoft.com/office/drawing/2014/main" id="{6D2F4DB6-13DE-42CD-894F-D40B8920D529}"/>
              </a:ext>
            </a:extLst>
          </p:cNvPr>
          <p:cNvSpPr txBox="1"/>
          <p:nvPr/>
        </p:nvSpPr>
        <p:spPr>
          <a:xfrm>
            <a:off x="111265" y="6324490"/>
            <a:ext cx="8768946" cy="461665"/>
          </a:xfrm>
          <a:prstGeom prst="rect">
            <a:avLst/>
          </a:prstGeom>
          <a:noFill/>
        </p:spPr>
        <p:txBody>
          <a:bodyPr wrap="square" rtlCol="0">
            <a:spAutoFit/>
          </a:bodyPr>
          <a:lstStyle/>
          <a:p>
            <a:r>
              <a:rPr lang="en-US" sz="1200" dirty="0">
                <a:solidFill>
                  <a:schemeClr val="tx1">
                    <a:lumMod val="65000"/>
                    <a:lumOff val="35000"/>
                  </a:schemeClr>
                </a:solidFill>
                <a:latin typeface="Arial Narrow" panose="020B0606020202030204" pitchFamily="34" charset="0"/>
              </a:rPr>
              <a:t>Data Source: MDPH Bureau of Infectious Disease and Laboratory Sciences, data are current as of 1/1/2022 </a:t>
            </a:r>
          </a:p>
          <a:p>
            <a:r>
              <a:rPr lang="en-US" sz="1200" dirty="0">
                <a:solidFill>
                  <a:schemeClr val="tx1">
                    <a:lumMod val="65000"/>
                    <a:lumOff val="35000"/>
                  </a:schemeClr>
                </a:solidFill>
                <a:latin typeface="Arial Narrow" panose="020B0606020202030204" pitchFamily="34" charset="0"/>
              </a:rPr>
              <a:t>*Please consider the impact of the COVID-19 pandemic on infectious disease screening, treatment, and surveillance in the interpretation of 2020 data.</a:t>
            </a:r>
          </a:p>
        </p:txBody>
      </p:sp>
      <p:pic>
        <p:nvPicPr>
          <p:cNvPr id="4" name="Picture 3" descr="HIV diagnoses among individuals with IDU exposure mode by sex assigned at birth: Massachusetts, 2011–2020&#10;The figure is a trendline displaying the number of HIV infection diagnoses among individuals with IDU exposure mode by sex assigned at birth (male, female) for each year from 2011 to 2020.">
            <a:extLst>
              <a:ext uri="{FF2B5EF4-FFF2-40B4-BE49-F238E27FC236}">
                <a16:creationId xmlns:a16="http://schemas.microsoft.com/office/drawing/2014/main" id="{843C954D-65C6-34F3-E9DD-531A96669BED}"/>
              </a:ext>
            </a:extLst>
          </p:cNvPr>
          <p:cNvPicPr>
            <a:picLocks noChangeAspect="1"/>
          </p:cNvPicPr>
          <p:nvPr/>
        </p:nvPicPr>
        <p:blipFill>
          <a:blip r:embed="rId3"/>
          <a:stretch>
            <a:fillRect/>
          </a:stretch>
        </p:blipFill>
        <p:spPr>
          <a:xfrm>
            <a:off x="162175" y="1526522"/>
            <a:ext cx="8718036" cy="4797968"/>
          </a:xfrm>
          <a:prstGeom prst="rect">
            <a:avLst/>
          </a:prstGeom>
        </p:spPr>
      </p:pic>
    </p:spTree>
    <p:extLst>
      <p:ext uri="{BB962C8B-B14F-4D97-AF65-F5344CB8AC3E}">
        <p14:creationId xmlns:p14="http://schemas.microsoft.com/office/powerpoint/2010/main" val="1512041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3788B-9328-4704-9B26-71A23A3EB9BD}"/>
              </a:ext>
            </a:extLst>
          </p:cNvPr>
          <p:cNvSpPr>
            <a:spLocks noGrp="1"/>
          </p:cNvSpPr>
          <p:nvPr>
            <p:ph type="title"/>
          </p:nvPr>
        </p:nvSpPr>
        <p:spPr>
          <a:xfrm>
            <a:off x="272429" y="214341"/>
            <a:ext cx="8229600" cy="1111250"/>
          </a:xfrm>
        </p:spPr>
        <p:txBody>
          <a:bodyPr/>
          <a:lstStyle/>
          <a:p>
            <a:r>
              <a:rPr lang="en-US" dirty="0"/>
              <a:t>Individuals AMAB and diagnosed with HIV infection with IDU exposure mode by race/ethnicity and year of diagnosis, Massachusetts 2011–2020*</a:t>
            </a:r>
          </a:p>
        </p:txBody>
      </p:sp>
      <p:sp>
        <p:nvSpPr>
          <p:cNvPr id="3" name="TextBox 2">
            <a:extLst>
              <a:ext uri="{FF2B5EF4-FFF2-40B4-BE49-F238E27FC236}">
                <a16:creationId xmlns:a16="http://schemas.microsoft.com/office/drawing/2014/main" id="{59EA0F10-A5ED-4BAC-98C4-DBBF33764C61}"/>
              </a:ext>
            </a:extLst>
          </p:cNvPr>
          <p:cNvSpPr txBox="1"/>
          <p:nvPr/>
        </p:nvSpPr>
        <p:spPr>
          <a:xfrm>
            <a:off x="137160" y="6027003"/>
            <a:ext cx="8768946" cy="830997"/>
          </a:xfrm>
          <a:prstGeom prst="rect">
            <a:avLst/>
          </a:prstGeom>
          <a:noFill/>
        </p:spPr>
        <p:txBody>
          <a:bodyPr wrap="square" rtlCol="0">
            <a:spAutoFit/>
          </a:bodyPr>
          <a:lstStyle/>
          <a:p>
            <a:r>
              <a:rPr lang="en-US" sz="1200" dirty="0">
                <a:solidFill>
                  <a:schemeClr val="tx1">
                    <a:lumMod val="65000"/>
                    <a:lumOff val="35000"/>
                  </a:schemeClr>
                </a:solidFill>
                <a:latin typeface="Arial Narrow" panose="020B0606020202030204" pitchFamily="34" charset="0"/>
              </a:rPr>
              <a:t>AMAB=Assigned Male at Birth, IDU=Injection Drug Use, NH=non-Hispanic</a:t>
            </a:r>
          </a:p>
          <a:p>
            <a:r>
              <a:rPr lang="en-US" sz="1200" dirty="0">
                <a:solidFill>
                  <a:schemeClr val="tx1">
                    <a:lumMod val="65000"/>
                    <a:lumOff val="35000"/>
                  </a:schemeClr>
                </a:solidFill>
                <a:latin typeface="Arial Narrow" panose="020B0606020202030204" pitchFamily="34" charset="0"/>
              </a:rPr>
              <a:t>Individuals AMAB diagnosed with HIV infection with IDU exposure mode 2011-2020: N=400</a:t>
            </a:r>
          </a:p>
          <a:p>
            <a:r>
              <a:rPr lang="en-US" sz="1200" dirty="0">
                <a:solidFill>
                  <a:schemeClr val="tx1">
                    <a:lumMod val="65000"/>
                    <a:lumOff val="35000"/>
                  </a:schemeClr>
                </a:solidFill>
                <a:latin typeface="Arial Narrow" panose="020B0606020202030204" pitchFamily="34" charset="0"/>
              </a:rPr>
              <a:t>Data Source: MDPH Bureau of Infectious Disease and Laboratory Sciences, data are current as of 1/1/2022 </a:t>
            </a:r>
          </a:p>
          <a:p>
            <a:r>
              <a:rPr lang="en-US" sz="1200" dirty="0">
                <a:solidFill>
                  <a:schemeClr val="tx1">
                    <a:lumMod val="65000"/>
                    <a:lumOff val="35000"/>
                  </a:schemeClr>
                </a:solidFill>
                <a:latin typeface="Arial Narrow" panose="020B0606020202030204" pitchFamily="34" charset="0"/>
              </a:rPr>
              <a:t>*Please consider the impact of the COVID-19 pandemic on infectious disease screening, treatment, and surveillance in the interpretation of 2020 data.</a:t>
            </a:r>
          </a:p>
        </p:txBody>
      </p:sp>
      <p:pic>
        <p:nvPicPr>
          <p:cNvPr id="5" name="Picture 4" descr="Individuals AMAB and diagnosed with HIV infection with IDU exposure mode by race/ethnicity and year of diagnosis, Massachusetts 2011–2020&#10;The figure is a trendline displaying the percentage distribution by race ethnicity (white NH, black NH, Hispanic/Latino, other/unknown) for individuals AMAB for each year from 2011 to 2020.">
            <a:extLst>
              <a:ext uri="{FF2B5EF4-FFF2-40B4-BE49-F238E27FC236}">
                <a16:creationId xmlns:a16="http://schemas.microsoft.com/office/drawing/2014/main" id="{0C1AAD4D-316C-43D6-68DC-FA0A6F31CD91}"/>
              </a:ext>
            </a:extLst>
          </p:cNvPr>
          <p:cNvPicPr>
            <a:picLocks noChangeAspect="1"/>
          </p:cNvPicPr>
          <p:nvPr/>
        </p:nvPicPr>
        <p:blipFill>
          <a:blip r:embed="rId3"/>
          <a:stretch>
            <a:fillRect/>
          </a:stretch>
        </p:blipFill>
        <p:spPr>
          <a:xfrm>
            <a:off x="136775" y="1423494"/>
            <a:ext cx="8870449" cy="4755292"/>
          </a:xfrm>
          <a:prstGeom prst="rect">
            <a:avLst/>
          </a:prstGeom>
        </p:spPr>
      </p:pic>
    </p:spTree>
    <p:extLst>
      <p:ext uri="{BB962C8B-B14F-4D97-AF65-F5344CB8AC3E}">
        <p14:creationId xmlns:p14="http://schemas.microsoft.com/office/powerpoint/2010/main" val="509747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3788B-9328-4704-9B26-71A23A3EB9BD}"/>
              </a:ext>
            </a:extLst>
          </p:cNvPr>
          <p:cNvSpPr>
            <a:spLocks noGrp="1"/>
          </p:cNvSpPr>
          <p:nvPr>
            <p:ph type="title"/>
          </p:nvPr>
        </p:nvSpPr>
        <p:spPr>
          <a:xfrm>
            <a:off x="236237" y="145276"/>
            <a:ext cx="8229600" cy="1111250"/>
          </a:xfrm>
        </p:spPr>
        <p:txBody>
          <a:bodyPr/>
          <a:lstStyle/>
          <a:p>
            <a:r>
              <a:rPr lang="en-US" dirty="0"/>
              <a:t>Individuals AFAB and diagnosed with HIV infection with IDU exposure mode by race/ethnicity and year of diagnosis, Massachusetts 2011–2020*</a:t>
            </a:r>
          </a:p>
        </p:txBody>
      </p:sp>
      <p:sp>
        <p:nvSpPr>
          <p:cNvPr id="3" name="TextBox 2">
            <a:extLst>
              <a:ext uri="{FF2B5EF4-FFF2-40B4-BE49-F238E27FC236}">
                <a16:creationId xmlns:a16="http://schemas.microsoft.com/office/drawing/2014/main" id="{59EA0F10-A5ED-4BAC-98C4-DBBF33764C61}"/>
              </a:ext>
            </a:extLst>
          </p:cNvPr>
          <p:cNvSpPr txBox="1"/>
          <p:nvPr/>
        </p:nvSpPr>
        <p:spPr>
          <a:xfrm>
            <a:off x="187527" y="6003662"/>
            <a:ext cx="8768946" cy="830997"/>
          </a:xfrm>
          <a:prstGeom prst="rect">
            <a:avLst/>
          </a:prstGeom>
          <a:noFill/>
        </p:spPr>
        <p:txBody>
          <a:bodyPr wrap="square" rtlCol="0">
            <a:spAutoFit/>
          </a:bodyPr>
          <a:lstStyle/>
          <a:p>
            <a:r>
              <a:rPr lang="en-US" sz="1200" dirty="0">
                <a:solidFill>
                  <a:schemeClr val="tx1">
                    <a:lumMod val="65000"/>
                    <a:lumOff val="35000"/>
                  </a:schemeClr>
                </a:solidFill>
                <a:latin typeface="Arial Narrow" panose="020B0606020202030204" pitchFamily="34" charset="0"/>
              </a:rPr>
              <a:t>AFAB=Assigned Female at Birth, IDU=Injection Drug Use, NH=non-Hispanic</a:t>
            </a:r>
          </a:p>
          <a:p>
            <a:r>
              <a:rPr lang="en-US" sz="1200" dirty="0">
                <a:solidFill>
                  <a:schemeClr val="tx1">
                    <a:lumMod val="65000"/>
                    <a:lumOff val="35000"/>
                  </a:schemeClr>
                </a:solidFill>
                <a:latin typeface="Arial Narrow" panose="020B0606020202030204" pitchFamily="34" charset="0"/>
              </a:rPr>
              <a:t>Individuals AFAB diagnosed with HIV infection with IDU exposure mode 2011-2020: N=246</a:t>
            </a:r>
          </a:p>
          <a:p>
            <a:r>
              <a:rPr lang="en-US" sz="1200" dirty="0">
                <a:solidFill>
                  <a:schemeClr val="tx1">
                    <a:lumMod val="65000"/>
                    <a:lumOff val="35000"/>
                  </a:schemeClr>
                </a:solidFill>
                <a:latin typeface="Arial Narrow" panose="020B0606020202030204" pitchFamily="34" charset="0"/>
              </a:rPr>
              <a:t>Data Source: MDPH Bureau of Infectious Disease and Laboratory Sciences, data are current as of 1/1/2022 </a:t>
            </a:r>
          </a:p>
          <a:p>
            <a:r>
              <a:rPr lang="en-US" sz="1200" dirty="0">
                <a:solidFill>
                  <a:schemeClr val="tx1">
                    <a:lumMod val="65000"/>
                    <a:lumOff val="35000"/>
                  </a:schemeClr>
                </a:solidFill>
                <a:latin typeface="Arial Narrow" panose="020B0606020202030204" pitchFamily="34" charset="0"/>
              </a:rPr>
              <a:t>*Please consider the impact of the COVID-19 pandemic on infectious disease screening, treatment, and surveillance in the interpretation of 2020 data.</a:t>
            </a:r>
          </a:p>
        </p:txBody>
      </p:sp>
      <p:pic>
        <p:nvPicPr>
          <p:cNvPr id="5" name="Picture 4" descr="Individuals AFAB and diagnosed with HIV infection with IDU exposure mode by race/ethnicity and year of diagnosis, Massachusetts 2011–2020&#10;The figure is a trendline displaying the percentage distribution by race ethnicity (white NH, black NH, Hispanic/Latina, other/unknown) for individuals AFAB for each year from 2011 to 2020.">
            <a:extLst>
              <a:ext uri="{FF2B5EF4-FFF2-40B4-BE49-F238E27FC236}">
                <a16:creationId xmlns:a16="http://schemas.microsoft.com/office/drawing/2014/main" id="{78DCBB84-4A31-E90C-9B59-931C8F5D66F0}"/>
              </a:ext>
            </a:extLst>
          </p:cNvPr>
          <p:cNvPicPr>
            <a:picLocks noChangeAspect="1"/>
          </p:cNvPicPr>
          <p:nvPr/>
        </p:nvPicPr>
        <p:blipFill>
          <a:blip r:embed="rId3"/>
          <a:stretch>
            <a:fillRect/>
          </a:stretch>
        </p:blipFill>
        <p:spPr>
          <a:xfrm>
            <a:off x="86024" y="1486019"/>
            <a:ext cx="8870449" cy="4608975"/>
          </a:xfrm>
          <a:prstGeom prst="rect">
            <a:avLst/>
          </a:prstGeom>
        </p:spPr>
      </p:pic>
    </p:spTree>
    <p:extLst>
      <p:ext uri="{BB962C8B-B14F-4D97-AF65-F5344CB8AC3E}">
        <p14:creationId xmlns:p14="http://schemas.microsoft.com/office/powerpoint/2010/main" val="910098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3788B-9328-4704-9B26-71A23A3EB9BD}"/>
              </a:ext>
            </a:extLst>
          </p:cNvPr>
          <p:cNvSpPr>
            <a:spLocks noGrp="1"/>
          </p:cNvSpPr>
          <p:nvPr>
            <p:ph type="title"/>
          </p:nvPr>
        </p:nvSpPr>
        <p:spPr>
          <a:xfrm>
            <a:off x="279363" y="187806"/>
            <a:ext cx="8229600" cy="1111250"/>
          </a:xfrm>
        </p:spPr>
        <p:txBody>
          <a:bodyPr/>
          <a:lstStyle/>
          <a:p>
            <a:r>
              <a:rPr lang="en-US" dirty="0"/>
              <a:t>Percentage distribution of individuals diagnosed with HIV infection with IDU exposure mode by sex assigned at birth and race/ethnicity, Massachusetts 2018–2020*</a:t>
            </a:r>
          </a:p>
        </p:txBody>
      </p:sp>
      <p:sp>
        <p:nvSpPr>
          <p:cNvPr id="3" name="TextBox 2">
            <a:extLst>
              <a:ext uri="{FF2B5EF4-FFF2-40B4-BE49-F238E27FC236}">
                <a16:creationId xmlns:a16="http://schemas.microsoft.com/office/drawing/2014/main" id="{59EA0F10-A5ED-4BAC-98C4-DBBF33764C61}"/>
              </a:ext>
            </a:extLst>
          </p:cNvPr>
          <p:cNvSpPr txBox="1"/>
          <p:nvPr/>
        </p:nvSpPr>
        <p:spPr>
          <a:xfrm>
            <a:off x="0" y="6211669"/>
            <a:ext cx="8768946" cy="646331"/>
          </a:xfrm>
          <a:prstGeom prst="rect">
            <a:avLst/>
          </a:prstGeom>
          <a:noFill/>
        </p:spPr>
        <p:txBody>
          <a:bodyPr wrap="square" rtlCol="0">
            <a:spAutoFit/>
          </a:bodyPr>
          <a:lstStyle/>
          <a:p>
            <a:r>
              <a:rPr lang="en-US" sz="1200" dirty="0">
                <a:solidFill>
                  <a:schemeClr val="tx1">
                    <a:lumMod val="65000"/>
                    <a:lumOff val="35000"/>
                  </a:schemeClr>
                </a:solidFill>
                <a:latin typeface="Arial Narrow" panose="020B0606020202030204" pitchFamily="34" charset="0"/>
              </a:rPr>
              <a:t>IDU=Injection Drug Use, NH=non-Hispanic</a:t>
            </a:r>
          </a:p>
          <a:p>
            <a:r>
              <a:rPr lang="en-US" sz="1200" dirty="0">
                <a:solidFill>
                  <a:schemeClr val="tx1">
                    <a:lumMod val="65000"/>
                    <a:lumOff val="35000"/>
                  </a:schemeClr>
                </a:solidFill>
                <a:latin typeface="Arial Narrow" panose="020B0606020202030204" pitchFamily="34" charset="0"/>
              </a:rPr>
              <a:t>Data Source: MDPH Bureau of Infectious Disease and Laboratory Sciences, data are current as of 1/1/2022 </a:t>
            </a:r>
          </a:p>
          <a:p>
            <a:r>
              <a:rPr lang="en-US" sz="1200" dirty="0">
                <a:solidFill>
                  <a:schemeClr val="tx1">
                    <a:lumMod val="65000"/>
                    <a:lumOff val="35000"/>
                  </a:schemeClr>
                </a:solidFill>
                <a:latin typeface="Arial Narrow" panose="020B0606020202030204" pitchFamily="34" charset="0"/>
              </a:rPr>
              <a:t>*Please consider the impact of the COVID-19 pandemic on infectious disease screening, treatment, and surveillance in the interpretation of 2020 data.</a:t>
            </a:r>
          </a:p>
        </p:txBody>
      </p:sp>
      <p:pic>
        <p:nvPicPr>
          <p:cNvPr id="4" name="Picture 3" descr="Percentage distribution of individuals diagnosed with HIV infection with IDU exposure mode by sex assigned at birth and race/ethnicity: Massachusetts 2018–2020&#10;The figure is a bar chart displaying the percentage distribution by race ethnicity (white NH, black NH, Hispanic/Latino, other/unknown) for three groups: male (N=139), female (N=89, and total (N=228).">
            <a:extLst>
              <a:ext uri="{FF2B5EF4-FFF2-40B4-BE49-F238E27FC236}">
                <a16:creationId xmlns:a16="http://schemas.microsoft.com/office/drawing/2014/main" id="{4031FC87-DED1-1E07-E26B-E8AFB1936103}"/>
              </a:ext>
            </a:extLst>
          </p:cNvPr>
          <p:cNvPicPr>
            <a:picLocks noChangeAspect="1"/>
          </p:cNvPicPr>
          <p:nvPr/>
        </p:nvPicPr>
        <p:blipFill>
          <a:blip r:embed="rId3"/>
          <a:stretch>
            <a:fillRect/>
          </a:stretch>
        </p:blipFill>
        <p:spPr>
          <a:xfrm>
            <a:off x="139824" y="1397401"/>
            <a:ext cx="8864352" cy="4913802"/>
          </a:xfrm>
          <a:prstGeom prst="rect">
            <a:avLst/>
          </a:prstGeom>
        </p:spPr>
      </p:pic>
    </p:spTree>
    <p:extLst>
      <p:ext uri="{BB962C8B-B14F-4D97-AF65-F5344CB8AC3E}">
        <p14:creationId xmlns:p14="http://schemas.microsoft.com/office/powerpoint/2010/main" val="3635352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3788B-9328-4704-9B26-71A23A3EB9BD}"/>
              </a:ext>
            </a:extLst>
          </p:cNvPr>
          <p:cNvSpPr>
            <a:spLocks noGrp="1"/>
          </p:cNvSpPr>
          <p:nvPr>
            <p:ph type="title"/>
          </p:nvPr>
        </p:nvSpPr>
        <p:spPr>
          <a:xfrm>
            <a:off x="321595" y="59939"/>
            <a:ext cx="7897373" cy="1111250"/>
          </a:xfrm>
        </p:spPr>
        <p:txBody>
          <a:bodyPr/>
          <a:lstStyle/>
          <a:p>
            <a:r>
              <a:rPr lang="en-US" dirty="0"/>
              <a:t>HIV diagnoses among individuals with IDU exposure mode by age at diagnosis, Massachusetts 2011–2020* (N=646)</a:t>
            </a:r>
          </a:p>
        </p:txBody>
      </p:sp>
      <p:sp>
        <p:nvSpPr>
          <p:cNvPr id="3" name="TextBox 2">
            <a:extLst>
              <a:ext uri="{FF2B5EF4-FFF2-40B4-BE49-F238E27FC236}">
                <a16:creationId xmlns:a16="http://schemas.microsoft.com/office/drawing/2014/main" id="{59EA0F10-A5ED-4BAC-98C4-DBBF33764C61}"/>
              </a:ext>
            </a:extLst>
          </p:cNvPr>
          <p:cNvSpPr txBox="1"/>
          <p:nvPr/>
        </p:nvSpPr>
        <p:spPr>
          <a:xfrm>
            <a:off x="162106" y="6172995"/>
            <a:ext cx="8768946" cy="646331"/>
          </a:xfrm>
          <a:prstGeom prst="rect">
            <a:avLst/>
          </a:prstGeom>
          <a:noFill/>
        </p:spPr>
        <p:txBody>
          <a:bodyPr wrap="square" rtlCol="0">
            <a:spAutoFit/>
          </a:bodyPr>
          <a:lstStyle/>
          <a:p>
            <a:r>
              <a:rPr lang="en-US" sz="1200" dirty="0">
                <a:solidFill>
                  <a:schemeClr val="tx1">
                    <a:lumMod val="65000"/>
                    <a:lumOff val="35000"/>
                  </a:schemeClr>
                </a:solidFill>
                <a:latin typeface="Arial Narrow" panose="020B0606020202030204" pitchFamily="34" charset="0"/>
              </a:rPr>
              <a:t>IDU=Injection Drug Use</a:t>
            </a:r>
          </a:p>
          <a:p>
            <a:r>
              <a:rPr lang="en-US" sz="1200" dirty="0">
                <a:solidFill>
                  <a:schemeClr val="tx1">
                    <a:lumMod val="65000"/>
                    <a:lumOff val="35000"/>
                  </a:schemeClr>
                </a:solidFill>
                <a:latin typeface="Arial Narrow" panose="020B0606020202030204" pitchFamily="34" charset="0"/>
              </a:rPr>
              <a:t>Data Source: MDPH Bureau of Infectious Disease and Laboratory Sciences, data are current as of 1/1/2022 </a:t>
            </a:r>
          </a:p>
          <a:p>
            <a:r>
              <a:rPr lang="en-US" sz="1200" dirty="0">
                <a:solidFill>
                  <a:schemeClr val="tx1">
                    <a:lumMod val="65000"/>
                    <a:lumOff val="35000"/>
                  </a:schemeClr>
                </a:solidFill>
                <a:latin typeface="Arial Narrow" panose="020B0606020202030204" pitchFamily="34" charset="0"/>
              </a:rPr>
              <a:t>*Please consider the impact of the COVID-19 pandemic on infectious disease screening, treatment, and surveillance in the interpretation of 2020 data.</a:t>
            </a:r>
          </a:p>
        </p:txBody>
      </p:sp>
      <p:pic>
        <p:nvPicPr>
          <p:cNvPr id="5" name="Picture 4" descr="FIGURE 8. HIV diagnoses among individuals with IDU exposure mode by age at diagnosis: Massachusetts 2011–2020 (Total N=646)&#10;The figure is a trendline displaying the percentage distribution of individuals diagnosed with HIV infection with IDU exposure mode by age at diagnosis (&lt;30, 30-39, 40-49, 50+) for each year from 2011 to 2020.">
            <a:extLst>
              <a:ext uri="{FF2B5EF4-FFF2-40B4-BE49-F238E27FC236}">
                <a16:creationId xmlns:a16="http://schemas.microsoft.com/office/drawing/2014/main" id="{3CB23C2F-5FD8-46BB-8668-278926CFFBEB}"/>
              </a:ext>
            </a:extLst>
          </p:cNvPr>
          <p:cNvPicPr>
            <a:picLocks noChangeAspect="1"/>
          </p:cNvPicPr>
          <p:nvPr/>
        </p:nvPicPr>
        <p:blipFill>
          <a:blip r:embed="rId3"/>
          <a:stretch>
            <a:fillRect/>
          </a:stretch>
        </p:blipFill>
        <p:spPr>
          <a:xfrm>
            <a:off x="136775" y="1487070"/>
            <a:ext cx="8870449" cy="4883319"/>
          </a:xfrm>
          <a:prstGeom prst="rect">
            <a:avLst/>
          </a:prstGeom>
        </p:spPr>
      </p:pic>
    </p:spTree>
    <p:extLst>
      <p:ext uri="{BB962C8B-B14F-4D97-AF65-F5344CB8AC3E}">
        <p14:creationId xmlns:p14="http://schemas.microsoft.com/office/powerpoint/2010/main" val="4224145623"/>
      </p:ext>
    </p:extLst>
  </p:cSld>
  <p:clrMapOvr>
    <a:masterClrMapping/>
  </p:clrMapOvr>
</p:sld>
</file>

<file path=ppt/theme/theme1.xml><?xml version="1.0" encoding="utf-8"?>
<a:theme xmlns:a="http://schemas.openxmlformats.org/drawingml/2006/main" name="6_Default Design">
  <a:themeElements>
    <a:clrScheme name="Custom 4">
      <a:dk1>
        <a:srgbClr val="000000"/>
      </a:dk1>
      <a:lt1>
        <a:srgbClr val="FFFFFF"/>
      </a:lt1>
      <a:dk2>
        <a:srgbClr val="FFFFFF"/>
      </a:dk2>
      <a:lt2>
        <a:srgbClr val="808080"/>
      </a:lt2>
      <a:accent1>
        <a:srgbClr val="BBE0E3"/>
      </a:accent1>
      <a:accent2>
        <a:srgbClr val="333399"/>
      </a:accent2>
      <a:accent3>
        <a:srgbClr val="FFFFFF"/>
      </a:accent3>
      <a:accent4>
        <a:srgbClr val="FFFFFF"/>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9">
      <a:dk1>
        <a:srgbClr val="003399"/>
      </a:dk1>
      <a:lt1>
        <a:srgbClr val="FFFFFF"/>
      </a:lt1>
      <a:dk2>
        <a:srgbClr val="003399"/>
      </a:dk2>
      <a:lt2>
        <a:srgbClr val="808080"/>
      </a:lt2>
      <a:accent1>
        <a:srgbClr val="00CC99"/>
      </a:accent1>
      <a:accent2>
        <a:srgbClr val="3333CC"/>
      </a:accent2>
      <a:accent3>
        <a:srgbClr val="FFFFFF"/>
      </a:accent3>
      <a:accent4>
        <a:srgbClr val="002A82"/>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3399"/>
        </a:dk1>
        <a:lt1>
          <a:srgbClr val="FFFFFF"/>
        </a:lt1>
        <a:dk2>
          <a:srgbClr val="000000"/>
        </a:dk2>
        <a:lt2>
          <a:srgbClr val="808080"/>
        </a:lt2>
        <a:accent1>
          <a:srgbClr val="00CC99"/>
        </a:accent1>
        <a:accent2>
          <a:srgbClr val="3333CC"/>
        </a:accent2>
        <a:accent3>
          <a:srgbClr val="FFFFFF"/>
        </a:accent3>
        <a:accent4>
          <a:srgbClr val="002A82"/>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3399"/>
        </a:dk1>
        <a:lt1>
          <a:srgbClr val="FFFFFF"/>
        </a:lt1>
        <a:dk2>
          <a:srgbClr val="003399"/>
        </a:dk2>
        <a:lt2>
          <a:srgbClr val="808080"/>
        </a:lt2>
        <a:accent1>
          <a:srgbClr val="00CC99"/>
        </a:accent1>
        <a:accent2>
          <a:srgbClr val="3333CC"/>
        </a:accent2>
        <a:accent3>
          <a:srgbClr val="FFFFFF"/>
        </a:accent3>
        <a:accent4>
          <a:srgbClr val="002A82"/>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8">
      <a:dk1>
        <a:srgbClr val="000099"/>
      </a:dk1>
      <a:lt1>
        <a:srgbClr val="FFFFFF"/>
      </a:lt1>
      <a:dk2>
        <a:srgbClr val="000099"/>
      </a:dk2>
      <a:lt2>
        <a:srgbClr val="808080"/>
      </a:lt2>
      <a:accent1>
        <a:srgbClr val="00CC99"/>
      </a:accent1>
      <a:accent2>
        <a:srgbClr val="3333CC"/>
      </a:accent2>
      <a:accent3>
        <a:srgbClr val="FFFFFF"/>
      </a:accent3>
      <a:accent4>
        <a:srgbClr val="000082"/>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99"/>
        </a:dk1>
        <a:lt1>
          <a:srgbClr val="FFFFFF"/>
        </a:lt1>
        <a:dk2>
          <a:srgbClr val="000099"/>
        </a:dk2>
        <a:lt2>
          <a:srgbClr val="808080"/>
        </a:lt2>
        <a:accent1>
          <a:srgbClr val="00CC99"/>
        </a:accent1>
        <a:accent2>
          <a:srgbClr val="3333CC"/>
        </a:accent2>
        <a:accent3>
          <a:srgbClr val="FFFFFF"/>
        </a:accent3>
        <a:accent4>
          <a:srgbClr val="000082"/>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Default Design 8">
      <a:dk1>
        <a:srgbClr val="000099"/>
      </a:dk1>
      <a:lt1>
        <a:srgbClr val="FFFFFF"/>
      </a:lt1>
      <a:dk2>
        <a:srgbClr val="000099"/>
      </a:dk2>
      <a:lt2>
        <a:srgbClr val="808080"/>
      </a:lt2>
      <a:accent1>
        <a:srgbClr val="00CC99"/>
      </a:accent1>
      <a:accent2>
        <a:srgbClr val="3333CC"/>
      </a:accent2>
      <a:accent3>
        <a:srgbClr val="FFFFFF"/>
      </a:accent3>
      <a:accent4>
        <a:srgbClr val="000082"/>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99"/>
        </a:dk1>
        <a:lt1>
          <a:srgbClr val="FFFFFF"/>
        </a:lt1>
        <a:dk2>
          <a:srgbClr val="000099"/>
        </a:dk2>
        <a:lt2>
          <a:srgbClr val="808080"/>
        </a:lt2>
        <a:accent1>
          <a:srgbClr val="00CC99"/>
        </a:accent1>
        <a:accent2>
          <a:srgbClr val="3333CC"/>
        </a:accent2>
        <a:accent3>
          <a:srgbClr val="FFFFFF"/>
        </a:accent3>
        <a:accent4>
          <a:srgbClr val="000082"/>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Default Design">
  <a:themeElements>
    <a:clrScheme name="Default Design 8">
      <a:dk1>
        <a:srgbClr val="000099"/>
      </a:dk1>
      <a:lt1>
        <a:srgbClr val="FFFFFF"/>
      </a:lt1>
      <a:dk2>
        <a:srgbClr val="000099"/>
      </a:dk2>
      <a:lt2>
        <a:srgbClr val="808080"/>
      </a:lt2>
      <a:accent1>
        <a:srgbClr val="00CC99"/>
      </a:accent1>
      <a:accent2>
        <a:srgbClr val="3333CC"/>
      </a:accent2>
      <a:accent3>
        <a:srgbClr val="FFFFFF"/>
      </a:accent3>
      <a:accent4>
        <a:srgbClr val="000082"/>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99"/>
        </a:dk1>
        <a:lt1>
          <a:srgbClr val="FFFFFF"/>
        </a:lt1>
        <a:dk2>
          <a:srgbClr val="000099"/>
        </a:dk2>
        <a:lt2>
          <a:srgbClr val="808080"/>
        </a:lt2>
        <a:accent1>
          <a:srgbClr val="00CC99"/>
        </a:accent1>
        <a:accent2>
          <a:srgbClr val="3333CC"/>
        </a:accent2>
        <a:accent3>
          <a:srgbClr val="FFFFFF"/>
        </a:accent3>
        <a:accent4>
          <a:srgbClr val="000082"/>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Race_Eth_Kevin022118</Template>
  <TotalTime>3110</TotalTime>
  <Words>1784</Words>
  <Application>Microsoft Office PowerPoint</Application>
  <PresentationFormat>On-screen Show (4:3)</PresentationFormat>
  <Paragraphs>92</Paragraphs>
  <Slides>9</Slides>
  <Notes>9</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9</vt:i4>
      </vt:variant>
    </vt:vector>
  </HeadingPairs>
  <TitlesOfParts>
    <vt:vector size="20" baseType="lpstr">
      <vt:lpstr>Arial</vt:lpstr>
      <vt:lpstr>Arial Narrow</vt:lpstr>
      <vt:lpstr>Calibri</vt:lpstr>
      <vt:lpstr>Times New Roman</vt:lpstr>
      <vt:lpstr>6_Default Design</vt:lpstr>
      <vt:lpstr>Default Design</vt:lpstr>
      <vt:lpstr>1_Default Design</vt:lpstr>
      <vt:lpstr>2_Default Design</vt:lpstr>
      <vt:lpstr>3_Default Design</vt:lpstr>
      <vt:lpstr>4_Default Design</vt:lpstr>
      <vt:lpstr>5_Default Design</vt:lpstr>
      <vt:lpstr>Massachusetts HIV Epidemiologic Profile:  Data as of 1/1/2022 Population Report: Persons Who Inject Drugs</vt:lpstr>
      <vt:lpstr>Individuals diagnosed with HIV infection by exposure mode, Massachusetts 2011–2020*</vt:lpstr>
      <vt:lpstr>Deaths among individuals reported with HIV by exposure mode, Massachusetts 2020 (N=314)</vt:lpstr>
      <vt:lpstr>Number of individuals diagnosed with HIV infection with IDU exposure mode by race/ethnicity and year of diagnosis, Massachusetts 2011–2020*</vt:lpstr>
      <vt:lpstr>HIV diagnoses among individuals with IDU exposure mode by sex assigned at birth, Massachusetts 2011–2020*</vt:lpstr>
      <vt:lpstr>Individuals AMAB and diagnosed with HIV infection with IDU exposure mode by race/ethnicity and year of diagnosis, Massachusetts 2011–2020*</vt:lpstr>
      <vt:lpstr>Individuals AFAB and diagnosed with HIV infection with IDU exposure mode by race/ethnicity and year of diagnosis, Massachusetts 2011–2020*</vt:lpstr>
      <vt:lpstr>Percentage distribution of individuals diagnosed with HIV infection with IDU exposure mode by sex assigned at birth and race/ethnicity, Massachusetts 2018–2020*</vt:lpstr>
      <vt:lpstr>HIV diagnoses among individuals with IDU exposure mode by age at diagnosis, Massachusetts 2011–2020* (N=646)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HIV Epidemiologic Profile: Data as of 1/1/2022, Population Report: Persons Who Inject Drugs, slideset</dc:title>
  <dc:creator>Massachusetts Department of Public Health, Bureau of Infectious Disease and Laboratory Sciences</dc:creator>
  <cp:keywords>persons who inject drugs, PWID, IDU, injection drug use, HIV, Massachusetts, population-based fact sheet, HIV surveillance data</cp:keywords>
  <cp:lastModifiedBy>Beatty, Maile (DPH)</cp:lastModifiedBy>
  <cp:revision>209</cp:revision>
  <cp:lastPrinted>2017-09-12T15:00:57Z</cp:lastPrinted>
  <dcterms:created xsi:type="dcterms:W3CDTF">2014-09-16T21:32:26Z</dcterms:created>
  <dcterms:modified xsi:type="dcterms:W3CDTF">2023-04-27T00:22:11Z</dcterms:modified>
</cp:coreProperties>
</file>