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15"/>
  </p:notesMasterIdLst>
  <p:handoutMasterIdLst>
    <p:handoutMasterId r:id="rId16"/>
  </p:handoutMasterIdLst>
  <p:sldIdLst>
    <p:sldId id="2147470002" r:id="rId6"/>
    <p:sldId id="2147470016" r:id="rId7"/>
    <p:sldId id="2147470029" r:id="rId8"/>
    <p:sldId id="2147470018" r:id="rId9"/>
    <p:sldId id="2147470019" r:id="rId10"/>
    <p:sldId id="2147470020" r:id="rId11"/>
    <p:sldId id="2147470021" r:id="rId12"/>
    <p:sldId id="2147470022" r:id="rId13"/>
    <p:sldId id="2147470023" r:id="rId14"/>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6600CC"/>
    <a:srgbClr val="00FFFF"/>
    <a:srgbClr val="055994"/>
    <a:srgbClr val="B3A2C7"/>
    <a:srgbClr val="403152"/>
    <a:srgbClr val="95B3D7"/>
    <a:srgbClr val="990099"/>
    <a:srgbClr val="4376BB"/>
    <a:srgbClr val="032E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78809" autoAdjust="0"/>
  </p:normalViewPr>
  <p:slideViewPr>
    <p:cSldViewPr snapToGrid="0" snapToObjects="1">
      <p:cViewPr varScale="1">
        <p:scale>
          <a:sx n="51" d="100"/>
          <a:sy n="51" d="100"/>
        </p:scale>
        <p:origin x="1090" y="322"/>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6/23/2025</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6/23/2025</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hivaids-epidemiologic-profile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mass.gov/service-details/partner-services-program-information-for-healthcare-providers" TargetMode="External"/><Relationship Id="rId5" Type="http://schemas.openxmlformats.org/officeDocument/2006/relationships/hyperlink" Target="https://www.mass.gov/lists/infectious-disease-data-reports-and-requests" TargetMode="External"/><Relationship Id="rId4" Type="http://schemas.openxmlformats.org/officeDocument/2006/relationships/hyperlink" Target="https://www.mass.gov/info-details/hiv-data-dashboard"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2105/AJPH.2019.30536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mass.gov/doc/joint-mdph-and-bphc-clinical-advisory-hiv-transmission-through-injection-drug-use-in-boston-march-15-2021/downloa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Suggested citation: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Massachusetts Department of Public Health, Bureau of Infectious Disease and Laboratory Sciences. Massachusetts HIV Epidemiologic Profile: Data as of 7/1/2024, Population Report: Persons Who Inject Drugs, </a:t>
            </a:r>
            <a:r>
              <a:rPr lang="en-US" sz="1200" u="sng" kern="1200" dirty="0">
                <a:solidFill>
                  <a:schemeClr val="tx1"/>
                </a:solidFill>
                <a:effectLst/>
                <a:latin typeface="+mn-lt"/>
                <a:ea typeface="+mn-ea"/>
                <a:cs typeface="+mn-cs"/>
                <a:hlinkClick r:id="rId3"/>
              </a:rPr>
              <a:t>https://www.mass.gov/lists/hivaids-epidemiologic-profiles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Published June 2025. Accessed [date].</a:t>
            </a:r>
          </a:p>
          <a:p>
            <a:r>
              <a:rPr lang="en-US" sz="1200" b="1" kern="1200" dirty="0">
                <a:solidFill>
                  <a:schemeClr val="tx1"/>
                </a:solidFill>
                <a:effectLst/>
                <a:latin typeface="+mn-lt"/>
                <a:ea typeface="+mn-ea"/>
                <a:cs typeface="+mn-cs"/>
              </a:rPr>
              <a:t>Bureau of Infectious Disease and Laboratory Sciences</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Massachusetts Department of Public Health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Jamaica Plain Campus/State Public Health Laboratory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305 South Street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Jamaica Plain, MA 02130</a:t>
            </a:r>
          </a:p>
          <a:p>
            <a:r>
              <a:rPr lang="en-US" sz="1200" b="1" kern="1200" dirty="0">
                <a:solidFill>
                  <a:schemeClr val="tx1"/>
                </a:solidFill>
                <a:effectLst/>
                <a:latin typeface="+mn-lt"/>
                <a:ea typeface="+mn-ea"/>
                <a:cs typeface="+mn-cs"/>
              </a:rPr>
              <a:t>Questions about this report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983-6560</a:t>
            </a:r>
          </a:p>
          <a:p>
            <a:r>
              <a:rPr lang="en-US" sz="1200" b="1" kern="1200" dirty="0">
                <a:solidFill>
                  <a:schemeClr val="tx1"/>
                </a:solidFill>
                <a:effectLst/>
                <a:latin typeface="+mn-lt"/>
                <a:ea typeface="+mn-ea"/>
                <a:cs typeface="+mn-cs"/>
              </a:rPr>
              <a:t>To reach the Reporting and Partner Services Line*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983-6999</a:t>
            </a:r>
          </a:p>
          <a:p>
            <a:r>
              <a:rPr lang="en-US" sz="1200" b="1" kern="1200" dirty="0">
                <a:solidFill>
                  <a:schemeClr val="tx1"/>
                </a:solidFill>
                <a:effectLst/>
                <a:latin typeface="+mn-lt"/>
                <a:ea typeface="+mn-ea"/>
                <a:cs typeface="+mn-cs"/>
              </a:rPr>
              <a:t>To speak to the on-call epidemiologist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983-6800</a:t>
            </a:r>
          </a:p>
          <a:p>
            <a:r>
              <a:rPr lang="en-US" sz="1200" b="1" kern="1200" dirty="0">
                <a:solidFill>
                  <a:schemeClr val="tx1"/>
                </a:solidFill>
                <a:effectLst/>
                <a:latin typeface="+mn-lt"/>
                <a:ea typeface="+mn-ea"/>
                <a:cs typeface="+mn-cs"/>
              </a:rPr>
              <a:t>Questions about infectious disease reporting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983-6801</a:t>
            </a:r>
          </a:p>
          <a:p>
            <a:r>
              <a:rPr lang="en-US" sz="1200" b="1" kern="1200" dirty="0">
                <a:solidFill>
                  <a:schemeClr val="tx1"/>
                </a:solidFill>
                <a:effectLst/>
                <a:latin typeface="+mn-lt"/>
                <a:ea typeface="+mn-ea"/>
                <a:cs typeface="+mn-cs"/>
              </a:rPr>
              <a:t>HIV Data Dashboard</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https://www.mass.gov/info-details/hiv-data-dashboard</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Requests for additional data</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https://www.mass.gov/lists/infectious-disease-data-reports-and-requests</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 sets for HIV Epidemiologic Profile Reports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https://www.mass.gov/lists/hivaids-epidemiologic-profiles</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 information, see: </a:t>
            </a:r>
            <a:r>
              <a:rPr lang="en-US" sz="1200" i="1" u="sng" kern="1200" dirty="0">
                <a:solidFill>
                  <a:schemeClr val="tx1"/>
                </a:solidFill>
                <a:effectLst/>
                <a:latin typeface="+mn-lt"/>
                <a:ea typeface="+mn-ea"/>
                <a:cs typeface="+mn-cs"/>
                <a:hlinkClick r:id="rId6"/>
              </a:rPr>
              <a:t>https://www.mass.gov/service-details/partner-services-program-information-for-healthcare-providers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8">
              <a:defRPr/>
            </a:pPr>
            <a:r>
              <a:rPr lang="en-US" dirty="0"/>
              <a:t>The figure is a trendline displaying the number of HIV infection diagnoses by exposure mode (male-to-male sex, injection drug use, male-to-male sex/injection drug use, heterosexual sex, no identified risk, and Other) for the most recent ten-year period.</a:t>
            </a:r>
          </a:p>
          <a:p>
            <a:endParaRPr lang="en-US" dirty="0"/>
          </a:p>
          <a:p>
            <a:pPr marL="171450" indent="-171450">
              <a:spcBef>
                <a:spcPts val="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number of reported cases with injection drug use (IDU) as the primary exposure mode increased from a low of 31 in 2014 to a peak of 116 in 2017, and then decreased to 59 in 2019. The increase in 2017 was primarily due to an outbreak among persons who inject drugs (PWID) in the northeast part of the state between 2016 and 2018.</a:t>
            </a:r>
            <a:r>
              <a:rPr lang="en-US" sz="1200" baseline="300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Following a focused public health response, the number of HIV infection diagnoses attributed to IDU in the northeast has decreased. However, in early 2019, a new cluster of HIV infection was identified in Boston among PWID who were experiencing or had experienced recent homelessness, and the total statewide number of reported cases with IDU as the primary exposure increased to 82 in 2021. Following another focused public health response, the number of HIV infection diagnoses attributed to IDU decreased by 54% to 38 cases in 2023.</a:t>
            </a:r>
          </a:p>
          <a:p>
            <a:pPr marL="173736" indent="-173736">
              <a:spcBef>
                <a:spcPts val="0"/>
              </a:spcBef>
              <a:spcAft>
                <a:spcPts val="600"/>
              </a:spcAft>
              <a:buFont typeface="Arial" panose="020B0604020202020204" pitchFamily="34" charset="0"/>
              <a:buChar char="•"/>
            </a:pPr>
            <a:r>
              <a:rPr lang="en-US" sz="1200" dirty="0">
                <a:cs typeface="Arial" panose="020B0604020202020204" pitchFamily="34" charset="0"/>
              </a:rPr>
              <a:t>As of July 1, 2024, a total of 213 cases diagnosed since November 2018 have been investigated and identified as part of the Boston cluster. As it is an active cluster of concern, additional cases will continue to be investigated and added. Emerging trends among those newly diagnosed in the Boston cluster (N=15 cases diagnosed in 2023) include an increase in polysubstance and methamphetamine use.</a:t>
            </a:r>
            <a:r>
              <a:rPr lang="en-US" sz="1200" baseline="30000" dirty="0">
                <a:cs typeface="Arial" panose="020B0604020202020204" pitchFamily="34" charset="0"/>
              </a:rPr>
              <a:t>**</a:t>
            </a:r>
          </a:p>
          <a:p>
            <a:pPr marL="173736" indent="-173736">
              <a:spcBef>
                <a:spcPts val="0"/>
              </a:spcBef>
              <a:spcAft>
                <a:spcPts val="600"/>
              </a:spcAft>
              <a:buFont typeface="Arial" panose="020B0604020202020204" pitchFamily="34" charset="0"/>
              <a:buChar char="•"/>
            </a:pPr>
            <a:endParaRPr lang="en-US" sz="1200" baseline="30000" dirty="0">
              <a:cs typeface="Arial" panose="020B0604020202020204" pitchFamily="34" charset="0"/>
            </a:endParaRPr>
          </a:p>
          <a:p>
            <a:r>
              <a:rPr lang="en-US" sz="1200" baseline="30000" dirty="0">
                <a:latin typeface="Arial Narrow" panose="020B0606020202030204" pitchFamily="34" charset="0"/>
              </a:rPr>
              <a:t>* </a:t>
            </a:r>
            <a:r>
              <a:rPr lang="en-US" sz="1200" dirty="0">
                <a:latin typeface="Arial Narrow" panose="020B0606020202030204" pitchFamily="34" charset="0"/>
              </a:rPr>
              <a:t>For more information, see: Charles </a:t>
            </a:r>
            <a:r>
              <a:rPr lang="en-US" sz="1200" dirty="0" err="1">
                <a:latin typeface="Arial Narrow" panose="020B0606020202030204" pitchFamily="34" charset="0"/>
              </a:rPr>
              <a:t>Alpren</a:t>
            </a:r>
            <a:r>
              <a:rPr lang="en-US" sz="1200" dirty="0">
                <a:latin typeface="Arial Narrow" panose="020B0606020202030204" pitchFamily="34" charset="0"/>
              </a:rPr>
              <a:t> et al. “Opioid Use Fueling HIV Transmission in an Urban Setting: An Outbreak of HIV Infection Among People Who Inject Drugs—Massachusetts, 2015–2018”, </a:t>
            </a:r>
            <a:r>
              <a:rPr lang="en-US" sz="1200" i="1" dirty="0">
                <a:latin typeface="Arial Narrow" panose="020B0606020202030204" pitchFamily="34" charset="0"/>
              </a:rPr>
              <a:t>American Journal of Public Health</a:t>
            </a:r>
            <a:r>
              <a:rPr lang="en-US" sz="1200" dirty="0">
                <a:latin typeface="Arial Narrow" panose="020B0606020202030204" pitchFamily="34" charset="0"/>
              </a:rPr>
              <a:t> 110, no. 1 (January 1, 2020): pp. 37-44. </a:t>
            </a:r>
            <a:r>
              <a:rPr lang="en-US" sz="1200" dirty="0">
                <a:solidFill>
                  <a:srgbClr val="3333FF"/>
                </a:solidFill>
                <a:latin typeface="Arial Narrow" panose="020B0606020202030204" pitchFamily="34" charset="0"/>
                <a:hlinkClick r:id="rId3" tooltip="Opioid Use Fueling HIV Transmission in an Urban Setting: An Outbreak of HIV Infection Among People Who Inject Drugs&amp;#x2014;Massachusetts, 2015&amp;#x2013;2018">
                  <a:extLst>
                    <a:ext uri="{A12FA001-AC4F-418D-AE19-62706E023703}">
                      <ahyp:hlinkClr xmlns:ahyp="http://schemas.microsoft.com/office/drawing/2018/hyperlinkcolor" val="tx"/>
                    </a:ext>
                  </a:extLst>
                </a:hlinkClick>
              </a:rPr>
              <a:t>https://doi.org/10.2105/AJPH.2019.305366</a:t>
            </a:r>
            <a:endParaRPr lang="en-US" sz="1200" dirty="0">
              <a:solidFill>
                <a:srgbClr val="3333FF"/>
              </a:solidFill>
              <a:latin typeface="Arial Narrow" panose="020B0606020202030204" pitchFamily="34" charset="0"/>
            </a:endParaRPr>
          </a:p>
          <a:p>
            <a:r>
              <a:rPr lang="en-US" sz="1200" baseline="30000" dirty="0">
                <a:latin typeface="Arial Narrow" panose="020B0606020202030204" pitchFamily="34" charset="0"/>
              </a:rPr>
              <a:t>** </a:t>
            </a:r>
            <a:r>
              <a:rPr lang="en-US" sz="1200" dirty="0">
                <a:latin typeface="Arial Narrow" panose="020B0606020202030204" pitchFamily="34" charset="0"/>
              </a:rPr>
              <a:t>For more information, see: Joint MDPH and BPHC Clinical Advisory: Increase in newly diagnosed HIV infections among persons who inject drugs in Boston, March 15, 2021, available at: </a:t>
            </a:r>
            <a:r>
              <a:rPr lang="en-US" sz="1200" dirty="0">
                <a:latin typeface="Arial Narrow" panose="020B0606020202030204" pitchFamily="34" charset="0"/>
                <a:hlinkClick r:id="rId4"/>
              </a:rPr>
              <a:t>https://www.mass.gov/doc/joint-mdph-and-bphc-clinical-advisory-hiv-transmission-through-injection-drug-use-in-boston-march-15-2021/download</a:t>
            </a:r>
            <a:r>
              <a:rPr lang="en-US" sz="1200" dirty="0">
                <a:latin typeface="Arial Narrow" panose="020B0606020202030204" pitchFamily="34" charset="0"/>
              </a:rPr>
              <a:t>  </a:t>
            </a:r>
          </a:p>
          <a:p>
            <a:pPr marL="173736" indent="-173736">
              <a:spcBef>
                <a:spcPts val="0"/>
              </a:spcBef>
              <a:spcAft>
                <a:spcPts val="600"/>
              </a:spcAft>
              <a:buFont typeface="Arial" panose="020B0604020202020204" pitchFamily="34" charset="0"/>
              <a:buChar char="•"/>
            </a:pPr>
            <a:endParaRPr lang="en-US" sz="1200" baseline="30000"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80019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an open pie chart which displays the distribution by exposure mode of deaths among individuals reported with HIV/AIDS for 2023. A text box in the center of the pie chart reads, “40% reported IDU".</a:t>
            </a:r>
          </a:p>
          <a:p>
            <a:pPr algn="ctr"/>
            <a:r>
              <a:rPr lang="en-US" sz="1200" b="1" dirty="0">
                <a:ea typeface="Calibri" panose="020F0502020204030204" pitchFamily="34" charset="0"/>
                <a:cs typeface="Times New Roman" panose="02020603050405020304" pitchFamily="18" charset="0"/>
              </a:rPr>
              <a:t>KEY FINDING</a:t>
            </a:r>
          </a:p>
          <a:p>
            <a:r>
              <a:rPr lang="en-US" sz="1200" dirty="0">
                <a:ea typeface="Calibri" panose="020F0502020204030204" pitchFamily="34" charset="0"/>
                <a:cs typeface="Times New Roman" panose="02020603050405020304" pitchFamily="18" charset="0"/>
              </a:rPr>
              <a:t>Individuals with IDU exposure mode accounted for the largest proportion of deaths among individuals reported with HIV. In 2023, 32% of deaths among individuals with HIV were reported with an exposure mode of IDU and an additional 8% were reported with an exposure mode of MSM/IDU, compared to 7% and 3%, respectively, of 2023 HIV infection diagnoses. The leading causes of death among individuals reported with HIV infection with IDU and IDU/MSM exposure mode who died in 2022 (with a known cause) were external causes of injuries and poisonings (which includes opioid overdoses) which accounted for 36% (N=53/147) of deaths, HIV which accounted for 16% (N=23/147) of deaths, cancer which accounted for 11% (N=16/147) of deaths, and heart disease which accounted for 8% (N=12/147) (</a:t>
            </a:r>
            <a:r>
              <a:rPr lang="en-US" sz="1000" i="1" dirty="0">
                <a:ea typeface="Calibri" panose="020F0502020204030204" pitchFamily="34" charset="0"/>
                <a:cs typeface="Times New Roman" panose="02020603050405020304" pitchFamily="18" charset="0"/>
              </a:rPr>
              <a:t>final cause of death is not yet available for all 2023 deaths among individuals with HIV as of 7/1/2024</a:t>
            </a:r>
            <a:r>
              <a:rPr lang="en-US" sz="1200" dirty="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91710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trendline displaying the number of HIV infection diagnoses among individuals diagnosed with IDU exposure mode by race/ethnicity (White NH, Black NH, Hispanic/Latinx) for each year from 2014 to 2023.</a:t>
            </a:r>
          </a:p>
          <a:p>
            <a:endParaRPr lang="en-US" dirty="0"/>
          </a:p>
          <a:p>
            <a:pPr lvl="0" algn="ctr"/>
            <a:r>
              <a:rPr lang="en-US" sz="1200" b="1" dirty="0"/>
              <a:t>KEY FINDING</a:t>
            </a:r>
          </a:p>
          <a:p>
            <a:pPr marL="171450" lvl="0" indent="-171450">
              <a:buFont typeface="Arial" panose="020B0604020202020204" pitchFamily="34" charset="0"/>
              <a:buChar char="•"/>
            </a:pPr>
            <a:r>
              <a:rPr lang="en-US" sz="1200" dirty="0"/>
              <a:t>The number of HIV infection diagnoses with IDU exposure mode among White (non-Hispanic) individuals quadrupled from 2014 to 2017, decreased by 46% in 2019, increased by 59% in 2021, and then decreased by 66% in 2023. The number of HIV infection diagnoses with IDU exposure mode among Hispanic/Latinx individuals quadrupled from 2014 to 2017, decreased by 75% in 2019 and then remained relatively stable through 2023. The outbreak of HIV infection in the northeastern cities of Lawrence and Lowell among PWID may have contributed to the increase and subsequent decrease among Hispanic/Latinx individuals. The number of HIV infection diagnoses with IDU exposure mode among Black (non-Hispanic) individuals remained relatively stable from 2014 to 2023.</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238346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trendline displaying the number of HIV infection diagnoses among individuals with IDU exposure mode by sex assigned at birth (male, female) for each year from 2014 to 2023.</a:t>
            </a:r>
          </a:p>
          <a:p>
            <a:endParaRPr lang="en-US" dirty="0"/>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number of HIV infection diagnoses with IDU exposure mode among individuals AMAB quadrupled from 2014 to 2017, decreased by 55% in 2019, increased by 62% in 2021, and decreased by 55% in 2023. The number of diagnoses with IDU exposure mode among individuals AFAB more than tripled from 2014 to 2017, decreased by 38% in 2019, remained relatively stable through 2021, and then decreased by 52% in 2023. </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471975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trendline displaying the percentage distribution by race ethnicity (White NH, Black NH, Hispanic/Latinx, other/unknown) for individuals AMAB for each year from 2014 to 2023.</a:t>
            </a:r>
          </a:p>
          <a:p>
            <a:endParaRPr lang="en-US" dirty="0"/>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From 2014 to 2020, the proportion of individuals AMAB diagnosed with HIV infection with IDU exposure mode who identified as White (non-Hispanic) increased from 37% to 75%, while the proportion who identified as Hispanic/Latinx decreased from 42% to 18%, and as Black (non-Hispanic) from 16% to 6%. In 2023, the proportion among White individuals decreased to 40%, while the proportion among Hispanic/Latinx and Black (non-Hispanic) individuals increased to 32% and 20%, respectively.</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38246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trendline displaying the percentage distribution by race ethnicity (White NH, Black NH, Hispanic/Latina, other/unknown) for individuals AFAB for each year from 2014 to 2023.</a:t>
            </a:r>
          </a:p>
          <a:p>
            <a:endParaRPr lang="en-US" dirty="0"/>
          </a:p>
          <a:p>
            <a:pPr marL="171450" lvl="0" indent="-171450">
              <a:buFont typeface="Arial" panose="020B0604020202020204" pitchFamily="34" charset="0"/>
              <a:buChar char="•"/>
            </a:pPr>
            <a:r>
              <a:rPr lang="en-US" sz="1200" dirty="0"/>
              <a:t>Each year from 2014 to 2023, the majority of individuals AFAB diagnosed with HIV infection with IDU exposure mode have been White (non-Hispanic).</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1024678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the percentage distribution by race ethnicity (White NH, Black NH, Hispanic/Latinx, other/unknown) for three groups: male (N=112), female (N=52), and total (N=164).</a:t>
            </a:r>
          </a:p>
          <a:p>
            <a:endParaRPr lang="en-US" dirty="0"/>
          </a:p>
          <a:p>
            <a:pPr marL="171450" lvl="0" indent="-171450">
              <a:buFont typeface="Arial" panose="020B0604020202020204" pitchFamily="34" charset="0"/>
              <a:buChar char="•"/>
            </a:pPr>
            <a:r>
              <a:rPr lang="en-US" sz="1200" dirty="0"/>
              <a:t>A larger percentage of individuals AFAB (79%) than individuals AMAB (63%) diagnosed with HIV infection during 2021 to 2023* with IDU exposure mode was White (non-Hispanic).</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89361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trendline displaying the percentage distribution of individuals diagnosed with HIV infection with IDU exposure mode by age at diagnosis (&lt;30, 30-39, 40-49, 50+) for each year from 2014 to 2023.</a:t>
            </a:r>
          </a:p>
          <a:p>
            <a:endParaRPr lang="en-US" dirty="0"/>
          </a:p>
          <a:p>
            <a:pPr marL="171450" lvl="0" indent="-171450">
              <a:buFont typeface="Arial" panose="020B0604020202020204" pitchFamily="34" charset="0"/>
              <a:buChar char="•"/>
            </a:pPr>
            <a:r>
              <a:rPr lang="en-US" sz="1200" dirty="0"/>
              <a:t>The percentage of HIV infection diagnoses with IDU exposure mode among individuals under 30 years of age increased from 16% in 2014 to 34% in 2017 and then decreased to 5% in 2023.</a:t>
            </a:r>
          </a:p>
          <a:p>
            <a:pPr marL="171450" lvl="0" indent="-171450">
              <a:buFont typeface="Arial" panose="020B0604020202020204" pitchFamily="34" charset="0"/>
              <a:buChar char="•"/>
            </a:pPr>
            <a:r>
              <a:rPr lang="en-US" sz="1200" dirty="0"/>
              <a:t>The percentage of HIV infection diagnoses with IDU exposure mode among individuals 30–39 years of age increased from 32% in 2014 to 53% in 2023. </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453124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1444747"/>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sp>
        <p:nvSpPr>
          <p:cNvPr id="2" name="TextBox 1">
            <a:extLst>
              <a:ext uri="{FF2B5EF4-FFF2-40B4-BE49-F238E27FC236}">
                <a16:creationId xmlns:a16="http://schemas.microsoft.com/office/drawing/2014/main" id="{DED88445-FA02-7971-750E-32D4DDEEE526}"/>
              </a:ext>
            </a:extLst>
          </p:cNvPr>
          <p:cNvSpPr txBox="1"/>
          <p:nvPr userDrawn="1"/>
        </p:nvSpPr>
        <p:spPr>
          <a:xfrm>
            <a:off x="1785708" y="196391"/>
            <a:ext cx="10423375" cy="101566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  Bureau of Infectious Disease and Laboratory Sciences</a:t>
            </a:r>
          </a:p>
        </p:txBody>
      </p:sp>
    </p:spTree>
    <p:extLst>
      <p:ext uri="{BB962C8B-B14F-4D97-AF65-F5344CB8AC3E}">
        <p14:creationId xmlns:p14="http://schemas.microsoft.com/office/powerpoint/2010/main" val="41084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7"/>
          <p:cNvSpPr>
            <a:spLocks noGrp="1" noChangeArrowheads="1"/>
          </p:cNvSpPr>
          <p:nvPr>
            <p:ph type="dt" sz="half" idx="10"/>
          </p:nvPr>
        </p:nvSpPr>
        <p:spPr>
          <a:ln/>
        </p:spPr>
        <p:txBody>
          <a:bodyPr/>
          <a:lstStyle>
            <a:lvl1pPr>
              <a:defRPr/>
            </a:lvl1pPr>
          </a:lstStyle>
          <a:p>
            <a:fld id="{9933D019-A32C-4EAD-B8E6-DBDA699692FD}" type="datetime2">
              <a:rPr lang="en-US" smtClean="0"/>
              <a:t>Monday, June 23,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1716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38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97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fld id="{CCEBA98F-560C-4997-81C4-81D4D9187EAB}" type="datetime2">
              <a:rPr lang="en-US" smtClean="0"/>
              <a:t>Monday, June 23,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422928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fld id="{150972B2-CA5C-437D-87D0-8081271A9E4B}" type="datetime2">
              <a:rPr lang="en-US" smtClean="0"/>
              <a:t>Monday, June 23, 2025</a:t>
            </a:fld>
            <a:endParaRPr lang="en-US"/>
          </a:p>
        </p:txBody>
      </p:sp>
      <p:sp>
        <p:nvSpPr>
          <p:cNvPr id="8" name="Rectangle 18"/>
          <p:cNvSpPr>
            <a:spLocks noGrp="1" noChangeArrowheads="1"/>
          </p:cNvSpPr>
          <p:nvPr>
            <p:ph type="ftr" sz="quarter" idx="11"/>
          </p:nvPr>
        </p:nvSpPr>
        <p:spPr>
          <a:ln/>
        </p:spPr>
        <p:txBody>
          <a:bodyPr/>
          <a:lstStyle>
            <a:lvl1pPr>
              <a:defRPr/>
            </a:lvl1pPr>
          </a:lstStyle>
          <a:p>
            <a:pPr algn="r"/>
            <a:endParaRPr lang="en-US" dirty="0"/>
          </a:p>
        </p:txBody>
      </p:sp>
      <p:sp>
        <p:nvSpPr>
          <p:cNvPr id="9"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141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fld id="{79CD4847-11EF-4466-A8AD-85CDB7B49118}" type="datetime2">
              <a:rPr lang="en-US" smtClean="0"/>
              <a:t>Monday, June 23, 2025</a:t>
            </a:fld>
            <a:endParaRPr lang="en-US"/>
          </a:p>
        </p:txBody>
      </p:sp>
      <p:sp>
        <p:nvSpPr>
          <p:cNvPr id="4" name="Rectangle 18"/>
          <p:cNvSpPr>
            <a:spLocks noGrp="1" noChangeArrowheads="1"/>
          </p:cNvSpPr>
          <p:nvPr>
            <p:ph type="ftr" sz="quarter" idx="11"/>
          </p:nvPr>
        </p:nvSpPr>
        <p:spPr>
          <a:ln/>
        </p:spPr>
        <p:txBody>
          <a:bodyPr/>
          <a:lstStyle>
            <a:lvl1pPr>
              <a:defRPr/>
            </a:lvl1pPr>
          </a:lstStyle>
          <a:p>
            <a:pPr algn="r"/>
            <a:endParaRPr lang="en-US" dirty="0"/>
          </a:p>
        </p:txBody>
      </p:sp>
      <p:sp>
        <p:nvSpPr>
          <p:cNvPr id="5"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24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fld id="{F168457A-3AB9-4880-8A0C-9F8524491207}" type="datetime2">
              <a:rPr lang="en-US" smtClean="0"/>
              <a:t>Monday, June 23, 2025</a:t>
            </a:fld>
            <a:endParaRPr lang="en-US"/>
          </a:p>
        </p:txBody>
      </p:sp>
      <p:sp>
        <p:nvSpPr>
          <p:cNvPr id="3" name="Rectangle 18"/>
          <p:cNvSpPr>
            <a:spLocks noGrp="1" noChangeArrowheads="1"/>
          </p:cNvSpPr>
          <p:nvPr>
            <p:ph type="ftr" sz="quarter" idx="11"/>
          </p:nvPr>
        </p:nvSpPr>
        <p:spPr>
          <a:ln/>
        </p:spPr>
        <p:txBody>
          <a:bodyPr/>
          <a:lstStyle>
            <a:lvl1pPr>
              <a:defRPr/>
            </a:lvl1pPr>
          </a:lstStyle>
          <a:p>
            <a:pPr algn="r"/>
            <a:endParaRPr lang="en-US" dirty="0"/>
          </a:p>
        </p:txBody>
      </p:sp>
      <p:sp>
        <p:nvSpPr>
          <p:cNvPr id="4"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4253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3FE976D3-5B7F-4300-ABED-C91F1B2AE209}" type="datetime2">
              <a:rPr lang="en-US" smtClean="0"/>
              <a:t>Monday, June 23,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51280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EBDC1E59-17DD-41CE-97CA-624A472382D4}" type="datetime2">
              <a:rPr lang="en-US" smtClean="0"/>
              <a:t>Monday, June 23,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611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8CC057FC-95B6-4D89-AFDA-ABA33EE921E5}" type="datetime2">
              <a:rPr lang="en-US" smtClean="0"/>
              <a:t>Monday, June 23,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8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9917" y="198439"/>
            <a:ext cx="27432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0317" y="198439"/>
            <a:ext cx="80264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EC4549AC-EB31-477F-92A9-B1988E232878}" type="datetime2">
              <a:rPr lang="en-US" smtClean="0"/>
              <a:t>Monday, June 23,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68185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t>
            </a:r>
          </a:p>
          <a:p>
            <a:pPr lvl="1"/>
            <a:r>
              <a:rPr lang="en-US" dirty="0"/>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dirty="0">
                <a:latin typeface="Arial" panose="020B0604020202020204" pitchFamily="34" charset="0"/>
                <a:cs typeface="Arial" panose="020B0604020202020204" pitchFamily="34" charset="0"/>
              </a:rPr>
              <a:t>@MassDPH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Massachusetts Department of Public Health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fld id="{C8A432C8-69A7-458B-9684-2BFA64B31948}" type="datetime2">
              <a:rPr lang="en-US" smtClean="0"/>
              <a:t>Monday, June 23, 2025</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39621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7"/>
          <p:cNvSpPr>
            <a:spLocks noGrp="1" noChangeArrowheads="1"/>
          </p:cNvSpPr>
          <p:nvPr>
            <p:ph type="dt" sz="half" idx="10"/>
          </p:nvPr>
        </p:nvSpPr>
        <p:spPr>
          <a:ln/>
        </p:spPr>
        <p:txBody>
          <a:bodyPr/>
          <a:lstStyle>
            <a:lvl1pPr>
              <a:defRPr/>
            </a:lvl1pPr>
          </a:lstStyle>
          <a:p>
            <a:fld id="{6396A3A3-94A6-4E5B-AF39-173ACA3E61CC}" type="datetime2">
              <a:rPr lang="en-US" smtClean="0"/>
              <a:t>Monday, June 23,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76278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12211051" cy="13096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b="1" dirty="0">
              <a:solidFill>
                <a:srgbClr val="000000"/>
              </a:solidFill>
            </a:endParaRPr>
          </a:p>
        </p:txBody>
      </p:sp>
      <p:sp>
        <p:nvSpPr>
          <p:cNvPr id="1027" name="Rectangle 15"/>
          <p:cNvSpPr>
            <a:spLocks noGrp="1" noChangeArrowheads="1"/>
          </p:cNvSpPr>
          <p:nvPr>
            <p:ph type="title"/>
          </p:nvPr>
        </p:nvSpPr>
        <p:spPr bwMode="auto">
          <a:xfrm>
            <a:off x="840317" y="198438"/>
            <a:ext cx="109728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6"/>
          <p:cNvSpPr>
            <a:spLocks noGrp="1" noChangeArrowheads="1"/>
          </p:cNvSpPr>
          <p:nvPr>
            <p:ph type="body" idx="1"/>
          </p:nvPr>
        </p:nvSpPr>
        <p:spPr bwMode="auto">
          <a:xfrm>
            <a:off x="1193800" y="1600201"/>
            <a:ext cx="1038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DATE</a:t>
            </a:r>
            <a:endParaRPr lang="en-US" dirty="0"/>
          </a:p>
        </p:txBody>
      </p:sp>
      <p:sp>
        <p:nvSpPr>
          <p:cNvPr id="1042" name="Rectangle 18"/>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lgn="r"/>
            <a:r>
              <a:rPr lang="en-US"/>
              <a:t>April 28, 2017</a:t>
            </a:r>
            <a:endParaRPr lang="en-US" dirty="0"/>
          </a:p>
        </p:txBody>
      </p:sp>
      <p:sp>
        <p:nvSpPr>
          <p:cNvPr id="1043" name="Rectangle 19"/>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F4F051AF-86DC-43B3-B8B0-8DF76A1509E7}" type="slidenum">
              <a:rPr lang="en-US" altLang="en-US">
                <a:solidFill>
                  <a:srgbClr val="000000"/>
                </a:solidFill>
              </a:rPr>
              <a:pPr eaLnBrk="1" hangingPunct="1">
                <a:defRPr/>
              </a:pPr>
              <a:t>‹#›</a:t>
            </a:fld>
            <a:endParaRPr lang="en-US" altLang="en-US">
              <a:solidFill>
                <a:srgbClr val="000000"/>
              </a:solidFill>
            </a:endParaRPr>
          </a:p>
        </p:txBody>
      </p:sp>
      <p:pic>
        <p:nvPicPr>
          <p:cNvPr id="8" name="Picture 4" descr="DPH Logo - Blue w-shadow">
            <a:extLst>
              <a:ext uri="{FF2B5EF4-FFF2-40B4-BE49-F238E27FC236}">
                <a16:creationId xmlns:a16="http://schemas.microsoft.com/office/drawing/2014/main" id="{DA3FFEC6-DB0F-4B35-B7B6-B7828272204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95877" y="41669"/>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40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875729" y="235861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Massachusetts HIV Epidemiologic Profile: </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Data as of 7/1/2024</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Population Report: Persons Who Inject Drugs</a:t>
            </a:r>
          </a:p>
        </p:txBody>
      </p:sp>
    </p:spTree>
    <p:extLst>
      <p:ext uri="{BB962C8B-B14F-4D97-AF65-F5344CB8AC3E}">
        <p14:creationId xmlns:p14="http://schemas.microsoft.com/office/powerpoint/2010/main" val="255253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Individuals diagnosed with HIV infection by exposure mode, Massachusetts 2014–2023</a:t>
            </a:r>
            <a:r>
              <a:rPr lang="en-US" sz="2400" baseline="30000" dirty="0"/>
              <a:t>1</a:t>
            </a:r>
            <a:r>
              <a:rPr lang="en-US" sz="2400" dirty="0"/>
              <a:t> </a:t>
            </a:r>
          </a:p>
        </p:txBody>
      </p:sp>
      <p:pic>
        <p:nvPicPr>
          <p:cNvPr id="4" name="Picture 3" descr="The figure is a trendline displaying the number of HIV infection diagnoses by exposure mode (male-to-male sex, injection drug use, male-to-male sex/injection drug use, heterosexual sex, no identified risk, and Other) for the most recent ten-year period.">
            <a:extLst>
              <a:ext uri="{FF2B5EF4-FFF2-40B4-BE49-F238E27FC236}">
                <a16:creationId xmlns:a16="http://schemas.microsoft.com/office/drawing/2014/main" id="{0088DD4A-23EC-7DEB-1FC8-EAD2F330CE41}"/>
              </a:ext>
            </a:extLst>
          </p:cNvPr>
          <p:cNvPicPr>
            <a:picLocks noChangeAspect="1"/>
          </p:cNvPicPr>
          <p:nvPr/>
        </p:nvPicPr>
        <p:blipFill>
          <a:blip r:embed="rId3"/>
          <a:stretch>
            <a:fillRect/>
          </a:stretch>
        </p:blipFill>
        <p:spPr>
          <a:xfrm>
            <a:off x="243332" y="1051354"/>
            <a:ext cx="11705335" cy="475529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376059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Deaths among individuals reported with HIV by exposure mode, Massachusetts 2023 (N=307)</a:t>
            </a:r>
            <a:r>
              <a:rPr lang="en-US" sz="2400" baseline="30000" dirty="0"/>
              <a:t>1</a:t>
            </a:r>
            <a:r>
              <a:rPr lang="en-US" sz="2400" dirty="0"/>
              <a:t> </a:t>
            </a:r>
          </a:p>
        </p:txBody>
      </p:sp>
      <p:pic>
        <p:nvPicPr>
          <p:cNvPr id="3" name="Picture 2" descr="The figure is an open pie chart which displays the distribution by exposure mode of deaths among individuals reported with HIV/AIDS for 2023. A text box in the center of the pie chart reads, “40% reported IDU&quot;.">
            <a:extLst>
              <a:ext uri="{FF2B5EF4-FFF2-40B4-BE49-F238E27FC236}">
                <a16:creationId xmlns:a16="http://schemas.microsoft.com/office/drawing/2014/main" id="{BCE710CA-2636-5712-F9A2-14D1F51B2DF0}"/>
              </a:ext>
            </a:extLst>
          </p:cNvPr>
          <p:cNvPicPr>
            <a:picLocks noChangeAspect="1"/>
          </p:cNvPicPr>
          <p:nvPr/>
        </p:nvPicPr>
        <p:blipFill>
          <a:blip r:embed="rId3"/>
          <a:stretch>
            <a:fillRect/>
          </a:stretch>
        </p:blipFill>
        <p:spPr>
          <a:xfrm>
            <a:off x="3154780" y="955460"/>
            <a:ext cx="6181880" cy="5596613"/>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510651" y="5943600"/>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 to 2023 data.</a:t>
            </a:r>
          </a:p>
          <a:p>
            <a:r>
              <a:rPr lang="en-US" sz="1000" dirty="0">
                <a:latin typeface="Arial Narrow" panose="020B0606020202030204" pitchFamily="34" charset="0"/>
              </a:rPr>
              <a:t>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xfrm>
            <a:off x="2165988" y="1637227"/>
            <a:ext cx="1847028" cy="1301405"/>
          </a:xfrm>
          <a:prstGeom prst="rect">
            <a:avLst/>
          </a:prstGeom>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41778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individuals diagnosed with HIV infection with IDU exposure mode by race/ethnicity and year of diagnosis, Massachusetts 2014–2023</a:t>
            </a:r>
            <a:r>
              <a:rPr lang="en-US" sz="2400" baseline="30000" dirty="0"/>
              <a:t>1</a:t>
            </a:r>
            <a:r>
              <a:rPr lang="en-US" sz="2400" dirty="0"/>
              <a:t> </a:t>
            </a:r>
          </a:p>
        </p:txBody>
      </p:sp>
      <p:pic>
        <p:nvPicPr>
          <p:cNvPr id="4" name="Picture 3" descr="The figure is a trendline displaying the number of HIV infection diagnoses among individuals diagnosed with IDU exposure mode by race/ethnicity (White NH, Black NH, Hispanic/Latinx) for each year from 2014 to 2023.">
            <a:extLst>
              <a:ext uri="{FF2B5EF4-FFF2-40B4-BE49-F238E27FC236}">
                <a16:creationId xmlns:a16="http://schemas.microsoft.com/office/drawing/2014/main" id="{648D4B43-1DFB-7AD2-AFB7-4DD558BA84CC}"/>
              </a:ext>
            </a:extLst>
          </p:cNvPr>
          <p:cNvPicPr>
            <a:picLocks noChangeAspect="1"/>
          </p:cNvPicPr>
          <p:nvPr/>
        </p:nvPicPr>
        <p:blipFill>
          <a:blip r:embed="rId3"/>
          <a:stretch>
            <a:fillRect/>
          </a:stretch>
        </p:blipFill>
        <p:spPr>
          <a:xfrm>
            <a:off x="220458" y="1155948"/>
            <a:ext cx="11717528" cy="4944285"/>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NH = Non-Hispanic; 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239109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HIV diagnoses among individuals with IDU exposure mode by sex assigned at birth, Massachusetts 2014–2023</a:t>
            </a:r>
            <a:r>
              <a:rPr lang="en-US" sz="2400" baseline="30000" dirty="0"/>
              <a:t>1</a:t>
            </a:r>
            <a:r>
              <a:rPr lang="en-US" sz="2400" dirty="0"/>
              <a:t> </a:t>
            </a:r>
          </a:p>
        </p:txBody>
      </p:sp>
      <p:pic>
        <p:nvPicPr>
          <p:cNvPr id="4" name="Picture 3" descr="The figure is a trendline displaying the number of HIV infection diagnoses among individuals with IDU exposure mode by sex assigned at birth (male, female) for each year from 2014 to 2023.">
            <a:extLst>
              <a:ext uri="{FF2B5EF4-FFF2-40B4-BE49-F238E27FC236}">
                <a16:creationId xmlns:a16="http://schemas.microsoft.com/office/drawing/2014/main" id="{FD377C90-389C-9DBE-26C6-91A6BB4EACBC}"/>
              </a:ext>
            </a:extLst>
          </p:cNvPr>
          <p:cNvPicPr>
            <a:picLocks noChangeAspect="1"/>
          </p:cNvPicPr>
          <p:nvPr/>
        </p:nvPicPr>
        <p:blipFill>
          <a:blip r:embed="rId3"/>
          <a:stretch>
            <a:fillRect/>
          </a:stretch>
        </p:blipFill>
        <p:spPr>
          <a:xfrm>
            <a:off x="200657" y="1104476"/>
            <a:ext cx="11790686"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Tree>
    <p:extLst>
      <p:ext uri="{BB962C8B-B14F-4D97-AF65-F5344CB8AC3E}">
        <p14:creationId xmlns:p14="http://schemas.microsoft.com/office/powerpoint/2010/main" val="267336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altLang="en-US" sz="2400" dirty="0"/>
              <a:t>Individuals AMAB and diagnosed with HIV infection with IDU exposure mode by race/ethnicity and year of diagnosis, Massachusetts 2014–2023</a:t>
            </a:r>
            <a:r>
              <a:rPr lang="en-US" sz="2400" baseline="30000" dirty="0"/>
              <a:t>1</a:t>
            </a:r>
            <a:r>
              <a:rPr lang="en-US" sz="2400" dirty="0"/>
              <a:t> </a:t>
            </a:r>
          </a:p>
        </p:txBody>
      </p:sp>
      <p:pic>
        <p:nvPicPr>
          <p:cNvPr id="4" name="Picture 3" descr="The figure is a trendline displaying the percentage distribution by race ethnicity (White NH, Black NH, Hispanic/Latinx, other/unknown) for individuals AMAB for each year from 2014 to 2023.">
            <a:extLst>
              <a:ext uri="{FF2B5EF4-FFF2-40B4-BE49-F238E27FC236}">
                <a16:creationId xmlns:a16="http://schemas.microsoft.com/office/drawing/2014/main" id="{916A6F6D-23A5-D8C8-1550-39F853D47355}"/>
              </a:ext>
            </a:extLst>
          </p:cNvPr>
          <p:cNvPicPr>
            <a:picLocks noChangeAspect="1"/>
          </p:cNvPicPr>
          <p:nvPr/>
        </p:nvPicPr>
        <p:blipFill>
          <a:blip r:embed="rId3"/>
          <a:stretch>
            <a:fillRect/>
          </a:stretch>
        </p:blipFill>
        <p:spPr>
          <a:xfrm>
            <a:off x="243332" y="1100556"/>
            <a:ext cx="1170533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63242" y="6092392"/>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Individuals AMAB : N=421, NH=non-Hispanic; 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Tree>
    <p:extLst>
      <p:ext uri="{BB962C8B-B14F-4D97-AF65-F5344CB8AC3E}">
        <p14:creationId xmlns:p14="http://schemas.microsoft.com/office/powerpoint/2010/main" val="410520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Individuals AFAB and diagnosed with HIV infection with IDU exposure mode by race/ethnicity and year of diagnosis, Massachusetts 2014–2023</a:t>
            </a:r>
            <a:r>
              <a:rPr lang="en-US" sz="2400" baseline="30000" dirty="0"/>
              <a:t>1</a:t>
            </a:r>
            <a:r>
              <a:rPr lang="en-US" sz="2400" dirty="0"/>
              <a:t> </a:t>
            </a:r>
          </a:p>
        </p:txBody>
      </p:sp>
      <p:pic>
        <p:nvPicPr>
          <p:cNvPr id="4" name="Picture 3" descr="The figure is a trendline displaying the percentage distribution by race ethnicity (White NH, Black NH, Hispanic/Latina, other/unknown) for individuals AFAB for each year from 2014 to 2023.">
            <a:extLst>
              <a:ext uri="{FF2B5EF4-FFF2-40B4-BE49-F238E27FC236}">
                <a16:creationId xmlns:a16="http://schemas.microsoft.com/office/drawing/2014/main" id="{E9FB91EE-1002-3405-FA9A-F6190B76E231}"/>
              </a:ext>
            </a:extLst>
          </p:cNvPr>
          <p:cNvPicPr>
            <a:picLocks noChangeAspect="1"/>
          </p:cNvPicPr>
          <p:nvPr/>
        </p:nvPicPr>
        <p:blipFill>
          <a:blip r:embed="rId3"/>
          <a:stretch>
            <a:fillRect/>
          </a:stretch>
        </p:blipFill>
        <p:spPr>
          <a:xfrm>
            <a:off x="307301" y="1135570"/>
            <a:ext cx="11626080" cy="4895512"/>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63242" y="6061737"/>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Individuals AFAB: N=251, NH=non-Hispanic; 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dirty="0"/>
          </a:p>
        </p:txBody>
      </p:sp>
    </p:spTree>
    <p:extLst>
      <p:ext uri="{BB962C8B-B14F-4D97-AF65-F5344CB8AC3E}">
        <p14:creationId xmlns:p14="http://schemas.microsoft.com/office/powerpoint/2010/main" val="349294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distribution of individuals diagnosed with HIV infection with IDU exposure mode by sex assigned at birth and race/ethnicity, </a:t>
            </a:r>
            <a:br>
              <a:rPr lang="en-US" sz="2400" dirty="0"/>
            </a:br>
            <a:r>
              <a:rPr lang="en-US" sz="2400" dirty="0"/>
              <a:t>Massachusetts 2021–2023</a:t>
            </a:r>
            <a:r>
              <a:rPr lang="en-US" sz="2400" baseline="30000" dirty="0"/>
              <a:t>1</a:t>
            </a:r>
            <a:r>
              <a:rPr lang="en-US" sz="2400" dirty="0"/>
              <a:t> </a:t>
            </a:r>
          </a:p>
        </p:txBody>
      </p:sp>
      <p:pic>
        <p:nvPicPr>
          <p:cNvPr id="4" name="Picture 3" descr="The figure is a bar chart displaying the percentage distribution by race ethnicity (White NH, Black NH, Hispanic/Latinx, other/unknown) for three groups: male (N=112), female (N=52), and total (N=164).">
            <a:extLst>
              <a:ext uri="{FF2B5EF4-FFF2-40B4-BE49-F238E27FC236}">
                <a16:creationId xmlns:a16="http://schemas.microsoft.com/office/drawing/2014/main" id="{ED323F51-BAA7-0547-269E-BEA2A862C92A}"/>
              </a:ext>
            </a:extLst>
          </p:cNvPr>
          <p:cNvPicPr>
            <a:picLocks noChangeAspect="1"/>
          </p:cNvPicPr>
          <p:nvPr/>
        </p:nvPicPr>
        <p:blipFill>
          <a:blip r:embed="rId3"/>
          <a:stretch>
            <a:fillRect/>
          </a:stretch>
        </p:blipFill>
        <p:spPr>
          <a:xfrm>
            <a:off x="264670" y="1021825"/>
            <a:ext cx="11662659" cy="5078408"/>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NH = Non-Hispanic; 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dirty="0"/>
          </a:p>
        </p:txBody>
      </p:sp>
    </p:spTree>
    <p:extLst>
      <p:ext uri="{BB962C8B-B14F-4D97-AF65-F5344CB8AC3E}">
        <p14:creationId xmlns:p14="http://schemas.microsoft.com/office/powerpoint/2010/main" val="173786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HIV diagnoses among individuals with IDU exposure mode by age at diagnosis, Massachusetts 2014–2023 (N=661)</a:t>
            </a:r>
            <a:r>
              <a:rPr lang="en-US" sz="2400" baseline="30000" dirty="0"/>
              <a:t>1</a:t>
            </a:r>
            <a:r>
              <a:rPr lang="en-US" sz="2400" dirty="0"/>
              <a:t> </a:t>
            </a:r>
          </a:p>
        </p:txBody>
      </p:sp>
      <p:pic>
        <p:nvPicPr>
          <p:cNvPr id="4" name="Picture 3" descr="The figure is a trendline displaying the percentage distribution of individuals diagnosed with HIV infection with IDU exposure mode by age at diagnosis (&lt;30, 30-39, 40-49, 50+) for each year from 2014 to 2023.">
            <a:extLst>
              <a:ext uri="{FF2B5EF4-FFF2-40B4-BE49-F238E27FC236}">
                <a16:creationId xmlns:a16="http://schemas.microsoft.com/office/drawing/2014/main" id="{049838FA-8116-FAF8-42F2-DBA209C00E4F}"/>
              </a:ext>
            </a:extLst>
          </p:cNvPr>
          <p:cNvPicPr>
            <a:picLocks noChangeAspect="1"/>
          </p:cNvPicPr>
          <p:nvPr/>
        </p:nvPicPr>
        <p:blipFill>
          <a:blip r:embed="rId3"/>
          <a:stretch>
            <a:fillRect/>
          </a:stretch>
        </p:blipFill>
        <p:spPr>
          <a:xfrm>
            <a:off x="243332" y="1125814"/>
            <a:ext cx="11705335" cy="4804064"/>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9</a:t>
            </a:fld>
            <a:endParaRPr lang="en-US" dirty="0"/>
          </a:p>
        </p:txBody>
      </p:sp>
    </p:spTree>
    <p:extLst>
      <p:ext uri="{BB962C8B-B14F-4D97-AF65-F5344CB8AC3E}">
        <p14:creationId xmlns:p14="http://schemas.microsoft.com/office/powerpoint/2010/main" val="2895068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6_Default Design">
  <a:themeElements>
    <a:clrScheme name="Custom 4">
      <a:dk1>
        <a:srgbClr val="000000"/>
      </a:dk1>
      <a:lt1>
        <a:srgbClr val="FFFFFF"/>
      </a:lt1>
      <a:dk2>
        <a:srgbClr val="FFFFFF"/>
      </a:dk2>
      <a:lt2>
        <a:srgbClr val="808080"/>
      </a:lt2>
      <a:accent1>
        <a:srgbClr val="BBE0E3"/>
      </a:accent1>
      <a:accent2>
        <a:srgbClr val="333399"/>
      </a:accent2>
      <a:accent3>
        <a:srgbClr val="FFFFFF"/>
      </a:accent3>
      <a:accent4>
        <a:srgbClr val="FFFFFF"/>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2" ma:contentTypeDescription="Create a new document." ma:contentTypeScope="" ma:versionID="c69a5244d96e11b7c6b618d22e620e6e">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d6b0ae09017d487677e27aaf3f625e08"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8AD35F-6594-4B15-9277-8BFC9EFD0490}">
  <ds:schemaRefs>
    <ds:schemaRef ds:uri="http://www.w3.org/XML/1998/namespace"/>
    <ds:schemaRef ds:uri="ae916ade-957f-4a2f-93c3-592a84a0e75c"/>
    <ds:schemaRef ds:uri="e10e4db1-d899-403d-9807-651178ead3da"/>
    <ds:schemaRef ds:uri="http://purl.org/dc/terms/"/>
    <ds:schemaRef ds:uri="http://purl.org/dc/elements/1.1/"/>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C2939460-63C8-4DB8-B728-9D6574792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4D9094-64B8-4632-A3B1-F24D23B186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2322</TotalTime>
  <Words>2318</Words>
  <Application>Microsoft Office PowerPoint</Application>
  <PresentationFormat>Widescreen</PresentationFormat>
  <Paragraphs>97</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Arial Narrow</vt:lpstr>
      <vt:lpstr>Calibri</vt:lpstr>
      <vt:lpstr>Franklin Gothic Book</vt:lpstr>
      <vt:lpstr>Office Theme</vt:lpstr>
      <vt:lpstr>6_Default Design</vt:lpstr>
      <vt:lpstr>Massachusetts HIV Epidemiologic Profile:  Data as of 7/1/2024 Population Report: Persons Who Inject Drugs</vt:lpstr>
      <vt:lpstr>Individuals diagnosed with HIV infection by exposure mode, Massachusetts 2014–20231 </vt:lpstr>
      <vt:lpstr>Deaths among individuals reported with HIV by exposure mode, Massachusetts 2023 (N=307)1 </vt:lpstr>
      <vt:lpstr>Number of individuals diagnosed with HIV infection with IDU exposure mode by race/ethnicity and year of diagnosis, Massachusetts 2014–20231 </vt:lpstr>
      <vt:lpstr>HIV diagnoses among individuals with IDU exposure mode by sex assigned at birth, Massachusetts 2014–20231 </vt:lpstr>
      <vt:lpstr>Individuals AMAB and diagnosed with HIV infection with IDU exposure mode by race/ethnicity and year of diagnosis, Massachusetts 2014–20231 </vt:lpstr>
      <vt:lpstr>Individuals AFAB and diagnosed with HIV infection with IDU exposure mode by race/ethnicity and year of diagnosis, Massachusetts 2014–20231 </vt:lpstr>
      <vt:lpstr>Percentage distribution of individuals diagnosed with HIV infection with IDU exposure mode by sex assigned at birth and race/ethnicity,  Massachusetts 2021–20231 </vt:lpstr>
      <vt:lpstr>HIV diagnoses among individuals with IDU exposure mode by age at diagnosis, Massachusetts 2014–2023 (N=661)1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HIV Epidemiologic Profile: Data as of 7/1/2024, Population Report: Persons Who Inject Drugs, Slideset</dc:title>
  <dc:creator>Massachusetts Department of Public Health;Bureau of Infectious Disease and Laboratory Sciences</dc:creator>
  <cp:keywords>persons who inject drugs, PWID, IDU, injection drug use, HIV, Massachusetts, population-based fact sheet, HIV surveillance data</cp:keywords>
  <cp:lastModifiedBy>Maile Beatty</cp:lastModifiedBy>
  <cp:revision>394</cp:revision>
  <cp:lastPrinted>2021-01-21T15:13:04Z</cp:lastPrinted>
  <dcterms:created xsi:type="dcterms:W3CDTF">2022-07-05T15:37:33Z</dcterms:created>
  <dcterms:modified xsi:type="dcterms:W3CDTF">2025-06-23T23:03:22Z</dcterms:modified>
  <cp:category>Massachusetts HIV Epidemiologic Profile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