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handoutMasterIdLst>
    <p:handoutMasterId r:id="rId17"/>
  </p:handoutMasterIdLst>
  <p:sldIdLst>
    <p:sldId id="2147470002" r:id="rId5"/>
    <p:sldId id="2147470016" r:id="rId6"/>
    <p:sldId id="2147470029" r:id="rId7"/>
    <p:sldId id="2147470018" r:id="rId8"/>
    <p:sldId id="2147470019" r:id="rId9"/>
    <p:sldId id="2147470030" r:id="rId10"/>
    <p:sldId id="2147470020" r:id="rId11"/>
    <p:sldId id="2147470031" r:id="rId12"/>
    <p:sldId id="2147470032" r:id="rId13"/>
    <p:sldId id="2147470033" r:id="rId14"/>
    <p:sldId id="2147470034" r:id="rId15"/>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4"/>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96" autoAdjust="0"/>
    <p:restoredTop sz="82271" autoAdjust="0"/>
  </p:normalViewPr>
  <p:slideViewPr>
    <p:cSldViewPr snapToGrid="0" snapToObjects="1">
      <p:cViewPr varScale="1">
        <p:scale>
          <a:sx n="64" d="100"/>
          <a:sy n="64" d="100"/>
        </p:scale>
        <p:origin x="480" y="58"/>
      </p:cViewPr>
      <p:guideLst>
        <p:guide orient="horz" pos="4104"/>
        <p:guide pos="70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6/26/2026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6/26/2026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service-details/partner-services-program-information-for-healthcare-providers" TargetMode="External"/><Relationship Id="rId5" Type="http://schemas.openxmlformats.org/officeDocument/2006/relationships/hyperlink" Target="https://www.mass.gov/lists/infectious-disease-data-reports-and-requests" TargetMode="External"/><Relationship Id="rId4" Type="http://schemas.openxmlformats.org/officeDocument/2006/relationships/hyperlink" Target="https://www.mass.gov/info-details/hiv-data-dashboard"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i.org/10.2105/AJPH.2019.305366"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mass.gov/doc/joint-mdph-and-bphc-clinical-advisory-hiv-transmission-through-injection-drug-use-in-boston-march-15-2021/download"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Massachusetts Department of Public Health, Bureau of Infectious Disease and Laboratory Sciences. Massachusetts HIV Epidemiologic Profile: Data as of 7/1/2025, Population Report: Persons Who Inject Drugs, </a:t>
            </a:r>
            <a:r>
              <a:rPr lang="en-US" sz="1200" u="sng" kern="1200" dirty="0">
                <a:solidFill>
                  <a:schemeClr val="tx1"/>
                </a:solidFill>
                <a:effectLst/>
                <a:latin typeface="+mn-lt"/>
                <a:ea typeface="+mn-ea"/>
                <a:cs typeface="+mn-cs"/>
                <a:hlinkClick r:id="rId3"/>
              </a:rPr>
              <a:t>https://www.mass.gov/lists/hivaids-epidemiologic-profiles</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Published December 2025. Accessed [date].</a:t>
            </a:r>
          </a:p>
          <a:p>
            <a:r>
              <a:rPr lang="en-US" sz="1200" b="1" kern="1200" dirty="0">
                <a:solidFill>
                  <a:schemeClr val="tx1"/>
                </a:solidFill>
                <a:effectLst/>
                <a:latin typeface="+mn-lt"/>
                <a:ea typeface="+mn-ea"/>
                <a:cs typeface="+mn-cs"/>
              </a:rPr>
              <a:t>Bureau of Infectious Disease and Laboratory Sciences</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Jamaica Plain Campus/State Public Health Laboratory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4"/>
              </a:rPr>
              <a:t>https://www.mass.gov/info-details/hiv-data-dashboard</a:t>
            </a:r>
            <a:r>
              <a:rPr lang="en-US" sz="1200" u="sng"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https://www.mass.gov/lists/infectious-disease-data-reports-and-requests</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r>
              <a:rPr lang="en-US" dirty="0">
                <a:effectLst/>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 see: </a:t>
            </a:r>
            <a:r>
              <a:rPr lang="en-US" sz="1200" i="1" u="sng" kern="1200" dirty="0">
                <a:solidFill>
                  <a:schemeClr val="tx1"/>
                </a:solidFill>
                <a:effectLst/>
                <a:latin typeface="+mn-lt"/>
                <a:ea typeface="+mn-ea"/>
                <a:cs typeface="+mn-cs"/>
                <a:hlinkClick r:id="rId6"/>
              </a:rPr>
              <a:t>https://www.mass.gov/service-details/partner-services-program-information-for-healthcare-providers</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B38CF-1018-6D14-7B26-7E6BE3B398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57125A-D08A-A9F6-E0D0-623981159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E4CD6D-FFD4-1563-BD96-A044DE5D5D3E}"/>
              </a:ext>
            </a:extLst>
          </p:cNvPr>
          <p:cNvSpPr>
            <a:spLocks noGrp="1"/>
          </p:cNvSpPr>
          <p:nvPr>
            <p:ph type="body" idx="1"/>
          </p:nvPr>
        </p:nvSpPr>
        <p:spPr/>
        <p:txBody>
          <a:bodyPr/>
          <a:lstStyle/>
          <a:p>
            <a:r>
              <a:rPr lang="en-US" dirty="0"/>
              <a:t>The figure is a trendline displaying the percentage distribution of individuals AMAB diagnosed with HIV infection with IDU exposure mode by age at diagnosis (&lt;30, 30-39, 40-49, 50+) for each year from 2015 to 2024.</a:t>
            </a:r>
          </a:p>
          <a:p>
            <a:pPr marL="17145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AMAB under 30 years of age increased from 15% in 2015 to 35% in 2017 and then decreased to 13% in 2024.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AMAB 30–39 years of age increased from 30% in 2015 to 50% in 2024. </a:t>
            </a:r>
          </a:p>
          <a:p>
            <a:endParaRPr lang="en-US" dirty="0"/>
          </a:p>
        </p:txBody>
      </p:sp>
      <p:sp>
        <p:nvSpPr>
          <p:cNvPr id="4" name="Slide Number Placeholder 3">
            <a:extLst>
              <a:ext uri="{FF2B5EF4-FFF2-40B4-BE49-F238E27FC236}">
                <a16:creationId xmlns:a16="http://schemas.microsoft.com/office/drawing/2014/main" id="{AA0B3EFA-98C3-AFBF-223E-E3A9E9BA3112}"/>
              </a:ext>
            </a:extLst>
          </p:cNvPr>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1935306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F3A0C-F6C3-AF39-EC7B-957FBA97C0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152F31-27CD-F6D0-6559-225DAAE0F8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8355E-3CD4-920C-1A83-A19080CAF9E5}"/>
              </a:ext>
            </a:extLst>
          </p:cNvPr>
          <p:cNvSpPr>
            <a:spLocks noGrp="1"/>
          </p:cNvSpPr>
          <p:nvPr>
            <p:ph type="body" idx="1"/>
          </p:nvPr>
        </p:nvSpPr>
        <p:spPr/>
        <p:txBody>
          <a:bodyPr/>
          <a:lstStyle/>
          <a:p>
            <a:r>
              <a:rPr lang="en-US" dirty="0"/>
              <a:t>The figure is a trendline displaying the percentage distribution of individuals AFAB diagnosed with HIV infection with IDU exposure mode by age at diagnosis (&lt;30, 30-39, 40-49, 50+) for each year from 2015 to 2024.</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AFAB under 30 years of age decreased from 35% in 2015 to 16% in 2024.</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AFAB 30–39 years of age increased from 18% in 2015 to 42% in 2024. </a:t>
            </a:r>
          </a:p>
          <a:p>
            <a:endParaRPr lang="en-US" dirty="0"/>
          </a:p>
        </p:txBody>
      </p:sp>
      <p:sp>
        <p:nvSpPr>
          <p:cNvPr id="4" name="Slide Number Placeholder 3">
            <a:extLst>
              <a:ext uri="{FF2B5EF4-FFF2-40B4-BE49-F238E27FC236}">
                <a16:creationId xmlns:a16="http://schemas.microsoft.com/office/drawing/2014/main" id="{A0AF9369-2514-9FF4-3858-3CE729CB7F1B}"/>
              </a:ext>
            </a:extLst>
          </p:cNvPr>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2006570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18">
              <a:defRPr/>
            </a:pPr>
            <a:r>
              <a:rPr lang="en-US" dirty="0"/>
              <a:t>The figure is a trendline displaying the number of HIV infection diagnoses by exposure mode (male-to-male sex, injection drug use, male-to-male sex/injection drug use, heterosexual sex, no identified risk, and Other) for the most recent ten-year period.</a:t>
            </a:r>
          </a:p>
          <a:p>
            <a:endParaRPr lang="en-US" dirty="0"/>
          </a:p>
          <a:p>
            <a:r>
              <a:rPr lang="en-US" sz="1200" b="1" u="sng" kern="1200" cap="all" dirty="0">
                <a:solidFill>
                  <a:schemeClr val="tx1"/>
                </a:solidFill>
                <a:effectLst/>
                <a:latin typeface="+mn-lt"/>
                <a:ea typeface="+mn-ea"/>
                <a:cs typeface="+mn-cs"/>
              </a:rPr>
              <a:t>OUTBREAKS AMONG persons who inject drugs (PWID)</a:t>
            </a:r>
            <a:r>
              <a:rPr lang="en-US" sz="1200" b="1" kern="1200" cap="all"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number of reported cases with injection drug use (IDU) as the primary exposure mode increased from 50 in 2015 to a peak of 115 in 2017 and then decreased to 60 in 2019. The increase in 2017 was primarily due to an outbreak among persons who inject drugs (PWID) in the northeast part of the state between 2016 and 2018.* Following a focused public health response, the number of HIV infection diagnoses attributed to IDU in the northeast decreased. However, in early 2019, a new cluster of HIV infection was identified in Boston among PWID who were experiencing or had experienced recent homelessness, and the total statewide number of reported cases with IDU as the primary exposure increased to 82 in 2021. Following another focused public health response, the number of HIV infection diagnoses attributed to IDU decreased by 48% to 43 cases in 2024.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As of July 1, 2025, a total of 239 cases diagnosed since November 2018 have been investigated and identified as part of the Boston cluster. As it is an active cluster of concern, additional cases will continue to be investigated and added. Continuing trends among those newly diagnosed in the Boston cluster (N=16 cases diagnosed in 2024) include an increase in polysubstance and methamphetamine use.**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more information, see: Charles </a:t>
            </a:r>
            <a:r>
              <a:rPr lang="en-US" sz="1200" kern="1200" dirty="0" err="1">
                <a:solidFill>
                  <a:schemeClr val="tx1"/>
                </a:solidFill>
                <a:effectLst/>
                <a:latin typeface="+mn-lt"/>
                <a:ea typeface="+mn-ea"/>
                <a:cs typeface="+mn-cs"/>
              </a:rPr>
              <a:t>Alpren</a:t>
            </a:r>
            <a:r>
              <a:rPr lang="en-US" sz="1200" kern="1200" dirty="0">
                <a:solidFill>
                  <a:schemeClr val="tx1"/>
                </a:solidFill>
                <a:effectLst/>
                <a:latin typeface="+mn-lt"/>
                <a:ea typeface="+mn-ea"/>
                <a:cs typeface="+mn-cs"/>
              </a:rPr>
              <a:t> et al. “Opioid Use Fueling HIV Transmission in an Urban Setting: An Outbreak of HIV Infection Among People Who Inject Drugs—Massachusetts, 2015–2018”, </a:t>
            </a:r>
            <a:r>
              <a:rPr lang="en-US" sz="1200" i="1" kern="1200" dirty="0">
                <a:solidFill>
                  <a:schemeClr val="tx1"/>
                </a:solidFill>
                <a:effectLst/>
                <a:latin typeface="+mn-lt"/>
                <a:ea typeface="+mn-ea"/>
                <a:cs typeface="+mn-cs"/>
              </a:rPr>
              <a:t>American Journal of Public Health</a:t>
            </a:r>
            <a:r>
              <a:rPr lang="en-US" sz="1200" kern="1200" dirty="0">
                <a:solidFill>
                  <a:schemeClr val="tx1"/>
                </a:solidFill>
                <a:effectLst/>
                <a:latin typeface="+mn-lt"/>
                <a:ea typeface="+mn-ea"/>
                <a:cs typeface="+mn-cs"/>
              </a:rPr>
              <a:t> 110, no. 1 (January 1, 2020): pp. 37-44. </a:t>
            </a:r>
            <a:r>
              <a:rPr lang="en-US" sz="1200" u="sng" kern="1200" dirty="0">
                <a:solidFill>
                  <a:schemeClr val="tx1"/>
                </a:solidFill>
                <a:effectLst/>
                <a:latin typeface="+mn-lt"/>
                <a:ea typeface="+mn-ea"/>
                <a:cs typeface="+mn-cs"/>
                <a:hlinkClick r:id="rId3"/>
              </a:rPr>
              <a:t>https://doi.org/10.2105/AJPH.2019.305366</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more information, see: Joint MDPH and BPHC Clinical Advisory: Increase in newly diagnosed HIV infections among persons who inject drugs in Boston, March 15, 2021, available at: </a:t>
            </a:r>
            <a:r>
              <a:rPr lang="en-US" sz="1200" u="sng" kern="1200" dirty="0">
                <a:solidFill>
                  <a:schemeClr val="tx1"/>
                </a:solidFill>
                <a:effectLst/>
                <a:latin typeface="+mn-lt"/>
                <a:ea typeface="+mn-ea"/>
                <a:cs typeface="+mn-cs"/>
                <a:hlinkClick r:id="rId4"/>
              </a:rPr>
              <a:t>https://www.mass.gov/doc/joint-mdph-and-bphc-clinical-advisory-hiv-transmission-through-injection-drug-use-in-boston-march-15-2021/download</a:t>
            </a:r>
            <a:r>
              <a:rPr lang="en-US" sz="1200" kern="1200" dirty="0">
                <a:solidFill>
                  <a:schemeClr val="tx1"/>
                </a:solidFill>
                <a:effectLst/>
                <a:latin typeface="+mn-lt"/>
                <a:ea typeface="+mn-ea"/>
                <a:cs typeface="+mn-cs"/>
              </a:rPr>
              <a:t>    </a:t>
            </a:r>
          </a:p>
          <a:p>
            <a:pPr marL="173736" indent="-173736">
              <a:spcBef>
                <a:spcPts val="0"/>
              </a:spcBef>
              <a:spcAft>
                <a:spcPts val="600"/>
              </a:spcAft>
              <a:buFont typeface="Arial" panose="020B0604020202020204" pitchFamily="34" charset="0"/>
              <a:buChar char="•"/>
            </a:pPr>
            <a:endParaRPr lang="en-US" sz="1200" baseline="30000" dirty="0">
              <a:cs typeface="Arial" panose="020B0604020202020204" pitchFamily="34" charset="0"/>
            </a:endParaRPr>
          </a:p>
          <a:p>
            <a:r>
              <a:rPr lang="en-US" sz="1200" baseline="30000" dirty="0">
                <a:latin typeface="Arial Narrow" panose="020B0606020202030204" pitchFamily="34" charset="0"/>
              </a:rPr>
              <a:t>* </a:t>
            </a:r>
            <a:r>
              <a:rPr lang="en-US" sz="1200" dirty="0">
                <a:latin typeface="Arial Narrow" panose="020B0606020202030204" pitchFamily="34" charset="0"/>
              </a:rPr>
              <a:t>For more information, see: Charles </a:t>
            </a:r>
            <a:r>
              <a:rPr lang="en-US" sz="1200" dirty="0" err="1">
                <a:latin typeface="Arial Narrow" panose="020B0606020202030204" pitchFamily="34" charset="0"/>
              </a:rPr>
              <a:t>Alpren</a:t>
            </a:r>
            <a:r>
              <a:rPr lang="en-US" sz="1200" dirty="0">
                <a:latin typeface="Arial Narrow" panose="020B0606020202030204" pitchFamily="34" charset="0"/>
              </a:rPr>
              <a:t> et al. “Opioid Use Fueling HIV Transmission in an Urban Setting: An Outbreak of HIV Infection Among People Who Inject Drugs—Massachusetts, 2015–2018”, </a:t>
            </a:r>
            <a:r>
              <a:rPr lang="en-US" sz="1200" i="1" dirty="0">
                <a:latin typeface="Arial Narrow" panose="020B0606020202030204" pitchFamily="34" charset="0"/>
              </a:rPr>
              <a:t>American Journal of Public Health</a:t>
            </a:r>
            <a:r>
              <a:rPr lang="en-US" sz="1200" dirty="0">
                <a:latin typeface="Arial Narrow" panose="020B0606020202030204" pitchFamily="34" charset="0"/>
              </a:rPr>
              <a:t> 110, no. 1 (January 1, 2020): pp. 37-44. </a:t>
            </a:r>
            <a:r>
              <a:rPr lang="en-US" sz="1200" dirty="0">
                <a:solidFill>
                  <a:srgbClr val="3333FF"/>
                </a:solidFill>
                <a:latin typeface="Arial Narrow" panose="020B0606020202030204" pitchFamily="34" charset="0"/>
                <a:hlinkClick r:id="rId3" tooltip="Opioid Use Fueling HIV Transmission in an Urban Setting: An Outbreak of HIV Infection Among People Who Inject Drugs&amp;#x2014;Massachusetts, 2015&amp;#x2013;2018">
                  <a:extLst>
                    <a:ext uri="{A12FA001-AC4F-418D-AE19-62706E023703}">
                      <ahyp:hlinkClr xmlns:ahyp="http://schemas.microsoft.com/office/drawing/2018/hyperlinkcolor" val="tx"/>
                    </a:ext>
                  </a:extLst>
                </a:hlinkClick>
              </a:rPr>
              <a:t>https://doi.org/10.2105/AJPH.2019.305366</a:t>
            </a:r>
            <a:endParaRPr lang="en-US" sz="1200" dirty="0">
              <a:solidFill>
                <a:srgbClr val="3333FF"/>
              </a:solidFill>
              <a:latin typeface="Arial Narrow" panose="020B0606020202030204" pitchFamily="34" charset="0"/>
            </a:endParaRPr>
          </a:p>
          <a:p>
            <a:r>
              <a:rPr lang="en-US" sz="1200" baseline="30000" dirty="0">
                <a:latin typeface="Arial Narrow" panose="020B0606020202030204" pitchFamily="34" charset="0"/>
              </a:rPr>
              <a:t>** </a:t>
            </a:r>
            <a:r>
              <a:rPr lang="en-US" sz="1200" dirty="0">
                <a:latin typeface="Arial Narrow" panose="020B0606020202030204" pitchFamily="34" charset="0"/>
              </a:rPr>
              <a:t>For more information, see: Joint MDPH and BPHC Clinical Advisory: Increase in newly diagnosed HIV infections among persons who inject drugs in Boston, March 15, 2021, available at: </a:t>
            </a:r>
            <a:r>
              <a:rPr lang="en-US" sz="1200" dirty="0">
                <a:latin typeface="Arial Narrow" panose="020B0606020202030204" pitchFamily="34" charset="0"/>
                <a:hlinkClick r:id="rId4"/>
              </a:rPr>
              <a:t>https://www.mass.gov/doc/joint-mdph-and-bphc-clinical-advisory-hiv-transmission-through-injection-drug-use-in-boston-march-15-2021/download</a:t>
            </a:r>
            <a:r>
              <a:rPr lang="en-US" sz="1200" dirty="0">
                <a:latin typeface="Arial Narrow" panose="020B0606020202030204" pitchFamily="34" charset="0"/>
              </a:rPr>
              <a:t>  </a:t>
            </a:r>
          </a:p>
          <a:p>
            <a:pPr marL="173736" indent="-173736">
              <a:spcBef>
                <a:spcPts val="0"/>
              </a:spcBef>
              <a:spcAft>
                <a:spcPts val="600"/>
              </a:spcAft>
              <a:buFont typeface="Arial" panose="020B0604020202020204" pitchFamily="34" charset="0"/>
              <a:buChar char="•"/>
            </a:pPr>
            <a:endParaRPr lang="en-US" sz="1200" baseline="30000" dirty="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figure is an open pie chart which displays the distribution by exposure mode of deaths among individuals reported with HIV for 2024. A text box in the center of the pie chart reads, “38% reported IDU".</a:t>
            </a:r>
          </a:p>
          <a:p>
            <a:pPr algn="ctr"/>
            <a:r>
              <a:rPr lang="en-US" sz="1200" b="1" dirty="0">
                <a:ea typeface="Calibri" panose="020F0502020204030204" pitchFamily="34" charset="0"/>
                <a:cs typeface="Times New Roman" panose="02020603050405020304" pitchFamily="18" charset="0"/>
              </a:rPr>
              <a:t>KEY FINDING</a:t>
            </a:r>
          </a:p>
          <a:p>
            <a:r>
              <a:rPr lang="en-US" sz="1200" kern="1200" dirty="0">
                <a:solidFill>
                  <a:schemeClr val="tx1"/>
                </a:solidFill>
                <a:effectLst/>
                <a:latin typeface="+mn-lt"/>
                <a:ea typeface="+mn-ea"/>
                <a:cs typeface="+mn-cs"/>
              </a:rPr>
              <a:t>Individuals with IDU exposure mode accounted for the largest proportion of deaths among individuals reported with HIV. In 2024, 33% of deaths among individuals with HIV were reported with an exposure mode of IDU and an additional 5% were reported with an exposure mode of MSM/IDU, compared to 7% and 2%, respectively, of 2024 HIV infection diagnoses. The leading causes of death among individuals reported with HIV infection with IDU and MSM/IDU exposure mode who died in 2023 (with a known cause) were external causes of injuries and poisonings (which includes opioid overdoses) which accounted for 37% (N=45/122) of deaths, cancer which accounted for 17% (N=21/122) of deaths, and HIV which accounted for 13% (N=16/122) of deaths.</a:t>
            </a:r>
            <a:r>
              <a:rPr lang="en-US" dirty="0">
                <a:effectLst/>
              </a:rPr>
              <a:t> </a:t>
            </a:r>
          </a:p>
          <a:p>
            <a:r>
              <a:rPr lang="en-US" sz="1200" i="1" kern="1200" dirty="0">
                <a:solidFill>
                  <a:schemeClr val="tx1"/>
                </a:solidFill>
                <a:effectLst/>
                <a:latin typeface="+mn-lt"/>
                <a:ea typeface="+mn-ea"/>
                <a:cs typeface="+mn-cs"/>
              </a:rPr>
              <a:t>Final cause of death is not yet available for all 2024 deaths among individuals with HIV as of 7/1/2025</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3917103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trendline displaying the number of HIV infection diagnoses among individuals diagnosed with IDU exposure mode by race/ethnicity (White NH, Black NH, Hispanic/Latinx) for each year from 2015 to 2024.</a:t>
            </a:r>
          </a:p>
          <a:p>
            <a:endParaRPr lang="en-US" dirty="0"/>
          </a:p>
          <a:p>
            <a:r>
              <a:rPr lang="en-US" sz="1200" b="1" kern="1200" dirty="0">
                <a:solidFill>
                  <a:schemeClr val="tx1"/>
                </a:solidFill>
                <a:effectLst/>
                <a:latin typeface="+mn-lt"/>
                <a:ea typeface="+mn-ea"/>
                <a:cs typeface="+mn-cs"/>
              </a:rPr>
              <a:t>KEY FINDING</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number of HIV infection diagnoses with IDU exposure mode among White (non-Hispanic) individuals more than doubled from 2015 to 2017, decreased by 44% in 2019, increased by 55% in 2021, and then decreased by 51% in 2024. The number of HIV infection diagnoses with IDU exposure mode among Hispanic/Latinx individuals more than tripled from 2015 to 2017, decreased by 74% in 2019 and then remained relatively stable through 2024. The outbreak of HIV infection in the northeastern cities of Lawrence and Lowell among PWID may have contributed to the increase and subsequent decrease among Hispanic/Latinx individuals. The number of HIV infection diagnoses with IDU exposure mode among Black (non-Hispanic) individuals remained relatively stable from 2015 to 2024.</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238346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trendline displaying the number of HIV infection diagnoses among individuals with IDU exposure mode by sex assigned at birth (male, female) for each year from 2015 to 2024.</a:t>
            </a:r>
          </a:p>
          <a:p>
            <a:endParaRPr lang="en-US" dirty="0"/>
          </a:p>
          <a:p>
            <a:pPr lvl="0"/>
            <a:r>
              <a:rPr lang="en-US" sz="1200" kern="1200" dirty="0">
                <a:solidFill>
                  <a:schemeClr val="tx1"/>
                </a:solidFill>
                <a:effectLst/>
                <a:latin typeface="+mn-lt"/>
                <a:ea typeface="+mn-ea"/>
                <a:cs typeface="+mn-cs"/>
              </a:rPr>
              <a:t>The number of HIV infection diagnoses with IDU exposure mode among individuals AMAB more than doubled from 2015 to 2017, decreased by 53% in 2019, increased by 57% in 2021, and decreased by 56% in 2024. The number of diagnoses with IDU exposure mode among individuals AFAB more than doubled from 2015 to 2017, decreased by 38% in 2019, remained relatively stable through 2021, decreased by 56% in 2022, and then increased by 58% in 2024.</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3471975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trendline displaying the percentage distribution by race ethnicity (White NH, Black NH, Hispanic/Latina, other/unknown) for individuals AMAB for each year from 2015 to 2024.</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Each year from 2015 to 2024,</a:t>
            </a:r>
            <a:r>
              <a:rPr lang="en-US" sz="1200" kern="1200" baseline="300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largest proportion of individuals AMAB diagnosed with HIV infection with IDU exposure mode was White (non-Hispanic) (42%–75%), followed by Hispanic/Latinx (15%–44%), Black (non-Hispanic) (5%–21%), and other or unknown race/ethnicity (0%–8%).</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024678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trendline displaying the percentage distribution by race ethnicity (White NH, Black NH, Hispanic/Latinx, other/unknown) for individuals AFAB for each year from 2015 to 2024.</a:t>
            </a:r>
          </a:p>
          <a:p>
            <a:endParaRPr lang="en-US" dirty="0"/>
          </a:p>
          <a:p>
            <a:pPr marL="171450" lvl="0" indent="-171450">
              <a:buFont typeface="Arial" panose="020B0604020202020204" pitchFamily="34" charset="0"/>
              <a:buChar char="•"/>
            </a:pPr>
            <a:r>
              <a:rPr lang="en-US" sz="1200" dirty="0"/>
              <a:t>Each year from 2015 to 2024, the majority (68%</a:t>
            </a:r>
            <a:r>
              <a:rPr lang="en-US" altLang="en-US" sz="1200" dirty="0"/>
              <a:t>–</a:t>
            </a:r>
            <a:r>
              <a:rPr lang="en-US" sz="1200" dirty="0"/>
              <a:t>92%) of individuals AFAB diagnosed with HIV infection with IDU exposure mode have been White (non-Hispanic).</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1382460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bar chart displaying the percentage distribution by race ethnicity (White NH, Black NH, Hispanic/Latinx, other/unknown) for three groups: male (N=82), female (N=45), and total (N=127).</a:t>
            </a:r>
          </a:p>
          <a:p>
            <a:endParaRPr lang="en-US" dirty="0"/>
          </a:p>
          <a:p>
            <a:pPr lvl="0"/>
            <a:r>
              <a:rPr lang="en-US" sz="1200" kern="1200" dirty="0">
                <a:solidFill>
                  <a:schemeClr val="tx1"/>
                </a:solidFill>
                <a:effectLst/>
                <a:latin typeface="+mn-lt"/>
                <a:ea typeface="+mn-ea"/>
                <a:cs typeface="+mn-cs"/>
              </a:rPr>
              <a:t>A larger percentage of individuals AFAB (87%) than individuals AMAB (54%) diagnosed with HIV infection during 2022 to 2024</a:t>
            </a:r>
            <a:r>
              <a:rPr lang="en-US" sz="1200" kern="1200" baseline="300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with IDU exposure mode was White (non-Hispanic). </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893613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dirty="0"/>
              <a:t>The figure is a trendline displaying the percentage distribution of individuals diagnosed with HIV infection with IDU exposure mode by age at diagnosis (&lt;30, 30-39, 40-49, 50+) for each year from 2015 to 2024.</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under 30 years of age increased from 22% in 2015 to 34% in 2017 and then decreased to 14% in 2024.</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percentage of HIV infection diagnoses with IDU exposure mode among individuals 30–39 years of age increased from 26% in 2015 to 47% in 2024. </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453124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1849329"/>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 </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Data as of 7/1/2025</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Population Report: Persons Who Inject Drugs</a:t>
            </a:r>
          </a:p>
        </p:txBody>
      </p:sp>
    </p:spTree>
    <p:extLst>
      <p:ext uri="{BB962C8B-B14F-4D97-AF65-F5344CB8AC3E}">
        <p14:creationId xmlns:p14="http://schemas.microsoft.com/office/powerpoint/2010/main" val="2552531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1E188-A491-29F2-3341-B011181D0D5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D8EBF74-227F-7C64-379D-AEB957610DBC}"/>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AMAB with IDU exposure mode by age at diagnosis, Massachusetts 2015–2024 (N=428)</a:t>
            </a:r>
            <a:r>
              <a:rPr lang="en-US" sz="2400" baseline="30000" dirty="0"/>
              <a:t>1</a:t>
            </a:r>
            <a:r>
              <a:rPr lang="en-US" sz="2400" dirty="0"/>
              <a:t> </a:t>
            </a:r>
          </a:p>
        </p:txBody>
      </p:sp>
      <p:pic>
        <p:nvPicPr>
          <p:cNvPr id="6" name="Picture 5" descr="The figure is a trendline displaying the percentage distribution of individuals AMAB diagnosed with HIV infection with IDU exposure mode by age at diagnosis (&lt;30, 30-39, 40-49, 50+) for each year from 2015 to 2024.">
            <a:extLst>
              <a:ext uri="{FF2B5EF4-FFF2-40B4-BE49-F238E27FC236}">
                <a16:creationId xmlns:a16="http://schemas.microsoft.com/office/drawing/2014/main" id="{15C2CF34-8B7D-0B79-C983-51511677C50B}"/>
              </a:ext>
            </a:extLst>
          </p:cNvPr>
          <p:cNvPicPr>
            <a:picLocks noChangeAspect="1"/>
          </p:cNvPicPr>
          <p:nvPr/>
        </p:nvPicPr>
        <p:blipFill>
          <a:blip r:embed="rId3"/>
          <a:stretch>
            <a:fillRect/>
          </a:stretch>
        </p:blipFill>
        <p:spPr>
          <a:xfrm>
            <a:off x="243332" y="1171352"/>
            <a:ext cx="11705335" cy="4804064"/>
          </a:xfrm>
          <a:prstGeom prst="rect">
            <a:avLst/>
          </a:prstGeom>
        </p:spPr>
      </p:pic>
      <p:sp>
        <p:nvSpPr>
          <p:cNvPr id="5" name="TextBox 4">
            <a:extLst>
              <a:ext uri="{FF2B5EF4-FFF2-40B4-BE49-F238E27FC236}">
                <a16:creationId xmlns:a16="http://schemas.microsoft.com/office/drawing/2014/main" id="{5D11F8BF-3C5D-A1C5-EDB0-390E8B819BDD}"/>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8FD5189A-91B8-ECBA-4FCA-2780293064E7}"/>
              </a:ext>
            </a:extLst>
          </p:cNvPr>
          <p:cNvSpPr>
            <a:spLocks noGrp="1"/>
          </p:cNvSpPr>
          <p:nvPr>
            <p:ph type="sldNum" sz="quarter" idx="4"/>
          </p:nvPr>
        </p:nvSpPr>
        <p:spPr>
          <a:prstGeom prst="rect">
            <a:avLst/>
          </a:prstGeom>
        </p:spPr>
        <p:txBody>
          <a:bodyPr/>
          <a:lstStyle/>
          <a:p>
            <a:fld id="{CA49D0EE-DE7F-324B-A84C-F36708423CDB}" type="slidenum">
              <a:rPr lang="en-US" smtClean="0"/>
              <a:pPr/>
              <a:t>10</a:t>
            </a:fld>
            <a:endParaRPr lang="en-US" dirty="0"/>
          </a:p>
        </p:txBody>
      </p:sp>
    </p:spTree>
    <p:extLst>
      <p:ext uri="{BB962C8B-B14F-4D97-AF65-F5344CB8AC3E}">
        <p14:creationId xmlns:p14="http://schemas.microsoft.com/office/powerpoint/2010/main" val="67148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E22C5-31F5-4850-0547-0021A2E059D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D40E141-4179-DC26-999F-4B25E573C643}"/>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with IDU exposure mode by age at diagnosis, Massachusetts 2015–2024 (N=248)</a:t>
            </a:r>
            <a:r>
              <a:rPr lang="en-US" sz="2400" baseline="30000" dirty="0"/>
              <a:t>1</a:t>
            </a:r>
            <a:r>
              <a:rPr lang="en-US" sz="2400" dirty="0"/>
              <a:t> </a:t>
            </a:r>
          </a:p>
        </p:txBody>
      </p:sp>
      <p:pic>
        <p:nvPicPr>
          <p:cNvPr id="6" name="Picture 5" descr="The figure is a trendline displaying the percentage distribution of individuals AFAB diagnosed with HIV infection with IDU exposure mode by age at diagnosis (&lt;30, 30-39, 40-49, 50+) for each year from 2015 to 2024.">
            <a:extLst>
              <a:ext uri="{FF2B5EF4-FFF2-40B4-BE49-F238E27FC236}">
                <a16:creationId xmlns:a16="http://schemas.microsoft.com/office/drawing/2014/main" id="{6AF7D314-7E45-448B-2626-7EC3B9DF2267}"/>
              </a:ext>
            </a:extLst>
          </p:cNvPr>
          <p:cNvPicPr>
            <a:picLocks noChangeAspect="1"/>
          </p:cNvPicPr>
          <p:nvPr/>
        </p:nvPicPr>
        <p:blipFill>
          <a:blip r:embed="rId3"/>
          <a:stretch>
            <a:fillRect/>
          </a:stretch>
        </p:blipFill>
        <p:spPr>
          <a:xfrm>
            <a:off x="231300" y="1159320"/>
            <a:ext cx="11705335" cy="4804064"/>
          </a:xfrm>
          <a:prstGeom prst="rect">
            <a:avLst/>
          </a:prstGeom>
        </p:spPr>
      </p:pic>
      <p:sp>
        <p:nvSpPr>
          <p:cNvPr id="5" name="TextBox 4">
            <a:extLst>
              <a:ext uri="{FF2B5EF4-FFF2-40B4-BE49-F238E27FC236}">
                <a16:creationId xmlns:a16="http://schemas.microsoft.com/office/drawing/2014/main" id="{BB0A4C36-3794-8D03-50E7-187C6D61B772}"/>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02A0CD5B-EA0A-6F68-803D-9350C58F6669}"/>
              </a:ext>
            </a:extLst>
          </p:cNvPr>
          <p:cNvSpPr>
            <a:spLocks noGrp="1"/>
          </p:cNvSpPr>
          <p:nvPr>
            <p:ph type="sldNum" sz="quarter" idx="4"/>
          </p:nvPr>
        </p:nvSpPr>
        <p:spPr>
          <a:prstGeom prst="rect">
            <a:avLst/>
          </a:prstGeom>
        </p:spPr>
        <p:txBody>
          <a:bodyPr/>
          <a:lstStyle/>
          <a:p>
            <a:fld id="{CA49D0EE-DE7F-324B-A84C-F36708423CDB}" type="slidenum">
              <a:rPr lang="en-US" smtClean="0"/>
              <a:pPr/>
              <a:t>11</a:t>
            </a:fld>
            <a:endParaRPr lang="en-US" dirty="0"/>
          </a:p>
        </p:txBody>
      </p:sp>
    </p:spTree>
    <p:extLst>
      <p:ext uri="{BB962C8B-B14F-4D97-AF65-F5344CB8AC3E}">
        <p14:creationId xmlns:p14="http://schemas.microsoft.com/office/powerpoint/2010/main" val="2868841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Individuals diagnosed with HIV infection by exposure mode, Massachusetts 2015–2024</a:t>
            </a:r>
            <a:r>
              <a:rPr lang="en-US" sz="2400" baseline="30000" dirty="0"/>
              <a:t>1</a:t>
            </a:r>
            <a:r>
              <a:rPr lang="en-US" sz="2400" dirty="0"/>
              <a:t> </a:t>
            </a:r>
          </a:p>
        </p:txBody>
      </p:sp>
      <p:pic>
        <p:nvPicPr>
          <p:cNvPr id="6" name="Picture 5" descr="The figure is a trendline displaying the number of HIV infection diagnoses by exposure mode (male-to-male sex, injection drug use, male-to-male sex/injection drug use, heterosexual sex, no identified risk, and Other) for the most recent ten-year period.">
            <a:extLst>
              <a:ext uri="{FF2B5EF4-FFF2-40B4-BE49-F238E27FC236}">
                <a16:creationId xmlns:a16="http://schemas.microsoft.com/office/drawing/2014/main" id="{AA6DD9AD-9CC6-1C69-AB8B-9ED9E8B3A059}"/>
              </a:ext>
            </a:extLst>
          </p:cNvPr>
          <p:cNvPicPr>
            <a:picLocks noChangeAspect="1"/>
          </p:cNvPicPr>
          <p:nvPr/>
        </p:nvPicPr>
        <p:blipFill>
          <a:blip r:embed="rId3"/>
          <a:stretch>
            <a:fillRect/>
          </a:stretch>
        </p:blipFill>
        <p:spPr>
          <a:xfrm>
            <a:off x="0" y="1167898"/>
            <a:ext cx="12192000" cy="4618459"/>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20760" y="5784616"/>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376059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Deaths among individuals reported with HIV by exposure mode, Massachusetts 2024 (N=330)</a:t>
            </a:r>
          </a:p>
        </p:txBody>
      </p:sp>
      <p:pic>
        <p:nvPicPr>
          <p:cNvPr id="6" name="Picture 5" descr="The figure is an open pie chart which displays the distribution by exposure mode of deaths among individuals reported with HIV for 2024. A text box in the center of the pie chart reads, “38% reported IDU&quot;.">
            <a:extLst>
              <a:ext uri="{FF2B5EF4-FFF2-40B4-BE49-F238E27FC236}">
                <a16:creationId xmlns:a16="http://schemas.microsoft.com/office/drawing/2014/main" id="{FA1F6E84-3FF2-4290-1834-9B6B6D0CFED9}"/>
              </a:ext>
            </a:extLst>
          </p:cNvPr>
          <p:cNvPicPr>
            <a:picLocks noChangeAspect="1"/>
          </p:cNvPicPr>
          <p:nvPr/>
        </p:nvPicPr>
        <p:blipFill>
          <a:blip r:embed="rId3"/>
          <a:stretch>
            <a:fillRect/>
          </a:stretch>
        </p:blipFill>
        <p:spPr>
          <a:xfrm>
            <a:off x="2869452" y="1191210"/>
            <a:ext cx="7584081" cy="5438103"/>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360930" y="6079879"/>
            <a:ext cx="11470139" cy="400110"/>
          </a:xfrm>
          <a:prstGeom prst="rect">
            <a:avLst/>
          </a:prstGeom>
          <a:noFill/>
        </p:spPr>
        <p:txBody>
          <a:bodyPr wrap="square" rtlCol="0">
            <a:spAutoFit/>
          </a:bodyPr>
          <a:lstStyle/>
          <a:p>
            <a:r>
              <a:rPr lang="en-US" sz="1000" dirty="0">
                <a:latin typeface="Arial Narrow" panose="020B0606020202030204" pitchFamily="34" charset="0"/>
              </a:rPr>
              <a:t>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xfrm>
            <a:off x="2165988" y="1637227"/>
            <a:ext cx="1847028" cy="1301405"/>
          </a:xfrm>
          <a:prstGeom prst="rect">
            <a:avLst/>
          </a:prstGeom>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417786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Number of individuals diagnosed with HIV infection with IDU exposure mode by race/ethnicity and year of diagnosis, Massachusetts 2015–2024</a:t>
            </a:r>
            <a:r>
              <a:rPr lang="en-US" sz="2400" baseline="30000" dirty="0"/>
              <a:t>1</a:t>
            </a:r>
            <a:r>
              <a:rPr lang="en-US" sz="2400" dirty="0"/>
              <a:t> </a:t>
            </a:r>
          </a:p>
        </p:txBody>
      </p:sp>
      <p:pic>
        <p:nvPicPr>
          <p:cNvPr id="6" name="Picture 5" descr="The figure is a trendline displaying the number of HIV infection diagnoses among individuals diagnosed with IDU exposure mode by race/ethnicity (White NH, Black NH, Hispanic/Latinx) for each year from 2015 to 2024.">
            <a:extLst>
              <a:ext uri="{FF2B5EF4-FFF2-40B4-BE49-F238E27FC236}">
                <a16:creationId xmlns:a16="http://schemas.microsoft.com/office/drawing/2014/main" id="{EB1F6113-F00C-72C5-8A2B-D4C9BDF70DEE}"/>
              </a:ext>
            </a:extLst>
          </p:cNvPr>
          <p:cNvPicPr>
            <a:picLocks noChangeAspect="1"/>
          </p:cNvPicPr>
          <p:nvPr/>
        </p:nvPicPr>
        <p:blipFill>
          <a:blip r:embed="rId3"/>
          <a:stretch>
            <a:fillRect/>
          </a:stretch>
        </p:blipFill>
        <p:spPr>
          <a:xfrm>
            <a:off x="112257" y="1082630"/>
            <a:ext cx="11967485" cy="5029636"/>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NH = Non-Hispanic;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2391098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with IDU exposure mode by sex assigned at birth, Massachusetts 2015–2024</a:t>
            </a:r>
            <a:r>
              <a:rPr lang="en-US" sz="2400" baseline="30000" dirty="0"/>
              <a:t>1</a:t>
            </a:r>
            <a:r>
              <a:rPr lang="en-US" sz="2400" dirty="0"/>
              <a:t> </a:t>
            </a:r>
          </a:p>
        </p:txBody>
      </p:sp>
      <p:pic>
        <p:nvPicPr>
          <p:cNvPr id="11" name="Picture 10" descr="The figure is a trendline displaying the number of HIV infection diagnoses among individuals with IDU exposure mode by sex assigned at birth (male, female) for each year from 2015 to 2024.">
            <a:extLst>
              <a:ext uri="{FF2B5EF4-FFF2-40B4-BE49-F238E27FC236}">
                <a16:creationId xmlns:a16="http://schemas.microsoft.com/office/drawing/2014/main" id="{05ABB642-9D1C-CA2C-3866-370394BA0E1A}"/>
              </a:ext>
            </a:extLst>
          </p:cNvPr>
          <p:cNvPicPr>
            <a:picLocks noChangeAspect="1"/>
          </p:cNvPicPr>
          <p:nvPr/>
        </p:nvPicPr>
        <p:blipFill>
          <a:blip r:embed="rId3"/>
          <a:stretch>
            <a:fillRect/>
          </a:stretch>
        </p:blipFill>
        <p:spPr>
          <a:xfrm>
            <a:off x="200657" y="1150014"/>
            <a:ext cx="11790686" cy="4846740"/>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2673365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Individuals AMAB and diagnosed with HIV infection with IDU exposure mode by race/ethnicity and year of diagnosis, Massachusetts 2015–2024</a:t>
            </a:r>
            <a:r>
              <a:rPr lang="en-US" sz="2400" baseline="30000" dirty="0"/>
              <a:t>1</a:t>
            </a:r>
            <a:r>
              <a:rPr lang="en-US" sz="2400" dirty="0"/>
              <a:t> </a:t>
            </a:r>
          </a:p>
        </p:txBody>
      </p:sp>
      <p:pic>
        <p:nvPicPr>
          <p:cNvPr id="6" name="Picture 5" descr="The figure is a trendline displaying the percentage distribution by race ethnicity (White NH, Black NH, Hispanic/Latina, other/unknown) for individuals AMAB for each year from 2015 to 2024.">
            <a:extLst>
              <a:ext uri="{FF2B5EF4-FFF2-40B4-BE49-F238E27FC236}">
                <a16:creationId xmlns:a16="http://schemas.microsoft.com/office/drawing/2014/main" id="{C31B664D-0896-2587-1473-89EE254C2353}"/>
              </a:ext>
            </a:extLst>
          </p:cNvPr>
          <p:cNvPicPr>
            <a:picLocks noChangeAspect="1"/>
          </p:cNvPicPr>
          <p:nvPr/>
        </p:nvPicPr>
        <p:blipFill>
          <a:blip r:embed="rId3"/>
          <a:stretch>
            <a:fillRect/>
          </a:stretch>
        </p:blipFill>
        <p:spPr>
          <a:xfrm>
            <a:off x="319056" y="1137656"/>
            <a:ext cx="11626080" cy="4895512"/>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061737"/>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Individuals AMAB : N=428, NH=non-Hispanic;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349294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altLang="en-US" sz="2400" dirty="0"/>
              <a:t>Individuals AFAB and diagnosed with HIV infection with IDU exposure mode by race/ethnicity and year of diagnosis, Massachusetts 2015–2024</a:t>
            </a:r>
            <a:r>
              <a:rPr lang="en-US" sz="2400" baseline="30000" dirty="0"/>
              <a:t>1</a:t>
            </a:r>
            <a:r>
              <a:rPr lang="en-US" sz="2400" dirty="0"/>
              <a:t> </a:t>
            </a:r>
          </a:p>
        </p:txBody>
      </p:sp>
      <p:pic>
        <p:nvPicPr>
          <p:cNvPr id="6" name="Picture 5" descr="The figure is a trendline displaying the percentage distribution by race ethnicity (White NH, Black NH, Hispanic/Latinx, other/unknown) for individuals AFAB for each year from 2015 to 2024.">
            <a:extLst>
              <a:ext uri="{FF2B5EF4-FFF2-40B4-BE49-F238E27FC236}">
                <a16:creationId xmlns:a16="http://schemas.microsoft.com/office/drawing/2014/main" id="{38F7745D-3C37-05CE-A4AE-E8DE43C9064D}"/>
              </a:ext>
            </a:extLst>
          </p:cNvPr>
          <p:cNvPicPr>
            <a:picLocks noChangeAspect="1"/>
          </p:cNvPicPr>
          <p:nvPr/>
        </p:nvPicPr>
        <p:blipFill>
          <a:blip r:embed="rId3"/>
          <a:stretch>
            <a:fillRect/>
          </a:stretch>
        </p:blipFill>
        <p:spPr>
          <a:xfrm>
            <a:off x="147076" y="1174075"/>
            <a:ext cx="11705335" cy="4846740"/>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092392"/>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Individuals AFAB: N=248, NH=non-Hispanic;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7</a:t>
            </a:fld>
            <a:endParaRPr lang="en-US" dirty="0"/>
          </a:p>
        </p:txBody>
      </p:sp>
    </p:spTree>
    <p:extLst>
      <p:ext uri="{BB962C8B-B14F-4D97-AF65-F5344CB8AC3E}">
        <p14:creationId xmlns:p14="http://schemas.microsoft.com/office/powerpoint/2010/main" val="410520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fontScale="90000"/>
          </a:bodyPr>
          <a:lstStyle/>
          <a:p>
            <a:pPr algn="ctr"/>
            <a:r>
              <a:rPr lang="en-US" sz="2400" dirty="0"/>
              <a:t>Percentage distribution of individuals diagnosed with HIV infection with IDU exposure mode by sex assigned at birth and race/ethnicity, </a:t>
            </a:r>
            <a:br>
              <a:rPr lang="en-US" sz="2400" dirty="0"/>
            </a:br>
            <a:r>
              <a:rPr lang="en-US" sz="2400" dirty="0"/>
              <a:t>Massachusetts 2022–2024</a:t>
            </a:r>
            <a:r>
              <a:rPr lang="en-US" sz="2400" baseline="30000" dirty="0"/>
              <a:t>1</a:t>
            </a:r>
            <a:r>
              <a:rPr lang="en-US" sz="2400" dirty="0"/>
              <a:t> </a:t>
            </a:r>
          </a:p>
        </p:txBody>
      </p:sp>
      <p:pic>
        <p:nvPicPr>
          <p:cNvPr id="6" name="Picture 5" descr="The figure is a bar chart displaying the percentage distribution by race ethnicity (White NH, Black NH, Hispanic/Latinx, other/unknown) for three groups: male (N=82), female (N=45), and total (N=127).">
            <a:extLst>
              <a:ext uri="{FF2B5EF4-FFF2-40B4-BE49-F238E27FC236}">
                <a16:creationId xmlns:a16="http://schemas.microsoft.com/office/drawing/2014/main" id="{DD37C4EA-C694-BDD0-D2A0-52570FCABEC5}"/>
              </a:ext>
            </a:extLst>
          </p:cNvPr>
          <p:cNvPicPr>
            <a:picLocks noChangeAspect="1"/>
          </p:cNvPicPr>
          <p:nvPr/>
        </p:nvPicPr>
        <p:blipFill>
          <a:blip r:embed="rId3"/>
          <a:stretch>
            <a:fillRect/>
          </a:stretch>
        </p:blipFill>
        <p:spPr>
          <a:xfrm>
            <a:off x="264670" y="1058243"/>
            <a:ext cx="11662659" cy="5078408"/>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NH = Non-Hispanic; 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dirty="0"/>
          </a:p>
        </p:txBody>
      </p:sp>
    </p:spTree>
    <p:extLst>
      <p:ext uri="{BB962C8B-B14F-4D97-AF65-F5344CB8AC3E}">
        <p14:creationId xmlns:p14="http://schemas.microsoft.com/office/powerpoint/2010/main" val="1737868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HIV diagnoses among individuals with IDU exposure mode by age at diagnosis, Massachusetts 2015–2024 (N=676)</a:t>
            </a:r>
            <a:r>
              <a:rPr lang="en-US" sz="2400" baseline="30000" dirty="0"/>
              <a:t>1</a:t>
            </a:r>
            <a:r>
              <a:rPr lang="en-US" sz="2400" dirty="0"/>
              <a:t> </a:t>
            </a:r>
          </a:p>
        </p:txBody>
      </p:sp>
      <p:pic>
        <p:nvPicPr>
          <p:cNvPr id="6" name="Picture 5" descr="The figure is a trendline displaying the percentage distribution of individuals diagnosed with HIV infection with IDU exposure mode by age at diagnosis (&lt;30, 30-39, 40-49, 50+) for each year from 2015 to 2024.">
            <a:extLst>
              <a:ext uri="{FF2B5EF4-FFF2-40B4-BE49-F238E27FC236}">
                <a16:creationId xmlns:a16="http://schemas.microsoft.com/office/drawing/2014/main" id="{A0663FBD-6039-0B96-73C1-6579CBD3324F}"/>
              </a:ext>
            </a:extLst>
          </p:cNvPr>
          <p:cNvPicPr>
            <a:picLocks noChangeAspect="1"/>
          </p:cNvPicPr>
          <p:nvPr/>
        </p:nvPicPr>
        <p:blipFill>
          <a:blip r:embed="rId3"/>
          <a:stretch>
            <a:fillRect/>
          </a:stretch>
        </p:blipFill>
        <p:spPr>
          <a:xfrm>
            <a:off x="231300" y="1171352"/>
            <a:ext cx="11705335" cy="4804064"/>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9</a:t>
            </a:fld>
            <a:endParaRPr lang="en-US" dirty="0"/>
          </a:p>
        </p:txBody>
      </p:sp>
    </p:spTree>
    <p:extLst>
      <p:ext uri="{BB962C8B-B14F-4D97-AF65-F5344CB8AC3E}">
        <p14:creationId xmlns:p14="http://schemas.microsoft.com/office/powerpoint/2010/main" val="2895068681"/>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2.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E8AD35F-6594-4B15-9277-8BFC9EFD0490}">
  <ds:schemaRefs>
    <ds:schemaRef ds:uri="http://schemas.microsoft.com/office/2006/documentManagement/types"/>
    <ds:schemaRef ds:uri="http://schemas.microsoft.com/office/infopath/2007/PartnerControls"/>
    <ds:schemaRef ds:uri="http://purl.org/dc/elements/1.1/"/>
    <ds:schemaRef ds:uri="http://purl.org/dc/terms/"/>
    <ds:schemaRef ds:uri="http://purl.org/dc/dcmitype/"/>
    <ds:schemaRef ds:uri="http://www.w3.org/XML/1998/namespace"/>
    <ds:schemaRef ds:uri="e10e4db1-d899-403d-9807-651178ead3da"/>
    <ds:schemaRef ds:uri="ae916ade-957f-4a2f-93c3-592a84a0e75c"/>
    <ds:schemaRef ds:uri="http://schemas.openxmlformats.org/package/2006/metadata/core-properties"/>
    <ds:schemaRef ds:uri="http://schemas.microsoft.com/office/2006/metadata/propertie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3020</TotalTime>
  <Words>2732</Words>
  <Application>Microsoft Office PowerPoint</Application>
  <PresentationFormat>Widescreen</PresentationFormat>
  <Paragraphs>119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Narrow</vt:lpstr>
      <vt:lpstr>Avenir Next LT Pro</vt:lpstr>
      <vt:lpstr>Calibri</vt:lpstr>
      <vt:lpstr>Franklin Gothic Book</vt:lpstr>
      <vt:lpstr>Office Theme</vt:lpstr>
      <vt:lpstr>Massachusetts HIV Epidemiologic Profile:  Data as of 7/1/2025 Population Report: Persons Who Inject Drugs</vt:lpstr>
      <vt:lpstr>Individuals diagnosed with HIV infection by exposure mode, Massachusetts 2015–20241 </vt:lpstr>
      <vt:lpstr>Deaths among individuals reported with HIV by exposure mode, Massachusetts 2024 (N=330)</vt:lpstr>
      <vt:lpstr>Number of individuals diagnosed with HIV infection with IDU exposure mode by race/ethnicity and year of diagnosis, Massachusetts 2015–20241 </vt:lpstr>
      <vt:lpstr>HIV diagnoses among individuals with IDU exposure mode by sex assigned at birth, Massachusetts 2015–20241 </vt:lpstr>
      <vt:lpstr>Individuals AMAB and diagnosed with HIV infection with IDU exposure mode by race/ethnicity and year of diagnosis, Massachusetts 2015–20241 </vt:lpstr>
      <vt:lpstr>Individuals AFAB and diagnosed with HIV infection with IDU exposure mode by race/ethnicity and year of diagnosis, Massachusetts 2015–20241 </vt:lpstr>
      <vt:lpstr>Percentage distribution of individuals diagnosed with HIV infection with IDU exposure mode by sex assigned at birth and race/ethnicity,  Massachusetts 2022–20241 </vt:lpstr>
      <vt:lpstr>HIV diagnoses among individuals with IDU exposure mode by age at diagnosis, Massachusetts 2015–2024 (N=676)1 </vt:lpstr>
      <vt:lpstr>HIV diagnoses among individuals AMAB with IDU exposure mode by age at diagnosis, Massachusetts 2015–2024 (N=428)1 </vt:lpstr>
      <vt:lpstr>HIV diagnoses among individuals with IDU exposure mode by age at diagnosis, Massachusetts 2015–2024 (N=248)1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HIV Epidemiologic Profile: Data as of 7/1/2025, Population Report: Persons Who Inject Drugs, slideset</dc:title>
  <dc:creator>Massachusetts Department of Public Health;Bureau of Infectious Disease and Laboratory Sciences</dc:creator>
  <cp:keywords>persons who inject drugs, PWID, IDU, injection drug use, HIV, Massachusetts, population-based fact sheet, HIV surveillance data</cp:keywords>
  <cp:lastModifiedBy>Maile Beatty</cp:lastModifiedBy>
  <cp:revision>99</cp:revision>
  <cp:lastPrinted>2021-01-21T15:13:04Z</cp:lastPrinted>
  <dcterms:created xsi:type="dcterms:W3CDTF">2022-07-05T15:37:33Z</dcterms:created>
  <dcterms:modified xsi:type="dcterms:W3CDTF">2026-06-26T14:51:36Z</dcterms:modified>
  <cp:category>Massachusetts HIV Epidemiologic Profile: slideset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