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7"/>
  </p:notesMasterIdLst>
  <p:handoutMasterIdLst>
    <p:handoutMasterId r:id="rId18"/>
  </p:handoutMasterIdLst>
  <p:sldIdLst>
    <p:sldId id="2147470002" r:id="rId6"/>
    <p:sldId id="2147470024" r:id="rId7"/>
    <p:sldId id="2147470027" r:id="rId8"/>
    <p:sldId id="2147470018" r:id="rId9"/>
    <p:sldId id="2147470019" r:id="rId10"/>
    <p:sldId id="2147470020" r:id="rId11"/>
    <p:sldId id="2147470021" r:id="rId12"/>
    <p:sldId id="2147470022" r:id="rId13"/>
    <p:sldId id="2147470028" r:id="rId14"/>
    <p:sldId id="2147470029" r:id="rId15"/>
    <p:sldId id="2147470023" r:id="rId16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7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4" clrIdx="0"/>
  <p:cmAuthor id="1" name="Karen" initials="K" lastIdx="2" clrIdx="1"/>
  <p:cmAuthor id="2" name="Bharel, Monica (DPH)" initials="BM(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94"/>
    <a:srgbClr val="B3A2C7"/>
    <a:srgbClr val="403152"/>
    <a:srgbClr val="95B3D7"/>
    <a:srgbClr val="990099"/>
    <a:srgbClr val="4376BB"/>
    <a:srgbClr val="032E53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72299" autoAdjust="0"/>
  </p:normalViewPr>
  <p:slideViewPr>
    <p:cSldViewPr snapToGrid="0" snapToObjects="1">
      <p:cViewPr varScale="1">
        <p:scale>
          <a:sx n="46" d="100"/>
          <a:sy n="46" d="100"/>
        </p:scale>
        <p:origin x="1195" y="317"/>
      </p:cViewPr>
      <p:guideLst>
        <p:guide orient="horz" pos="4104"/>
        <p:guide pos="7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76"/>
    </p:cViewPr>
  </p:sorterViewPr>
  <p:notesViewPr>
    <p:cSldViewPr snapToGrid="0" snapToObjects="1">
      <p:cViewPr varScale="1">
        <p:scale>
          <a:sx n="60" d="100"/>
          <a:sy n="60" d="100"/>
        </p:scale>
        <p:origin x="2610" y="7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3"/>
            <a:ext cx="5669280" cy="3690462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hivaids-epidemiologic-profil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ass.gov/service-details/partner-services-program-information-for-healthcare-providers" TargetMode="External"/><Relationship Id="rId5" Type="http://schemas.openxmlformats.org/officeDocument/2006/relationships/hyperlink" Target="https://www.mass.gov/lists/infectious-disease-data-reports-and-requests" TargetMode="External"/><Relationship Id="rId4" Type="http://schemas.openxmlformats.org/officeDocument/2006/relationships/hyperlink" Target="https://www.mass.gov/info-details/hiv-data-dashboard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 citation: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Massachusetts Department of Public Health, Bureau of Infectious Disease and Laboratory Sciences. Massachusetts HIV Epidemiologic Profile: Data as of 7/1/2024, Population Report: Racial and Ethnic Groups,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https://www.mass.gov/lists/hivaids-epidemiologic-profiles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Published December 2024. Accessed [date].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Bureau of Infectious Disease and Laboratory Sciences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Massachusetts Department of Public Health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Jamaica Plain Campus/State Public Health Laboratory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305 South Street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Jamaica Plain, MA 02130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about this report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983-6560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reach the Reporting and Partner Services Line*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983-6999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speak to the on-call epidemiologist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983-6800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about infectious disease reporting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983-6801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Data Dashboard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https://www.mass.gov/info-details/hiv-data-dashboard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 for additional data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https://www.mass.gov/lists/infectious-disease-data-reports-and-requests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sets for HIV Epidemiologic Profile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https://www.mass.gov/lists/hivaids-epidemiologic-profiles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*Providers may use this number to report individuals newly diagnosed with a notifiable sexually transmitted infection, including HIV, or request partner services. Partner services is a free and confidential service for individuals recently diagnosed with a priority infection. The client-centered program offers counseling, linkage to other health and social services, anonymous notification of partners who were exposed and assistance with getting testing and treatment. For more information, see: 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https://www.mass.gov/service-details/partner-services-program-information-for-healthcare-providers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*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Providers may use this number to report individuals newly diagnosed with a notifiable sexually transmitted infection, including HIV, or request partner services. Partner services is a free and confidential service for individuals recently diagnosed with a priority infection. The client-centered program offers counseling, linkage to other health and social services, anonymous notification of partners who were exposed and assistance with getting testing and treatment. For more</a:t>
            </a:r>
            <a:r>
              <a:rPr lang="en-US" sz="1200" b="0" i="0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information</a:t>
            </a:r>
            <a:r>
              <a:rPr lang="en-US" sz="1200" b="0" i="0" u="sng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,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 see: </a:t>
            </a:r>
            <a:r>
              <a:rPr lang="en-US" sz="1200" b="0" i="1" u="sng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  <a:hlinkClick r:id="rId6"/>
              </a:rPr>
              <a:t>https://www.mass.gov/service-details/partner-services-program-information-for-healthcare-providers</a:t>
            </a:r>
            <a:r>
              <a:rPr lang="en-US" sz="1200" b="0" i="0" dirty="0">
                <a:solidFill>
                  <a:srgbClr val="0078D4"/>
                </a:solidFill>
                <a:effectLst/>
                <a:latin typeface="Arial Narrow" panose="020B0606020202030204" pitchFamily="34" charset="0"/>
              </a:rPr>
              <a:t>) </a:t>
            </a:r>
            <a:endParaRPr lang="en-US" sz="1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1E703-13E3-5112-082B-819B8A7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349E3-68B8-AE88-3F54-70BA44700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0D4B4E-1A2F-EAF4-B447-E3E1AA288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 bar chart displaying the distribution of recent HIV diagnoses by exposure mode </a:t>
            </a:r>
            <a:r>
              <a:rPr lang="en-US" sz="1200" dirty="0"/>
              <a:t>among Hispanic/Latinx  individuals </a:t>
            </a:r>
            <a:r>
              <a:rPr lang="en-US" dirty="0"/>
              <a:t>for each of three places of birth: US (N=171), PR/USD (N=32), and Non-US (N=231).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MSM was the predominant exposure mode among Hispanic/Latinx individuals recently diagnosed with HIV infection for all places of birth: US (49%), Puerto Rico (44%), and non-US (57%). Twenty-nine percent (N=38/132) of HIV diagnoses among non-US born Hispanic/Latinx individuals with MSM exposure mode were born in Brazil, 17% (N=22/132) were born in Colombia, 15% (N=20/132) were born in the Dominican Republic, and 10% (N=13/132) were born in El Salvador.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151C2-BADF-0593-1C27-E385561CE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4882A-7C3A-D1D4-0C3D-5F28C03C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71CAC-64D2-10B0-008E-79D6A951B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79DC0F-CD51-100F-91D5-185758994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 bar chart displaying the average age at diagnosis for each of four racial/ethnic groups: White NH (N=437), Black NH (N=503), and Hispanic/Latinx (N=434) and Asian/Pacific Islander (N=42) and for the Massachusetts total (N=1,435).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average age at HIV diagnosis from 2021 to 2023 was younger for Hispanic/Latinx and Asian/Pacific Islander individuals diagnosed with HIV infection (both 35.0 years) compared to Black (non-Hispanic) and White (non-Hispanic) individuals (40.5 and 39.7 years, respectively).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852D-392D-54B0-3892-808946D898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 bar chart displaying the average annual HIV diagnosis rates per 100,000 among individuals assigned male at birth, individuals assigned female at birth, and the Massachusetts total population for four racial/ethnic groups: White NH, Black NH, Hispanic/Latinx, and Asian/Pacific Islander.</a:t>
            </a:r>
          </a:p>
          <a:p>
            <a:pPr>
              <a:lnSpc>
                <a:spcPct val="115000"/>
              </a:lnSpc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were large disparities in average annual age-adjusted HIV diagnosis rates for 2021 to 2023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race/ethnicity. C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ompared to the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 among White (non-Hispanic) individuals, the rate among: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was 11 times greater, and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was five times greater.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differences based on race/ethnicity and sex assigned at birth, the average annual age-adjusted HIV diagnosis rate for 2021 to 2023 among: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assigned male at birth (AMAB) was seven times that of White (non-Hispanic) individuals AMAB,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AMAB was five times that of White (non-Hispanic) individuals AMAB,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assigned female at birth (AFAB) was 24 times that of White (non-Hispanic) individuals AFAB, and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AFAB was five times that of White (non-Hispanic) individuals AFAB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13">
              <a:defRPr/>
            </a:pPr>
            <a:r>
              <a:rPr lang="en-US" dirty="0"/>
              <a:t>The figure is a bar chart displaying the age-adjusted HIV prevalence rates per 100,000 population among individuals assigned male at birth, individuals assigned female at birth, and the Massachusetts total population for four racial/ethnic groups: White NH, Black NH, Hispanic/Latinx, and Asian/Pacific Islander.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2023,</a:t>
            </a:r>
            <a:r>
              <a:rPr lang="en-US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age-adjusted HIV prevalence rate per 100,000 population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individuals assigned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at birth (AMAB) was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that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individuals assigned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female at birth (AFAB)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large disparities in age-adjusted prevalence rates by race/ethnicity. Compared to the rate among White (non-Hispanic) individuals, the rate among: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was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greater, and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was six times greater. 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respect to differences based on race/ethnicity and sex assigned at birth, the age-adjusted HIV prevalence rate among: 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AMAB was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seven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that of White (non-Hispanic) individuals AMAB,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AMAB was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times that of White (non-Hispanic) individuals AMAB, 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(non-Hispanic) individuals AFAB was 27 times that of White (non-Hispanic) individuals AFAB, and</a:t>
            </a:r>
          </a:p>
          <a:p>
            <a:pPr marL="171450" marR="0" indent="-17145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Hispanic/Latinx individuals AFAB was 11 times that of White (non-Hispanic) individuals AFAB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349E1-2E73-BE61-6766-1A262A548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6E29DF-0EA3-AD72-24AD-457D8F1F2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09ED4-4B4A-8B60-4E45-99FA2F7870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average annual age-adjusted death rate among individuals reported with HIV/AIDS per 100,000 for Massachusetts total, White NH individuals, Black NH individuals, and Hispanic/Latinx individuals.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0">
              <a:lnSpc>
                <a:spcPct val="115000"/>
              </a:lnSpc>
              <a:tabLst>
                <a:tab pos="228600" algn="l"/>
              </a:tabLst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The age-adjusted average all-cause death rate from 2021 to 2023 among: 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Black (non-Hispanic) individuals reported with HIV was eight times that of White (non-Hispanic) individuals, and</a:t>
            </a:r>
          </a:p>
          <a:p>
            <a:pPr marL="171450" lvl="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1200" dirty="0">
                <a:latin typeface="Arial" panose="020B0604020202020204" pitchFamily="34" charset="0"/>
                <a:cs typeface="Times New Roman" panose="02020603050405020304" pitchFamily="18" charset="0"/>
              </a:rPr>
              <a:t>Hispanic/Latinx individuals reported with HIV was six times that of White (non-Hispanic) individuals.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176EA-BE8F-48E4-0C6D-31291B53F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4DFF1-C9A8-E604-32BB-F1361078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39A80-A0E0-3AED-389C-C172380D9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50AA6-F4B7-E28E-3E1E-0C0379994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 bar chart displaying the distribution of recent HIV diagnoses by exposure mode for each of three racial/ethnic groups: White NH (N=437), Black NH (N=503), and Hispanic/Latinx (N=434).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While the predominant exposure mode among White (non-Hispanic) and Hispanic/Latinx individuals recently diagnosed with HIV infection was MSM (44% and 53%, respectively), the largest proportion of Black (non-Hispanic) individuals was assigned no identified risk for exposure mode (39%).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8BF6F-9216-F953-FC3D-279F6C3EB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E03D-7202-49A6-9E9B-FB45C2E20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2EC224-7D34-47BD-71AE-332E1D6F3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F280F-5334-CCA0-D7E0-A8FAE548E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recent HIV diagnoses among individuals assigned male at birth by exposure mode for each of three racial/ethnic groups: White NH (N=350), Black NH (N=277), and Hispanic/Latinx (N=357).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MSM was the most frequently reported exposure mode among White (non-Hispanic) (55%) and Hispanic/Latinx (64%) individuals AMAB, while NIR accounted for the largest proportion among Black (non-Hispanic) individuals AMAB (47%).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227F6-E24B-A63B-A8D2-AB5028DD3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0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24480-EFAE-4348-E680-847B6F34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00CAB-1E93-EE18-DC25-B0600A46B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FED7F7-B9B8-2815-9B69-C090E8A94A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recent HIV diagnoses among individuals assigned female at birth by exposure mode for each of three racial/ethnic groups: White NH (N=87), Black NH (N=226), and Hispanic/Latinx (N=77).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Injection drug use was the predominant exposure mode among White (non-Hispanic) individuals AFAB recently diagnosed with HIV infection (47%), while presumed heterosexual sex accounted for the largest proportions among Black (non-Hispanic) (55%) and Hispanic/Latinx (56%) individuals AFAB.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2509E-1CCD-C4DC-F5E1-1F2BA626A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6058F-FD54-2F8F-F873-A4C2AED1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4608EC-9B71-9D18-D9AD-94245DDE5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869B6B-AC0B-1825-89EC-6059B4FC2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 stacked bar chart displaying the distribution of recent HIV diagnoses by place of birth (non-US, Puerto Rico/US Dependency, or US) for each of four racial/ethnic groups: White NH (N=437), Black NH (N=503), Hispanic/Latinx (N=434), and Asian/Pacific Islander (N=42).</a:t>
            </a:r>
          </a:p>
          <a:p>
            <a:endParaRPr lang="en-US" dirty="0"/>
          </a:p>
          <a:p>
            <a:pPr algn="ctr"/>
            <a:r>
              <a:rPr lang="en-US" sz="1200" b="1" dirty="0"/>
              <a:t>KEY FINDING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Seventy-four percent of Asian/Pacific Islander individuals diagnosed with HIV infection during 2021–2023 were born outside the US, compared to 67% of Black (non-Hispanic), 53% of Hispanic/Latinx, and 9% of White (non-Hispanic) individuals.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C4238-E903-2E64-E2EC-DEC0054667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7545E-D0BB-8F6B-1DB2-980A75BB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13FA95-AE69-DD0D-4BB9-89947E8006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168E5-0D4C-7DD8-CF6A-71DF06F5B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recent HIV diagnoses by exposure mode </a:t>
            </a:r>
            <a:r>
              <a:rPr lang="en-US" sz="1200" dirty="0"/>
              <a:t>among Black (non-Hispanic) individuals </a:t>
            </a:r>
            <a:r>
              <a:rPr lang="en-US" dirty="0"/>
              <a:t>for each of two places of birth: US/PR/USD (N=164), and Non-US (N=339).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While the predominant exposure mode among Black (non-Hispanic) individuals recently diagnosed with HIV infection and born in the US, Puerto Rico, and other US dependencies was MSM (40%), the largest proportion of Black (non-Hispanic) individuals born outside the US was assigned no identified risk for exposure mode (44%). Sixty-three percent (N=93/148) of HIV diagnoses among non-US born Black (non-Hispanic) individuals with NIR exposure mode were born in Haiti.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70FCD-9ADB-13ED-5A80-F26E49492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4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5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1444747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F8888-4050-4221-AD57-59EFEBA7E08D}"/>
              </a:ext>
            </a:extLst>
          </p:cNvPr>
          <p:cNvSpPr/>
          <p:nvPr userDrawn="1"/>
        </p:nvSpPr>
        <p:spPr>
          <a:xfrm>
            <a:off x="271206" y="120304"/>
            <a:ext cx="1697871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F3066-0720-4C67-9304-D6F544BF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61896" y="208410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  <a:p>
            <a:pPr lvl="0"/>
            <a:r>
              <a:rPr lang="en-US" dirty="0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287" y="4032280"/>
            <a:ext cx="4797425" cy="746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4203" y="5400446"/>
            <a:ext cx="5843587" cy="850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88445-FA02-7971-750E-32D4DDEEE526}"/>
              </a:ext>
            </a:extLst>
          </p:cNvPr>
          <p:cNvSpPr txBox="1"/>
          <p:nvPr userDrawn="1"/>
        </p:nvSpPr>
        <p:spPr>
          <a:xfrm>
            <a:off x="1785708" y="196391"/>
            <a:ext cx="104233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Bureau of Infectious Disease and Laboratory Sciences</a:t>
            </a:r>
          </a:p>
        </p:txBody>
      </p:sp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3D019-A32C-4EAD-B8E6-DBDA699692FD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BA98F-560C-4997-81C4-81D4D9187EAB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72B2-CA5C-437D-87D0-8081271A9E4B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D4847-11EF-4466-A8AD-85CDB7B49118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8457A-3AB9-4880-8A0C-9F8524491207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76D3-5B7F-4300-ABED-C91F1B2AE209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1E59-17DD-41CE-97CA-624A472382D4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057FC-95B6-4D89-AFDA-ABA33EE921E5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9917" y="198439"/>
            <a:ext cx="27432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317" y="198439"/>
            <a:ext cx="8026400" cy="5927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549AC-EB31-477F-92A9-B1988E232878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level one bullet text. </a:t>
            </a:r>
          </a:p>
          <a:p>
            <a:pPr lvl="1"/>
            <a:r>
              <a:rPr lang="en-US" dirty="0"/>
              <a:t>Second level bullet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204033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3158760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2138083"/>
            <a:ext cx="92202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@MassDPH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mass.gov/dph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93807" y="4248351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73CFF-FEB4-457F-90DC-D389438D4775}"/>
              </a:ext>
            </a:extLst>
          </p:cNvPr>
          <p:cNvSpPr txBox="1"/>
          <p:nvPr userDrawn="1"/>
        </p:nvSpPr>
        <p:spPr>
          <a:xfrm>
            <a:off x="596900" y="140213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DPH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C9B6E2D-48CD-4F33-96D0-5E3155FD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432C8-69A7-458B-9684-2BFA64B31948}" type="datetime2">
              <a:rPr lang="en-US" smtClean="0"/>
              <a:t>Wednesday, June 11, 2025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6A3A3-94A6-4E5B-AF39-173ACA3E61CC}" type="datetime2">
              <a:rPr lang="en-US" smtClean="0"/>
              <a:t>Wednesday, June 11,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4" r:id="rId5"/>
    <p:sldLayoutId id="2147483659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12211051" cy="1309688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0317" y="198438"/>
            <a:ext cx="109728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1600201"/>
            <a:ext cx="1038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algn="r"/>
            <a:r>
              <a:rPr lang="en-US"/>
              <a:t>April 28, 2017</a:t>
            </a: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F4F051AF-86DC-43B3-B8B0-8DF76A1509E7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4" descr="DPH Logo - Blue w-shadow">
            <a:extLst>
              <a:ext uri="{FF2B5EF4-FFF2-40B4-BE49-F238E27FC236}">
                <a16:creationId xmlns:a16="http://schemas.microsoft.com/office/drawing/2014/main" id="{DA3FFEC6-DB0F-4B35-B7B6-B78282722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77" y="41669"/>
            <a:ext cx="1215175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5A978-E8DF-43C5-81AD-9E02D99320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Massachusetts HIV Epidemiologic Profile: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as of 7/1/2024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 Report: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Racial and Ethnic Minorities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E8631-B974-D2CF-413C-D432675D3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FD0F63-797D-D6AD-63EC-0352A256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200" dirty="0"/>
              <a:t>HIV diagnoses among Hispanic/Latinx individuals diagnosed with HIV infection by exposure mode and place of birth, Massachusetts 2021–2023</a:t>
            </a:r>
            <a:r>
              <a:rPr lang="en-US" sz="2200" baseline="30000" dirty="0"/>
              <a:t>1</a:t>
            </a:r>
            <a:r>
              <a:rPr lang="en-US" sz="2200" dirty="0"/>
              <a:t> </a:t>
            </a:r>
          </a:p>
        </p:txBody>
      </p:sp>
      <p:pic>
        <p:nvPicPr>
          <p:cNvPr id="4" name="Picture 3" descr="The figure is a bar chart displaying the distribution of recent HIV diagnoses by exposure mode among Hispanic/Latinx  individuals for each of three places of birth: US (N=171), PR/USD (N=32), and Non-US (N=231).">
            <a:extLst>
              <a:ext uri="{FF2B5EF4-FFF2-40B4-BE49-F238E27FC236}">
                <a16:creationId xmlns:a16="http://schemas.microsoft.com/office/drawing/2014/main" id="{25927083-02CD-778A-EC2D-D09E2CD4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0" y="990391"/>
            <a:ext cx="11522439" cy="4816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A9DBC5-93A5-2268-B078-4D391AB0C6C2}"/>
              </a:ext>
            </a:extLst>
          </p:cNvPr>
          <p:cNvSpPr txBox="1"/>
          <p:nvPr/>
        </p:nvSpPr>
        <p:spPr>
          <a:xfrm>
            <a:off x="472061" y="5791870"/>
            <a:ext cx="1164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 </a:t>
            </a:r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risk.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* Values less than five are suppressed for populations less than 50,000 or for populations of unknown size; Puerto Rico/US Dependency is not presented due to small numbers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3BCFD-2BFA-7303-90B9-01CBF26DC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68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ABDAA-9668-D93E-8864-6CBFB133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8189AE-5E6E-4BBF-E348-E2F04032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age at HIV infection diagnosis by race/ethnicity, </a:t>
            </a:r>
            <a:br>
              <a:rPr lang="en-US" sz="2400" dirty="0"/>
            </a:br>
            <a:r>
              <a:rPr lang="en-US" sz="2400" dirty="0"/>
              <a:t>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average age at diagnosis for each of four racial/ethnic groups: White NH (N=437), Black NH (N=503), and Hispanic/Latinx (N=434) and Asian/Pacific Islander (N=42) and for the Massachusetts total (N=1,435).">
            <a:extLst>
              <a:ext uri="{FF2B5EF4-FFF2-40B4-BE49-F238E27FC236}">
                <a16:creationId xmlns:a16="http://schemas.microsoft.com/office/drawing/2014/main" id="{AE5AE73B-1F85-BA36-6640-A75E5F5B3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9" y="1030011"/>
            <a:ext cx="11516342" cy="4919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085496-1255-5D7D-488E-1A2D4CF888E5}"/>
              </a:ext>
            </a:extLst>
          </p:cNvPr>
          <p:cNvSpPr txBox="1"/>
          <p:nvPr/>
        </p:nvSpPr>
        <p:spPr>
          <a:xfrm>
            <a:off x="420760" y="5983386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baseline="30000" dirty="0">
                <a:latin typeface="Arial Narrow" panose="020B0606020202030204" pitchFamily="34" charset="0"/>
              </a:rPr>
              <a:t>*</a:t>
            </a:r>
            <a:r>
              <a:rPr lang="en-US" sz="1000" dirty="0">
                <a:latin typeface="Arial Narrow" panose="020B0606020202030204" pitchFamily="34" charset="0"/>
              </a:rPr>
              <a:t> Total includes individuals of other/unknown race/ethnicity (N=19)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987B9-0943-65BC-EDD3-0B03D7F09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0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A640B-80BF-AFEA-ADA6-55352C81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Average annual age-adjusted HIV diagnosis rates per 100,000 population</a:t>
            </a:r>
            <a:r>
              <a:rPr lang="en-US" sz="2400" baseline="30000" dirty="0"/>
              <a:t>1</a:t>
            </a:r>
            <a:r>
              <a:rPr lang="en-US" sz="2400" dirty="0"/>
              <a:t> by sex assigned at birth and race/ethnicity, Massachusetts 2021 – 2023</a:t>
            </a:r>
            <a:r>
              <a:rPr lang="en-US" sz="2400" baseline="30000" dirty="0"/>
              <a:t>2</a:t>
            </a:r>
            <a:r>
              <a:rPr lang="en-US" sz="2400" dirty="0"/>
              <a:t> (N=1,419) </a:t>
            </a:r>
          </a:p>
        </p:txBody>
      </p:sp>
      <p:pic>
        <p:nvPicPr>
          <p:cNvPr id="3" name="Picture 2" descr="The figure is a bar chart displaying the average annual HIV diagnosis rates per 100,000 among individuals assigned male at birth, individuals assigned female at birth, and the Massachusetts total population for four racial/ethnic groups: White NH, Black NH, Hispanic/Latinx, and Asian/Pacific Islander.">
            <a:extLst>
              <a:ext uri="{FF2B5EF4-FFF2-40B4-BE49-F238E27FC236}">
                <a16:creationId xmlns:a16="http://schemas.microsoft.com/office/drawing/2014/main" id="{BF7D12F0-2122-5C10-FC66-99C578410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106222"/>
            <a:ext cx="11821169" cy="464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0A464-8724-09B0-9BBA-7EE442EFCAAC}"/>
              </a:ext>
            </a:extLst>
          </p:cNvPr>
          <p:cNvSpPr txBox="1"/>
          <p:nvPr/>
        </p:nvSpPr>
        <p:spPr>
          <a:xfrm>
            <a:off x="344152" y="5710697"/>
            <a:ext cx="11470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 Narrow" panose="020B0606020202030204" pitchFamily="34" charset="0"/>
              </a:rPr>
              <a:t>*Rates based on numerators &lt;12 are marked with an asterisk (*) and should be interpreted with caution.</a:t>
            </a:r>
          </a:p>
          <a:p>
            <a:r>
              <a:rPr lang="en-US" sz="1000" baseline="30000" dirty="0">
                <a:latin typeface="Arial Narrow" panose="020B060602020203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</a:rPr>
              <a:t> As of 1/1/2020, BIDLS calculates rates per 100,000 population using denominators estimated by the University of Massachusetts Donahue Institute using a modified Hamilton-Perry model (</a:t>
            </a:r>
            <a:r>
              <a:rPr lang="en-US" sz="1000" dirty="0" err="1">
                <a:latin typeface="Arial Narrow" panose="020B0606020202030204" pitchFamily="34" charset="0"/>
              </a:rPr>
              <a:t>Strate</a:t>
            </a:r>
            <a:r>
              <a:rPr lang="en-US" sz="1000" dirty="0">
                <a:latin typeface="Arial Narrow" panose="020B0606020202030204" pitchFamily="34" charset="0"/>
              </a:rPr>
              <a:t> S, et al. Small Area Population Estimates for 2011 through 2020, report published Oct 2016). Note that rates and trends calculated using previous methods cannot be compared to these. All rates are age-adjusted using the 2000 US standard population.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2020–2023 data; NH = non-Hispanic; API = Asian/Pacific Islander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83C4-E0BA-4314-B8BF-B643EDC9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A640B-80BF-AFEA-ADA6-55352C81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Age-adjusted HIV prevalence rates per 100,000 population</a:t>
            </a:r>
            <a:r>
              <a:rPr lang="en-US" sz="2400" baseline="30000" dirty="0"/>
              <a:t>1</a:t>
            </a:r>
            <a:r>
              <a:rPr lang="en-US" sz="2400" dirty="0"/>
              <a:t> by sex assigned at birth and race/ethnicity, Massachusetts 2023 (N=24,119)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age-adjusted HIV prevalence rates per 100,000 population among individuals assigned male at birth, individuals assigned female at birth, and the Massachusetts total population for four racial/ethnic groups: White NH, Black NH, Hispanic/Latinx, and Asian/Pacific Islander.">
            <a:extLst>
              <a:ext uri="{FF2B5EF4-FFF2-40B4-BE49-F238E27FC236}">
                <a16:creationId xmlns:a16="http://schemas.microsoft.com/office/drawing/2014/main" id="{02F86215-511D-6926-B44B-517C1B8E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5" y="1106222"/>
            <a:ext cx="11821169" cy="4645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0A464-8724-09B0-9BBA-7EE442EFCAAC}"/>
              </a:ext>
            </a:extLst>
          </p:cNvPr>
          <p:cNvSpPr txBox="1"/>
          <p:nvPr/>
        </p:nvSpPr>
        <p:spPr>
          <a:xfrm>
            <a:off x="463242" y="5849821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</a:rPr>
              <a:t> As of 1/1/2020, BIDLS calculates rates per 100,000 population using denominators estimated by the University of Massachusetts Donahue Institute using a modified Hamilton-Perry model (</a:t>
            </a:r>
            <a:r>
              <a:rPr lang="en-US" sz="1000" dirty="0" err="1">
                <a:latin typeface="Arial Narrow" panose="020B0606020202030204" pitchFamily="34" charset="0"/>
              </a:rPr>
              <a:t>Strate</a:t>
            </a:r>
            <a:r>
              <a:rPr lang="en-US" sz="1000" dirty="0">
                <a:latin typeface="Arial Narrow" panose="020B0606020202030204" pitchFamily="34" charset="0"/>
              </a:rPr>
              <a:t> S, et al. Small Area Population Estimates for 2011 through 2020, report published Oct 2016). Note that rates and trends calculated using previous methods cannot be compared to these. All rates are age-adjusted using the 2000 US standard population.</a:t>
            </a:r>
            <a:endParaRPr lang="en-US" sz="1000" baseline="30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2020–2023 data; NH = non-Hispanic; API = Asian/Pacific Islander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83C4-E0BA-4314-B8BF-B643EDC9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6B8C4-4471-2828-D5E1-A55A299B1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27ABA3-D18E-AA21-3E7C-2B34D0AC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Average age-adjusted death rate per 100,000 population</a:t>
            </a:r>
            <a:r>
              <a:rPr lang="en-US" sz="2400" baseline="30000" dirty="0"/>
              <a:t>1</a:t>
            </a:r>
            <a:r>
              <a:rPr lang="en-US" sz="2400" dirty="0"/>
              <a:t>  among people reported with HIV by race/ethnicity,</a:t>
            </a:r>
            <a:r>
              <a:rPr lang="en-US" sz="2400" baseline="30000" dirty="0"/>
              <a:t>2</a:t>
            </a:r>
            <a:r>
              <a:rPr lang="en-US" sz="2400" dirty="0"/>
              <a:t> Massachusetts 2021–2023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average annual age-adjusted death rate among individuals reported with HIV/AIDS per 100,000 for Massachusetts total, White NH individuals, Black NH individuals, and Hispanic/Latinx individuals.">
            <a:extLst>
              <a:ext uri="{FF2B5EF4-FFF2-40B4-BE49-F238E27FC236}">
                <a16:creationId xmlns:a16="http://schemas.microsoft.com/office/drawing/2014/main" id="{71A8997F-A001-256B-A175-C48D4B0E8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26" y="1219008"/>
            <a:ext cx="11339543" cy="4419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63077-7D78-5252-3AE0-03AA20BE30F7}"/>
              </a:ext>
            </a:extLst>
          </p:cNvPr>
          <p:cNvSpPr txBox="1"/>
          <p:nvPr/>
        </p:nvSpPr>
        <p:spPr>
          <a:xfrm>
            <a:off x="430306" y="5476839"/>
            <a:ext cx="1147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As of 1/1/2020, BIDLS calculates rates per 100,000 population using denominators estimated by the University of Massachusetts Donahue Institute using a modified Hamilton-Perry model. Note that rates and trends calculated using previous methods cannot be compared to these. All rates are age-adjusted using the 2000 US standard population.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Death rate for Asian/Pacific Islander (API) is not presented because the numerator &lt;12 and therefore must be interpreted with caution.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 Total includes API and individuals of other/unknown race/ethnicity (N=15); NH=non-Hispanic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ECD2AE-D22D-E8A6-F684-A0C670951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08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03F12-7A2C-A0CE-D9DF-A4D690E5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70DA74-26A1-C8D1-DD08-090B2B93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Individuals diagnosed with HIV infection by exposure mode and race/ethnicity,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by exposure mode for each of three racial/ethnic groups: White NH (N=437), Black NH (N=503), and Hispanic/Latinx (N=434).">
            <a:extLst>
              <a:ext uri="{FF2B5EF4-FFF2-40B4-BE49-F238E27FC236}">
                <a16:creationId xmlns:a16="http://schemas.microsoft.com/office/drawing/2014/main" id="{4BA5C33E-3BF2-81D5-703B-0347BCB46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0" y="990387"/>
            <a:ext cx="11522439" cy="490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0A5CF-A3E5-CB39-F09F-EC1E4D0FB437}"/>
              </a:ext>
            </a:extLst>
          </p:cNvPr>
          <p:cNvSpPr txBox="1"/>
          <p:nvPr/>
        </p:nvSpPr>
        <p:spPr>
          <a:xfrm>
            <a:off x="472061" y="5856851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EDAD4-3FB2-B474-EEB4-8AC59F13F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2F74-D4FB-3B9B-65BC-B3C4CC9A4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DBF9A9-5FB6-6FC6-FCBA-B5FDD6F7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Individuals assigned male at birth diagnosed with HIV infection by exposure mode and race/ethnicity,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among individuals assigned male at birth by exposure mode for each of three racial/ethnic groups: White NH (N=350), Black NH (N=277), and Hispanic/Latinx (N=357).">
            <a:extLst>
              <a:ext uri="{FF2B5EF4-FFF2-40B4-BE49-F238E27FC236}">
                <a16:creationId xmlns:a16="http://schemas.microsoft.com/office/drawing/2014/main" id="{364063DA-B8D0-D612-2184-9A5E1B12F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0" y="1008674"/>
            <a:ext cx="11522439" cy="4932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BC325B-412E-2AB2-D1C8-9015D0566860}"/>
              </a:ext>
            </a:extLst>
          </p:cNvPr>
          <p:cNvSpPr txBox="1"/>
          <p:nvPr/>
        </p:nvSpPr>
        <p:spPr>
          <a:xfrm>
            <a:off x="472061" y="5938504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824A5-DBCE-76D9-0F28-9613E8D1A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40C6-61CD-710B-91AB-427D5F62C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16B42FF-82E8-FF82-2746-15CFE2E8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Individuals assigned female at birth diagnosed with HIV infection by exposure mode and race/ethnicity,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among individuals assigned female at birth by exposure mode for each of three racial/ethnic groups: White NH (N=87), Black NH (N=226), and Hispanic/Latinx (N=77).">
            <a:extLst>
              <a:ext uri="{FF2B5EF4-FFF2-40B4-BE49-F238E27FC236}">
                <a16:creationId xmlns:a16="http://schemas.microsoft.com/office/drawing/2014/main" id="{3B11AAD8-3E19-A60E-6C27-4A93F3B20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1" y="984292"/>
            <a:ext cx="11699238" cy="4889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52CDA-33A8-1813-06B1-BD6FBAF37581}"/>
              </a:ext>
            </a:extLst>
          </p:cNvPr>
          <p:cNvSpPr txBox="1"/>
          <p:nvPr/>
        </p:nvSpPr>
        <p:spPr>
          <a:xfrm>
            <a:off x="488892" y="5842513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BC8C3B-3E24-E63A-D042-3F6CABC10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3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F36E5-6380-503B-613E-0DECC5A5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CDFAA1-60E5-2AA4-2852-A1C12740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Percentage of individuals diagnosed with HIV infection by race/ethnicity and place of birth,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stacked bar chart displaying the distribution of recent HIV diagnoses by place of birth (non-US, Puerto Rico/US Dependency, or US) for each of four racial/ethnic groups: White NH (N=437), Black NH (N=503), Hispanic/Latinx (N=434), and Asian/Pacific Islander (N=42).">
            <a:extLst>
              <a:ext uri="{FF2B5EF4-FFF2-40B4-BE49-F238E27FC236}">
                <a16:creationId xmlns:a16="http://schemas.microsoft.com/office/drawing/2014/main" id="{613A4567-1166-9216-C3BA-B909CB634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1" y="1142790"/>
            <a:ext cx="11376122" cy="48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7A66D1-F8F2-FF00-A246-5D2A02591BB6}"/>
              </a:ext>
            </a:extLst>
          </p:cNvPr>
          <p:cNvSpPr txBox="1"/>
          <p:nvPr/>
        </p:nvSpPr>
        <p:spPr>
          <a:xfrm>
            <a:off x="420760" y="5798248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  <a:r>
              <a:rPr lang="en-US" sz="1000" dirty="0">
                <a:latin typeface="Arial Narrow" panose="020B0606020202030204" pitchFamily="34" charset="0"/>
              </a:rPr>
              <a:t> NH=non-Hispanic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000" dirty="0">
                <a:latin typeface="Arial Narrow" panose="020B0606020202030204" pitchFamily="34" charset="0"/>
              </a:rPr>
              <a:t> US born and Puerto Rico/USD categories are combined for Black (non-Hispanic) individuals due to small numbers to adhere to cell suppression rules.</a:t>
            </a:r>
          </a:p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n-US" sz="1000" dirty="0">
                <a:latin typeface="Arial Narrow" panose="020B0606020202030204" pitchFamily="34" charset="0"/>
              </a:rPr>
              <a:t>94% of individuals diagnosed with HIV infection from 2021–2023 who were born in a US dependency (USD) were born in Puerto Rico (PR).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DD973-066F-4133-DD7A-917F0A976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0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B7148-59A4-BF0F-2ED7-F11F6A54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D73907-6215-4299-AB42-3294383F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HIV diagnoses among Black (non-Hispanic) individuals diagnosed with HIV infection by exposure mode and place of birth,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recent HIV diagnoses by exposure mode among Black (non-Hispanic) individuals for each of two places of birth: US/PR/USD (N=164), and Non-US (N=339).">
            <a:extLst>
              <a:ext uri="{FF2B5EF4-FFF2-40B4-BE49-F238E27FC236}">
                <a16:creationId xmlns:a16="http://schemas.microsoft.com/office/drawing/2014/main" id="{20F3FE01-B98A-7626-447C-796918D77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0" y="1051358"/>
            <a:ext cx="11522439" cy="4663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52C42C-4789-A2D6-118B-79245232F2ED}"/>
              </a:ext>
            </a:extLst>
          </p:cNvPr>
          <p:cNvSpPr txBox="1"/>
          <p:nvPr/>
        </p:nvSpPr>
        <p:spPr>
          <a:xfrm>
            <a:off x="472061" y="5639466"/>
            <a:ext cx="11470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 </a:t>
            </a:r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risk. US born and Puerto Rico/USD categories are combined for Black non-Hispanic individuals due to small numbers to adhere to cell suppression rules.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* Values less than five are suppressed for populations less than 50,000 or for populations of unknown size; Puerto Rico/US Dependency is not presented due to small numbers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0678EB-D5A8-8DD7-757F-EEC1A9F34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98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2.xml><?xml version="1.0" encoding="utf-8"?>
<a:theme xmlns:a="http://schemas.openxmlformats.org/drawingml/2006/main" name="6_Default Design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2FAA928F6D64BB16ED70B5ACF963F" ma:contentTypeVersion="12" ma:contentTypeDescription="Create a new document." ma:contentTypeScope="" ma:versionID="c69a5244d96e11b7c6b618d22e620e6e">
  <xsd:schema xmlns:xsd="http://www.w3.org/2001/XMLSchema" xmlns:xs="http://www.w3.org/2001/XMLSchema" xmlns:p="http://schemas.microsoft.com/office/2006/metadata/properties" xmlns:ns2="ae916ade-957f-4a2f-93c3-592a84a0e75c" xmlns:ns3="e10e4db1-d899-403d-9807-651178ead3da" targetNamespace="http://schemas.microsoft.com/office/2006/metadata/properties" ma:root="true" ma:fieldsID="d6b0ae09017d487677e27aaf3f625e08" ns2:_="" ns3:_="">
    <xsd:import namespace="ae916ade-957f-4a2f-93c3-592a84a0e75c"/>
    <xsd:import namespace="e10e4db1-d899-403d-9807-651178ead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16ade-957f-4a2f-93c3-592a84a0e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e4db1-d899-403d-9807-651178ead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eacaf4-c60b-4f8e-ba39-6419a80e96c9}" ma:internalName="TaxCatchAll" ma:showField="CatchAllData" ma:web="e10e4db1-d899-403d-9807-651178ead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0e4db1-d899-403d-9807-651178ead3da">
      <UserInfo>
        <DisplayName>Cardwell, Gailee (DPH)</DisplayName>
        <AccountId>33</AccountId>
        <AccountType/>
      </UserInfo>
      <UserInfo>
        <DisplayName>Troche, Carlos (DPH)</DisplayName>
        <AccountId>28</AccountId>
        <AccountType/>
      </UserInfo>
      <UserInfo>
        <DisplayName>Cohen, Alison B (DPH)</DisplayName>
        <AccountId>11</AccountId>
        <AccountType/>
      </UserInfo>
    </SharedWithUsers>
    <TaxCatchAll xmlns="e10e4db1-d899-403d-9807-651178ead3da" xsi:nil="true"/>
    <lcf76f155ced4ddcb4097134ff3c332f xmlns="ae916ade-957f-4a2f-93c3-592a84a0e75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939460-63C8-4DB8-B728-9D6574792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16ade-957f-4a2f-93c3-592a84a0e75c"/>
    <ds:schemaRef ds:uri="e10e4db1-d899-403d-9807-651178ead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AD35F-6594-4B15-9277-8BFC9EFD0490}">
  <ds:schemaRefs>
    <ds:schemaRef ds:uri="ae916ade-957f-4a2f-93c3-592a84a0e75c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10e4db1-d899-403d-9807-651178ead3da"/>
  </ds:schemaRefs>
</ds:datastoreItem>
</file>

<file path=customXml/itemProps3.xml><?xml version="1.0" encoding="utf-8"?>
<ds:datastoreItem xmlns:ds="http://schemas.openxmlformats.org/officeDocument/2006/customXml" ds:itemID="{F24D9094-64B8-4632-A3B1-F24D23B186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3154</Words>
  <Application>Microsoft Office PowerPoint</Application>
  <PresentationFormat>Widescreen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Franklin Gothic Book</vt:lpstr>
      <vt:lpstr>Office Theme</vt:lpstr>
      <vt:lpstr>6_Default Design</vt:lpstr>
      <vt:lpstr>Massachusetts HIV Epidemiologic Profile:  Data as of 7/1/2024 Population Report:  Racial and Ethnic Minorities </vt:lpstr>
      <vt:lpstr>Average annual age-adjusted HIV diagnosis rates per 100,000 population1 by sex assigned at birth and race/ethnicity, Massachusetts 2021 – 20232 (N=1,419) </vt:lpstr>
      <vt:lpstr>Age-adjusted HIV prevalence rates per 100,000 population1 by sex assigned at birth and race/ethnicity, Massachusetts 2023 (N=24,119)2 </vt:lpstr>
      <vt:lpstr>Average age-adjusted death rate per 100,000 population1  among people reported with HIV by race/ethnicity,2 Massachusetts 2021–20233 </vt:lpstr>
      <vt:lpstr>Individuals diagnosed with HIV infection by exposure mode and race/ethnicity, Massachusetts 2021–20231 </vt:lpstr>
      <vt:lpstr>Individuals assigned male at birth diagnosed with HIV infection by exposure mode and race/ethnicity, Massachusetts 2021–20231 </vt:lpstr>
      <vt:lpstr>Individuals assigned female at birth diagnosed with HIV infection by exposure mode and race/ethnicity, Massachusetts 2021–20231 </vt:lpstr>
      <vt:lpstr>Percentage of individuals diagnosed with HIV infection by race/ethnicity and place of birth, Massachusetts 2021–20231 </vt:lpstr>
      <vt:lpstr>HIV diagnoses among Black (non-Hispanic) individuals diagnosed with HIV infection by exposure mode and place of birth, Massachusetts 2021–20231 </vt:lpstr>
      <vt:lpstr>HIV diagnoses among Hispanic/Latinx individuals diagnosed with HIV infection by exposure mode and place of birth, Massachusetts 2021–20231 </vt:lpstr>
      <vt:lpstr>Average age at HIV infection diagnosis by race/ethnicity,  Massachusetts 2021–20231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HIV Epidemiologic Profile: Data as of 7/1/2024, Population Report: Racial and Ethnic Groups, Slideset</dc:title>
  <dc:creator>Massachusetts Department of Public Health;Bureau of Infectious Disease and Laboratory Sciences</dc:creator>
  <cp:keywords>Massachusetts, racial, ethnic, groups, Black non-Hispanic, Hispanic/Latinx, Asian, Pacific Islander, HIV, surveillance data</cp:keywords>
  <cp:lastModifiedBy>Maile Beatty</cp:lastModifiedBy>
  <cp:revision>389</cp:revision>
  <cp:lastPrinted>2021-01-21T15:13:04Z</cp:lastPrinted>
  <dcterms:created xsi:type="dcterms:W3CDTF">2022-07-05T15:37:33Z</dcterms:created>
  <dcterms:modified xsi:type="dcterms:W3CDTF">2025-06-11T20:15:24Z</dcterms:modified>
  <cp:category>Massachusetts HIV Epidemiologic Profile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0x010100B0F2FAA928F6D64BB16ED70B5ACF963F</vt:lpwstr>
  </property>
  <property fmtid="{D5CDD505-2E9C-101B-9397-08002B2CF9AE}" pid="3" name="MediaServiceImageTags">
    <vt:lpwstr/>
  </property>
</Properties>
</file>