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2147470002" r:id="rId5"/>
    <p:sldId id="2147470024" r:id="rId6"/>
    <p:sldId id="2147470027" r:id="rId7"/>
    <p:sldId id="2147470018" r:id="rId8"/>
    <p:sldId id="2147470019" r:id="rId9"/>
    <p:sldId id="2147470020" r:id="rId10"/>
    <p:sldId id="2147470028" r:id="rId11"/>
    <p:sldId id="2147470029" r:id="rId12"/>
    <p:sldId id="2147470030" r:id="rId13"/>
    <p:sldId id="2147470031" r:id="rId14"/>
    <p:sldId id="2147470023" r:id="rId15"/>
  </p:sldIdLst>
  <p:sldSz cx="12192000" cy="6858000"/>
  <p:notesSz cx="7086600" cy="937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04" userDrawn="1">
          <p15:clr>
            <a:srgbClr val="A4A3A4"/>
          </p15:clr>
        </p15:guide>
        <p15:guide id="2" pos="70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2" userDrawn="1">
          <p15:clr>
            <a:srgbClr val="A4A3A4"/>
          </p15:clr>
        </p15:guide>
        <p15:guide id="2" pos="223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 " initials=" " lastIdx="4" clrIdx="0"/>
  <p:cmAuthor id="1" name="Karen" initials="K" lastIdx="2" clrIdx="1"/>
  <p:cmAuthor id="2" name="Bharel, Monica (DPH)" initials="BM(" lastIdx="3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994"/>
    <a:srgbClr val="032E53"/>
    <a:srgbClr val="055994"/>
    <a:srgbClr val="4376BB"/>
    <a:srgbClr val="01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96" autoAdjust="0"/>
    <p:restoredTop sz="84349" autoAdjust="0"/>
  </p:normalViewPr>
  <p:slideViewPr>
    <p:cSldViewPr snapToGrid="0" snapToObjects="1">
      <p:cViewPr varScale="1">
        <p:scale>
          <a:sx n="60" d="100"/>
          <a:sy n="60" d="100"/>
        </p:scale>
        <p:origin x="510" y="66"/>
      </p:cViewPr>
      <p:guideLst>
        <p:guide orient="horz" pos="4104"/>
        <p:guide pos="70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876"/>
    </p:cViewPr>
  </p:sorterViewPr>
  <p:notesViewPr>
    <p:cSldViewPr snapToGrid="0" snapToObjects="1">
      <p:cViewPr varScale="1">
        <p:scale>
          <a:sx n="60" d="100"/>
          <a:sy n="60" d="100"/>
        </p:scale>
        <p:origin x="2610" y="78"/>
      </p:cViewPr>
      <p:guideLst>
        <p:guide orient="horz" pos="2952"/>
        <p:guide pos="223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1502" cy="468951"/>
          </a:xfrm>
          <a:prstGeom prst="rect">
            <a:avLst/>
          </a:prstGeom>
        </p:spPr>
        <p:txBody>
          <a:bodyPr vert="horz" lIns="92290" tIns="46145" rIns="92290" bIns="4614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13494" y="0"/>
            <a:ext cx="3071502" cy="468951"/>
          </a:xfrm>
          <a:prstGeom prst="rect">
            <a:avLst/>
          </a:prstGeom>
        </p:spPr>
        <p:txBody>
          <a:bodyPr vert="horz" lIns="92290" tIns="46145" rIns="92290" bIns="46145" rtlCol="0"/>
          <a:lstStyle>
            <a:lvl1pPr algn="r">
              <a:defRPr sz="1200"/>
            </a:lvl1pPr>
          </a:lstStyle>
          <a:p>
            <a:fld id="{F33EE6C5-4F47-4445-8BCE-B8BE9FB65DED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02049"/>
            <a:ext cx="3071502" cy="468951"/>
          </a:xfrm>
          <a:prstGeom prst="rect">
            <a:avLst/>
          </a:prstGeom>
        </p:spPr>
        <p:txBody>
          <a:bodyPr vert="horz" lIns="92290" tIns="46145" rIns="92290" bIns="4614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13494" y="8902049"/>
            <a:ext cx="3071502" cy="468951"/>
          </a:xfrm>
          <a:prstGeom prst="rect">
            <a:avLst/>
          </a:prstGeom>
        </p:spPr>
        <p:txBody>
          <a:bodyPr vert="horz" lIns="92290" tIns="46145" rIns="92290" bIns="46145" rtlCol="0" anchor="b"/>
          <a:lstStyle>
            <a:lvl1pPr algn="r">
              <a:defRPr sz="1200"/>
            </a:lvl1pPr>
          </a:lstStyle>
          <a:p>
            <a:fld id="{B8A8D0D6-5496-4D9E-81CA-3E43FBC8E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6302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860" cy="470257"/>
          </a:xfrm>
          <a:prstGeom prst="rect">
            <a:avLst/>
          </a:prstGeom>
        </p:spPr>
        <p:txBody>
          <a:bodyPr vert="horz" lIns="94044" tIns="47022" rIns="94044" bIns="4702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14100" y="0"/>
            <a:ext cx="3070860" cy="470257"/>
          </a:xfrm>
          <a:prstGeom prst="rect">
            <a:avLst/>
          </a:prstGeom>
        </p:spPr>
        <p:txBody>
          <a:bodyPr vert="horz" lIns="94044" tIns="47022" rIns="94044" bIns="47022" rtlCol="0"/>
          <a:lstStyle>
            <a:lvl1pPr algn="r">
              <a:defRPr sz="1200"/>
            </a:lvl1pPr>
          </a:lstStyle>
          <a:p>
            <a:fld id="{5A6C4BF5-E566-BD4E-BF84-8EF979555B2D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660" y="4510563"/>
            <a:ext cx="5669280" cy="3690462"/>
          </a:xfrm>
          <a:prstGeom prst="rect">
            <a:avLst/>
          </a:prstGeom>
        </p:spPr>
        <p:txBody>
          <a:bodyPr vert="horz" lIns="94044" tIns="47022" rIns="94044" bIns="4702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344"/>
            <a:ext cx="3070860" cy="470256"/>
          </a:xfrm>
          <a:prstGeom prst="rect">
            <a:avLst/>
          </a:prstGeom>
        </p:spPr>
        <p:txBody>
          <a:bodyPr vert="horz" lIns="94044" tIns="47022" rIns="94044" bIns="4702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14100" y="8902344"/>
            <a:ext cx="3070860" cy="470256"/>
          </a:xfrm>
          <a:prstGeom prst="rect">
            <a:avLst/>
          </a:prstGeom>
        </p:spPr>
        <p:txBody>
          <a:bodyPr vert="horz" lIns="94044" tIns="47022" rIns="94044" bIns="47022" rtlCol="0" anchor="b"/>
          <a:lstStyle>
            <a:lvl1pPr algn="r">
              <a:defRPr sz="1200"/>
            </a:lvl1pPr>
          </a:lstStyle>
          <a:p>
            <a:fld id="{D34CBBDB-52D0-FE4C-8729-D7393D454E1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lide Image Placeholder 7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703263"/>
            <a:ext cx="62484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90" tIns="46145" rIns="92290" bIns="46145"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36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ss.gov/lists/hivaids-epidemiologic-profiles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www.mass.gov/service-details/partner-services-program-information-for-healthcare-providers" TargetMode="External"/><Relationship Id="rId5" Type="http://schemas.openxmlformats.org/officeDocument/2006/relationships/hyperlink" Target="https://www.mass.gov/lists/infectious-disease-data-reports-and-requests" TargetMode="External"/><Relationship Id="rId4" Type="http://schemas.openxmlformats.org/officeDocument/2006/relationships/hyperlink" Target="https://www.mass.gov/info-details/hiv-data-dashboard" TargetMode="Externa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Suggested citation: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Massachusetts Department of Public Health, Bureau of Infectious Disease and Laboratory Sciences. Massachusetts HIV Epidemiologic Profile: Data as of 7/1/2025, Population Report: Racial and Ethnic Groups, </a:t>
            </a:r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https://www.mass.gov/lists/hivaids-epidemiologic-profiles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Published December 2025. Accessed [date].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Bureau of Infectious Disease and Laboratory Sciences</a:t>
            </a:r>
            <a:b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Massachusetts Department of Public Health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Jamaica Plain Campus/State Public Health Laboratory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305 South Street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Jamaica Plain, MA 02130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Questions about this report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Tel: (617) 983-6560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reach the Reporting and Partner Services Line*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Tel: (617) 983-6999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speak to the on-call epidemiologist 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Tel: (617) 983-6800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Questions about infectious disease reporting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Tel: (617) 983-6801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HIV Data Dashboard 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https://www.mass.gov/info-details/hiv-data-dashboard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Requests for additional data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/>
              </a:rPr>
              <a:t>https://www.mass.gov/lists/infectious-disease-data-reports-and-requests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Slide sets for HIV Epidemiologic Profile Reports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https://www.mass.gov/lists/hivaids-epidemiologic-profiles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*Providers may use this number to report individuals newly diagnosed with a notifiable sexually transmitted infection, including HIV, or request partner services. Partner services is a free and confidential service for individuals recently diagnosed with a priority infection. The client-centered program offers counseling, linkage to other health and social services, anonymous notification of partners who were exposed and assistance with getting testing and treatment. For more information, see:  </a:t>
            </a:r>
            <a:r>
              <a:rPr lang="en-US" sz="1200" i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6"/>
              </a:rPr>
              <a:t>https://www.mass.gov/service-details/partner-services-program-information-for-healthcare-providers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12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2159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11E703-13E3-5112-082B-819B8A78F7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06349E3-68B8-AE88-3F54-70BA447007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60D4B4E-1A2F-EAF4-B447-E3E1AA2881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figure is a bar chart displaying the distribution of recent HIV diagnoses by exposure mode </a:t>
            </a:r>
            <a:r>
              <a:rPr lang="en-US" sz="1200" dirty="0"/>
              <a:t>among Hispanic/Latinx  individuals </a:t>
            </a:r>
            <a:r>
              <a:rPr lang="en-US" dirty="0"/>
              <a:t>for each of three places of birth: US (N=176), PR/USD (N=33), and Non-US (N=295).</a:t>
            </a:r>
          </a:p>
          <a:p>
            <a:endParaRPr lang="en-US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MSM was the predominant exposure mode among Hispanic/Latinx individuals recently diagnosed with HIV infection for all places of birth: US (57%), Puerto Rico (48%), and non-US (54%). Twenty-five percent (N=39/159) of HIV diagnoses among non-US born Hispanic/Latinx individuals with MSM exposure mode were born in Brazil, 18% (N=29/159) were born in Colombia, 14% (N=23/159) were born in the Dominican Republic, and 9% (N=14/159) were born in El Salvador.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7151C2-BADF-0593-1C27-E385561CEF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412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E4882A-7C3A-D1D4-0C3D-5F28C03C5D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E971CAC-64D2-10B0-008E-79D6A951B8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E79DC0F-CD51-100F-91D5-185758994A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figure is a bar chart displaying the average age at diagnosis for each of four racial/ethnic groups: White NH (N=432), Black NH (N=599), and Hispanic/Latinx (N=504) and Asian/Pacific Islander (N=42) and for the Massachusetts total (N=1,596).</a:t>
            </a:r>
          </a:p>
          <a:p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average age at HIV diagnosis from 2022 to 2024 was younger for Asian/Pacific Islander (34.0 years) and Hispanic/Latinx individuals (34.2 years) diagnosed with HIV infection compared to Black (non-Hispanic) and White (non-Hispanic) individuals (both 39.8 years).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47852D-392D-54B0-3892-808946D898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044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figure is a bar chart displaying the average annual HIV diagnosis rates per 100,000 among individuals assigned male at birth, individuals assigned female at birth, and the Massachusetts total population for four racial/ethnic groups: White NH, Black NH, Hispanic/Latinx, and Asian/Pacific Islander.</a:t>
            </a:r>
          </a:p>
          <a:p>
            <a:pPr>
              <a:lnSpc>
                <a:spcPct val="115000"/>
              </a:lnSpc>
            </a:pPr>
            <a:endParaRPr lang="en-US" sz="12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KEY FINDINGS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There were large disparities in average annual age-adjusted HIV diagnosis rates for 2022 to 2024 by race/ethnicity. Compared to the rate among White (non-Hispanic) individuals, the rate among: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Black (non-Hispanic) individuals was 13 times greater, and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Hispanic/Latinx individuals was six times greater.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 respect to differences based on race/ethnicity and sex assigned at birth, the average annual age-adjusted HIV diagnosis rate for 2022 to 2024 among: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Black (non-Hispanic) individuals assigned male at birth (AMAB) was nine times that of White (non-Hispanic) individuals AMAB,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Hispanic/Latinx individuals AMAB was six times that of White (non-Hispanic) individuals AMAB,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Black (non-Hispanic) individuals assigned female at birth (AFAB) was 28 times that of White (non-Hispanic) individuals AFAB, and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Hispanic/Latinx individuals AFAB was five times that of White (non-Hispanic) individuals AFAB.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5984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313">
              <a:defRPr/>
            </a:pPr>
            <a:r>
              <a:rPr lang="en-US" dirty="0"/>
              <a:t>The figure is a bar chart displaying the age-adjusted HIV prevalence rates per 100,000 population among individuals assigned male at birth, individuals assigned female at birth, and the Massachusetts total population for four racial/ethnic groups: White NH, Black NH, Hispanic/Latinx, and Asian/Pacific Islander.</a:t>
            </a: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12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KEY FINDINGS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2024, there were large disparities in age-adjusted prevalence rates by race/ethnicity. Compared to the rate among White (non-Hispanic) individuals, the rate among: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Black (non-Hispanic) individuals was 11 times greater, and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Hispanic/Latinx individuals was seven times greater.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 respect to differences based on race/ethnicity and sex assigned at birth, the age-adjusted HIV prevalence rate among: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Black (non-Hispanic) individuals AMAB was seven times that of White (non-Hispanic) individuals AMAB,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Hispanic/Latinx individuals AMAB was six times that of White (non-Hispanic) individuals AMAB, 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Black (non-Hispanic) individuals AFAB was 29 times that of White (non-Hispanic) individuals AFAB, and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Hispanic/Latinx individuals AFAB was 11 times that of White (non-Hispanic) individuals AFAB.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091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7349E1-2E73-BE61-6766-1A262A5488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96E29DF-0EA3-AD72-24AD-457D8F1F2D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6409ED4-4B4A-8B60-4E45-99FA2F7870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 figure is a bar chart displaying the average annual age-adjusted death rate among individuals reported with HIV/AIDS per 100,000 for Massachusetts total, White NH individuals, Black NH individuals, and Hispanic/Latinx individuals.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age-adjusted average all-cause death rate from 2022 to 2024 among: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Black (non-Hispanic) individuals reported with HIV was seven times that of White (non-Hispanic) individuals, and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Hispanic/Latinx individuals reported with HIV was five times that of White (non-Hispanic) individuals.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C176EA-BE8F-48E4-0C6D-31291B53FE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7024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04DFF1-C9A8-E604-32BB-F1361078AC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3D39A80-A0E0-3AED-389C-C172380D91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C850AA6-F4B7-E28E-3E1E-0C0379994D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figure is a bar chart displaying the distribution of recent HIV diagnoses by exposure mode for each of three racial/ethnic groups: White NH (N=432), Black NH (N=599), and Hispanic/Latinx (N=504).</a:t>
            </a:r>
          </a:p>
          <a:p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While the predominant exposure mode among White (non-Hispanic) and Hispanic/Latinx individuals recently diagnosed with HIV infection was MSM (48% and 55%, respectively), the largest proportion of Black (non-Hispanic) individuals was assigned no identified risk for exposure mode (40%). Of the Black (non-Hispanic) individuals assigned NIR, 79% (N=190/239) were non-US born.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18BF6F-9216-F953-FC3D-279F6C3EB3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0074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C7E03D-7202-49A6-9E9B-FB45C2E20E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B2EC224-7D34-47BD-71AE-332E1D6F38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BDF280F-5334-CCA0-D7E0-A8FAE548EC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 figure is a bar chart displaying the distribution of recent HIV diagnoses among individuals assigned male at birth by exposure mode for each of three racial/ethnic groups: White NH (N=346), Black NH (N=339), and Hispanic/Latinx (N=424).</a:t>
            </a:r>
          </a:p>
          <a:p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MSM was the most frequently reported exposure mode among White (non-Hispanic) (60%) and Hispanic/Latinx (65%) individuals AMAB, while NIR accounted for the largest proportion among Black (non-Hispanic) individuals AMAB (47%).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7227F6-E24B-A63B-A8D2-AB5028DD37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1902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624480-EFAE-4348-E680-847B6F3403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1800CAB-1E93-EE18-DC25-B0600A46B2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FED7F7-B9B8-2815-9B69-C090E8A94A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 figure is a bar chart displaying the distribution of recent HIV diagnoses among individuals assigned female at birth by exposure mode for each of three racial/ethnic groups: White NH (N=86), Black NH (N=260), and Hispanic/Latinx (N=80).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Injection drug use was the predominant exposure mode among White (non-Hispanic) individuals AFAB recently diagnosed with HIV infection (45%), while presumed heterosexual sex accounted for the largest proportions among Black (non-Hispanic) (59%) and Hispanic/Latinx (63%) individuals AFAB.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62509E-1CCD-C4DC-F5E1-1F2BA626AF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8826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F6058F-FD54-2F8F-F873-A4C2AED1F5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4608EC-9B71-9D18-D9AD-94245DDE59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B869B6B-AC0B-1825-89EC-6059B4FC2F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figure is a stacked bar chart displaying the distribution of recent HIV diagnoses by place of birth (non-US, Puerto Rico/US Dependency, or US) for each of four racial/ethnic groups: White NH (N=432), Black NH (N=599), Hispanic/Latinx (N=504), and Asian/Pacific Islander (N=42).</a:t>
            </a:r>
          </a:p>
          <a:p>
            <a:endParaRPr lang="en-US" dirty="0"/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KEY FINDING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Seventy percent of Black (non-Hispanic) individuals diagnosed with HIV infection during 2022–2024 were born outside the US, compared to 67% of Asian/Pacific Islander, 59% of Hispanic/Latinx, and 9% of White (non-Hispanic) individuals.</a:t>
            </a:r>
            <a:r>
              <a:rPr lang="en-US" dirty="0">
                <a:effectLst/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Please consider the impact of the COVID-19 pandemic on infectious disease screening, treatment, and surveillance in the interpretation of data from 2020 to 2022.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4C4238-E903-2E64-E2EC-DEC0054667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8963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A7545E-D0BB-8F6B-1DB2-980A75BBAF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613FA95-AE69-DD0D-4BB9-89947E8006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95168E5-0D4C-7DD8-CF6A-71DF06F5BA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 figure is a bar chart displaying the distribution of recent HIV diagnoses by exposure mode </a:t>
            </a:r>
            <a:r>
              <a:rPr lang="en-US" sz="1200" dirty="0"/>
              <a:t>among Black (non-Hispanic) individuals </a:t>
            </a:r>
            <a:r>
              <a:rPr lang="en-US" dirty="0"/>
              <a:t>for each of two places of birth: US/PR/USD (N=178), and Non-US (N=421).</a:t>
            </a:r>
          </a:p>
          <a:p>
            <a:endParaRPr lang="en-US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While the predominant exposure mode among Black (non-Hispanic) individuals recently diagnosed with HIV infection and born in the US, Puerto Rico, and other US dependencies was MSM (46%), the largest proportion of Black (non-Hispanic) individuals born outside the US was assigned no identified risk for exposure mode (45%). Sixty-nine percent (N=131/190) of HIV diagnoses among non-US born Black (non-Hispanic) individuals with NIR exposure mode were born in Haiti.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F70FCD-9ADB-13ED-5A80-F26E49492E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8471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r Thank You Slide : Traditional Logo">
    <p:bg>
      <p:bgPr>
        <a:solidFill>
          <a:srgbClr val="00599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4CC38585-9175-5F41-B983-E626A8B41D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14985"/>
            <a:ext cx="12192000" cy="977549"/>
          </a:xfrm>
          <a:prstGeom prst="rect">
            <a:avLst/>
          </a:prstGeom>
          <a:solidFill>
            <a:srgbClr val="032E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7BF16A-46A2-2C4D-B679-429BA6325698}"/>
              </a:ext>
            </a:extLst>
          </p:cNvPr>
          <p:cNvSpPr txBox="1"/>
          <p:nvPr userDrawn="1"/>
        </p:nvSpPr>
        <p:spPr>
          <a:xfrm>
            <a:off x="1785708" y="196391"/>
            <a:ext cx="10423375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  <a:latin typeface="Avenir Next LT Pro" panose="020B0504020202020204" pitchFamily="34" charset="0"/>
                <a:cs typeface="Arial" panose="020B0604020202020204" pitchFamily="34" charset="0"/>
              </a:rPr>
              <a:t>  </a:t>
            </a:r>
            <a:r>
              <a:rPr kumimoji="0" lang="en-US" sz="3200" b="1" i="0" u="none" strike="noStrike" kern="0" cap="none" spc="0" normalizeH="0" baseline="0" noProof="0" dirty="0">
                <a:ln w="12700">
                  <a:noFill/>
                  <a:prstDash val="solid"/>
                </a:ln>
                <a:solidFill>
                  <a:srgbClr val="FFFFFF"/>
                </a:solidFill>
                <a:effectLst/>
                <a:uLnTx/>
                <a:uFillTx/>
                <a:latin typeface="Avenir Next LT Pro" panose="020B0504020202020204" pitchFamily="34" charset="0"/>
                <a:cs typeface="Arial" panose="020B0604020202020204" pitchFamily="34" charset="0"/>
              </a:rPr>
              <a:t>Massachusetts Department of Public Health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1722467-00D5-48C4-A0E3-DBA0E54CD4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75729" y="2358615"/>
            <a:ext cx="10440537" cy="137370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400" b="1">
                <a:solidFill>
                  <a:schemeClr val="bg1"/>
                </a:solidFill>
                <a:latin typeface="Avenir Next LT Pro" panose="020B05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Presentation Title</a:t>
            </a:r>
          </a:p>
          <a:p>
            <a:pPr lvl="0"/>
            <a:r>
              <a:rPr lang="en-US" dirty="0"/>
              <a:t>or Closing Contact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5F0FA26E-40B5-44FF-A084-1554D187A6E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97287" y="4032280"/>
            <a:ext cx="4797425" cy="74684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000" b="0">
                <a:solidFill>
                  <a:schemeClr val="bg1"/>
                </a:solidFill>
                <a:latin typeface="Avenir Next LT Pro" panose="020B05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Date, Year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ADDB5EC3-5D37-4757-9A9B-5A9AF30AC57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174203" y="5400446"/>
            <a:ext cx="5843587" cy="85022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 i="0">
                <a:solidFill>
                  <a:schemeClr val="bg1"/>
                </a:solidFill>
                <a:latin typeface="Avenir Next LT Pro" panose="020B05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presenter</a:t>
            </a:r>
            <a:br>
              <a:rPr lang="en-US" dirty="0"/>
            </a:br>
            <a:r>
              <a:rPr lang="en-US" dirty="0"/>
              <a:t>Title</a:t>
            </a:r>
          </a:p>
        </p:txBody>
      </p:sp>
      <p:pic>
        <p:nvPicPr>
          <p:cNvPr id="14" name="Picture 13" descr="Logo, company name&#10;&#10;AI-generated content may be incorrect.">
            <a:extLst>
              <a:ext uri="{FF2B5EF4-FFF2-40B4-BE49-F238E27FC236}">
                <a16:creationId xmlns:a16="http://schemas.microsoft.com/office/drawing/2014/main" id="{12424AD9-3DDB-7449-9BD8-03E3D19E95A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51825" y="113766"/>
            <a:ext cx="1533883" cy="750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470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tyle A: Regul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01E840A-BCBE-4B40-B158-B16879D32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"/>
            <a:ext cx="12192000" cy="977549"/>
          </a:xfrm>
          <a:prstGeom prst="rect">
            <a:avLst/>
          </a:prstGeom>
          <a:solidFill>
            <a:srgbClr val="0059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BB607E6-0B1F-BB4A-9794-46A0CA431F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032E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34825" y="6492502"/>
            <a:ext cx="27364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A49D0EE-DE7F-324B-A84C-F36708423CD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5F94BD1-E74E-4058-8122-844053A505F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2822" y="56524"/>
            <a:ext cx="10972800" cy="8746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bg1"/>
                </a:solidFill>
                <a:latin typeface="Avenir Next LT Pro" panose="020B05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slide title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ABA3EC1-E8C0-4AA8-BEE7-D199FD60304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09600" y="1434514"/>
            <a:ext cx="10972800" cy="46796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/>
                </a:solidFill>
                <a:latin typeface="Avenir Next LT Pro" panose="020B05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Click to add regular text.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2685929-CD5C-4159-9F1A-33CD10D7166D}"/>
              </a:ext>
            </a:extLst>
          </p:cNvPr>
          <p:cNvSpPr txBox="1"/>
          <p:nvPr userDrawn="1"/>
        </p:nvSpPr>
        <p:spPr>
          <a:xfrm>
            <a:off x="451263" y="6545764"/>
            <a:ext cx="50351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Avenir Next LT Pro" panose="020B0504020202020204" pitchFamily="34" charset="0"/>
                <a:cs typeface="Arial" panose="020B0604020202020204" pitchFamily="34" charset="0"/>
              </a:rPr>
              <a:t>Massachusetts Department of Public Health | mass.gov/dph</a:t>
            </a:r>
          </a:p>
        </p:txBody>
      </p:sp>
    </p:spTree>
    <p:extLst>
      <p:ext uri="{BB962C8B-B14F-4D97-AF65-F5344CB8AC3E}">
        <p14:creationId xmlns:p14="http://schemas.microsoft.com/office/powerpoint/2010/main" val="3673210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tyle B: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01E840A-BCBE-4B40-B158-B16879D32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"/>
            <a:ext cx="12192000" cy="977549"/>
          </a:xfrm>
          <a:prstGeom prst="rect">
            <a:avLst/>
          </a:prstGeom>
          <a:solidFill>
            <a:srgbClr val="0059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BB607E6-0B1F-BB4A-9794-46A0CA431F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032E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5F94BD1-E74E-4058-8122-844053A505F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2822" y="56524"/>
            <a:ext cx="10972800" cy="8746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bg1"/>
                </a:solidFill>
                <a:latin typeface="Avenir Next LT Pro" panose="020B05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slide title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ABA3EC1-E8C0-4AA8-BEE7-D199FD60304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09600" y="1438462"/>
            <a:ext cx="10972800" cy="47030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venir Next LT Pro" panose="020B05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venir Next LT Pro" panose="020B05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venir Next LT Pro" panose="020B05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Click to edit level one bullet text. (Add periods if full sentences; no periods needed otherwise.)</a:t>
            </a:r>
          </a:p>
          <a:p>
            <a:pPr lvl="1"/>
            <a:r>
              <a:rPr lang="en-US" dirty="0"/>
              <a:t>Second level bullet text</a:t>
            </a:r>
          </a:p>
          <a:p>
            <a:pPr lvl="2"/>
            <a:r>
              <a:rPr lang="en-US" dirty="0"/>
              <a:t>Third level bullet text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2685929-CD5C-4159-9F1A-33CD10D7166D}"/>
              </a:ext>
            </a:extLst>
          </p:cNvPr>
          <p:cNvSpPr txBox="1"/>
          <p:nvPr userDrawn="1"/>
        </p:nvSpPr>
        <p:spPr>
          <a:xfrm>
            <a:off x="451263" y="6545764"/>
            <a:ext cx="50351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Avenir Next LT Pro" panose="020B0504020202020204" pitchFamily="34" charset="0"/>
                <a:cs typeface="Arial" panose="020B0604020202020204" pitchFamily="34" charset="0"/>
              </a:rPr>
              <a:t>Massachusetts Department of Public Health | mass.gov/dph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663A3D56-7B2F-49EE-B824-21DADD1106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34825" y="6492502"/>
            <a:ext cx="27364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A49D0EE-DE7F-324B-A84C-F36708423CD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771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tyle C: Columns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1A8284-67CC-404B-90F5-554DCBF9132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9" y="1097280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800" b="1">
                <a:latin typeface="Avenir Next LT Pro" panose="020B05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header text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90A712-FBB8-5B49-9A19-7524CF76EC3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62011" y="1920238"/>
            <a:ext cx="5157787" cy="4297680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Avenir Next LT Pro" panose="020B0504020202020204" pitchFamily="34" charset="0"/>
                <a:cs typeface="Arial" panose="020B0604020202020204" pitchFamily="34" charset="0"/>
              </a:defRPr>
            </a:lvl1pPr>
            <a:lvl2pPr>
              <a:defRPr sz="2200">
                <a:latin typeface="Avenir Next LT Pro" panose="020B05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latin typeface="Avenir Next LT Pro" panose="020B05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Book" panose="020B0503020102020204" pitchFamily="34" charset="0"/>
              </a:defRPr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Edit bullet level one text.</a:t>
            </a:r>
          </a:p>
          <a:p>
            <a:pPr lvl="1"/>
            <a:r>
              <a:rPr lang="en-US" dirty="0"/>
              <a:t>Edit bullet level two text.</a:t>
            </a:r>
          </a:p>
          <a:p>
            <a:pPr lvl="2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855752-6A74-934C-B334-F2DD6B79DA48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3" y="1097280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800" b="1">
                <a:latin typeface="Avenir Next LT Pro" panose="020B05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header text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1ED7E2-1F15-7C46-9001-20B2F8A00C5A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3" y="1920238"/>
            <a:ext cx="5183188" cy="4297680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Avenir Next LT Pro" panose="020B05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venir Next LT Pro" panose="020B05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venir Next LT Pro" panose="020B05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Book" panose="020B0503020102020204" pitchFamily="34" charset="0"/>
              </a:defRPr>
            </a:lvl4pPr>
          </a:lstStyle>
          <a:p>
            <a:pPr lvl="0"/>
            <a:r>
              <a:rPr lang="en-US" dirty="0"/>
              <a:t>Edit bullet level one text.</a:t>
            </a:r>
          </a:p>
          <a:p>
            <a:pPr lvl="1"/>
            <a:r>
              <a:rPr lang="en-US" dirty="0"/>
              <a:t>Edit bullet level two text.</a:t>
            </a:r>
          </a:p>
          <a:p>
            <a:pPr lvl="2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9027F3-96A1-F54F-89E8-F47E6B10DE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"/>
            <a:ext cx="12192000" cy="977549"/>
          </a:xfrm>
          <a:prstGeom prst="rect">
            <a:avLst/>
          </a:prstGeom>
          <a:solidFill>
            <a:srgbClr val="0059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CFBF09-BBCF-454C-91A3-1D89A60FA3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032E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8F696F47-27EC-4DEC-B31C-E3E63F7FBE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2822" y="56524"/>
            <a:ext cx="10972800" cy="8746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bg1"/>
                </a:solidFill>
                <a:latin typeface="Avenir Next LT Pro" panose="020B05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slide title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3F1034B-732A-43E2-993F-868DF0D2772D}"/>
              </a:ext>
            </a:extLst>
          </p:cNvPr>
          <p:cNvSpPr txBox="1"/>
          <p:nvPr userDrawn="1"/>
        </p:nvSpPr>
        <p:spPr>
          <a:xfrm>
            <a:off x="451263" y="6545764"/>
            <a:ext cx="50351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Avenir Next LT Pro" panose="020B0504020202020204" pitchFamily="34" charset="0"/>
                <a:cs typeface="Arial" panose="020B0604020202020204" pitchFamily="34" charset="0"/>
              </a:rPr>
              <a:t>Massachusetts Department of Public Health | mass.gov/dph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BE009795-B8D9-482E-96A1-D1025E613A3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034825" y="6492502"/>
            <a:ext cx="27364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A49D0EE-DE7F-324B-A84C-F36708423CD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658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ust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BB607E6-0B1F-BB4A-9794-46A0CA431F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032E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3D0130E-9D3A-4D88-A99C-681EBB4E32AF}"/>
              </a:ext>
            </a:extLst>
          </p:cNvPr>
          <p:cNvSpPr txBox="1"/>
          <p:nvPr userDrawn="1"/>
        </p:nvSpPr>
        <p:spPr>
          <a:xfrm>
            <a:off x="451263" y="6545764"/>
            <a:ext cx="50351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Avenir Next LT Pro" panose="020B0504020202020204" pitchFamily="34" charset="0"/>
                <a:cs typeface="Arial" panose="020B0604020202020204" pitchFamily="34" charset="0"/>
              </a:rPr>
              <a:t>Massachusetts Department of Public Health | mass.gov/dph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585A0BC-7D09-4814-A71B-C90669C60B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34825" y="6492502"/>
            <a:ext cx="27364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A49D0EE-DE7F-324B-A84C-F36708423CD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067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Intro">
    <p:bg>
      <p:bgPr>
        <a:solidFill>
          <a:srgbClr val="00599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49108D5-E6A2-E374-F491-40DDE4CC94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2049517" y="2228193"/>
            <a:ext cx="811398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2F8765F-34CF-EDAB-B5EF-A28E0BDB16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2039007" y="4703379"/>
            <a:ext cx="811398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CE05C00-0C08-7FEC-4EE1-897B5C522B5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995886" y="2814637"/>
            <a:ext cx="6032500" cy="1228725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sz="4400" b="1">
                <a:solidFill>
                  <a:schemeClr val="bg1"/>
                </a:solidFill>
                <a:latin typeface="Avenir Next LT Pro" panose="020B05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Enter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96889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2959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0931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8" r:id="rId2"/>
    <p:sldLayoutId id="2147483650" r:id="rId3"/>
    <p:sldLayoutId id="2147483653" r:id="rId4"/>
    <p:sldLayoutId id="2147483659" r:id="rId5"/>
    <p:sldLayoutId id="2147483657" r:id="rId6"/>
    <p:sldLayoutId id="2147483660" r:id="rId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85A978-E8DF-43C5-81AD-9E02D99320A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75729" y="2358615"/>
            <a:ext cx="10440537" cy="137370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Massachusetts HIV Epidemiologic Profile: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Data as of 7/1/2025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Population Report: </a:t>
            </a:r>
            <a:b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Racial and Ethnic Minorities</a:t>
            </a:r>
            <a:b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5313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5E8631-B974-D2CF-413C-D432675D3E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CFD0F63-797D-D6AD-63EC-0352A2566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822" y="80806"/>
            <a:ext cx="10972800" cy="874654"/>
          </a:xfrm>
        </p:spPr>
        <p:txBody>
          <a:bodyPr>
            <a:normAutofit/>
          </a:bodyPr>
          <a:lstStyle/>
          <a:p>
            <a:pPr algn="ctr"/>
            <a:r>
              <a:rPr lang="en-US" sz="2200" dirty="0"/>
              <a:t>HIV diagnoses among Hispanic/Latinx individuals diagnosed with HIV infection by exposure mode and place of birth, Massachusetts 2022–2024</a:t>
            </a:r>
            <a:r>
              <a:rPr lang="en-US" sz="2200" baseline="30000" dirty="0"/>
              <a:t>1</a:t>
            </a:r>
            <a:r>
              <a:rPr lang="en-US" sz="2200" dirty="0"/>
              <a:t> </a:t>
            </a:r>
          </a:p>
        </p:txBody>
      </p:sp>
      <p:pic>
        <p:nvPicPr>
          <p:cNvPr id="6" name="Picture 5" descr="The figure is a bar chart displaying the distribution of recent HIV diagnoses by exposure mode among Hispanic/Latinx  individuals for each of three places of birth: US (N=176), PR/USD (N=33), and Non-US (N=295).">
            <a:extLst>
              <a:ext uri="{FF2B5EF4-FFF2-40B4-BE49-F238E27FC236}">
                <a16:creationId xmlns:a16="http://schemas.microsoft.com/office/drawing/2014/main" id="{E9C787E3-C34F-9022-8E56-01EBC315AE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138" y="1121934"/>
            <a:ext cx="11821169" cy="459068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AA9DBC5-93A5-2268-B078-4D391AB0C6C2}"/>
              </a:ext>
            </a:extLst>
          </p:cNvPr>
          <p:cNvSpPr txBox="1"/>
          <p:nvPr/>
        </p:nvSpPr>
        <p:spPr>
          <a:xfrm>
            <a:off x="472061" y="5791870"/>
            <a:ext cx="116437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aseline="30000" dirty="0">
                <a:latin typeface="Arial Narrow" panose="020B0606020202030204" pitchFamily="34" charset="0"/>
                <a:cs typeface="Arial" panose="020B0604020202020204" pitchFamily="34" charset="0"/>
              </a:rPr>
              <a:t>1 </a:t>
            </a:r>
            <a:r>
              <a:rPr lang="en-US" sz="1000" dirty="0">
                <a:latin typeface="Arial Narrow" panose="020B0606020202030204" pitchFamily="34" charset="0"/>
                <a:cs typeface="Arial" panose="020B0604020202020204" pitchFamily="34" charset="0"/>
              </a:rPr>
              <a:t>Please consider the impact of the COVID-19 pandemic on infectious disease screening, treatment, and surveillance in the interpretation of data from 2020 to 2022. </a:t>
            </a:r>
            <a:r>
              <a:rPr lang="en-US" sz="1000" dirty="0">
                <a:latin typeface="Arial Narrow" panose="020B0606020202030204" pitchFamily="34" charset="0"/>
              </a:rPr>
              <a:t>MSM=male-to-male sex; IDU=injection drug use; HTSX=heterosexual sex; Pres. HTSX=presumed heterosexual exposure, includes individuals assigned female at birth with a negative history of injection drug use who report having sex with an individual that identifies as male of unknown HIV status and risk; NIR=no identified risk. </a:t>
            </a:r>
          </a:p>
          <a:p>
            <a:r>
              <a:rPr lang="en-US" sz="1000" dirty="0">
                <a:latin typeface="Arial Narrow" panose="020B0606020202030204" pitchFamily="34" charset="0"/>
              </a:rPr>
              <a:t>* Values less than five are suppressed for populations less than 50,000 or for populations of unknown size; Puerto Rico/US Dependency is not presented due to small numbers</a:t>
            </a:r>
          </a:p>
          <a:p>
            <a:r>
              <a:rPr lang="en-US" sz="1000" dirty="0">
                <a:latin typeface="Arial Narrow" panose="020B0606020202030204" pitchFamily="34" charset="0"/>
              </a:rPr>
              <a:t>Data Source: Bureau of Infectious Disease and Laboratory Sciences, data are current as of 7/1/2025 and subject to change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753BCFD-2BFA-7303-90B9-01CBF26DC8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fld id="{CA49D0EE-DE7F-324B-A84C-F36708423CDB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6879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DABDAA-9668-D93E-8864-6CBFB13318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68189AE-5E6E-4BBF-E348-E2F04032F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822" y="80806"/>
            <a:ext cx="10972800" cy="874654"/>
          </a:xfrm>
        </p:spPr>
        <p:txBody>
          <a:bodyPr>
            <a:normAutofit/>
          </a:bodyPr>
          <a:lstStyle/>
          <a:p>
            <a:pPr algn="ctr"/>
            <a:r>
              <a:rPr lang="en-US" sz="2400" dirty="0"/>
              <a:t>Average age at HIV infection diagnosis by race/ethnicity, </a:t>
            </a:r>
            <a:br>
              <a:rPr lang="en-US" sz="2400" dirty="0"/>
            </a:br>
            <a:r>
              <a:rPr lang="en-US" sz="2400" dirty="0"/>
              <a:t>Massachusetts 2022–2024</a:t>
            </a:r>
            <a:r>
              <a:rPr lang="en-US" sz="2400" baseline="30000" dirty="0"/>
              <a:t>1</a:t>
            </a:r>
            <a:r>
              <a:rPr lang="en-US" sz="2400" dirty="0"/>
              <a:t> </a:t>
            </a:r>
          </a:p>
        </p:txBody>
      </p:sp>
      <p:pic>
        <p:nvPicPr>
          <p:cNvPr id="6" name="Picture 5" descr="The figure is a bar chart displaying the average age at diagnosis for each of four racial/ethnic groups: White NH (N=432), Black NH (N=599), and Hispanic/Latinx (N=504) and Asian/Pacific Islander (N=42) and for the Massachusetts total (N=1,596).">
            <a:extLst>
              <a:ext uri="{FF2B5EF4-FFF2-40B4-BE49-F238E27FC236}">
                <a16:creationId xmlns:a16="http://schemas.microsoft.com/office/drawing/2014/main" id="{7344AC3A-5EA6-49CB-C6D5-BF561497A7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768" y="1086281"/>
            <a:ext cx="11516342" cy="491989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0085496-1255-5D7D-488E-1A2D4CF888E5}"/>
              </a:ext>
            </a:extLst>
          </p:cNvPr>
          <p:cNvSpPr txBox="1"/>
          <p:nvPr/>
        </p:nvSpPr>
        <p:spPr>
          <a:xfrm>
            <a:off x="420760" y="5983386"/>
            <a:ext cx="1147013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aseline="30000" dirty="0">
                <a:latin typeface="Arial Narrow" panose="020B0606020202030204" pitchFamily="34" charset="0"/>
                <a:cs typeface="Arial" panose="020B0604020202020204" pitchFamily="34" charset="0"/>
              </a:rPr>
              <a:t>1 </a:t>
            </a:r>
            <a:r>
              <a:rPr lang="en-US" sz="1000" dirty="0">
                <a:latin typeface="Arial Narrow" panose="020B0606020202030204" pitchFamily="34" charset="0"/>
                <a:cs typeface="Arial" panose="020B0604020202020204" pitchFamily="34" charset="0"/>
              </a:rPr>
              <a:t>Please consider the impact of the COVID-19 pandemic on infectious disease screening, treatment, and surveillance in the interpretation of data from 2020 to 2022.</a:t>
            </a:r>
          </a:p>
          <a:p>
            <a:r>
              <a:rPr lang="en-US" sz="1000" baseline="30000" dirty="0">
                <a:latin typeface="Arial Narrow" panose="020B0606020202030204" pitchFamily="34" charset="0"/>
              </a:rPr>
              <a:t>*</a:t>
            </a:r>
            <a:r>
              <a:rPr lang="en-US" sz="1000" dirty="0">
                <a:latin typeface="Arial Narrow" panose="020B0606020202030204" pitchFamily="34" charset="0"/>
              </a:rPr>
              <a:t> Total includes individuals of other/unknown race/ethnicity (N=19)</a:t>
            </a:r>
          </a:p>
          <a:p>
            <a:r>
              <a:rPr lang="en-US" sz="1000" dirty="0">
                <a:latin typeface="Arial Narrow" panose="020B0606020202030204" pitchFamily="34" charset="0"/>
              </a:rPr>
              <a:t>Data Source: Bureau of Infectious Disease and Laboratory Sciences, data are current as of 7/1/2025 and subject to change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2987B9-0943-65BC-EDD3-0B03D7F099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fld id="{CA49D0EE-DE7F-324B-A84C-F36708423CDB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309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13A640B-80BF-AFEA-ADA6-55352C819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822" y="80806"/>
            <a:ext cx="10972800" cy="874654"/>
          </a:xfrm>
        </p:spPr>
        <p:txBody>
          <a:bodyPr>
            <a:normAutofit/>
          </a:bodyPr>
          <a:lstStyle/>
          <a:p>
            <a:pPr algn="ctr"/>
            <a:r>
              <a:rPr lang="en-US" sz="2400" dirty="0"/>
              <a:t>Average annual age-adjusted HIV diagnosis rates per 100,000 population</a:t>
            </a:r>
            <a:r>
              <a:rPr lang="en-US" sz="2400" baseline="30000" dirty="0"/>
              <a:t>1</a:t>
            </a:r>
            <a:r>
              <a:rPr lang="en-US" sz="2400" dirty="0"/>
              <a:t> by sex assigned at birth and race/ethnicity, Massachusetts 2022 – 2024</a:t>
            </a:r>
            <a:r>
              <a:rPr lang="en-US" sz="2400" baseline="30000" dirty="0"/>
              <a:t>2</a:t>
            </a:r>
            <a:r>
              <a:rPr lang="en-US" sz="2400" dirty="0"/>
              <a:t> (N=1,596)</a:t>
            </a:r>
          </a:p>
        </p:txBody>
      </p:sp>
      <p:pic>
        <p:nvPicPr>
          <p:cNvPr id="4" name="Picture 3" descr="The figure is a bar chart displaying the average annual HIV diagnosis rates per 100,000 among individuals assigned male at birth, individuals assigned female at birth, and the Massachusetts total population for four racial/ethnic groups: White NH, Black NH, Hispanic/Latinx, and Asian/Pacific Islander.">
            <a:extLst>
              <a:ext uri="{FF2B5EF4-FFF2-40B4-BE49-F238E27FC236}">
                <a16:creationId xmlns:a16="http://schemas.microsoft.com/office/drawing/2014/main" id="{74CDA611-2711-F9D1-7AD1-252DAA8114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415" y="1106222"/>
            <a:ext cx="11821169" cy="464555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110A464-8724-09B0-9BBA-7EE442EFCAAC}"/>
              </a:ext>
            </a:extLst>
          </p:cNvPr>
          <p:cNvSpPr txBox="1"/>
          <p:nvPr/>
        </p:nvSpPr>
        <p:spPr>
          <a:xfrm>
            <a:off x="344152" y="5710697"/>
            <a:ext cx="1147013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 Narrow" panose="020B0606020202030204" pitchFamily="34" charset="0"/>
              </a:rPr>
              <a:t>*Rates based on numerators &lt;12 are marked with an asterisk (*) and should be interpreted with caution.</a:t>
            </a:r>
          </a:p>
          <a:p>
            <a:r>
              <a:rPr lang="en-US" sz="1000" baseline="30000" dirty="0">
                <a:latin typeface="Arial Narrow" panose="020B0606020202030204" pitchFamily="34" charset="0"/>
              </a:rPr>
              <a:t>1</a:t>
            </a:r>
            <a:r>
              <a:rPr lang="en-US" sz="1000" dirty="0">
                <a:latin typeface="Arial Narrow" panose="020B0606020202030204" pitchFamily="34" charset="0"/>
              </a:rPr>
              <a:t> As of 1/1/2020, BIDLS calculates rates per 100,000 population using denominators estimated by the University of Massachusetts Donahue Institute using a modified Hamilton-Perry model (</a:t>
            </a:r>
            <a:r>
              <a:rPr lang="en-US" sz="1000" dirty="0" err="1">
                <a:latin typeface="Arial Narrow" panose="020B0606020202030204" pitchFamily="34" charset="0"/>
              </a:rPr>
              <a:t>Strate</a:t>
            </a:r>
            <a:r>
              <a:rPr lang="en-US" sz="1000" dirty="0">
                <a:latin typeface="Arial Narrow" panose="020B0606020202030204" pitchFamily="34" charset="0"/>
              </a:rPr>
              <a:t> S, et al. Small Area Population Estimates for 2011 through 2020, report published Oct 2016). Note that rates and trends calculated using previous methods cannot be compared to these. All rates are age-adjusted using the 2000 US standard population.</a:t>
            </a:r>
          </a:p>
          <a:p>
            <a:r>
              <a:rPr lang="en-US" sz="1000" baseline="30000" dirty="0">
                <a:latin typeface="Arial Narrow" panose="020B0606020202030204" pitchFamily="34" charset="0"/>
                <a:cs typeface="Arial" panose="020B0604020202020204" pitchFamily="34" charset="0"/>
              </a:rPr>
              <a:t>2 </a:t>
            </a:r>
            <a:r>
              <a:rPr lang="en-US" sz="1000" dirty="0">
                <a:latin typeface="Arial Narrow" panose="020B0606020202030204" pitchFamily="34" charset="0"/>
                <a:cs typeface="Arial" panose="020B0604020202020204" pitchFamily="34" charset="0"/>
              </a:rPr>
              <a:t>Please consider the impact of the COVID-19 pandemic on infectious disease screening, treatment, and surveillance in the interpretation of 2020–2022 data; NH = non-Hispanic; API = Asian/Pacific Islander</a:t>
            </a:r>
            <a:endParaRPr lang="en-US" sz="1000" dirty="0">
              <a:latin typeface="Arial Narrow" panose="020B0606020202030204" pitchFamily="34" charset="0"/>
            </a:endParaRPr>
          </a:p>
          <a:p>
            <a:r>
              <a:rPr lang="en-US" sz="1000" dirty="0">
                <a:latin typeface="Arial Narrow" panose="020B0606020202030204" pitchFamily="34" charset="0"/>
              </a:rPr>
              <a:t>Data Source: Bureau of Infectious Disease and Laboratory Sciences, data are current as of 7/1/2025 and subject to change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81A83C4-E0BA-4314-B8BF-B643EDC9ED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fld id="{CA49D0EE-DE7F-324B-A84C-F36708423CD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34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13A640B-80BF-AFEA-ADA6-55352C819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822" y="80806"/>
            <a:ext cx="10972800" cy="874654"/>
          </a:xfrm>
        </p:spPr>
        <p:txBody>
          <a:bodyPr>
            <a:normAutofit/>
          </a:bodyPr>
          <a:lstStyle/>
          <a:p>
            <a:pPr algn="ctr"/>
            <a:r>
              <a:rPr lang="en-US" sz="2400" dirty="0"/>
              <a:t>Age-adjusted HIV prevalence rates per 100,000 population</a:t>
            </a:r>
            <a:r>
              <a:rPr lang="en-US" sz="2400" baseline="30000" dirty="0"/>
              <a:t>1</a:t>
            </a:r>
            <a:r>
              <a:rPr lang="en-US" sz="2400" dirty="0"/>
              <a:t> by sex assigned at birth and race/ethnicity, Massachusetts 2024 (N= 24,838)</a:t>
            </a:r>
          </a:p>
        </p:txBody>
      </p:sp>
      <p:pic>
        <p:nvPicPr>
          <p:cNvPr id="6" name="Picture 5" descr="The figure is a bar chart displaying the age-adjusted HIV prevalence rates per 100,000 population among individuals assigned male at birth, individuals assigned female at birth, and the Massachusetts total population for four racial/ethnic groups: White NH, Black NH, Hispanic/Latinx, and Asian/Pacific Islander.">
            <a:extLst>
              <a:ext uri="{FF2B5EF4-FFF2-40B4-BE49-F238E27FC236}">
                <a16:creationId xmlns:a16="http://schemas.microsoft.com/office/drawing/2014/main" id="{A868753B-4B81-2359-B829-BEFF675755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415" y="1106222"/>
            <a:ext cx="11821169" cy="464555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110A464-8724-09B0-9BBA-7EE442EFCAAC}"/>
              </a:ext>
            </a:extLst>
          </p:cNvPr>
          <p:cNvSpPr txBox="1"/>
          <p:nvPr/>
        </p:nvSpPr>
        <p:spPr>
          <a:xfrm>
            <a:off x="463242" y="5849821"/>
            <a:ext cx="114701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aseline="30000" dirty="0">
                <a:latin typeface="Arial Narrow" panose="020B0606020202030204" pitchFamily="34" charset="0"/>
              </a:rPr>
              <a:t>1</a:t>
            </a:r>
            <a:r>
              <a:rPr lang="en-US" sz="1000" dirty="0">
                <a:latin typeface="Arial Narrow" panose="020B0606020202030204" pitchFamily="34" charset="0"/>
              </a:rPr>
              <a:t> As of 1/1/2020, BIDLS calculates rates per 100,000 population using denominators estimated by the University of Massachusetts Donahue Institute using a modified Hamilton-Perry model (</a:t>
            </a:r>
            <a:r>
              <a:rPr lang="en-US" sz="1000" dirty="0" err="1">
                <a:latin typeface="Arial Narrow" panose="020B0606020202030204" pitchFamily="34" charset="0"/>
              </a:rPr>
              <a:t>Strate</a:t>
            </a:r>
            <a:r>
              <a:rPr lang="en-US" sz="1000" dirty="0">
                <a:latin typeface="Arial Narrow" panose="020B0606020202030204" pitchFamily="34" charset="0"/>
              </a:rPr>
              <a:t> S, et al. Small Area Population Estimates for 2011 through 2020, report published Oct 2016). Note that rates and trends calculated using previous methods cannot be compared to these. All rates are age-adjusted using the 2000 US standard population.</a:t>
            </a:r>
            <a:endParaRPr lang="en-US" sz="1000" baseline="30000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 Narrow" panose="020B0606020202030204" pitchFamily="34" charset="0"/>
                <a:cs typeface="Arial" panose="020B0604020202020204" pitchFamily="34" charset="0"/>
              </a:rPr>
              <a:t>NH = non-Hispanic; API = Asian/Pacific Islander</a:t>
            </a:r>
            <a:endParaRPr lang="en-US" sz="1000" dirty="0">
              <a:latin typeface="Arial Narrow" panose="020B0606020202030204" pitchFamily="34" charset="0"/>
            </a:endParaRPr>
          </a:p>
          <a:p>
            <a:r>
              <a:rPr lang="en-US" sz="1000" dirty="0">
                <a:latin typeface="Arial Narrow" panose="020B0606020202030204" pitchFamily="34" charset="0"/>
              </a:rPr>
              <a:t>Data Source: Bureau of Infectious Disease and Laboratory Sciences, data are current as of 7/1/2025 and subject to change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81A83C4-E0BA-4314-B8BF-B643EDC9ED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fld id="{CA49D0EE-DE7F-324B-A84C-F36708423CD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292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D6B8C4-4471-2828-D5E1-A55A299B14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C327ABA3-D18E-AA21-3E7C-2B34D0ACF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822" y="80806"/>
            <a:ext cx="10972800" cy="874654"/>
          </a:xfrm>
        </p:spPr>
        <p:txBody>
          <a:bodyPr>
            <a:normAutofit/>
          </a:bodyPr>
          <a:lstStyle/>
          <a:p>
            <a:pPr algn="ctr"/>
            <a:r>
              <a:rPr lang="en-US" sz="2400" dirty="0"/>
              <a:t>Average age-adjusted death rate per 100,000 population</a:t>
            </a:r>
            <a:r>
              <a:rPr lang="en-US" sz="2400" baseline="30000" dirty="0"/>
              <a:t>1</a:t>
            </a:r>
            <a:r>
              <a:rPr lang="en-US" sz="2400" dirty="0"/>
              <a:t>  among people reported with HIV by race/ethnicity,</a:t>
            </a:r>
            <a:r>
              <a:rPr lang="en-US" sz="2400" baseline="30000" dirty="0"/>
              <a:t>2</a:t>
            </a:r>
            <a:r>
              <a:rPr lang="en-US" sz="2400" dirty="0"/>
              <a:t> Massachusetts 2022–2024</a:t>
            </a:r>
            <a:r>
              <a:rPr lang="en-US" sz="2400" baseline="30000" dirty="0"/>
              <a:t>3</a:t>
            </a:r>
            <a:r>
              <a:rPr lang="en-US" sz="2400" dirty="0"/>
              <a:t> </a:t>
            </a:r>
          </a:p>
        </p:txBody>
      </p:sp>
      <p:pic>
        <p:nvPicPr>
          <p:cNvPr id="6" name="Picture 5" descr="The figure is a bar chart displaying the average annual age-adjusted death rate among individuals reported with HIV/AIDS per 100,000 for Massachusetts total, White NH individuals, Black NH individuals, and Hispanic/Latinx individuals.">
            <a:extLst>
              <a:ext uri="{FF2B5EF4-FFF2-40B4-BE49-F238E27FC236}">
                <a16:creationId xmlns:a16="http://schemas.microsoft.com/office/drawing/2014/main" id="{7F398507-FD49-9796-18DC-C5C63A26CE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951" y="1066609"/>
            <a:ext cx="11339543" cy="441998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5463077-7D78-5252-3AE0-03AA20BE30F7}"/>
              </a:ext>
            </a:extLst>
          </p:cNvPr>
          <p:cNvSpPr txBox="1"/>
          <p:nvPr/>
        </p:nvSpPr>
        <p:spPr>
          <a:xfrm>
            <a:off x="430306" y="5476839"/>
            <a:ext cx="114701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aseline="30000" dirty="0">
                <a:latin typeface="Arial Narrow" panose="020B0606020202030204" pitchFamily="34" charset="0"/>
                <a:cs typeface="Arial" panose="020B0604020202020204" pitchFamily="34" charset="0"/>
              </a:rPr>
              <a:t>1</a:t>
            </a:r>
            <a:r>
              <a:rPr lang="en-US" sz="1000" dirty="0">
                <a:latin typeface="Arial Narrow" panose="020B0606020202030204" pitchFamily="34" charset="0"/>
                <a:cs typeface="Arial" panose="020B0604020202020204" pitchFamily="34" charset="0"/>
              </a:rPr>
              <a:t> As of 1/1/2020, BIDLS calculates rates per 100,000 population using denominators estimated by the University of Massachusetts Donahue Institute using a modified Hamilton-Perry model. Note that rates and trends calculated using previous methods cannot be compared to these. All rates are age-adjusted using the 2000 US standard population.</a:t>
            </a:r>
          </a:p>
          <a:p>
            <a:r>
              <a:rPr lang="en-US" sz="1000" baseline="30000" dirty="0">
                <a:latin typeface="Arial Narrow" panose="020B0606020202030204" pitchFamily="34" charset="0"/>
                <a:cs typeface="Arial" panose="020B0604020202020204" pitchFamily="34" charset="0"/>
              </a:rPr>
              <a:t>2</a:t>
            </a:r>
            <a:r>
              <a:rPr lang="en-US" sz="1000" dirty="0">
                <a:latin typeface="Arial Narrow" panose="020B0606020202030204" pitchFamily="34" charset="0"/>
                <a:cs typeface="Arial" panose="020B0604020202020204" pitchFamily="34" charset="0"/>
              </a:rPr>
              <a:t> Death rate for Asian/Pacific Islander (API) is not presented because the numerator &lt;12 and therefore must be interpreted with caution.</a:t>
            </a:r>
          </a:p>
          <a:p>
            <a:r>
              <a:rPr lang="en-US" sz="1000" baseline="30000" dirty="0">
                <a:latin typeface="Arial Narrow" panose="020B0606020202030204" pitchFamily="34" charset="0"/>
                <a:cs typeface="Arial" panose="020B0604020202020204" pitchFamily="34" charset="0"/>
              </a:rPr>
              <a:t>3 </a:t>
            </a:r>
            <a:r>
              <a:rPr lang="en-US" sz="1000" dirty="0">
                <a:latin typeface="Arial Narrow" panose="020B0606020202030204" pitchFamily="34" charset="0"/>
                <a:cs typeface="Arial" panose="020B0604020202020204" pitchFamily="34" charset="0"/>
              </a:rPr>
              <a:t>Please consider the impact of the COVID-19 pandemic on infectious disease screening, treatment, and surveillance in the interpretation of data from 2020 to 2022.</a:t>
            </a:r>
            <a:endParaRPr lang="en-US" sz="1000" dirty="0">
              <a:latin typeface="Arial Narrow" panose="020B0606020202030204" pitchFamily="34" charset="0"/>
            </a:endParaRPr>
          </a:p>
          <a:p>
            <a:r>
              <a:rPr lang="en-US" sz="1000" baseline="30000" dirty="0">
                <a:latin typeface="Arial Narrow" panose="020B0606020202030204" pitchFamily="34" charset="0"/>
                <a:cs typeface="Arial" panose="020B0604020202020204" pitchFamily="34" charset="0"/>
              </a:rPr>
              <a:t>4</a:t>
            </a:r>
            <a:r>
              <a:rPr lang="en-US" sz="1000" dirty="0">
                <a:latin typeface="Arial Narrow" panose="020B0606020202030204" pitchFamily="34" charset="0"/>
                <a:cs typeface="Arial" panose="020B0604020202020204" pitchFamily="34" charset="0"/>
              </a:rPr>
              <a:t> Total includes API and individuals of other/unknown race/ethnicity (N=17); NH=non-Hispanic</a:t>
            </a:r>
          </a:p>
          <a:p>
            <a:r>
              <a:rPr lang="en-US" sz="1000" dirty="0">
                <a:latin typeface="Arial Narrow" panose="020B0606020202030204" pitchFamily="34" charset="0"/>
              </a:rPr>
              <a:t>Data Source: Bureau of Infectious Disease and Laboratory Sciences, data are current as of 7/1/2025 and subject to change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4ECD2AE-D22D-E8A6-F684-A0C670951E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fld id="{CA49D0EE-DE7F-324B-A84C-F36708423CDB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008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003F12-7A2C-A0CE-D9DF-A4D690E535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670DA74-26A1-C8D1-DD08-090B2B93B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822" y="80806"/>
            <a:ext cx="10972800" cy="874654"/>
          </a:xfrm>
        </p:spPr>
        <p:txBody>
          <a:bodyPr>
            <a:normAutofit/>
          </a:bodyPr>
          <a:lstStyle/>
          <a:p>
            <a:pPr algn="ctr"/>
            <a:r>
              <a:rPr lang="en-US" sz="2400" dirty="0"/>
              <a:t>Individuals diagnosed with HIV infection by exposure mode and race/ethnicity, Massachusetts 2022–2024</a:t>
            </a:r>
            <a:r>
              <a:rPr lang="en-US" sz="2400" baseline="30000" dirty="0"/>
              <a:t>1</a:t>
            </a:r>
            <a:r>
              <a:rPr lang="en-US" sz="2400" dirty="0"/>
              <a:t> </a:t>
            </a:r>
          </a:p>
        </p:txBody>
      </p:sp>
      <p:pic>
        <p:nvPicPr>
          <p:cNvPr id="6" name="Picture 5" descr="The figure is a bar chart displaying the distribution of recent HIV diagnoses by exposure mode for each of three racial/ethnic groups: White NH (N=432), Black NH (N=599), and Hispanic/Latinx (N=504).">
            <a:extLst>
              <a:ext uri="{FF2B5EF4-FFF2-40B4-BE49-F238E27FC236}">
                <a16:creationId xmlns:a16="http://schemas.microsoft.com/office/drawing/2014/main" id="{12D1D7E4-CC8E-D5C9-5472-74E6DAFEA6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010" y="975147"/>
            <a:ext cx="11522439" cy="49077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F20A5CF-A3E5-CB39-F09F-EC1E4D0FB437}"/>
              </a:ext>
            </a:extLst>
          </p:cNvPr>
          <p:cNvSpPr txBox="1"/>
          <p:nvPr/>
        </p:nvSpPr>
        <p:spPr>
          <a:xfrm>
            <a:off x="472061" y="5856851"/>
            <a:ext cx="114701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aseline="30000" dirty="0">
                <a:latin typeface="Arial Narrow" panose="020B0606020202030204" pitchFamily="34" charset="0"/>
                <a:cs typeface="Arial" panose="020B0604020202020204" pitchFamily="34" charset="0"/>
              </a:rPr>
              <a:t>1 </a:t>
            </a:r>
            <a:r>
              <a:rPr lang="en-US" sz="1000" dirty="0">
                <a:latin typeface="Arial Narrow" panose="020B0606020202030204" pitchFamily="34" charset="0"/>
                <a:cs typeface="Arial" panose="020B0604020202020204" pitchFamily="34" charset="0"/>
              </a:rPr>
              <a:t>Please consider the impact of the COVID-19 pandemic on infectious disease screening, treatment, and surveillance in the interpretation of data from 2020 to 2022.</a:t>
            </a:r>
          </a:p>
          <a:p>
            <a:r>
              <a:rPr lang="en-US" sz="1000" dirty="0">
                <a:latin typeface="Arial Narrow" panose="020B0606020202030204" pitchFamily="34" charset="0"/>
              </a:rPr>
              <a:t>MSM=male-to-male sex; IDU=injection drug use; HTSX=heterosexual sex; Pres. HTSX=presumed heterosexual exposure, includes individuals assigned female at birth with a negative history of injection drug use who report having sex with an individual that identifies as male of unknown HIV status and risk; NIR=no identified risk</a:t>
            </a:r>
          </a:p>
          <a:p>
            <a:r>
              <a:rPr lang="en-US" sz="1000" dirty="0">
                <a:latin typeface="Arial Narrow" panose="020B0606020202030204" pitchFamily="34" charset="0"/>
              </a:rPr>
              <a:t>Data Source: Bureau of Infectious Disease and Laboratory Sciences, data are current as of 7/1/2025 and subject to change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9CEDAD4-3FB2-B474-EEB4-8AC59F13F7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fld id="{CA49D0EE-DE7F-324B-A84C-F36708423CDB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862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0A2F74-D4FB-3B9B-65BC-B3C4CC9A41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7DBF9A9-5FB6-6FC6-FCBA-B5FDD6F7E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822" y="80806"/>
            <a:ext cx="10972800" cy="874654"/>
          </a:xfrm>
        </p:spPr>
        <p:txBody>
          <a:bodyPr>
            <a:normAutofit/>
          </a:bodyPr>
          <a:lstStyle/>
          <a:p>
            <a:pPr algn="ctr"/>
            <a:r>
              <a:rPr lang="en-US" sz="2400" dirty="0"/>
              <a:t>Individuals assigned male at birth diagnosed with HIV infection by exposure mode and race/ethnicity, Massachusetts 2022–2024</a:t>
            </a:r>
            <a:r>
              <a:rPr lang="en-US" sz="2400" baseline="30000" dirty="0"/>
              <a:t>1</a:t>
            </a:r>
            <a:r>
              <a:rPr lang="en-US" sz="2400" dirty="0"/>
              <a:t> </a:t>
            </a:r>
          </a:p>
        </p:txBody>
      </p:sp>
      <p:pic>
        <p:nvPicPr>
          <p:cNvPr id="5" name="Picture 4" descr="The figure is a bar chart displaying the distribution of recent HIV diagnoses among individuals assigned male at birth by exposure mode for each of three racial/ethnic groups: White NH (N=346), Black NH (N=339), and Hispanic/Latinx (N=424).">
            <a:extLst>
              <a:ext uri="{FF2B5EF4-FFF2-40B4-BE49-F238E27FC236}">
                <a16:creationId xmlns:a16="http://schemas.microsoft.com/office/drawing/2014/main" id="{C9459D21-11C7-16C1-4E74-18C81E446B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564" y="998123"/>
            <a:ext cx="11522439" cy="493209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CBC325B-412E-2AB2-D1C8-9015D0566860}"/>
              </a:ext>
            </a:extLst>
          </p:cNvPr>
          <p:cNvSpPr txBox="1"/>
          <p:nvPr/>
        </p:nvSpPr>
        <p:spPr>
          <a:xfrm>
            <a:off x="472061" y="5938504"/>
            <a:ext cx="1147013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aseline="30000" dirty="0">
                <a:latin typeface="Arial Narrow" panose="020B0606020202030204" pitchFamily="34" charset="0"/>
                <a:cs typeface="Arial" panose="020B0604020202020204" pitchFamily="34" charset="0"/>
              </a:rPr>
              <a:t>1 </a:t>
            </a:r>
            <a:r>
              <a:rPr lang="en-US" sz="1000" dirty="0">
                <a:latin typeface="Arial Narrow" panose="020B0606020202030204" pitchFamily="34" charset="0"/>
                <a:cs typeface="Arial" panose="020B0604020202020204" pitchFamily="34" charset="0"/>
              </a:rPr>
              <a:t>Please consider the impact of the COVID-19 pandemic on infectious disease screening, treatment, and surveillance in the interpretation of data from 2020 to 2022.</a:t>
            </a:r>
          </a:p>
          <a:p>
            <a:r>
              <a:rPr lang="en-US" sz="1000" dirty="0">
                <a:latin typeface="Arial Narrow" panose="020B0606020202030204" pitchFamily="34" charset="0"/>
              </a:rPr>
              <a:t>MSM=male-to-male sex; IDU=injection drug use; HTSX=heterosexual sex; NIR=no identified risk</a:t>
            </a:r>
          </a:p>
          <a:p>
            <a:r>
              <a:rPr lang="en-US" sz="1000" dirty="0">
                <a:latin typeface="Arial Narrow" panose="020B0606020202030204" pitchFamily="34" charset="0"/>
              </a:rPr>
              <a:t>Data Source: Bureau of Infectious Disease and Laboratory Sciences, data are current as of 7/1/2025 and subject to change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39824A5-DBCE-76D9-0F28-9613E8D1A9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fld id="{CA49D0EE-DE7F-324B-A84C-F36708423CD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2012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AF40C6-61CD-710B-91AB-427D5F62CA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16B42FF-82E8-FF82-2746-15CFE2E88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822" y="80806"/>
            <a:ext cx="10972800" cy="874654"/>
          </a:xfrm>
        </p:spPr>
        <p:txBody>
          <a:bodyPr>
            <a:normAutofit/>
          </a:bodyPr>
          <a:lstStyle/>
          <a:p>
            <a:pPr algn="ctr"/>
            <a:r>
              <a:rPr lang="en-US" sz="2400" dirty="0"/>
              <a:t>Individuals assigned female at birth diagnosed with HIV infection by exposure mode and race/ethnicity, Massachusetts 2022–2024</a:t>
            </a:r>
            <a:r>
              <a:rPr lang="en-US" sz="2400" baseline="30000" dirty="0"/>
              <a:t>1</a:t>
            </a:r>
            <a:r>
              <a:rPr lang="en-US" sz="2400" dirty="0"/>
              <a:t> </a:t>
            </a:r>
          </a:p>
        </p:txBody>
      </p:sp>
      <p:pic>
        <p:nvPicPr>
          <p:cNvPr id="5" name="Picture 4" descr="The figure is a bar chart displaying the distribution of recent HIV diagnoses among individuals assigned female at birth by exposure mode for each of three racial/ethnic groups: White NH (N=86), Black NH (N=260), and Hispanic/Latinx (N=80).">
            <a:extLst>
              <a:ext uri="{FF2B5EF4-FFF2-40B4-BE49-F238E27FC236}">
                <a16:creationId xmlns:a16="http://schemas.microsoft.com/office/drawing/2014/main" id="{FE3E538A-B5D3-E1C5-8FE2-DB74C26A41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295" y="1128258"/>
            <a:ext cx="11815072" cy="471871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6D52CDA-33A8-1813-06B1-BD6FBAF37581}"/>
              </a:ext>
            </a:extLst>
          </p:cNvPr>
          <p:cNvSpPr txBox="1"/>
          <p:nvPr/>
        </p:nvSpPr>
        <p:spPr>
          <a:xfrm>
            <a:off x="488892" y="5842513"/>
            <a:ext cx="114701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aseline="30000" dirty="0">
                <a:latin typeface="Arial Narrow" panose="020B0606020202030204" pitchFamily="34" charset="0"/>
                <a:cs typeface="Arial" panose="020B0604020202020204" pitchFamily="34" charset="0"/>
              </a:rPr>
              <a:t>1 </a:t>
            </a:r>
            <a:r>
              <a:rPr lang="en-US" sz="1000" dirty="0">
                <a:latin typeface="Arial Narrow" panose="020B0606020202030204" pitchFamily="34" charset="0"/>
                <a:cs typeface="Arial" panose="020B0604020202020204" pitchFamily="34" charset="0"/>
              </a:rPr>
              <a:t>Please consider the impact of the COVID-19 pandemic on infectious disease screening, treatment, and surveillance in the interpretation of data from 2020 to 2022.</a:t>
            </a:r>
          </a:p>
          <a:p>
            <a:r>
              <a:rPr lang="en-US" sz="1000" dirty="0">
                <a:latin typeface="Arial Narrow" panose="020B0606020202030204" pitchFamily="34" charset="0"/>
              </a:rPr>
              <a:t>IDU=injection drug use; HTSX=heterosexual sex; Pres. HTSX=presumed heterosexual exposure, includes individuals assigned female at birth with a negative history of injection drug use who report having sex with an individual that identifies as male of unknown HIV status and risk; NIR=no identified risk</a:t>
            </a:r>
          </a:p>
          <a:p>
            <a:r>
              <a:rPr lang="en-US" sz="1000" dirty="0">
                <a:latin typeface="Arial Narrow" panose="020B0606020202030204" pitchFamily="34" charset="0"/>
              </a:rPr>
              <a:t>Data Source: Bureau of Infectious Disease and Laboratory Sciences, data are current as of 7/1/2025 and subject to change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1BC8C3B-3E24-E63A-D042-3F6CABC10B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fld id="{CA49D0EE-DE7F-324B-A84C-F36708423CDB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31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0F36E5-6380-503B-613E-0DECC5A523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1CDFAA1-60E5-2AA4-2852-A1C127409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822" y="80806"/>
            <a:ext cx="10972800" cy="874654"/>
          </a:xfrm>
        </p:spPr>
        <p:txBody>
          <a:bodyPr>
            <a:normAutofit/>
          </a:bodyPr>
          <a:lstStyle/>
          <a:p>
            <a:pPr algn="ctr"/>
            <a:r>
              <a:rPr lang="en-US" sz="2400" dirty="0"/>
              <a:t>Percentage of individuals diagnosed with HIV infection by race/ethnicity and place of birth, Massachusetts 2022–2024</a:t>
            </a:r>
            <a:r>
              <a:rPr lang="en-US" sz="2400" baseline="30000" dirty="0"/>
              <a:t>1</a:t>
            </a:r>
            <a:r>
              <a:rPr lang="en-US" sz="2400" dirty="0"/>
              <a:t> </a:t>
            </a:r>
          </a:p>
        </p:txBody>
      </p:sp>
      <p:pic>
        <p:nvPicPr>
          <p:cNvPr id="8" name="Picture 7" descr="The figure is a stacked bar chart displaying the distribution of recent HIV diagnoses by place of birth (non-US, Puerto Rico/US Dependency, or US) for each of four racial/ethnic groups: White NH (N=432), Black NH (N=599), Hispanic/Latinx (N=504), and Asian/Pacific Islander (N=42).">
            <a:extLst>
              <a:ext uri="{FF2B5EF4-FFF2-40B4-BE49-F238E27FC236}">
                <a16:creationId xmlns:a16="http://schemas.microsoft.com/office/drawing/2014/main" id="{035A3B31-2580-64A2-11F3-06154067CD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216" y="1216644"/>
            <a:ext cx="11376122" cy="484674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17A66D1-F8F2-FF00-A246-5D2A02591BB6}"/>
              </a:ext>
            </a:extLst>
          </p:cNvPr>
          <p:cNvSpPr txBox="1"/>
          <p:nvPr/>
        </p:nvSpPr>
        <p:spPr>
          <a:xfrm>
            <a:off x="420760" y="5798248"/>
            <a:ext cx="114701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aseline="30000" dirty="0">
                <a:latin typeface="Arial Narrow" panose="020B0606020202030204" pitchFamily="34" charset="0"/>
                <a:cs typeface="Arial" panose="020B0604020202020204" pitchFamily="34" charset="0"/>
              </a:rPr>
              <a:t>1 </a:t>
            </a:r>
            <a:r>
              <a:rPr lang="en-US" sz="1000" dirty="0">
                <a:latin typeface="Arial Narrow" panose="020B0606020202030204" pitchFamily="34" charset="0"/>
                <a:cs typeface="Arial" panose="020B0604020202020204" pitchFamily="34" charset="0"/>
              </a:rPr>
              <a:t>Please consider the impact of the COVID-19 pandemic on infectious disease screening, treatment, and surveillance in the interpretation of data from 2020 to 2022.</a:t>
            </a:r>
            <a:r>
              <a:rPr lang="en-US" sz="1000" dirty="0">
                <a:latin typeface="Arial Narrow" panose="020B0606020202030204" pitchFamily="34" charset="0"/>
              </a:rPr>
              <a:t> NH=non-Hispanic</a:t>
            </a:r>
          </a:p>
          <a:p>
            <a:r>
              <a:rPr lang="en-US" sz="1000" baseline="30000" dirty="0">
                <a:latin typeface="Arial Narrow" panose="020B0606020202030204" pitchFamily="34" charset="0"/>
                <a:cs typeface="Arial" panose="020B0604020202020204" pitchFamily="34" charset="0"/>
              </a:rPr>
              <a:t>2</a:t>
            </a:r>
            <a:r>
              <a:rPr lang="en-US" sz="1000" dirty="0">
                <a:latin typeface="Arial Narrow" panose="020B0606020202030204" pitchFamily="34" charset="0"/>
              </a:rPr>
              <a:t> US born and Puerto Rico/USD categories are combined for Black (non-Hispanic) individuals due to small numbers to adhere to cell suppression rules.</a:t>
            </a:r>
          </a:p>
          <a:p>
            <a:r>
              <a:rPr lang="en-US" sz="1000" baseline="30000" dirty="0">
                <a:latin typeface="Arial Narrow" panose="020B0606020202030204" pitchFamily="34" charset="0"/>
                <a:cs typeface="Arial" panose="020B0604020202020204" pitchFamily="34" charset="0"/>
              </a:rPr>
              <a:t>3 </a:t>
            </a:r>
            <a:r>
              <a:rPr lang="en-US" sz="1000" dirty="0">
                <a:latin typeface="Arial Narrow" panose="020B0606020202030204" pitchFamily="34" charset="0"/>
              </a:rPr>
              <a:t>97% of individuals diagnosed with HIV infection from 2022–2024 who were born in a US dependency (USD) were born in Puerto Rico (PR).</a:t>
            </a:r>
          </a:p>
          <a:p>
            <a:r>
              <a:rPr lang="en-US" sz="1000" dirty="0">
                <a:latin typeface="Arial Narrow" panose="020B0606020202030204" pitchFamily="34" charset="0"/>
              </a:rPr>
              <a:t>Data Source: Bureau of Infectious Disease and Laboratory Sciences, data are current as of 7/1/2025 and subject to change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11DD973-066F-4133-DD7A-917F0A976B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fld id="{CA49D0EE-DE7F-324B-A84C-F36708423CDB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5021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CB7148-59A4-BF0F-2ED7-F11F6A5455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3D73907-6215-4299-AB42-3294383F1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822" y="80806"/>
            <a:ext cx="10972800" cy="874654"/>
          </a:xfrm>
        </p:spPr>
        <p:txBody>
          <a:bodyPr>
            <a:normAutofit/>
          </a:bodyPr>
          <a:lstStyle/>
          <a:p>
            <a:pPr algn="ctr"/>
            <a:r>
              <a:rPr lang="en-US" sz="2400" dirty="0"/>
              <a:t>HIV diagnoses among Black (non-Hispanic) individuals diagnosed with HIV infection by exposure mode and place of birth, Massachusetts 2022–2024</a:t>
            </a:r>
            <a:r>
              <a:rPr lang="en-US" sz="2400" baseline="30000" dirty="0"/>
              <a:t>1</a:t>
            </a:r>
            <a:r>
              <a:rPr lang="en-US" sz="2400" dirty="0"/>
              <a:t> </a:t>
            </a:r>
          </a:p>
        </p:txBody>
      </p:sp>
      <p:pic>
        <p:nvPicPr>
          <p:cNvPr id="6" name="Picture 5" descr="The figure is a bar chart displaying the distribution of recent HIV diagnoses by exposure mode among Black (non-Hispanic) individuals for each of two places of birth: US/PR/USD (N=178), and Non-US (N=421).">
            <a:extLst>
              <a:ext uri="{FF2B5EF4-FFF2-40B4-BE49-F238E27FC236}">
                <a16:creationId xmlns:a16="http://schemas.microsoft.com/office/drawing/2014/main" id="{58A4B801-0836-C6CA-3BE5-CE5945E955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226" y="1058632"/>
            <a:ext cx="11656562" cy="452972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852C42C-4789-A2D6-118B-79245232F2ED}"/>
              </a:ext>
            </a:extLst>
          </p:cNvPr>
          <p:cNvSpPr txBox="1"/>
          <p:nvPr/>
        </p:nvSpPr>
        <p:spPr>
          <a:xfrm>
            <a:off x="472061" y="5639466"/>
            <a:ext cx="1147013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aseline="30000" dirty="0">
                <a:latin typeface="Arial Narrow" panose="020B0606020202030204" pitchFamily="34" charset="0"/>
                <a:cs typeface="Arial" panose="020B0604020202020204" pitchFamily="34" charset="0"/>
              </a:rPr>
              <a:t>1 </a:t>
            </a:r>
            <a:r>
              <a:rPr lang="en-US" sz="1000" dirty="0">
                <a:latin typeface="Arial Narrow" panose="020B0606020202030204" pitchFamily="34" charset="0"/>
                <a:cs typeface="Arial" panose="020B0604020202020204" pitchFamily="34" charset="0"/>
              </a:rPr>
              <a:t>Please consider the impact of the COVID-19 pandemic on infectious disease screening, treatment, and surveillance in the interpretation of data from 2020 to 2022. </a:t>
            </a:r>
            <a:r>
              <a:rPr lang="en-US" sz="1000" dirty="0">
                <a:latin typeface="Arial Narrow" panose="020B0606020202030204" pitchFamily="34" charset="0"/>
              </a:rPr>
              <a:t>MSM=male-to-male sex; IDU=injection drug use; HTSX=heterosexual sex; Pres. HTSX=presumed heterosexual exposure, includes individuals assigned female at birth with a negative history of injection drug use who report having sex with an individual that identifies as male of unknown HIV status and risk; NIR=no identified risk. US born and Puerto Rico/USD categories are combined for Black non-Hispanic individuals due to small numbers to adhere to cell suppression rules.</a:t>
            </a:r>
          </a:p>
          <a:p>
            <a:r>
              <a:rPr lang="en-US" sz="1000" dirty="0">
                <a:latin typeface="Arial Narrow" panose="020B0606020202030204" pitchFamily="34" charset="0"/>
              </a:rPr>
              <a:t>* Values less than five are suppressed for populations less than 50,000 or for populations of unknown size; Puerto Rico/US Dependency is not presented due to small numbers</a:t>
            </a:r>
          </a:p>
          <a:p>
            <a:r>
              <a:rPr lang="en-US" sz="1000" dirty="0">
                <a:latin typeface="Arial Narrow" panose="020B0606020202030204" pitchFamily="34" charset="0"/>
              </a:rPr>
              <a:t>Data Source: Bureau of Infectious Disease and Laboratory Sciences, data are current as of 7/1/2025 and subject to change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20678EB-D5A8-8DD7-757F-EEC1A9F347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fld id="{CA49D0EE-DE7F-324B-A84C-F36708423CDB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6985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32E53"/>
      </a:dk1>
      <a:lt1>
        <a:sysClr val="window" lastClr="FFFFFF"/>
      </a:lt1>
      <a:dk2>
        <a:srgbClr val="005994"/>
      </a:dk2>
      <a:lt2>
        <a:srgbClr val="ECECEC"/>
      </a:lt2>
      <a:accent1>
        <a:srgbClr val="92CAD6"/>
      </a:accent1>
      <a:accent2>
        <a:srgbClr val="F2BC1A"/>
      </a:accent2>
      <a:accent3>
        <a:srgbClr val="F68D29"/>
      </a:accent3>
      <a:accent4>
        <a:srgbClr val="680A1D"/>
      </a:accent4>
      <a:accent5>
        <a:srgbClr val="388557"/>
      </a:accent5>
      <a:accent6>
        <a:srgbClr val="FFFFFF"/>
      </a:accent6>
      <a:hlink>
        <a:srgbClr val="757070"/>
      </a:hlink>
      <a:folHlink>
        <a:srgbClr val="3A3838"/>
      </a:folHlink>
    </a:clrScheme>
    <a:fontScheme name="Custom DPH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PH-PPT-Template.pptx" id="{96C2E639-D294-4220-9985-8E2F7284829E}" vid="{6F8A1C8D-C38C-43CD-AF9D-6986CE62D25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e10e4db1-d899-403d-9807-651178ead3da">
      <UserInfo>
        <DisplayName>Cardwell, Gailee (DPH)</DisplayName>
        <AccountId>33</AccountId>
        <AccountType/>
      </UserInfo>
      <UserInfo>
        <DisplayName>Troche, Carlos (DPH)</DisplayName>
        <AccountId>28</AccountId>
        <AccountType/>
      </UserInfo>
      <UserInfo>
        <DisplayName>Cohen, Alison B (DPH)</DisplayName>
        <AccountId>11</AccountId>
        <AccountType/>
      </UserInfo>
    </SharedWithUsers>
    <TaxCatchAll xmlns="e10e4db1-d899-403d-9807-651178ead3da" xsi:nil="true"/>
    <lcf76f155ced4ddcb4097134ff3c332f xmlns="ae916ade-957f-4a2f-93c3-592a84a0e75c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F2FAA928F6D64BB16ED70B5ACF963F" ma:contentTypeVersion="17" ma:contentTypeDescription="Create a new document." ma:contentTypeScope="" ma:versionID="7432218a972c9ec232d3a9b6f06fcc42">
  <xsd:schema xmlns:xsd="http://www.w3.org/2001/XMLSchema" xmlns:xs="http://www.w3.org/2001/XMLSchema" xmlns:p="http://schemas.microsoft.com/office/2006/metadata/properties" xmlns:ns2="ae916ade-957f-4a2f-93c3-592a84a0e75c" xmlns:ns3="e10e4db1-d899-403d-9807-651178ead3da" targetNamespace="http://schemas.microsoft.com/office/2006/metadata/properties" ma:root="true" ma:fieldsID="32b2b4497390a973007cec6a698f283a" ns2:_="" ns3:_="">
    <xsd:import namespace="ae916ade-957f-4a2f-93c3-592a84a0e75c"/>
    <xsd:import namespace="e10e4db1-d899-403d-9807-651178ead3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916ade-957f-4a2f-93c3-592a84a0e75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0e4db1-d899-403d-9807-651178ead3d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4deacaf4-c60b-4f8e-ba39-6419a80e96c9}" ma:internalName="TaxCatchAll" ma:showField="CatchAllData" ma:web="e10e4db1-d899-403d-9807-651178ead3d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E8AD35F-6594-4B15-9277-8BFC9EFD0490}">
  <ds:schemaRefs>
    <ds:schemaRef ds:uri="http://schemas.microsoft.com/office/2006/metadata/properties"/>
    <ds:schemaRef ds:uri="http://purl.org/dc/terms/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e10e4db1-d899-403d-9807-651178ead3da"/>
    <ds:schemaRef ds:uri="ae916ade-957f-4a2f-93c3-592a84a0e75c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24D9094-64B8-4632-A3B1-F24D23B1867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26013D4-99C9-4B1B-8ECF-20BE9F35C0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e916ade-957f-4a2f-93c3-592a84a0e75c"/>
    <ds:schemaRef ds:uri="e10e4db1-d899-403d-9807-651178ead3d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3e861d16-48b7-4a0e-9806-8c04d81b7b2a}" enabled="0" method="" siteId="{3e861d16-48b7-4a0e-9806-8c04d81b7b2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3026</TotalTime>
  <Words>3062</Words>
  <Application>Microsoft Office PowerPoint</Application>
  <PresentationFormat>Widescreen</PresentationFormat>
  <Paragraphs>138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Arial Narrow</vt:lpstr>
      <vt:lpstr>Avenir Next LT Pro</vt:lpstr>
      <vt:lpstr>Calibri</vt:lpstr>
      <vt:lpstr>Franklin Gothic Book</vt:lpstr>
      <vt:lpstr>Office Theme</vt:lpstr>
      <vt:lpstr>Massachusetts HIV Epidemiologic Profile:  Data as of 7/1/2025 Population Report:  Racial and Ethnic Minorities </vt:lpstr>
      <vt:lpstr>Average annual age-adjusted HIV diagnosis rates per 100,000 population1 by sex assigned at birth and race/ethnicity, Massachusetts 2022 – 20242 (N=1,596)</vt:lpstr>
      <vt:lpstr>Age-adjusted HIV prevalence rates per 100,000 population1 by sex assigned at birth and race/ethnicity, Massachusetts 2024 (N= 24,838)</vt:lpstr>
      <vt:lpstr>Average age-adjusted death rate per 100,000 population1  among people reported with HIV by race/ethnicity,2 Massachusetts 2022–20243 </vt:lpstr>
      <vt:lpstr>Individuals diagnosed with HIV infection by exposure mode and race/ethnicity, Massachusetts 2022–20241 </vt:lpstr>
      <vt:lpstr>Individuals assigned male at birth diagnosed with HIV infection by exposure mode and race/ethnicity, Massachusetts 2022–20241 </vt:lpstr>
      <vt:lpstr>Individuals assigned female at birth diagnosed with HIV infection by exposure mode and race/ethnicity, Massachusetts 2022–20241 </vt:lpstr>
      <vt:lpstr>Percentage of individuals diagnosed with HIV infection by race/ethnicity and place of birth, Massachusetts 2022–20241 </vt:lpstr>
      <vt:lpstr>HIV diagnoses among Black (non-Hispanic) individuals diagnosed with HIV infection by exposure mode and place of birth, Massachusetts 2022–20241 </vt:lpstr>
      <vt:lpstr>HIV diagnoses among Hispanic/Latinx individuals diagnosed with HIV infection by exposure mode and place of birth, Massachusetts 2022–20241 </vt:lpstr>
      <vt:lpstr>Average age at HIV infection diagnosis by race/ethnicity,  Massachusetts 2022–20241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Massachusetts HIV Epidemiologic Profile: Data as of 7/1/2025, Population Report: Racial and Ethnic Groups, Slideset</dc:title>
  <dc:creator>Massachusetts Department of Public Health;Bureau of Infectious Disease and Laboratory Sciences</dc:creator>
  <cp:keywords>Massachusetts, racial, ethnic, groups, Black non-Hispanic, Hispanic/Latinx, Asian, Pacific Islander, HIV, surveillance data</cp:keywords>
  <cp:lastModifiedBy>Harrison, Deborah (EHS)</cp:lastModifiedBy>
  <cp:revision>98</cp:revision>
  <cp:lastPrinted>2021-01-21T15:13:04Z</cp:lastPrinted>
  <dcterms:created xsi:type="dcterms:W3CDTF">2022-07-05T15:37:33Z</dcterms:created>
  <dcterms:modified xsi:type="dcterms:W3CDTF">2026-07-01T15:44:56Z</dcterms:modified>
  <cp:category>Massachusetts HIV Epidemiologic Profile: Slideset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0x010100B0F2FAA928F6D64BB16ED70B5ACF963F</vt:lpwstr>
  </property>
  <property fmtid="{D5CDD505-2E9C-101B-9397-08002B2CF9AE}" pid="3" name="MediaServiceImageTags">
    <vt:lpwstr/>
  </property>
</Properties>
</file>