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5"/>
  </p:notesMasterIdLst>
  <p:handoutMasterIdLst>
    <p:handoutMasterId r:id="rId16"/>
  </p:handoutMasterIdLst>
  <p:sldIdLst>
    <p:sldId id="2147470002" r:id="rId6"/>
    <p:sldId id="2147470016" r:id="rId7"/>
    <p:sldId id="2147470017" r:id="rId8"/>
    <p:sldId id="2147470018" r:id="rId9"/>
    <p:sldId id="2147470019" r:id="rId10"/>
    <p:sldId id="2147470020" r:id="rId11"/>
    <p:sldId id="2147470021" r:id="rId12"/>
    <p:sldId id="2147470022" r:id="rId13"/>
    <p:sldId id="2147470023" r:id="rId14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7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4" clrIdx="0"/>
  <p:cmAuthor id="1" name="Karen" initials="K" lastIdx="2" clrIdx="1"/>
  <p:cmAuthor id="2" name="Bharel, Monica (DPH)" initials="BM(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994"/>
    <a:srgbClr val="B3A2C7"/>
    <a:srgbClr val="403152"/>
    <a:srgbClr val="95B3D7"/>
    <a:srgbClr val="990099"/>
    <a:srgbClr val="4376BB"/>
    <a:srgbClr val="032E53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05" autoAdjust="0"/>
  </p:normalViewPr>
  <p:slideViewPr>
    <p:cSldViewPr snapToGrid="0" snapToObjects="1">
      <p:cViewPr varScale="1">
        <p:scale>
          <a:sx n="61" d="100"/>
          <a:sy n="61" d="100"/>
        </p:scale>
        <p:origin x="48" y="274"/>
      </p:cViewPr>
      <p:guideLst>
        <p:guide orient="horz" pos="4104"/>
        <p:guide pos="7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76"/>
    </p:cViewPr>
  </p:sorterViewPr>
  <p:notesViewPr>
    <p:cSldViewPr snapToGrid="0" snapToObjects="1">
      <p:cViewPr varScale="1">
        <p:scale>
          <a:sx n="60" d="100"/>
          <a:sy n="60" d="100"/>
        </p:scale>
        <p:origin x="2610" y="78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3"/>
            <a:ext cx="5669280" cy="3690462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lists/hivaids-epidemiologic-profil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ass.gov/service-details/partner-services-program-information-for-healthcare-providers" TargetMode="External"/><Relationship Id="rId4" Type="http://schemas.openxmlformats.org/officeDocument/2006/relationships/hyperlink" Target="https://www.mass.gov/lists/infectious-disease-data-reports-and-request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Suggested citation: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Massachusetts Department of Public Health, Bureau of Infectious Disease and Laboratory Sciences. Massachusetts HIV/AIDS Epidemiologic Profile: Data as of 1/1/2023, Population Report: Population Report: Racial and Ethnic Minorities, </a:t>
            </a:r>
            <a:r>
              <a:rPr lang="en-US" sz="1200" u="sng" dirty="0">
                <a:latin typeface="+mj-lt"/>
                <a:cs typeface="Arial" panose="020B0604020202020204" pitchFamily="34" charset="0"/>
                <a:hlinkClick r:id="rId3"/>
              </a:rPr>
              <a:t>https://www.mass.gov/lists/hivaids-epidemiologic-profiles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Published March 2024. Accessed [date].</a:t>
            </a:r>
            <a:endParaRPr lang="en-US" sz="12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</a:rPr>
              <a:t>Bureau of Infectious Disease and Laboratory Sciences</a:t>
            </a:r>
            <a:br>
              <a:rPr lang="en-US" sz="1200" dirty="0">
                <a:latin typeface="+mj-lt"/>
              </a:rPr>
            </a:br>
            <a:r>
              <a:rPr lang="en-US" sz="1200" b="1" dirty="0">
                <a:latin typeface="+mj-lt"/>
              </a:rPr>
              <a:t>Massachusetts Department of Public Health</a:t>
            </a:r>
            <a:endParaRPr lang="en-US" sz="12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</a:rPr>
              <a:t>Jamaica Plain Campus/State Public Health Laboratory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305 South Street</a:t>
            </a:r>
            <a:br>
              <a:rPr lang="en-US" sz="1200" dirty="0">
                <a:latin typeface="+mj-lt"/>
                <a:cs typeface="Arial" panose="020B0604020202020204" pitchFamily="34" charset="0"/>
              </a:rPr>
            </a:br>
            <a:r>
              <a:rPr lang="en-US" sz="1200" dirty="0">
                <a:latin typeface="+mj-lt"/>
                <a:cs typeface="Arial" panose="020B0604020202020204" pitchFamily="34" charset="0"/>
              </a:rPr>
              <a:t>Jamaica Plain, MA 02130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Questions about this report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Tel: (617) 983-6560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</a:rPr>
              <a:t>To reach the Reporting and Partner Services Line</a:t>
            </a:r>
            <a:r>
              <a:rPr lang="en-US" sz="1200" b="1" baseline="30000" dirty="0">
                <a:latin typeface="+mj-lt"/>
              </a:rPr>
              <a:t>*</a:t>
            </a:r>
            <a:endParaRPr lang="en-US" sz="1200" baseline="300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</a:rPr>
              <a:t>Tel: (617) 983-6999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To speak to the on-call epidemiologist 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Tel: (617) 983-6800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Questions about infectious disease reporting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Tel: (617) 983-6801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Requests for additional data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u="sng" dirty="0">
                <a:latin typeface="+mj-lt"/>
                <a:cs typeface="Arial" panose="020B0604020202020204" pitchFamily="34" charset="0"/>
                <a:hlinkClick r:id="rId4"/>
              </a:rPr>
              <a:t>https://www.mass.gov/lists/infectious-disease-data-reports-and-requests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Slide sets for HIV Epidemiologic Profile Reports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u="sng" dirty="0">
                <a:latin typeface="+mj-lt"/>
                <a:cs typeface="Arial" panose="020B0604020202020204" pitchFamily="34" charset="0"/>
                <a:hlinkClick r:id="rId3"/>
              </a:rPr>
              <a:t>https://www.mass.gov/lists/hivaids-epidemiologic-profiles</a:t>
            </a:r>
            <a:endParaRPr lang="en-US" sz="1200" u="sng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*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Providers may use this number to report individuals newly diagnosed with a notifiable sexually transmitted infection, including HIV, or request partner services. Partner services is a free and confidential service for individuals recently diagnosed with a priority infection. The client-centered program offers counseling, linkage to other health and social services, anonymous notification of partners who were exposed and assistance with getting testing and treatment. For more</a:t>
            </a:r>
            <a:r>
              <a:rPr lang="en-US" sz="1200" b="0" i="0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information</a:t>
            </a:r>
            <a:r>
              <a:rPr lang="en-US" sz="1200" b="0" i="0" u="sng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,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see: </a:t>
            </a:r>
            <a:r>
              <a:rPr lang="en-US" sz="1200" b="0" i="1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5"/>
              </a:rPr>
              <a:t>https://www.mass.gov/service-details/partner-services-program-information-for-healthcare-providers</a:t>
            </a:r>
            <a:r>
              <a:rPr lang="en-US" sz="1200" b="0" i="0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) </a:t>
            </a:r>
            <a:endParaRPr lang="en-US" sz="1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average annual HIV diagnosis rates per 100,000 among individuals assigned male at birth, individuals assigned female at birth, and Massachusetts total population for four racial/ethnic groups: white NH, black NH, Hispanic/Latinx, and Asian/Pacific Islander.</a:t>
            </a:r>
          </a:p>
          <a:p>
            <a:endParaRPr lang="en-US" dirty="0"/>
          </a:p>
          <a:p>
            <a:pPr algn="ctr">
              <a:lnSpc>
                <a:spcPct val="115000"/>
              </a:lnSpc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FINDINGS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large disparities in average annual age-adjusted HIV diagnosis rates for 2019 to 2021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race/ethnicity. C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ompared to the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 among white (non-Hispanic) individuals, the rate among: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was eight times greater, and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was four times greater.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differences based on race/ethnicity and sex assigned at birth, the average annual age-adjusted HIV diagnosis rate for 2019 to 2021 among: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assigned male at birth (AMAB), was six times that of white (non-Hispanic) individuals AMAB,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AMAB was four times that of white (non-Hispanic) individuals AMAB,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assigned female at birth (AFAB) was 16 times that of white (non-Hispanic) individuals AFAB, and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AFAB was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that of white (non-Hispanic) individuals AFAB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1487-1934-9439-4EA5-59E8129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A8FA1-1984-DE14-2CBB-9CC0FDE00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BB33B-921E-9A60-AEBB-8CB435F6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age-adjusted prevalence rates per 100,000 population among individuals assigned male at birth, individuals assigned female at birth, and the Massachusetts total population for four racial/ethnic groups: white NH, black NH, Hispanic/Latinx, and Asian/Pacific Islander.</a:t>
            </a:r>
          </a:p>
          <a:p>
            <a:pPr algn="ctr">
              <a:lnSpc>
                <a:spcPct val="115000"/>
              </a:lnSpc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FINDINGS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2021,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large disparities in age-adjusted prevalence rates by race/ethnicity. Compared to the rate among white (non-Hispanic) individuals, the rate among: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was nine times greater, and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was six times greater.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differences based on race/ethnicity and sex assigned at birth, the age-adjusted HIV prevalence rate among: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AFAB was 24 times that of white (non-Hispanic) individuals AFAB,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AFAB was 10 times that of white (non-Hispanic) individuals AFAB,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AMAB was six times that of white (non-Hispanic) individuals AMAB, and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AMAB was five times that of white (non-Hispanic) individuals AMAB. 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336F-7A55-BE9E-68BB-6C628EE7D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349E1-2E73-BE61-6766-1A262A54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6E29DF-0EA3-AD72-24AD-457D8F1F2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09ED4-4B4A-8B60-4E45-99FA2F787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average annual age-adjusted death rate among individuals reported with HIV/AIDS per 100,000 for Massachusetts total, white NH individuals, black NH individuals, and Hispanic/Latinx individuals.</a:t>
            </a:r>
          </a:p>
          <a:p>
            <a:endParaRPr lang="en-US" dirty="0"/>
          </a:p>
          <a:p>
            <a:pPr lvl="0">
              <a:lnSpc>
                <a:spcPct val="115000"/>
              </a:lnSpc>
              <a:tabLst>
                <a:tab pos="228600" algn="l"/>
              </a:tabLst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The age-adjusted average all-cause death rate from 2019 to 2021  among: 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black (non-Hispanic) individuals reported with HIV was nine times that of white (non-Hispanic) individuals, and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Hispanic/Latinx individuals reported with HIV was five times that of white (non-Hispanic) individuals.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176EA-BE8F-48E4-0C6D-31291B53F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DFF1-C9A8-E604-32BB-F1361078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39A80-A0E0-3AED-389C-C172380D9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50AA6-F4B7-E28E-3E1E-0C0379994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distribution of recent HIV diagnoses by exposure mode for each of three racial/ethnic groups: white NH (N=501), black NH (N=458), and Hispanic/Latinx (N=384).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While the predominant exposure mode among white (non-Hispanic) and Hispanic/Latinx individuals recently diagnosed with HIV infection was MSM (39% and 55%, respectively), the largest proportion of black (non-Hispanic) individuals was assigned no identified risk for exposure mode (42%).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8BF6F-9216-F953-FC3D-279F6C3EB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E03D-7202-49A6-9E9B-FB45C2E20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EC224-7D34-47BD-71AE-332E1D6F3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F280F-5334-CCA0-D7E0-A8FAE548E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distribution of recent HIV diagnoses among individuals assigned male at birth by exposure mode for each of three racial/ethnic groups: white NH (N=389), black NH (N=259), and Hispanic/Latinx (N=313).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MSM was the most frequently reported exposure mode among white (non-Hispanic) (50%), black (non-Hispanic) (44%), and Hispanic/Latinx (68%) individuals AMAB. A nearly equal proportion of black (non-Hispanic) individuals AMAB had NIR for exposure mode (42%).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227F6-E24B-A63B-A8D2-AB5028DD3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24480-EFAE-4348-E680-847B6F34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00CAB-1E93-EE18-DC25-B0600A46B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ED7F7-B9B8-2815-9B69-C090E8A94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distribution of recent HIV diagnoses among individuals assigned female at birth by exposure mode for each of three racial/ethnic groups: white NH (N=112), black NH (N=199), and Hispanic/Latinx (N=71).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Injection drug use was the predominant exposure mode among white (non-Hispanic) individuals AFAB recently diagnosed with HIV infection, while NIR, followed by presumed heterosexual sex, accounted for the largest proportions among black (non-Hispanic) individuals AFAB, and presumed heterosexual sex accounted for the largest proportion among Hispanic/Latinx individuals AFAB.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2509E-1CCD-C4DC-F5E1-1F2BA626A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6058F-FD54-2F8F-F873-A4C2AED1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608EC-9B71-9D18-D9AD-94245DDE5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869B6B-AC0B-1825-89EC-6059B4FC2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stacked bar chart displaying the distribution of recent HIV diagnoses by place of birth (non-US, Puerto Rico/US Dependency, or US) for each of four racial/ethnic groups: white NH (N=501), black NH (N=458), Hispanic/Latinx (N=384), and Asian/Pacific Islander (N=36).</a:t>
            </a:r>
          </a:p>
          <a:p>
            <a:endParaRPr lang="en-US" dirty="0"/>
          </a:p>
          <a:p>
            <a:pPr algn="ctr"/>
            <a:r>
              <a:rPr lang="en-US" sz="1200" b="1" dirty="0"/>
              <a:t>KEY FINDING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Seventy-two percent of Asian/Pacific Islander individuals diagnosed with HIV infection during 2019–2021 were born outside the US, compared to 59% of black (non-Hispanic) and 53% of Hispanic/Latinx individuals. Twelve percent of white (non-Hispanic) individuals were born outside the US or in Puerto Rico.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C4238-E903-2E64-E2EC-DEC005466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4882A-7C3A-D1D4-0C3D-5F28C03C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71CAC-64D2-10B0-008E-79D6A951B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9DC0F-CD51-100F-91D5-185758994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average age at diagnosis for each of four racial/ethnic groups: white NH (N=501), black NH (N=458), Hispanic/Latinx (N=384), and Asian/Pacific Islander (N=36) and for the Massachusetts total (N=1,419).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average age at HIV diagnosis from 2019 to 2021 was younger for Hispanic/Latinx and Asian/Pacific Islander individuals diagnosed with HIV infection (35.3 and 35.4 years, respectively) compared to black (non-Hispanic) and white (non-Hispanic) individuals (41.5 and 39.0 years, respectively).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852D-392D-54B0-3892-808946D89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5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1444747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BF8888-4050-4221-AD57-59EFEBA7E08D}"/>
              </a:ext>
            </a:extLst>
          </p:cNvPr>
          <p:cNvSpPr/>
          <p:nvPr userDrawn="1"/>
        </p:nvSpPr>
        <p:spPr>
          <a:xfrm>
            <a:off x="271206" y="120304"/>
            <a:ext cx="1697871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7F3066-0720-4C67-9304-D6F544BFF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61896" y="208410"/>
            <a:ext cx="1538288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  <a:p>
            <a:pPr lvl="0"/>
            <a:r>
              <a:rPr lang="en-US" dirty="0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287" y="4032280"/>
            <a:ext cx="4797425" cy="746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4203" y="5400446"/>
            <a:ext cx="5843587" cy="850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88445-FA02-7971-750E-32D4DDEEE526}"/>
              </a:ext>
            </a:extLst>
          </p:cNvPr>
          <p:cNvSpPr txBox="1"/>
          <p:nvPr userDrawn="1"/>
        </p:nvSpPr>
        <p:spPr>
          <a:xfrm>
            <a:off x="1785708" y="196391"/>
            <a:ext cx="104233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Bureau of Infectious Disease and Laboratory Sciences</a:t>
            </a:r>
          </a:p>
        </p:txBody>
      </p:sp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3D019-A32C-4EAD-B8E6-DBDA699692FD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BA98F-560C-4997-81C4-81D4D9187EAB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972B2-CA5C-437D-87D0-8081271A9E4B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D4847-11EF-4466-A8AD-85CDB7B49118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8457A-3AB9-4880-8A0C-9F8524491207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976D3-5B7F-4300-ABED-C91F1B2AE209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1E59-17DD-41CE-97CA-624A472382D4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057FC-95B6-4D89-AFDA-ABA33EE921E5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9917" y="198439"/>
            <a:ext cx="2743200" cy="5927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317" y="198439"/>
            <a:ext cx="8026400" cy="5927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549AC-EB31-477F-92A9-B1988E232878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: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4514"/>
            <a:ext cx="10972800" cy="46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regular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</p:spTree>
    <p:extLst>
      <p:ext uri="{BB962C8B-B14F-4D97-AF65-F5344CB8AC3E}">
        <p14:creationId xmlns:p14="http://schemas.microsoft.com/office/powerpoint/2010/main" val="36732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level one bullet text. </a:t>
            </a:r>
          </a:p>
          <a:p>
            <a:pPr lvl="1"/>
            <a:r>
              <a:rPr lang="en-US" dirty="0"/>
              <a:t>Second level bullet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: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96F47-27EC-4DEC-B31C-E3E63F7FB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1034B-732A-43E2-993F-868DF0D2772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009795-B8D9-482E-96A1-D1025E613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204033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3158760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33" y="2138083"/>
            <a:ext cx="92202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@MassDPH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mass.gov/dph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93807" y="4248351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73CFF-FEB4-457F-90DC-D389438D4775}"/>
              </a:ext>
            </a:extLst>
          </p:cNvPr>
          <p:cNvSpPr txBox="1"/>
          <p:nvPr userDrawn="1"/>
        </p:nvSpPr>
        <p:spPr>
          <a:xfrm>
            <a:off x="596900" y="140213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DPH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C9B6E2D-48CD-4F33-96D0-5E3155FDD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5A0BC-7D09-4814-A71B-C90669C6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8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432C8-69A7-458B-9684-2BFA64B31948}" type="datetime2">
              <a:rPr lang="en-US" smtClean="0"/>
              <a:t>Friday, March 1, 2024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6A3A3-94A6-4E5B-AF39-173ACA3E61CC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53" r:id="rId4"/>
    <p:sldLayoutId id="2147483654" r:id="rId5"/>
    <p:sldLayoutId id="2147483659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12211051" cy="1309688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0317" y="198438"/>
            <a:ext cx="109728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1600201"/>
            <a:ext cx="1038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algn="r"/>
            <a:r>
              <a:rPr lang="en-US"/>
              <a:t>April 28, 2017</a:t>
            </a: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F4F051AF-86DC-43B3-B8B0-8DF76A1509E7}" type="slidenum">
              <a:rPr lang="en-US" alt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4" descr="DPH Logo - Blue w-shadow">
            <a:extLst>
              <a:ext uri="{FF2B5EF4-FFF2-40B4-BE49-F238E27FC236}">
                <a16:creationId xmlns:a16="http://schemas.microsoft.com/office/drawing/2014/main" id="{DA3FFEC6-DB0F-4B35-B7B6-B78282722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77" y="41669"/>
            <a:ext cx="1215175" cy="9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4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5A978-E8DF-43C5-81AD-9E02D99320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Massachusetts HIV Epidemiologic Profile: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as of 1/1/2023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 Report: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Racial and Ethnic Minorities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3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A640B-80BF-AFEA-ADA6-55352C81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age-adjusted HIV diagnosis rate per 100,000 population</a:t>
            </a:r>
            <a:r>
              <a:rPr lang="en-US" sz="2400" baseline="30000" dirty="0"/>
              <a:t>1</a:t>
            </a:r>
            <a:r>
              <a:rPr lang="en-US" sz="2400" dirty="0"/>
              <a:t> by sex assigned at birth and race/ethnicity, Massachusetts 2019 – 2021 (N=1,419)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bar chart displaying the average annual HIV diagnosis rates per 100,000 among individuals assigned male at birth, individuals assigned female at birth, and Massachusetts total population for four racial/ethnic groups: white NH, black NH, Hispanic/Latinx, and Asian/Pacific Islander.&#10;">
            <a:extLst>
              <a:ext uri="{FF2B5EF4-FFF2-40B4-BE49-F238E27FC236}">
                <a16:creationId xmlns:a16="http://schemas.microsoft.com/office/drawing/2014/main" id="{9176B503-D94B-8DE2-B65B-1ABBAF3D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2" y="1090981"/>
            <a:ext cx="11705335" cy="4676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0A464-8724-09B0-9BBA-7EE442EFCAAC}"/>
              </a:ext>
            </a:extLst>
          </p:cNvPr>
          <p:cNvSpPr txBox="1"/>
          <p:nvPr/>
        </p:nvSpPr>
        <p:spPr>
          <a:xfrm>
            <a:off x="461243" y="5784616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As of 1/1/2020, BIDLS calculates rates per 100,000 population using denominators estimated by the University of Massachusetts Donahue Institute using a modified Hamilton-Perry model (</a:t>
            </a:r>
            <a:r>
              <a:rPr lang="en-US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Strate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S, et al. Small Area Population Estimates for 2011 through 2020, report published Oct 2016). Note that rates and trends calculated using previous methods cannot be compared to these. All rates are age-adjusted using the 2000 US standard population.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83C4-E0BA-4314-B8BF-B643EDC9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1510-2470-EB40-6179-DD11C30C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E2B50C-95EC-8DC7-272F-D059F8D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Age-adjusted HIV prevalence rates per 100,000 population</a:t>
            </a:r>
            <a:r>
              <a:rPr lang="en-US" sz="2400" baseline="30000" dirty="0"/>
              <a:t>1</a:t>
            </a:r>
            <a:r>
              <a:rPr lang="en-US" sz="2400" dirty="0"/>
              <a:t> by sex assigned at birth and race/ethnicity, Massachusetts 2021 (N= 23,393)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age-adjusted prevalence rates per 100,000 population among individuals assigned male at birth, individuals assigned female at birth, and the Massachusetts total population for four racial/ethnic groups: white NH, black NH, Hispanic/Latinx, and Asian/Pacific Islander.&#10;">
            <a:extLst>
              <a:ext uri="{FF2B5EF4-FFF2-40B4-BE49-F238E27FC236}">
                <a16:creationId xmlns:a16="http://schemas.microsoft.com/office/drawing/2014/main" id="{A4BCE2A4-FD59-A2B9-6350-9A590C56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8" y="1054402"/>
            <a:ext cx="11601694" cy="4749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25E818-280C-347C-6D42-6257F845D3AE}"/>
              </a:ext>
            </a:extLst>
          </p:cNvPr>
          <p:cNvSpPr txBox="1"/>
          <p:nvPr/>
        </p:nvSpPr>
        <p:spPr>
          <a:xfrm>
            <a:off x="461243" y="5784616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As of 1/1/2020, BIDLS calculates rates per 100,000 population using denominators estimated by the University of Massachusetts Donahue Institute using a modified Hamilton-Perry model (</a:t>
            </a:r>
            <a:r>
              <a:rPr lang="en-US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Strate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S, et al. Small Area Population Estimates for 2011 through 2020, report published Oct 2016). Note that rates and trends calculated using previous methods cannot be compared to these. All rates are age-adjusted using the 2000 US standard population.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43194-6F8E-5087-C0B4-F39510AFB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4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6B8C4-4471-2828-D5E1-A55A299B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27ABA3-D18E-AA21-3E7C-2B34D0AC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age-adjusted death rate per 100,000 population</a:t>
            </a:r>
            <a:r>
              <a:rPr lang="en-US" sz="2400" baseline="30000" dirty="0"/>
              <a:t>1</a:t>
            </a:r>
            <a:r>
              <a:rPr lang="en-US" sz="2400" dirty="0"/>
              <a:t>  among people reported with HIV by race/ethnicity,</a:t>
            </a:r>
            <a:r>
              <a:rPr lang="en-US" sz="2400" baseline="30000" dirty="0"/>
              <a:t>2</a:t>
            </a:r>
            <a:r>
              <a:rPr lang="en-US" sz="2400" dirty="0"/>
              <a:t> Massachusetts 2019–2021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average annual age-adjusted death rate among individuals reported with HIV/AIDS per 100,000 for Massachusetts total, white NH individuals, black NH individuals, and Hispanic/Latinx individuals.&#10;">
            <a:extLst>
              <a:ext uri="{FF2B5EF4-FFF2-40B4-BE49-F238E27FC236}">
                <a16:creationId xmlns:a16="http://schemas.microsoft.com/office/drawing/2014/main" id="{77CF1D6F-6790-7570-E87E-59F526E4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8" y="1219008"/>
            <a:ext cx="11339543" cy="4419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63077-7D78-5252-3AE0-03AA20BE30F7}"/>
              </a:ext>
            </a:extLst>
          </p:cNvPr>
          <p:cNvSpPr txBox="1"/>
          <p:nvPr/>
        </p:nvSpPr>
        <p:spPr>
          <a:xfrm>
            <a:off x="430306" y="5476839"/>
            <a:ext cx="11470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As of 1/1/2020, BIDLS calculates rates per 100,000 population using denominators estimated by the University of Massachusetts Donahue Institute using a modified Hamilton-Perry model. Note that rates and trends calculated using previous methods cannot be compared to these. All rates are age-adjusted using the 2000 US standard population.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Death rate for Asian/Pacific Islander (API) is not presented because the numerator &lt;12 and therefore must be interpreted with caution.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Total includes API and individuals of other/unknown race/ethnicity (N=18); NH=non-Hispanic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CD2AE-D22D-E8A6-F684-A0C670951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03F12-7A2C-A0CE-D9DF-A4D690E5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70DA74-26A1-C8D1-DD08-090B2B93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Individuals diagnosed with HIV infection by exposure mode and race/ethnicity,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recent HIV diagnoses by exposure mode for each of three racial/ethnic groups: white NH (N=501), black NH (N=458), and Hispanic/Latinx (N=384).&#10;">
            <a:extLst>
              <a:ext uri="{FF2B5EF4-FFF2-40B4-BE49-F238E27FC236}">
                <a16:creationId xmlns:a16="http://schemas.microsoft.com/office/drawing/2014/main" id="{AF326185-52A8-A0D9-9ED7-FEC2281A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0" y="975147"/>
            <a:ext cx="11522439" cy="490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0A5CF-A3E5-CB39-F09F-EC1E4D0FB437}"/>
              </a:ext>
            </a:extLst>
          </p:cNvPr>
          <p:cNvSpPr txBox="1"/>
          <p:nvPr/>
        </p:nvSpPr>
        <p:spPr>
          <a:xfrm>
            <a:off x="472061" y="5856851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EDAD4-3FB2-B474-EEB4-8AC59F13F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6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A2F74-D4FB-3B9B-65BC-B3C4CC9A4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DBF9A9-5FB6-6FC6-FCBA-B5FDD6F7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Individuals assigned male at birth diagnosed with HIV infection by exposure mode and race/ethnicity,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recent HIV diagnoses among individuals assigned male at birth by exposure mode for each of three racial/ethnic groups: white NH (N=389), black NH (N=259), and Hispanic/Latinx (N=313).&#10;">
            <a:extLst>
              <a:ext uri="{FF2B5EF4-FFF2-40B4-BE49-F238E27FC236}">
                <a16:creationId xmlns:a16="http://schemas.microsoft.com/office/drawing/2014/main" id="{80945C79-13C3-FD25-B416-632FADD7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0" y="962954"/>
            <a:ext cx="11522439" cy="4932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C325B-412E-2AB2-D1C8-9015D0566860}"/>
              </a:ext>
            </a:extLst>
          </p:cNvPr>
          <p:cNvSpPr txBox="1"/>
          <p:nvPr/>
        </p:nvSpPr>
        <p:spPr>
          <a:xfrm>
            <a:off x="472061" y="5938504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NIR=no identified risk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824A5-DBCE-76D9-0F28-9613E8D1A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40C6-61CD-710B-91AB-427D5F62C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6B42FF-82E8-FF82-2746-15CFE2E8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Individuals assigned female at birth diagnosed with HIV infection by exposure mode and race/ethnicity,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recent HIV diagnoses among individuals assigned female at birth by exposure mode for each of three racial/ethnic groups: white NH (N=112), black NH (N=199), and Hispanic/Latinx (N=71).&#10;">
            <a:extLst>
              <a:ext uri="{FF2B5EF4-FFF2-40B4-BE49-F238E27FC236}">
                <a16:creationId xmlns:a16="http://schemas.microsoft.com/office/drawing/2014/main" id="{9D4D1F3E-C113-5069-67A8-F93F0CDE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1" y="984292"/>
            <a:ext cx="11699238" cy="4889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52CDA-33A8-1813-06B1-BD6FBAF37581}"/>
              </a:ext>
            </a:extLst>
          </p:cNvPr>
          <p:cNvSpPr txBox="1"/>
          <p:nvPr/>
        </p:nvSpPr>
        <p:spPr>
          <a:xfrm>
            <a:off x="488892" y="5842513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C8C3B-3E24-E63A-D042-3F6CABC10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F36E5-6380-503B-613E-0DECC5A5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CDFAA1-60E5-2AA4-2852-A1C12740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Percentage of individuals diagnosed with HIV infection by race/ethnicity and place of birth,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stacked bar chart displaying the distribution of recent HIV diagnoses by place of birth (non-US, Puerto Rico/US Dependency, or US) for each of four racial/ethnic groups: white NH (N=501), black NH (N=458), Hispanic/Latinx (N=384), and Asian/Pacific Islander (N=36).&#10;">
            <a:extLst>
              <a:ext uri="{FF2B5EF4-FFF2-40B4-BE49-F238E27FC236}">
                <a16:creationId xmlns:a16="http://schemas.microsoft.com/office/drawing/2014/main" id="{69F306D7-A779-1702-8A9B-0F789B4A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39" y="1005630"/>
            <a:ext cx="11376122" cy="48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7A66D1-F8F2-FF00-A246-5D2A02591BB6}"/>
              </a:ext>
            </a:extLst>
          </p:cNvPr>
          <p:cNvSpPr txBox="1"/>
          <p:nvPr/>
        </p:nvSpPr>
        <p:spPr>
          <a:xfrm>
            <a:off x="420760" y="5634960"/>
            <a:ext cx="11470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 </a:t>
            </a:r>
            <a:r>
              <a:rPr lang="en-US" sz="1000" dirty="0">
                <a:latin typeface="Arial Narrow" panose="020B0606020202030204" pitchFamily="34" charset="0"/>
              </a:rPr>
              <a:t>API=Asian/Pacific Islander, NH=non-Hispanic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latin typeface="Arial Narrow" panose="020B0606020202030204" pitchFamily="34" charset="0"/>
              </a:rPr>
              <a:t> Non-US born and Puerto Rico/USD categories are combined for white non-Hispanic individuals due to small numbers to adhere to cell suppression rules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 Narrow" panose="020B0606020202030204" pitchFamily="34" charset="0"/>
              </a:rPr>
              <a:t> US born and Puerto Rico/USD categories are combined for black non-Hispanic individuals due to small numbers to adhere to cell suppression rules.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en-US" sz="1000" dirty="0">
                <a:latin typeface="Arial Narrow" panose="020B0606020202030204" pitchFamily="34" charset="0"/>
              </a:rPr>
              <a:t>All individuals diagnosed with HIV infection from 2019–2021 who were born in a US dependency (USD) were born in Puerto Rico (PR).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DD973-066F-4133-DD7A-917F0A976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ABDAA-9668-D93E-8864-6CBFB1331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8189AE-5E6E-4BBF-E348-E2F04032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age at HIV infection diagnosis by race/ethnicity, </a:t>
            </a:r>
            <a:br>
              <a:rPr lang="en-US" sz="2400" dirty="0"/>
            </a:br>
            <a:r>
              <a:rPr lang="en-US" sz="2400" dirty="0"/>
              <a:t>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average age at diagnosis for each of four racial/ethnic groups: white NH (N=501), black NH (N=458), Hispanic/Latinx (N=384), and Asian/Pacific Islander (N=36) and for the Massachusetts total (N=1,419).&#10;">
            <a:extLst>
              <a:ext uri="{FF2B5EF4-FFF2-40B4-BE49-F238E27FC236}">
                <a16:creationId xmlns:a16="http://schemas.microsoft.com/office/drawing/2014/main" id="{CC252089-AB27-748D-E181-C4E1091C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" y="969051"/>
            <a:ext cx="11516342" cy="4919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85496-1255-5D7D-488E-1A2D4CF888E5}"/>
              </a:ext>
            </a:extLst>
          </p:cNvPr>
          <p:cNvSpPr txBox="1"/>
          <p:nvPr/>
        </p:nvSpPr>
        <p:spPr>
          <a:xfrm>
            <a:off x="420760" y="5983386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</a:p>
          <a:p>
            <a:r>
              <a:rPr lang="en-US" sz="1000" baseline="30000" dirty="0">
                <a:latin typeface="Arial Narrow" panose="020B0606020202030204" pitchFamily="34" charset="0"/>
              </a:rPr>
              <a:t>*</a:t>
            </a:r>
            <a:r>
              <a:rPr lang="en-US" sz="1000" dirty="0">
                <a:latin typeface="Arial Narrow" panose="020B0606020202030204" pitchFamily="34" charset="0"/>
              </a:rPr>
              <a:t> Total includes individuals of other/unknown race/ethnicity (N=40)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987B9-0943-65BC-EDD3-0B03D7F09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0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-PPT-Template.pptx" id="{96C2E639-D294-4220-9985-8E2F7284829E}" vid="{6F8A1C8D-C38C-43CD-AF9D-6986CE62D258}"/>
    </a:ext>
  </a:extLst>
</a:theme>
</file>

<file path=ppt/theme/theme2.xml><?xml version="1.0" encoding="utf-8"?>
<a:theme xmlns:a="http://schemas.openxmlformats.org/drawingml/2006/main" name="6_Default Design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2FAA928F6D64BB16ED70B5ACF963F" ma:contentTypeVersion="12" ma:contentTypeDescription="Create a new document." ma:contentTypeScope="" ma:versionID="c69a5244d96e11b7c6b618d22e620e6e">
  <xsd:schema xmlns:xsd="http://www.w3.org/2001/XMLSchema" xmlns:xs="http://www.w3.org/2001/XMLSchema" xmlns:p="http://schemas.microsoft.com/office/2006/metadata/properties" xmlns:ns2="ae916ade-957f-4a2f-93c3-592a84a0e75c" xmlns:ns3="e10e4db1-d899-403d-9807-651178ead3da" targetNamespace="http://schemas.microsoft.com/office/2006/metadata/properties" ma:root="true" ma:fieldsID="d6b0ae09017d487677e27aaf3f625e08" ns2:_="" ns3:_="">
    <xsd:import namespace="ae916ade-957f-4a2f-93c3-592a84a0e75c"/>
    <xsd:import namespace="e10e4db1-d899-403d-9807-651178ead3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16ade-957f-4a2f-93c3-592a84a0e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e4db1-d899-403d-9807-651178ead3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eacaf4-c60b-4f8e-ba39-6419a80e96c9}" ma:internalName="TaxCatchAll" ma:showField="CatchAllData" ma:web="e10e4db1-d899-403d-9807-651178ead3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0e4db1-d899-403d-9807-651178ead3da">
      <UserInfo>
        <DisplayName>Cardwell, Gailee (DPH)</DisplayName>
        <AccountId>33</AccountId>
        <AccountType/>
      </UserInfo>
      <UserInfo>
        <DisplayName>Troche, Carlos (DPH)</DisplayName>
        <AccountId>28</AccountId>
        <AccountType/>
      </UserInfo>
      <UserInfo>
        <DisplayName>Cohen, Alison B (DPH)</DisplayName>
        <AccountId>11</AccountId>
        <AccountType/>
      </UserInfo>
    </SharedWithUsers>
    <TaxCatchAll xmlns="e10e4db1-d899-403d-9807-651178ead3da" xsi:nil="true"/>
    <lcf76f155ced4ddcb4097134ff3c332f xmlns="ae916ade-957f-4a2f-93c3-592a84a0e7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D9094-64B8-4632-A3B1-F24D23B18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39460-63C8-4DB8-B728-9D6574792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16ade-957f-4a2f-93c3-592a84a0e75c"/>
    <ds:schemaRef ds:uri="e10e4db1-d899-403d-9807-651178ead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AD35F-6594-4B15-9277-8BFC9EFD0490}">
  <ds:schemaRefs>
    <ds:schemaRef ds:uri="ae916ade-957f-4a2f-93c3-592a84a0e75c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e10e4db1-d899-403d-9807-651178ead3da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2407</Words>
  <Application>Microsoft Office PowerPoint</Application>
  <PresentationFormat>Widescreen</PresentationFormat>
  <Paragraphs>119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Franklin Gothic Book</vt:lpstr>
      <vt:lpstr>Office Theme</vt:lpstr>
      <vt:lpstr>6_Default Design</vt:lpstr>
      <vt:lpstr>Massachusetts HIV Epidemiologic Profile:  Data as of 1/1/2023 Population Report:  Racial and Ethnic Minorities </vt:lpstr>
      <vt:lpstr>Average age-adjusted HIV diagnosis rate per 100,000 population1 by sex assigned at birth and race/ethnicity, Massachusetts 2019 – 2021 (N=1,419)2 </vt:lpstr>
      <vt:lpstr>Age-adjusted HIV prevalence rates per 100,000 population1 by sex assigned at birth and race/ethnicity, Massachusetts 2021 (N= 23,393)2 </vt:lpstr>
      <vt:lpstr>Average age-adjusted death rate per 100,000 population1  among people reported with HIV by race/ethnicity,2 Massachusetts 2019–20213 </vt:lpstr>
      <vt:lpstr>Individuals diagnosed with HIV infection by exposure mode and race/ethnicity, Massachusetts 2019–20211 </vt:lpstr>
      <vt:lpstr>Individuals assigned male at birth diagnosed with HIV infection by exposure mode and race/ethnicity, Massachusetts 2019–20211 </vt:lpstr>
      <vt:lpstr>Individuals assigned female at birth diagnosed with HIV infection by exposure mode and race/ethnicity, Massachusetts 2019–20211 </vt:lpstr>
      <vt:lpstr>Percentage of individuals diagnosed with HIV infection by race/ethnicity and place of birth, Massachusetts 2019–20211 </vt:lpstr>
      <vt:lpstr>Average age at HIV infection diagnosis by race/ethnicity,  Massachusetts 2019–20211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HIV Epidemiologic Profile: Data as of 1/1/2023, Population Report: Racial and Ethnic Minorities, slideset</dc:title>
  <dc:creator>Massachusetts Department of Public Health;Bureau of Infectious Disease and Laboratory Sciences</dc:creator>
  <cp:keywords>HIV, AIDS, Massachusetts, racial, ethinic, minorities, black (non-Hispanic), Asian/Pacific Islander, Hispanic/Latino, HIV surveillance data</cp:keywords>
  <cp:lastModifiedBy>Maile Beatty</cp:lastModifiedBy>
  <cp:revision>369</cp:revision>
  <cp:lastPrinted>2021-01-21T15:13:04Z</cp:lastPrinted>
  <dcterms:created xsi:type="dcterms:W3CDTF">2022-07-05T15:37:33Z</dcterms:created>
  <dcterms:modified xsi:type="dcterms:W3CDTF">2024-03-01T21:26:32Z</dcterms:modified>
  <cp:category>Massachusetts HIV Epidemiologic Profile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0x010100B0F2FAA928F6D64BB16ED70B5ACF963F</vt:lpwstr>
  </property>
  <property fmtid="{D5CDD505-2E9C-101B-9397-08002B2CF9AE}" pid="3" name="MediaServiceImageTags">
    <vt:lpwstr/>
  </property>
</Properties>
</file>