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6" r:id="rId2"/>
    <p:sldMasterId id="2147484000" r:id="rId3"/>
    <p:sldMasterId id="2147484014" r:id="rId4"/>
    <p:sldMasterId id="2147484027" r:id="rId5"/>
    <p:sldMasterId id="2147484040" r:id="rId6"/>
    <p:sldMasterId id="2147484053" r:id="rId7"/>
  </p:sldMasterIdLst>
  <p:notesMasterIdLst>
    <p:notesMasterId r:id="rId47"/>
  </p:notesMasterIdLst>
  <p:sldIdLst>
    <p:sldId id="256" r:id="rId8"/>
    <p:sldId id="335" r:id="rId9"/>
    <p:sldId id="338" r:id="rId10"/>
    <p:sldId id="337" r:id="rId11"/>
    <p:sldId id="339" r:id="rId12"/>
    <p:sldId id="336"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77" r:id="rId29"/>
    <p:sldId id="378" r:id="rId30"/>
    <p:sldId id="357" r:id="rId31"/>
    <p:sldId id="358" r:id="rId32"/>
    <p:sldId id="37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430"/>
    <a:srgbClr val="0000FF"/>
    <a:srgbClr val="3333FF"/>
    <a:srgbClr val="1F49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83" autoAdjust="0"/>
    <p:restoredTop sz="76331" autoAdjust="0"/>
  </p:normalViewPr>
  <p:slideViewPr>
    <p:cSldViewPr snapToGrid="0">
      <p:cViewPr varScale="1">
        <p:scale>
          <a:sx n="64" d="100"/>
          <a:sy n="64" d="100"/>
        </p:scale>
        <p:origin x="763" y="53"/>
      </p:cViewPr>
      <p:guideLst>
        <p:guide orient="horz" pos="2160"/>
        <p:guide pos="2880"/>
      </p:guideLst>
    </p:cSldViewPr>
  </p:slideViewPr>
  <p:outlineViewPr>
    <p:cViewPr>
      <p:scale>
        <a:sx n="33" d="100"/>
        <a:sy n="33" d="100"/>
      </p:scale>
      <p:origin x="0" y="-17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82F72BB6-893C-4F70-A4EF-4D9F767CA1B2}" type="datetimeFigureOut">
              <a:rPr lang="en-US" smtClean="0"/>
              <a:t>4/25/2023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17921FD-669D-410D-BB40-8BEB7F6FBC0A}" type="slidenum">
              <a:rPr lang="en-US" smtClean="0"/>
              <a:t>‹#›</a:t>
            </a:fld>
            <a:endParaRPr lang="en-US"/>
          </a:p>
        </p:txBody>
      </p:sp>
    </p:spTree>
    <p:extLst>
      <p:ext uri="{BB962C8B-B14F-4D97-AF65-F5344CB8AC3E}">
        <p14:creationId xmlns:p14="http://schemas.microsoft.com/office/powerpoint/2010/main" val="283253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Massachusetts HIV Epidemiologic Profile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Regional Report – Data as of 1/1/2022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2425065"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Suggested citation: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0" kern="1400" dirty="0">
                <a:effectLst/>
                <a:latin typeface="Calibri" panose="020F0502020204030204" pitchFamily="34" charset="0"/>
                <a:ea typeface="Times New Roman" panose="02020603050405020304" pitchFamily="18" charset="0"/>
                <a:cs typeface="Times New Roman" panose="02020603050405020304" pitchFamily="18" charset="0"/>
              </a:rPr>
              <a:t>Massachusetts Department of Public Health, Bureau of Infectious Disease and Laboratory Sciences. Massachusetts HIV Epidemiologic Profile, Regional Report – Data as of 1/1/2022,</a:t>
            </a:r>
            <a:endParaRPr lang="en-US"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https://www.mass.gov/lists/hivaids-epidemiologic-profiles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Published December 2022. Accessed [date].</a:t>
            </a: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Bureau of Infectious Disease and Laboratory Sciences</a:t>
            </a:r>
            <a:b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Massachusetts Department of Public Health</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Jamaica Plain Campus/State Public Health Laboratory</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 South Street</a:t>
            </a:r>
            <a:b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Jamaica Plain, MA 02130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reach the Reporting and Partner Services Line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983-6999</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Questions about this report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983-6560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speak to the on-call epidemiologist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983-6800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Questions about infectious disease reporting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983-6801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Requests for additional data</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https://www.mass.gov/lists/infectious-disease-data-reports-and-requests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sets for Epidemiologic Profile Reports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https://www.mass.gov/lists/hivaids-epidemiologic-profiles</a:t>
            </a:r>
            <a:r>
              <a:rPr lang="en-US"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 information, see: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https://www.mass.gov/service-details/partner-services-program-information-for-healthcare-providers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t>1</a:t>
            </a:fld>
            <a:endParaRPr lang="en-US" dirty="0"/>
          </a:p>
        </p:txBody>
      </p:sp>
    </p:spTree>
    <p:extLst>
      <p:ext uri="{BB962C8B-B14F-4D97-AF65-F5344CB8AC3E}">
        <p14:creationId xmlns:p14="http://schemas.microsoft.com/office/powerpoint/2010/main" val="146789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Southeast HSR from 2011 to 2020, the annual number of new HIV diagnoses decreased slightly overall by 11% (from 89 to 79). However, there was a 34% increase in HIV diagnoses from 2017 (N=90) to 2018 (N=121), followed by a 35% decrease from 2018 to 2020 (N=79). Both the increase and following decrease were primarily among individuals with male-to-male sex (MSM) exposure mode (from N=27 in 2017 to N=45 in 2018 to N=24 in 2020). However, caution should be used in the interpretation of these trends due to the impact of COVID-19 on access to HIV testing and care services, and case surveillance activities, in 2020.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2011 to 2020, the annual number of deaths among individuals reported with HIV in the Southeast HSR increased by 59% (from 34 to 54). </a:t>
            </a:r>
          </a:p>
        </p:txBody>
      </p:sp>
      <p:sp>
        <p:nvSpPr>
          <p:cNvPr id="4" name="Slide Number Placeholder 3"/>
          <p:cNvSpPr>
            <a:spLocks noGrp="1"/>
          </p:cNvSpPr>
          <p:nvPr>
            <p:ph type="sldNum" sz="quarter" idx="5"/>
          </p:nvPr>
        </p:nvSpPr>
        <p:spPr/>
        <p:txBody>
          <a:bodyPr/>
          <a:lstStyle/>
          <a:p>
            <a:fld id="{217921FD-669D-410D-BB40-8BEB7F6FBC0A}" type="slidenum">
              <a:rPr lang="en-US" smtClean="0"/>
              <a:t>10</a:t>
            </a:fld>
            <a:endParaRPr lang="en-US"/>
          </a:p>
        </p:txBody>
      </p:sp>
    </p:spTree>
    <p:extLst>
      <p:ext uri="{BB962C8B-B14F-4D97-AF65-F5344CB8AC3E}">
        <p14:creationId xmlns:p14="http://schemas.microsoft.com/office/powerpoint/2010/main" val="261837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2011 to 2020, the number persons living with HIV infection at the end of these years increased by 27% (from 3,007 to 3,814). However, caution should be used in the interpretation of these trends due to the impact of COVID-19 on access to HIV testing and care services, and case surveillance activities, in 2020. </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11</a:t>
            </a:fld>
            <a:endParaRPr lang="en-US"/>
          </a:p>
        </p:txBody>
      </p:sp>
    </p:spTree>
    <p:extLst>
      <p:ext uri="{BB962C8B-B14F-4D97-AF65-F5344CB8AC3E}">
        <p14:creationId xmlns:p14="http://schemas.microsoft.com/office/powerpoint/2010/main" val="183229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Western HSR from 2011 to 2020, the annual number of new HIV diagnoses decreased by 56% (from 79 to 35), and deaths among individuals reported with HIV increased also by 56% (from 32 to 50). However, caution should be used in the interpretation of these trends due to the impact of COVID-19 on access to HIV testing and care services, and case surveillance activities, in 2020.</a:t>
            </a: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12</a:t>
            </a:fld>
            <a:endParaRPr lang="en-US"/>
          </a:p>
        </p:txBody>
      </p:sp>
    </p:spTree>
    <p:extLst>
      <p:ext uri="{BB962C8B-B14F-4D97-AF65-F5344CB8AC3E}">
        <p14:creationId xmlns:p14="http://schemas.microsoft.com/office/powerpoint/2010/main" val="19991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Western HSR from 2011 to 2020, the number of persons living with HIV infection at the end of these years increased by 14% (from 2,454 to 2,793).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13</a:t>
            </a:fld>
            <a:endParaRPr lang="en-US"/>
          </a:p>
        </p:txBody>
      </p:sp>
    </p:spTree>
    <p:extLst>
      <p:ext uri="{BB962C8B-B14F-4D97-AF65-F5344CB8AC3E}">
        <p14:creationId xmlns:p14="http://schemas.microsoft.com/office/powerpoint/2010/main" val="405502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Barnstable, Dukes, and Nantucket Counties from 2011 to 2020, the annual number of new HIV diagnoses decreased from 16 to seven, and deaths among individuals reported with HIV remained relatively stable. However, caution should be used in the interpretation of these trends due to the impact of COVID-19 on access to HIV testing and care services, and case surveillance activities, in 2020.</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14</a:t>
            </a:fld>
            <a:endParaRPr lang="en-US"/>
          </a:p>
        </p:txBody>
      </p:sp>
    </p:spTree>
    <p:extLst>
      <p:ext uri="{BB962C8B-B14F-4D97-AF65-F5344CB8AC3E}">
        <p14:creationId xmlns:p14="http://schemas.microsoft.com/office/powerpoint/2010/main" val="182817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Barnstable, Dukes, and Nantucket Counties from 2011 to 2020, the number of persons living with HIV infection at the end of these years increased by 18% (from 845 to 993).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15</a:t>
            </a:fld>
            <a:endParaRPr lang="en-US"/>
          </a:p>
        </p:txBody>
      </p:sp>
    </p:spTree>
    <p:extLst>
      <p:ext uri="{BB962C8B-B14F-4D97-AF65-F5344CB8AC3E}">
        <p14:creationId xmlns:p14="http://schemas.microsoft.com/office/powerpoint/2010/main" val="15954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Berkshire County from 2011 to 2020, the annual number of new HIV diagnoses remained between two and nine, and deaths among individuals reported with HIV remained at six or fewer. The number of persons living with HIV infection at the end of these years increased from 168 to 226.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16</a:t>
            </a:fld>
            <a:endParaRPr lang="en-US"/>
          </a:p>
        </p:txBody>
      </p:sp>
    </p:spTree>
    <p:extLst>
      <p:ext uri="{BB962C8B-B14F-4D97-AF65-F5344CB8AC3E}">
        <p14:creationId xmlns:p14="http://schemas.microsoft.com/office/powerpoint/2010/main" val="185750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Berkshire County from 2011 to 2020, the number of persons living with HIV infection at the end of these years increased from 168 to 226.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17</a:t>
            </a:fld>
            <a:endParaRPr lang="en-US"/>
          </a:p>
        </p:txBody>
      </p:sp>
    </p:spTree>
    <p:extLst>
      <p:ext uri="{BB962C8B-B14F-4D97-AF65-F5344CB8AC3E}">
        <p14:creationId xmlns:p14="http://schemas.microsoft.com/office/powerpoint/2010/main" val="3599935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Bristol County from 2011 to 2020, the annual number of new HIV diagnoses increased by 18% (from 28 to 33), and deaths among individuals reported with HIV more than doubled (from 13 to 28).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18</a:t>
            </a:fld>
            <a:endParaRPr lang="en-US"/>
          </a:p>
        </p:txBody>
      </p:sp>
    </p:spTree>
    <p:extLst>
      <p:ext uri="{BB962C8B-B14F-4D97-AF65-F5344CB8AC3E}">
        <p14:creationId xmlns:p14="http://schemas.microsoft.com/office/powerpoint/2010/main" val="209701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Bristol County from 2011 to 2020, the number of persons living with HIV infection at the end of these years increased by 24% (from 1,235 to 1,528).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19</a:t>
            </a:fld>
            <a:endParaRPr lang="en-US"/>
          </a:p>
        </p:txBody>
      </p:sp>
    </p:spTree>
    <p:extLst>
      <p:ext uri="{BB962C8B-B14F-4D97-AF65-F5344CB8AC3E}">
        <p14:creationId xmlns:p14="http://schemas.microsoft.com/office/powerpoint/2010/main" val="129051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Boston HSR from 2011 to 2020, the annual number of new HIV diagnoses decreased by 37% (from 210 to 133), and deaths among individuals reported with HIV remained stable. However, caution should be used in the interpretation of these trends due to the impact of COVID-19 on access to HIV testing and care services, and case surveillance activities, in 2020.</a:t>
            </a: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2</a:t>
            </a:fld>
            <a:endParaRPr lang="en-US"/>
          </a:p>
        </p:txBody>
      </p:sp>
    </p:spTree>
    <p:extLst>
      <p:ext uri="{BB962C8B-B14F-4D97-AF65-F5344CB8AC3E}">
        <p14:creationId xmlns:p14="http://schemas.microsoft.com/office/powerpoint/2010/main" val="846946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Essex County from 2011 to 2020, the annual number of new HIV diagnoses decreased by 14% (from 64 to 55), and deaths among individuals reported with HIV increased by 26% (from 27 to 34).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20</a:t>
            </a:fld>
            <a:endParaRPr lang="en-US"/>
          </a:p>
        </p:txBody>
      </p:sp>
    </p:spTree>
    <p:extLst>
      <p:ext uri="{BB962C8B-B14F-4D97-AF65-F5344CB8AC3E}">
        <p14:creationId xmlns:p14="http://schemas.microsoft.com/office/powerpoint/2010/main" val="1598176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Essex County from 2011 to 2020, the number of persons living with HIV infection at the end of these years increased by 28% (from 1,709 to 2,190).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21</a:t>
            </a:fld>
            <a:endParaRPr lang="en-US"/>
          </a:p>
        </p:txBody>
      </p:sp>
    </p:spTree>
    <p:extLst>
      <p:ext uri="{BB962C8B-B14F-4D97-AF65-F5344CB8AC3E}">
        <p14:creationId xmlns:p14="http://schemas.microsoft.com/office/powerpoint/2010/main" val="3939315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Franklin County from 2011 to 2020, the annual number of new HIV diagnoses remained between zero and four, and deaths among individuals reported with HIV remained between zero and three.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22</a:t>
            </a:fld>
            <a:endParaRPr lang="en-US"/>
          </a:p>
        </p:txBody>
      </p:sp>
    </p:spTree>
    <p:extLst>
      <p:ext uri="{BB962C8B-B14F-4D97-AF65-F5344CB8AC3E}">
        <p14:creationId xmlns:p14="http://schemas.microsoft.com/office/powerpoint/2010/main" val="94179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Franklin County from 2011 to 2020, the number of persons living with HIV infection at the end of these years increased from 78 to 108. However, caution should be used in the interpretation of these trends due to the impact of COVID-19 on access to HIV testing and care services, and case surveillance activities, in 2020.</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23</a:t>
            </a:fld>
            <a:endParaRPr lang="en-US"/>
          </a:p>
        </p:txBody>
      </p:sp>
    </p:spTree>
    <p:extLst>
      <p:ext uri="{BB962C8B-B14F-4D97-AF65-F5344CB8AC3E}">
        <p14:creationId xmlns:p14="http://schemas.microsoft.com/office/powerpoint/2010/main" val="238759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Hampden County from 2011 to 2020, the annual number of new HIV diagnoses decreased by 45% (from 55 to 30), and deaths among individuals reported with HIV increased by 56% (from 27 to 42).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24</a:t>
            </a:fld>
            <a:endParaRPr lang="en-US"/>
          </a:p>
        </p:txBody>
      </p:sp>
    </p:spTree>
    <p:extLst>
      <p:ext uri="{BB962C8B-B14F-4D97-AF65-F5344CB8AC3E}">
        <p14:creationId xmlns:p14="http://schemas.microsoft.com/office/powerpoint/2010/main" val="685040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Hampden County from 2011 to 2020, the number of persons living with HIV infection at the end of these years increased by 10% (from 2,009 to 2,210).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25</a:t>
            </a:fld>
            <a:endParaRPr lang="en-US"/>
          </a:p>
        </p:txBody>
      </p:sp>
    </p:spTree>
    <p:extLst>
      <p:ext uri="{BB962C8B-B14F-4D97-AF65-F5344CB8AC3E}">
        <p14:creationId xmlns:p14="http://schemas.microsoft.com/office/powerpoint/2010/main" val="2491542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Hampshire County from 2011 to 2020, the annual number of new HIV diagnoses remained between two and 13, and deaths among individuals reported with HIV remained between zero and nine.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26</a:t>
            </a:fld>
            <a:endParaRPr lang="en-US"/>
          </a:p>
        </p:txBody>
      </p:sp>
    </p:spTree>
    <p:extLst>
      <p:ext uri="{BB962C8B-B14F-4D97-AF65-F5344CB8AC3E}">
        <p14:creationId xmlns:p14="http://schemas.microsoft.com/office/powerpoint/2010/main" val="2797105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Hampshire County from 2011 to 2020, the number of persons living with HIV infection at the end of these years increased from 197 to 246. However, caution should be used in the interpretation of these trends due to the impact of COVID-19 on access to HIV testing and care services, and case surveillance activities, in 2020.</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27</a:t>
            </a:fld>
            <a:endParaRPr lang="en-US"/>
          </a:p>
        </p:txBody>
      </p:sp>
    </p:spTree>
    <p:extLst>
      <p:ext uri="{BB962C8B-B14F-4D97-AF65-F5344CB8AC3E}">
        <p14:creationId xmlns:p14="http://schemas.microsoft.com/office/powerpoint/2010/main" val="312725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Middlesex County from 2011 to 2020, the annual number of new HIV diagnoses decreased by 48% (from 126 to 66), and deaths among individuals reported with HIV remained relatively stable. However, caution should be used in the interpretation of these trends, particularly the decrease in HIV diagnoses,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28</a:t>
            </a:fld>
            <a:endParaRPr lang="en-US"/>
          </a:p>
        </p:txBody>
      </p:sp>
    </p:spTree>
    <p:extLst>
      <p:ext uri="{BB962C8B-B14F-4D97-AF65-F5344CB8AC3E}">
        <p14:creationId xmlns:p14="http://schemas.microsoft.com/office/powerpoint/2010/main" val="2517435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Middlesex County from 2011 to 2020, the number of persons living with HIV infection at the end of these years increased by 22% (from 3,621 to 4,412). However, caution should be used in the interpretation of these trends, particularly the decrease in HIV diagnoses,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29</a:t>
            </a:fld>
            <a:endParaRPr lang="en-US"/>
          </a:p>
        </p:txBody>
      </p:sp>
    </p:spTree>
    <p:extLst>
      <p:ext uri="{BB962C8B-B14F-4D97-AF65-F5344CB8AC3E}">
        <p14:creationId xmlns:p14="http://schemas.microsoft.com/office/powerpoint/2010/main" val="36928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persons living with HIV infection at the end of these years also remained relatively stable. However, caution should be used in the interpretation of these trends due to the impact of COVID-19 on access to HIV testing and care services, and case surveillance activities,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3</a:t>
            </a:fld>
            <a:endParaRPr lang="en-US"/>
          </a:p>
        </p:txBody>
      </p:sp>
    </p:spTree>
    <p:extLst>
      <p:ext uri="{BB962C8B-B14F-4D97-AF65-F5344CB8AC3E}">
        <p14:creationId xmlns:p14="http://schemas.microsoft.com/office/powerpoint/2010/main" val="1931238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Norfolk County from 2011 to 2020, the annual number of new HIV diagnoses decreased by 16% (from 32 to 27), and deaths among individuals reported with HIV increased by 24% (from 17 to 21). The number of persons living with HIV infection at the end of these years increased by 36% (from 1,118 to 1,521). However, caution should be used in the interpretation of these trends, particularly the decrease in HIV diagnoses, due to the impact of COVID-19 on access to HIV testing and care services, and case surveillance activities, in 2020.</a:t>
            </a: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30</a:t>
            </a:fld>
            <a:endParaRPr lang="en-US"/>
          </a:p>
        </p:txBody>
      </p:sp>
    </p:spTree>
    <p:extLst>
      <p:ext uri="{BB962C8B-B14F-4D97-AF65-F5344CB8AC3E}">
        <p14:creationId xmlns:p14="http://schemas.microsoft.com/office/powerpoint/2010/main" val="1654787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Norfolk County from 2011 to 2020, the number of persons living with HIV infection at the end of these years increased by 36% (from 1,118 to 1,521). However, caution should be used in the interpretation of these trends, particularly the decrease in HIV diagnoses,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31</a:t>
            </a:fld>
            <a:endParaRPr lang="en-US"/>
          </a:p>
        </p:txBody>
      </p:sp>
    </p:spTree>
    <p:extLst>
      <p:ext uri="{BB962C8B-B14F-4D97-AF65-F5344CB8AC3E}">
        <p14:creationId xmlns:p14="http://schemas.microsoft.com/office/powerpoint/2010/main" val="3345819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annual number of new HIV diagnoses in Plymouth County decreased 23% from 2011 (N=44) to 2020 (N=34). However, there were large year-to-year fluctuations, particularly from 2017 (N=36) to 2018 (N=66), when the number of HIV diagnoses increased by 83%. By exposure mode, the largest increase in HIV diagnoses from 2017 to 2018 was among individuals with male-to-male sex (MSM) exposure mode (from 6 to 18), followed by presumed heterosexual (from &lt;5 to 8), and injection drug use (from 5 to 11) exposure modes.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2011 to 2020, the number of deaths among individuals reported with HIV remained relatively stable.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32</a:t>
            </a:fld>
            <a:endParaRPr lang="en-US"/>
          </a:p>
        </p:txBody>
      </p:sp>
    </p:spTree>
    <p:extLst>
      <p:ext uri="{BB962C8B-B14F-4D97-AF65-F5344CB8AC3E}">
        <p14:creationId xmlns:p14="http://schemas.microsoft.com/office/powerpoint/2010/main" val="3059710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2011 to 2020, the number of persons living with HIV infection at the end of these years increased by 40% (from N=880 to N=1,231).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33</a:t>
            </a:fld>
            <a:endParaRPr lang="en-US"/>
          </a:p>
        </p:txBody>
      </p:sp>
    </p:spTree>
    <p:extLst>
      <p:ext uri="{BB962C8B-B14F-4D97-AF65-F5344CB8AC3E}">
        <p14:creationId xmlns:p14="http://schemas.microsoft.com/office/powerpoint/2010/main" val="3777025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Suffolk County from 2011 to 2020, the annual number of new HIV diagnoses decreased by 37% (from 210 to 133). The number of deaths among individuals reported with HIV remained relatively stable.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34</a:t>
            </a:fld>
            <a:endParaRPr lang="en-US"/>
          </a:p>
        </p:txBody>
      </p:sp>
    </p:spTree>
    <p:extLst>
      <p:ext uri="{BB962C8B-B14F-4D97-AF65-F5344CB8AC3E}">
        <p14:creationId xmlns:p14="http://schemas.microsoft.com/office/powerpoint/2010/main" val="204287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Suffolk County from 2011 to 2020, the annual number of persons living with HIV infection at the end of these years remained relatively stable.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35</a:t>
            </a:fld>
            <a:endParaRPr lang="en-US"/>
          </a:p>
        </p:txBody>
      </p:sp>
    </p:spTree>
    <p:extLst>
      <p:ext uri="{BB962C8B-B14F-4D97-AF65-F5344CB8AC3E}">
        <p14:creationId xmlns:p14="http://schemas.microsoft.com/office/powerpoint/2010/main" val="3436617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Boston from 2011 to 2020, the annual number of new HIV diagnoses decreased by 40% (from 192 to 116), and deaths among individuals reported with HIV decreased by 10% (from 73 to 66).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36</a:t>
            </a:fld>
            <a:endParaRPr lang="en-US"/>
          </a:p>
        </p:txBody>
      </p:sp>
    </p:spTree>
    <p:extLst>
      <p:ext uri="{BB962C8B-B14F-4D97-AF65-F5344CB8AC3E}">
        <p14:creationId xmlns:p14="http://schemas.microsoft.com/office/powerpoint/2010/main" val="1418930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Boston from 2011 to 2020, the number of persons living with HIV infection at the end of these years remained relatively stable.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37</a:t>
            </a:fld>
            <a:endParaRPr lang="en-US"/>
          </a:p>
        </p:txBody>
      </p:sp>
    </p:spTree>
    <p:extLst>
      <p:ext uri="{BB962C8B-B14F-4D97-AF65-F5344CB8AC3E}">
        <p14:creationId xmlns:p14="http://schemas.microsoft.com/office/powerpoint/2010/main" val="228214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Worcester County from 2011 to 2020, the annual number of new HIV diagnoses decreased by 30% (from 57 to 40), and deaths among individuals reported with HIV remained relatively stable.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38</a:t>
            </a:fld>
            <a:endParaRPr lang="en-US"/>
          </a:p>
        </p:txBody>
      </p:sp>
    </p:spTree>
    <p:extLst>
      <p:ext uri="{BB962C8B-B14F-4D97-AF65-F5344CB8AC3E}">
        <p14:creationId xmlns:p14="http://schemas.microsoft.com/office/powerpoint/2010/main" val="3989729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Worcester County from 2011 to 2020, the number of persons living with HIV infection at the end of these years increased by 20% (from 1,897 to 2,283).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39</a:t>
            </a:fld>
            <a:endParaRPr lang="en-US"/>
          </a:p>
        </p:txBody>
      </p:sp>
    </p:spTree>
    <p:extLst>
      <p:ext uri="{BB962C8B-B14F-4D97-AF65-F5344CB8AC3E}">
        <p14:creationId xmlns:p14="http://schemas.microsoft.com/office/powerpoint/2010/main" val="198928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Central HSR from 2011 to 2020, the annual number of new HIV diagnoses decreased by 30% (from 56 to 39), and deaths among individuals reported with HIV remained stable. However, caution should be used in the interpretation of these trends due to the impact of COVID-19 on access to HIV testing and care services, and case surveillance activities, in 2020. </a:t>
            </a:r>
          </a:p>
        </p:txBody>
      </p:sp>
      <p:sp>
        <p:nvSpPr>
          <p:cNvPr id="4" name="Slide Number Placeholder 3"/>
          <p:cNvSpPr>
            <a:spLocks noGrp="1"/>
          </p:cNvSpPr>
          <p:nvPr>
            <p:ph type="sldNum" sz="quarter" idx="5"/>
          </p:nvPr>
        </p:nvSpPr>
        <p:spPr/>
        <p:txBody>
          <a:bodyPr/>
          <a:lstStyle/>
          <a:p>
            <a:fld id="{217921FD-669D-410D-BB40-8BEB7F6FBC0A}" type="slidenum">
              <a:rPr lang="en-US" smtClean="0"/>
              <a:t>4</a:t>
            </a:fld>
            <a:endParaRPr lang="en-US"/>
          </a:p>
        </p:txBody>
      </p:sp>
    </p:spTree>
    <p:extLst>
      <p:ext uri="{BB962C8B-B14F-4D97-AF65-F5344CB8AC3E}">
        <p14:creationId xmlns:p14="http://schemas.microsoft.com/office/powerpoint/2010/main" val="235293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Central HSR from 2011 to 2020, the number of persons living with HIV infection at the end of these years increased by 20% (from 2,030 to 2,426). However, caution should be used in the interpretation of these trends due to the impact of COVID-19 on access to HIV testing and care services, and case surveillance activities, in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5</a:t>
            </a:fld>
            <a:endParaRPr lang="en-US"/>
          </a:p>
        </p:txBody>
      </p:sp>
    </p:spTree>
    <p:extLst>
      <p:ext uri="{BB962C8B-B14F-4D97-AF65-F5344CB8AC3E}">
        <p14:creationId xmlns:p14="http://schemas.microsoft.com/office/powerpoint/2010/main" val="401353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Metrowest HSR from 2011 to 2020, the annual number of new HIV diagnoses decreased by 48% (from 100 to 52), and deaths among individuals reported with HIV remained stable.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6</a:t>
            </a:fld>
            <a:endParaRPr lang="en-US"/>
          </a:p>
        </p:txBody>
      </p:sp>
    </p:spTree>
    <p:extLst>
      <p:ext uri="{BB962C8B-B14F-4D97-AF65-F5344CB8AC3E}">
        <p14:creationId xmlns:p14="http://schemas.microsoft.com/office/powerpoint/2010/main" val="301487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Metrowest HSR from 2011 to 2020, the number of persons living with HIV infection at the end of these years increased by 22% (from 3,064 to 3,723). However, caution should be used in the interpretation of these trends due to the impact of COVID-19 on access to HIV testing and care services, and case surveillance activities, in 2020.</a:t>
            </a:r>
          </a:p>
        </p:txBody>
      </p:sp>
      <p:sp>
        <p:nvSpPr>
          <p:cNvPr id="4" name="Slide Number Placeholder 3"/>
          <p:cNvSpPr>
            <a:spLocks noGrp="1"/>
          </p:cNvSpPr>
          <p:nvPr>
            <p:ph type="sldNum" sz="quarter" idx="5"/>
          </p:nvPr>
        </p:nvSpPr>
        <p:spPr/>
        <p:txBody>
          <a:bodyPr/>
          <a:lstStyle/>
          <a:p>
            <a:fld id="{217921FD-669D-410D-BB40-8BEB7F6FBC0A}" type="slidenum">
              <a:rPr lang="en-US" smtClean="0"/>
              <a:t>7</a:t>
            </a:fld>
            <a:endParaRPr lang="en-US"/>
          </a:p>
        </p:txBody>
      </p:sp>
    </p:spTree>
    <p:extLst>
      <p:ext uri="{BB962C8B-B14F-4D97-AF65-F5344CB8AC3E}">
        <p14:creationId xmlns:p14="http://schemas.microsoft.com/office/powerpoint/2010/main" val="406524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annual new HIV diagnoses in the Northeast HSR increased from 121 in 2011 to 149 in 2012, then decreased to 120 in 2014. Annual HIV diagnoses again increased to 150 in 2018 primarily due to an outbreak among persons who inject drugs (PWID) in the northeast part of the state between 2016 and 2018. Following an intensive and targeted public health response, the number of HIV infection diagnoses in the Northeast decreased to 112 in 2019. The number of new HIV diagnoses declined further to 91 in 2020, although caution should be used in the interpretation of this decline due to the impact of COVID-19 on access to HIV testing and care services and case surveillance activities.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Northeast HSR from 2011 to 2020, deaths among individuals reported with HIV increased by 19% (from 52 to 62). The number of persons living with HIV infection at the end of these years increased by 29% (from 3,249 to 4,200).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about this outbreak see: Charles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Alpren</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“Opioid Use Fueling HIV Transmission in an Urban Setting: An Outbreak of HIV Infection Among People Who Inject Drugs—Massachusetts, 2015–2018”,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American Journal of Public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110, no. 1 (January 1, 2020): pp. 37-44.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https://doi.org/10.2105/AJPH.2019.305366</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217921FD-669D-410D-BB40-8BEB7F6FBC0A}" type="slidenum">
              <a:rPr lang="en-US" smtClean="0"/>
              <a:t>8</a:t>
            </a:fld>
            <a:endParaRPr lang="en-US"/>
          </a:p>
        </p:txBody>
      </p:sp>
    </p:spTree>
    <p:extLst>
      <p:ext uri="{BB962C8B-B14F-4D97-AF65-F5344CB8AC3E}">
        <p14:creationId xmlns:p14="http://schemas.microsoft.com/office/powerpoint/2010/main" val="338073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Northeast HSR from 2011 to 2020, the number of persons living with HIV infection at the end of these years increased by 29% (from 3,249 to 4,200), although caution should be used in the interpretation of this decline due to the impact of COVID-19 on access to HIV testing and care services and case surveillance activities.  </a:t>
            </a: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7921FD-669D-410D-BB40-8BEB7F6FBC0A}" type="slidenum">
              <a:rPr lang="en-US" smtClean="0"/>
              <a:t>9</a:t>
            </a:fld>
            <a:endParaRPr lang="en-US"/>
          </a:p>
        </p:txBody>
      </p:sp>
    </p:spTree>
    <p:extLst>
      <p:ext uri="{BB962C8B-B14F-4D97-AF65-F5344CB8AC3E}">
        <p14:creationId xmlns:p14="http://schemas.microsoft.com/office/powerpoint/2010/main" val="37768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Tuesday, April 25, 2023</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42895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Tuesday, April 25, 2023</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55018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98438"/>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238" y="198438"/>
            <a:ext cx="60198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Tuesday, April 25, 2023</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35184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r>
              <a:rPr lang="en-US" noProof="0"/>
              <a:t>Click icon to add chart</a:t>
            </a:r>
          </a:p>
        </p:txBody>
      </p:sp>
      <p:sp>
        <p:nvSpPr>
          <p:cNvPr id="5" name="Rectangle 17"/>
          <p:cNvSpPr>
            <a:spLocks noGrp="1" noChangeArrowheads="1"/>
          </p:cNvSpPr>
          <p:nvPr>
            <p:ph type="dt" sz="half" idx="10"/>
          </p:nvPr>
        </p:nvSpPr>
        <p:spPr>
          <a:ln/>
        </p:spPr>
        <p:txBody>
          <a:bodyPr/>
          <a:lstStyle>
            <a:lvl1pPr>
              <a:defRPr/>
            </a:lvl1pPr>
          </a:lstStyle>
          <a:p>
            <a:r>
              <a:rPr lang="en-US"/>
              <a:t>DATE</a:t>
            </a:r>
            <a:endParaRPr lang="en-US" dirty="0"/>
          </a:p>
        </p:txBody>
      </p:sp>
      <p:sp>
        <p:nvSpPr>
          <p:cNvPr id="6" name="Rectangle 18"/>
          <p:cNvSpPr>
            <a:spLocks noGrp="1" noChangeArrowheads="1"/>
          </p:cNvSpPr>
          <p:nvPr>
            <p:ph type="ftr" sz="quarter" idx="11"/>
          </p:nvPr>
        </p:nvSpPr>
        <p:spPr>
          <a:ln/>
        </p:spPr>
        <p:txBody>
          <a:bodyPr/>
          <a:lstStyle>
            <a:lvl1pPr>
              <a:defRPr/>
            </a:lvl1pPr>
          </a:lstStyle>
          <a:p>
            <a:pPr algn="r"/>
            <a:r>
              <a:rPr lang="en-US"/>
              <a:t>April 28, 2017</a:t>
            </a: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57AC5A63-5AA1-463B-8608-CD2F256C6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7281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ACF569-E885-404B-A9A6-CA9F4E019AFF}" type="slidenum">
              <a:rPr lang="en-US"/>
              <a:pPr>
                <a:defRPr/>
              </a:pPr>
              <a:t>‹#›</a:t>
            </a:fld>
            <a:endParaRPr lang="en-US"/>
          </a:p>
        </p:txBody>
      </p:sp>
    </p:spTree>
    <p:extLst>
      <p:ext uri="{BB962C8B-B14F-4D97-AF65-F5344CB8AC3E}">
        <p14:creationId xmlns:p14="http://schemas.microsoft.com/office/powerpoint/2010/main" val="94296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0D7CD-5C37-4BBC-8158-E083041DC46A}" type="slidenum">
              <a:rPr lang="en-US"/>
              <a:pPr>
                <a:defRPr/>
              </a:pPr>
              <a:t>‹#›</a:t>
            </a:fld>
            <a:endParaRPr lang="en-US"/>
          </a:p>
        </p:txBody>
      </p:sp>
    </p:spTree>
    <p:extLst>
      <p:ext uri="{BB962C8B-B14F-4D97-AF65-F5344CB8AC3E}">
        <p14:creationId xmlns:p14="http://schemas.microsoft.com/office/powerpoint/2010/main" val="321226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64C8B5-1075-4598-A429-0F819BA5B1B6}" type="slidenum">
              <a:rPr lang="en-US"/>
              <a:pPr>
                <a:defRPr/>
              </a:pPr>
              <a:t>‹#›</a:t>
            </a:fld>
            <a:endParaRPr lang="en-US"/>
          </a:p>
        </p:txBody>
      </p:sp>
    </p:spTree>
    <p:extLst>
      <p:ext uri="{BB962C8B-B14F-4D97-AF65-F5344CB8AC3E}">
        <p14:creationId xmlns:p14="http://schemas.microsoft.com/office/powerpoint/2010/main" val="40638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09ECF9-65D8-4AFC-B3F9-B963A560FEEF}" type="slidenum">
              <a:rPr lang="en-US"/>
              <a:pPr>
                <a:defRPr/>
              </a:pPr>
              <a:t>‹#›</a:t>
            </a:fld>
            <a:endParaRPr lang="en-US"/>
          </a:p>
        </p:txBody>
      </p:sp>
    </p:spTree>
    <p:extLst>
      <p:ext uri="{BB962C8B-B14F-4D97-AF65-F5344CB8AC3E}">
        <p14:creationId xmlns:p14="http://schemas.microsoft.com/office/powerpoint/2010/main" val="334880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45D213-0E32-4178-AE4A-1A5AD1E61444}" type="slidenum">
              <a:rPr lang="en-US"/>
              <a:pPr>
                <a:defRPr/>
              </a:pPr>
              <a:t>‹#›</a:t>
            </a:fld>
            <a:endParaRPr lang="en-US"/>
          </a:p>
        </p:txBody>
      </p:sp>
    </p:spTree>
    <p:extLst>
      <p:ext uri="{BB962C8B-B14F-4D97-AF65-F5344CB8AC3E}">
        <p14:creationId xmlns:p14="http://schemas.microsoft.com/office/powerpoint/2010/main" val="2187855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0EDC06-7B06-4D3C-9D10-5BC08BB5694F}" type="slidenum">
              <a:rPr lang="en-US"/>
              <a:pPr>
                <a:defRPr/>
              </a:pPr>
              <a:t>‹#›</a:t>
            </a:fld>
            <a:endParaRPr lang="en-US"/>
          </a:p>
        </p:txBody>
      </p:sp>
    </p:spTree>
    <p:extLst>
      <p:ext uri="{BB962C8B-B14F-4D97-AF65-F5344CB8AC3E}">
        <p14:creationId xmlns:p14="http://schemas.microsoft.com/office/powerpoint/2010/main" val="3515421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AFCF23-5D58-435C-9755-C2AD03CDE9E6}" type="slidenum">
              <a:rPr lang="en-US"/>
              <a:pPr>
                <a:defRPr/>
              </a:pPr>
              <a:t>‹#›</a:t>
            </a:fld>
            <a:endParaRPr lang="en-US"/>
          </a:p>
        </p:txBody>
      </p:sp>
    </p:spTree>
    <p:extLst>
      <p:ext uri="{BB962C8B-B14F-4D97-AF65-F5344CB8AC3E}">
        <p14:creationId xmlns:p14="http://schemas.microsoft.com/office/powerpoint/2010/main" val="4584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Tuesday, April 25, 2023</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536569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D9940A-AF45-410F-BEC1-98A67885E27E}" type="slidenum">
              <a:rPr lang="en-US"/>
              <a:pPr>
                <a:defRPr/>
              </a:pPr>
              <a:t>‹#›</a:t>
            </a:fld>
            <a:endParaRPr lang="en-US"/>
          </a:p>
        </p:txBody>
      </p:sp>
    </p:spTree>
    <p:extLst>
      <p:ext uri="{BB962C8B-B14F-4D97-AF65-F5344CB8AC3E}">
        <p14:creationId xmlns:p14="http://schemas.microsoft.com/office/powerpoint/2010/main" val="252624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B8E55-DD72-4790-B3B2-16868CC1E9BB}" type="slidenum">
              <a:rPr lang="en-US"/>
              <a:pPr>
                <a:defRPr/>
              </a:pPr>
              <a:t>‹#›</a:t>
            </a:fld>
            <a:endParaRPr lang="en-US"/>
          </a:p>
        </p:txBody>
      </p:sp>
    </p:spTree>
    <p:extLst>
      <p:ext uri="{BB962C8B-B14F-4D97-AF65-F5344CB8AC3E}">
        <p14:creationId xmlns:p14="http://schemas.microsoft.com/office/powerpoint/2010/main" val="3816291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DDE31C-A140-4D47-B4F9-0C842FBF03DA}" type="slidenum">
              <a:rPr lang="en-US"/>
              <a:pPr>
                <a:defRPr/>
              </a:pPr>
              <a:t>‹#›</a:t>
            </a:fld>
            <a:endParaRPr lang="en-US"/>
          </a:p>
        </p:txBody>
      </p:sp>
    </p:spTree>
    <p:extLst>
      <p:ext uri="{BB962C8B-B14F-4D97-AF65-F5344CB8AC3E}">
        <p14:creationId xmlns:p14="http://schemas.microsoft.com/office/powerpoint/2010/main" val="243804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9EFF20-DD1D-47EF-BA36-44DA0B4A7BB7}" type="slidenum">
              <a:rPr lang="en-US"/>
              <a:pPr>
                <a:defRPr/>
              </a:pPr>
              <a:t>‹#›</a:t>
            </a:fld>
            <a:endParaRPr lang="en-US"/>
          </a:p>
        </p:txBody>
      </p:sp>
    </p:spTree>
    <p:extLst>
      <p:ext uri="{BB962C8B-B14F-4D97-AF65-F5344CB8AC3E}">
        <p14:creationId xmlns:p14="http://schemas.microsoft.com/office/powerpoint/2010/main" val="4069857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0EEF5-A651-4A09-90E9-905400F56B4B}" type="slidenum">
              <a:rPr lang="en-US"/>
              <a:pPr>
                <a:defRPr/>
              </a:pPr>
              <a:t>‹#›</a:t>
            </a:fld>
            <a:endParaRPr lang="en-US"/>
          </a:p>
        </p:txBody>
      </p:sp>
    </p:spTree>
    <p:extLst>
      <p:ext uri="{BB962C8B-B14F-4D97-AF65-F5344CB8AC3E}">
        <p14:creationId xmlns:p14="http://schemas.microsoft.com/office/powerpoint/2010/main" val="283816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D12C20-986B-41B1-9664-25ED18D2A8E1}" type="slidenum">
              <a:rPr lang="en-US"/>
              <a:pPr>
                <a:defRPr/>
              </a:pPr>
              <a:t>‹#›</a:t>
            </a:fld>
            <a:endParaRPr lang="en-US"/>
          </a:p>
        </p:txBody>
      </p:sp>
    </p:spTree>
    <p:extLst>
      <p:ext uri="{BB962C8B-B14F-4D97-AF65-F5344CB8AC3E}">
        <p14:creationId xmlns:p14="http://schemas.microsoft.com/office/powerpoint/2010/main" val="1078193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r>
              <a:rPr lang="en-US" noProof="0"/>
              <a:t>Click icon to add chart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47F53-93AD-494F-82F1-83B816B35F2B}" type="slidenum">
              <a:rPr lang="en-US"/>
              <a:pPr>
                <a:defRPr/>
              </a:pPr>
              <a:t>‹#›</a:t>
            </a:fld>
            <a:endParaRPr lang="en-US"/>
          </a:p>
        </p:txBody>
      </p:sp>
    </p:spTree>
    <p:extLst>
      <p:ext uri="{BB962C8B-B14F-4D97-AF65-F5344CB8AC3E}">
        <p14:creationId xmlns:p14="http://schemas.microsoft.com/office/powerpoint/2010/main" val="2887829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2EC260-540B-4145-A3E2-C1BA53FBDA09}"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3263841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0E109E-035D-4988-A0C9-90D5E98D9266}"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2693874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AE9F58-E941-4B17-BBF0-4C3CE0171C73}"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399487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Tuesday, April 25, 2023</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794469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B81642-ADC8-408D-ADA8-312838531E53}"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6020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45E968-F788-4243-A919-A78667AC16A4}"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1119455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50696A-6253-4FAE-8F00-A37A31DCC868}"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279645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C2AFB-D851-40E3-8E0D-8E5CC6CC684C}"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348073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42EEBF-1969-48D9-8170-F767E16523D5}"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181959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BCF50-908A-4AA4-8C20-B4948729092D}"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53364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A917D8-4A05-4E3B-A070-75E0388DCF9B}"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311981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AF22C3-4224-4FA5-834D-CE4E3DAEB253}"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1097158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146CC5-A443-4760-9B46-0BCDABAAF13F}"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3387196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r>
              <a:rPr lang="en-US" noProof="0"/>
              <a:t>Click icon to add chart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8203D4-38D2-480F-A890-E204C8063E5A}"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188729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5350"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Tuesday, April 25, 2023</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075201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B9812-3725-48F6-879B-C93A22750083}"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64796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59827B-BA0D-4A50-9C7D-BBF77678ED51}"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2291747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4BCE42-2D0A-472B-A428-33036F2AA369}"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531105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D370B3-D053-42A4-B1E2-1C6723951CD3}"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2506204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0BDEEB-E0C0-4BAE-850F-B2616640FB4E}"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426803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92AD84-B540-42E6-B630-8B285EB6E42C}"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4143967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4FB13D-5922-4944-A9BB-01E4A017FD44}"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991827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18E30E-973E-4CB5-8B46-C4D99B2C7DD2}"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392591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EE54C3-63F4-4B4E-B53E-FE702CB7058A}"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85626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A20BF-9319-4BAF-BDF1-EF9A2F60A27D}"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157261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Tuesday, April 25, 2023</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847915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C4EE21-E823-46CA-8DB6-D4496FC1B768}"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976960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30BC24-5DEF-43A1-B480-F4FB453D696B}"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1978156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B9812-3725-48F6-879B-C93A22750083}"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1530548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59827B-BA0D-4A50-9C7D-BBF77678ED51}"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058055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4BCE42-2D0A-472B-A428-33036F2AA369}"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1183810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D370B3-D053-42A4-B1E2-1C6723951CD3}"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390927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0BDEEB-E0C0-4BAE-850F-B2616640FB4E}"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807168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92AD84-B540-42E6-B630-8B285EB6E42C}"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203288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4FB13D-5922-4944-A9BB-01E4A017FD44}"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856533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18E30E-973E-4CB5-8B46-C4D99B2C7DD2}"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116848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Tuesday, April 25, 2023</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64650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EE54C3-63F4-4B4E-B53E-FE702CB7058A}"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162001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A20BF-9319-4BAF-BDF1-EF9A2F60A27D}"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678293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C4EE21-E823-46CA-8DB6-D4496FC1B768}"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570614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30BC24-5DEF-43A1-B480-F4FB453D696B}" type="slidenum">
              <a:rPr lang="en-US">
                <a:solidFill>
                  <a:srgbClr val="000099"/>
                </a:solidFill>
              </a:rPr>
              <a:pPr>
                <a:defRPr/>
              </a:pPr>
              <a:t>‹#›</a:t>
            </a:fld>
            <a:endParaRPr lang="en-US" dirty="0">
              <a:solidFill>
                <a:srgbClr val="000099"/>
              </a:solidFill>
            </a:endParaRPr>
          </a:p>
        </p:txBody>
      </p:sp>
    </p:spTree>
    <p:extLst>
      <p:ext uri="{BB962C8B-B14F-4D97-AF65-F5344CB8AC3E}">
        <p14:creationId xmlns:p14="http://schemas.microsoft.com/office/powerpoint/2010/main" val="3873718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6" name="Rectangle 6"/>
          <p:cNvSpPr>
            <a:spLocks noGrp="1" noChangeArrowheads="1"/>
          </p:cNvSpPr>
          <p:nvPr>
            <p:ph type="sldNum" sz="quarter" idx="12"/>
          </p:nvPr>
        </p:nvSpPr>
        <p:spPr>
          <a:ln/>
        </p:spPr>
        <p:txBody>
          <a:bodyPr/>
          <a:lstStyle>
            <a:lvl1pPr>
              <a:defRPr/>
            </a:lvl1pPr>
          </a:lstStyle>
          <a:p>
            <a:pPr>
              <a:defRPr/>
            </a:pPr>
            <a:fld id="{ECF5F586-A394-4605-965A-C1CD7B3FF0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077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6" name="Rectangle 6"/>
          <p:cNvSpPr>
            <a:spLocks noGrp="1" noChangeArrowheads="1"/>
          </p:cNvSpPr>
          <p:nvPr>
            <p:ph type="sldNum" sz="quarter" idx="12"/>
          </p:nvPr>
        </p:nvSpPr>
        <p:spPr>
          <a:ln/>
        </p:spPr>
        <p:txBody>
          <a:bodyPr/>
          <a:lstStyle>
            <a:lvl1pPr>
              <a:defRPr/>
            </a:lvl1pPr>
          </a:lstStyle>
          <a:p>
            <a:pPr>
              <a:defRPr/>
            </a:pPr>
            <a:fld id="{BA1FD72E-C2C2-43D7-8AC4-B96B83FF6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0329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6" name="Rectangle 6"/>
          <p:cNvSpPr>
            <a:spLocks noGrp="1" noChangeArrowheads="1"/>
          </p:cNvSpPr>
          <p:nvPr>
            <p:ph type="sldNum" sz="quarter" idx="12"/>
          </p:nvPr>
        </p:nvSpPr>
        <p:spPr>
          <a:ln/>
        </p:spPr>
        <p:txBody>
          <a:bodyPr/>
          <a:lstStyle>
            <a:lvl1pPr>
              <a:defRPr/>
            </a:lvl1pPr>
          </a:lstStyle>
          <a:p>
            <a:pPr>
              <a:defRPr/>
            </a:pPr>
            <a:fld id="{CA6C246B-4D78-4D62-9FDE-DA48440E4B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7416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7" name="Rectangle 6"/>
          <p:cNvSpPr>
            <a:spLocks noGrp="1" noChangeArrowheads="1"/>
          </p:cNvSpPr>
          <p:nvPr>
            <p:ph type="sldNum" sz="quarter" idx="12"/>
          </p:nvPr>
        </p:nvSpPr>
        <p:spPr>
          <a:ln/>
        </p:spPr>
        <p:txBody>
          <a:bodyPr/>
          <a:lstStyle>
            <a:lvl1pPr>
              <a:defRPr/>
            </a:lvl1pPr>
          </a:lstStyle>
          <a:p>
            <a:pPr>
              <a:defRPr/>
            </a:pPr>
            <a:fld id="{5F610CBE-D136-4B50-8C64-F4FEC2A704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8152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9" name="Rectangle 6"/>
          <p:cNvSpPr>
            <a:spLocks noGrp="1" noChangeArrowheads="1"/>
          </p:cNvSpPr>
          <p:nvPr>
            <p:ph type="sldNum" sz="quarter" idx="12"/>
          </p:nvPr>
        </p:nvSpPr>
        <p:spPr>
          <a:ln/>
        </p:spPr>
        <p:txBody>
          <a:bodyPr/>
          <a:lstStyle>
            <a:lvl1pPr>
              <a:defRPr/>
            </a:lvl1pPr>
          </a:lstStyle>
          <a:p>
            <a:pPr>
              <a:defRPr/>
            </a:pPr>
            <a:fld id="{94C5548C-4B78-4176-9DBB-39F5B9813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346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5" name="Rectangle 6"/>
          <p:cNvSpPr>
            <a:spLocks noGrp="1" noChangeArrowheads="1"/>
          </p:cNvSpPr>
          <p:nvPr>
            <p:ph type="sldNum" sz="quarter" idx="12"/>
          </p:nvPr>
        </p:nvSpPr>
        <p:spPr>
          <a:ln/>
        </p:spPr>
        <p:txBody>
          <a:bodyPr/>
          <a:lstStyle>
            <a:lvl1pPr>
              <a:defRPr/>
            </a:lvl1pPr>
          </a:lstStyle>
          <a:p>
            <a:pPr>
              <a:defRPr/>
            </a:pPr>
            <a:fld id="{B079E917-F5D4-440E-B4EA-BA5ECB7FD9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03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Tuesday, April 25, 2023</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100473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4" name="Rectangle 6"/>
          <p:cNvSpPr>
            <a:spLocks noGrp="1" noChangeArrowheads="1"/>
          </p:cNvSpPr>
          <p:nvPr>
            <p:ph type="sldNum" sz="quarter" idx="12"/>
          </p:nvPr>
        </p:nvSpPr>
        <p:spPr>
          <a:ln/>
        </p:spPr>
        <p:txBody>
          <a:bodyPr/>
          <a:lstStyle>
            <a:lvl1pPr>
              <a:defRPr/>
            </a:lvl1pPr>
          </a:lstStyle>
          <a:p>
            <a:pPr>
              <a:defRPr/>
            </a:pPr>
            <a:fld id="{1E65DBF6-5528-4905-A8AE-A4828E3409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2134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7" name="Rectangle 6"/>
          <p:cNvSpPr>
            <a:spLocks noGrp="1" noChangeArrowheads="1"/>
          </p:cNvSpPr>
          <p:nvPr>
            <p:ph type="sldNum" sz="quarter" idx="12"/>
          </p:nvPr>
        </p:nvSpPr>
        <p:spPr>
          <a:ln/>
        </p:spPr>
        <p:txBody>
          <a:bodyPr/>
          <a:lstStyle>
            <a:lvl1pPr>
              <a:defRPr/>
            </a:lvl1pPr>
          </a:lstStyle>
          <a:p>
            <a:pPr>
              <a:defRPr/>
            </a:pPr>
            <a:fld id="{B09DE1BF-7B18-4C98-8061-FADFAD9D6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83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7" name="Rectangle 6"/>
          <p:cNvSpPr>
            <a:spLocks noGrp="1" noChangeArrowheads="1"/>
          </p:cNvSpPr>
          <p:nvPr>
            <p:ph type="sldNum" sz="quarter" idx="12"/>
          </p:nvPr>
        </p:nvSpPr>
        <p:spPr>
          <a:ln/>
        </p:spPr>
        <p:txBody>
          <a:bodyPr/>
          <a:lstStyle>
            <a:lvl1pPr>
              <a:defRPr/>
            </a:lvl1pPr>
          </a:lstStyle>
          <a:p>
            <a:pPr>
              <a:defRPr/>
            </a:pPr>
            <a:fld id="{2DAC5B16-A4F2-40DE-BAC1-9646BCC14F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07831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6" name="Rectangle 6"/>
          <p:cNvSpPr>
            <a:spLocks noGrp="1" noChangeArrowheads="1"/>
          </p:cNvSpPr>
          <p:nvPr>
            <p:ph type="sldNum" sz="quarter" idx="12"/>
          </p:nvPr>
        </p:nvSpPr>
        <p:spPr>
          <a:ln/>
        </p:spPr>
        <p:txBody>
          <a:bodyPr/>
          <a:lstStyle>
            <a:lvl1pPr>
              <a:defRPr/>
            </a:lvl1pPr>
          </a:lstStyle>
          <a:p>
            <a:pPr>
              <a:defRPr/>
            </a:pPr>
            <a:fld id="{99D1DA44-E092-4628-B55A-9A349C73C8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9512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6" name="Rectangle 6"/>
          <p:cNvSpPr>
            <a:spLocks noGrp="1" noChangeArrowheads="1"/>
          </p:cNvSpPr>
          <p:nvPr>
            <p:ph type="sldNum" sz="quarter" idx="12"/>
          </p:nvPr>
        </p:nvSpPr>
        <p:spPr>
          <a:ln/>
        </p:spPr>
        <p:txBody>
          <a:bodyPr/>
          <a:lstStyle>
            <a:lvl1pPr>
              <a:defRPr/>
            </a:lvl1pPr>
          </a:lstStyle>
          <a:p>
            <a:pPr>
              <a:defRPr/>
            </a:pPr>
            <a:fld id="{506619C5-1BE1-434F-920E-AD53E42C40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2735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 11/26/07</a:t>
            </a:r>
          </a:p>
        </p:txBody>
      </p:sp>
      <p:sp>
        <p:nvSpPr>
          <p:cNvPr id="6" name="Rectangle 6"/>
          <p:cNvSpPr>
            <a:spLocks noGrp="1" noChangeArrowheads="1"/>
          </p:cNvSpPr>
          <p:nvPr>
            <p:ph type="sldNum" sz="quarter" idx="12"/>
          </p:nvPr>
        </p:nvSpPr>
        <p:spPr>
          <a:ln/>
        </p:spPr>
        <p:txBody>
          <a:bodyPr/>
          <a:lstStyle>
            <a:lvl1pPr>
              <a:defRPr/>
            </a:lvl1pPr>
          </a:lstStyle>
          <a:p>
            <a:pPr>
              <a:defRPr/>
            </a:pPr>
            <a:fld id="{642F87AE-884E-400C-B72E-2167099C99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37784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F0FB18C-A1C8-4475-A28A-5CF45E8D63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5273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D90F73E-28AB-4DD5-9947-E9F4B27A23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83813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8DF4E485-F493-45FB-97E0-07E02D6E65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40341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5350"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BD4E4800-5A7F-407C-8D19-8C00247A3C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424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Tuesday, April 25, 2023</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201140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4FC530DD-43F1-4EB3-91E7-1435C18545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35124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A201C9DD-172C-48F5-B0BD-60A9E6ABA4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94009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6FDFE8ED-0F18-4909-A4C8-34A2CB001C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7986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5B9ECA85-F1C8-49E2-8C3D-57EF39F8A16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668481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31945D5-E579-4414-A25D-172DB32CEB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93201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57E787C9-2BD2-407A-B9AC-10637D27F3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56437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98438"/>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238" y="198438"/>
            <a:ext cx="60198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488AD0F3-4DDD-43D6-9F24-382F8B04FE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0853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2D6F5C2A-E1C5-4F81-9BEF-5A18B513C9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34597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r>
              <a:rPr lang="en-US" noProof="0"/>
              <a:t>Click icon to add chart</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57AC5A63-5AA1-463B-8608-CD2F256C6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2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Tuesday, April 25, 2023</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52072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9158288"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630238" y="198438"/>
            <a:ext cx="8229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895350" y="1600200"/>
            <a:ext cx="7791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246907" y="41669"/>
            <a:ext cx="911381"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9111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5" r:id="rId12"/>
    <p:sldLayoutId id="2147484067" r:id="rId13"/>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47B23E0-AC86-4743-88AC-3A13C6CA381E}" type="slidenum">
              <a:rPr lang="en-US"/>
              <a:pPr>
                <a:defRPr/>
              </a:pPr>
              <a:t>‹#›</a:t>
            </a:fld>
            <a:endParaRPr lang="en-US"/>
          </a:p>
        </p:txBody>
      </p:sp>
    </p:spTree>
    <p:extLst>
      <p:ext uri="{BB962C8B-B14F-4D97-AF65-F5344CB8AC3E}">
        <p14:creationId xmlns:p14="http://schemas.microsoft.com/office/powerpoint/2010/main" val="3672499330"/>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99"/>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99"/>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98103A9-A5A0-462A-8F8B-B21AB8DA9A23}"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324610419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99"/>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99"/>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131899-8866-491C-920C-DEBBB04526C6}" type="slidenum">
              <a:rPr lang="en-US">
                <a:solidFill>
                  <a:srgbClr val="000099"/>
                </a:solidFill>
                <a:latin typeface="Times New Roman" pitchFamily="18" charset="0"/>
              </a:rPr>
              <a:pPr>
                <a:defRPr/>
              </a:pPr>
              <a:t>‹#›</a:t>
            </a:fld>
            <a:endParaRPr lang="en-US" dirty="0">
              <a:solidFill>
                <a:srgbClr val="000099"/>
              </a:solidFill>
              <a:latin typeface="Times New Roman" pitchFamily="18" charset="0"/>
            </a:endParaRPr>
          </a:p>
        </p:txBody>
      </p:sp>
    </p:spTree>
    <p:extLst>
      <p:ext uri="{BB962C8B-B14F-4D97-AF65-F5344CB8AC3E}">
        <p14:creationId xmlns:p14="http://schemas.microsoft.com/office/powerpoint/2010/main" val="3058881109"/>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99"/>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99"/>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131899-8866-491C-920C-DEBBB04526C6}" type="slidenum">
              <a:rPr lang="en-US">
                <a:solidFill>
                  <a:srgbClr val="000099"/>
                </a:solidFill>
                <a:latin typeface="Times New Roman" pitchFamily="18" charset="0"/>
              </a:rPr>
              <a:pPr>
                <a:defRPr/>
              </a:pPr>
              <a:t>‹#›</a:t>
            </a:fld>
            <a:endParaRPr lang="en-US" dirty="0">
              <a:solidFill>
                <a:srgbClr val="000099"/>
              </a:solidFill>
              <a:latin typeface="Times New Roman" pitchFamily="18" charset="0"/>
            </a:endParaRPr>
          </a:p>
        </p:txBody>
      </p:sp>
    </p:spTree>
    <p:extLst>
      <p:ext uri="{BB962C8B-B14F-4D97-AF65-F5344CB8AC3E}">
        <p14:creationId xmlns:p14="http://schemas.microsoft.com/office/powerpoint/2010/main" val="1604859276"/>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1" hangingPunct="1">
              <a:defRPr/>
            </a:pPr>
            <a:r>
              <a:rPr lang="en-US">
                <a:solidFill>
                  <a:srgbClr val="000000"/>
                </a:solidFill>
              </a:rPr>
              <a:t>DRAFT 11/26/07</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1" hangingPunct="1">
              <a:defRPr/>
            </a:pPr>
            <a:fld id="{C779A22E-9166-4E6B-9A46-27E455FC91BE}"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21298641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9158288" cy="14239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solidFill>
                <a:srgbClr val="000000"/>
              </a:solidFill>
            </a:endParaRPr>
          </a:p>
        </p:txBody>
      </p:sp>
      <p:sp>
        <p:nvSpPr>
          <p:cNvPr id="1027" name="Rectangle 15"/>
          <p:cNvSpPr>
            <a:spLocks noGrp="1" noChangeArrowheads="1"/>
          </p:cNvSpPr>
          <p:nvPr>
            <p:ph type="title"/>
          </p:nvPr>
        </p:nvSpPr>
        <p:spPr bwMode="auto">
          <a:xfrm>
            <a:off x="630238" y="198438"/>
            <a:ext cx="8229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6"/>
          <p:cNvSpPr>
            <a:spLocks noGrp="1" noChangeArrowheads="1"/>
          </p:cNvSpPr>
          <p:nvPr>
            <p:ph type="body" idx="1"/>
          </p:nvPr>
        </p:nvSpPr>
        <p:spPr bwMode="auto">
          <a:xfrm>
            <a:off x="895350" y="1600200"/>
            <a:ext cx="7791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endParaRPr>
          </a:p>
        </p:txBody>
      </p:sp>
      <p:sp>
        <p:nvSpPr>
          <p:cNvPr id="1042" name="Rectangle 1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endParaRPr>
          </a:p>
        </p:txBody>
      </p:sp>
      <p:sp>
        <p:nvSpPr>
          <p:cNvPr id="1043" name="Rectangle 1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spTree>
    <p:extLst>
      <p:ext uri="{BB962C8B-B14F-4D97-AF65-F5344CB8AC3E}">
        <p14:creationId xmlns:p14="http://schemas.microsoft.com/office/powerpoint/2010/main" val="389322574"/>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8296" y="1552352"/>
            <a:ext cx="8780644" cy="5220587"/>
          </a:xfrm>
        </p:spPr>
        <p:txBody>
          <a:bodyPr>
            <a:normAutofit fontScale="62500" lnSpcReduction="20000"/>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Massachusetts HIV Epidemiologic Profile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Regional Report – Data as of 1/1/2022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2425065"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Suggested citation: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0" kern="1400" dirty="0">
                <a:effectLst/>
                <a:latin typeface="Calibri" panose="020F0502020204030204" pitchFamily="34" charset="0"/>
                <a:ea typeface="Times New Roman" panose="02020603050405020304" pitchFamily="18" charset="0"/>
                <a:cs typeface="Times New Roman" panose="02020603050405020304" pitchFamily="18" charset="0"/>
              </a:rPr>
              <a:t>Massachusetts Department of Public Health, Bureau of Infectious Disease and Laboratory Sciences. Massachusetts HIV Epidemiologic Profile, Regional Report – Data as of 1/1/2022,</a:t>
            </a:r>
            <a:endParaRPr lang="en-US"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https://www.mass.gov/lists/hivaids-epidemiologic-profiles</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Published December 2022. Accessed [date].</a:t>
            </a:r>
          </a:p>
          <a:p>
            <a:pPr marL="0" marR="0" algn="l">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Bureau of Infectious Disease and Laboratory Sciences</a:t>
            </a:r>
            <a:b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Massachusetts Department of Public Health</a:t>
            </a:r>
            <a:endParaRPr lang="en-US" sz="18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Jamaica Plain Campus/State Public Health Laboratory</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 South Street</a:t>
            </a:r>
            <a:b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Jamaica Plain, MA 02130</a:t>
            </a:r>
            <a:endParaRPr lang="en-US" sz="18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reach the Reporting and Partner Services Line*</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983-6999</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Questions about this report</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983-6560</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speak to the on-call epidemiologist </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983-6800</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Questions about infectious disease reporting</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 (617) 983-6801</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Requests for additional data</a:t>
            </a:r>
            <a:endParaRPr lang="en-US" sz="1800" dirty="0">
              <a:effectLst/>
              <a:latin typeface="Times New Roman" panose="02020603050405020304" pitchFamily="18" charset="0"/>
              <a:ea typeface="Times New Roman" panose="02020603050405020304" pitchFamily="18" charset="0"/>
            </a:endParaRPr>
          </a:p>
          <a:p>
            <a:pPr marL="0" marR="0" algn="l">
              <a:lnSpc>
                <a:spcPct val="120000"/>
              </a:lnSpc>
              <a:spcBef>
                <a:spcPts val="0"/>
              </a:spcBef>
              <a:spcAft>
                <a:spcPts val="600"/>
              </a:spcAft>
            </a:pP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https://www.mass.gov/lists/infectious-disease-data-reports-and-requests</a:t>
            </a:r>
            <a:r>
              <a:rPr lang="en-US"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20000"/>
              </a:lnSpc>
              <a:spcBef>
                <a:spcPts val="0"/>
              </a:spcBef>
              <a:spcAft>
                <a:spcPts val="0"/>
              </a:spcAft>
            </a:pPr>
            <a:r>
              <a:rPr lang="en-US" sz="1800" b="1" dirty="0">
                <a:solidFill>
                  <a:srgbClr val="000000"/>
                </a:solidFill>
                <a:latin typeface="Calibri" panose="020F0502020204030204" pitchFamily="34" charset="0"/>
                <a:cs typeface="Times New Roman" panose="02020603050405020304" pitchFamily="18" charset="0"/>
              </a:rPr>
              <a:t>Slide sets for Epidemiologic Profile Reports</a:t>
            </a:r>
          </a:p>
          <a:p>
            <a:pPr algn="l">
              <a:lnSpc>
                <a:spcPct val="120000"/>
              </a:lnSpc>
              <a:spcBef>
                <a:spcPts val="0"/>
              </a:spcBef>
              <a:spcAft>
                <a:spcPts val="600"/>
              </a:spcAft>
            </a:pPr>
            <a:r>
              <a:rPr lang="en-US" sz="1800" u="sng" dirty="0">
                <a:solidFill>
                  <a:srgbClr val="0000FF"/>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https://www.mass.gov/lists/hivaids-epidemiologic-profiles</a:t>
            </a:r>
            <a:r>
              <a:rPr lang="en-US" sz="1800" u="sng" dirty="0">
                <a:solidFill>
                  <a:srgbClr val="0000FF"/>
                </a:solidFill>
                <a:latin typeface="Calibri" panose="020F0502020204030204" pitchFamily="34" charset="0"/>
                <a:cs typeface="Calibri" panose="020F0502020204030204" pitchFamily="34" charset="0"/>
              </a:rPr>
              <a:t>   </a:t>
            </a:r>
          </a:p>
          <a:p>
            <a:pPr marL="0" marR="0" algn="l">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 information, see:</a:t>
            </a:r>
            <a:r>
              <a:rPr lang="en-US" sz="15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https://www.mass.gov/service-details/partner-services-program-information-for-healthcare-providers</a:t>
            </a:r>
            <a:r>
              <a:rPr lang="en-US" sz="15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2" name="Title 1">
            <a:extLst>
              <a:ext uri="{FF2B5EF4-FFF2-40B4-BE49-F238E27FC236}">
                <a16:creationId xmlns:a16="http://schemas.microsoft.com/office/drawing/2014/main" id="{45CAFE66-BD57-49FA-ACB3-EEE4B21CD8C5}"/>
              </a:ext>
            </a:extLst>
          </p:cNvPr>
          <p:cNvSpPr>
            <a:spLocks noGrp="1"/>
          </p:cNvSpPr>
          <p:nvPr>
            <p:ph type="ctrTitle"/>
          </p:nvPr>
        </p:nvSpPr>
        <p:spPr>
          <a:xfrm>
            <a:off x="278296" y="201041"/>
            <a:ext cx="7772400" cy="1470025"/>
          </a:xfrm>
        </p:spPr>
        <p:txBody>
          <a:bodyPr/>
          <a:lstStyle/>
          <a:p>
            <a:pPr lvl="0" eaLnBrk="0" hangingPunct="0"/>
            <a:r>
              <a:rPr lang="en-US" sz="2000" b="1" kern="1200" dirty="0">
                <a:solidFill>
                  <a:prstClr val="white"/>
                </a:solidFill>
                <a:latin typeface="Arial" charset="0"/>
                <a:ea typeface="+mn-ea"/>
                <a:cs typeface="+mn-cs"/>
              </a:rPr>
              <a:t>Massachusetts HIV Epidemiologic Profile – </a:t>
            </a:r>
            <a:br>
              <a:rPr lang="en-US" sz="2000" b="1" kern="1200" dirty="0">
                <a:solidFill>
                  <a:prstClr val="white"/>
                </a:solidFill>
                <a:latin typeface="Arial" charset="0"/>
                <a:ea typeface="+mn-ea"/>
                <a:cs typeface="+mn-cs"/>
              </a:rPr>
            </a:br>
            <a:r>
              <a:rPr lang="en-US" sz="2000" b="1" kern="1200" dirty="0">
                <a:solidFill>
                  <a:prstClr val="white"/>
                </a:solidFill>
                <a:latin typeface="Arial" charset="0"/>
                <a:ea typeface="+mn-ea"/>
                <a:cs typeface="+mn-cs"/>
              </a:rPr>
              <a:t>Data as of 1/1/2022</a:t>
            </a:r>
            <a:br>
              <a:rPr lang="en-US" altLang="en-US" sz="2000" b="1" dirty="0">
                <a:solidFill>
                  <a:prstClr val="white"/>
                </a:solidFill>
                <a:latin typeface="Arial" charset="0"/>
                <a:ea typeface="+mn-ea"/>
                <a:cs typeface="+mn-cs"/>
              </a:rPr>
            </a:br>
            <a:endParaRPr lang="en-US" dirty="0"/>
          </a:p>
        </p:txBody>
      </p:sp>
    </p:spTree>
    <p:extLst>
      <p:ext uri="{BB962C8B-B14F-4D97-AF65-F5344CB8AC3E}">
        <p14:creationId xmlns:p14="http://schemas.microsoft.com/office/powerpoint/2010/main" val="18213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Southeast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16580"/>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5274B69F-B11B-3211-D6F7-A9B79BC45AA5}"/>
              </a:ext>
            </a:extLst>
          </p:cNvPr>
          <p:cNvPicPr>
            <a:picLocks noChangeAspect="1"/>
          </p:cNvPicPr>
          <p:nvPr/>
        </p:nvPicPr>
        <p:blipFill>
          <a:blip r:embed="rId3"/>
          <a:stretch>
            <a:fillRect/>
          </a:stretch>
        </p:blipFill>
        <p:spPr>
          <a:xfrm>
            <a:off x="152399" y="1524709"/>
            <a:ext cx="8760711" cy="4791871"/>
          </a:xfrm>
          <a:prstGeom prst="rect">
            <a:avLst/>
          </a:prstGeom>
        </p:spPr>
      </p:pic>
    </p:spTree>
    <p:extLst>
      <p:ext uri="{BB962C8B-B14F-4D97-AF65-F5344CB8AC3E}">
        <p14:creationId xmlns:p14="http://schemas.microsoft.com/office/powerpoint/2010/main" val="255005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Southeast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34054"/>
            <a:ext cx="877824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850627AE-3B26-05F1-9D2F-C0FF9CA6DA72}"/>
              </a:ext>
            </a:extLst>
          </p:cNvPr>
          <p:cNvPicPr>
            <a:picLocks noChangeAspect="1"/>
          </p:cNvPicPr>
          <p:nvPr/>
        </p:nvPicPr>
        <p:blipFill>
          <a:blip r:embed="rId3"/>
          <a:stretch>
            <a:fillRect/>
          </a:stretch>
        </p:blipFill>
        <p:spPr>
          <a:xfrm>
            <a:off x="151638" y="1379711"/>
            <a:ext cx="8779001" cy="4810161"/>
          </a:xfrm>
          <a:prstGeom prst="rect">
            <a:avLst/>
          </a:prstGeom>
        </p:spPr>
      </p:pic>
    </p:spTree>
    <p:extLst>
      <p:ext uri="{BB962C8B-B14F-4D97-AF65-F5344CB8AC3E}">
        <p14:creationId xmlns:p14="http://schemas.microsoft.com/office/powerpoint/2010/main" val="271906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Western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8" y="6303806"/>
            <a:ext cx="876299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C47B3FD6-4C20-43A5-C3A0-FDB1CA1F45C5}"/>
              </a:ext>
            </a:extLst>
          </p:cNvPr>
          <p:cNvPicPr>
            <a:picLocks noChangeAspect="1"/>
          </p:cNvPicPr>
          <p:nvPr/>
        </p:nvPicPr>
        <p:blipFill>
          <a:blip r:embed="rId3"/>
          <a:stretch>
            <a:fillRect/>
          </a:stretch>
        </p:blipFill>
        <p:spPr>
          <a:xfrm>
            <a:off x="152398" y="1432680"/>
            <a:ext cx="8760711" cy="4871126"/>
          </a:xfrm>
          <a:prstGeom prst="rect">
            <a:avLst/>
          </a:prstGeom>
        </p:spPr>
      </p:pic>
    </p:spTree>
    <p:extLst>
      <p:ext uri="{BB962C8B-B14F-4D97-AF65-F5344CB8AC3E}">
        <p14:creationId xmlns:p14="http://schemas.microsoft.com/office/powerpoint/2010/main" val="237748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Western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55885"/>
            <a:ext cx="877824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7973690F-A1C0-48FE-5515-44686447C50E}"/>
              </a:ext>
            </a:extLst>
          </p:cNvPr>
          <p:cNvPicPr>
            <a:picLocks noChangeAspect="1"/>
          </p:cNvPicPr>
          <p:nvPr/>
        </p:nvPicPr>
        <p:blipFill>
          <a:blip r:embed="rId3"/>
          <a:stretch>
            <a:fillRect/>
          </a:stretch>
        </p:blipFill>
        <p:spPr>
          <a:xfrm>
            <a:off x="182499" y="1472566"/>
            <a:ext cx="8779001" cy="4883319"/>
          </a:xfrm>
          <a:prstGeom prst="rect">
            <a:avLst/>
          </a:prstGeom>
        </p:spPr>
      </p:pic>
    </p:spTree>
    <p:extLst>
      <p:ext uri="{BB962C8B-B14F-4D97-AF65-F5344CB8AC3E}">
        <p14:creationId xmlns:p14="http://schemas.microsoft.com/office/powerpoint/2010/main" val="241596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0" y="92529"/>
            <a:ext cx="8632369" cy="1143000"/>
          </a:xfrm>
        </p:spPr>
        <p:txBody>
          <a:bodyPr/>
          <a:lstStyle/>
          <a:p>
            <a:r>
              <a:rPr lang="en-US" sz="2400" dirty="0"/>
              <a:t> New HIV Infection Diagnoses and Deaths among Individuals Reported with HIV, Barnstable, Dukes, and Nantucket Counties,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64706"/>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3042005D-6077-85F4-EBCF-9E6D6E84BA30}"/>
              </a:ext>
            </a:extLst>
          </p:cNvPr>
          <p:cNvPicPr>
            <a:picLocks noChangeAspect="1"/>
          </p:cNvPicPr>
          <p:nvPr/>
        </p:nvPicPr>
        <p:blipFill>
          <a:blip r:embed="rId3"/>
          <a:stretch>
            <a:fillRect/>
          </a:stretch>
        </p:blipFill>
        <p:spPr>
          <a:xfrm>
            <a:off x="191644" y="1524062"/>
            <a:ext cx="8760711" cy="4840644"/>
          </a:xfrm>
          <a:prstGeom prst="rect">
            <a:avLst/>
          </a:prstGeom>
        </p:spPr>
      </p:pic>
    </p:spTree>
    <p:extLst>
      <p:ext uri="{BB962C8B-B14F-4D97-AF65-F5344CB8AC3E}">
        <p14:creationId xmlns:p14="http://schemas.microsoft.com/office/powerpoint/2010/main" val="2440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Barnstable, Dukes, and Nantucket Counties,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43853"/>
            <a:ext cx="877824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71DDEFF8-FB37-56D2-19B9-460AF9923FEE}"/>
              </a:ext>
            </a:extLst>
          </p:cNvPr>
          <p:cNvPicPr>
            <a:picLocks noChangeAspect="1"/>
          </p:cNvPicPr>
          <p:nvPr/>
        </p:nvPicPr>
        <p:blipFill>
          <a:blip r:embed="rId3"/>
          <a:stretch>
            <a:fillRect/>
          </a:stretch>
        </p:blipFill>
        <p:spPr>
          <a:xfrm>
            <a:off x="212600" y="1472727"/>
            <a:ext cx="8779001" cy="4871126"/>
          </a:xfrm>
          <a:prstGeom prst="rect">
            <a:avLst/>
          </a:prstGeom>
        </p:spPr>
      </p:pic>
    </p:spTree>
    <p:extLst>
      <p:ext uri="{BB962C8B-B14F-4D97-AF65-F5344CB8AC3E}">
        <p14:creationId xmlns:p14="http://schemas.microsoft.com/office/powerpoint/2010/main" val="341623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Berkshire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68729" y="6303806"/>
            <a:ext cx="881885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12BE2827-1D71-4BCB-2836-E6E584BC8AE3}"/>
              </a:ext>
            </a:extLst>
          </p:cNvPr>
          <p:cNvPicPr>
            <a:picLocks noChangeAspect="1"/>
          </p:cNvPicPr>
          <p:nvPr/>
        </p:nvPicPr>
        <p:blipFill>
          <a:blip r:embed="rId3"/>
          <a:stretch>
            <a:fillRect/>
          </a:stretch>
        </p:blipFill>
        <p:spPr>
          <a:xfrm>
            <a:off x="182499" y="1373732"/>
            <a:ext cx="8779001" cy="4791871"/>
          </a:xfrm>
          <a:prstGeom prst="rect">
            <a:avLst/>
          </a:prstGeom>
        </p:spPr>
      </p:pic>
    </p:spTree>
    <p:extLst>
      <p:ext uri="{BB962C8B-B14F-4D97-AF65-F5344CB8AC3E}">
        <p14:creationId xmlns:p14="http://schemas.microsoft.com/office/powerpoint/2010/main" val="156039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Berkshire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8" y="6309250"/>
            <a:ext cx="877823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367E0829-9BCF-4E52-2B58-598517C52EF2}"/>
              </a:ext>
            </a:extLst>
          </p:cNvPr>
          <p:cNvPicPr>
            <a:picLocks noChangeAspect="1"/>
          </p:cNvPicPr>
          <p:nvPr/>
        </p:nvPicPr>
        <p:blipFill>
          <a:blip r:embed="rId3"/>
          <a:stretch>
            <a:fillRect/>
          </a:stretch>
        </p:blipFill>
        <p:spPr>
          <a:xfrm>
            <a:off x="182499" y="1499089"/>
            <a:ext cx="8779001" cy="4810161"/>
          </a:xfrm>
          <a:prstGeom prst="rect">
            <a:avLst/>
          </a:prstGeom>
        </p:spPr>
      </p:pic>
    </p:spTree>
    <p:extLst>
      <p:ext uri="{BB962C8B-B14F-4D97-AF65-F5344CB8AC3E}">
        <p14:creationId xmlns:p14="http://schemas.microsoft.com/office/powerpoint/2010/main" val="259174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Bristol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03806"/>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A872CD9B-D66F-4556-1AA7-42B31FF631FF}"/>
              </a:ext>
            </a:extLst>
          </p:cNvPr>
          <p:cNvPicPr>
            <a:picLocks noChangeAspect="1"/>
          </p:cNvPicPr>
          <p:nvPr/>
        </p:nvPicPr>
        <p:blipFill>
          <a:blip r:embed="rId3"/>
          <a:stretch>
            <a:fillRect/>
          </a:stretch>
        </p:blipFill>
        <p:spPr>
          <a:xfrm>
            <a:off x="224793" y="1426583"/>
            <a:ext cx="8766808" cy="4877223"/>
          </a:xfrm>
          <a:prstGeom prst="rect">
            <a:avLst/>
          </a:prstGeom>
        </p:spPr>
      </p:pic>
    </p:spTree>
    <p:extLst>
      <p:ext uri="{BB962C8B-B14F-4D97-AF65-F5344CB8AC3E}">
        <p14:creationId xmlns:p14="http://schemas.microsoft.com/office/powerpoint/2010/main" val="232257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Bristol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45525" y="6364706"/>
            <a:ext cx="8785114"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69352FC1-F011-92E9-5B6E-B20FAF517BAB}"/>
              </a:ext>
            </a:extLst>
          </p:cNvPr>
          <p:cNvPicPr>
            <a:picLocks noChangeAspect="1"/>
          </p:cNvPicPr>
          <p:nvPr/>
        </p:nvPicPr>
        <p:blipFill>
          <a:blip r:embed="rId3"/>
          <a:stretch>
            <a:fillRect/>
          </a:stretch>
        </p:blipFill>
        <p:spPr>
          <a:xfrm>
            <a:off x="182499" y="1457001"/>
            <a:ext cx="8779001" cy="4907705"/>
          </a:xfrm>
          <a:prstGeom prst="rect">
            <a:avLst/>
          </a:prstGeom>
        </p:spPr>
      </p:pic>
    </p:spTree>
    <p:extLst>
      <p:ext uri="{BB962C8B-B14F-4D97-AF65-F5344CB8AC3E}">
        <p14:creationId xmlns:p14="http://schemas.microsoft.com/office/powerpoint/2010/main" val="337140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Boston HSR, Massachusetts 2011–2020*</a:t>
            </a: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82E51ABC-DA20-4B79-4649-6E663E515D72}"/>
              </a:ext>
            </a:extLst>
          </p:cNvPr>
          <p:cNvPicPr>
            <a:picLocks noChangeAspect="1"/>
          </p:cNvPicPr>
          <p:nvPr/>
        </p:nvPicPr>
        <p:blipFill>
          <a:blip r:embed="rId3"/>
          <a:stretch>
            <a:fillRect/>
          </a:stretch>
        </p:blipFill>
        <p:spPr>
          <a:xfrm>
            <a:off x="168730" y="1388618"/>
            <a:ext cx="8779001" cy="5035732"/>
          </a:xfrm>
          <a:prstGeom prst="rect">
            <a:avLst/>
          </a:prstGeom>
        </p:spPr>
      </p:pic>
      <p:sp>
        <p:nvSpPr>
          <p:cNvPr id="5" name="TextBox 4">
            <a:extLst>
              <a:ext uri="{FF2B5EF4-FFF2-40B4-BE49-F238E27FC236}">
                <a16:creationId xmlns:a16="http://schemas.microsoft.com/office/drawing/2014/main" id="{31A8F127-518E-4EFE-9D28-7112987B12C2}"/>
              </a:ext>
            </a:extLst>
          </p:cNvPr>
          <p:cNvSpPr txBox="1"/>
          <p:nvPr/>
        </p:nvSpPr>
        <p:spPr>
          <a:xfrm>
            <a:off x="168730" y="6305526"/>
            <a:ext cx="897527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90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Essex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04548"/>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7EB86962-7852-8CC5-ABE7-B9A91A408620}"/>
              </a:ext>
            </a:extLst>
          </p:cNvPr>
          <p:cNvPicPr>
            <a:picLocks noChangeAspect="1"/>
          </p:cNvPicPr>
          <p:nvPr/>
        </p:nvPicPr>
        <p:blipFill>
          <a:blip r:embed="rId3"/>
          <a:stretch>
            <a:fillRect/>
          </a:stretch>
        </p:blipFill>
        <p:spPr>
          <a:xfrm>
            <a:off x="230890" y="1380199"/>
            <a:ext cx="8760711" cy="4779678"/>
          </a:xfrm>
          <a:prstGeom prst="rect">
            <a:avLst/>
          </a:prstGeom>
        </p:spPr>
      </p:pic>
    </p:spTree>
    <p:extLst>
      <p:ext uri="{BB962C8B-B14F-4D97-AF65-F5344CB8AC3E}">
        <p14:creationId xmlns:p14="http://schemas.microsoft.com/office/powerpoint/2010/main" val="118051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Essex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76737"/>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A3BB63F7-8E6C-952C-CCB3-269F7C426906}"/>
              </a:ext>
            </a:extLst>
          </p:cNvPr>
          <p:cNvPicPr>
            <a:picLocks noChangeAspect="1"/>
          </p:cNvPicPr>
          <p:nvPr/>
        </p:nvPicPr>
        <p:blipFill>
          <a:blip r:embed="rId3"/>
          <a:stretch>
            <a:fillRect/>
          </a:stretch>
        </p:blipFill>
        <p:spPr>
          <a:xfrm>
            <a:off x="152399" y="1462935"/>
            <a:ext cx="8779001" cy="4913802"/>
          </a:xfrm>
          <a:prstGeom prst="rect">
            <a:avLst/>
          </a:prstGeom>
        </p:spPr>
      </p:pic>
    </p:spTree>
    <p:extLst>
      <p:ext uri="{BB962C8B-B14F-4D97-AF65-F5344CB8AC3E}">
        <p14:creationId xmlns:p14="http://schemas.microsoft.com/office/powerpoint/2010/main" val="163077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Franklin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68730" y="6303806"/>
            <a:ext cx="8866986"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9CAB8FBF-7768-82D8-DA5E-7B91A82834A5}"/>
              </a:ext>
            </a:extLst>
          </p:cNvPr>
          <p:cNvPicPr>
            <a:picLocks noChangeAspect="1"/>
          </p:cNvPicPr>
          <p:nvPr/>
        </p:nvPicPr>
        <p:blipFill>
          <a:blip r:embed="rId3"/>
          <a:stretch>
            <a:fillRect/>
          </a:stretch>
        </p:blipFill>
        <p:spPr>
          <a:xfrm>
            <a:off x="139824" y="1414390"/>
            <a:ext cx="8864352" cy="4889416"/>
          </a:xfrm>
          <a:prstGeom prst="rect">
            <a:avLst/>
          </a:prstGeom>
        </p:spPr>
      </p:pic>
    </p:spTree>
    <p:extLst>
      <p:ext uri="{BB962C8B-B14F-4D97-AF65-F5344CB8AC3E}">
        <p14:creationId xmlns:p14="http://schemas.microsoft.com/office/powerpoint/2010/main" val="372274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Franklin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8" y="6396335"/>
            <a:ext cx="8991601"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66BAF311-247C-9EC3-6F25-EB030F75DA6A}"/>
              </a:ext>
            </a:extLst>
          </p:cNvPr>
          <p:cNvPicPr>
            <a:picLocks noChangeAspect="1"/>
          </p:cNvPicPr>
          <p:nvPr/>
        </p:nvPicPr>
        <p:blipFill>
          <a:blip r:embed="rId3"/>
          <a:stretch>
            <a:fillRect/>
          </a:stretch>
        </p:blipFill>
        <p:spPr>
          <a:xfrm>
            <a:off x="152398" y="1464244"/>
            <a:ext cx="8779001" cy="4932091"/>
          </a:xfrm>
          <a:prstGeom prst="rect">
            <a:avLst/>
          </a:prstGeom>
        </p:spPr>
      </p:pic>
    </p:spTree>
    <p:extLst>
      <p:ext uri="{BB962C8B-B14F-4D97-AF65-F5344CB8AC3E}">
        <p14:creationId xmlns:p14="http://schemas.microsoft.com/office/powerpoint/2010/main" val="360035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Hampden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92240" y="6264587"/>
            <a:ext cx="876299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74BDF295-1ADF-FF4C-9C10-695871F8D3E4}"/>
              </a:ext>
            </a:extLst>
          </p:cNvPr>
          <p:cNvPicPr>
            <a:picLocks noChangeAspect="1"/>
          </p:cNvPicPr>
          <p:nvPr/>
        </p:nvPicPr>
        <p:blipFill>
          <a:blip r:embed="rId3"/>
          <a:stretch>
            <a:fillRect/>
          </a:stretch>
        </p:blipFill>
        <p:spPr>
          <a:xfrm>
            <a:off x="188596" y="1381268"/>
            <a:ext cx="8766808" cy="4883319"/>
          </a:xfrm>
          <a:prstGeom prst="rect">
            <a:avLst/>
          </a:prstGeom>
        </p:spPr>
      </p:pic>
    </p:spTree>
    <p:extLst>
      <p:ext uri="{BB962C8B-B14F-4D97-AF65-F5344CB8AC3E}">
        <p14:creationId xmlns:p14="http://schemas.microsoft.com/office/powerpoint/2010/main" val="662723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Hampden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 y="6376737"/>
            <a:ext cx="893063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FA90788F-55FE-AF5F-6AE5-9D273EB7DBC1}"/>
              </a:ext>
            </a:extLst>
          </p:cNvPr>
          <p:cNvPicPr>
            <a:picLocks noChangeAspect="1"/>
          </p:cNvPicPr>
          <p:nvPr/>
        </p:nvPicPr>
        <p:blipFill>
          <a:blip r:embed="rId3"/>
          <a:stretch>
            <a:fillRect/>
          </a:stretch>
        </p:blipFill>
        <p:spPr>
          <a:xfrm>
            <a:off x="151637" y="1328811"/>
            <a:ext cx="8779001" cy="5047926"/>
          </a:xfrm>
          <a:prstGeom prst="rect">
            <a:avLst/>
          </a:prstGeom>
        </p:spPr>
      </p:pic>
    </p:spTree>
    <p:extLst>
      <p:ext uri="{BB962C8B-B14F-4D97-AF65-F5344CB8AC3E}">
        <p14:creationId xmlns:p14="http://schemas.microsoft.com/office/powerpoint/2010/main" val="299719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Hampshire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68730" y="6303806"/>
            <a:ext cx="897527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3A3E6B13-EB94-8EC8-3043-18E11E6AD917}"/>
              </a:ext>
            </a:extLst>
          </p:cNvPr>
          <p:cNvPicPr>
            <a:picLocks noChangeAspect="1"/>
          </p:cNvPicPr>
          <p:nvPr/>
        </p:nvPicPr>
        <p:blipFill>
          <a:blip r:embed="rId3"/>
          <a:stretch>
            <a:fillRect/>
          </a:stretch>
        </p:blipFill>
        <p:spPr>
          <a:xfrm>
            <a:off x="145920" y="1346297"/>
            <a:ext cx="8852159" cy="4846740"/>
          </a:xfrm>
          <a:prstGeom prst="rect">
            <a:avLst/>
          </a:prstGeom>
        </p:spPr>
      </p:pic>
    </p:spTree>
    <p:extLst>
      <p:ext uri="{BB962C8B-B14F-4D97-AF65-F5344CB8AC3E}">
        <p14:creationId xmlns:p14="http://schemas.microsoft.com/office/powerpoint/2010/main" val="2709082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Hampshire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68729" y="6303806"/>
            <a:ext cx="877823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DEB03F9C-E9CE-A4F8-26CC-4C77E43E8A26}"/>
              </a:ext>
            </a:extLst>
          </p:cNvPr>
          <p:cNvPicPr>
            <a:picLocks noChangeAspect="1"/>
          </p:cNvPicPr>
          <p:nvPr/>
        </p:nvPicPr>
        <p:blipFill>
          <a:blip r:embed="rId3"/>
          <a:stretch>
            <a:fillRect/>
          </a:stretch>
        </p:blipFill>
        <p:spPr>
          <a:xfrm>
            <a:off x="182499" y="1499742"/>
            <a:ext cx="8779001" cy="4804064"/>
          </a:xfrm>
          <a:prstGeom prst="rect">
            <a:avLst/>
          </a:prstGeom>
        </p:spPr>
      </p:pic>
    </p:spTree>
    <p:extLst>
      <p:ext uri="{BB962C8B-B14F-4D97-AF65-F5344CB8AC3E}">
        <p14:creationId xmlns:p14="http://schemas.microsoft.com/office/powerpoint/2010/main" val="2480832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Middlesex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90500" y="6303806"/>
            <a:ext cx="876300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3BD403F6-A2B5-EE33-A3D3-804F41B425A6}"/>
              </a:ext>
            </a:extLst>
          </p:cNvPr>
          <p:cNvPicPr>
            <a:picLocks noChangeAspect="1"/>
          </p:cNvPicPr>
          <p:nvPr/>
        </p:nvPicPr>
        <p:blipFill>
          <a:blip r:embed="rId3"/>
          <a:stretch>
            <a:fillRect/>
          </a:stretch>
        </p:blipFill>
        <p:spPr>
          <a:xfrm>
            <a:off x="186692" y="1316846"/>
            <a:ext cx="8766808" cy="4986960"/>
          </a:xfrm>
          <a:prstGeom prst="rect">
            <a:avLst/>
          </a:prstGeom>
        </p:spPr>
      </p:pic>
    </p:spTree>
    <p:extLst>
      <p:ext uri="{BB962C8B-B14F-4D97-AF65-F5344CB8AC3E}">
        <p14:creationId xmlns:p14="http://schemas.microsoft.com/office/powerpoint/2010/main" val="146483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Middlesex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8" y="6373991"/>
            <a:ext cx="877823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8A20F69F-0153-951E-DE6E-278191C52F42}"/>
              </a:ext>
            </a:extLst>
          </p:cNvPr>
          <p:cNvPicPr>
            <a:picLocks noChangeAspect="1"/>
          </p:cNvPicPr>
          <p:nvPr/>
        </p:nvPicPr>
        <p:blipFill>
          <a:blip r:embed="rId3"/>
          <a:stretch>
            <a:fillRect/>
          </a:stretch>
        </p:blipFill>
        <p:spPr>
          <a:xfrm>
            <a:off x="213363" y="1338259"/>
            <a:ext cx="8779001" cy="5035732"/>
          </a:xfrm>
          <a:prstGeom prst="rect">
            <a:avLst/>
          </a:prstGeom>
        </p:spPr>
      </p:pic>
    </p:spTree>
    <p:extLst>
      <p:ext uri="{BB962C8B-B14F-4D97-AF65-F5344CB8AC3E}">
        <p14:creationId xmlns:p14="http://schemas.microsoft.com/office/powerpoint/2010/main" val="9122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Boston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8" y="6303806"/>
            <a:ext cx="8642685"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0A83A9E7-31C8-E216-4D7F-34804A0D00C6}"/>
              </a:ext>
            </a:extLst>
          </p:cNvPr>
          <p:cNvPicPr>
            <a:picLocks noChangeAspect="1"/>
          </p:cNvPicPr>
          <p:nvPr/>
        </p:nvPicPr>
        <p:blipFill>
          <a:blip r:embed="rId3"/>
          <a:stretch>
            <a:fillRect/>
          </a:stretch>
        </p:blipFill>
        <p:spPr>
          <a:xfrm>
            <a:off x="152398" y="1346297"/>
            <a:ext cx="8779001" cy="4846740"/>
          </a:xfrm>
          <a:prstGeom prst="rect">
            <a:avLst/>
          </a:prstGeom>
        </p:spPr>
      </p:pic>
    </p:spTree>
    <p:extLst>
      <p:ext uri="{BB962C8B-B14F-4D97-AF65-F5344CB8AC3E}">
        <p14:creationId xmlns:p14="http://schemas.microsoft.com/office/powerpoint/2010/main" val="1120108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Norfolk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40367" y="6364706"/>
            <a:ext cx="8851234"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18F5678E-4204-54CA-21B0-1FB537C8C491}"/>
              </a:ext>
            </a:extLst>
          </p:cNvPr>
          <p:cNvPicPr>
            <a:picLocks noChangeAspect="1"/>
          </p:cNvPicPr>
          <p:nvPr/>
        </p:nvPicPr>
        <p:blipFill>
          <a:blip r:embed="rId3"/>
          <a:stretch>
            <a:fillRect/>
          </a:stretch>
        </p:blipFill>
        <p:spPr>
          <a:xfrm>
            <a:off x="185628" y="1379795"/>
            <a:ext cx="8760711" cy="4840644"/>
          </a:xfrm>
          <a:prstGeom prst="rect">
            <a:avLst/>
          </a:prstGeom>
        </p:spPr>
      </p:pic>
    </p:spTree>
    <p:extLst>
      <p:ext uri="{BB962C8B-B14F-4D97-AF65-F5344CB8AC3E}">
        <p14:creationId xmlns:p14="http://schemas.microsoft.com/office/powerpoint/2010/main" val="3091603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Norfolk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82880" y="6280484"/>
            <a:ext cx="877823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BEBB91CA-E6AB-EECC-1EC5-41527C692140}"/>
              </a:ext>
            </a:extLst>
          </p:cNvPr>
          <p:cNvPicPr>
            <a:picLocks noChangeAspect="1"/>
          </p:cNvPicPr>
          <p:nvPr/>
        </p:nvPicPr>
        <p:blipFill>
          <a:blip r:embed="rId3"/>
          <a:stretch>
            <a:fillRect/>
          </a:stretch>
        </p:blipFill>
        <p:spPr>
          <a:xfrm>
            <a:off x="182880" y="1336199"/>
            <a:ext cx="8779001" cy="4944285"/>
          </a:xfrm>
          <a:prstGeom prst="rect">
            <a:avLst/>
          </a:prstGeom>
        </p:spPr>
      </p:pic>
    </p:spTree>
    <p:extLst>
      <p:ext uri="{BB962C8B-B14F-4D97-AF65-F5344CB8AC3E}">
        <p14:creationId xmlns:p14="http://schemas.microsoft.com/office/powerpoint/2010/main" val="601937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Plymouth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53652"/>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17738C51-0041-330E-B35B-B6DDAC46C290}"/>
              </a:ext>
            </a:extLst>
          </p:cNvPr>
          <p:cNvPicPr>
            <a:picLocks noChangeAspect="1"/>
          </p:cNvPicPr>
          <p:nvPr/>
        </p:nvPicPr>
        <p:blipFill>
          <a:blip r:embed="rId3"/>
          <a:stretch>
            <a:fillRect/>
          </a:stretch>
        </p:blipFill>
        <p:spPr>
          <a:xfrm>
            <a:off x="152399" y="1366692"/>
            <a:ext cx="8760711" cy="4986960"/>
          </a:xfrm>
          <a:prstGeom prst="rect">
            <a:avLst/>
          </a:prstGeom>
        </p:spPr>
      </p:pic>
    </p:spTree>
    <p:extLst>
      <p:ext uri="{BB962C8B-B14F-4D97-AF65-F5344CB8AC3E}">
        <p14:creationId xmlns:p14="http://schemas.microsoft.com/office/powerpoint/2010/main" val="20640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Plymouth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68729" y="6376737"/>
            <a:ext cx="8822871"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AE220584-B641-5B9A-6620-3F774CFDFEBE}"/>
              </a:ext>
            </a:extLst>
          </p:cNvPr>
          <p:cNvPicPr>
            <a:picLocks noChangeAspect="1"/>
          </p:cNvPicPr>
          <p:nvPr/>
        </p:nvPicPr>
        <p:blipFill>
          <a:blip r:embed="rId3"/>
          <a:stretch>
            <a:fillRect/>
          </a:stretch>
        </p:blipFill>
        <p:spPr>
          <a:xfrm>
            <a:off x="168729" y="1352280"/>
            <a:ext cx="8779001" cy="4907705"/>
          </a:xfrm>
          <a:prstGeom prst="rect">
            <a:avLst/>
          </a:prstGeom>
        </p:spPr>
      </p:pic>
    </p:spTree>
    <p:extLst>
      <p:ext uri="{BB962C8B-B14F-4D97-AF65-F5344CB8AC3E}">
        <p14:creationId xmlns:p14="http://schemas.microsoft.com/office/powerpoint/2010/main" val="4046763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Suffolk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14057"/>
            <a:ext cx="8801101"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8C43802D-FB6C-19A4-B2FE-A64B494DFDFE}"/>
              </a:ext>
            </a:extLst>
          </p:cNvPr>
          <p:cNvPicPr>
            <a:picLocks noChangeAspect="1"/>
          </p:cNvPicPr>
          <p:nvPr/>
        </p:nvPicPr>
        <p:blipFill>
          <a:blip r:embed="rId3"/>
          <a:stretch>
            <a:fillRect/>
          </a:stretch>
        </p:blipFill>
        <p:spPr>
          <a:xfrm>
            <a:off x="188596" y="1436834"/>
            <a:ext cx="8766808" cy="4877223"/>
          </a:xfrm>
          <a:prstGeom prst="rect">
            <a:avLst/>
          </a:prstGeom>
        </p:spPr>
      </p:pic>
    </p:spTree>
    <p:extLst>
      <p:ext uri="{BB962C8B-B14F-4D97-AF65-F5344CB8AC3E}">
        <p14:creationId xmlns:p14="http://schemas.microsoft.com/office/powerpoint/2010/main" val="483183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Suffolk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68729" y="6343853"/>
            <a:ext cx="889104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8EE703BE-0A7B-10E6-E91E-78157ED289A5}"/>
              </a:ext>
            </a:extLst>
          </p:cNvPr>
          <p:cNvPicPr>
            <a:picLocks noChangeAspect="1"/>
          </p:cNvPicPr>
          <p:nvPr/>
        </p:nvPicPr>
        <p:blipFill>
          <a:blip r:embed="rId3"/>
          <a:stretch>
            <a:fillRect/>
          </a:stretch>
        </p:blipFill>
        <p:spPr>
          <a:xfrm>
            <a:off x="182499" y="1354128"/>
            <a:ext cx="8779001" cy="4871126"/>
          </a:xfrm>
          <a:prstGeom prst="rect">
            <a:avLst/>
          </a:prstGeom>
        </p:spPr>
      </p:pic>
    </p:spTree>
    <p:extLst>
      <p:ext uri="{BB962C8B-B14F-4D97-AF65-F5344CB8AC3E}">
        <p14:creationId xmlns:p14="http://schemas.microsoft.com/office/powerpoint/2010/main" val="3676133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City of Boston, Massachusetts 2011–2020*</a:t>
            </a: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0EABCF3E-ED11-AF0A-EFC1-A7C9C1C6C259}"/>
              </a:ext>
            </a:extLst>
          </p:cNvPr>
          <p:cNvPicPr>
            <a:picLocks noChangeAspect="1"/>
          </p:cNvPicPr>
          <p:nvPr/>
        </p:nvPicPr>
        <p:blipFill>
          <a:blip r:embed="rId3"/>
          <a:stretch>
            <a:fillRect/>
          </a:stretch>
        </p:blipFill>
        <p:spPr>
          <a:xfrm>
            <a:off x="276726" y="1404752"/>
            <a:ext cx="8797290" cy="4986960"/>
          </a:xfrm>
          <a:prstGeom prst="rect">
            <a:avLst/>
          </a:prstGeom>
        </p:spPr>
      </p:pic>
      <p:sp>
        <p:nvSpPr>
          <p:cNvPr id="5" name="TextBox 4">
            <a:extLst>
              <a:ext uri="{FF2B5EF4-FFF2-40B4-BE49-F238E27FC236}">
                <a16:creationId xmlns:a16="http://schemas.microsoft.com/office/drawing/2014/main" id="{31A8F127-518E-4EFE-9D28-7112987B12C2}"/>
              </a:ext>
            </a:extLst>
          </p:cNvPr>
          <p:cNvSpPr txBox="1"/>
          <p:nvPr/>
        </p:nvSpPr>
        <p:spPr>
          <a:xfrm>
            <a:off x="168730" y="6304035"/>
            <a:ext cx="8698544"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052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City of Boston,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03806"/>
            <a:ext cx="8991601"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3404D096-2CB2-0A75-65EA-54F542EAA7E8}"/>
              </a:ext>
            </a:extLst>
          </p:cNvPr>
          <p:cNvPicPr>
            <a:picLocks noChangeAspect="1"/>
          </p:cNvPicPr>
          <p:nvPr/>
        </p:nvPicPr>
        <p:blipFill>
          <a:blip r:embed="rId3"/>
          <a:stretch>
            <a:fillRect/>
          </a:stretch>
        </p:blipFill>
        <p:spPr>
          <a:xfrm>
            <a:off x="182499" y="1352394"/>
            <a:ext cx="8779001" cy="4834547"/>
          </a:xfrm>
          <a:prstGeom prst="rect">
            <a:avLst/>
          </a:prstGeom>
        </p:spPr>
      </p:pic>
    </p:spTree>
    <p:extLst>
      <p:ext uri="{BB962C8B-B14F-4D97-AF65-F5344CB8AC3E}">
        <p14:creationId xmlns:p14="http://schemas.microsoft.com/office/powerpoint/2010/main" val="3573564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Worcester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14300" y="6303806"/>
            <a:ext cx="8991601"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701A7E03-B1D0-05C2-5D0E-03C8FAC9F94F}"/>
              </a:ext>
            </a:extLst>
          </p:cNvPr>
          <p:cNvPicPr>
            <a:picLocks noChangeAspect="1"/>
          </p:cNvPicPr>
          <p:nvPr/>
        </p:nvPicPr>
        <p:blipFill>
          <a:blip r:embed="rId3"/>
          <a:stretch>
            <a:fillRect/>
          </a:stretch>
        </p:blipFill>
        <p:spPr>
          <a:xfrm>
            <a:off x="191644" y="1420487"/>
            <a:ext cx="8760711" cy="4883319"/>
          </a:xfrm>
          <a:prstGeom prst="rect">
            <a:avLst/>
          </a:prstGeom>
        </p:spPr>
      </p:pic>
    </p:spTree>
    <p:extLst>
      <p:ext uri="{BB962C8B-B14F-4D97-AF65-F5344CB8AC3E}">
        <p14:creationId xmlns:p14="http://schemas.microsoft.com/office/powerpoint/2010/main" val="469495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Worcester County,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64705"/>
            <a:ext cx="877824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EC8D35BC-F5CE-93E1-8CE4-0B1F64535325}"/>
              </a:ext>
            </a:extLst>
          </p:cNvPr>
          <p:cNvPicPr>
            <a:picLocks noChangeAspect="1"/>
          </p:cNvPicPr>
          <p:nvPr/>
        </p:nvPicPr>
        <p:blipFill>
          <a:blip r:embed="rId3"/>
          <a:stretch>
            <a:fillRect/>
          </a:stretch>
        </p:blipFill>
        <p:spPr>
          <a:xfrm>
            <a:off x="182499" y="1352361"/>
            <a:ext cx="8779001" cy="4895512"/>
          </a:xfrm>
          <a:prstGeom prst="rect">
            <a:avLst/>
          </a:prstGeom>
        </p:spPr>
      </p:pic>
    </p:spTree>
    <p:extLst>
      <p:ext uri="{BB962C8B-B14F-4D97-AF65-F5344CB8AC3E}">
        <p14:creationId xmlns:p14="http://schemas.microsoft.com/office/powerpoint/2010/main" val="275822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Central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96335"/>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267F2568-AB98-A897-2C2B-4EB84E366FBE}"/>
              </a:ext>
            </a:extLst>
          </p:cNvPr>
          <p:cNvPicPr>
            <a:picLocks noChangeAspect="1"/>
          </p:cNvPicPr>
          <p:nvPr/>
        </p:nvPicPr>
        <p:blipFill>
          <a:blip r:embed="rId3"/>
          <a:stretch>
            <a:fillRect/>
          </a:stretch>
        </p:blipFill>
        <p:spPr>
          <a:xfrm>
            <a:off x="230890" y="1513016"/>
            <a:ext cx="8760711" cy="4883319"/>
          </a:xfrm>
          <a:prstGeom prst="rect">
            <a:avLst/>
          </a:prstGeom>
        </p:spPr>
      </p:pic>
    </p:spTree>
    <p:extLst>
      <p:ext uri="{BB962C8B-B14F-4D97-AF65-F5344CB8AC3E}">
        <p14:creationId xmlns:p14="http://schemas.microsoft.com/office/powerpoint/2010/main" val="201721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Central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03806"/>
            <a:ext cx="877824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7632B5F0-EAFE-EA08-2FD8-AD08FD67E0A7}"/>
              </a:ext>
            </a:extLst>
          </p:cNvPr>
          <p:cNvPicPr>
            <a:picLocks noChangeAspect="1"/>
          </p:cNvPicPr>
          <p:nvPr/>
        </p:nvPicPr>
        <p:blipFill>
          <a:blip r:embed="rId3"/>
          <a:stretch>
            <a:fillRect/>
          </a:stretch>
        </p:blipFill>
        <p:spPr>
          <a:xfrm>
            <a:off x="151638" y="1370683"/>
            <a:ext cx="8779001" cy="4797968"/>
          </a:xfrm>
          <a:prstGeom prst="rect">
            <a:avLst/>
          </a:prstGeom>
        </p:spPr>
      </p:pic>
    </p:spTree>
    <p:extLst>
      <p:ext uri="{BB962C8B-B14F-4D97-AF65-F5344CB8AC3E}">
        <p14:creationId xmlns:p14="http://schemas.microsoft.com/office/powerpoint/2010/main" val="283588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Metrowest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228601" y="6303806"/>
            <a:ext cx="876299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2FC9C31E-6CA6-451E-A474-580B8085DEF4}"/>
              </a:ext>
            </a:extLst>
          </p:cNvPr>
          <p:cNvPicPr>
            <a:picLocks noChangeAspect="1"/>
          </p:cNvPicPr>
          <p:nvPr/>
        </p:nvPicPr>
        <p:blipFill>
          <a:blip r:embed="rId3"/>
          <a:stretch>
            <a:fillRect/>
          </a:stretch>
        </p:blipFill>
        <p:spPr>
          <a:xfrm>
            <a:off x="136647" y="1518031"/>
            <a:ext cx="8760711" cy="4785775"/>
          </a:xfrm>
          <a:prstGeom prst="rect">
            <a:avLst/>
          </a:prstGeom>
        </p:spPr>
      </p:pic>
    </p:spTree>
    <p:extLst>
      <p:ext uri="{BB962C8B-B14F-4D97-AF65-F5344CB8AC3E}">
        <p14:creationId xmlns:p14="http://schemas.microsoft.com/office/powerpoint/2010/main" val="165576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Metrowest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295727"/>
            <a:ext cx="8778240"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F844EC18-7BBF-5F10-ED31-8A4ACC23B4A1}"/>
              </a:ext>
            </a:extLst>
          </p:cNvPr>
          <p:cNvPicPr>
            <a:picLocks noChangeAspect="1"/>
          </p:cNvPicPr>
          <p:nvPr/>
        </p:nvPicPr>
        <p:blipFill>
          <a:blip r:embed="rId3"/>
          <a:stretch>
            <a:fillRect/>
          </a:stretch>
        </p:blipFill>
        <p:spPr>
          <a:xfrm>
            <a:off x="151638" y="1354451"/>
            <a:ext cx="8779001" cy="4822354"/>
          </a:xfrm>
          <a:prstGeom prst="rect">
            <a:avLst/>
          </a:prstGeom>
        </p:spPr>
      </p:pic>
    </p:spTree>
    <p:extLst>
      <p:ext uri="{BB962C8B-B14F-4D97-AF65-F5344CB8AC3E}">
        <p14:creationId xmlns:p14="http://schemas.microsoft.com/office/powerpoint/2010/main" val="310501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New HIV Infection Diagnoses and Deaths among Individuals Reported with HIV, Northeast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88768"/>
            <a:ext cx="8839202"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trendline displaying the annual number of new HIV diagnoses and deaths among individuals with HIV from 2011–2020.">
            <a:extLst>
              <a:ext uri="{FF2B5EF4-FFF2-40B4-BE49-F238E27FC236}">
                <a16:creationId xmlns:a16="http://schemas.microsoft.com/office/drawing/2014/main" id="{E3C18061-5072-AD8E-D82B-40637DC8CC01}"/>
              </a:ext>
            </a:extLst>
          </p:cNvPr>
          <p:cNvPicPr>
            <a:picLocks noChangeAspect="1"/>
          </p:cNvPicPr>
          <p:nvPr/>
        </p:nvPicPr>
        <p:blipFill>
          <a:blip r:embed="rId3"/>
          <a:stretch>
            <a:fillRect/>
          </a:stretch>
        </p:blipFill>
        <p:spPr>
          <a:xfrm>
            <a:off x="152399" y="1376585"/>
            <a:ext cx="8760711" cy="4871126"/>
          </a:xfrm>
          <a:prstGeom prst="rect">
            <a:avLst/>
          </a:prstGeom>
        </p:spPr>
      </p:pic>
    </p:spTree>
    <p:extLst>
      <p:ext uri="{BB962C8B-B14F-4D97-AF65-F5344CB8AC3E}">
        <p14:creationId xmlns:p14="http://schemas.microsoft.com/office/powerpoint/2010/main" val="168343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FFE-CBC4-49BB-8C48-65125BBC4305}"/>
              </a:ext>
            </a:extLst>
          </p:cNvPr>
          <p:cNvSpPr>
            <a:spLocks noGrp="1"/>
          </p:cNvSpPr>
          <p:nvPr>
            <p:ph type="title"/>
          </p:nvPr>
        </p:nvSpPr>
        <p:spPr>
          <a:xfrm>
            <a:off x="522515" y="92529"/>
            <a:ext cx="7772400" cy="1143000"/>
          </a:xfrm>
        </p:spPr>
        <p:txBody>
          <a:bodyPr/>
          <a:lstStyle/>
          <a:p>
            <a:r>
              <a:rPr lang="en-US" sz="2400" dirty="0"/>
              <a:t> Persons Living with HIV Infection, Northeast HSR, Massachusetts 2011–2020*</a:t>
            </a:r>
          </a:p>
        </p:txBody>
      </p:sp>
      <p:sp>
        <p:nvSpPr>
          <p:cNvPr id="5" name="TextBox 4">
            <a:extLst>
              <a:ext uri="{FF2B5EF4-FFF2-40B4-BE49-F238E27FC236}">
                <a16:creationId xmlns:a16="http://schemas.microsoft.com/office/drawing/2014/main" id="{31A8F127-518E-4EFE-9D28-7112987B12C2}"/>
              </a:ext>
            </a:extLst>
          </p:cNvPr>
          <p:cNvSpPr txBox="1"/>
          <p:nvPr/>
        </p:nvSpPr>
        <p:spPr>
          <a:xfrm>
            <a:off x="152399" y="6303806"/>
            <a:ext cx="8778239" cy="461665"/>
          </a:xfrm>
          <a:prstGeom prst="rect">
            <a:avLst/>
          </a:prstGeom>
          <a:noFill/>
        </p:spPr>
        <p:txBody>
          <a:bodyPr wrap="square" rtlCol="0">
            <a:spAutoFit/>
          </a:bodyPr>
          <a:lstStyle/>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Data Source: MDPH Bureau of Infectious Disease and Laboratory Sciences, data are current as of 1/1/2022 and may be subject to change. </a:t>
            </a:r>
          </a:p>
          <a:p>
            <a:pPr marL="0" marR="0">
              <a:spcBef>
                <a:spcPts val="0"/>
              </a:spcBef>
              <a:spcAft>
                <a:spcPts val="0"/>
              </a:spcAft>
            </a:pPr>
            <a:r>
              <a:rPr lang="en-US" sz="1200" b="0"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rPr>
              <a:t>*Please consider the impact of the COVID-19 pandemic on infectious disease screening, treatment, and surveillance in the interpretation of 2020 data.</a:t>
            </a:r>
            <a:endParaRPr lang="en-US" sz="1200" b="1" dirty="0">
              <a:solidFill>
                <a:schemeClr val="tx1">
                  <a:lumMod val="65000"/>
                  <a:lumOff val="3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descr="The figure is a bar chart displaying a trend in the annual number of individuals living with HIV infection from 2011 to 2020.">
            <a:extLst>
              <a:ext uri="{FF2B5EF4-FFF2-40B4-BE49-F238E27FC236}">
                <a16:creationId xmlns:a16="http://schemas.microsoft.com/office/drawing/2014/main" id="{C80E3C5E-0476-E3B0-0E86-53933E1D3CD2}"/>
              </a:ext>
            </a:extLst>
          </p:cNvPr>
          <p:cNvPicPr>
            <a:picLocks noChangeAspect="1"/>
          </p:cNvPicPr>
          <p:nvPr/>
        </p:nvPicPr>
        <p:blipFill>
          <a:blip r:embed="rId3"/>
          <a:stretch>
            <a:fillRect/>
          </a:stretch>
        </p:blipFill>
        <p:spPr>
          <a:xfrm>
            <a:off x="151637" y="1432680"/>
            <a:ext cx="8779001" cy="4871126"/>
          </a:xfrm>
          <a:prstGeom prst="rect">
            <a:avLst/>
          </a:prstGeom>
        </p:spPr>
      </p:pic>
    </p:spTree>
    <p:extLst>
      <p:ext uri="{BB962C8B-B14F-4D97-AF65-F5344CB8AC3E}">
        <p14:creationId xmlns:p14="http://schemas.microsoft.com/office/powerpoint/2010/main" val="2692095597"/>
      </p:ext>
    </p:extLst>
  </p:cSld>
  <p:clrMapOvr>
    <a:masterClrMapping/>
  </p:clrMapOvr>
</p:sld>
</file>

<file path=ppt/theme/theme1.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003399"/>
      </a:dk1>
      <a:lt1>
        <a:srgbClr val="FFFFFF"/>
      </a:lt1>
      <a:dk2>
        <a:srgbClr val="003399"/>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3399"/>
        </a:dk1>
        <a:lt1>
          <a:srgbClr val="FFFFFF"/>
        </a:lt1>
        <a:dk2>
          <a:srgbClr val="003399"/>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8">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8">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8">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Race_Eth_Kevin022118</Template>
  <TotalTime>4391</TotalTime>
  <Words>6165</Words>
  <Application>Microsoft Office PowerPoint</Application>
  <PresentationFormat>On-screen Show (4:3)</PresentationFormat>
  <Paragraphs>244</Paragraphs>
  <Slides>39</Slides>
  <Notes>39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39</vt:i4>
      </vt:variant>
    </vt:vector>
  </HeadingPairs>
  <TitlesOfParts>
    <vt:vector size="51" baseType="lpstr">
      <vt:lpstr>Arial</vt:lpstr>
      <vt:lpstr>Arial Narrow</vt:lpstr>
      <vt:lpstr>Calibri</vt:lpstr>
      <vt:lpstr>Symbol</vt:lpstr>
      <vt:lpstr>Times New Roman</vt:lpstr>
      <vt:lpstr>6_Default Design</vt:lpstr>
      <vt:lpstr>Default Design</vt:lpstr>
      <vt:lpstr>1_Default Design</vt:lpstr>
      <vt:lpstr>2_Default Design</vt:lpstr>
      <vt:lpstr>3_Default Design</vt:lpstr>
      <vt:lpstr>4_Default Design</vt:lpstr>
      <vt:lpstr>5_Default Design</vt:lpstr>
      <vt:lpstr>Massachusetts HIV Epidemiologic Profile –  Data as of 1/1/2022 </vt:lpstr>
      <vt:lpstr> New HIV Infection Diagnoses and Deaths among Individuals Reported with HIV, Boston HSR, Massachusetts 2011–2020*</vt:lpstr>
      <vt:lpstr> Persons Living with HIV Infection, Boston HSR, Massachusetts 2011–2020*</vt:lpstr>
      <vt:lpstr> New HIV Infection Diagnoses and Deaths among Individuals Reported with HIV, Central HSR, Massachusetts 2011–2020*</vt:lpstr>
      <vt:lpstr> Persons Living with HIV Infection, Central HSR, Massachusetts 2011–2020*</vt:lpstr>
      <vt:lpstr> New HIV Infection Diagnoses and Deaths among Individuals Reported with HIV, Metrowest HSR, Massachusetts 2011–2020*</vt:lpstr>
      <vt:lpstr> Persons Living with HIV Infection, Metrowest HSR, Massachusetts 2011–2020*</vt:lpstr>
      <vt:lpstr> New HIV Infection Diagnoses and Deaths among Individuals Reported with HIV, Northeast HSR, Massachusetts 2011–2020*</vt:lpstr>
      <vt:lpstr> Persons Living with HIV Infection, Northeast HSR, Massachusetts 2011–2020*</vt:lpstr>
      <vt:lpstr> New HIV Infection Diagnoses and Deaths among Individuals Reported with HIV, Southeast HSR, Massachusetts 2011–2020*</vt:lpstr>
      <vt:lpstr> Persons Living with HIV Infection, Southeast HSR, Massachusetts 2011–2020*</vt:lpstr>
      <vt:lpstr> New HIV Infection Diagnoses and Deaths among Individuals Reported with HIV, Western HSR, Massachusetts 2011–2020*</vt:lpstr>
      <vt:lpstr> Persons Living with HIV Infection, Western HSR, Massachusetts 2011–2020*</vt:lpstr>
      <vt:lpstr> New HIV Infection Diagnoses and Deaths among Individuals Reported with HIV, Barnstable, Dukes, and Nantucket Counties, Massachusetts 2011–2020*</vt:lpstr>
      <vt:lpstr> Persons Living with HIV Infection, Barnstable, Dukes, and Nantucket Counties, Massachusetts 2011–2020*</vt:lpstr>
      <vt:lpstr> New HIV Infection Diagnoses and Deaths among Individuals Reported with HIV, Berkshire County, Massachusetts 2011–2020*</vt:lpstr>
      <vt:lpstr> Persons Living with HIV Infection, Berkshire County, Massachusetts 2011–2020*</vt:lpstr>
      <vt:lpstr> New HIV Infection Diagnoses and Deaths among Individuals Reported with HIV, Bristol County, Massachusetts 2011–2020*</vt:lpstr>
      <vt:lpstr> Persons Living with HIV Infection, Bristol County, Massachusetts 2011–2020*</vt:lpstr>
      <vt:lpstr> New HIV Infection Diagnoses and Deaths among Individuals Reported with HIV, Essex County, Massachusetts 2011–2020*</vt:lpstr>
      <vt:lpstr> Persons Living with HIV Infection, Essex County, Massachusetts 2011–2020*</vt:lpstr>
      <vt:lpstr> New HIV Infection Diagnoses and Deaths among Individuals Reported with HIV, Franklin County, Massachusetts 2011–2020*</vt:lpstr>
      <vt:lpstr> Persons Living with HIV Infection, Franklin County, Massachusetts 2011–2020*</vt:lpstr>
      <vt:lpstr> New HIV Infection Diagnoses and Deaths among Individuals Reported with HIV, Hampden County, Massachusetts 2011–2020*</vt:lpstr>
      <vt:lpstr> Persons Living with HIV Infection, Hampden County, Massachusetts 2011–2020*</vt:lpstr>
      <vt:lpstr> New HIV Infection Diagnoses and Deaths among Individuals Reported with HIV, Hampshire County, Massachusetts 2011–2020*</vt:lpstr>
      <vt:lpstr> Persons Living with HIV Infection, Hampshire County, Massachusetts 2011–2020*</vt:lpstr>
      <vt:lpstr> New HIV Infection Diagnoses and Deaths among Individuals Reported with HIV, Middlesex County, Massachusetts 2011–2020*</vt:lpstr>
      <vt:lpstr> Persons Living with HIV Infection, Middlesex County, Massachusetts 2011–2020*</vt:lpstr>
      <vt:lpstr> New HIV Infection Diagnoses and Deaths among Individuals Reported with HIV, Norfolk County, Massachusetts 2011–2020*</vt:lpstr>
      <vt:lpstr> Persons Living with HIV Infection, Norfolk County, Massachusetts 2011–2020*</vt:lpstr>
      <vt:lpstr> New HIV Infection Diagnoses and Deaths among Individuals Reported with HIV, Plymouth County, Massachusetts 2011–2020*</vt:lpstr>
      <vt:lpstr> Persons Living with HIV Infection, Plymouth County, Massachusetts 2011–2020*</vt:lpstr>
      <vt:lpstr> New HIV Infection Diagnoses and Deaths among Individuals Reported with HIV, Suffolk County, Massachusetts 2011–2020*</vt:lpstr>
      <vt:lpstr> Persons Living with HIV Infection, Suffolk County, Massachusetts 2011–2020*</vt:lpstr>
      <vt:lpstr> New HIV Infection Diagnoses and Deaths among Individuals Reported with HIV, City of Boston, Massachusetts 2011–2020*</vt:lpstr>
      <vt:lpstr> Persons Living with HIV Infection, City of Boston, Massachusetts 2011–2020*</vt:lpstr>
      <vt:lpstr> New HIV Infection Diagnoses and Deaths among Individuals Reported with HIV, Worcester County, Massachusetts 2011–2020*</vt:lpstr>
      <vt:lpstr> Persons Living with HIV Infection, Worcester County, Massachusetts 2011–2020*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Massachusetts Department of Public Health, Bureau of Infectious Disease and Laboratory Sciences</dc:creator>
  <cp:lastModifiedBy>Beatty, Maile (DPH)</cp:lastModifiedBy>
  <cp:revision>358</cp:revision>
  <cp:lastPrinted>2017-09-12T15:00:57Z</cp:lastPrinted>
  <dcterms:created xsi:type="dcterms:W3CDTF">2014-09-16T21:32:26Z</dcterms:created>
  <dcterms:modified xsi:type="dcterms:W3CDTF">2023-04-25T21:03:15Z</dcterms:modified>
</cp:coreProperties>
</file>