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7" r:id="rId5"/>
    <p:sldMasterId id="2147483665" r:id="rId6"/>
  </p:sldMasterIdLst>
  <p:notesMasterIdLst>
    <p:notesMasterId r:id="rId46"/>
  </p:notesMasterIdLst>
  <p:handoutMasterIdLst>
    <p:handoutMasterId r:id="rId47"/>
  </p:handoutMasterIdLst>
  <p:sldIdLst>
    <p:sldId id="2147470002" r:id="rId7"/>
    <p:sldId id="2147470016" r:id="rId8"/>
    <p:sldId id="2147470017" r:id="rId9"/>
    <p:sldId id="2147470018" r:id="rId10"/>
    <p:sldId id="2147470019" r:id="rId11"/>
    <p:sldId id="2147470020" r:id="rId12"/>
    <p:sldId id="2147470021" r:id="rId13"/>
    <p:sldId id="2147470022" r:id="rId14"/>
    <p:sldId id="2147470023" r:id="rId15"/>
    <p:sldId id="2147470024" r:id="rId16"/>
    <p:sldId id="2147470025" r:id="rId17"/>
    <p:sldId id="2147470026" r:id="rId18"/>
    <p:sldId id="2147470027" r:id="rId19"/>
    <p:sldId id="2147470028" r:id="rId20"/>
    <p:sldId id="2147470029" r:id="rId21"/>
    <p:sldId id="2147470030" r:id="rId22"/>
    <p:sldId id="2147470031" r:id="rId23"/>
    <p:sldId id="2147470032" r:id="rId24"/>
    <p:sldId id="2147470033" r:id="rId25"/>
    <p:sldId id="2147470034" r:id="rId26"/>
    <p:sldId id="2147470035" r:id="rId27"/>
    <p:sldId id="2147470036" r:id="rId28"/>
    <p:sldId id="2147470037" r:id="rId29"/>
    <p:sldId id="2147470038" r:id="rId30"/>
    <p:sldId id="2147470039" r:id="rId31"/>
    <p:sldId id="2147470040" r:id="rId32"/>
    <p:sldId id="2147470041" r:id="rId33"/>
    <p:sldId id="2147470042" r:id="rId34"/>
    <p:sldId id="2147470043" r:id="rId35"/>
    <p:sldId id="2147470044" r:id="rId36"/>
    <p:sldId id="2147470045" r:id="rId37"/>
    <p:sldId id="2147470046" r:id="rId38"/>
    <p:sldId id="2147470047" r:id="rId39"/>
    <p:sldId id="2147470048" r:id="rId40"/>
    <p:sldId id="2147470049" r:id="rId41"/>
    <p:sldId id="2147470050" r:id="rId42"/>
    <p:sldId id="2147470051" r:id="rId43"/>
    <p:sldId id="2147470052" r:id="rId44"/>
    <p:sldId id="2147470053" r:id="rId45"/>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04" userDrawn="1">
          <p15:clr>
            <a:srgbClr val="A4A3A4"/>
          </p15:clr>
        </p15:guide>
        <p15:guide id="2" pos="7080"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4" clrIdx="0"/>
  <p:cmAuthor id="1" name="Karen" initials="K" lastIdx="2" clrIdx="1"/>
  <p:cmAuthor id="2" name="Bharel, Monica (DPH)" initials="BM(" lastIdx="3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994"/>
    <a:srgbClr val="B3A2C7"/>
    <a:srgbClr val="403152"/>
    <a:srgbClr val="95B3D7"/>
    <a:srgbClr val="990099"/>
    <a:srgbClr val="4376BB"/>
    <a:srgbClr val="032E53"/>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6876" autoAdjust="0"/>
    <p:restoredTop sz="64266" autoAdjust="0"/>
  </p:normalViewPr>
  <p:slideViewPr>
    <p:cSldViewPr snapToGrid="0" snapToObjects="1">
      <p:cViewPr varScale="1">
        <p:scale>
          <a:sx n="78" d="100"/>
          <a:sy n="78" d="100"/>
        </p:scale>
        <p:origin x="792" y="96"/>
      </p:cViewPr>
      <p:guideLst>
        <p:guide orient="horz" pos="4104"/>
        <p:guide pos="708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876"/>
    </p:cViewPr>
  </p:sorterViewPr>
  <p:notesViewPr>
    <p:cSldViewPr snapToGrid="0" snapToObjects="1">
      <p:cViewPr varScale="1">
        <p:scale>
          <a:sx n="60" d="100"/>
          <a:sy n="60" d="100"/>
        </p:scale>
        <p:origin x="2610" y="78"/>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502" cy="468951"/>
          </a:xfrm>
          <a:prstGeom prst="rect">
            <a:avLst/>
          </a:prstGeom>
        </p:spPr>
        <p:txBody>
          <a:bodyPr vert="horz" lIns="92290" tIns="46145" rIns="92290" bIns="46145" rtlCol="0"/>
          <a:lstStyle>
            <a:lvl1pPr algn="l">
              <a:defRPr sz="1200"/>
            </a:lvl1pPr>
          </a:lstStyle>
          <a:p>
            <a:endParaRPr lang="en-US"/>
          </a:p>
        </p:txBody>
      </p:sp>
      <p:sp>
        <p:nvSpPr>
          <p:cNvPr id="3" name="Date Placeholder 2"/>
          <p:cNvSpPr>
            <a:spLocks noGrp="1"/>
          </p:cNvSpPr>
          <p:nvPr>
            <p:ph type="dt" sz="quarter" idx="1"/>
          </p:nvPr>
        </p:nvSpPr>
        <p:spPr>
          <a:xfrm>
            <a:off x="4013494" y="0"/>
            <a:ext cx="3071502" cy="468951"/>
          </a:xfrm>
          <a:prstGeom prst="rect">
            <a:avLst/>
          </a:prstGeom>
        </p:spPr>
        <p:txBody>
          <a:bodyPr vert="horz" lIns="92290" tIns="46145" rIns="92290" bIns="46145" rtlCol="0"/>
          <a:lstStyle>
            <a:lvl1pPr algn="r">
              <a:defRPr sz="1200"/>
            </a:lvl1pPr>
          </a:lstStyle>
          <a:p>
            <a:fld id="{F33EE6C5-4F47-4445-8BCE-B8BE9FB65DED}" type="datetimeFigureOut">
              <a:rPr lang="en-US" smtClean="0"/>
              <a:t>11/6/2025</a:t>
            </a:fld>
            <a:endParaRPr lang="en-US"/>
          </a:p>
        </p:txBody>
      </p:sp>
      <p:sp>
        <p:nvSpPr>
          <p:cNvPr id="4" name="Footer Placeholder 3"/>
          <p:cNvSpPr>
            <a:spLocks noGrp="1"/>
          </p:cNvSpPr>
          <p:nvPr>
            <p:ph type="ftr" sz="quarter" idx="2"/>
          </p:nvPr>
        </p:nvSpPr>
        <p:spPr>
          <a:xfrm>
            <a:off x="0" y="8902049"/>
            <a:ext cx="3071502" cy="468951"/>
          </a:xfrm>
          <a:prstGeom prst="rect">
            <a:avLst/>
          </a:prstGeom>
        </p:spPr>
        <p:txBody>
          <a:bodyPr vert="horz" lIns="92290" tIns="46145" rIns="92290" bIns="46145" rtlCol="0" anchor="b"/>
          <a:lstStyle>
            <a:lvl1pPr algn="l">
              <a:defRPr sz="1200"/>
            </a:lvl1pPr>
          </a:lstStyle>
          <a:p>
            <a:endParaRPr lang="en-US"/>
          </a:p>
        </p:txBody>
      </p:sp>
      <p:sp>
        <p:nvSpPr>
          <p:cNvPr id="5" name="Slide Number Placeholder 4"/>
          <p:cNvSpPr>
            <a:spLocks noGrp="1"/>
          </p:cNvSpPr>
          <p:nvPr>
            <p:ph type="sldNum" sz="quarter" idx="3"/>
          </p:nvPr>
        </p:nvSpPr>
        <p:spPr>
          <a:xfrm>
            <a:off x="4013494" y="8902049"/>
            <a:ext cx="3071502" cy="468951"/>
          </a:xfrm>
          <a:prstGeom prst="rect">
            <a:avLst/>
          </a:prstGeom>
        </p:spPr>
        <p:txBody>
          <a:bodyPr vert="horz" lIns="92290" tIns="46145" rIns="92290" bIns="46145"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US"/>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5A6C4BF5-E566-BD4E-BF84-8EF979555B2D}" type="datetimeFigureOut">
              <a:rPr lang="en-US" smtClean="0"/>
              <a:t>11/6/2025</a:t>
            </a:fld>
            <a:endParaRPr lang="en-US"/>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19100" y="703263"/>
            <a:ext cx="6248400" cy="3514725"/>
          </a:xfrm>
          <a:prstGeom prst="rect">
            <a:avLst/>
          </a:prstGeom>
          <a:noFill/>
          <a:ln w="12700">
            <a:solidFill>
              <a:prstClr val="black"/>
            </a:solidFill>
          </a:ln>
        </p:spPr>
        <p:txBody>
          <a:bodyPr vert="horz" lIns="92290" tIns="46145" rIns="92290" bIns="46145"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ass.gov/lists/hivaids-epidemiologic-profiles"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mass.gov/service-details/partner-services-program-information-for-healthcare-providers" TargetMode="External"/><Relationship Id="rId5" Type="http://schemas.openxmlformats.org/officeDocument/2006/relationships/hyperlink" Target="https://www.mass.gov/lists/infectious-disease-data-reports-and-requests" TargetMode="External"/><Relationship Id="rId4" Type="http://schemas.openxmlformats.org/officeDocument/2006/relationships/hyperlink" Target="https://www.mass.gov/info-details/hiv-data-dashboard"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i.org/10.2105/AJPH.2019.30536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Massachusetts HIV Epidemiologic Profile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Regional Report – Data as of 7/1/2024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Suggested citation:	</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Massachusetts Department of Public Health, Bureau of Infectious Disease and Laboratory Sciences. Massachusetts HIV Epidemiologic Profile, Regional Report – Data as of 7/1/2024,</a:t>
            </a:r>
            <a:endParaRPr lang="en-US" sz="1200" b="1"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3"/>
              </a:rPr>
              <a:t>https://www.mass.gov/lists/hivaids-epidemiologic-profiles</a:t>
            </a:r>
            <a:r>
              <a:rPr lang="en-US" sz="1200" kern="1200" dirty="0">
                <a:solidFill>
                  <a:schemeClr val="tx1"/>
                </a:solidFill>
                <a:effectLst/>
                <a:latin typeface="+mn-lt"/>
                <a:ea typeface="+mn-ea"/>
                <a:cs typeface="+mn-cs"/>
              </a:rPr>
              <a:t> Published June 2025. Accessed [date].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Bureau of Infectious Disease and Laboratory Sciences</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Massachusetts Department of Public Health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Jamaica Plain Campus/State Public Health Laboratory</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305 South Street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Jamaica Plain, MA 02130</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To reach the Reporting and Partner Services Line*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 (617) 983-6999</a:t>
            </a:r>
          </a:p>
          <a:p>
            <a:r>
              <a:rPr lang="en-US" sz="1200" b="1" kern="1200" dirty="0">
                <a:solidFill>
                  <a:schemeClr val="tx1"/>
                </a:solidFill>
                <a:effectLst/>
                <a:latin typeface="+mn-lt"/>
                <a:ea typeface="+mn-ea"/>
                <a:cs typeface="+mn-cs"/>
              </a:rPr>
              <a:t>Questions about this report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 (617) 983-6560</a:t>
            </a:r>
          </a:p>
          <a:p>
            <a:r>
              <a:rPr lang="en-US" sz="1200" b="1" kern="1200" dirty="0">
                <a:solidFill>
                  <a:schemeClr val="tx1"/>
                </a:solidFill>
                <a:effectLst/>
                <a:latin typeface="+mn-lt"/>
                <a:ea typeface="+mn-ea"/>
                <a:cs typeface="+mn-cs"/>
              </a:rPr>
              <a:t>To speak to the on-call epidemiologist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 (617) 983-6800</a:t>
            </a:r>
          </a:p>
          <a:p>
            <a:r>
              <a:rPr lang="en-US" sz="1200" b="1" kern="1200" dirty="0">
                <a:solidFill>
                  <a:schemeClr val="tx1"/>
                </a:solidFill>
                <a:effectLst/>
                <a:latin typeface="+mn-lt"/>
                <a:ea typeface="+mn-ea"/>
                <a:cs typeface="+mn-cs"/>
              </a:rPr>
              <a:t>Questions about infectious disease reporting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 (617) 983-6801</a:t>
            </a:r>
          </a:p>
          <a:p>
            <a:r>
              <a:rPr lang="en-US" sz="1200" b="1" kern="1200" dirty="0">
                <a:solidFill>
                  <a:schemeClr val="tx1"/>
                </a:solidFill>
                <a:effectLst/>
                <a:latin typeface="+mn-lt"/>
                <a:ea typeface="+mn-ea"/>
                <a:cs typeface="+mn-cs"/>
              </a:rPr>
              <a:t>HIV Data Dashboard </a:t>
            </a:r>
            <a:endParaRPr lang="en-US" sz="1200" kern="1200" dirty="0">
              <a:solidFill>
                <a:schemeClr val="tx1"/>
              </a:solidFill>
              <a:effectLst/>
              <a:latin typeface="+mn-lt"/>
              <a:ea typeface="+mn-ea"/>
              <a:cs typeface="+mn-cs"/>
            </a:endParaRPr>
          </a:p>
          <a:p>
            <a:pPr fontAlgn="base"/>
            <a:r>
              <a:rPr lang="en-US" sz="1200" u="sng" kern="1200" dirty="0">
                <a:solidFill>
                  <a:schemeClr val="tx1"/>
                </a:solidFill>
                <a:effectLst/>
                <a:latin typeface="+mn-lt"/>
                <a:ea typeface="+mn-ea"/>
                <a:cs typeface="+mn-cs"/>
                <a:hlinkClick r:id="rId4"/>
              </a:rPr>
              <a:t>https://www.mass.gov/info-details/hiv-data-dashboard</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Requests for additional data</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5"/>
              </a:rPr>
              <a:t>https://www.mass.gov/lists/infectious-disease-data-reports-and-requests</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Slide sets for Epidemiologic Profile Reports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3"/>
              </a:rPr>
              <a:t>https://www.mass.gov/lists/hivaids-epidemiologic-profiles</a:t>
            </a:r>
            <a:r>
              <a:rPr lang="en-US" sz="1800" dirty="0">
                <a:effectLst/>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*Providers may use this number to report individuals newly diagnosed with a notifiable sexually transmitted infection, including HIV, or request partner services. Partner services is a free and confidential service for individuals recently diagnosed with a priority infection. The client-centered program offers counseling, linkage to other health and social services, anonymous notification of partners who were exposed and assistance with getting testing and treatment. For more information, see: </a:t>
            </a:r>
            <a:r>
              <a:rPr lang="en-US" sz="1200" u="sng" kern="1200" dirty="0">
                <a:solidFill>
                  <a:schemeClr val="tx1"/>
                </a:solidFill>
                <a:effectLst/>
                <a:latin typeface="+mn-lt"/>
                <a:ea typeface="+mn-ea"/>
                <a:cs typeface="+mn-cs"/>
                <a:hlinkClick r:id="rId6"/>
              </a:rPr>
              <a:t>https://www.mass.gov/service-details/partner-services-program-information-for-healthcare-providers</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a:t>
            </a:fld>
            <a:endParaRPr lang="en-US"/>
          </a:p>
        </p:txBody>
      </p:sp>
    </p:spTree>
    <p:extLst>
      <p:ext uri="{BB962C8B-B14F-4D97-AF65-F5344CB8AC3E}">
        <p14:creationId xmlns:p14="http://schemas.microsoft.com/office/powerpoint/2010/main" val="1041215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lvl="0"/>
            <a:r>
              <a:rPr lang="en-US" sz="1200" kern="1200" dirty="0">
                <a:solidFill>
                  <a:schemeClr val="tx1"/>
                </a:solidFill>
                <a:effectLst/>
                <a:latin typeface="+mn-lt"/>
                <a:ea typeface="+mn-ea"/>
                <a:cs typeface="+mn-cs"/>
              </a:rPr>
              <a:t>In the Southeast HSR, the annual number of new HIV diagnoses increased by 25% from 96 in 2014 to 120 in 2018 and then decreased by 48% to 62 in 2021. However, caution should be used in the interpretation of this decline due to the impact of COVID-19 on access to HIV testing and care services, and case surveillance activities.  From 2021 to 2023, the number of new HIV diagnoses increased by 49 cases, or 79%, to 111. The largest increases in HIV diagnoses from 2021 to 2023 in the Southeast HSR were among non-US born individuals (from 23 to 50) and Black (non-Hispanic) individuals (from 24 to 54). </a:t>
            </a:r>
          </a:p>
          <a:p>
            <a:r>
              <a:rPr lang="en-US" sz="1200" kern="1200" dirty="0">
                <a:solidFill>
                  <a:schemeClr val="tx1"/>
                </a:solidFill>
                <a:effectLst/>
                <a:latin typeface="+mn-lt"/>
                <a:ea typeface="+mn-ea"/>
                <a:cs typeface="+mn-cs"/>
              </a:rPr>
              <a:t>From 2014 to 2023, the number of deaths due to any cause among individuals reported with HIV infection remained relatively stable ranging from a low of 49 in 2015 to a high of 63 in 2019; there were 57 deaths in 2023.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10</a:t>
            </a:fld>
            <a:endParaRPr lang="en-US"/>
          </a:p>
        </p:txBody>
      </p:sp>
    </p:spTree>
    <p:extLst>
      <p:ext uri="{BB962C8B-B14F-4D97-AF65-F5344CB8AC3E}">
        <p14:creationId xmlns:p14="http://schemas.microsoft.com/office/powerpoint/2010/main" val="1445678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2014 to 2023, the number of persons living with HIV infection at the end of these years increased by 20% (from 3,426 to 4,105).</a:t>
            </a:r>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11</a:t>
            </a:fld>
            <a:endParaRPr lang="en-US"/>
          </a:p>
        </p:txBody>
      </p:sp>
    </p:spTree>
    <p:extLst>
      <p:ext uri="{BB962C8B-B14F-4D97-AF65-F5344CB8AC3E}">
        <p14:creationId xmlns:p14="http://schemas.microsoft.com/office/powerpoint/2010/main" val="1402290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lvl="0"/>
            <a:r>
              <a:rPr lang="en-US" sz="1200" kern="1200" dirty="0">
                <a:solidFill>
                  <a:schemeClr val="tx1"/>
                </a:solidFill>
                <a:effectLst/>
                <a:latin typeface="+mn-lt"/>
                <a:ea typeface="+mn-ea"/>
                <a:cs typeface="+mn-cs"/>
              </a:rPr>
              <a:t>In the Western HSR, the annual number of new HIV diagnoses decreased by 47% from 66 in 2014 to 35 in 2020. However, caution should be used in the interpretation of this decline due to the impact of COVID-19 on access to HIV testing and care services, and case surveillance activities.  From 2020 to 2023, the number of new HIV diagnoses increased by 22 cases, or 63%. The largest increases in HIV diagnoses from 2020 to 2023 in the Western HSR were among Hispanic/Latinx individuals (from 12 to 21), individuals with male-to-male sex (MSM) exposure mode (from 13 to 27), and individuals aged 20–29 years (from 8 to 20). </a:t>
            </a:r>
          </a:p>
          <a:p>
            <a:r>
              <a:rPr lang="en-US" sz="1200" kern="1200" dirty="0">
                <a:solidFill>
                  <a:schemeClr val="tx1"/>
                </a:solidFill>
                <a:effectLst/>
                <a:latin typeface="+mn-lt"/>
                <a:ea typeface="+mn-ea"/>
                <a:cs typeface="+mn-cs"/>
              </a:rPr>
              <a:t>From 2014 to 2023, the number of deaths due to any cause among individuals reported with HIV infection fluctuated but overall decreased by 13% from 55 to 48.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12</a:t>
            </a:fld>
            <a:endParaRPr lang="en-US"/>
          </a:p>
        </p:txBody>
      </p:sp>
    </p:spTree>
    <p:extLst>
      <p:ext uri="{BB962C8B-B14F-4D97-AF65-F5344CB8AC3E}">
        <p14:creationId xmlns:p14="http://schemas.microsoft.com/office/powerpoint/2010/main" val="220376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lvl="0"/>
            <a:r>
              <a:rPr lang="en-US" sz="1200" kern="1200" dirty="0">
                <a:solidFill>
                  <a:schemeClr val="tx1"/>
                </a:solidFill>
                <a:effectLst/>
                <a:latin typeface="+mn-lt"/>
                <a:ea typeface="+mn-ea"/>
                <a:cs typeface="+mn-cs"/>
              </a:rPr>
              <a:t>From 2014 to 2023, the number of persons living with HIV infection at the end of these years increased by 6% (from 2,690 to 2,858). </a:t>
            </a:r>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13</a:t>
            </a:fld>
            <a:endParaRPr lang="en-US"/>
          </a:p>
        </p:txBody>
      </p:sp>
    </p:spTree>
    <p:extLst>
      <p:ext uri="{BB962C8B-B14F-4D97-AF65-F5344CB8AC3E}">
        <p14:creationId xmlns:p14="http://schemas.microsoft.com/office/powerpoint/2010/main" val="3273612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lvl="0"/>
            <a:r>
              <a:rPr lang="en-US" sz="1200" kern="1200" dirty="0">
                <a:solidFill>
                  <a:schemeClr val="tx1"/>
                </a:solidFill>
                <a:effectLst/>
                <a:latin typeface="+mn-lt"/>
                <a:ea typeface="+mn-ea"/>
                <a:cs typeface="+mn-cs"/>
              </a:rPr>
              <a:t>In Barnstable, Dukes, and Nantucket Counties from 2014 to 2023, the annual number of new HIV diagnoses ranged between seven and 23, and deaths from all causes among individuals reported with HIV infection remained between six and 15. The number of persons living with HIV infection at the end of these years increased by 14% (from 950 to 1,084). However, caution should be used in the interpretation of these trends due to the impact of COVID-19 on access to HIV testing and care services, and case surveillance activities, from 2020 to 2023.</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14</a:t>
            </a:fld>
            <a:endParaRPr lang="en-US"/>
          </a:p>
        </p:txBody>
      </p:sp>
    </p:spTree>
    <p:extLst>
      <p:ext uri="{BB962C8B-B14F-4D97-AF65-F5344CB8AC3E}">
        <p14:creationId xmlns:p14="http://schemas.microsoft.com/office/powerpoint/2010/main" val="2584234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lvl="0"/>
            <a:r>
              <a:rPr lang="en-US" sz="1200" kern="1200" dirty="0">
                <a:solidFill>
                  <a:schemeClr val="tx1"/>
                </a:solidFill>
                <a:effectLst/>
                <a:latin typeface="+mn-lt"/>
                <a:ea typeface="+mn-ea"/>
                <a:cs typeface="+mn-cs"/>
              </a:rPr>
              <a:t>In Barnstable, Dukes, and Nantucket Counties from 2014 to 2023, the number of persons living with HIV infection at the end of these years increased by 14% (from 950 to 1,084). However, caution should be used in the interpretation of these trends due to the impact of COVID-19 on access to HIV testing and care services, and case surveillance activities, from 2020 to 2023.</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15</a:t>
            </a:fld>
            <a:endParaRPr lang="en-US"/>
          </a:p>
        </p:txBody>
      </p:sp>
    </p:spTree>
    <p:extLst>
      <p:ext uri="{BB962C8B-B14F-4D97-AF65-F5344CB8AC3E}">
        <p14:creationId xmlns:p14="http://schemas.microsoft.com/office/powerpoint/2010/main" val="1750180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lvl="0"/>
            <a:r>
              <a:rPr lang="en-US" sz="1200" kern="1200" dirty="0">
                <a:solidFill>
                  <a:schemeClr val="tx1"/>
                </a:solidFill>
                <a:effectLst/>
                <a:latin typeface="+mn-lt"/>
                <a:ea typeface="+mn-ea"/>
                <a:cs typeface="+mn-cs"/>
              </a:rPr>
              <a:t>In Berkshire County from 2014 to 2023, the annual number of new HIV diagnoses ranged between two and nine, and deaths from all causes among individuals reported with HIV infection remained at six or fewer. However, caution should be used in the interpretation of these trends due to the impact of COVID-19 on access to HIV testing and care services, and case surveillance activities, from 2020 to 2023.</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16</a:t>
            </a:fld>
            <a:endParaRPr lang="en-US"/>
          </a:p>
        </p:txBody>
      </p:sp>
    </p:spTree>
    <p:extLst>
      <p:ext uri="{BB962C8B-B14F-4D97-AF65-F5344CB8AC3E}">
        <p14:creationId xmlns:p14="http://schemas.microsoft.com/office/powerpoint/2010/main" val="379492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lvl="0"/>
            <a:r>
              <a:rPr lang="en-US" sz="1200" kern="1200" dirty="0">
                <a:solidFill>
                  <a:schemeClr val="tx1"/>
                </a:solidFill>
                <a:effectLst/>
                <a:latin typeface="+mn-lt"/>
                <a:ea typeface="+mn-ea"/>
                <a:cs typeface="+mn-cs"/>
              </a:rPr>
              <a:t>In Berkshire County from 2014 to 2023, the number of persons living with HIV infection at the end of these years increased from 199 to 238. However, caution should be used in the interpretation of these trends due to the impact of COVID-19 on access to HIV testing and care services, and case surveillance activities, from 2020 to 2023.</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17</a:t>
            </a:fld>
            <a:endParaRPr lang="en-US"/>
          </a:p>
        </p:txBody>
      </p:sp>
    </p:spTree>
    <p:extLst>
      <p:ext uri="{BB962C8B-B14F-4D97-AF65-F5344CB8AC3E}">
        <p14:creationId xmlns:p14="http://schemas.microsoft.com/office/powerpoint/2010/main" val="974901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lvl="0"/>
            <a:r>
              <a:rPr lang="en-US" sz="1200" kern="1200" dirty="0">
                <a:solidFill>
                  <a:schemeClr val="tx1"/>
                </a:solidFill>
                <a:effectLst/>
                <a:latin typeface="+mn-lt"/>
                <a:ea typeface="+mn-ea"/>
                <a:cs typeface="+mn-cs"/>
              </a:rPr>
              <a:t>In Bristol County, the annual number of new HIV diagnoses decreased by 44% from 45 in 2014 to 25 in 2021. However, caution should be used in the interpretation of this decline due to the impact of COVID-19 on access to HIV testing and care services, and case surveillance activities. From 2021 to 2023, the number of new HIV diagnoses increased by 27 cases, or 108%, to a ten-year high of 52. The largest increases in HIV diagnoses from 2021 to 2023 in Bristol County were among individuals assigned male at birth (AMAB) (from 18 to 38), Black (non-Hispanic) individuals (from 6 to 18), individuals with no identified risk for HIV exposure mode (from 5 to 14), and individuals aged 30–39 years old (from 8 to 18). </a:t>
            </a:r>
          </a:p>
          <a:p>
            <a:pPr lvl="0"/>
            <a:r>
              <a:rPr lang="en-US" sz="1200" kern="1200" dirty="0">
                <a:solidFill>
                  <a:schemeClr val="tx1"/>
                </a:solidFill>
                <a:effectLst/>
                <a:latin typeface="+mn-lt"/>
                <a:ea typeface="+mn-ea"/>
                <a:cs typeface="+mn-cs"/>
              </a:rPr>
              <a:t>In Bristol County, from 2014 to 2023, the number of deaths due to any cause among individuals reported with HIV infection remained relatively stable, ranging from a low of 24 in 2022 to a high of 31 in 2019. There were 25 deaths in 2023.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18</a:t>
            </a:fld>
            <a:endParaRPr lang="en-US"/>
          </a:p>
        </p:txBody>
      </p:sp>
    </p:spTree>
    <p:extLst>
      <p:ext uri="{BB962C8B-B14F-4D97-AF65-F5344CB8AC3E}">
        <p14:creationId xmlns:p14="http://schemas.microsoft.com/office/powerpoint/2010/main" val="3201184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From 2014 to 2023, the number of persons living with HIV infection at the end of these years increased by 9% (from 1,446 to 1,579).</a:t>
            </a:r>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19</a:t>
            </a:fld>
            <a:endParaRPr lang="en-US"/>
          </a:p>
        </p:txBody>
      </p:sp>
    </p:spTree>
    <p:extLst>
      <p:ext uri="{BB962C8B-B14F-4D97-AF65-F5344CB8AC3E}">
        <p14:creationId xmlns:p14="http://schemas.microsoft.com/office/powerpoint/2010/main" val="226920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lvl="0"/>
            <a:r>
              <a:rPr lang="en-US" sz="1200" kern="1200" dirty="0">
                <a:solidFill>
                  <a:schemeClr val="tx1"/>
                </a:solidFill>
                <a:effectLst/>
                <a:latin typeface="+mn-lt"/>
                <a:ea typeface="+mn-ea"/>
                <a:cs typeface="+mn-cs"/>
              </a:rPr>
              <a:t>In the Boston HSR, the annual number of new HIV diagnoses decreased by 43% from 204 in 2014 to 117 in 2022. However, caution should be used in the interpretation of this decline due to the impact of COVID-19 on access to HIV testing and care services, and case surveillance activities.  In 2023, the number of new HIV diagnoses (N=142) returned to pre-pandemic levels, increasing by 25 cases, or 21%, compared to the prior year. There was also a statewide increase in HIV diagnoses of 21% during the same time period. The largest increase in HIV diagnoses from 2022 to 2023 in the Boston HSR was among individuals with male-to-male sex (MSM) exposure mode (from 43 to 63). </a:t>
            </a:r>
          </a:p>
          <a:p>
            <a:pPr lvl="0"/>
            <a:r>
              <a:rPr lang="en-US" sz="1200" kern="1200" dirty="0">
                <a:solidFill>
                  <a:schemeClr val="tx1"/>
                </a:solidFill>
                <a:effectLst/>
                <a:latin typeface="+mn-lt"/>
                <a:ea typeface="+mn-ea"/>
                <a:cs typeface="+mn-cs"/>
              </a:rPr>
              <a:t>From 2014 to 2023, the number of deaths due to any cause among individuals reported with HIV infection fluctuated ranging from a low of 64 in 2014 to a high of 93 in 2022; there were 69 deaths in 2023. The number of persons living with HIV infection at the end of these years remained relatively stable, with year-to-year changes of one percent or less.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a:t>
            </a:fld>
            <a:endParaRPr lang="en-US"/>
          </a:p>
        </p:txBody>
      </p:sp>
    </p:spTree>
    <p:extLst>
      <p:ext uri="{BB962C8B-B14F-4D97-AF65-F5344CB8AC3E}">
        <p14:creationId xmlns:p14="http://schemas.microsoft.com/office/powerpoint/2010/main" val="3800199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lvl="0"/>
            <a:r>
              <a:rPr lang="en-US" sz="1200" kern="1200" dirty="0">
                <a:solidFill>
                  <a:schemeClr val="tx1"/>
                </a:solidFill>
                <a:effectLst/>
                <a:latin typeface="+mn-lt"/>
                <a:ea typeface="+mn-ea"/>
                <a:cs typeface="+mn-cs"/>
              </a:rPr>
              <a:t>In Essex County, the annual number of new HIV diagnoses increased by 41% from 54 in 2014 to 76 in 2016 and then decreased by 47% to 40 in 2022. However, caution should be used in the interpretation of this decline due to the impact of COVID-19 on access to HIV testing and care services, and case surveillance activities. In 2023, the number of new HIV diagnoses (N=58) returned to pre-pandemic levels, increasing by 18 cases, or 45%, compared to the prior year. This compares to a statewide increase in HIV diagnoses of 21% during the same time period. The largest increases in HIV diagnoses from 2022 to 2023 in Essex County were among non-US born individuals (from 20 to 31), Black (non-Hispanic) individuals (from 6 to 18), individuals with male-to-male sex (MSM) exposure mode (from 11 to 24), and individuals aged 50–59 years (from 6 to 10) and 30–39 years (from 15 to 24). </a:t>
            </a:r>
          </a:p>
          <a:p>
            <a:pPr lvl="0"/>
            <a:r>
              <a:rPr lang="en-US" sz="1200" kern="1200" dirty="0">
                <a:solidFill>
                  <a:schemeClr val="tx1"/>
                </a:solidFill>
                <a:effectLst/>
                <a:latin typeface="+mn-lt"/>
                <a:ea typeface="+mn-ea"/>
                <a:cs typeface="+mn-cs"/>
              </a:rPr>
              <a:t>In Essex County, from 2014 to 2023, the number of deaths due to any cause among individuals reported with HIV infection remained relatively stable, ranging from a low of 21 in 2016 to a high of 35 in 2022. There were 30 deaths reported in 2023.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20</a:t>
            </a:fld>
            <a:endParaRPr lang="en-US"/>
          </a:p>
        </p:txBody>
      </p:sp>
    </p:spTree>
    <p:extLst>
      <p:ext uri="{BB962C8B-B14F-4D97-AF65-F5344CB8AC3E}">
        <p14:creationId xmlns:p14="http://schemas.microsoft.com/office/powerpoint/2010/main" val="2846872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From 2014 to 2023, the number of persons living with HIV infection at the end of these years increased by 19% (from 1,919 to 2,291).</a:t>
            </a:r>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21</a:t>
            </a:fld>
            <a:endParaRPr lang="en-US"/>
          </a:p>
        </p:txBody>
      </p:sp>
    </p:spTree>
    <p:extLst>
      <p:ext uri="{BB962C8B-B14F-4D97-AF65-F5344CB8AC3E}">
        <p14:creationId xmlns:p14="http://schemas.microsoft.com/office/powerpoint/2010/main" val="912048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r>
              <a:rPr lang="en-US" sz="1200" kern="1200" dirty="0">
                <a:solidFill>
                  <a:schemeClr val="tx1"/>
                </a:solidFill>
                <a:effectLst/>
                <a:latin typeface="+mn-lt"/>
                <a:ea typeface="+mn-ea"/>
                <a:cs typeface="+mn-cs"/>
              </a:rPr>
              <a:t>In Franklin County from 2014 to 2023, the annual number of new HIV diagnoses remained between zero and two, and deaths among individuals reported with HIV remained between zero and three. However, caution should be used in the interpretation of these trends due to the impact of COVID-19 on access to HIV testing and care services, and case surveillance activities, from 2020 to 2023.</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22</a:t>
            </a:fld>
            <a:endParaRPr lang="en-US"/>
          </a:p>
        </p:txBody>
      </p:sp>
    </p:spTree>
    <p:extLst>
      <p:ext uri="{BB962C8B-B14F-4D97-AF65-F5344CB8AC3E}">
        <p14:creationId xmlns:p14="http://schemas.microsoft.com/office/powerpoint/2010/main" val="3000950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r>
              <a:rPr lang="en-US" sz="1200" kern="1200" dirty="0">
                <a:solidFill>
                  <a:schemeClr val="tx1"/>
                </a:solidFill>
                <a:effectLst/>
                <a:latin typeface="+mn-lt"/>
                <a:ea typeface="+mn-ea"/>
                <a:cs typeface="+mn-cs"/>
              </a:rPr>
              <a:t>In Franklin County from 2014 to 2023, the number of persons living with HIV infection at the end of these years ranged from 100 to 115. However, caution should be used in the interpretation of these trends due to the impact of COVID-19 on access to HIV testing and care services, and case surveillance activities, from 2020 to 2023.</a:t>
            </a:r>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23</a:t>
            </a:fld>
            <a:endParaRPr lang="en-US"/>
          </a:p>
        </p:txBody>
      </p:sp>
    </p:spTree>
    <p:extLst>
      <p:ext uri="{BB962C8B-B14F-4D97-AF65-F5344CB8AC3E}">
        <p14:creationId xmlns:p14="http://schemas.microsoft.com/office/powerpoint/2010/main" val="4150336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lvl="0"/>
            <a:r>
              <a:rPr lang="en-US" sz="1200" kern="1200" dirty="0">
                <a:solidFill>
                  <a:schemeClr val="tx1"/>
                </a:solidFill>
                <a:effectLst/>
                <a:latin typeface="+mn-lt"/>
                <a:ea typeface="+mn-ea"/>
                <a:cs typeface="+mn-cs"/>
              </a:rPr>
              <a:t>In Hampden County, the annual number of new HIV diagnoses ranged from 44 (2017) to 56 (2018) from 2014 to 2018, then declined to a lower range of 27 (2019) to 31 (2022) from 2019 to 2022. In 2023, the number of new HIV diagnoses (N=45) increased by 14 cases, or 45%, compared to the prior year. This compares to a statewide increase in HIV diagnoses of 21% during the same time period. The largest increases in HIV diagnoses from 2022 to 2023 in Hampden County were among Hispanic/Latinx individuals (from 11 to 19), individuals with male-to-male sex (MSM) exposure mode (from 13 to 21), and individuals aged 20–29 years old (from 7 to 17). </a:t>
            </a:r>
          </a:p>
          <a:p>
            <a:pPr lvl="0"/>
            <a:r>
              <a:rPr lang="en-US" sz="1200" kern="1200" dirty="0">
                <a:solidFill>
                  <a:schemeClr val="tx1"/>
                </a:solidFill>
                <a:effectLst/>
                <a:latin typeface="+mn-lt"/>
                <a:ea typeface="+mn-ea"/>
                <a:cs typeface="+mn-cs"/>
              </a:rPr>
              <a:t>From 2014 to 2023, the number of deaths due to any cause among individuals reported with HIV infection ranged from a low of 31 in 2018 to a high of 48 in 2014 and 2015; there were 40 deaths reported in 2023.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24</a:t>
            </a:fld>
            <a:endParaRPr lang="en-US"/>
          </a:p>
        </p:txBody>
      </p:sp>
    </p:spTree>
    <p:extLst>
      <p:ext uri="{BB962C8B-B14F-4D97-AF65-F5344CB8AC3E}">
        <p14:creationId xmlns:p14="http://schemas.microsoft.com/office/powerpoint/2010/main" val="3147839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lvl="0"/>
            <a:r>
              <a:rPr lang="en-US" sz="1800" dirty="0">
                <a:effectLst/>
                <a:latin typeface="Calibri" panose="020F0502020204030204" pitchFamily="34" charset="0"/>
                <a:ea typeface="Calibri" panose="020F0502020204030204" pitchFamily="34" charset="0"/>
                <a:cs typeface="Times New Roman" panose="02020603050405020304" pitchFamily="18" charset="0"/>
              </a:rPr>
              <a:t>In Hampden County</a:t>
            </a:r>
            <a:r>
              <a:rPr lang="en-US" sz="1800" kern="1200" dirty="0">
                <a:solidFill>
                  <a:schemeClr val="tx1"/>
                </a:solidFill>
                <a:effectLst/>
                <a:latin typeface="+mn-lt"/>
                <a:ea typeface="+mn-ea"/>
                <a:cs typeface="+mn-cs"/>
              </a:rPr>
              <a:t> from 2014 to 2023, the number of persons living with HIV infection at the end of these years increased by 4% (from 2,153 to 2,245).</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25</a:t>
            </a:fld>
            <a:endParaRPr lang="en-US"/>
          </a:p>
        </p:txBody>
      </p:sp>
    </p:spTree>
    <p:extLst>
      <p:ext uri="{BB962C8B-B14F-4D97-AF65-F5344CB8AC3E}">
        <p14:creationId xmlns:p14="http://schemas.microsoft.com/office/powerpoint/2010/main" val="4287004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r>
              <a:rPr lang="en-US" sz="1200" kern="1200" dirty="0">
                <a:solidFill>
                  <a:schemeClr val="tx1"/>
                </a:solidFill>
                <a:effectLst/>
                <a:latin typeface="+mn-lt"/>
                <a:ea typeface="+mn-ea"/>
                <a:cs typeface="+mn-cs"/>
              </a:rPr>
              <a:t>In Hampshire County from 2014 to 2023, the annual number of both new HIV diagnoses and deaths among individuals reported with HIV remained between two and nine. However, caution should be used in the interpretation of these trends due to the impact of COVID-19 on access to HIV testing and care services, and case surveillance activities, from 2020 to 2023.</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26</a:t>
            </a:fld>
            <a:endParaRPr lang="en-US"/>
          </a:p>
        </p:txBody>
      </p:sp>
    </p:spTree>
    <p:extLst>
      <p:ext uri="{BB962C8B-B14F-4D97-AF65-F5344CB8AC3E}">
        <p14:creationId xmlns:p14="http://schemas.microsoft.com/office/powerpoint/2010/main" val="2214984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r>
              <a:rPr lang="en-US" sz="1200" kern="1200" dirty="0">
                <a:solidFill>
                  <a:schemeClr val="tx1"/>
                </a:solidFill>
                <a:effectLst/>
                <a:latin typeface="+mn-lt"/>
                <a:ea typeface="+mn-ea"/>
                <a:cs typeface="+mn-cs"/>
              </a:rPr>
              <a:t>In Hampshire County from 2014 to 2023, the number of persons living with HIV infection at the end of these years increased from 221 to 247. However, caution should be used in the interpretation of these trends due to the impact of COVID-19 on access to HIV testing and care services, and case surveillance activities, from 2020 to 2023.</a:t>
            </a:r>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27</a:t>
            </a:fld>
            <a:endParaRPr lang="en-US"/>
          </a:p>
        </p:txBody>
      </p:sp>
    </p:spTree>
    <p:extLst>
      <p:ext uri="{BB962C8B-B14F-4D97-AF65-F5344CB8AC3E}">
        <p14:creationId xmlns:p14="http://schemas.microsoft.com/office/powerpoint/2010/main" val="1655240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lvl="0"/>
            <a:r>
              <a:rPr lang="en-US" sz="1200" kern="1200" dirty="0">
                <a:solidFill>
                  <a:schemeClr val="tx1"/>
                </a:solidFill>
                <a:effectLst/>
                <a:latin typeface="+mn-lt"/>
                <a:ea typeface="+mn-ea"/>
                <a:cs typeface="+mn-cs"/>
              </a:rPr>
              <a:t>In Middlesex County, the annual number of new HIV diagnoses fluctuated but increased overall from 135 in 2014 to a peak of 141 in 2018 and then decreased by 53% to 66 in 2020. However, caution should be used in the interpretation of this decline due to the impact of COVID-19 on access to HIV testing and care services, and case surveillance activities. The number of new HIV diagnoses increased to 91 in 2021 and then decreased by 10% to 82 in 2023. The continued decrease in HIV diagnoses in Middlesex County from 2021 to 2023 was not mirrored in the Commonwealth as a whole, where HIV diagnoses increased by 21% from 2022 to 2023. </a:t>
            </a:r>
          </a:p>
          <a:p>
            <a:pPr lvl="0"/>
            <a:r>
              <a:rPr lang="en-US" sz="1200" kern="1200" dirty="0">
                <a:solidFill>
                  <a:schemeClr val="tx1"/>
                </a:solidFill>
                <a:effectLst/>
                <a:latin typeface="+mn-lt"/>
                <a:ea typeface="+mn-ea"/>
                <a:cs typeface="+mn-cs"/>
              </a:rPr>
              <a:t>From 2014 to 2023, the number of deaths due to any cause among individuals reported with HIV infection ranged from a low of 39 in 2014 to a high of 56 in 2018 and 2022; there were 53 deaths reported in 2023. From 2014 to 2023, the number of persons living with HIV infection at the end of these years increased by 15% (from 3,984 to 4,586).</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28</a:t>
            </a:fld>
            <a:endParaRPr lang="en-US"/>
          </a:p>
        </p:txBody>
      </p:sp>
    </p:spTree>
    <p:extLst>
      <p:ext uri="{BB962C8B-B14F-4D97-AF65-F5344CB8AC3E}">
        <p14:creationId xmlns:p14="http://schemas.microsoft.com/office/powerpoint/2010/main" val="20805589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lvl="0"/>
            <a:r>
              <a:rPr lang="en-US" sz="1200" kern="1200" dirty="0">
                <a:solidFill>
                  <a:schemeClr val="tx1"/>
                </a:solidFill>
                <a:effectLst/>
                <a:latin typeface="+mn-lt"/>
                <a:ea typeface="+mn-ea"/>
                <a:cs typeface="+mn-cs"/>
              </a:rPr>
              <a:t>In Middlesex County, from 2014 to 2023, the number of persons living with HIV infection at the end of these years increased by 15% (from 3,984 to 4,586).</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29</a:t>
            </a:fld>
            <a:endParaRPr lang="en-US"/>
          </a:p>
        </p:txBody>
      </p:sp>
    </p:spTree>
    <p:extLst>
      <p:ext uri="{BB962C8B-B14F-4D97-AF65-F5344CB8AC3E}">
        <p14:creationId xmlns:p14="http://schemas.microsoft.com/office/powerpoint/2010/main" val="3930518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lvl="0"/>
            <a:r>
              <a:rPr lang="en-US" sz="1200" kern="1200" dirty="0">
                <a:solidFill>
                  <a:schemeClr val="tx1"/>
                </a:solidFill>
                <a:effectLst/>
                <a:latin typeface="+mn-lt"/>
                <a:ea typeface="+mn-ea"/>
                <a:cs typeface="+mn-cs"/>
              </a:rPr>
              <a:t>From 2014 to 2023, the number of persons living with HIV infection at the end of these years remained relatively stable, with year-to-year changes of one percent or less. </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3</a:t>
            </a:fld>
            <a:endParaRPr lang="en-US"/>
          </a:p>
        </p:txBody>
      </p:sp>
    </p:spTree>
    <p:extLst>
      <p:ext uri="{BB962C8B-B14F-4D97-AF65-F5344CB8AC3E}">
        <p14:creationId xmlns:p14="http://schemas.microsoft.com/office/powerpoint/2010/main" val="20818852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lvl="0"/>
            <a:r>
              <a:rPr lang="en-US" sz="1200" kern="1200" dirty="0">
                <a:solidFill>
                  <a:schemeClr val="tx1"/>
                </a:solidFill>
                <a:effectLst/>
                <a:latin typeface="+mn-lt"/>
                <a:ea typeface="+mn-ea"/>
                <a:cs typeface="+mn-cs"/>
              </a:rPr>
              <a:t>In Norfolk County, the annual number of new HIV diagnoses decreased by 33% from 40 in 2014 to 27 in 2020, increased by 41% to 38 in 2021, and then decreased by 34% to a ten-year low of 25 in 2023. However, caution should be used in the interpretation of data from 2020 to 2023 due to the impact of COVID-19 on access to HIV testing and care services, and case surveillance activities. The continued decrease in HIV diagnoses in Norfolk County from 2021 to 2023 was not mirrored in the Commonwealth as a whole, where HIV diagnoses increased from 2022 to 2023. </a:t>
            </a:r>
          </a:p>
          <a:p>
            <a:pPr lvl="0"/>
            <a:r>
              <a:rPr lang="en-US" sz="1200" kern="1200" dirty="0">
                <a:solidFill>
                  <a:schemeClr val="tx1"/>
                </a:solidFill>
                <a:effectLst/>
                <a:latin typeface="+mn-lt"/>
                <a:ea typeface="+mn-ea"/>
                <a:cs typeface="+mn-cs"/>
              </a:rPr>
              <a:t>The number of deaths due to any cause among individuals reported with HIV in Norfolk County increased by 170% from a ten-year low of 10 in 2014 to a peak of 27 in 2016; from 2017 to 2023, deaths ranged from 17 to 27 per year, with 20 deaths reported in 2023.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30</a:t>
            </a:fld>
            <a:endParaRPr lang="en-US"/>
          </a:p>
        </p:txBody>
      </p:sp>
    </p:spTree>
    <p:extLst>
      <p:ext uri="{BB962C8B-B14F-4D97-AF65-F5344CB8AC3E}">
        <p14:creationId xmlns:p14="http://schemas.microsoft.com/office/powerpoint/2010/main" val="265426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lvl="0"/>
            <a:r>
              <a:rPr lang="en-US" sz="1200" kern="1200" dirty="0">
                <a:solidFill>
                  <a:schemeClr val="tx1"/>
                </a:solidFill>
                <a:effectLst/>
                <a:latin typeface="+mn-lt"/>
                <a:ea typeface="+mn-ea"/>
                <a:cs typeface="+mn-cs"/>
              </a:rPr>
              <a:t>In Norfolk County, from 2014 to 2023, the number of persons living with HIV infection at the end of these years increased by 23% (from 1,315 to 1,621). </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31</a:t>
            </a:fld>
            <a:endParaRPr lang="en-US"/>
          </a:p>
        </p:txBody>
      </p:sp>
    </p:spTree>
    <p:extLst>
      <p:ext uri="{BB962C8B-B14F-4D97-AF65-F5344CB8AC3E}">
        <p14:creationId xmlns:p14="http://schemas.microsoft.com/office/powerpoint/2010/main" val="35091601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lvl="0"/>
            <a:r>
              <a:rPr lang="en-US" sz="1200" kern="1200" dirty="0">
                <a:solidFill>
                  <a:schemeClr val="tx1"/>
                </a:solidFill>
                <a:effectLst/>
                <a:latin typeface="+mn-lt"/>
                <a:ea typeface="+mn-ea"/>
                <a:cs typeface="+mn-cs"/>
              </a:rPr>
              <a:t>The annual number of new HIV diagnoses in Plymouth County increased by 110% from 31 in 2014 to a ten-year high of 65 in 2018 and then decreased by 63% to a ten-year low of 24 cases in 2021. However, caution should be used in the interpretation of this decline due to the impact of COVID-19 on access to HIV testing and care services, and case surveillance activities. The number of new HIV diagnoses returned to pre-pandemic levels in 2022 (N=43), increasing by 19 cases, or 79%, compared to the prior year, and remained at this level in 2023 (N=42). The largest increases in HIV diagnoses from 2021 to 2022 in Plymouth County were among non-US born individuals (from 14 to 29) and Black (non-Hispanic) individuals (from 14 to 27). </a:t>
            </a:r>
          </a:p>
          <a:p>
            <a:pPr lvl="0"/>
            <a:r>
              <a:rPr lang="en-US" sz="1200" kern="1200" dirty="0">
                <a:solidFill>
                  <a:schemeClr val="tx1"/>
                </a:solidFill>
                <a:effectLst/>
                <a:latin typeface="+mn-lt"/>
                <a:ea typeface="+mn-ea"/>
                <a:cs typeface="+mn-cs"/>
              </a:rPr>
              <a:t>The number of deaths due to any cause among individuals reported with HIV infection increased by 54% from 13 in 2014 to 20 in 2023.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32</a:t>
            </a:fld>
            <a:endParaRPr lang="en-US"/>
          </a:p>
        </p:txBody>
      </p:sp>
    </p:spTree>
    <p:extLst>
      <p:ext uri="{BB962C8B-B14F-4D97-AF65-F5344CB8AC3E}">
        <p14:creationId xmlns:p14="http://schemas.microsoft.com/office/powerpoint/2010/main" val="12222388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marL="342900" marR="0" lvl="0" indent="-342900">
              <a:lnSpc>
                <a:spcPct val="107000"/>
              </a:lnSpc>
              <a:spcBef>
                <a:spcPts val="0"/>
              </a:spcBef>
              <a:spcAft>
                <a:spcPts val="800"/>
              </a:spcAft>
              <a:buFont typeface="Symbol" panose="05050102010706020507" pitchFamily="18" charset="2"/>
              <a:buChar char=""/>
            </a:pPr>
            <a:r>
              <a:rPr lang="en-US" sz="1200" kern="1200" dirty="0">
                <a:solidFill>
                  <a:schemeClr val="tx1"/>
                </a:solidFill>
                <a:effectLst/>
                <a:latin typeface="+mn-lt"/>
                <a:ea typeface="+mn-ea"/>
                <a:cs typeface="+mn-cs"/>
              </a:rPr>
              <a:t>From 2014 to 2023, the number of persons living with HIV infection at the end of these years increased by 36% (from 1,004 to 1,366).</a:t>
            </a:r>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33</a:t>
            </a:fld>
            <a:endParaRPr lang="en-US"/>
          </a:p>
        </p:txBody>
      </p:sp>
    </p:spTree>
    <p:extLst>
      <p:ext uri="{BB962C8B-B14F-4D97-AF65-F5344CB8AC3E}">
        <p14:creationId xmlns:p14="http://schemas.microsoft.com/office/powerpoint/2010/main" val="10735021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lvl="0"/>
            <a:r>
              <a:rPr lang="en-US" sz="1200" kern="1200" dirty="0">
                <a:solidFill>
                  <a:schemeClr val="tx1"/>
                </a:solidFill>
                <a:effectLst/>
                <a:latin typeface="+mn-lt"/>
                <a:ea typeface="+mn-ea"/>
                <a:cs typeface="+mn-cs"/>
              </a:rPr>
              <a:t>Suffolk County was selected as one of 48 counties nationally that is prioritized for funding in the U.S. Health and Human Services’ Initiative “Ending the HIV Epidemic (EHE): A Plan for America”. In 2023, 26% (N=142/540) of individuals diagnosed with HIV infection, 23% (N=69/307) of individuals reported with HIV who died, and 26% (N=6,340/24,119) of individuals living with HIV infection in Massachusetts were residents of Suffolk County.</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US" sz="1200" kern="1200" dirty="0">
                <a:solidFill>
                  <a:schemeClr val="tx1"/>
                </a:solidFill>
                <a:effectLst/>
                <a:latin typeface="+mn-lt"/>
                <a:ea typeface="+mn-ea"/>
                <a:cs typeface="+mn-cs"/>
              </a:rPr>
              <a:t>In Suffolk County, the annual number of new HIV diagnoses decreased by 43% from 204 in 2014 to 117 in 2022. However, caution should be used in the interpretation of this decline due to the impact of COVID-19 on access to HIV testing and care services, and case surveillance activities.  In 2023, the number of new HIV diagnoses (N=142) returned to pre-pandemic levels, increasing by 25 cases, or 21%, compared to the prior year. There was also a statewide increase in HIV diagnoses of 21% during the same time period. The largest increase in HIV diagnoses from 2022 to 2023 in Suffolk County was among individuals with male-to-male sex (MSM) exposure mode (from 43 to 63). </a:t>
            </a:r>
          </a:p>
          <a:p>
            <a:pPr lvl="0"/>
            <a:r>
              <a:rPr lang="en-US" sz="1200" kern="1200" dirty="0">
                <a:solidFill>
                  <a:schemeClr val="tx1"/>
                </a:solidFill>
                <a:effectLst/>
                <a:latin typeface="+mn-lt"/>
                <a:ea typeface="+mn-ea"/>
                <a:cs typeface="+mn-cs"/>
              </a:rPr>
              <a:t>From 2014 to 2023, the number of deaths due to any cause among individuals reported with HIV infection fluctuated, ranging from a low of 64 in 2014 to a high of 93 in 2022; there were 69 deaths reported in 2023.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34</a:t>
            </a:fld>
            <a:endParaRPr lang="en-US"/>
          </a:p>
        </p:txBody>
      </p:sp>
    </p:spTree>
    <p:extLst>
      <p:ext uri="{BB962C8B-B14F-4D97-AF65-F5344CB8AC3E}">
        <p14:creationId xmlns:p14="http://schemas.microsoft.com/office/powerpoint/2010/main" val="38800097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lvl="0"/>
            <a:r>
              <a:rPr lang="en-US" sz="1200" kern="1200" dirty="0">
                <a:solidFill>
                  <a:schemeClr val="tx1"/>
                </a:solidFill>
                <a:effectLst/>
                <a:latin typeface="+mn-lt"/>
                <a:ea typeface="+mn-ea"/>
                <a:cs typeface="+mn-cs"/>
              </a:rPr>
              <a:t>From 2014 to 2023, the number of persons living with HIV infection at the end of these years remained relatively stable, with year-to-year changes of one percent or less. </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35</a:t>
            </a:fld>
            <a:endParaRPr lang="en-US"/>
          </a:p>
        </p:txBody>
      </p:sp>
    </p:spTree>
    <p:extLst>
      <p:ext uri="{BB962C8B-B14F-4D97-AF65-F5344CB8AC3E}">
        <p14:creationId xmlns:p14="http://schemas.microsoft.com/office/powerpoint/2010/main" val="14367105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lvl="0"/>
            <a:r>
              <a:rPr lang="en-US" sz="1200" kern="1200" dirty="0">
                <a:solidFill>
                  <a:schemeClr val="tx1"/>
                </a:solidFill>
                <a:effectLst/>
                <a:latin typeface="+mn-lt"/>
                <a:ea typeface="+mn-ea"/>
                <a:cs typeface="+mn-cs"/>
              </a:rPr>
              <a:t>In 2023, 24% (N=128/540) of individuals diagnosed with HIV infection, 20% (N=62/307) of individuals reported with HIV who died, and 23% (N=5,651/24,119) of individuals living with HIV infection in Massachusetts were residents of the City of Boston. </a:t>
            </a:r>
          </a:p>
          <a:p>
            <a:pPr lvl="0"/>
            <a:r>
              <a:rPr lang="en-US" sz="1200" kern="1200" dirty="0">
                <a:solidFill>
                  <a:schemeClr val="tx1"/>
                </a:solidFill>
                <a:effectLst/>
                <a:latin typeface="+mn-lt"/>
                <a:ea typeface="+mn-ea"/>
                <a:cs typeface="+mn-cs"/>
              </a:rPr>
              <a:t>In Boston, the annual number of new HIV diagnoses decreased by 43% from 185 in 2014 to 105 in 2022. However, caution should be used in the interpretation of this decline due to the impact of COVID-19 on access to HIV testing and care services, and case surveillance activities.  In 2023, the number of new HIV diagnoses (N=128) returned to pre-pandemic levels, increasing by 23 cases, or 22%, compared to the prior year. This is comparable to a statewide increase in HIV diagnoses of 21% during the same time period. The largest increase in HIV diagnoses from 2022 to 2023 in Boston was among individuals with male-to-male sex (MSM) exposure mode (from 38 to 53). </a:t>
            </a:r>
          </a:p>
          <a:p>
            <a:pPr lvl="0"/>
            <a:r>
              <a:rPr lang="en-US" sz="1200" kern="1200" dirty="0">
                <a:solidFill>
                  <a:schemeClr val="tx1"/>
                </a:solidFill>
                <a:effectLst/>
                <a:latin typeface="+mn-lt"/>
                <a:ea typeface="+mn-ea"/>
                <a:cs typeface="+mn-cs"/>
              </a:rPr>
              <a:t>From 2014 to 2023, the number of deaths due to any cause among individuals reported with HIV infection fluctuated, ranging from a low of 58 in 2017 to a high of 89 in 2022; there were 62 deaths reported in 2023.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36</a:t>
            </a:fld>
            <a:endParaRPr lang="en-US"/>
          </a:p>
        </p:txBody>
      </p:sp>
    </p:spTree>
    <p:extLst>
      <p:ext uri="{BB962C8B-B14F-4D97-AF65-F5344CB8AC3E}">
        <p14:creationId xmlns:p14="http://schemas.microsoft.com/office/powerpoint/2010/main" val="34460621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lvl="0"/>
            <a:r>
              <a:rPr lang="en-US" sz="1200" kern="1200" dirty="0">
                <a:solidFill>
                  <a:schemeClr val="tx1"/>
                </a:solidFill>
                <a:effectLst/>
                <a:latin typeface="+mn-lt"/>
                <a:ea typeface="+mn-ea"/>
                <a:cs typeface="+mn-cs"/>
              </a:rPr>
              <a:t>In Boston, from 2014 to 2023, the number of persons living with HIV infection at the end of these years remained relatively stable, with year-to-year changes of one percent or less. </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37</a:t>
            </a:fld>
            <a:endParaRPr lang="en-US"/>
          </a:p>
        </p:txBody>
      </p:sp>
    </p:spTree>
    <p:extLst>
      <p:ext uri="{BB962C8B-B14F-4D97-AF65-F5344CB8AC3E}">
        <p14:creationId xmlns:p14="http://schemas.microsoft.com/office/powerpoint/2010/main" val="19251231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lvl="0"/>
            <a:r>
              <a:rPr lang="en-US" sz="1200" kern="1200" dirty="0">
                <a:solidFill>
                  <a:schemeClr val="tx1"/>
                </a:solidFill>
                <a:effectLst/>
                <a:latin typeface="+mn-lt"/>
                <a:ea typeface="+mn-ea"/>
                <a:cs typeface="+mn-cs"/>
              </a:rPr>
              <a:t>In Worcester County, the annual number of new HIV diagnoses increased by 69% from 42 in 2014 to 71 in 2016 and then decreased by 48% to 37 in 2022. However, caution should be used in the interpretation of this decline due to the impact of COVID-19 on access to HIV testing and care services, and case surveillance activities.  In 2023, the number of new HIV diagnoses (N=62) returned to pre-pandemic levels, increasing by 25 cases, or 68%, compared to the prior year. This compares to a statewide increase in HIV diagnoses of 21% during the same time period. The largest increases in HIV diagnoses from 2022 to 2023 in Worcester County were among non-US born individuals (from 10 to 25) and Black (non-Hispanic) individuals (from 6 to 23). </a:t>
            </a:r>
          </a:p>
          <a:p>
            <a:pPr lvl="0"/>
            <a:r>
              <a:rPr lang="en-US" sz="1200" kern="1200" dirty="0">
                <a:solidFill>
                  <a:schemeClr val="tx1"/>
                </a:solidFill>
                <a:effectLst/>
                <a:latin typeface="+mn-lt"/>
                <a:ea typeface="+mn-ea"/>
                <a:cs typeface="+mn-cs"/>
              </a:rPr>
              <a:t>The number of deaths due to any cause among individuals reported with HIV infection fluctuated, ranging from a low of 24 in 2014 to a high of 50 in 2022; there were 32 deaths reported in 2023.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38</a:t>
            </a:fld>
            <a:endParaRPr lang="en-US"/>
          </a:p>
        </p:txBody>
      </p:sp>
    </p:spTree>
    <p:extLst>
      <p:ext uri="{BB962C8B-B14F-4D97-AF65-F5344CB8AC3E}">
        <p14:creationId xmlns:p14="http://schemas.microsoft.com/office/powerpoint/2010/main" val="17823387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Worcester County from</a:t>
            </a:r>
            <a:r>
              <a:rPr lang="en-US" sz="1800" kern="1200" dirty="0">
                <a:solidFill>
                  <a:schemeClr val="tx1"/>
                </a:solidFill>
                <a:effectLst/>
                <a:latin typeface="+mn-lt"/>
                <a:ea typeface="+mn-ea"/>
                <a:cs typeface="+mn-cs"/>
              </a:rPr>
              <a:t> 2014 to 2023, the number of persons living with HIV infection at the end of these years increased by 20% (from 2,001 to 2,400).</a:t>
            </a:r>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39</a:t>
            </a:fld>
            <a:endParaRPr lang="en-US"/>
          </a:p>
        </p:txBody>
      </p:sp>
    </p:spTree>
    <p:extLst>
      <p:ext uri="{BB962C8B-B14F-4D97-AF65-F5344CB8AC3E}">
        <p14:creationId xmlns:p14="http://schemas.microsoft.com/office/powerpoint/2010/main" val="1962539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lvl="0"/>
            <a:r>
              <a:rPr lang="en-US" sz="1200" kern="1200" dirty="0">
                <a:solidFill>
                  <a:schemeClr val="tx1"/>
                </a:solidFill>
                <a:effectLst/>
                <a:latin typeface="+mn-lt"/>
                <a:ea typeface="+mn-ea"/>
                <a:cs typeface="+mn-cs"/>
              </a:rPr>
              <a:t>In the Central HSR, the annual number of new HIV diagnoses increased by 53% from 45 in 2014 to 69 in 2016 and then decreased by 52% to 33 in 2022. However, caution should be used in the interpretation of this decline due to the impact of COVID-19 on access to HIV testing and care services, and case surveillance activities.  In 2023, the number of new HIV diagnoses (N=64) returned to pre-pandemic levels, increasing by 31 cases, or 94%, compared to the prior year. This compares to a statewide increase in HIV diagnoses of 21% during the same time period. The largest increases in HIV diagnoses from 2022 to 2023 in the Central HSR were among non-US born individuals (from 8 to 24), Black (non-Hispanic) individuals (from 6 to 23), and individuals with no identified risk for HIV exposure mode (from 4 to 17). </a:t>
            </a:r>
          </a:p>
          <a:p>
            <a:pPr lvl="0"/>
            <a:r>
              <a:rPr lang="en-US" sz="1200" kern="1200" dirty="0">
                <a:solidFill>
                  <a:schemeClr val="tx1"/>
                </a:solidFill>
                <a:effectLst/>
                <a:latin typeface="+mn-lt"/>
                <a:ea typeface="+mn-ea"/>
                <a:cs typeface="+mn-cs"/>
              </a:rPr>
              <a:t>The number of deaths due to any cause among individuals reported with HIV infection increased by 100% from 27 in 2014 to 54 in 2022 and then decreased by 41% to 32 in 2023.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4</a:t>
            </a:fld>
            <a:endParaRPr lang="en-US"/>
          </a:p>
        </p:txBody>
      </p:sp>
    </p:spTree>
    <p:extLst>
      <p:ext uri="{BB962C8B-B14F-4D97-AF65-F5344CB8AC3E}">
        <p14:creationId xmlns:p14="http://schemas.microsoft.com/office/powerpoint/2010/main" val="3578255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lvl="0"/>
            <a:r>
              <a:rPr lang="en-US" sz="1200" kern="1200" dirty="0">
                <a:solidFill>
                  <a:schemeClr val="tx1"/>
                </a:solidFill>
                <a:effectLst/>
                <a:latin typeface="+mn-lt"/>
                <a:ea typeface="+mn-ea"/>
                <a:cs typeface="+mn-cs"/>
              </a:rPr>
              <a:t>From 2014 to 2023, the number of persons living with HIV infection at the end of these years increased by 19% (from 2,141 to 2,545).</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5</a:t>
            </a:fld>
            <a:endParaRPr lang="en-US"/>
          </a:p>
        </p:txBody>
      </p:sp>
    </p:spTree>
    <p:extLst>
      <p:ext uri="{BB962C8B-B14F-4D97-AF65-F5344CB8AC3E}">
        <p14:creationId xmlns:p14="http://schemas.microsoft.com/office/powerpoint/2010/main" val="338501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lvl="0"/>
            <a:r>
              <a:rPr lang="en-US" sz="1200" kern="1200" dirty="0">
                <a:solidFill>
                  <a:schemeClr val="tx1"/>
                </a:solidFill>
                <a:effectLst/>
                <a:latin typeface="+mn-lt"/>
                <a:ea typeface="+mn-ea"/>
                <a:cs typeface="+mn-cs"/>
              </a:rPr>
              <a:t>In the Metrowest HSR, the annual number of new HIV diagnoses decreased by 52% from 108 in 2014 to 52 in 2020, increased by 52% to 79 in 2021, and then decreased by 22% to 62 in 2023. However, caution should be used in the interpretation of data from 2020 to 2023 due to the impact of COVID-19 on access to HIV testing and care services, and case surveillance activities. The continued decrease in HIV diagnoses in the Metrowest HSR from 2021 to 2023 was not mirrored in the Commonwealth as a whole, or the other Health Service Regions, where HIV diagnoses increased from 2022 to 2023. </a:t>
            </a:r>
          </a:p>
          <a:p>
            <a:pPr lvl="0"/>
            <a:r>
              <a:rPr lang="en-US" sz="1200" kern="1200" dirty="0">
                <a:solidFill>
                  <a:schemeClr val="tx1"/>
                </a:solidFill>
                <a:effectLst/>
                <a:latin typeface="+mn-lt"/>
                <a:ea typeface="+mn-ea"/>
                <a:cs typeface="+mn-cs"/>
              </a:rPr>
              <a:t>The number of deaths due to any cause among individuals reported with HIV increased by 44% from 32 in 2014 to 46 in 2024.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1652506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2014 to 2023, the number of persons living with HIV infection at the end of these years increased by 13% (from 3,394 to 3,844). </a:t>
            </a:r>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7</a:t>
            </a:fld>
            <a:endParaRPr lang="en-US"/>
          </a:p>
        </p:txBody>
      </p:sp>
    </p:spTree>
    <p:extLst>
      <p:ext uri="{BB962C8B-B14F-4D97-AF65-F5344CB8AC3E}">
        <p14:creationId xmlns:p14="http://schemas.microsoft.com/office/powerpoint/2010/main" val="248895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lvl="0"/>
            <a:r>
              <a:rPr lang="en-US" sz="1200" kern="1200" dirty="0">
                <a:solidFill>
                  <a:schemeClr val="tx1"/>
                </a:solidFill>
                <a:effectLst/>
                <a:latin typeface="+mn-lt"/>
                <a:ea typeface="+mn-ea"/>
                <a:cs typeface="+mn-cs"/>
              </a:rPr>
              <a:t>The number of new HIV diagnoses in the Northeast HSR increased by 26% from 119 in 2014 to 150 in 2018 primarily due to an outbreak among persons who inject drugs (PWID) in the northeast part of the state between 2016 and 2018.* Following a focused public health response, the number of HIV infection diagnoses in the Northeast decreased by 43% (from 150 in 2018) to 85 in 2022. However, caution should be used in the interpretation of this decline due to the impact of COVID-19 on access to HIV testing and care services, and case surveillance activities.  In 2023, the number of new HIV diagnoses increased by 12 cases, or 14%, compared to the prior year. This compares to a statewide increase in HIV diagnoses of 21% during the same time period. The largest increases in HIV diagnoses from 2022 to 2023 in the Northeast HSR were among Hispanic/Latinx individuals (from 28 to 38) and individuals with an exposure mode exposure mode of male-to-male sex (MSM) (from 29 to 41). </a:t>
            </a:r>
          </a:p>
          <a:p>
            <a:r>
              <a:rPr lang="en-US" sz="1200" kern="1200" dirty="0">
                <a:solidFill>
                  <a:schemeClr val="tx1"/>
                </a:solidFill>
                <a:effectLst/>
                <a:latin typeface="+mn-lt"/>
                <a:ea typeface="+mn-ea"/>
                <a:cs typeface="+mn-cs"/>
              </a:rPr>
              <a:t>From 2014 to 2023, the number of deaths due to any cause among individuals reported with HIV infection fluctuated, ranging from a low of 47 in 2014 and 2016 to a high of 64 in 2022; there were 55 deaths in 2023</a:t>
            </a:r>
            <a:r>
              <a:rPr lang="en-US" sz="1800" kern="1200" dirty="0">
                <a:solidFill>
                  <a:schemeClr val="tx1"/>
                </a:solidFill>
                <a:effectLst/>
                <a:latin typeface="+mn-lt"/>
                <a:ea typeface="+mn-ea"/>
                <a:cs typeface="+mn-cs"/>
              </a:rPr>
              <a:t>.</a:t>
            </a:r>
            <a:endParaRPr lang="en-US" sz="1800" dirty="0">
              <a:effectLst/>
            </a:endParaRPr>
          </a:p>
          <a:p>
            <a:endParaRPr lang="en-US" sz="1800" dirty="0">
              <a:effectLst/>
            </a:endParaRPr>
          </a:p>
          <a:p>
            <a:r>
              <a:rPr lang="en-US" sz="1200" kern="1200" dirty="0">
                <a:solidFill>
                  <a:schemeClr val="tx1"/>
                </a:solidFill>
                <a:effectLst/>
                <a:latin typeface="+mn-lt"/>
                <a:ea typeface="+mn-ea"/>
                <a:cs typeface="+mn-cs"/>
              </a:rPr>
              <a:t>*For more information about this outbreak see: Charles </a:t>
            </a:r>
            <a:r>
              <a:rPr lang="en-US" sz="1200" kern="1200" dirty="0" err="1">
                <a:solidFill>
                  <a:schemeClr val="tx1"/>
                </a:solidFill>
                <a:effectLst/>
                <a:latin typeface="+mn-lt"/>
                <a:ea typeface="+mn-ea"/>
                <a:cs typeface="+mn-cs"/>
              </a:rPr>
              <a:t>Alpren</a:t>
            </a:r>
            <a:r>
              <a:rPr lang="en-US" sz="1200" kern="1200" dirty="0">
                <a:solidFill>
                  <a:schemeClr val="tx1"/>
                </a:solidFill>
                <a:effectLst/>
                <a:latin typeface="+mn-lt"/>
                <a:ea typeface="+mn-ea"/>
                <a:cs typeface="+mn-cs"/>
              </a:rPr>
              <a:t> et al. “Opioid Use Fueling HIV Transmission in an Urban Setting: An Outbreak of HIV Infection Among People Who Inject Drugs—Massachusetts, 2015–2018”, </a:t>
            </a:r>
            <a:r>
              <a:rPr lang="en-US" sz="1200" i="1" kern="1200" dirty="0">
                <a:solidFill>
                  <a:schemeClr val="tx1"/>
                </a:solidFill>
                <a:effectLst/>
                <a:latin typeface="+mn-lt"/>
                <a:ea typeface="+mn-ea"/>
                <a:cs typeface="+mn-cs"/>
              </a:rPr>
              <a:t>American Journal of Public Health</a:t>
            </a:r>
            <a:r>
              <a:rPr lang="en-US" sz="1200" kern="1200" dirty="0">
                <a:solidFill>
                  <a:schemeClr val="tx1"/>
                </a:solidFill>
                <a:effectLst/>
                <a:latin typeface="+mn-lt"/>
                <a:ea typeface="+mn-ea"/>
                <a:cs typeface="+mn-cs"/>
              </a:rPr>
              <a:t> 110, no. 1 (January 1, 2020): pp. 37-44. </a:t>
            </a:r>
            <a:r>
              <a:rPr lang="en-US" sz="1200" u="sng" kern="1200" dirty="0">
                <a:solidFill>
                  <a:schemeClr val="tx1"/>
                </a:solidFill>
                <a:effectLst/>
                <a:latin typeface="+mn-lt"/>
                <a:ea typeface="+mn-ea"/>
                <a:cs typeface="+mn-cs"/>
                <a:hlinkClick r:id="rId3"/>
              </a:rPr>
              <a:t>https://doi.org/10.2105/AJPH.2019.305366</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8</a:t>
            </a:fld>
            <a:endParaRPr lang="en-US"/>
          </a:p>
        </p:txBody>
      </p:sp>
    </p:spTree>
    <p:extLst>
      <p:ext uri="{BB962C8B-B14F-4D97-AF65-F5344CB8AC3E}">
        <p14:creationId xmlns:p14="http://schemas.microsoft.com/office/powerpoint/2010/main" val="2385504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lvl="0"/>
            <a:r>
              <a:rPr lang="en-US" sz="1200" kern="1200" dirty="0">
                <a:solidFill>
                  <a:schemeClr val="tx1"/>
                </a:solidFill>
                <a:effectLst/>
                <a:latin typeface="+mn-lt"/>
                <a:ea typeface="+mn-ea"/>
                <a:cs typeface="+mn-cs"/>
              </a:rPr>
              <a:t>From 2014 to 2023, the number of persons living with HIV infection at the end of these years increased by 21% (from 3,665 to 4,432).</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9</a:t>
            </a:fld>
            <a:endParaRPr lang="en-US"/>
          </a:p>
        </p:txBody>
      </p:sp>
    </p:spTree>
    <p:extLst>
      <p:ext uri="{BB962C8B-B14F-4D97-AF65-F5344CB8AC3E}">
        <p14:creationId xmlns:p14="http://schemas.microsoft.com/office/powerpoint/2010/main" val="2077111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1444747"/>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9" y="2358615"/>
            <a:ext cx="10440537" cy="1373701"/>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dirty="0"/>
              <a:t>Click to Add Presentation Title</a:t>
            </a:r>
          </a:p>
          <a:p>
            <a:pPr lvl="0"/>
            <a:r>
              <a:rPr lang="en-US" dirty="0"/>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rial" panose="020B0604020202020204" pitchFamily="34" charset="0"/>
                <a:cs typeface="Arial" panose="020B0604020202020204" pitchFamily="34" charset="0"/>
              </a:defRPr>
            </a:lvl1pPr>
          </a:lstStyle>
          <a:p>
            <a:pPr lvl="0"/>
            <a:r>
              <a:rPr lang="en-US" dirty="0"/>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stStyle>
          <a:p>
            <a:pPr lvl="0"/>
            <a:r>
              <a:rPr lang="en-US" dirty="0"/>
              <a:t>Click to Add Presenter</a:t>
            </a:r>
            <a:br>
              <a:rPr lang="en-US" dirty="0"/>
            </a:br>
            <a:r>
              <a:rPr lang="en-US" dirty="0"/>
              <a:t>Title</a:t>
            </a:r>
          </a:p>
        </p:txBody>
      </p:sp>
      <p:sp>
        <p:nvSpPr>
          <p:cNvPr id="2" name="TextBox 1">
            <a:extLst>
              <a:ext uri="{FF2B5EF4-FFF2-40B4-BE49-F238E27FC236}">
                <a16:creationId xmlns:a16="http://schemas.microsoft.com/office/drawing/2014/main" id="{DED88445-FA02-7971-750E-32D4DDEEE526}"/>
              </a:ext>
            </a:extLst>
          </p:cNvPr>
          <p:cNvSpPr txBox="1"/>
          <p:nvPr userDrawn="1"/>
        </p:nvSpPr>
        <p:spPr>
          <a:xfrm>
            <a:off x="1785708" y="196391"/>
            <a:ext cx="10423375" cy="1015663"/>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w="12700">
                  <a:noFill/>
                  <a:prstDash val="solid"/>
                </a:ln>
                <a:solidFill>
                  <a:srgbClr val="FFFFFF"/>
                </a:solidFill>
                <a:effectLst/>
                <a:uLnTx/>
                <a:uFillTx/>
                <a:latin typeface="Arial" panose="020B0604020202020204" pitchFamily="34" charset="0"/>
                <a:cs typeface="Arial" panose="020B0604020202020204" pitchFamily="34" charset="0"/>
              </a:rPr>
              <a:t>  Bureau of Infectious Disease and Laboratory Sciences</a:t>
            </a:r>
          </a:p>
        </p:txBody>
      </p:sp>
      <p:pic>
        <p:nvPicPr>
          <p:cNvPr id="3" name="Picture 2">
            <a:extLst>
              <a:ext uri="{FF2B5EF4-FFF2-40B4-BE49-F238E27FC236}">
                <a16:creationId xmlns:a16="http://schemas.microsoft.com/office/drawing/2014/main" id="{F0DDE00A-87B2-4712-9A4F-94C39053D083}"/>
              </a:ext>
            </a:extLst>
          </p:cNvPr>
          <p:cNvPicPr>
            <a:picLocks noChangeAspect="1"/>
          </p:cNvPicPr>
          <p:nvPr userDrawn="1"/>
        </p:nvPicPr>
        <p:blipFill>
          <a:blip r:embed="rId2"/>
          <a:stretch>
            <a:fillRect/>
          </a:stretch>
        </p:blipFill>
        <p:spPr>
          <a:xfrm>
            <a:off x="333053" y="302282"/>
            <a:ext cx="1536325" cy="749873"/>
          </a:xfrm>
          <a:prstGeom prst="rect">
            <a:avLst/>
          </a:prstGeom>
        </p:spPr>
      </p:pic>
    </p:spTree>
    <p:extLst>
      <p:ext uri="{BB962C8B-B14F-4D97-AF65-F5344CB8AC3E}">
        <p14:creationId xmlns:p14="http://schemas.microsoft.com/office/powerpoint/2010/main" val="4108470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 uri="{C183D7F6-B498-43B3-948B-1728B52AA6E4}">
                <adec:decorative xmlns:adec="http://schemas.microsoft.com/office/drawing/2017/decorative" val="1"/>
              </a:ext>
            </a:extLst>
          </p:cNvPr>
          <p:cNvSpPr/>
          <p:nvPr userDrawn="1"/>
        </p:nvSpPr>
        <p:spPr>
          <a:xfrm>
            <a:off x="0" y="5"/>
            <a:ext cx="12192000" cy="977549"/>
          </a:xfrm>
          <a:prstGeom prst="rect">
            <a:avLst/>
          </a:prstGeom>
          <a:solidFill>
            <a:srgbClr val="00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venir Next LT Pro" panose="020B0504020202020204" pitchFamily="34" charset="0"/>
                <a:ea typeface="+mj-ea"/>
                <a:cs typeface="Arial" panose="020B0604020202020204" pitchFamily="34" charset="0"/>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venir Next LT Pro" panose="020B05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venir Next LT Pro" panose="020B05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venir Next LT Pro" panose="020B05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to edit level one bullet text. (Add periods if full sentences; no periods needed otherwise.)</a:t>
            </a:r>
          </a:p>
          <a:p>
            <a:pPr lvl="1"/>
            <a:r>
              <a:rPr lang="en-US" dirty="0"/>
              <a:t>Second level bullet text</a:t>
            </a:r>
          </a:p>
          <a:p>
            <a:pPr lvl="2"/>
            <a:r>
              <a:rPr lang="en-US" dirty="0"/>
              <a:t>Third level bullet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venir Next LT Pro" panose="020B0504020202020204" pitchFamily="34" charset="0"/>
                <a:cs typeface="Arial" panose="020B0604020202020204" pitchFamily="34" charset="0"/>
              </a:rPr>
              <a:t>Massachusetts Department of Public Health | mass.gov/dph</a:t>
            </a:r>
          </a:p>
        </p:txBody>
      </p:sp>
      <p:sp>
        <p:nvSpPr>
          <p:cNvPr id="11" name="Slide Number Placeholder 5">
            <a:extLst>
              <a:ext uri="{FF2B5EF4-FFF2-40B4-BE49-F238E27FC236}">
                <a16:creationId xmlns:a16="http://schemas.microsoft.com/office/drawing/2014/main" id="{663A3D56-7B2F-49EE-B824-21DADD1106DB}"/>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182334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tyle C: Columns with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hasCustomPrompt="1"/>
          </p:nvPr>
        </p:nvSpPr>
        <p:spPr>
          <a:xfrm>
            <a:off x="839789" y="1097280"/>
            <a:ext cx="5157787" cy="823912"/>
          </a:xfrm>
          <a:prstGeom prst="rect">
            <a:avLst/>
          </a:prstGeom>
        </p:spPr>
        <p:txBody>
          <a:bodyPr anchor="b"/>
          <a:lstStyle>
            <a:lvl1pPr marL="0" indent="0">
              <a:buNone/>
              <a:defRPr sz="2800" b="1">
                <a:latin typeface="Avenir Next LT Pro" panose="020B05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 text </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62011" y="1920238"/>
            <a:ext cx="5157787" cy="4297680"/>
          </a:xfrm>
          <a:prstGeom prst="rect">
            <a:avLst/>
          </a:prstGeom>
        </p:spPr>
        <p:txBody>
          <a:bodyPr/>
          <a:lstStyle>
            <a:lvl1pPr>
              <a:defRPr sz="2400">
                <a:latin typeface="Avenir Next LT Pro" panose="020B0504020202020204" pitchFamily="34" charset="0"/>
                <a:cs typeface="Arial" panose="020B0604020202020204" pitchFamily="34" charset="0"/>
              </a:defRPr>
            </a:lvl1pPr>
            <a:lvl2pPr>
              <a:defRPr sz="2200">
                <a:latin typeface="Avenir Next LT Pro" panose="020B0504020202020204" pitchFamily="34" charset="0"/>
                <a:cs typeface="Arial" panose="020B0604020202020204" pitchFamily="34" charset="0"/>
              </a:defRPr>
            </a:lvl2pPr>
            <a:lvl3pPr marL="914400" indent="0">
              <a:buNone/>
              <a:defRPr>
                <a:latin typeface="Avenir Next LT Pro" panose="020B0504020202020204" pitchFamily="34" charset="0"/>
                <a:cs typeface="Arial" panose="020B0604020202020204" pitchFamily="34" charset="0"/>
              </a:defRPr>
            </a:lvl3pPr>
            <a:lvl4pPr>
              <a:defRPr>
                <a:latin typeface="Franklin Gothic Book" panose="020B0503020102020204" pitchFamily="34" charset="0"/>
              </a:defRPr>
            </a:lvl4pPr>
            <a:lvl5pPr marL="1828800" indent="0">
              <a:buNone/>
              <a:defRPr/>
            </a:lvl5pPr>
          </a:lstStyle>
          <a:p>
            <a:pPr lvl="0"/>
            <a:r>
              <a:rPr lang="en-US" dirty="0"/>
              <a:t>Edit bullet level one text.</a:t>
            </a:r>
          </a:p>
          <a:p>
            <a:pPr lvl="1"/>
            <a:r>
              <a:rPr lang="en-US" dirty="0"/>
              <a:t>Edit bullet level two text.</a:t>
            </a:r>
          </a:p>
          <a:p>
            <a:pPr lvl="2"/>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hasCustomPrompt="1"/>
          </p:nvPr>
        </p:nvSpPr>
        <p:spPr>
          <a:xfrm>
            <a:off x="6172203" y="1097280"/>
            <a:ext cx="5183188" cy="823912"/>
          </a:xfrm>
          <a:prstGeom prst="rect">
            <a:avLst/>
          </a:prstGeom>
        </p:spPr>
        <p:txBody>
          <a:bodyPr anchor="b"/>
          <a:lstStyle>
            <a:lvl1pPr marL="0" indent="0">
              <a:buNone/>
              <a:defRPr sz="2800" b="1">
                <a:latin typeface="Avenir Next LT Pro" panose="020B05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 text</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lvl1pPr>
              <a:defRPr sz="2400">
                <a:latin typeface="Avenir Next LT Pro" panose="020B0504020202020204" pitchFamily="34" charset="0"/>
                <a:cs typeface="Arial" panose="020B0604020202020204" pitchFamily="34" charset="0"/>
              </a:defRPr>
            </a:lvl1pPr>
            <a:lvl2pPr>
              <a:defRPr>
                <a:latin typeface="Avenir Next LT Pro" panose="020B0504020202020204" pitchFamily="34" charset="0"/>
                <a:cs typeface="Arial" panose="020B0604020202020204" pitchFamily="34" charset="0"/>
              </a:defRPr>
            </a:lvl2pPr>
            <a:lvl3pPr>
              <a:defRPr>
                <a:latin typeface="Avenir Next LT Pro" panose="020B0504020202020204" pitchFamily="34" charset="0"/>
                <a:cs typeface="Arial" panose="020B0604020202020204" pitchFamily="34" charset="0"/>
              </a:defRPr>
            </a:lvl3pPr>
            <a:lvl4pPr>
              <a:defRPr>
                <a:latin typeface="Franklin Gothic Book" panose="020B0503020102020204" pitchFamily="34" charset="0"/>
              </a:defRPr>
            </a:lvl4pPr>
          </a:lstStyle>
          <a:p>
            <a:pPr lvl="0"/>
            <a:r>
              <a:rPr lang="en-US" dirty="0"/>
              <a:t>Edit bullet level one text.</a:t>
            </a:r>
          </a:p>
          <a:p>
            <a:pPr lvl="1"/>
            <a:r>
              <a:rPr lang="en-US" dirty="0"/>
              <a:t>Edit bullet level two text.</a:t>
            </a:r>
          </a:p>
          <a:p>
            <a:pPr lvl="2"/>
            <a:endParaRPr lang="en-US" dirty="0"/>
          </a:p>
        </p:txBody>
      </p:sp>
      <p:sp>
        <p:nvSpPr>
          <p:cNvPr id="10" name="Rectangle 9">
            <a:extLst>
              <a:ext uri="{FF2B5EF4-FFF2-40B4-BE49-F238E27FC236}">
                <a16:creationId xmlns:a16="http://schemas.microsoft.com/office/drawing/2014/main" id="{599027F3-96A1-F54F-89E8-F47E6B10DE1B}"/>
              </a:ext>
              <a:ext uri="{C183D7F6-B498-43B3-948B-1728B52AA6E4}">
                <adec:decorative xmlns:adec="http://schemas.microsoft.com/office/drawing/2017/decorative" val="1"/>
              </a:ext>
            </a:extLst>
          </p:cNvPr>
          <p:cNvSpPr/>
          <p:nvPr userDrawn="1"/>
        </p:nvSpPr>
        <p:spPr>
          <a:xfrm>
            <a:off x="0" y="5"/>
            <a:ext cx="12192000" cy="977549"/>
          </a:xfrm>
          <a:prstGeom prst="rect">
            <a:avLst/>
          </a:prstGeom>
          <a:solidFill>
            <a:srgbClr val="00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a:extLst>
              <a:ext uri="{FF2B5EF4-FFF2-40B4-BE49-F238E27FC236}">
                <a16:creationId xmlns:a16="http://schemas.microsoft.com/office/drawing/2014/main" id="{8F696F47-27EC-4DEC-B31C-E3E63F7FBE4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venir Next LT Pro" panose="020B0504020202020204" pitchFamily="34" charset="0"/>
                <a:ea typeface="+mj-ea"/>
                <a:cs typeface="Arial" panose="020B0604020202020204" pitchFamily="34" charset="0"/>
              </a:defRPr>
            </a:lvl1pPr>
          </a:lstStyle>
          <a:p>
            <a:r>
              <a:rPr lang="en-US" dirty="0"/>
              <a:t>Click to add slide title</a:t>
            </a:r>
          </a:p>
        </p:txBody>
      </p:sp>
      <p:sp>
        <p:nvSpPr>
          <p:cNvPr id="13" name="TextBox 12">
            <a:extLst>
              <a:ext uri="{FF2B5EF4-FFF2-40B4-BE49-F238E27FC236}">
                <a16:creationId xmlns:a16="http://schemas.microsoft.com/office/drawing/2014/main" id="{03F1034B-732A-43E2-993F-868DF0D2772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venir Next LT Pro" panose="020B0504020202020204" pitchFamily="34" charset="0"/>
                <a:cs typeface="Arial" panose="020B0604020202020204" pitchFamily="34" charset="0"/>
              </a:rPr>
              <a:t>Massachusetts Department of Public Health | mass.gov/dph</a:t>
            </a:r>
          </a:p>
        </p:txBody>
      </p:sp>
      <p:sp>
        <p:nvSpPr>
          <p:cNvPr id="14" name="Slide Number Placeholder 5">
            <a:extLst>
              <a:ext uri="{FF2B5EF4-FFF2-40B4-BE49-F238E27FC236}">
                <a16:creationId xmlns:a16="http://schemas.microsoft.com/office/drawing/2014/main" id="{BE009795-B8D9-482E-96A1-D1025E613A3F}"/>
              </a:ext>
            </a:extLst>
          </p:cNvPr>
          <p:cNvSpPr>
            <a:spLocks noGrp="1"/>
          </p:cNvSpPr>
          <p:nvPr>
            <p:ph type="sldNum" sz="quarter" idx="10"/>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2494346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venir Next LT Pro" panose="020B05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2958441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Intro">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49108D5-E6A2-E374-F491-40DDE4CC949E}"/>
              </a:ext>
              <a:ext uri="{C183D7F6-B498-43B3-948B-1728B52AA6E4}">
                <adec:decorative xmlns:adec="http://schemas.microsoft.com/office/drawing/2017/decorative" val="1"/>
              </a:ext>
            </a:extLst>
          </p:cNvPr>
          <p:cNvCxnSpPr/>
          <p:nvPr userDrawn="1"/>
        </p:nvCxnSpPr>
        <p:spPr>
          <a:xfrm>
            <a:off x="2049517" y="2228193"/>
            <a:ext cx="81139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2F8765F-34CF-EDAB-B5EF-A28E0BDB163D}"/>
              </a:ext>
              <a:ext uri="{C183D7F6-B498-43B3-948B-1728B52AA6E4}">
                <adec:decorative xmlns:adec="http://schemas.microsoft.com/office/drawing/2017/decorative" val="1"/>
              </a:ext>
            </a:extLst>
          </p:cNvPr>
          <p:cNvCxnSpPr/>
          <p:nvPr userDrawn="1"/>
        </p:nvCxnSpPr>
        <p:spPr>
          <a:xfrm>
            <a:off x="2039007" y="4703379"/>
            <a:ext cx="81139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3CE05C00-0C08-7FEC-4EE1-897B5C522B54}"/>
              </a:ext>
            </a:extLst>
          </p:cNvPr>
          <p:cNvSpPr>
            <a:spLocks noGrp="1"/>
          </p:cNvSpPr>
          <p:nvPr>
            <p:ph type="body" sz="quarter" idx="10" hasCustomPrompt="1"/>
          </p:nvPr>
        </p:nvSpPr>
        <p:spPr>
          <a:xfrm>
            <a:off x="2995886" y="2814637"/>
            <a:ext cx="6032500" cy="1228725"/>
          </a:xfrm>
          <a:prstGeom prst="rect">
            <a:avLst/>
          </a:prstGeom>
        </p:spPr>
        <p:txBody>
          <a:bodyPr anchor="ctr" anchorCtr="0"/>
          <a:lstStyle>
            <a:lvl1pPr marL="0" indent="0" algn="ctr">
              <a:buNone/>
              <a:defRPr sz="4400" b="1">
                <a:solidFill>
                  <a:schemeClr val="bg1"/>
                </a:solidFill>
                <a:latin typeface="Avenir Next LT Pro" panose="020B0504020202020204" pitchFamily="34" charset="0"/>
                <a:cs typeface="Arial" panose="020B0604020202020204" pitchFamily="34" charset="0"/>
              </a:defRPr>
            </a:lvl1pPr>
          </a:lstStyle>
          <a:p>
            <a:pPr lvl="0"/>
            <a:r>
              <a:rPr lang="en-US" dirty="0"/>
              <a:t>Enter section title</a:t>
            </a:r>
          </a:p>
        </p:txBody>
      </p:sp>
    </p:spTree>
    <p:extLst>
      <p:ext uri="{BB962C8B-B14F-4D97-AF65-F5344CB8AC3E}">
        <p14:creationId xmlns:p14="http://schemas.microsoft.com/office/powerpoint/2010/main" val="1851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04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7"/>
          <p:cNvSpPr>
            <a:spLocks noGrp="1" noChangeArrowheads="1"/>
          </p:cNvSpPr>
          <p:nvPr>
            <p:ph type="dt" sz="half" idx="10"/>
          </p:nvPr>
        </p:nvSpPr>
        <p:spPr>
          <a:ln/>
        </p:spPr>
        <p:txBody>
          <a:bodyPr/>
          <a:lstStyle>
            <a:lvl1pPr>
              <a:defRPr/>
            </a:lvl1pPr>
          </a:lstStyle>
          <a:p>
            <a:fld id="{C8A432C8-69A7-458B-9684-2BFA64B31948}" type="datetime2">
              <a:rPr lang="en-US" smtClean="0"/>
              <a:t>Thursday, November 6, 2025</a:t>
            </a:fld>
            <a:endParaRPr lang="en-US" dirty="0"/>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396217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7"/>
          <p:cNvSpPr>
            <a:spLocks noGrp="1" noChangeArrowheads="1"/>
          </p:cNvSpPr>
          <p:nvPr>
            <p:ph type="dt" sz="half" idx="10"/>
          </p:nvPr>
        </p:nvSpPr>
        <p:spPr>
          <a:ln/>
        </p:spPr>
        <p:txBody>
          <a:bodyPr/>
          <a:lstStyle>
            <a:lvl1pPr>
              <a:defRPr/>
            </a:lvl1pPr>
          </a:lstStyle>
          <a:p>
            <a:fld id="{6396A3A3-94A6-4E5B-AF39-173ACA3E61CC}" type="datetime2">
              <a:rPr lang="en-US" smtClean="0"/>
              <a:t>Thursday, November 6, 2025</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762783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17"/>
          <p:cNvSpPr>
            <a:spLocks noGrp="1" noChangeArrowheads="1"/>
          </p:cNvSpPr>
          <p:nvPr>
            <p:ph type="dt" sz="half" idx="10"/>
          </p:nvPr>
        </p:nvSpPr>
        <p:spPr>
          <a:ln/>
        </p:spPr>
        <p:txBody>
          <a:bodyPr/>
          <a:lstStyle>
            <a:lvl1pPr>
              <a:defRPr/>
            </a:lvl1pPr>
          </a:lstStyle>
          <a:p>
            <a:fld id="{9933D019-A32C-4EAD-B8E6-DBDA699692FD}" type="datetime2">
              <a:rPr lang="en-US" smtClean="0"/>
              <a:t>Thursday, November 6, 2025</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171609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93801" y="1600201"/>
            <a:ext cx="509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89701" y="1600201"/>
            <a:ext cx="509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fld id="{CCEBA98F-560C-4997-81C4-81D4D9187EAB}" type="datetime2">
              <a:rPr lang="en-US" smtClean="0"/>
              <a:t>Thursday, November 6, 2025</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4229289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p:cNvSpPr>
            <a:spLocks noGrp="1" noChangeArrowheads="1"/>
          </p:cNvSpPr>
          <p:nvPr>
            <p:ph type="dt" sz="half" idx="10"/>
          </p:nvPr>
        </p:nvSpPr>
        <p:spPr>
          <a:ln/>
        </p:spPr>
        <p:txBody>
          <a:bodyPr/>
          <a:lstStyle>
            <a:lvl1pPr>
              <a:defRPr/>
            </a:lvl1pPr>
          </a:lstStyle>
          <a:p>
            <a:fld id="{150972B2-CA5C-437D-87D0-8081271A9E4B}" type="datetime2">
              <a:rPr lang="en-US" smtClean="0"/>
              <a:t>Thursday, November 6, 2025</a:t>
            </a:fld>
            <a:endParaRPr lang="en-US"/>
          </a:p>
        </p:txBody>
      </p:sp>
      <p:sp>
        <p:nvSpPr>
          <p:cNvPr id="8" name="Rectangle 18"/>
          <p:cNvSpPr>
            <a:spLocks noGrp="1" noChangeArrowheads="1"/>
          </p:cNvSpPr>
          <p:nvPr>
            <p:ph type="ftr" sz="quarter" idx="11"/>
          </p:nvPr>
        </p:nvSpPr>
        <p:spPr>
          <a:ln/>
        </p:spPr>
        <p:txBody>
          <a:bodyPr/>
          <a:lstStyle>
            <a:lvl1pPr>
              <a:defRPr/>
            </a:lvl1pPr>
          </a:lstStyle>
          <a:p>
            <a:pPr algn="r"/>
            <a:endParaRPr lang="en-US" dirty="0"/>
          </a:p>
        </p:txBody>
      </p:sp>
      <p:sp>
        <p:nvSpPr>
          <p:cNvPr id="9"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61416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3673210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p:cNvSpPr>
            <a:spLocks noGrp="1" noChangeArrowheads="1"/>
          </p:cNvSpPr>
          <p:nvPr>
            <p:ph type="dt" sz="half" idx="10"/>
          </p:nvPr>
        </p:nvSpPr>
        <p:spPr>
          <a:ln/>
        </p:spPr>
        <p:txBody>
          <a:bodyPr/>
          <a:lstStyle>
            <a:lvl1pPr>
              <a:defRPr/>
            </a:lvl1pPr>
          </a:lstStyle>
          <a:p>
            <a:fld id="{79CD4847-11EF-4466-A8AD-85CDB7B49118}" type="datetime2">
              <a:rPr lang="en-US" smtClean="0"/>
              <a:t>Thursday, November 6, 2025</a:t>
            </a:fld>
            <a:endParaRPr lang="en-US"/>
          </a:p>
        </p:txBody>
      </p:sp>
      <p:sp>
        <p:nvSpPr>
          <p:cNvPr id="4" name="Rectangle 18"/>
          <p:cNvSpPr>
            <a:spLocks noGrp="1" noChangeArrowheads="1"/>
          </p:cNvSpPr>
          <p:nvPr>
            <p:ph type="ftr" sz="quarter" idx="11"/>
          </p:nvPr>
        </p:nvSpPr>
        <p:spPr>
          <a:ln/>
        </p:spPr>
        <p:txBody>
          <a:bodyPr/>
          <a:lstStyle>
            <a:lvl1pPr>
              <a:defRPr/>
            </a:lvl1pPr>
          </a:lstStyle>
          <a:p>
            <a:pPr algn="r"/>
            <a:endParaRPr lang="en-US" dirty="0"/>
          </a:p>
        </p:txBody>
      </p:sp>
      <p:sp>
        <p:nvSpPr>
          <p:cNvPr id="5"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095246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fld id="{F168457A-3AB9-4880-8A0C-9F8524491207}" type="datetime2">
              <a:rPr lang="en-US" smtClean="0"/>
              <a:t>Thursday, November 6, 2025</a:t>
            </a:fld>
            <a:endParaRPr lang="en-US"/>
          </a:p>
        </p:txBody>
      </p:sp>
      <p:sp>
        <p:nvSpPr>
          <p:cNvPr id="3" name="Rectangle 18"/>
          <p:cNvSpPr>
            <a:spLocks noGrp="1" noChangeArrowheads="1"/>
          </p:cNvSpPr>
          <p:nvPr>
            <p:ph type="ftr" sz="quarter" idx="11"/>
          </p:nvPr>
        </p:nvSpPr>
        <p:spPr>
          <a:ln/>
        </p:spPr>
        <p:txBody>
          <a:bodyPr/>
          <a:lstStyle>
            <a:lvl1pPr>
              <a:defRPr/>
            </a:lvl1pPr>
          </a:lstStyle>
          <a:p>
            <a:pPr algn="r"/>
            <a:endParaRPr lang="en-US" dirty="0"/>
          </a:p>
        </p:txBody>
      </p:sp>
      <p:sp>
        <p:nvSpPr>
          <p:cNvPr id="4"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642538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7"/>
          <p:cNvSpPr>
            <a:spLocks noGrp="1" noChangeArrowheads="1"/>
          </p:cNvSpPr>
          <p:nvPr>
            <p:ph type="dt" sz="half" idx="10"/>
          </p:nvPr>
        </p:nvSpPr>
        <p:spPr>
          <a:ln/>
        </p:spPr>
        <p:txBody>
          <a:bodyPr/>
          <a:lstStyle>
            <a:lvl1pPr>
              <a:defRPr/>
            </a:lvl1pPr>
          </a:lstStyle>
          <a:p>
            <a:fld id="{3FE976D3-5B7F-4300-ABED-C91F1B2AE209}" type="datetime2">
              <a:rPr lang="en-US" smtClean="0"/>
              <a:t>Thursday, November 6, 2025</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512803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7"/>
          <p:cNvSpPr>
            <a:spLocks noGrp="1" noChangeArrowheads="1"/>
          </p:cNvSpPr>
          <p:nvPr>
            <p:ph type="dt" sz="half" idx="10"/>
          </p:nvPr>
        </p:nvSpPr>
        <p:spPr>
          <a:ln/>
        </p:spPr>
        <p:txBody>
          <a:bodyPr/>
          <a:lstStyle>
            <a:lvl1pPr>
              <a:defRPr/>
            </a:lvl1pPr>
          </a:lstStyle>
          <a:p>
            <a:fld id="{EBDC1E59-17DD-41CE-97CA-624A472382D4}" type="datetime2">
              <a:rPr lang="en-US" smtClean="0"/>
              <a:t>Thursday, November 6, 2025</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61174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fld id="{8CC057FC-95B6-4D89-AFDA-ABA33EE921E5}" type="datetime2">
              <a:rPr lang="en-US" smtClean="0"/>
              <a:t>Thursday, November 6, 2025</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09584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9917" y="198439"/>
            <a:ext cx="2743200" cy="5927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40317" y="198439"/>
            <a:ext cx="8026400" cy="59277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fld id="{EC4549AC-EB31-477F-92A9-B1988E232878}" type="datetime2">
              <a:rPr lang="en-US" smtClean="0"/>
              <a:t>Thursday, November 6, 2025</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681855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to edit level one bullet text. </a:t>
            </a:r>
          </a:p>
          <a:p>
            <a:pPr lvl="1"/>
            <a:r>
              <a:rPr lang="en-US" dirty="0"/>
              <a:t>Second level bullet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1" name="Slide Number Placeholder 5">
            <a:extLst>
              <a:ext uri="{FF2B5EF4-FFF2-40B4-BE49-F238E27FC236}">
                <a16:creationId xmlns:a16="http://schemas.microsoft.com/office/drawing/2014/main" id="{663A3D56-7B2F-49EE-B824-21DADD1106DB}"/>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251777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C: Columns with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hasCustomPrompt="1"/>
          </p:nvPr>
        </p:nvSpPr>
        <p:spPr>
          <a:xfrm>
            <a:off x="839789" y="1097280"/>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 Text </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marL="1828800" indent="0">
              <a:buNone/>
              <a:defRPr/>
            </a:lvl5pPr>
          </a:lstStyle>
          <a:p>
            <a:pPr lvl="0"/>
            <a:r>
              <a:rPr lang="en-US" dirty="0"/>
              <a:t>Edit bullet level one text.</a:t>
            </a:r>
          </a:p>
          <a:p>
            <a:pPr lvl="1"/>
            <a:r>
              <a:rPr lang="en-US" dirty="0"/>
              <a:t>Edit bullet level two text.</a:t>
            </a:r>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hasCustomPrompt="1"/>
          </p:nvPr>
        </p:nvSpPr>
        <p:spPr>
          <a:xfrm>
            <a:off x="6172203" y="1097280"/>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 Text</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stStyle>
          <a:p>
            <a:pPr lvl="0"/>
            <a:r>
              <a:rPr lang="en-US" dirty="0"/>
              <a:t>Edit bullet level one text.</a:t>
            </a:r>
          </a:p>
          <a:p>
            <a:pPr lvl="1"/>
            <a:r>
              <a:rPr lang="en-US" dirty="0"/>
              <a:t>Edit bullet level two text.</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a:extLst>
              <a:ext uri="{FF2B5EF4-FFF2-40B4-BE49-F238E27FC236}">
                <a16:creationId xmlns:a16="http://schemas.microsoft.com/office/drawing/2014/main" id="{8F696F47-27EC-4DEC-B31C-E3E63F7FBE4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13" name="TextBox 12">
            <a:extLst>
              <a:ext uri="{FF2B5EF4-FFF2-40B4-BE49-F238E27FC236}">
                <a16:creationId xmlns:a16="http://schemas.microsoft.com/office/drawing/2014/main" id="{03F1034B-732A-43E2-993F-868DF0D2772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4" name="Slide Number Placeholder 5">
            <a:extLst>
              <a:ext uri="{FF2B5EF4-FFF2-40B4-BE49-F238E27FC236}">
                <a16:creationId xmlns:a16="http://schemas.microsoft.com/office/drawing/2014/main" id="{BE009795-B8D9-482E-96A1-D1025E613A3F}"/>
              </a:ext>
            </a:extLst>
          </p:cNvPr>
          <p:cNvSpPr>
            <a:spLocks noGrp="1"/>
          </p:cNvSpPr>
          <p:nvPr>
            <p:ph type="sldNum" sz="quarter" idx="10"/>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166365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204033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3158760"/>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2138083"/>
            <a:ext cx="9220201" cy="3016210"/>
          </a:xfrm>
          <a:prstGeom prst="rect">
            <a:avLst/>
          </a:prstGeom>
        </p:spPr>
        <p:txBody>
          <a:bodyPr wrap="square">
            <a:spAutoFit/>
          </a:bodyPr>
          <a:lstStyle/>
          <a:p>
            <a:pPr marL="0" marR="0" lvl="0" indent="0" algn="l" defTabSz="914400" rtl="0" eaLnBrk="1" fontAlgn="base" latinLnBrk="0" hangingPunct="1">
              <a:lnSpc>
                <a:spcPct val="100000"/>
              </a:lnSpc>
              <a:spcBef>
                <a:spcPts val="1800"/>
              </a:spcBef>
              <a:spcAft>
                <a:spcPts val="0"/>
              </a:spcAft>
              <a:buClrTx/>
              <a:buSzTx/>
              <a:buFontTx/>
              <a:buNone/>
              <a:tabLst/>
              <a:defRPr/>
            </a:pPr>
            <a:r>
              <a:rPr lang="en-US" sz="3200" dirty="0">
                <a:latin typeface="Arial" panose="020B0604020202020204" pitchFamily="34" charset="0"/>
                <a:cs typeface="Arial" panose="020B0604020202020204" pitchFamily="34" charset="0"/>
              </a:rPr>
              <a:t>@MassDPH</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fontAlgn="base">
              <a:lnSpc>
                <a:spcPct val="100000"/>
              </a:lnSpc>
              <a:spcBef>
                <a:spcPts val="1800"/>
              </a:spcBef>
            </a:pPr>
            <a:r>
              <a:rPr lang="en-US" sz="3200" dirty="0">
                <a:latin typeface="Arial" panose="020B0604020202020204" pitchFamily="34" charset="0"/>
                <a:cs typeface="Arial" panose="020B0604020202020204" pitchFamily="34" charset="0"/>
              </a:rPr>
              <a:t>Massachusetts Department of Public Health</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fontAlgn="base">
              <a:lnSpc>
                <a:spcPct val="100000"/>
              </a:lnSpc>
              <a:spcBef>
                <a:spcPts val="1800"/>
              </a:spcBef>
            </a:pPr>
            <a:r>
              <a:rPr lang="en-US" sz="3200" dirty="0">
                <a:latin typeface="Arial" panose="020B0604020202020204" pitchFamily="34" charset="0"/>
                <a:cs typeface="Arial" panose="020B0604020202020204" pitchFamily="34" charset="0"/>
              </a:rPr>
              <a:t>mass.gov/dph</a:t>
            </a:r>
          </a:p>
        </p:txBody>
      </p:sp>
      <p:pic>
        <p:nvPicPr>
          <p:cNvPr id="16" name="Picture 4">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a:srcRect/>
          <a:stretch/>
        </p:blipFill>
        <p:spPr bwMode="auto">
          <a:xfrm>
            <a:off x="1093807" y="4248351"/>
            <a:ext cx="1200149" cy="12001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2" name="TextBox 1">
            <a:extLst>
              <a:ext uri="{FF2B5EF4-FFF2-40B4-BE49-F238E27FC236}">
                <a16:creationId xmlns:a16="http://schemas.microsoft.com/office/drawing/2014/main" id="{01573CFF-FEB4-457F-90DC-D389438D4775}"/>
              </a:ext>
            </a:extLst>
          </p:cNvPr>
          <p:cNvSpPr txBox="1"/>
          <p:nvPr userDrawn="1"/>
        </p:nvSpPr>
        <p:spPr>
          <a:xfrm>
            <a:off x="596900" y="140213"/>
            <a:ext cx="8864600"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Connect with DPH</a:t>
            </a:r>
          </a:p>
        </p:txBody>
      </p:sp>
      <p:sp>
        <p:nvSpPr>
          <p:cNvPr id="12" name="Slide Number Placeholder 5">
            <a:extLst>
              <a:ext uri="{FF2B5EF4-FFF2-40B4-BE49-F238E27FC236}">
                <a16:creationId xmlns:a16="http://schemas.microsoft.com/office/drawing/2014/main" id="{7C9B6E2D-48CD-4F33-96D0-5E3155FDD014}"/>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1355803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278006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88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 uri="{C183D7F6-B498-43B3-948B-1728B52AA6E4}">
                <adec:decorative xmlns:adec="http://schemas.microsoft.com/office/drawing/2017/decorative" val="1"/>
              </a:ext>
            </a:extLst>
          </p:cNvPr>
          <p:cNvSpPr/>
          <p:nvPr userDrawn="1"/>
        </p:nvSpPr>
        <p:spPr>
          <a:xfrm>
            <a:off x="0" y="-14985"/>
            <a:ext cx="12192000" cy="977549"/>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85708" y="196391"/>
            <a:ext cx="10423375"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w="12700">
                  <a:solidFill>
                    <a:schemeClr val="tx1"/>
                  </a:solidFill>
                  <a:prstDash val="solid"/>
                </a:ln>
                <a:solidFill>
                  <a:srgbClr val="FFFFFF"/>
                </a:solidFill>
                <a:effectLst/>
                <a:uLnTx/>
                <a:uFillTx/>
                <a:latin typeface="Avenir Next LT Pro" panose="020B0504020202020204" pitchFamily="34" charset="0"/>
                <a:cs typeface="Arial" panose="020B0604020202020204" pitchFamily="34" charset="0"/>
              </a:rPr>
              <a:t>  </a:t>
            </a:r>
            <a:r>
              <a:rPr kumimoji="0" lang="en-US" sz="3200" b="1" i="0" u="none" strike="noStrike" kern="0" cap="none" spc="0" normalizeH="0" baseline="0" noProof="0" dirty="0">
                <a:ln w="12700">
                  <a:noFill/>
                  <a:prstDash val="solid"/>
                </a:ln>
                <a:solidFill>
                  <a:srgbClr val="FFFFFF"/>
                </a:solidFill>
                <a:effectLst/>
                <a:uLnTx/>
                <a:uFillTx/>
                <a:latin typeface="Avenir Next LT Pro" panose="020B0504020202020204" pitchFamily="34" charset="0"/>
                <a:cs typeface="Arial" panose="020B0604020202020204" pitchFamily="34" charset="0"/>
              </a:rPr>
              <a:t>Massachusetts Department of Public Health</a:t>
            </a:r>
          </a:p>
        </p:txBody>
      </p:sp>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9" y="2358615"/>
            <a:ext cx="10440537" cy="1373701"/>
          </a:xfrm>
          <a:prstGeom prst="rect">
            <a:avLst/>
          </a:prstGeom>
        </p:spPr>
        <p:txBody>
          <a:bodyPr/>
          <a:lstStyle>
            <a:lvl1pPr marL="0" indent="0" algn="ctr">
              <a:buNone/>
              <a:defRPr sz="4400" b="1">
                <a:solidFill>
                  <a:schemeClr val="bg1"/>
                </a:solidFill>
                <a:latin typeface="Avenir Next LT Pro" panose="020B0504020202020204" pitchFamily="34" charset="0"/>
                <a:cs typeface="Arial" panose="020B0604020202020204" pitchFamily="34" charset="0"/>
              </a:defRPr>
            </a:lvl1pPr>
          </a:lstStyle>
          <a:p>
            <a:pPr lvl="0"/>
            <a:r>
              <a:rPr lang="en-US" dirty="0"/>
              <a:t>Click to Add Presentation Title</a:t>
            </a:r>
          </a:p>
          <a:p>
            <a:pPr lvl="0"/>
            <a:r>
              <a:rPr lang="en-US" dirty="0"/>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venir Next LT Pro" panose="020B0504020202020204" pitchFamily="34" charset="0"/>
                <a:cs typeface="Arial" panose="020B0604020202020204" pitchFamily="34" charset="0"/>
              </a:defRPr>
            </a:lvl1pPr>
          </a:lstStyle>
          <a:p>
            <a:pPr lvl="0"/>
            <a:r>
              <a:rPr lang="en-US" dirty="0"/>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venir Next LT Pro" panose="020B0504020202020204" pitchFamily="34" charset="0"/>
                <a:cs typeface="Arial" panose="020B0604020202020204" pitchFamily="34" charset="0"/>
              </a:defRPr>
            </a:lvl1pPr>
          </a:lstStyle>
          <a:p>
            <a:pPr lvl="0"/>
            <a:r>
              <a:rPr lang="en-US" dirty="0"/>
              <a:t>Click to add presenter</a:t>
            </a:r>
            <a:br>
              <a:rPr lang="en-US" dirty="0"/>
            </a:br>
            <a:r>
              <a:rPr lang="en-US" dirty="0"/>
              <a:t>Title</a:t>
            </a:r>
          </a:p>
        </p:txBody>
      </p:sp>
      <p:pic>
        <p:nvPicPr>
          <p:cNvPr id="14" name="Picture 13" descr="Logo, company name&#10;&#10;AI-generated content may be incorrect.">
            <a:extLst>
              <a:ext uri="{FF2B5EF4-FFF2-40B4-BE49-F238E27FC236}">
                <a16:creationId xmlns:a16="http://schemas.microsoft.com/office/drawing/2014/main" id="{12424AD9-3DDB-7449-9BD8-03E3D19E95A4}"/>
              </a:ext>
            </a:extLst>
          </p:cNvPr>
          <p:cNvPicPr>
            <a:picLocks noChangeAspect="1"/>
          </p:cNvPicPr>
          <p:nvPr userDrawn="1"/>
        </p:nvPicPr>
        <p:blipFill>
          <a:blip r:embed="rId2"/>
          <a:stretch>
            <a:fillRect/>
          </a:stretch>
        </p:blipFill>
        <p:spPr>
          <a:xfrm>
            <a:off x="251825" y="113766"/>
            <a:ext cx="1533883" cy="750024"/>
          </a:xfrm>
          <a:prstGeom prst="rect">
            <a:avLst/>
          </a:prstGeom>
        </p:spPr>
      </p:pic>
    </p:spTree>
    <p:extLst>
      <p:ext uri="{BB962C8B-B14F-4D97-AF65-F5344CB8AC3E}">
        <p14:creationId xmlns:p14="http://schemas.microsoft.com/office/powerpoint/2010/main" val="1726736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 uri="{C183D7F6-B498-43B3-948B-1728B52AA6E4}">
                <adec:decorative xmlns:adec="http://schemas.microsoft.com/office/drawing/2017/decorative" val="1"/>
              </a:ext>
            </a:extLst>
          </p:cNvPr>
          <p:cNvSpPr/>
          <p:nvPr userDrawn="1"/>
        </p:nvSpPr>
        <p:spPr>
          <a:xfrm>
            <a:off x="0" y="5"/>
            <a:ext cx="12192000" cy="977549"/>
          </a:xfrm>
          <a:prstGeom prst="rect">
            <a:avLst/>
          </a:prstGeom>
          <a:solidFill>
            <a:srgbClr val="00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venir Next LT Pro" panose="020B0504020202020204" pitchFamily="34" charset="0"/>
                <a:ea typeface="+mj-ea"/>
                <a:cs typeface="Arial" panose="020B0604020202020204" pitchFamily="34" charset="0"/>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venir Next LT Pro" panose="020B05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venir Next LT Pro" panose="020B05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1096971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6.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0" r:id="rId3"/>
    <p:sldLayoutId id="2147483653" r:id="rId4"/>
    <p:sldLayoutId id="2147483654" r:id="rId5"/>
    <p:sldLayoutId id="2147483659" r:id="rId6"/>
    <p:sldLayoutId id="214748365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237177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ChangeArrowheads="1"/>
          </p:cNvSpPr>
          <p:nvPr/>
        </p:nvSpPr>
        <p:spPr bwMode="auto">
          <a:xfrm>
            <a:off x="0" y="0"/>
            <a:ext cx="12211051" cy="1309688"/>
          </a:xfrm>
          <a:prstGeom prst="rect">
            <a:avLst/>
          </a:prstGeom>
          <a:solidFill>
            <a:srgbClr val="0066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b="1" dirty="0">
              <a:solidFill>
                <a:srgbClr val="000000"/>
              </a:solidFill>
            </a:endParaRPr>
          </a:p>
        </p:txBody>
      </p:sp>
      <p:sp>
        <p:nvSpPr>
          <p:cNvPr id="1027" name="Rectangle 15"/>
          <p:cNvSpPr>
            <a:spLocks noGrp="1" noChangeArrowheads="1"/>
          </p:cNvSpPr>
          <p:nvPr>
            <p:ph type="title"/>
          </p:nvPr>
        </p:nvSpPr>
        <p:spPr bwMode="auto">
          <a:xfrm>
            <a:off x="840317" y="198438"/>
            <a:ext cx="10972800"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16"/>
          <p:cNvSpPr>
            <a:spLocks noGrp="1" noChangeArrowheads="1"/>
          </p:cNvSpPr>
          <p:nvPr>
            <p:ph type="body" idx="1"/>
          </p:nvPr>
        </p:nvSpPr>
        <p:spPr bwMode="auto">
          <a:xfrm>
            <a:off x="1193800" y="1600201"/>
            <a:ext cx="1038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1" name="Rectangle 17"/>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r>
              <a:rPr lang="en-US"/>
              <a:t>DATE</a:t>
            </a:r>
            <a:endParaRPr lang="en-US" dirty="0"/>
          </a:p>
        </p:txBody>
      </p:sp>
      <p:sp>
        <p:nvSpPr>
          <p:cNvPr id="1042" name="Rectangle 18"/>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lgn="r"/>
            <a:r>
              <a:rPr lang="en-US"/>
              <a:t>April 28, 2017</a:t>
            </a:r>
            <a:endParaRPr lang="en-US" dirty="0"/>
          </a:p>
        </p:txBody>
      </p:sp>
      <p:sp>
        <p:nvSpPr>
          <p:cNvPr id="1043" name="Rectangle 19"/>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F4F051AF-86DC-43B3-B8B0-8DF76A1509E7}" type="slidenum">
              <a:rPr lang="en-US" altLang="en-US">
                <a:solidFill>
                  <a:srgbClr val="000000"/>
                </a:solidFill>
              </a:rPr>
              <a:pPr eaLnBrk="1" hangingPunct="1">
                <a:defRPr/>
              </a:pPr>
              <a:t>‹#›</a:t>
            </a:fld>
            <a:endParaRPr lang="en-US" altLang="en-US">
              <a:solidFill>
                <a:srgbClr val="000000"/>
              </a:solidFill>
            </a:endParaRPr>
          </a:p>
        </p:txBody>
      </p:sp>
      <p:pic>
        <p:nvPicPr>
          <p:cNvPr id="8" name="Picture 4" descr="DPH Logo - Blue w-shadow">
            <a:extLst>
              <a:ext uri="{FF2B5EF4-FFF2-40B4-BE49-F238E27FC236}">
                <a16:creationId xmlns:a16="http://schemas.microsoft.com/office/drawing/2014/main" id="{DA3FFEC6-DB0F-4B35-B7B6-B78282722043}"/>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995877" y="41669"/>
            <a:ext cx="1215175" cy="91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54097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ftr="0" dt="0"/>
  <p:txStyles>
    <p:titleStyle>
      <a:lvl1pPr algn="ctr" rtl="0" eaLnBrk="1" fontAlgn="base" hangingPunct="1">
        <a:spcBef>
          <a:spcPct val="0"/>
        </a:spcBef>
        <a:spcAft>
          <a:spcPct val="0"/>
        </a:spcAft>
        <a:defRPr sz="2000" b="1">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85A978-E8DF-43C5-81AD-9E02D99320AA}"/>
              </a:ext>
            </a:extLst>
          </p:cNvPr>
          <p:cNvSpPr>
            <a:spLocks noGrp="1"/>
          </p:cNvSpPr>
          <p:nvPr>
            <p:ph type="title" idx="4294967295"/>
          </p:nvPr>
        </p:nvSpPr>
        <p:spPr>
          <a:xfrm>
            <a:off x="875729" y="2358615"/>
            <a:ext cx="10440537" cy="1373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Massachusetts HIV Epidemiologic Profile: </a:t>
            </a:r>
          </a:p>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Data as of 7/1/2024</a:t>
            </a:r>
          </a:p>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Regional Report </a:t>
            </a:r>
          </a:p>
        </p:txBody>
      </p:sp>
    </p:spTree>
    <p:extLst>
      <p:ext uri="{BB962C8B-B14F-4D97-AF65-F5344CB8AC3E}">
        <p14:creationId xmlns:p14="http://schemas.microsoft.com/office/powerpoint/2010/main" val="2552531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Southeast HSR, Massachusetts 2014–2023</a:t>
            </a:r>
            <a:r>
              <a:rPr lang="en-US" sz="2400" baseline="30000" dirty="0"/>
              <a:t>1</a:t>
            </a:r>
            <a:r>
              <a:rPr lang="en-US" sz="2400" dirty="0"/>
              <a:t> </a:t>
            </a:r>
          </a:p>
        </p:txBody>
      </p:sp>
      <p:pic>
        <p:nvPicPr>
          <p:cNvPr id="4" name="Picture 3" descr="The figure is a trendline displaying the annual number of new HIV diagnoses and deaths among individuals with HIV for the most recent ten-year period.">
            <a:extLst>
              <a:ext uri="{FF2B5EF4-FFF2-40B4-BE49-F238E27FC236}">
                <a16:creationId xmlns:a16="http://schemas.microsoft.com/office/drawing/2014/main" id="{9AE6ADC0-35F2-1A51-29B9-6439026BE756}"/>
              </a:ext>
            </a:extLst>
          </p:cNvPr>
          <p:cNvPicPr>
            <a:picLocks noChangeAspect="1"/>
          </p:cNvPicPr>
          <p:nvPr/>
        </p:nvPicPr>
        <p:blipFill>
          <a:blip r:embed="rId3"/>
          <a:stretch>
            <a:fillRect/>
          </a:stretch>
        </p:blipFill>
        <p:spPr>
          <a:xfrm>
            <a:off x="359167" y="1104686"/>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10</a:t>
            </a:fld>
            <a:endParaRPr lang="en-US" dirty="0"/>
          </a:p>
        </p:txBody>
      </p:sp>
    </p:spTree>
    <p:extLst>
      <p:ext uri="{BB962C8B-B14F-4D97-AF65-F5344CB8AC3E}">
        <p14:creationId xmlns:p14="http://schemas.microsoft.com/office/powerpoint/2010/main" val="2383570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Southeast HSR, Massachusetts 2014–2023</a:t>
            </a:r>
            <a:r>
              <a:rPr lang="en-US" sz="2400" baseline="30000" dirty="0"/>
              <a:t>2</a:t>
            </a:r>
            <a:r>
              <a:rPr lang="en-US" sz="2400" dirty="0"/>
              <a:t> </a:t>
            </a:r>
          </a:p>
        </p:txBody>
      </p:sp>
      <p:pic>
        <p:nvPicPr>
          <p:cNvPr id="3" name="Picture 2" descr="The figure is a bar chart displaying a trend in the annual number of individuals living with HIV infection for the most recent ten-year period.">
            <a:extLst>
              <a:ext uri="{FF2B5EF4-FFF2-40B4-BE49-F238E27FC236}">
                <a16:creationId xmlns:a16="http://schemas.microsoft.com/office/drawing/2014/main" id="{A83D1A2B-15F0-275E-A5AE-739A35AAF2BB}"/>
              </a:ext>
            </a:extLst>
          </p:cNvPr>
          <p:cNvPicPr>
            <a:picLocks noChangeAspect="1"/>
          </p:cNvPicPr>
          <p:nvPr/>
        </p:nvPicPr>
        <p:blipFill>
          <a:blip r:embed="rId3"/>
          <a:stretch>
            <a:fillRect/>
          </a:stretch>
        </p:blipFill>
        <p:spPr>
          <a:xfrm>
            <a:off x="252477" y="1091764"/>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11</a:t>
            </a:fld>
            <a:endParaRPr lang="en-US" dirty="0"/>
          </a:p>
        </p:txBody>
      </p:sp>
    </p:spTree>
    <p:extLst>
      <p:ext uri="{BB962C8B-B14F-4D97-AF65-F5344CB8AC3E}">
        <p14:creationId xmlns:p14="http://schemas.microsoft.com/office/powerpoint/2010/main" val="2340795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Western HSR, Massachusetts 2014–2023</a:t>
            </a:r>
            <a:r>
              <a:rPr lang="en-US" sz="2400" baseline="30000" dirty="0"/>
              <a:t>1</a:t>
            </a:r>
            <a:r>
              <a:rPr lang="en-US" sz="2400" dirty="0"/>
              <a:t> </a:t>
            </a:r>
          </a:p>
        </p:txBody>
      </p:sp>
      <p:pic>
        <p:nvPicPr>
          <p:cNvPr id="4" name="Picture 3" descr="The figure is a trendline displaying the annual number of new HIV diagnoses and deaths among individuals with HIV for the most recent ten-year period.">
            <a:extLst>
              <a:ext uri="{FF2B5EF4-FFF2-40B4-BE49-F238E27FC236}">
                <a16:creationId xmlns:a16="http://schemas.microsoft.com/office/drawing/2014/main" id="{5A312E86-2E72-9374-B424-5C82A2C7E95D}"/>
              </a:ext>
            </a:extLst>
          </p:cNvPr>
          <p:cNvPicPr>
            <a:picLocks noChangeAspect="1"/>
          </p:cNvPicPr>
          <p:nvPr/>
        </p:nvPicPr>
        <p:blipFill>
          <a:blip r:embed="rId3"/>
          <a:stretch>
            <a:fillRect/>
          </a:stretch>
        </p:blipFill>
        <p:spPr>
          <a:xfrm>
            <a:off x="359167" y="1178880"/>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12</a:t>
            </a:fld>
            <a:endParaRPr lang="en-US" dirty="0"/>
          </a:p>
        </p:txBody>
      </p:sp>
    </p:spTree>
    <p:extLst>
      <p:ext uri="{BB962C8B-B14F-4D97-AF65-F5344CB8AC3E}">
        <p14:creationId xmlns:p14="http://schemas.microsoft.com/office/powerpoint/2010/main" val="279266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Western HSR, Massachusetts 2014–2023</a:t>
            </a:r>
            <a:r>
              <a:rPr lang="en-US" sz="2400" baseline="30000" dirty="0"/>
              <a:t>2</a:t>
            </a:r>
            <a:r>
              <a:rPr lang="en-US" sz="2400" dirty="0"/>
              <a:t> </a:t>
            </a:r>
          </a:p>
        </p:txBody>
      </p:sp>
      <p:pic>
        <p:nvPicPr>
          <p:cNvPr id="3" name="Picture 2" descr="The figure is a bar chart displaying a trend in the annual number of individuals living with HIV infection for the most recent ten-year period.">
            <a:extLst>
              <a:ext uri="{FF2B5EF4-FFF2-40B4-BE49-F238E27FC236}">
                <a16:creationId xmlns:a16="http://schemas.microsoft.com/office/drawing/2014/main" id="{7862A697-5D9F-55FE-DC44-FF8EBEEF0DC1}"/>
              </a:ext>
            </a:extLst>
          </p:cNvPr>
          <p:cNvPicPr>
            <a:picLocks noChangeAspect="1"/>
          </p:cNvPicPr>
          <p:nvPr/>
        </p:nvPicPr>
        <p:blipFill>
          <a:blip r:embed="rId3"/>
          <a:stretch>
            <a:fillRect/>
          </a:stretch>
        </p:blipFill>
        <p:spPr>
          <a:xfrm>
            <a:off x="252477" y="1100880"/>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13</a:t>
            </a:fld>
            <a:endParaRPr lang="en-US" dirty="0"/>
          </a:p>
        </p:txBody>
      </p:sp>
    </p:spTree>
    <p:extLst>
      <p:ext uri="{BB962C8B-B14F-4D97-AF65-F5344CB8AC3E}">
        <p14:creationId xmlns:p14="http://schemas.microsoft.com/office/powerpoint/2010/main" val="3852892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Number of new HIV infection diagnoses and deaths among individuals reported with HIV infection, Barnstable, Dukes, and Nantucket Counties, </a:t>
            </a:r>
            <a:br>
              <a:rPr lang="en-US" sz="2400" dirty="0"/>
            </a:br>
            <a:r>
              <a:rPr lang="en-US" sz="2400" dirty="0"/>
              <a:t>Massachusetts 2014–2023</a:t>
            </a:r>
            <a:r>
              <a:rPr lang="en-US" sz="2400" baseline="30000" dirty="0"/>
              <a:t>1</a:t>
            </a:r>
            <a:r>
              <a:rPr lang="en-US" sz="2400" dirty="0"/>
              <a:t> </a:t>
            </a:r>
          </a:p>
        </p:txBody>
      </p:sp>
      <p:pic>
        <p:nvPicPr>
          <p:cNvPr id="4" name="Picture 3" descr="The figure is a trendline displaying the annual number of new HIV diagnoses and deaths among individuals with HIV for the most recent ten-year period.">
            <a:extLst>
              <a:ext uri="{FF2B5EF4-FFF2-40B4-BE49-F238E27FC236}">
                <a16:creationId xmlns:a16="http://schemas.microsoft.com/office/drawing/2014/main" id="{0A4A6990-B97A-9A42-45EE-8CD11A7AD738}"/>
              </a:ext>
            </a:extLst>
          </p:cNvPr>
          <p:cNvPicPr>
            <a:picLocks noChangeAspect="1"/>
          </p:cNvPicPr>
          <p:nvPr/>
        </p:nvPicPr>
        <p:blipFill>
          <a:blip r:embed="rId3"/>
          <a:stretch>
            <a:fillRect/>
          </a:stretch>
        </p:blipFill>
        <p:spPr>
          <a:xfrm>
            <a:off x="301101" y="1104266"/>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14</a:t>
            </a:fld>
            <a:endParaRPr lang="en-US" dirty="0"/>
          </a:p>
        </p:txBody>
      </p:sp>
    </p:spTree>
    <p:extLst>
      <p:ext uri="{BB962C8B-B14F-4D97-AF65-F5344CB8AC3E}">
        <p14:creationId xmlns:p14="http://schemas.microsoft.com/office/powerpoint/2010/main" val="2844543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Barnstable, Dukes, and Nantucket Counties, Massachusetts 2014–2023</a:t>
            </a:r>
            <a:r>
              <a:rPr lang="en-US" sz="2400" baseline="30000" dirty="0"/>
              <a:t>2</a:t>
            </a:r>
            <a:r>
              <a:rPr lang="en-US" sz="2400" dirty="0"/>
              <a:t> </a:t>
            </a:r>
          </a:p>
        </p:txBody>
      </p:sp>
      <p:pic>
        <p:nvPicPr>
          <p:cNvPr id="3" name="Picture 2" descr="The figure is a bar chart displaying a trend in the annual number of individuals living with HIV infection for the most recent ten-year period.">
            <a:extLst>
              <a:ext uri="{FF2B5EF4-FFF2-40B4-BE49-F238E27FC236}">
                <a16:creationId xmlns:a16="http://schemas.microsoft.com/office/drawing/2014/main" id="{D9534CE7-E7D0-D1C0-3D96-56B14D9BA578}"/>
              </a:ext>
            </a:extLst>
          </p:cNvPr>
          <p:cNvPicPr>
            <a:picLocks noChangeAspect="1"/>
          </p:cNvPicPr>
          <p:nvPr/>
        </p:nvPicPr>
        <p:blipFill>
          <a:blip r:embed="rId3"/>
          <a:stretch>
            <a:fillRect/>
          </a:stretch>
        </p:blipFill>
        <p:spPr>
          <a:xfrm>
            <a:off x="233427" y="1024680"/>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15</a:t>
            </a:fld>
            <a:endParaRPr lang="en-US" dirty="0"/>
          </a:p>
        </p:txBody>
      </p:sp>
    </p:spTree>
    <p:extLst>
      <p:ext uri="{BB962C8B-B14F-4D97-AF65-F5344CB8AC3E}">
        <p14:creationId xmlns:p14="http://schemas.microsoft.com/office/powerpoint/2010/main" val="2475912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Berkshire County, Massachusetts 2014–2023</a:t>
            </a:r>
            <a:r>
              <a:rPr lang="en-US" sz="2400" baseline="30000" dirty="0"/>
              <a:t>1</a:t>
            </a:r>
            <a:r>
              <a:rPr lang="en-US" sz="2400" dirty="0"/>
              <a:t> </a:t>
            </a:r>
          </a:p>
        </p:txBody>
      </p:sp>
      <p:pic>
        <p:nvPicPr>
          <p:cNvPr id="4" name="Picture 3" descr="The figure is a trendline displaying the annual number of new HIV diagnoses and deaths among individuals with HIV for the most recent ten-year period.">
            <a:extLst>
              <a:ext uri="{FF2B5EF4-FFF2-40B4-BE49-F238E27FC236}">
                <a16:creationId xmlns:a16="http://schemas.microsoft.com/office/drawing/2014/main" id="{440ABC38-51E8-B58E-7699-C5E1839A4C88}"/>
              </a:ext>
            </a:extLst>
          </p:cNvPr>
          <p:cNvPicPr>
            <a:picLocks noChangeAspect="1"/>
          </p:cNvPicPr>
          <p:nvPr/>
        </p:nvPicPr>
        <p:blipFill>
          <a:blip r:embed="rId3"/>
          <a:stretch>
            <a:fillRect/>
          </a:stretch>
        </p:blipFill>
        <p:spPr>
          <a:xfrm>
            <a:off x="342389" y="1104686"/>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16</a:t>
            </a:fld>
            <a:endParaRPr lang="en-US" dirty="0"/>
          </a:p>
        </p:txBody>
      </p:sp>
    </p:spTree>
    <p:extLst>
      <p:ext uri="{BB962C8B-B14F-4D97-AF65-F5344CB8AC3E}">
        <p14:creationId xmlns:p14="http://schemas.microsoft.com/office/powerpoint/2010/main" val="1310288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Berkshire County, Massachusetts 2014–2023</a:t>
            </a:r>
            <a:r>
              <a:rPr lang="en-US" sz="2400" baseline="30000" dirty="0"/>
              <a:t>2</a:t>
            </a:r>
            <a:r>
              <a:rPr lang="en-US" sz="2400" dirty="0"/>
              <a:t> </a:t>
            </a:r>
          </a:p>
        </p:txBody>
      </p:sp>
      <p:pic>
        <p:nvPicPr>
          <p:cNvPr id="3" name="Picture 2" descr="The figure is a bar chart displaying a trend in the annual number of individuals living with HIV infection for the most recent ten-year period.">
            <a:extLst>
              <a:ext uri="{FF2B5EF4-FFF2-40B4-BE49-F238E27FC236}">
                <a16:creationId xmlns:a16="http://schemas.microsoft.com/office/drawing/2014/main" id="{B0D21FD2-B6B4-49B3-8C5C-797ADAD7DAA0}"/>
              </a:ext>
            </a:extLst>
          </p:cNvPr>
          <p:cNvPicPr>
            <a:picLocks noChangeAspect="1"/>
          </p:cNvPicPr>
          <p:nvPr/>
        </p:nvPicPr>
        <p:blipFill>
          <a:blip r:embed="rId3"/>
          <a:stretch>
            <a:fillRect/>
          </a:stretch>
        </p:blipFill>
        <p:spPr>
          <a:xfrm>
            <a:off x="233427" y="1081830"/>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17</a:t>
            </a:fld>
            <a:endParaRPr lang="en-US" dirty="0"/>
          </a:p>
        </p:txBody>
      </p:sp>
    </p:spTree>
    <p:extLst>
      <p:ext uri="{BB962C8B-B14F-4D97-AF65-F5344CB8AC3E}">
        <p14:creationId xmlns:p14="http://schemas.microsoft.com/office/powerpoint/2010/main" val="3296521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Bristol County, Massachusetts 2014–2023</a:t>
            </a:r>
            <a:r>
              <a:rPr lang="en-US" sz="2400" baseline="30000" dirty="0"/>
              <a:t>1</a:t>
            </a:r>
            <a:r>
              <a:rPr lang="en-US" sz="2400" dirty="0"/>
              <a:t> </a:t>
            </a:r>
          </a:p>
        </p:txBody>
      </p:sp>
      <p:pic>
        <p:nvPicPr>
          <p:cNvPr id="4" name="Picture 3" descr="The figure is a trendline displaying the annual number of new HIV diagnoses and deaths among individuals with HIV for the most recent ten-year period.">
            <a:extLst>
              <a:ext uri="{FF2B5EF4-FFF2-40B4-BE49-F238E27FC236}">
                <a16:creationId xmlns:a16="http://schemas.microsoft.com/office/drawing/2014/main" id="{7F25BDFA-9515-5C7D-C7FE-F17527D1037F}"/>
              </a:ext>
            </a:extLst>
          </p:cNvPr>
          <p:cNvPicPr>
            <a:picLocks noChangeAspect="1"/>
          </p:cNvPicPr>
          <p:nvPr/>
        </p:nvPicPr>
        <p:blipFill>
          <a:blip r:embed="rId3"/>
          <a:stretch>
            <a:fillRect/>
          </a:stretch>
        </p:blipFill>
        <p:spPr>
          <a:xfrm>
            <a:off x="321067" y="1062780"/>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18</a:t>
            </a:fld>
            <a:endParaRPr lang="en-US" dirty="0"/>
          </a:p>
        </p:txBody>
      </p:sp>
    </p:spTree>
    <p:extLst>
      <p:ext uri="{BB962C8B-B14F-4D97-AF65-F5344CB8AC3E}">
        <p14:creationId xmlns:p14="http://schemas.microsoft.com/office/powerpoint/2010/main" val="37699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Bristol County, Massachusetts 2014–2023</a:t>
            </a:r>
            <a:r>
              <a:rPr lang="en-US" sz="2400" baseline="30000" dirty="0"/>
              <a:t>2</a:t>
            </a:r>
            <a:r>
              <a:rPr lang="en-US" sz="2400" dirty="0"/>
              <a:t> </a:t>
            </a:r>
          </a:p>
        </p:txBody>
      </p:sp>
      <p:pic>
        <p:nvPicPr>
          <p:cNvPr id="3" name="Picture 2" descr="The figure is a bar chart displaying a trend in the annual number of individuals living with HIV infection for the most recent ten-year period.">
            <a:extLst>
              <a:ext uri="{FF2B5EF4-FFF2-40B4-BE49-F238E27FC236}">
                <a16:creationId xmlns:a16="http://schemas.microsoft.com/office/drawing/2014/main" id="{67C6E0AE-5D10-D5BD-9F7A-426D2981A1C2}"/>
              </a:ext>
            </a:extLst>
          </p:cNvPr>
          <p:cNvPicPr>
            <a:picLocks noChangeAspect="1"/>
          </p:cNvPicPr>
          <p:nvPr/>
        </p:nvPicPr>
        <p:blipFill>
          <a:blip r:embed="rId3"/>
          <a:stretch>
            <a:fillRect/>
          </a:stretch>
        </p:blipFill>
        <p:spPr>
          <a:xfrm>
            <a:off x="252477" y="1100880"/>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19</a:t>
            </a:fld>
            <a:endParaRPr lang="en-US" dirty="0"/>
          </a:p>
        </p:txBody>
      </p:sp>
    </p:spTree>
    <p:extLst>
      <p:ext uri="{BB962C8B-B14F-4D97-AF65-F5344CB8AC3E}">
        <p14:creationId xmlns:p14="http://schemas.microsoft.com/office/powerpoint/2010/main" val="1459831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Boston HSR, Massachusetts 2014–2023</a:t>
            </a:r>
            <a:r>
              <a:rPr lang="en-US" sz="2400" baseline="30000" dirty="0"/>
              <a:t>1</a:t>
            </a:r>
            <a:r>
              <a:rPr lang="en-US" sz="2400" dirty="0"/>
              <a:t> </a:t>
            </a:r>
          </a:p>
        </p:txBody>
      </p:sp>
      <p:pic>
        <p:nvPicPr>
          <p:cNvPr id="4" name="Picture 3" descr="The figure is a trendline displaying the annual number of new HIV diagnoses and deaths among individuals with HIV for the most recent ten-year period.&#10;">
            <a:extLst>
              <a:ext uri="{FF2B5EF4-FFF2-40B4-BE49-F238E27FC236}">
                <a16:creationId xmlns:a16="http://schemas.microsoft.com/office/drawing/2014/main" id="{08F9343F-9956-7FEA-21A8-7E1DE46528C7}"/>
              </a:ext>
            </a:extLst>
          </p:cNvPr>
          <p:cNvPicPr>
            <a:picLocks noChangeAspect="1"/>
          </p:cNvPicPr>
          <p:nvPr/>
        </p:nvPicPr>
        <p:blipFill>
          <a:blip r:embed="rId3"/>
          <a:stretch>
            <a:fillRect/>
          </a:stretch>
        </p:blipFill>
        <p:spPr>
          <a:xfrm>
            <a:off x="359167" y="1005630"/>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a:t>
            </a:fld>
            <a:endParaRPr lang="en-US" dirty="0"/>
          </a:p>
        </p:txBody>
      </p:sp>
    </p:spTree>
    <p:extLst>
      <p:ext uri="{BB962C8B-B14F-4D97-AF65-F5344CB8AC3E}">
        <p14:creationId xmlns:p14="http://schemas.microsoft.com/office/powerpoint/2010/main" val="3760593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Essex County, Massachusetts 2014–2023</a:t>
            </a:r>
            <a:r>
              <a:rPr lang="en-US" sz="2400" baseline="30000" dirty="0"/>
              <a:t>1</a:t>
            </a:r>
            <a:r>
              <a:rPr lang="en-US" sz="2400" dirty="0"/>
              <a:t> </a:t>
            </a:r>
          </a:p>
        </p:txBody>
      </p:sp>
      <p:pic>
        <p:nvPicPr>
          <p:cNvPr id="4" name="Picture 3" descr="The figure is a trendline displaying the annual number of new HIV diagnoses and deaths among individuals with HIV for the most recent ten-year period.">
            <a:extLst>
              <a:ext uri="{FF2B5EF4-FFF2-40B4-BE49-F238E27FC236}">
                <a16:creationId xmlns:a16="http://schemas.microsoft.com/office/drawing/2014/main" id="{1D425ADE-7DA6-D06A-AAB6-14155D6383AB}"/>
              </a:ext>
            </a:extLst>
          </p:cNvPr>
          <p:cNvPicPr>
            <a:picLocks noChangeAspect="1"/>
          </p:cNvPicPr>
          <p:nvPr/>
        </p:nvPicPr>
        <p:blipFill>
          <a:blip r:embed="rId3"/>
          <a:stretch>
            <a:fillRect/>
          </a:stretch>
        </p:blipFill>
        <p:spPr>
          <a:xfrm>
            <a:off x="340117" y="1100880"/>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20</a:t>
            </a:fld>
            <a:endParaRPr lang="en-US" dirty="0"/>
          </a:p>
        </p:txBody>
      </p:sp>
    </p:spTree>
    <p:extLst>
      <p:ext uri="{BB962C8B-B14F-4D97-AF65-F5344CB8AC3E}">
        <p14:creationId xmlns:p14="http://schemas.microsoft.com/office/powerpoint/2010/main" val="2960834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Essex County, Massachusetts 2014–2023</a:t>
            </a:r>
            <a:r>
              <a:rPr lang="en-US" sz="2400" baseline="30000" dirty="0"/>
              <a:t>2</a:t>
            </a:r>
            <a:r>
              <a:rPr lang="en-US" sz="2400" dirty="0"/>
              <a:t> </a:t>
            </a:r>
          </a:p>
        </p:txBody>
      </p:sp>
      <p:pic>
        <p:nvPicPr>
          <p:cNvPr id="3" name="Picture 2" descr="The figure is a bar chart displaying a trend in the annual number of individuals living with HIV infection for the most recent ten-year period.">
            <a:extLst>
              <a:ext uri="{FF2B5EF4-FFF2-40B4-BE49-F238E27FC236}">
                <a16:creationId xmlns:a16="http://schemas.microsoft.com/office/drawing/2014/main" id="{985E4287-BED3-E28B-E12E-994170783F49}"/>
              </a:ext>
            </a:extLst>
          </p:cNvPr>
          <p:cNvPicPr>
            <a:picLocks noChangeAspect="1"/>
          </p:cNvPicPr>
          <p:nvPr/>
        </p:nvPicPr>
        <p:blipFill>
          <a:blip r:embed="rId3"/>
          <a:stretch>
            <a:fillRect/>
          </a:stretch>
        </p:blipFill>
        <p:spPr>
          <a:xfrm>
            <a:off x="252477" y="1081830"/>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21</a:t>
            </a:fld>
            <a:endParaRPr lang="en-US" dirty="0"/>
          </a:p>
        </p:txBody>
      </p:sp>
    </p:spTree>
    <p:extLst>
      <p:ext uri="{BB962C8B-B14F-4D97-AF65-F5344CB8AC3E}">
        <p14:creationId xmlns:p14="http://schemas.microsoft.com/office/powerpoint/2010/main" val="716456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Franklin County, Massachusetts 2014–2023</a:t>
            </a:r>
            <a:r>
              <a:rPr lang="en-US" sz="2400" baseline="30000" dirty="0"/>
              <a:t>1</a:t>
            </a:r>
            <a:r>
              <a:rPr lang="en-US" sz="2400" dirty="0"/>
              <a:t> </a:t>
            </a:r>
          </a:p>
        </p:txBody>
      </p:sp>
      <p:pic>
        <p:nvPicPr>
          <p:cNvPr id="4" name="Picture 3" descr="The figure is a trendline displaying the annual number of new HIV diagnoses and deaths among individuals with HIV for the most recent ten-year period.">
            <a:extLst>
              <a:ext uri="{FF2B5EF4-FFF2-40B4-BE49-F238E27FC236}">
                <a16:creationId xmlns:a16="http://schemas.microsoft.com/office/drawing/2014/main" id="{7149D136-E6B3-6264-C362-DE608C278F8E}"/>
              </a:ext>
            </a:extLst>
          </p:cNvPr>
          <p:cNvPicPr>
            <a:picLocks noChangeAspect="1"/>
          </p:cNvPicPr>
          <p:nvPr/>
        </p:nvPicPr>
        <p:blipFill>
          <a:blip r:embed="rId3"/>
          <a:stretch>
            <a:fillRect/>
          </a:stretch>
        </p:blipFill>
        <p:spPr>
          <a:xfrm>
            <a:off x="359167" y="1104476"/>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22</a:t>
            </a:fld>
            <a:endParaRPr lang="en-US" dirty="0"/>
          </a:p>
        </p:txBody>
      </p:sp>
    </p:spTree>
    <p:extLst>
      <p:ext uri="{BB962C8B-B14F-4D97-AF65-F5344CB8AC3E}">
        <p14:creationId xmlns:p14="http://schemas.microsoft.com/office/powerpoint/2010/main" val="3398605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Franklin County, Massachusetts 2014–2023</a:t>
            </a:r>
            <a:r>
              <a:rPr lang="en-US" sz="2400" baseline="30000" dirty="0"/>
              <a:t>2</a:t>
            </a:r>
            <a:r>
              <a:rPr lang="en-US" sz="2400" dirty="0"/>
              <a:t> </a:t>
            </a:r>
          </a:p>
        </p:txBody>
      </p:sp>
      <p:pic>
        <p:nvPicPr>
          <p:cNvPr id="3" name="Picture 2" descr="The figure is a bar chart displaying a trend in the annual number of individuals living with HIV infection for the most recent ten-year period.">
            <a:extLst>
              <a:ext uri="{FF2B5EF4-FFF2-40B4-BE49-F238E27FC236}">
                <a16:creationId xmlns:a16="http://schemas.microsoft.com/office/drawing/2014/main" id="{FAAA2720-6580-0FB4-9B2A-33F9923A1EA0}"/>
              </a:ext>
            </a:extLst>
          </p:cNvPr>
          <p:cNvPicPr>
            <a:picLocks noChangeAspect="1"/>
          </p:cNvPicPr>
          <p:nvPr/>
        </p:nvPicPr>
        <p:blipFill>
          <a:blip r:embed="rId3"/>
          <a:stretch>
            <a:fillRect/>
          </a:stretch>
        </p:blipFill>
        <p:spPr>
          <a:xfrm>
            <a:off x="258619" y="1091764"/>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23</a:t>
            </a:fld>
            <a:endParaRPr lang="en-US" dirty="0"/>
          </a:p>
        </p:txBody>
      </p:sp>
    </p:spTree>
    <p:extLst>
      <p:ext uri="{BB962C8B-B14F-4D97-AF65-F5344CB8AC3E}">
        <p14:creationId xmlns:p14="http://schemas.microsoft.com/office/powerpoint/2010/main" val="1652978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Hampden County, Massachusetts 2014–2023</a:t>
            </a:r>
            <a:r>
              <a:rPr lang="en-US" sz="2400" baseline="30000" dirty="0"/>
              <a:t>1</a:t>
            </a:r>
            <a:r>
              <a:rPr lang="en-US" sz="2400" dirty="0"/>
              <a:t> </a:t>
            </a:r>
          </a:p>
        </p:txBody>
      </p:sp>
      <p:pic>
        <p:nvPicPr>
          <p:cNvPr id="4" name="Picture 3" descr="The figure is a trendline displaying the annual number of new HIV diagnoses and deaths among individuals with HIV for the most recent ten-year period.">
            <a:extLst>
              <a:ext uri="{FF2B5EF4-FFF2-40B4-BE49-F238E27FC236}">
                <a16:creationId xmlns:a16="http://schemas.microsoft.com/office/drawing/2014/main" id="{55FDD832-2783-79D0-1977-241801130BF5}"/>
              </a:ext>
            </a:extLst>
          </p:cNvPr>
          <p:cNvPicPr>
            <a:picLocks noChangeAspect="1"/>
          </p:cNvPicPr>
          <p:nvPr/>
        </p:nvPicPr>
        <p:blipFill>
          <a:blip r:embed="rId3"/>
          <a:stretch>
            <a:fillRect/>
          </a:stretch>
        </p:blipFill>
        <p:spPr>
          <a:xfrm>
            <a:off x="417233" y="1104266"/>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24</a:t>
            </a:fld>
            <a:endParaRPr lang="en-US" dirty="0"/>
          </a:p>
        </p:txBody>
      </p:sp>
    </p:spTree>
    <p:extLst>
      <p:ext uri="{BB962C8B-B14F-4D97-AF65-F5344CB8AC3E}">
        <p14:creationId xmlns:p14="http://schemas.microsoft.com/office/powerpoint/2010/main" val="182725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Hampden County, Massachusetts 2014–2023</a:t>
            </a:r>
            <a:r>
              <a:rPr lang="en-US" sz="2400" baseline="30000" dirty="0"/>
              <a:t>2</a:t>
            </a:r>
            <a:r>
              <a:rPr lang="en-US" sz="2400" dirty="0"/>
              <a:t> </a:t>
            </a:r>
          </a:p>
        </p:txBody>
      </p:sp>
      <p:pic>
        <p:nvPicPr>
          <p:cNvPr id="3" name="Picture 2" descr="The figure is a bar chart displaying a trend in the annual number of individuals living with HIV infection for the most recent ten-year period.">
            <a:extLst>
              <a:ext uri="{FF2B5EF4-FFF2-40B4-BE49-F238E27FC236}">
                <a16:creationId xmlns:a16="http://schemas.microsoft.com/office/drawing/2014/main" id="{CB8F4E1E-D8AC-C5D8-1E9D-E6575AC07678}"/>
              </a:ext>
            </a:extLst>
          </p:cNvPr>
          <p:cNvPicPr>
            <a:picLocks noChangeAspect="1"/>
          </p:cNvPicPr>
          <p:nvPr/>
        </p:nvPicPr>
        <p:blipFill>
          <a:blip r:embed="rId3"/>
          <a:stretch>
            <a:fillRect/>
          </a:stretch>
        </p:blipFill>
        <p:spPr>
          <a:xfrm>
            <a:off x="252477" y="1100880"/>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25</a:t>
            </a:fld>
            <a:endParaRPr lang="en-US" dirty="0"/>
          </a:p>
        </p:txBody>
      </p:sp>
    </p:spTree>
    <p:extLst>
      <p:ext uri="{BB962C8B-B14F-4D97-AF65-F5344CB8AC3E}">
        <p14:creationId xmlns:p14="http://schemas.microsoft.com/office/powerpoint/2010/main" val="1119179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Number of new HIV infection diagnoses and deaths among individuals reported with HIV infection, Hampshire County, Massachusetts 2014–2023</a:t>
            </a:r>
            <a:r>
              <a:rPr lang="en-US" sz="2400" baseline="30000" dirty="0"/>
              <a:t>1</a:t>
            </a:r>
            <a:r>
              <a:rPr lang="en-US" sz="2400" dirty="0"/>
              <a:t> </a:t>
            </a:r>
          </a:p>
        </p:txBody>
      </p:sp>
      <p:pic>
        <p:nvPicPr>
          <p:cNvPr id="4" name="Picture 3" descr="The figure is a trendline displaying the annual number of new HIV diagnoses and deaths among individuals with HIV for the most recent ten-year period.">
            <a:extLst>
              <a:ext uri="{FF2B5EF4-FFF2-40B4-BE49-F238E27FC236}">
                <a16:creationId xmlns:a16="http://schemas.microsoft.com/office/drawing/2014/main" id="{416546FF-9294-BAC9-1FEC-847CCEF7A0DB}"/>
              </a:ext>
            </a:extLst>
          </p:cNvPr>
          <p:cNvPicPr>
            <a:picLocks noChangeAspect="1"/>
          </p:cNvPicPr>
          <p:nvPr/>
        </p:nvPicPr>
        <p:blipFill>
          <a:blip r:embed="rId3"/>
          <a:stretch>
            <a:fillRect/>
          </a:stretch>
        </p:blipFill>
        <p:spPr>
          <a:xfrm>
            <a:off x="454417" y="1196130"/>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26</a:t>
            </a:fld>
            <a:endParaRPr lang="en-US" dirty="0"/>
          </a:p>
        </p:txBody>
      </p:sp>
    </p:spTree>
    <p:extLst>
      <p:ext uri="{BB962C8B-B14F-4D97-AF65-F5344CB8AC3E}">
        <p14:creationId xmlns:p14="http://schemas.microsoft.com/office/powerpoint/2010/main" val="2851752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Hampshire County, Massachusetts 2014–2023</a:t>
            </a:r>
            <a:r>
              <a:rPr lang="en-US" sz="2400" baseline="30000" dirty="0"/>
              <a:t>2</a:t>
            </a:r>
            <a:r>
              <a:rPr lang="en-US" sz="2400" dirty="0"/>
              <a:t> </a:t>
            </a:r>
          </a:p>
        </p:txBody>
      </p:sp>
      <p:pic>
        <p:nvPicPr>
          <p:cNvPr id="3" name="Picture 2" descr="The figure is a bar chart displaying a trend in the annual number of individuals living with HIV infection for the most recent ten-year period.">
            <a:extLst>
              <a:ext uri="{FF2B5EF4-FFF2-40B4-BE49-F238E27FC236}">
                <a16:creationId xmlns:a16="http://schemas.microsoft.com/office/drawing/2014/main" id="{35BE643F-179D-844E-687D-F4EDA5AF86FD}"/>
              </a:ext>
            </a:extLst>
          </p:cNvPr>
          <p:cNvPicPr>
            <a:picLocks noChangeAspect="1"/>
          </p:cNvPicPr>
          <p:nvPr/>
        </p:nvPicPr>
        <p:blipFill>
          <a:blip r:embed="rId3"/>
          <a:stretch>
            <a:fillRect/>
          </a:stretch>
        </p:blipFill>
        <p:spPr>
          <a:xfrm>
            <a:off x="271527" y="1138980"/>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27</a:t>
            </a:fld>
            <a:endParaRPr lang="en-US" dirty="0"/>
          </a:p>
        </p:txBody>
      </p:sp>
    </p:spTree>
    <p:extLst>
      <p:ext uri="{BB962C8B-B14F-4D97-AF65-F5344CB8AC3E}">
        <p14:creationId xmlns:p14="http://schemas.microsoft.com/office/powerpoint/2010/main" val="178327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Middlesex County, Massachusetts 2014–2023</a:t>
            </a:r>
            <a:r>
              <a:rPr lang="en-US" sz="2400" baseline="30000" dirty="0"/>
              <a:t>1</a:t>
            </a:r>
            <a:r>
              <a:rPr lang="en-US" sz="2400" dirty="0"/>
              <a:t> </a:t>
            </a:r>
          </a:p>
        </p:txBody>
      </p:sp>
      <p:pic>
        <p:nvPicPr>
          <p:cNvPr id="4" name="Picture 3" descr="The figure is a trendline displaying the annual number of new HIV diagnoses and deaths among individuals with HIV for the most recent ten-year period.">
            <a:extLst>
              <a:ext uri="{FF2B5EF4-FFF2-40B4-BE49-F238E27FC236}">
                <a16:creationId xmlns:a16="http://schemas.microsoft.com/office/drawing/2014/main" id="{98E4688B-6852-50FE-70E6-ADAA264213E8}"/>
              </a:ext>
            </a:extLst>
          </p:cNvPr>
          <p:cNvPicPr>
            <a:picLocks noChangeAspect="1"/>
          </p:cNvPicPr>
          <p:nvPr/>
        </p:nvPicPr>
        <p:blipFill>
          <a:blip r:embed="rId3"/>
          <a:stretch>
            <a:fillRect/>
          </a:stretch>
        </p:blipFill>
        <p:spPr>
          <a:xfrm>
            <a:off x="397267" y="1177080"/>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28</a:t>
            </a:fld>
            <a:endParaRPr lang="en-US" dirty="0"/>
          </a:p>
        </p:txBody>
      </p:sp>
    </p:spTree>
    <p:extLst>
      <p:ext uri="{BB962C8B-B14F-4D97-AF65-F5344CB8AC3E}">
        <p14:creationId xmlns:p14="http://schemas.microsoft.com/office/powerpoint/2010/main" val="264729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Middlesex County, Massachusetts 2014–2023</a:t>
            </a:r>
            <a:r>
              <a:rPr lang="en-US" sz="2400" baseline="30000" dirty="0"/>
              <a:t>2</a:t>
            </a:r>
            <a:r>
              <a:rPr lang="en-US" sz="2400" dirty="0"/>
              <a:t> </a:t>
            </a:r>
          </a:p>
        </p:txBody>
      </p:sp>
      <p:pic>
        <p:nvPicPr>
          <p:cNvPr id="3" name="Picture 2" descr="The figure is a bar chart displaying a trend in the annual number of individuals living with HIV infection for the most recent ten-year period.">
            <a:extLst>
              <a:ext uri="{FF2B5EF4-FFF2-40B4-BE49-F238E27FC236}">
                <a16:creationId xmlns:a16="http://schemas.microsoft.com/office/drawing/2014/main" id="{472D0D1B-5F21-76C0-1E51-FD82EF503F77}"/>
              </a:ext>
            </a:extLst>
          </p:cNvPr>
          <p:cNvPicPr>
            <a:picLocks noChangeAspect="1"/>
          </p:cNvPicPr>
          <p:nvPr/>
        </p:nvPicPr>
        <p:blipFill>
          <a:blip r:embed="rId3"/>
          <a:stretch>
            <a:fillRect/>
          </a:stretch>
        </p:blipFill>
        <p:spPr>
          <a:xfrm>
            <a:off x="252477" y="1100880"/>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29</a:t>
            </a:fld>
            <a:endParaRPr lang="en-US" dirty="0"/>
          </a:p>
        </p:txBody>
      </p:sp>
    </p:spTree>
    <p:extLst>
      <p:ext uri="{BB962C8B-B14F-4D97-AF65-F5344CB8AC3E}">
        <p14:creationId xmlns:p14="http://schemas.microsoft.com/office/powerpoint/2010/main" val="4227153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Boston HSR, Massachusetts 2014–2023</a:t>
            </a:r>
            <a:r>
              <a:rPr lang="en-US" sz="2400" baseline="30000" dirty="0"/>
              <a:t>2</a:t>
            </a:r>
            <a:r>
              <a:rPr lang="en-US" sz="2400" dirty="0"/>
              <a:t> </a:t>
            </a:r>
          </a:p>
        </p:txBody>
      </p:sp>
      <p:pic>
        <p:nvPicPr>
          <p:cNvPr id="3" name="Picture 2" descr="The figure is a bar chart displaying a trend in the annual number of individuals living with HIV infection for the most recent ten-year period.">
            <a:extLst>
              <a:ext uri="{FF2B5EF4-FFF2-40B4-BE49-F238E27FC236}">
                <a16:creationId xmlns:a16="http://schemas.microsoft.com/office/drawing/2014/main" id="{34DDB412-59FC-3862-1C54-82B756F25548}"/>
              </a:ext>
            </a:extLst>
          </p:cNvPr>
          <p:cNvPicPr>
            <a:picLocks noChangeAspect="1"/>
          </p:cNvPicPr>
          <p:nvPr/>
        </p:nvPicPr>
        <p:blipFill>
          <a:blip r:embed="rId3"/>
          <a:stretch>
            <a:fillRect/>
          </a:stretch>
        </p:blipFill>
        <p:spPr>
          <a:xfrm>
            <a:off x="252477" y="1091764"/>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3</a:t>
            </a:fld>
            <a:endParaRPr lang="en-US" dirty="0"/>
          </a:p>
        </p:txBody>
      </p:sp>
    </p:spTree>
    <p:extLst>
      <p:ext uri="{BB962C8B-B14F-4D97-AF65-F5344CB8AC3E}">
        <p14:creationId xmlns:p14="http://schemas.microsoft.com/office/powerpoint/2010/main" val="2322543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Norfolk County, Massachusetts 2014–2023</a:t>
            </a:r>
            <a:r>
              <a:rPr lang="en-US" sz="2400" baseline="30000" dirty="0"/>
              <a:t>1</a:t>
            </a:r>
            <a:r>
              <a:rPr lang="en-US" sz="2400" dirty="0"/>
              <a:t> </a:t>
            </a:r>
          </a:p>
        </p:txBody>
      </p:sp>
      <p:pic>
        <p:nvPicPr>
          <p:cNvPr id="4" name="Picture 3" descr="The figure is a trendline displaying the annual number of new HIV diagnoses and deaths among individuals with HIV for the most recent ten-year period.">
            <a:extLst>
              <a:ext uri="{FF2B5EF4-FFF2-40B4-BE49-F238E27FC236}">
                <a16:creationId xmlns:a16="http://schemas.microsoft.com/office/drawing/2014/main" id="{AA1B0318-3F2B-891E-5418-F91AEF28911D}"/>
              </a:ext>
            </a:extLst>
          </p:cNvPr>
          <p:cNvPicPr>
            <a:picLocks noChangeAspect="1"/>
          </p:cNvPicPr>
          <p:nvPr/>
        </p:nvPicPr>
        <p:blipFill>
          <a:blip r:embed="rId3"/>
          <a:stretch>
            <a:fillRect/>
          </a:stretch>
        </p:blipFill>
        <p:spPr>
          <a:xfrm>
            <a:off x="397267" y="1196130"/>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30</a:t>
            </a:fld>
            <a:endParaRPr lang="en-US" dirty="0"/>
          </a:p>
        </p:txBody>
      </p:sp>
    </p:spTree>
    <p:extLst>
      <p:ext uri="{BB962C8B-B14F-4D97-AF65-F5344CB8AC3E}">
        <p14:creationId xmlns:p14="http://schemas.microsoft.com/office/powerpoint/2010/main" val="1929972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Norfolk County, Massachusetts 2014–2023</a:t>
            </a:r>
            <a:r>
              <a:rPr lang="en-US" sz="2400" baseline="30000" dirty="0"/>
              <a:t>2</a:t>
            </a:r>
            <a:r>
              <a:rPr lang="en-US" sz="2400" dirty="0"/>
              <a:t> </a:t>
            </a:r>
          </a:p>
        </p:txBody>
      </p:sp>
      <p:pic>
        <p:nvPicPr>
          <p:cNvPr id="3" name="Picture 2" descr="The figure is a bar chart displaying a trend in the annual number of individuals living with HIV infection for the most recent ten-year period.">
            <a:extLst>
              <a:ext uri="{FF2B5EF4-FFF2-40B4-BE49-F238E27FC236}">
                <a16:creationId xmlns:a16="http://schemas.microsoft.com/office/drawing/2014/main" id="{E6EDF44F-9C0C-7990-5FDE-D33B0E0710DF}"/>
              </a:ext>
            </a:extLst>
          </p:cNvPr>
          <p:cNvPicPr>
            <a:picLocks noChangeAspect="1"/>
          </p:cNvPicPr>
          <p:nvPr/>
        </p:nvPicPr>
        <p:blipFill>
          <a:blip r:embed="rId3"/>
          <a:stretch>
            <a:fillRect/>
          </a:stretch>
        </p:blipFill>
        <p:spPr>
          <a:xfrm>
            <a:off x="271527" y="1119930"/>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31</a:t>
            </a:fld>
            <a:endParaRPr lang="en-US" dirty="0"/>
          </a:p>
        </p:txBody>
      </p:sp>
    </p:spTree>
    <p:extLst>
      <p:ext uri="{BB962C8B-B14F-4D97-AF65-F5344CB8AC3E}">
        <p14:creationId xmlns:p14="http://schemas.microsoft.com/office/powerpoint/2010/main" val="283168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Plymouth County, Massachusetts 2014–2023</a:t>
            </a:r>
            <a:r>
              <a:rPr lang="en-US" sz="2400" baseline="30000" dirty="0"/>
              <a:t>1</a:t>
            </a:r>
            <a:r>
              <a:rPr lang="en-US" sz="2400" dirty="0"/>
              <a:t> </a:t>
            </a:r>
          </a:p>
        </p:txBody>
      </p:sp>
      <p:pic>
        <p:nvPicPr>
          <p:cNvPr id="4" name="Picture 3" descr="The figure is a trendline displaying the annual number of new HIV diagnoses and deaths among individuals with HIV for the most recent ten-year period.">
            <a:extLst>
              <a:ext uri="{FF2B5EF4-FFF2-40B4-BE49-F238E27FC236}">
                <a16:creationId xmlns:a16="http://schemas.microsoft.com/office/drawing/2014/main" id="{2F8D9566-83D3-31AD-ACCF-D7B8798421CB}"/>
              </a:ext>
            </a:extLst>
          </p:cNvPr>
          <p:cNvPicPr>
            <a:picLocks noChangeAspect="1"/>
          </p:cNvPicPr>
          <p:nvPr/>
        </p:nvPicPr>
        <p:blipFill>
          <a:blip r:embed="rId3"/>
          <a:stretch>
            <a:fillRect/>
          </a:stretch>
        </p:blipFill>
        <p:spPr>
          <a:xfrm>
            <a:off x="397267" y="1158030"/>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32</a:t>
            </a:fld>
            <a:endParaRPr lang="en-US" dirty="0"/>
          </a:p>
        </p:txBody>
      </p:sp>
    </p:spTree>
    <p:extLst>
      <p:ext uri="{BB962C8B-B14F-4D97-AF65-F5344CB8AC3E}">
        <p14:creationId xmlns:p14="http://schemas.microsoft.com/office/powerpoint/2010/main" val="1371787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Plymouth County, Massachusetts 2014–2023</a:t>
            </a:r>
            <a:r>
              <a:rPr lang="en-US" sz="2400" baseline="30000" dirty="0"/>
              <a:t>2</a:t>
            </a:r>
            <a:r>
              <a:rPr lang="en-US" sz="2400" dirty="0"/>
              <a:t> </a:t>
            </a:r>
          </a:p>
        </p:txBody>
      </p:sp>
      <p:pic>
        <p:nvPicPr>
          <p:cNvPr id="3" name="Picture 2" descr="The figure is a bar chart displaying a trend in the annual number of individuals living with HIV infection for the most recent ten-year period.">
            <a:extLst>
              <a:ext uri="{FF2B5EF4-FFF2-40B4-BE49-F238E27FC236}">
                <a16:creationId xmlns:a16="http://schemas.microsoft.com/office/drawing/2014/main" id="{8AE2C1F7-335A-DB98-6CE2-5F96DFECF8E4}"/>
              </a:ext>
            </a:extLst>
          </p:cNvPr>
          <p:cNvPicPr>
            <a:picLocks noChangeAspect="1"/>
          </p:cNvPicPr>
          <p:nvPr/>
        </p:nvPicPr>
        <p:blipFill>
          <a:blip r:embed="rId3"/>
          <a:stretch>
            <a:fillRect/>
          </a:stretch>
        </p:blipFill>
        <p:spPr>
          <a:xfrm>
            <a:off x="252477" y="1119930"/>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33</a:t>
            </a:fld>
            <a:endParaRPr lang="en-US" dirty="0"/>
          </a:p>
        </p:txBody>
      </p:sp>
    </p:spTree>
    <p:extLst>
      <p:ext uri="{BB962C8B-B14F-4D97-AF65-F5344CB8AC3E}">
        <p14:creationId xmlns:p14="http://schemas.microsoft.com/office/powerpoint/2010/main" val="2388734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Suffolk County, Massachusetts 2014–2023</a:t>
            </a:r>
            <a:r>
              <a:rPr lang="en-US" sz="2400" baseline="30000" dirty="0"/>
              <a:t>1</a:t>
            </a:r>
            <a:r>
              <a:rPr lang="en-US" sz="2400" dirty="0"/>
              <a:t> </a:t>
            </a:r>
          </a:p>
        </p:txBody>
      </p:sp>
      <p:pic>
        <p:nvPicPr>
          <p:cNvPr id="4" name="Picture 3" descr="The figure is a trendline displaying the annual number of new HIV diagnoses and deaths among individuals with HIV for the most recent ten-year period.">
            <a:extLst>
              <a:ext uri="{FF2B5EF4-FFF2-40B4-BE49-F238E27FC236}">
                <a16:creationId xmlns:a16="http://schemas.microsoft.com/office/drawing/2014/main" id="{7C2805A4-9C12-6357-9735-C6A460E486F5}"/>
              </a:ext>
            </a:extLst>
          </p:cNvPr>
          <p:cNvPicPr>
            <a:picLocks noChangeAspect="1"/>
          </p:cNvPicPr>
          <p:nvPr/>
        </p:nvPicPr>
        <p:blipFill>
          <a:blip r:embed="rId3"/>
          <a:stretch>
            <a:fillRect/>
          </a:stretch>
        </p:blipFill>
        <p:spPr>
          <a:xfrm>
            <a:off x="435367" y="1081830"/>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34</a:t>
            </a:fld>
            <a:endParaRPr lang="en-US" dirty="0"/>
          </a:p>
        </p:txBody>
      </p:sp>
    </p:spTree>
    <p:extLst>
      <p:ext uri="{BB962C8B-B14F-4D97-AF65-F5344CB8AC3E}">
        <p14:creationId xmlns:p14="http://schemas.microsoft.com/office/powerpoint/2010/main" val="1056263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Suffolk County, Massachusetts 2014–2023</a:t>
            </a:r>
            <a:r>
              <a:rPr lang="en-US" sz="2400" baseline="30000" dirty="0"/>
              <a:t>2</a:t>
            </a:r>
            <a:r>
              <a:rPr lang="en-US" sz="2400" dirty="0"/>
              <a:t> </a:t>
            </a:r>
          </a:p>
        </p:txBody>
      </p:sp>
      <p:pic>
        <p:nvPicPr>
          <p:cNvPr id="3" name="Picture 2" descr="The figure is a bar chart displaying a trend in the annual number of individuals living with HIV infection for the most recent ten-year period.">
            <a:extLst>
              <a:ext uri="{FF2B5EF4-FFF2-40B4-BE49-F238E27FC236}">
                <a16:creationId xmlns:a16="http://schemas.microsoft.com/office/drawing/2014/main" id="{ECE4DC1B-268D-7EC3-0CF1-F8EA63A64DD7}"/>
              </a:ext>
            </a:extLst>
          </p:cNvPr>
          <p:cNvPicPr>
            <a:picLocks noChangeAspect="1"/>
          </p:cNvPicPr>
          <p:nvPr/>
        </p:nvPicPr>
        <p:blipFill>
          <a:blip r:embed="rId3"/>
          <a:stretch>
            <a:fillRect/>
          </a:stretch>
        </p:blipFill>
        <p:spPr>
          <a:xfrm>
            <a:off x="271527" y="1138980"/>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35</a:t>
            </a:fld>
            <a:endParaRPr lang="en-US" dirty="0"/>
          </a:p>
        </p:txBody>
      </p:sp>
    </p:spTree>
    <p:extLst>
      <p:ext uri="{BB962C8B-B14F-4D97-AF65-F5344CB8AC3E}">
        <p14:creationId xmlns:p14="http://schemas.microsoft.com/office/powerpoint/2010/main" val="1106676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City of Boston, Massachusetts 2014–2023</a:t>
            </a:r>
            <a:r>
              <a:rPr lang="en-US" sz="2400" baseline="30000" dirty="0"/>
              <a:t>1</a:t>
            </a:r>
            <a:r>
              <a:rPr lang="en-US" sz="2400" dirty="0"/>
              <a:t> </a:t>
            </a:r>
          </a:p>
        </p:txBody>
      </p:sp>
      <p:pic>
        <p:nvPicPr>
          <p:cNvPr id="4" name="Picture 3" descr="The figure is a trendline displaying the annual number of new HIV diagnoses and deaths among individuals with HIV for the most recent ten-year period.">
            <a:extLst>
              <a:ext uri="{FF2B5EF4-FFF2-40B4-BE49-F238E27FC236}">
                <a16:creationId xmlns:a16="http://schemas.microsoft.com/office/drawing/2014/main" id="{5AE0501C-7AB2-03B6-07DE-2C20C5A962D2}"/>
              </a:ext>
            </a:extLst>
          </p:cNvPr>
          <p:cNvPicPr>
            <a:picLocks noChangeAspect="1"/>
          </p:cNvPicPr>
          <p:nvPr/>
        </p:nvPicPr>
        <p:blipFill>
          <a:blip r:embed="rId3"/>
          <a:stretch>
            <a:fillRect/>
          </a:stretch>
        </p:blipFill>
        <p:spPr>
          <a:xfrm>
            <a:off x="378217" y="1138980"/>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36</a:t>
            </a:fld>
            <a:endParaRPr lang="en-US" dirty="0"/>
          </a:p>
        </p:txBody>
      </p:sp>
    </p:spTree>
    <p:extLst>
      <p:ext uri="{BB962C8B-B14F-4D97-AF65-F5344CB8AC3E}">
        <p14:creationId xmlns:p14="http://schemas.microsoft.com/office/powerpoint/2010/main" val="2289741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City of Boston, Massachusetts 2014–2023</a:t>
            </a:r>
            <a:r>
              <a:rPr lang="en-US" sz="2400" baseline="30000" dirty="0"/>
              <a:t>2</a:t>
            </a:r>
            <a:r>
              <a:rPr lang="en-US" sz="2400" dirty="0"/>
              <a:t> </a:t>
            </a:r>
          </a:p>
        </p:txBody>
      </p:sp>
      <p:pic>
        <p:nvPicPr>
          <p:cNvPr id="3" name="Picture 2" descr="The figure is a bar chart displaying a trend in the annual number of individuals living with HIV infection for the most recent ten-year period.">
            <a:extLst>
              <a:ext uri="{FF2B5EF4-FFF2-40B4-BE49-F238E27FC236}">
                <a16:creationId xmlns:a16="http://schemas.microsoft.com/office/drawing/2014/main" id="{745B7E95-25D5-7426-A44E-84E7FEA42522}"/>
              </a:ext>
            </a:extLst>
          </p:cNvPr>
          <p:cNvPicPr>
            <a:picLocks noChangeAspect="1"/>
          </p:cNvPicPr>
          <p:nvPr/>
        </p:nvPicPr>
        <p:blipFill>
          <a:blip r:embed="rId3"/>
          <a:stretch>
            <a:fillRect/>
          </a:stretch>
        </p:blipFill>
        <p:spPr>
          <a:xfrm>
            <a:off x="271527" y="1158030"/>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37</a:t>
            </a:fld>
            <a:endParaRPr lang="en-US" dirty="0"/>
          </a:p>
        </p:txBody>
      </p:sp>
    </p:spTree>
    <p:extLst>
      <p:ext uri="{BB962C8B-B14F-4D97-AF65-F5344CB8AC3E}">
        <p14:creationId xmlns:p14="http://schemas.microsoft.com/office/powerpoint/2010/main" val="2136850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Worcester County, Massachusetts 2014–2023</a:t>
            </a:r>
            <a:r>
              <a:rPr lang="en-US" sz="2400" baseline="30000" dirty="0"/>
              <a:t>1</a:t>
            </a:r>
            <a:r>
              <a:rPr lang="en-US" sz="2400" dirty="0"/>
              <a:t> </a:t>
            </a:r>
          </a:p>
        </p:txBody>
      </p:sp>
      <p:pic>
        <p:nvPicPr>
          <p:cNvPr id="4" name="Picture 3" descr="The figure is a trendline displaying the annual number of new HIV diagnoses and deaths among individuals with HIV for the most recent ten-year period.">
            <a:extLst>
              <a:ext uri="{FF2B5EF4-FFF2-40B4-BE49-F238E27FC236}">
                <a16:creationId xmlns:a16="http://schemas.microsoft.com/office/drawing/2014/main" id="{19B45A57-2F7D-514C-72F9-3E2B44DEC1DF}"/>
              </a:ext>
            </a:extLst>
          </p:cNvPr>
          <p:cNvPicPr>
            <a:picLocks noChangeAspect="1"/>
          </p:cNvPicPr>
          <p:nvPr/>
        </p:nvPicPr>
        <p:blipFill>
          <a:blip r:embed="rId3"/>
          <a:stretch>
            <a:fillRect/>
          </a:stretch>
        </p:blipFill>
        <p:spPr>
          <a:xfrm>
            <a:off x="359167" y="1100880"/>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38</a:t>
            </a:fld>
            <a:endParaRPr lang="en-US" dirty="0"/>
          </a:p>
        </p:txBody>
      </p:sp>
    </p:spTree>
    <p:extLst>
      <p:ext uri="{BB962C8B-B14F-4D97-AF65-F5344CB8AC3E}">
        <p14:creationId xmlns:p14="http://schemas.microsoft.com/office/powerpoint/2010/main" val="9141095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Worcester County, Massachusetts 2014–2023</a:t>
            </a:r>
            <a:r>
              <a:rPr lang="en-US" sz="2400" baseline="30000" dirty="0"/>
              <a:t>2</a:t>
            </a:r>
            <a:r>
              <a:rPr lang="en-US" sz="2400" dirty="0"/>
              <a:t> </a:t>
            </a:r>
          </a:p>
        </p:txBody>
      </p:sp>
      <p:pic>
        <p:nvPicPr>
          <p:cNvPr id="3" name="Picture 2" descr="The figure is a bar chart displaying a trend in the annual number of individuals living with HIV infection for the most recent ten-year period.">
            <a:extLst>
              <a:ext uri="{FF2B5EF4-FFF2-40B4-BE49-F238E27FC236}">
                <a16:creationId xmlns:a16="http://schemas.microsoft.com/office/drawing/2014/main" id="{EE2C00E9-1A7D-523E-D462-4FDB3AE4342C}"/>
              </a:ext>
            </a:extLst>
          </p:cNvPr>
          <p:cNvPicPr>
            <a:picLocks noChangeAspect="1"/>
          </p:cNvPicPr>
          <p:nvPr/>
        </p:nvPicPr>
        <p:blipFill>
          <a:blip r:embed="rId3"/>
          <a:stretch>
            <a:fillRect/>
          </a:stretch>
        </p:blipFill>
        <p:spPr>
          <a:xfrm>
            <a:off x="271527" y="1119930"/>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39</a:t>
            </a:fld>
            <a:endParaRPr lang="en-US" dirty="0"/>
          </a:p>
        </p:txBody>
      </p:sp>
    </p:spTree>
    <p:extLst>
      <p:ext uri="{BB962C8B-B14F-4D97-AF65-F5344CB8AC3E}">
        <p14:creationId xmlns:p14="http://schemas.microsoft.com/office/powerpoint/2010/main" val="2591528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Central HSR, Massachusetts 2014–2023</a:t>
            </a:r>
            <a:r>
              <a:rPr lang="en-US" sz="2400" baseline="30000" dirty="0"/>
              <a:t>1</a:t>
            </a:r>
            <a:r>
              <a:rPr lang="en-US" sz="2400" dirty="0"/>
              <a:t> </a:t>
            </a:r>
          </a:p>
        </p:txBody>
      </p:sp>
      <p:pic>
        <p:nvPicPr>
          <p:cNvPr id="4" name="Picture 3" descr="The figure is a trendline displaying the annual number of new HIV diagnoses and deaths among individuals with HIV for the most recent ten-year period.">
            <a:extLst>
              <a:ext uri="{FF2B5EF4-FFF2-40B4-BE49-F238E27FC236}">
                <a16:creationId xmlns:a16="http://schemas.microsoft.com/office/drawing/2014/main" id="{AAEE0018-F86E-10F8-8C5C-75A05BC17856}"/>
              </a:ext>
            </a:extLst>
          </p:cNvPr>
          <p:cNvPicPr>
            <a:picLocks noChangeAspect="1"/>
          </p:cNvPicPr>
          <p:nvPr/>
        </p:nvPicPr>
        <p:blipFill>
          <a:blip r:embed="rId3"/>
          <a:stretch>
            <a:fillRect/>
          </a:stretch>
        </p:blipFill>
        <p:spPr>
          <a:xfrm>
            <a:off x="359167" y="1005630"/>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4</a:t>
            </a:fld>
            <a:endParaRPr lang="en-US" dirty="0"/>
          </a:p>
        </p:txBody>
      </p:sp>
    </p:spTree>
    <p:extLst>
      <p:ext uri="{BB962C8B-B14F-4D97-AF65-F5344CB8AC3E}">
        <p14:creationId xmlns:p14="http://schemas.microsoft.com/office/powerpoint/2010/main" val="4037131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Central HSR, Massachusetts 2014–2023</a:t>
            </a:r>
            <a:r>
              <a:rPr lang="en-US" sz="2400" baseline="30000" dirty="0"/>
              <a:t>2</a:t>
            </a:r>
            <a:r>
              <a:rPr lang="en-US" sz="2400" dirty="0"/>
              <a:t> </a:t>
            </a:r>
          </a:p>
        </p:txBody>
      </p:sp>
      <p:pic>
        <p:nvPicPr>
          <p:cNvPr id="3" name="Picture 2" descr="The figure is a bar chart displaying a trend in the annual number of individuals living with HIV infection for the most recent ten-year period.">
            <a:extLst>
              <a:ext uri="{FF2B5EF4-FFF2-40B4-BE49-F238E27FC236}">
                <a16:creationId xmlns:a16="http://schemas.microsoft.com/office/drawing/2014/main" id="{10FFBD97-2CE6-F9E3-72A3-ABDF856815AE}"/>
              </a:ext>
            </a:extLst>
          </p:cNvPr>
          <p:cNvPicPr>
            <a:picLocks noChangeAspect="1"/>
          </p:cNvPicPr>
          <p:nvPr/>
        </p:nvPicPr>
        <p:blipFill>
          <a:blip r:embed="rId3"/>
          <a:stretch>
            <a:fillRect/>
          </a:stretch>
        </p:blipFill>
        <p:spPr>
          <a:xfrm>
            <a:off x="252477" y="1005630"/>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5</a:t>
            </a:fld>
            <a:endParaRPr lang="en-US" dirty="0"/>
          </a:p>
        </p:txBody>
      </p:sp>
    </p:spTree>
    <p:extLst>
      <p:ext uri="{BB962C8B-B14F-4D97-AF65-F5344CB8AC3E}">
        <p14:creationId xmlns:p14="http://schemas.microsoft.com/office/powerpoint/2010/main" val="3841914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Metrowest HSR, Massachusetts 2014–2023</a:t>
            </a:r>
            <a:r>
              <a:rPr lang="en-US" sz="2400" baseline="30000" dirty="0"/>
              <a:t>1</a:t>
            </a:r>
            <a:r>
              <a:rPr lang="en-US" sz="2400" dirty="0"/>
              <a:t> </a:t>
            </a:r>
          </a:p>
        </p:txBody>
      </p:sp>
      <p:pic>
        <p:nvPicPr>
          <p:cNvPr id="4" name="Picture 3" descr="The figure is a trendline displaying the annual number of new HIV diagnoses and deaths among individuals with HIV for the most recent ten-year period.">
            <a:extLst>
              <a:ext uri="{FF2B5EF4-FFF2-40B4-BE49-F238E27FC236}">
                <a16:creationId xmlns:a16="http://schemas.microsoft.com/office/drawing/2014/main" id="{BE1DF474-D145-0817-8206-683D9372D7F2}"/>
              </a:ext>
            </a:extLst>
          </p:cNvPr>
          <p:cNvPicPr>
            <a:picLocks noChangeAspect="1"/>
          </p:cNvPicPr>
          <p:nvPr/>
        </p:nvPicPr>
        <p:blipFill>
          <a:blip r:embed="rId3"/>
          <a:stretch>
            <a:fillRect/>
          </a:stretch>
        </p:blipFill>
        <p:spPr>
          <a:xfrm>
            <a:off x="359167" y="1104266"/>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6</a:t>
            </a:fld>
            <a:endParaRPr lang="en-US" dirty="0"/>
          </a:p>
        </p:txBody>
      </p:sp>
    </p:spTree>
    <p:extLst>
      <p:ext uri="{BB962C8B-B14F-4D97-AF65-F5344CB8AC3E}">
        <p14:creationId xmlns:p14="http://schemas.microsoft.com/office/powerpoint/2010/main" val="3718822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Metrowest HSR, Massachusetts 2014–2023</a:t>
            </a:r>
            <a:r>
              <a:rPr lang="en-US" sz="2400" baseline="30000" dirty="0"/>
              <a:t>2</a:t>
            </a:r>
            <a:r>
              <a:rPr lang="en-US" sz="2400" dirty="0"/>
              <a:t> </a:t>
            </a:r>
          </a:p>
        </p:txBody>
      </p:sp>
      <p:pic>
        <p:nvPicPr>
          <p:cNvPr id="3" name="Picture 2" descr="The figure is a bar chart displaying a trend in the annual number of individuals living with HIV infection for the most recent ten-year period.">
            <a:extLst>
              <a:ext uri="{FF2B5EF4-FFF2-40B4-BE49-F238E27FC236}">
                <a16:creationId xmlns:a16="http://schemas.microsoft.com/office/drawing/2014/main" id="{FE2663B7-0DCB-B7BA-1D9B-45095D481C46}"/>
              </a:ext>
            </a:extLst>
          </p:cNvPr>
          <p:cNvPicPr>
            <a:picLocks noChangeAspect="1"/>
          </p:cNvPicPr>
          <p:nvPr/>
        </p:nvPicPr>
        <p:blipFill>
          <a:blip r:embed="rId3"/>
          <a:stretch>
            <a:fillRect/>
          </a:stretch>
        </p:blipFill>
        <p:spPr>
          <a:xfrm>
            <a:off x="252477" y="1091764"/>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7</a:t>
            </a:fld>
            <a:endParaRPr lang="en-US" dirty="0"/>
          </a:p>
        </p:txBody>
      </p:sp>
    </p:spTree>
    <p:extLst>
      <p:ext uri="{BB962C8B-B14F-4D97-AF65-F5344CB8AC3E}">
        <p14:creationId xmlns:p14="http://schemas.microsoft.com/office/powerpoint/2010/main" val="3697059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Northeast HSR, Massachusetts 2014–2023</a:t>
            </a:r>
            <a:r>
              <a:rPr lang="en-US" sz="2400" baseline="30000" dirty="0"/>
              <a:t>1</a:t>
            </a:r>
            <a:r>
              <a:rPr lang="en-US" sz="2400" dirty="0"/>
              <a:t> </a:t>
            </a:r>
          </a:p>
        </p:txBody>
      </p:sp>
      <p:pic>
        <p:nvPicPr>
          <p:cNvPr id="4" name="Picture 3" descr="The figure is a trendline displaying the annual number of new HIV diagnoses and deaths among individuals with HIV for the most recent ten-year period.">
            <a:extLst>
              <a:ext uri="{FF2B5EF4-FFF2-40B4-BE49-F238E27FC236}">
                <a16:creationId xmlns:a16="http://schemas.microsoft.com/office/drawing/2014/main" id="{9D589D5C-AE39-C723-203C-CBDEE4C895E4}"/>
              </a:ext>
            </a:extLst>
          </p:cNvPr>
          <p:cNvPicPr>
            <a:picLocks noChangeAspect="1"/>
          </p:cNvPicPr>
          <p:nvPr/>
        </p:nvPicPr>
        <p:blipFill>
          <a:blip r:embed="rId3"/>
          <a:stretch>
            <a:fillRect/>
          </a:stretch>
        </p:blipFill>
        <p:spPr>
          <a:xfrm>
            <a:off x="359167" y="1104266"/>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8</a:t>
            </a:fld>
            <a:endParaRPr lang="en-US" dirty="0"/>
          </a:p>
        </p:txBody>
      </p:sp>
    </p:spTree>
    <p:extLst>
      <p:ext uri="{BB962C8B-B14F-4D97-AF65-F5344CB8AC3E}">
        <p14:creationId xmlns:p14="http://schemas.microsoft.com/office/powerpoint/2010/main" val="4209550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Northeast HSR, Massachusetts 2014–2023</a:t>
            </a:r>
            <a:r>
              <a:rPr lang="en-US" sz="2400" baseline="30000" dirty="0"/>
              <a:t>2</a:t>
            </a:r>
            <a:r>
              <a:rPr lang="en-US" sz="2400" dirty="0"/>
              <a:t> </a:t>
            </a:r>
          </a:p>
        </p:txBody>
      </p:sp>
      <p:pic>
        <p:nvPicPr>
          <p:cNvPr id="3" name="Picture 2" descr="From 2014 to 2023, the number of persons living with HIV infection at the end of these years increased by 21% (from 3,665 to 4,432).">
            <a:extLst>
              <a:ext uri="{FF2B5EF4-FFF2-40B4-BE49-F238E27FC236}">
                <a16:creationId xmlns:a16="http://schemas.microsoft.com/office/drawing/2014/main" id="{608D672D-76E2-A767-3C40-42FD62EB196D}"/>
              </a:ext>
            </a:extLst>
          </p:cNvPr>
          <p:cNvPicPr>
            <a:picLocks noChangeAspect="1"/>
          </p:cNvPicPr>
          <p:nvPr/>
        </p:nvPicPr>
        <p:blipFill>
          <a:blip r:embed="rId3"/>
          <a:stretch>
            <a:fillRect/>
          </a:stretch>
        </p:blipFill>
        <p:spPr>
          <a:xfrm>
            <a:off x="252477" y="1091764"/>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9</a:t>
            </a:fld>
            <a:endParaRPr lang="en-US" dirty="0"/>
          </a:p>
        </p:txBody>
      </p:sp>
    </p:spTree>
    <p:extLst>
      <p:ext uri="{BB962C8B-B14F-4D97-AF65-F5344CB8AC3E}">
        <p14:creationId xmlns:p14="http://schemas.microsoft.com/office/powerpoint/2010/main" val="3448881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PPT-Template.pptx" id="{96C2E639-D294-4220-9985-8E2F7284829E}" vid="{6F8A1C8D-C38C-43CD-AF9D-6986CE62D258}"/>
    </a:ext>
  </a:extLst>
</a:theme>
</file>

<file path=ppt/theme/theme2.xml><?xml version="1.0" encoding="utf-8"?>
<a:theme xmlns:a="http://schemas.openxmlformats.org/drawingml/2006/main" name="1_Office Theme">
  <a:themeElements>
    <a:clrScheme name="Custom 1">
      <a:dk1>
        <a:srgbClr val="032E53"/>
      </a:dk1>
      <a:lt1>
        <a:sysClr val="window" lastClr="FFFFFF"/>
      </a:lt1>
      <a:dk2>
        <a:srgbClr val="005994"/>
      </a:dk2>
      <a:lt2>
        <a:srgbClr val="ECECEC"/>
      </a:lt2>
      <a:accent1>
        <a:srgbClr val="92CAD6"/>
      </a:accent1>
      <a:accent2>
        <a:srgbClr val="F2BC1A"/>
      </a:accent2>
      <a:accent3>
        <a:srgbClr val="F68D29"/>
      </a:accent3>
      <a:accent4>
        <a:srgbClr val="680A1D"/>
      </a:accent4>
      <a:accent5>
        <a:srgbClr val="388557"/>
      </a:accent5>
      <a:accent6>
        <a:srgbClr val="FFFFFF"/>
      </a:accent6>
      <a:hlink>
        <a:srgbClr val="757070"/>
      </a:hlink>
      <a:folHlink>
        <a:srgbClr val="3A3838"/>
      </a:folHlink>
    </a:clrScheme>
    <a:fontScheme name="Custom DPH">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PPT-Template.pptx" id="{96C2E639-D294-4220-9985-8E2F7284829E}" vid="{6F8A1C8D-C38C-43CD-AF9D-6986CE62D258}"/>
    </a:ext>
  </a:extLst>
</a:theme>
</file>

<file path=ppt/theme/theme3.xml><?xml version="1.0" encoding="utf-8"?>
<a:theme xmlns:a="http://schemas.openxmlformats.org/drawingml/2006/main" name="6_Default Design">
  <a:themeElements>
    <a:clrScheme name="Custom 4">
      <a:dk1>
        <a:srgbClr val="000000"/>
      </a:dk1>
      <a:lt1>
        <a:srgbClr val="FFFFFF"/>
      </a:lt1>
      <a:dk2>
        <a:srgbClr val="FFFFFF"/>
      </a:dk2>
      <a:lt2>
        <a:srgbClr val="808080"/>
      </a:lt2>
      <a:accent1>
        <a:srgbClr val="BBE0E3"/>
      </a:accent1>
      <a:accent2>
        <a:srgbClr val="333399"/>
      </a:accent2>
      <a:accent3>
        <a:srgbClr val="FFFFFF"/>
      </a:accent3>
      <a:accent4>
        <a:srgbClr val="FFFFFF"/>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F2FAA928F6D64BB16ED70B5ACF963F" ma:contentTypeVersion="12" ma:contentTypeDescription="Create a new document." ma:contentTypeScope="" ma:versionID="c69a5244d96e11b7c6b618d22e620e6e">
  <xsd:schema xmlns:xsd="http://www.w3.org/2001/XMLSchema" xmlns:xs="http://www.w3.org/2001/XMLSchema" xmlns:p="http://schemas.microsoft.com/office/2006/metadata/properties" xmlns:ns2="ae916ade-957f-4a2f-93c3-592a84a0e75c" xmlns:ns3="e10e4db1-d899-403d-9807-651178ead3da" targetNamespace="http://schemas.microsoft.com/office/2006/metadata/properties" ma:root="true" ma:fieldsID="d6b0ae09017d487677e27aaf3f625e08" ns2:_="" ns3:_="">
    <xsd:import namespace="ae916ade-957f-4a2f-93c3-592a84a0e75c"/>
    <xsd:import namespace="e10e4db1-d899-403d-9807-651178ead3d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916ade-957f-4a2f-93c3-592a84a0e7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0e4db1-d899-403d-9807-651178ead3d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deacaf4-c60b-4f8e-ba39-6419a80e96c9}" ma:internalName="TaxCatchAll" ma:showField="CatchAllData" ma:web="e10e4db1-d899-403d-9807-651178ead3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10e4db1-d899-403d-9807-651178ead3da">
      <UserInfo>
        <DisplayName>Cardwell, Gailee (DPH)</DisplayName>
        <AccountId>33</AccountId>
        <AccountType/>
      </UserInfo>
      <UserInfo>
        <DisplayName>Troche, Carlos (DPH)</DisplayName>
        <AccountId>28</AccountId>
        <AccountType/>
      </UserInfo>
      <UserInfo>
        <DisplayName>Cohen, Alison B (DPH)</DisplayName>
        <AccountId>11</AccountId>
        <AccountType/>
      </UserInfo>
    </SharedWithUsers>
    <TaxCatchAll xmlns="e10e4db1-d899-403d-9807-651178ead3da" xsi:nil="true"/>
    <lcf76f155ced4ddcb4097134ff3c332f xmlns="ae916ade-957f-4a2f-93c3-592a84a0e75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24D9094-64B8-4632-A3B1-F24D23B1867F}">
  <ds:schemaRefs>
    <ds:schemaRef ds:uri="http://schemas.microsoft.com/sharepoint/v3/contenttype/forms"/>
  </ds:schemaRefs>
</ds:datastoreItem>
</file>

<file path=customXml/itemProps2.xml><?xml version="1.0" encoding="utf-8"?>
<ds:datastoreItem xmlns:ds="http://schemas.openxmlformats.org/officeDocument/2006/customXml" ds:itemID="{C2939460-63C8-4DB8-B728-9D65747926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916ade-957f-4a2f-93c3-592a84a0e75c"/>
    <ds:schemaRef ds:uri="e10e4db1-d899-403d-9807-651178ead3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8AD35F-6594-4B15-9277-8BFC9EFD0490}">
  <ds:schemaRefs>
    <ds:schemaRef ds:uri="http://purl.org/dc/elements/1.1/"/>
    <ds:schemaRef ds:uri="http://schemas.microsoft.com/office/infopath/2007/PartnerControls"/>
    <ds:schemaRef ds:uri="http://purl.org/dc/dcmitype/"/>
    <ds:schemaRef ds:uri="http://purl.org/dc/terms/"/>
    <ds:schemaRef ds:uri="ae916ade-957f-4a2f-93c3-592a84a0e75c"/>
    <ds:schemaRef ds:uri="e10e4db1-d899-403d-9807-651178ead3da"/>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2264</TotalTime>
  <Words>8299</Words>
  <Application>Microsoft Office PowerPoint</Application>
  <PresentationFormat>Widescreen</PresentationFormat>
  <Paragraphs>374</Paragraphs>
  <Slides>39</Slides>
  <Notes>39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39</vt:i4>
      </vt:variant>
    </vt:vector>
  </HeadingPairs>
  <TitlesOfParts>
    <vt:vector size="48" baseType="lpstr">
      <vt:lpstr>Arial</vt:lpstr>
      <vt:lpstr>Arial Narrow</vt:lpstr>
      <vt:lpstr>Avenir Next LT Pro</vt:lpstr>
      <vt:lpstr>Calibri</vt:lpstr>
      <vt:lpstr>Franklin Gothic Book</vt:lpstr>
      <vt:lpstr>Symbol</vt:lpstr>
      <vt:lpstr>Office Theme</vt:lpstr>
      <vt:lpstr>1_Office Theme</vt:lpstr>
      <vt:lpstr>6_Default Design</vt:lpstr>
      <vt:lpstr>Massachusetts HIV Epidemiologic Profile:  Data as of 7/1/2024 Regional Report </vt:lpstr>
      <vt:lpstr>Number of new HIV infection diagnoses and deaths among individuals reported with HIV infection, Boston HSR, Massachusetts 2014–20231 </vt:lpstr>
      <vt:lpstr>Number of persons living with HIV infection,1  Boston HSR, Massachusetts 2014–20232 </vt:lpstr>
      <vt:lpstr>Number of new HIV infection diagnoses and deaths among individuals reported with HIV infection, Central HSR, Massachusetts 2014–20231 </vt:lpstr>
      <vt:lpstr>Number of persons living with HIV infection,1  Central HSR, Massachusetts 2014–20232 </vt:lpstr>
      <vt:lpstr>Number of new HIV infection diagnoses and deaths among individuals reported with HIV infection, Metrowest HSR, Massachusetts 2014–20231 </vt:lpstr>
      <vt:lpstr>Number of persons living with HIV infection,1  Metrowest HSR, Massachusetts 2014–20232 </vt:lpstr>
      <vt:lpstr>Number of new HIV infection diagnoses and deaths among individuals reported with HIV infection, Northeast HSR, Massachusetts 2014–20231 </vt:lpstr>
      <vt:lpstr>Number of persons living with HIV infection,1  Northeast HSR, Massachusetts 2014–20232 </vt:lpstr>
      <vt:lpstr>Number of new HIV infection diagnoses and deaths among individuals reported with HIV infection, Southeast HSR, Massachusetts 2014–20231 </vt:lpstr>
      <vt:lpstr>Number of persons living with HIV infection,1  Southeast HSR, Massachusetts 2014–20232 </vt:lpstr>
      <vt:lpstr>Number of new HIV infection diagnoses and deaths among individuals reported with HIV infection, Western HSR, Massachusetts 2014–20231 </vt:lpstr>
      <vt:lpstr>Number of persons living with HIV infection,1  Western HSR, Massachusetts 2014–20232 </vt:lpstr>
      <vt:lpstr>Number of new HIV infection diagnoses and deaths among individuals reported with HIV infection, Barnstable, Dukes, and Nantucket Counties,  Massachusetts 2014–20231 </vt:lpstr>
      <vt:lpstr>Number of persons living with HIV infection,1  Barnstable, Dukes, and Nantucket Counties, Massachusetts 2014–20232 </vt:lpstr>
      <vt:lpstr>Number of new HIV infection diagnoses and deaths among individuals reported with HIV infection, Berkshire County, Massachusetts 2014–20231 </vt:lpstr>
      <vt:lpstr>Number of persons living with HIV infection,1  Berkshire County, Massachusetts 2014–20232 </vt:lpstr>
      <vt:lpstr>Number of new HIV infection diagnoses and deaths among individuals reported with HIV infection, Bristol County, Massachusetts 2014–20231 </vt:lpstr>
      <vt:lpstr>Number of persons living with HIV infection,1  Bristol County, Massachusetts 2014–20232 </vt:lpstr>
      <vt:lpstr>Number of new HIV infection diagnoses and deaths among individuals reported with HIV infection, Essex County, Massachusetts 2014–20231 </vt:lpstr>
      <vt:lpstr>Number of persons living with HIV infection,1  Essex County, Massachusetts 2014–20232 </vt:lpstr>
      <vt:lpstr>Number of new HIV infection diagnoses and deaths among individuals reported with HIV infection, Franklin County, Massachusetts 2014–20231 </vt:lpstr>
      <vt:lpstr>Number of persons living with HIV infection,1  Franklin County, Massachusetts 2014–20232 </vt:lpstr>
      <vt:lpstr>Number of new HIV infection diagnoses and deaths among individuals reported with HIV infection, Hampden County, Massachusetts 2014–20231 </vt:lpstr>
      <vt:lpstr>Number of persons living with HIV infection,1  Hampden County, Massachusetts 2014–20232 </vt:lpstr>
      <vt:lpstr>Number of new HIV infection diagnoses and deaths among individuals reported with HIV infection, Hampshire County, Massachusetts 2014–20231 </vt:lpstr>
      <vt:lpstr>Number of persons living with HIV infection,1  Hampshire County, Massachusetts 2014–20232 </vt:lpstr>
      <vt:lpstr>Number of new HIV infection diagnoses and deaths among individuals reported with HIV infection, Middlesex County, Massachusetts 2014–20231 </vt:lpstr>
      <vt:lpstr>Number of persons living with HIV infection,1  Middlesex County, Massachusetts 2014–20232 </vt:lpstr>
      <vt:lpstr>Number of new HIV infection diagnoses and deaths among individuals reported with HIV infection, Norfolk County, Massachusetts 2014–20231 </vt:lpstr>
      <vt:lpstr>Number of persons living with HIV infection,1  Norfolk County, Massachusetts 2014–20232 </vt:lpstr>
      <vt:lpstr>Number of new HIV infection diagnoses and deaths among individuals reported with HIV infection, Plymouth County, Massachusetts 2014–20231 </vt:lpstr>
      <vt:lpstr>Number of persons living with HIV infection,1  Plymouth County, Massachusetts 2014–20232 </vt:lpstr>
      <vt:lpstr>Number of new HIV infection diagnoses and deaths among individuals reported with HIV infection, Suffolk County, Massachusetts 2014–20231 </vt:lpstr>
      <vt:lpstr>Number of persons living with HIV infection,1  Suffolk County, Massachusetts 2014–20232 </vt:lpstr>
      <vt:lpstr>Number of new HIV infection diagnoses and deaths among individuals reported with HIV infection, City of Boston, Massachusetts 2014–20231 </vt:lpstr>
      <vt:lpstr>Number of persons living with HIV infection,1  City of Boston, Massachusetts 2014–20232 </vt:lpstr>
      <vt:lpstr>Number of new HIV infection diagnoses and deaths among individuals reported with HIV infection, Worcester County, Massachusetts 2014–20231 </vt:lpstr>
      <vt:lpstr>Number of persons living with HIV infection,1  Worcester County, Massachusetts 2014–20232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Massachusetts HIV/AIDS Epidemiologic Profile: Regional Report - Data as of 7/1/2024</dc:title>
  <dc:creator>Massachusetts Department of Public Health;Bureau of Infectious Disease and Laboratory Sciences</dc:creator>
  <cp:keywords>HIV, AIDS, Surveillance, Health Service Regions, county, city, Massachusetts</cp:keywords>
  <cp:lastModifiedBy>Maile Beatty</cp:lastModifiedBy>
  <cp:revision>501</cp:revision>
  <cp:lastPrinted>2021-01-21T15:13:04Z</cp:lastPrinted>
  <dcterms:created xsi:type="dcterms:W3CDTF">2022-07-05T15:37:33Z</dcterms:created>
  <dcterms:modified xsi:type="dcterms:W3CDTF">2025-11-06T20:41:24Z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0x010100B0F2FAA928F6D64BB16ED70B5ACF963F</vt:lpwstr>
  </property>
  <property fmtid="{D5CDD505-2E9C-101B-9397-08002B2CF9AE}" pid="3" name="MediaServiceImageTags">
    <vt:lpwstr/>
  </property>
</Properties>
</file>