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ppt/notesSlides/notesSlide4.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notesSlides/notesSlide5.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notesSlides/notesSlide6.xml" ContentType="application/vnd.openxmlformats-officedocument.presentationml.notesSl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notesSlides/notesSlide7.xml" ContentType="application/vnd.openxmlformats-officedocument.presentationml.notesSlide+xml"/>
  <Override PartName="/ppt/charts/chart12.xml" ContentType="application/vnd.openxmlformats-officedocument.drawingml.chart+xml"/>
  <Override PartName="/ppt/theme/themeOverride12.xml" ContentType="application/vnd.openxmlformats-officedocument.themeOverride+xml"/>
  <Override PartName="/ppt/notesSlides/notesSlide8.xml" ContentType="application/vnd.openxmlformats-officedocument.presentationml.notesSlide+xml"/>
  <Override PartName="/ppt/charts/chart13.xml" ContentType="application/vnd.openxmlformats-officedocument.drawingml.chart+xml"/>
  <Override PartName="/ppt/theme/themeOverride13.xml" ContentType="application/vnd.openxmlformats-officedocument.themeOverride+xml"/>
  <Override PartName="/ppt/notesSlides/notesSlide9.xml" ContentType="application/vnd.openxmlformats-officedocument.presentationml.notesSlide+xml"/>
  <Override PartName="/ppt/charts/chart14.xml" ContentType="application/vnd.openxmlformats-officedocument.drawingml.chart+xml"/>
  <Override PartName="/ppt/theme/themeOverride14.xml" ContentType="application/vnd.openxmlformats-officedocument.themeOverride+xml"/>
  <Override PartName="/ppt/charts/chart15.xml" ContentType="application/vnd.openxmlformats-officedocument.drawingml.chart+xml"/>
  <Override PartName="/ppt/theme/themeOverride15.xml" ContentType="application/vnd.openxmlformats-officedocument.themeOverride+xml"/>
  <Override PartName="/ppt/charts/chart16.xml" ContentType="application/vnd.openxmlformats-officedocument.drawingml.chart+xml"/>
  <Override PartName="/ppt/theme/themeOverride16.xml" ContentType="application/vnd.openxmlformats-officedocument.themeOverride+xml"/>
  <Override PartName="/ppt/charts/chart17.xml" ContentType="application/vnd.openxmlformats-officedocument.drawingml.chart+xml"/>
  <Override PartName="/ppt/theme/themeOverride17.xml" ContentType="application/vnd.openxmlformats-officedocument.themeOverride+xml"/>
  <Override PartName="/ppt/notesSlides/notesSlide10.xml" ContentType="application/vnd.openxmlformats-officedocument.presentationml.notesSlide+xml"/>
  <Override PartName="/ppt/charts/chart18.xml" ContentType="application/vnd.openxmlformats-officedocument.drawingml.chart+xml"/>
  <Override PartName="/ppt/theme/themeOverride18.xml" ContentType="application/vnd.openxmlformats-officedocument.themeOverride+xml"/>
  <Override PartName="/ppt/notesSlides/notesSlide11.xml" ContentType="application/vnd.openxmlformats-officedocument.presentationml.notesSlide+xml"/>
  <Override PartName="/ppt/charts/chart19.xml" ContentType="application/vnd.openxmlformats-officedocument.drawingml.chart+xml"/>
  <Override PartName="/ppt/theme/themeOverride19.xml" ContentType="application/vnd.openxmlformats-officedocument.themeOverride+xml"/>
  <Override PartName="/ppt/charts/chart20.xml" ContentType="application/vnd.openxmlformats-officedocument.drawingml.chart+xml"/>
  <Override PartName="/ppt/theme/themeOverride20.xml" ContentType="application/vnd.openxmlformats-officedocument.themeOverride+xml"/>
  <Override PartName="/ppt/charts/chart21.xml" ContentType="application/vnd.openxmlformats-officedocument.drawingml.chart+xml"/>
  <Override PartName="/ppt/theme/themeOverride21.xml" ContentType="application/vnd.openxmlformats-officedocument.themeOverride+xml"/>
  <Override PartName="/ppt/charts/chart22.xml" ContentType="application/vnd.openxmlformats-officedocument.drawingml.chart+xml"/>
  <Override PartName="/ppt/theme/themeOverride22.xml" ContentType="application/vnd.openxmlformats-officedocument.themeOverride+xml"/>
  <Override PartName="/ppt/notesSlides/notesSlide12.xml" ContentType="application/vnd.openxmlformats-officedocument.presentationml.notesSlide+xml"/>
  <Override PartName="/ppt/charts/chart23.xml" ContentType="application/vnd.openxmlformats-officedocument.drawingml.chart+xml"/>
  <Override PartName="/ppt/theme/themeOverride23.xml" ContentType="application/vnd.openxmlformats-officedocument.themeOverride+xml"/>
  <Override PartName="/ppt/notesSlides/notesSlide13.xml" ContentType="application/vnd.openxmlformats-officedocument.presentationml.notesSlide+xml"/>
  <Override PartName="/ppt/charts/chart24.xml" ContentType="application/vnd.openxmlformats-officedocument.drawingml.chart+xml"/>
  <Override PartName="/ppt/theme/themeOverride24.xml" ContentType="application/vnd.openxmlformats-officedocument.themeOverride+xml"/>
  <Override PartName="/ppt/notesSlides/notesSlide14.xml" ContentType="application/vnd.openxmlformats-officedocument.presentationml.notesSlide+xml"/>
  <Override PartName="/ppt/charts/chart25.xml" ContentType="application/vnd.openxmlformats-officedocument.drawingml.chart+xml"/>
  <Override PartName="/ppt/theme/themeOverride25.xml" ContentType="application/vnd.openxmlformats-officedocument.themeOverride+xml"/>
  <Override PartName="/ppt/drawings/drawing3.xml" ContentType="application/vnd.openxmlformats-officedocument.drawingml.chartshapes+xml"/>
  <Override PartName="/ppt/notesSlides/notesSlide15.xml" ContentType="application/vnd.openxmlformats-officedocument.presentationml.notesSlide+xml"/>
  <Override PartName="/ppt/charts/chart26.xml" ContentType="application/vnd.openxmlformats-officedocument.drawingml.chart+xml"/>
  <Override PartName="/ppt/theme/themeOverride26.xml" ContentType="application/vnd.openxmlformats-officedocument.themeOverride+xml"/>
  <Override PartName="/ppt/drawings/drawing4.xml" ContentType="application/vnd.openxmlformats-officedocument.drawingml.chartshapes+xml"/>
  <Override PartName="/ppt/notesSlides/notesSlide16.xml" ContentType="application/vnd.openxmlformats-officedocument.presentationml.notesSlide+xml"/>
  <Override PartName="/ppt/charts/chart27.xml" ContentType="application/vnd.openxmlformats-officedocument.drawingml.chart+xml"/>
  <Override PartName="/ppt/theme/themeOverride27.xml" ContentType="application/vnd.openxmlformats-officedocument.themeOverride+xml"/>
  <Override PartName="/ppt/notesSlides/notesSlide17.xml" ContentType="application/vnd.openxmlformats-officedocument.presentationml.notesSlide+xml"/>
  <Override PartName="/ppt/charts/chart28.xml" ContentType="application/vnd.openxmlformats-officedocument.drawingml.chart+xml"/>
  <Override PartName="/ppt/theme/themeOverride28.xml" ContentType="application/vnd.openxmlformats-officedocument.themeOverride+xml"/>
  <Override PartName="/ppt/notesSlides/notesSlide18.xml" ContentType="application/vnd.openxmlformats-officedocument.presentationml.notesSlide+xml"/>
  <Override PartName="/ppt/charts/chart29.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9.xml" ContentType="application/vnd.openxmlformats-officedocument.themeOverride+xml"/>
  <Override PartName="/ppt/notesSlides/notesSlide19.xml" ContentType="application/vnd.openxmlformats-officedocument.presentationml.notesSlide+xml"/>
  <Override PartName="/ppt/charts/chart30.xml" ContentType="application/vnd.openxmlformats-officedocument.drawingml.chart+xml"/>
  <Override PartName="/ppt/theme/themeOverride30.xml" ContentType="application/vnd.openxmlformats-officedocument.themeOverride+xml"/>
  <Override PartName="/ppt/charts/chart31.xml" ContentType="application/vnd.openxmlformats-officedocument.drawingml.chart+xml"/>
  <Override PartName="/ppt/theme/themeOverride31.xml" ContentType="application/vnd.openxmlformats-officedocument.themeOverride+xml"/>
  <Override PartName="/ppt/notesSlides/notesSlide20.xml" ContentType="application/vnd.openxmlformats-officedocument.presentationml.notesSlide+xml"/>
  <Override PartName="/ppt/charts/chart32.xml" ContentType="application/vnd.openxmlformats-officedocument.drawingml.chart+xml"/>
  <Override PartName="/ppt/theme/themeOverride32.xml" ContentType="application/vnd.openxmlformats-officedocument.themeOverride+xml"/>
  <Override PartName="/ppt/notesSlides/notesSlide21.xml" ContentType="application/vnd.openxmlformats-officedocument.presentationml.notesSlide+xml"/>
  <Override PartName="/ppt/charts/chart33.xml" ContentType="application/vnd.openxmlformats-officedocument.drawingml.chart+xml"/>
  <Override PartName="/ppt/theme/themeOverride33.xml" ContentType="application/vnd.openxmlformats-officedocument.themeOverride+xml"/>
  <Override PartName="/ppt/notesSlides/notesSlide22.xml" ContentType="application/vnd.openxmlformats-officedocument.presentationml.notesSlide+xml"/>
  <Override PartName="/ppt/charts/chart3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4.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35.xml" ContentType="application/vnd.openxmlformats-officedocument.drawingml.chart+xml"/>
  <Override PartName="/ppt/theme/themeOverride35.xml" ContentType="application/vnd.openxmlformats-officedocument.themeOverride+xml"/>
  <Override PartName="/ppt/drawings/drawing5.xml" ContentType="application/vnd.openxmlformats-officedocument.drawingml.chartshapes+xml"/>
  <Override PartName="/ppt/notesSlides/notesSlide26.xml" ContentType="application/vnd.openxmlformats-officedocument.presentationml.notesSlide+xml"/>
  <Override PartName="/ppt/charts/chart36.xml" ContentType="application/vnd.openxmlformats-officedocument.drawingml.chart+xml"/>
  <Override PartName="/ppt/theme/themeOverride36.xml" ContentType="application/vnd.openxmlformats-officedocument.themeOverride+xml"/>
  <Override PartName="/ppt/notesSlides/notesSlide27.xml" ContentType="application/vnd.openxmlformats-officedocument.presentationml.notesSlide+xml"/>
  <Override PartName="/ppt/charts/chart37.xml" ContentType="application/vnd.openxmlformats-officedocument.drawingml.chart+xml"/>
  <Override PartName="/ppt/theme/themeOverride37.xml" ContentType="application/vnd.openxmlformats-officedocument.themeOverride+xml"/>
  <Override PartName="/ppt/drawings/drawing6.xml" ContentType="application/vnd.openxmlformats-officedocument.drawingml.chartshapes+xml"/>
  <Override PartName="/ppt/notesSlides/notesSlide28.xml" ContentType="application/vnd.openxmlformats-officedocument.presentationml.notesSlide+xml"/>
  <Override PartName="/ppt/charts/chart38.xml" ContentType="application/vnd.openxmlformats-officedocument.drawingml.chart+xml"/>
  <Override PartName="/ppt/theme/themeOverride38.xml" ContentType="application/vnd.openxmlformats-officedocument.themeOverride+xml"/>
  <Override PartName="/ppt/drawings/drawing7.xml" ContentType="application/vnd.openxmlformats-officedocument.drawingml.chartshapes+xml"/>
  <Override PartName="/ppt/notesSlides/notesSlide29.xml" ContentType="application/vnd.openxmlformats-officedocument.presentationml.notesSlide+xml"/>
  <Override PartName="/ppt/charts/chart39.xml" ContentType="application/vnd.openxmlformats-officedocument.drawingml.chart+xml"/>
  <Override PartName="/ppt/theme/themeOverride39.xml" ContentType="application/vnd.openxmlformats-officedocument.themeOverride+xml"/>
  <Override PartName="/ppt/drawings/drawing8.xml" ContentType="application/vnd.openxmlformats-officedocument.drawingml.chartshapes+xml"/>
  <Override PartName="/ppt/notesSlides/notesSlide30.xml" ContentType="application/vnd.openxmlformats-officedocument.presentationml.notesSlide+xml"/>
  <Override PartName="/ppt/charts/chart40.xml" ContentType="application/vnd.openxmlformats-officedocument.drawingml.chart+xml"/>
  <Override PartName="/ppt/theme/themeOverride40.xml" ContentType="application/vnd.openxmlformats-officedocument.themeOverride+xml"/>
  <Override PartName="/ppt/notesSlides/notesSlide31.xml" ContentType="application/vnd.openxmlformats-officedocument.presentationml.notesSlide+xml"/>
  <Override PartName="/ppt/charts/chart41.xml" ContentType="application/vnd.openxmlformats-officedocument.drawingml.chart+xml"/>
  <Override PartName="/ppt/theme/themeOverride41.xml" ContentType="application/vnd.openxmlformats-officedocument.themeOverride+xml"/>
  <Override PartName="/ppt/drawings/drawing9.xml" ContentType="application/vnd.openxmlformats-officedocument.drawingml.chartshapes+xml"/>
  <Override PartName="/ppt/notesSlides/notesSlide32.xml" ContentType="application/vnd.openxmlformats-officedocument.presentationml.notesSlide+xml"/>
  <Override PartName="/ppt/charts/chart42.xml" ContentType="application/vnd.openxmlformats-officedocument.drawingml.chart+xml"/>
  <Override PartName="/ppt/theme/themeOverride42.xml" ContentType="application/vnd.openxmlformats-officedocument.themeOverride+xml"/>
  <Override PartName="/ppt/drawings/drawing10.xml" ContentType="application/vnd.openxmlformats-officedocument.drawingml.chartshapes+xml"/>
  <Override PartName="/ppt/notesSlides/notesSlide33.xml" ContentType="application/vnd.openxmlformats-officedocument.presentationml.notesSlide+xml"/>
  <Override PartName="/ppt/charts/chart43.xml" ContentType="application/vnd.openxmlformats-officedocument.drawingml.chart+xml"/>
  <Override PartName="/ppt/theme/themeOverride43.xml" ContentType="application/vnd.openxmlformats-officedocument.themeOverride+xml"/>
  <Override PartName="/ppt/drawings/drawing11.xml" ContentType="application/vnd.openxmlformats-officedocument.drawingml.chartshapes+xml"/>
  <Override PartName="/ppt/notesSlides/notesSlide34.xml" ContentType="application/vnd.openxmlformats-officedocument.presentationml.notesSlide+xml"/>
  <Override PartName="/ppt/charts/chart44.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4.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5" r:id="rId5"/>
  </p:sldMasterIdLst>
  <p:notesMasterIdLst>
    <p:notesMasterId r:id="rId40"/>
  </p:notesMasterIdLst>
  <p:handoutMasterIdLst>
    <p:handoutMasterId r:id="rId41"/>
  </p:handoutMasterIdLst>
  <p:sldIdLst>
    <p:sldId id="2147470002" r:id="rId6"/>
    <p:sldId id="2147470016" r:id="rId7"/>
    <p:sldId id="2147470017" r:id="rId8"/>
    <p:sldId id="2147470018" r:id="rId9"/>
    <p:sldId id="2147470019" r:id="rId10"/>
    <p:sldId id="2147470020" r:id="rId11"/>
    <p:sldId id="2147470021" r:id="rId12"/>
    <p:sldId id="2147470022" r:id="rId13"/>
    <p:sldId id="2147470023" r:id="rId14"/>
    <p:sldId id="2147470024" r:id="rId15"/>
    <p:sldId id="2147470025" r:id="rId16"/>
    <p:sldId id="2147470026" r:id="rId17"/>
    <p:sldId id="2147470027" r:id="rId18"/>
    <p:sldId id="2147470028" r:id="rId19"/>
    <p:sldId id="2147470029" r:id="rId20"/>
    <p:sldId id="2147470030" r:id="rId21"/>
    <p:sldId id="2147470031" r:id="rId22"/>
    <p:sldId id="2147470032" r:id="rId23"/>
    <p:sldId id="2147470033" r:id="rId24"/>
    <p:sldId id="2147470034" r:id="rId25"/>
    <p:sldId id="2147470035" r:id="rId26"/>
    <p:sldId id="2147470036" r:id="rId27"/>
    <p:sldId id="2147470037" r:id="rId28"/>
    <p:sldId id="2147470038" r:id="rId29"/>
    <p:sldId id="2147470039" r:id="rId30"/>
    <p:sldId id="2147470040" r:id="rId31"/>
    <p:sldId id="2147470041" r:id="rId32"/>
    <p:sldId id="2147470042" r:id="rId33"/>
    <p:sldId id="2147470043" r:id="rId34"/>
    <p:sldId id="2147470044" r:id="rId35"/>
    <p:sldId id="2147470045" r:id="rId36"/>
    <p:sldId id="2147470048" r:id="rId37"/>
    <p:sldId id="2147470049" r:id="rId38"/>
    <p:sldId id="2147470046" r:id="rId39"/>
  </p:sldIdLst>
  <p:sldSz cx="12192000" cy="6858000"/>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04" userDrawn="1">
          <p15:clr>
            <a:srgbClr val="A4A3A4"/>
          </p15:clr>
        </p15:guide>
        <p15:guide id="2" pos="7080" userDrawn="1">
          <p15:clr>
            <a:srgbClr val="A4A3A4"/>
          </p15:clr>
        </p15:guide>
      </p15:sldGuideLst>
    </p:ext>
    <p:ext uri="{2D200454-40CA-4A62-9FC3-DE9A4176ACB9}">
      <p15:notesGuideLst xmlns:p15="http://schemas.microsoft.com/office/powerpoint/2012/main">
        <p15:guide id="1" orient="horz" pos="2952" userDrawn="1">
          <p15:clr>
            <a:srgbClr val="A4A3A4"/>
          </p15:clr>
        </p15:guide>
        <p15:guide id="2" pos="223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 " lastIdx="4" clrIdx="0"/>
  <p:cmAuthor id="1" name="Karen" initials="K" lastIdx="2" clrIdx="1"/>
  <p:cmAuthor id="2" name="Bharel, Monica (DPH)" initials="BM(" lastIdx="3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5994"/>
    <a:srgbClr val="B3A2C7"/>
    <a:srgbClr val="403152"/>
    <a:srgbClr val="95B3D7"/>
    <a:srgbClr val="990099"/>
    <a:srgbClr val="4376BB"/>
    <a:srgbClr val="032E53"/>
    <a:srgbClr val="01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5677" autoAdjust="0"/>
  </p:normalViewPr>
  <p:slideViewPr>
    <p:cSldViewPr snapToGrid="0" snapToObjects="1">
      <p:cViewPr>
        <p:scale>
          <a:sx n="70" d="100"/>
          <a:sy n="70" d="100"/>
        </p:scale>
        <p:origin x="442" y="62"/>
      </p:cViewPr>
      <p:guideLst>
        <p:guide orient="horz" pos="4104"/>
        <p:guide pos="7080"/>
      </p:guideLst>
    </p:cSldViewPr>
  </p:slideViewPr>
  <p:outlineViewPr>
    <p:cViewPr>
      <p:scale>
        <a:sx n="33" d="100"/>
        <a:sy n="33" d="100"/>
      </p:scale>
      <p:origin x="0" y="0"/>
    </p:cViewPr>
  </p:outlineViewPr>
  <p:notesTextViewPr>
    <p:cViewPr>
      <p:scale>
        <a:sx n="1" d="1"/>
        <a:sy n="1" d="1"/>
      </p:scale>
      <p:origin x="0" y="0"/>
    </p:cViewPr>
  </p:notesTextViewPr>
  <p:sorterViewPr>
    <p:cViewPr>
      <p:scale>
        <a:sx n="90" d="100"/>
        <a:sy n="90" d="100"/>
      </p:scale>
      <p:origin x="0" y="876"/>
    </p:cViewPr>
  </p:sorterViewPr>
  <p:notesViewPr>
    <p:cSldViewPr snapToGrid="0" snapToObjects="1">
      <p:cViewPr varScale="1">
        <p:scale>
          <a:sx n="60" d="100"/>
          <a:sy n="60" d="100"/>
        </p:scale>
        <p:origin x="2610" y="78"/>
      </p:cViewPr>
      <p:guideLst>
        <p:guide orient="horz" pos="2952"/>
        <p:guide pos="223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commentAuthors" Target="commen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21.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22.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23.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24.xml"/></Relationships>
</file>

<file path=ppt/charts/_rels/chart25.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24.xlsx"/><Relationship Id="rId1" Type="http://schemas.openxmlformats.org/officeDocument/2006/relationships/themeOverride" Target="../theme/themeOverride25.xml"/></Relationships>
</file>

<file path=ppt/charts/_rels/chart26.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25.xlsx"/><Relationship Id="rId1" Type="http://schemas.openxmlformats.org/officeDocument/2006/relationships/themeOverride" Target="../theme/themeOverride26.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27.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28.xml"/></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29.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30.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31.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32.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33.xml"/></Relationships>
</file>

<file path=ppt/charts/_rels/chart34.xml.rels><?xml version="1.0" encoding="UTF-8" standalone="yes"?>
<Relationships xmlns="http://schemas.openxmlformats.org/package/2006/relationships"><Relationship Id="rId3" Type="http://schemas.openxmlformats.org/officeDocument/2006/relationships/themeOverride" Target="../theme/themeOverride3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34.xlsx"/><Relationship Id="rId1" Type="http://schemas.openxmlformats.org/officeDocument/2006/relationships/themeOverride" Target="../theme/themeOverride35.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36.xml"/></Relationships>
</file>

<file path=ppt/charts/_rels/chart37.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Excel_Worksheet36.xlsx"/><Relationship Id="rId1" Type="http://schemas.openxmlformats.org/officeDocument/2006/relationships/themeOverride" Target="../theme/themeOverride37.xml"/></Relationships>
</file>

<file path=ppt/charts/_rels/chart38.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package" Target="../embeddings/Microsoft_Excel_Worksheet37.xlsx"/><Relationship Id="rId1" Type="http://schemas.openxmlformats.org/officeDocument/2006/relationships/themeOverride" Target="../theme/themeOverride38.xml"/></Relationships>
</file>

<file path=ppt/charts/_rels/chart39.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package" Target="../embeddings/Microsoft_Excel_Worksheet38.xlsx"/><Relationship Id="rId1" Type="http://schemas.openxmlformats.org/officeDocument/2006/relationships/themeOverride" Target="../theme/themeOverride39.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themeOverride" Target="../theme/themeOverride40.xml"/></Relationships>
</file>

<file path=ppt/charts/_rels/chart41.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package" Target="../embeddings/Microsoft_Excel_Worksheet40.xlsx"/><Relationship Id="rId1" Type="http://schemas.openxmlformats.org/officeDocument/2006/relationships/themeOverride" Target="../theme/themeOverride41.xml"/></Relationships>
</file>

<file path=ppt/charts/_rels/chart42.xml.rels><?xml version="1.0" encoding="UTF-8" standalone="yes"?>
<Relationships xmlns="http://schemas.openxmlformats.org/package/2006/relationships"><Relationship Id="rId3" Type="http://schemas.openxmlformats.org/officeDocument/2006/relationships/chartUserShapes" Target="../drawings/drawing10.xml"/><Relationship Id="rId2" Type="http://schemas.openxmlformats.org/officeDocument/2006/relationships/package" Target="../embeddings/Microsoft_Excel_Worksheet41.xlsx"/><Relationship Id="rId1" Type="http://schemas.openxmlformats.org/officeDocument/2006/relationships/themeOverride" Target="../theme/themeOverride42.xml"/></Relationships>
</file>

<file path=ppt/charts/_rels/chart43.xml.rels><?xml version="1.0" encoding="UTF-8" standalone="yes"?>
<Relationships xmlns="http://schemas.openxmlformats.org/package/2006/relationships"><Relationship Id="rId3" Type="http://schemas.openxmlformats.org/officeDocument/2006/relationships/chartUserShapes" Target="../drawings/drawing11.xml"/><Relationship Id="rId2" Type="http://schemas.openxmlformats.org/officeDocument/2006/relationships/package" Target="../embeddings/Microsoft_Excel_Worksheet42.xlsx"/><Relationship Id="rId1" Type="http://schemas.openxmlformats.org/officeDocument/2006/relationships/themeOverride" Target="../theme/themeOverride43.xml"/></Relationships>
</file>

<file path=ppt/charts/_rels/chart44.xml.rels><?xml version="1.0" encoding="UTF-8" standalone="yes"?>
<Relationships xmlns="http://schemas.openxmlformats.org/package/2006/relationships"><Relationship Id="rId3" Type="http://schemas.openxmlformats.org/officeDocument/2006/relationships/themeOverride" Target="../theme/themeOverride4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3.xlsx"/></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861522853619915E-2"/>
          <c:y val="2.9850746268656716E-2"/>
          <c:w val="0.90349056969209163"/>
          <c:h val="0.83472636815920398"/>
        </c:manualLayout>
      </c:layout>
      <c:lineChart>
        <c:grouping val="standard"/>
        <c:varyColors val="0"/>
        <c:ser>
          <c:idx val="0"/>
          <c:order val="0"/>
          <c:tx>
            <c:strRef>
              <c:f>Sheet1!$B$1</c:f>
              <c:strCache>
                <c:ptCount val="1"/>
                <c:pt idx="0">
                  <c:v>Deaths among those with HIV/AIDS</c:v>
                </c:pt>
              </c:strCache>
            </c:strRef>
          </c:tx>
          <c:spPr>
            <a:ln w="28575" cap="rnd">
              <a:solidFill>
                <a:schemeClr val="tx2"/>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0-67E2-47B7-8338-1805DAEC018B}"/>
                </c:ext>
              </c:extLst>
            </c:dLbl>
            <c:dLbl>
              <c:idx val="2"/>
              <c:delete val="1"/>
              <c:extLst>
                <c:ext xmlns:c15="http://schemas.microsoft.com/office/drawing/2012/chart" uri="{CE6537A1-D6FC-4f65-9D91-7224C49458BB}"/>
                <c:ext xmlns:c16="http://schemas.microsoft.com/office/drawing/2014/chart" uri="{C3380CC4-5D6E-409C-BE32-E72D297353CC}">
                  <c16:uniqueId val="{00000001-67E2-47B7-8338-1805DAEC018B}"/>
                </c:ext>
              </c:extLst>
            </c:dLbl>
            <c:dLbl>
              <c:idx val="3"/>
              <c:delete val="1"/>
              <c:extLst>
                <c:ext xmlns:c15="http://schemas.microsoft.com/office/drawing/2012/chart" uri="{CE6537A1-D6FC-4f65-9D91-7224C49458BB}"/>
                <c:ext xmlns:c16="http://schemas.microsoft.com/office/drawing/2014/chart" uri="{C3380CC4-5D6E-409C-BE32-E72D297353CC}">
                  <c16:uniqueId val="{00000002-67E2-47B7-8338-1805DAEC018B}"/>
                </c:ext>
              </c:extLst>
            </c:dLbl>
            <c:dLbl>
              <c:idx val="4"/>
              <c:delete val="1"/>
              <c:extLst>
                <c:ext xmlns:c15="http://schemas.microsoft.com/office/drawing/2012/chart" uri="{CE6537A1-D6FC-4f65-9D91-7224C49458BB}"/>
                <c:ext xmlns:c16="http://schemas.microsoft.com/office/drawing/2014/chart" uri="{C3380CC4-5D6E-409C-BE32-E72D297353CC}">
                  <c16:uniqueId val="{00000003-67E2-47B7-8338-1805DAEC018B}"/>
                </c:ext>
              </c:extLst>
            </c:dLbl>
            <c:dLbl>
              <c:idx val="5"/>
              <c:delete val="1"/>
              <c:extLst>
                <c:ext xmlns:c15="http://schemas.microsoft.com/office/drawing/2012/chart" uri="{CE6537A1-D6FC-4f65-9D91-7224C49458BB}"/>
                <c:ext xmlns:c16="http://schemas.microsoft.com/office/drawing/2014/chart" uri="{C3380CC4-5D6E-409C-BE32-E72D297353CC}">
                  <c16:uniqueId val="{00000004-67E2-47B7-8338-1805DAEC018B}"/>
                </c:ext>
              </c:extLst>
            </c:dLbl>
            <c:dLbl>
              <c:idx val="6"/>
              <c:delete val="1"/>
              <c:extLst>
                <c:ext xmlns:c15="http://schemas.microsoft.com/office/drawing/2012/chart" uri="{CE6537A1-D6FC-4f65-9D91-7224C49458BB}"/>
                <c:ext xmlns:c16="http://schemas.microsoft.com/office/drawing/2014/chart" uri="{C3380CC4-5D6E-409C-BE32-E72D297353CC}">
                  <c16:uniqueId val="{00000005-67E2-47B7-8338-1805DAEC018B}"/>
                </c:ext>
              </c:extLst>
            </c:dLbl>
            <c:dLbl>
              <c:idx val="7"/>
              <c:delete val="1"/>
              <c:extLst>
                <c:ext xmlns:c15="http://schemas.microsoft.com/office/drawing/2012/chart" uri="{CE6537A1-D6FC-4f65-9D91-7224C49458BB}"/>
                <c:ext xmlns:c16="http://schemas.microsoft.com/office/drawing/2014/chart" uri="{C3380CC4-5D6E-409C-BE32-E72D297353CC}">
                  <c16:uniqueId val="{00000006-67E2-47B7-8338-1805DAEC018B}"/>
                </c:ext>
              </c:extLst>
            </c:dLbl>
            <c:dLbl>
              <c:idx val="8"/>
              <c:delete val="1"/>
              <c:extLst>
                <c:ext xmlns:c15="http://schemas.microsoft.com/office/drawing/2012/chart" uri="{CE6537A1-D6FC-4f65-9D91-7224C49458BB}"/>
                <c:ext xmlns:c16="http://schemas.microsoft.com/office/drawing/2014/chart" uri="{C3380CC4-5D6E-409C-BE32-E72D297353CC}">
                  <c16:uniqueId val="{00000007-67E2-47B7-8338-1805DAEC018B}"/>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Sheet1!$B$2:$B$11</c:f>
              <c:numCache>
                <c:formatCode>General</c:formatCode>
                <c:ptCount val="10"/>
                <c:pt idx="0">
                  <c:v>711</c:v>
                </c:pt>
                <c:pt idx="1">
                  <c:v>689</c:v>
                </c:pt>
                <c:pt idx="2">
                  <c:v>652</c:v>
                </c:pt>
                <c:pt idx="3">
                  <c:v>615</c:v>
                </c:pt>
                <c:pt idx="4">
                  <c:v>650</c:v>
                </c:pt>
                <c:pt idx="5">
                  <c:v>616</c:v>
                </c:pt>
                <c:pt idx="6">
                  <c:v>659</c:v>
                </c:pt>
                <c:pt idx="7">
                  <c:v>537</c:v>
                </c:pt>
                <c:pt idx="8">
                  <c:v>436</c:v>
                </c:pt>
                <c:pt idx="9">
                  <c:v>446</c:v>
                </c:pt>
              </c:numCache>
            </c:numRef>
          </c:val>
          <c:smooth val="0"/>
          <c:extLst>
            <c:ext xmlns:c16="http://schemas.microsoft.com/office/drawing/2014/chart" uri="{C3380CC4-5D6E-409C-BE32-E72D297353CC}">
              <c16:uniqueId val="{00000008-67E2-47B7-8338-1805DAEC018B}"/>
            </c:ext>
          </c:extLst>
        </c:ser>
        <c:ser>
          <c:idx val="1"/>
          <c:order val="1"/>
          <c:tx>
            <c:strRef>
              <c:f>Sheet1!$C$1</c:f>
              <c:strCache>
                <c:ptCount val="1"/>
                <c:pt idx="0">
                  <c:v>Diagnosis of HIV Infection</c:v>
                </c:pt>
              </c:strCache>
            </c:strRef>
          </c:tx>
          <c:spPr>
            <a:ln w="28575" cap="rnd">
              <a:solidFill>
                <a:srgbClr val="C00000"/>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9-67E2-47B7-8338-1805DAEC018B}"/>
                </c:ext>
              </c:extLst>
            </c:dLbl>
            <c:dLbl>
              <c:idx val="2"/>
              <c:delete val="1"/>
              <c:extLst>
                <c:ext xmlns:c15="http://schemas.microsoft.com/office/drawing/2012/chart" uri="{CE6537A1-D6FC-4f65-9D91-7224C49458BB}"/>
                <c:ext xmlns:c16="http://schemas.microsoft.com/office/drawing/2014/chart" uri="{C3380CC4-5D6E-409C-BE32-E72D297353CC}">
                  <c16:uniqueId val="{0000000A-67E2-47B7-8338-1805DAEC018B}"/>
                </c:ext>
              </c:extLst>
            </c:dLbl>
            <c:dLbl>
              <c:idx val="3"/>
              <c:delete val="1"/>
              <c:extLst>
                <c:ext xmlns:c15="http://schemas.microsoft.com/office/drawing/2012/chart" uri="{CE6537A1-D6FC-4f65-9D91-7224C49458BB}"/>
                <c:ext xmlns:c16="http://schemas.microsoft.com/office/drawing/2014/chart" uri="{C3380CC4-5D6E-409C-BE32-E72D297353CC}">
                  <c16:uniqueId val="{0000000B-67E2-47B7-8338-1805DAEC018B}"/>
                </c:ext>
              </c:extLst>
            </c:dLbl>
            <c:dLbl>
              <c:idx val="4"/>
              <c:delete val="1"/>
              <c:extLst>
                <c:ext xmlns:c15="http://schemas.microsoft.com/office/drawing/2012/chart" uri="{CE6537A1-D6FC-4f65-9D91-7224C49458BB}"/>
                <c:ext xmlns:c16="http://schemas.microsoft.com/office/drawing/2014/chart" uri="{C3380CC4-5D6E-409C-BE32-E72D297353CC}">
                  <c16:uniqueId val="{0000000C-67E2-47B7-8338-1805DAEC018B}"/>
                </c:ext>
              </c:extLst>
            </c:dLbl>
            <c:dLbl>
              <c:idx val="5"/>
              <c:delete val="1"/>
              <c:extLst>
                <c:ext xmlns:c15="http://schemas.microsoft.com/office/drawing/2012/chart" uri="{CE6537A1-D6FC-4f65-9D91-7224C49458BB}"/>
                <c:ext xmlns:c16="http://schemas.microsoft.com/office/drawing/2014/chart" uri="{C3380CC4-5D6E-409C-BE32-E72D297353CC}">
                  <c16:uniqueId val="{0000000D-67E2-47B7-8338-1805DAEC018B}"/>
                </c:ext>
              </c:extLst>
            </c:dLbl>
            <c:dLbl>
              <c:idx val="6"/>
              <c:delete val="1"/>
              <c:extLst>
                <c:ext xmlns:c15="http://schemas.microsoft.com/office/drawing/2012/chart" uri="{CE6537A1-D6FC-4f65-9D91-7224C49458BB}"/>
                <c:ext xmlns:c16="http://schemas.microsoft.com/office/drawing/2014/chart" uri="{C3380CC4-5D6E-409C-BE32-E72D297353CC}">
                  <c16:uniqueId val="{0000000E-67E2-47B7-8338-1805DAEC018B}"/>
                </c:ext>
              </c:extLst>
            </c:dLbl>
            <c:dLbl>
              <c:idx val="7"/>
              <c:delete val="1"/>
              <c:extLst>
                <c:ext xmlns:c15="http://schemas.microsoft.com/office/drawing/2012/chart" uri="{CE6537A1-D6FC-4f65-9D91-7224C49458BB}"/>
                <c:ext xmlns:c16="http://schemas.microsoft.com/office/drawing/2014/chart" uri="{C3380CC4-5D6E-409C-BE32-E72D297353CC}">
                  <c16:uniqueId val="{0000000F-67E2-47B7-8338-1805DAEC018B}"/>
                </c:ext>
              </c:extLst>
            </c:dLbl>
            <c:dLbl>
              <c:idx val="8"/>
              <c:delete val="1"/>
              <c:extLst>
                <c:ext xmlns:c15="http://schemas.microsoft.com/office/drawing/2012/chart" uri="{CE6537A1-D6FC-4f65-9D91-7224C49458BB}"/>
                <c:ext xmlns:c16="http://schemas.microsoft.com/office/drawing/2014/chart" uri="{C3380CC4-5D6E-409C-BE32-E72D297353CC}">
                  <c16:uniqueId val="{00000010-67E2-47B7-8338-1805DAEC018B}"/>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Sheet1!$C$2:$C$11</c:f>
              <c:numCache>
                <c:formatCode>General</c:formatCode>
                <c:ptCount val="10"/>
                <c:pt idx="0">
                  <c:v>280</c:v>
                </c:pt>
                <c:pt idx="1">
                  <c:v>276</c:v>
                </c:pt>
                <c:pt idx="2">
                  <c:v>279</c:v>
                </c:pt>
                <c:pt idx="3">
                  <c:v>324</c:v>
                </c:pt>
                <c:pt idx="4">
                  <c:v>315</c:v>
                </c:pt>
                <c:pt idx="5">
                  <c:v>303</c:v>
                </c:pt>
                <c:pt idx="6">
                  <c:v>301</c:v>
                </c:pt>
                <c:pt idx="7">
                  <c:v>301</c:v>
                </c:pt>
                <c:pt idx="8">
                  <c:v>316</c:v>
                </c:pt>
                <c:pt idx="9">
                  <c:v>345</c:v>
                </c:pt>
              </c:numCache>
            </c:numRef>
          </c:val>
          <c:smooth val="0"/>
          <c:extLst>
            <c:ext xmlns:c16="http://schemas.microsoft.com/office/drawing/2014/chart" uri="{C3380CC4-5D6E-409C-BE32-E72D297353CC}">
              <c16:uniqueId val="{00000011-67E2-47B7-8338-1805DAEC018B}"/>
            </c:ext>
          </c:extLst>
        </c:ser>
        <c:dLbls>
          <c:dLblPos val="t"/>
          <c:showLegendKey val="0"/>
          <c:showVal val="1"/>
          <c:showCatName val="0"/>
          <c:showSerName val="0"/>
          <c:showPercent val="0"/>
          <c:showBubbleSize val="0"/>
        </c:dLbls>
        <c:smooth val="0"/>
        <c:axId val="632046088"/>
        <c:axId val="632049040"/>
      </c:lineChart>
      <c:catAx>
        <c:axId val="63204608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632049040"/>
        <c:crosses val="autoZero"/>
        <c:auto val="1"/>
        <c:lblAlgn val="ctr"/>
        <c:lblOffset val="100"/>
        <c:noMultiLvlLbl val="0"/>
      </c:catAx>
      <c:valAx>
        <c:axId val="632049040"/>
        <c:scaling>
          <c:orientation val="minMax"/>
        </c:scaling>
        <c:delete val="0"/>
        <c:axPos val="l"/>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Arial Narrow" panose="020B0606020202030204" pitchFamily="34" charset="0"/>
                    <a:ea typeface="+mn-ea"/>
                    <a:cs typeface="+mn-cs"/>
                  </a:defRPr>
                </a:pPr>
                <a:r>
                  <a:rPr lang="en-US" dirty="0"/>
                  <a:t>Number of HIV Infection Diagnoses and Deaths (N)</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title>
        <c:numFmt formatCode="General" sourceLinked="1"/>
        <c:majorTickMark val="out"/>
        <c:minorTickMark val="none"/>
        <c:tickLblPos val="nextTo"/>
        <c:spPr>
          <a:noFill/>
          <a:ln>
            <a:solidFill>
              <a:schemeClr val="bg2"/>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6320460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600">
          <a:latin typeface="Arial Narrow" panose="020B0606020202030204" pitchFamily="34" charset="0"/>
        </a:defRPr>
      </a:pPr>
      <a:endParaRPr lang="en-US"/>
    </a:p>
  </c:txPr>
  <c:externalData r:id="rId4">
    <c:autoUpdate val="0"/>
  </c:externalData>
  <c:userShapes r:id="rId5"/>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356402818068795"/>
          <c:y val="5.4564429446319201E-2"/>
          <c:w val="0.73322197442082748"/>
          <c:h val="0.90972128483939507"/>
        </c:manualLayout>
      </c:layout>
      <c:barChart>
        <c:barDir val="bar"/>
        <c:grouping val="clustered"/>
        <c:varyColors val="0"/>
        <c:ser>
          <c:idx val="0"/>
          <c:order val="0"/>
          <c:tx>
            <c:strRef>
              <c:f>Sheet1!$B$1</c:f>
              <c:strCache>
                <c:ptCount val="1"/>
                <c:pt idx="0">
                  <c:v>Women</c:v>
                </c:pt>
              </c:strCache>
            </c:strRef>
          </c:tx>
          <c:spPr>
            <a:solidFill>
              <a:srgbClr val="2E648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2E648C"/>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Non-US</c:v>
                </c:pt>
                <c:pt idx="1">
                  <c:v>PR/USD</c:v>
                </c:pt>
                <c:pt idx="2">
                  <c:v>US</c:v>
                </c:pt>
              </c:strCache>
            </c:strRef>
          </c:cat>
          <c:val>
            <c:numRef>
              <c:f>Sheet1!$B$2:$B$4</c:f>
              <c:numCache>
                <c:formatCode>0%</c:formatCode>
                <c:ptCount val="3"/>
                <c:pt idx="0">
                  <c:v>0.55000000000000004</c:v>
                </c:pt>
                <c:pt idx="1">
                  <c:v>0.02</c:v>
                </c:pt>
                <c:pt idx="2">
                  <c:v>0.43</c:v>
                </c:pt>
              </c:numCache>
            </c:numRef>
          </c:val>
          <c:extLst>
            <c:ext xmlns:c16="http://schemas.microsoft.com/office/drawing/2014/chart" uri="{C3380CC4-5D6E-409C-BE32-E72D297353CC}">
              <c16:uniqueId val="{00000000-E75F-418B-9445-81161A4B397D}"/>
            </c:ext>
          </c:extLst>
        </c:ser>
        <c:ser>
          <c:idx val="1"/>
          <c:order val="1"/>
          <c:tx>
            <c:strRef>
              <c:f>Sheet1!$C$1</c:f>
              <c:strCache>
                <c:ptCount val="1"/>
                <c:pt idx="0">
                  <c:v>Men</c:v>
                </c:pt>
              </c:strCache>
            </c:strRef>
          </c:tx>
          <c:spPr>
            <a:solidFill>
              <a:schemeClr val="accent3">
                <a:lumMod val="75000"/>
              </a:schemeClr>
            </a:solidFill>
            <a:ln>
              <a:noFill/>
            </a:ln>
            <a:effectLst/>
          </c:spPr>
          <c:invertIfNegative val="0"/>
          <c:dPt>
            <c:idx val="0"/>
            <c:invertIfNegative val="0"/>
            <c:bubble3D val="0"/>
            <c:extLst>
              <c:ext xmlns:c16="http://schemas.microsoft.com/office/drawing/2014/chart" uri="{C3380CC4-5D6E-409C-BE32-E72D297353CC}">
                <c16:uniqueId val="{00000001-E75F-418B-9445-81161A4B397D}"/>
              </c:ext>
            </c:extLst>
          </c:dPt>
          <c:dPt>
            <c:idx val="1"/>
            <c:invertIfNegative val="0"/>
            <c:bubble3D val="0"/>
            <c:extLst>
              <c:ext xmlns:c16="http://schemas.microsoft.com/office/drawing/2014/chart" uri="{C3380CC4-5D6E-409C-BE32-E72D297353CC}">
                <c16:uniqueId val="{00000002-E75F-418B-9445-81161A4B397D}"/>
              </c:ext>
            </c:extLst>
          </c:dPt>
          <c:dPt>
            <c:idx val="2"/>
            <c:invertIfNegative val="0"/>
            <c:bubble3D val="0"/>
            <c:extLst>
              <c:ext xmlns:c16="http://schemas.microsoft.com/office/drawing/2014/chart" uri="{C3380CC4-5D6E-409C-BE32-E72D297353CC}">
                <c16:uniqueId val="{00000003-E75F-418B-9445-81161A4B397D}"/>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3">
                        <a:lumMod val="75000"/>
                      </a:schemeClr>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Non-US</c:v>
                </c:pt>
                <c:pt idx="1">
                  <c:v>PR/USD</c:v>
                </c:pt>
                <c:pt idx="2">
                  <c:v>US</c:v>
                </c:pt>
              </c:strCache>
            </c:strRef>
          </c:cat>
          <c:val>
            <c:numRef>
              <c:f>Sheet1!$C$2:$C$4</c:f>
              <c:numCache>
                <c:formatCode>0%</c:formatCode>
                <c:ptCount val="3"/>
                <c:pt idx="0">
                  <c:v>0.35</c:v>
                </c:pt>
                <c:pt idx="1">
                  <c:v>0.04</c:v>
                </c:pt>
                <c:pt idx="2">
                  <c:v>0.61</c:v>
                </c:pt>
              </c:numCache>
            </c:numRef>
          </c:val>
          <c:extLst>
            <c:ext xmlns:c16="http://schemas.microsoft.com/office/drawing/2014/chart" uri="{C3380CC4-5D6E-409C-BE32-E72D297353CC}">
              <c16:uniqueId val="{00000004-E75F-418B-9445-81161A4B397D}"/>
            </c:ext>
          </c:extLst>
        </c:ser>
        <c:dLbls>
          <c:dLblPos val="outEnd"/>
          <c:showLegendKey val="0"/>
          <c:showVal val="1"/>
          <c:showCatName val="0"/>
          <c:showSerName val="0"/>
          <c:showPercent val="0"/>
          <c:showBubbleSize val="0"/>
        </c:dLbls>
        <c:gapWidth val="30"/>
        <c:axId val="121799808"/>
        <c:axId val="121801344"/>
      </c:barChart>
      <c:catAx>
        <c:axId val="12179980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121801344"/>
        <c:crosses val="autoZero"/>
        <c:auto val="1"/>
        <c:lblAlgn val="ctr"/>
        <c:lblOffset val="100"/>
        <c:noMultiLvlLbl val="0"/>
      </c:catAx>
      <c:valAx>
        <c:axId val="121801344"/>
        <c:scaling>
          <c:orientation val="minMax"/>
        </c:scaling>
        <c:delete val="1"/>
        <c:axPos val="b"/>
        <c:numFmt formatCode="0%" sourceLinked="1"/>
        <c:majorTickMark val="none"/>
        <c:minorTickMark val="none"/>
        <c:tickLblPos val="nextTo"/>
        <c:crossAx val="121799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9803039271426379"/>
          <c:y val="8.3499653689122197E-2"/>
          <c:w val="0.63616046808249183"/>
          <c:h val="0.90972128483939507"/>
        </c:manualLayout>
      </c:layout>
      <c:barChart>
        <c:barDir val="bar"/>
        <c:grouping val="clustered"/>
        <c:varyColors val="0"/>
        <c:ser>
          <c:idx val="0"/>
          <c:order val="0"/>
          <c:tx>
            <c:strRef>
              <c:f>Sheet1!$B$1</c:f>
              <c:strCache>
                <c:ptCount val="1"/>
                <c:pt idx="0">
                  <c:v>Women</c:v>
                </c:pt>
              </c:strCache>
            </c:strRef>
          </c:tx>
          <c:spPr>
            <a:solidFill>
              <a:srgbClr val="2E648C"/>
            </a:solidFill>
            <a:ln>
              <a:noFill/>
            </a:ln>
            <a:effectLst/>
          </c:spPr>
          <c:invertIfNegative val="0"/>
          <c:dLbls>
            <c:dLbl>
              <c:idx val="2"/>
              <c:tx>
                <c:rich>
                  <a:bodyPr/>
                  <a:lstStyle/>
                  <a:p>
                    <a:r>
                      <a:rPr lang="en-US"/>
                      <a:t>&lt;1%</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6CDB-4AFE-9F87-CF6A5E67052B}"/>
                </c:ext>
              </c:extLst>
            </c:dLbl>
            <c:dLbl>
              <c:idx val="4"/>
              <c:tx>
                <c:rich>
                  <a:bodyPr/>
                  <a:lstStyle/>
                  <a:p>
                    <a:r>
                      <a:rPr lang="en-US"/>
                      <a:t>N/A</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6CDB-4AFE-9F87-CF6A5E67052B}"/>
                </c:ext>
              </c:extLst>
            </c:dLbl>
            <c:dLbl>
              <c:idx val="6"/>
              <c:tx>
                <c:rich>
                  <a:bodyPr rot="0" spcFirstLastPara="1" vertOverflow="ellipsis" vert="horz" wrap="square" lIns="38100" tIns="19050" rIns="38100" bIns="19050" anchor="ctr" anchorCtr="1">
                    <a:noAutofit/>
                  </a:bodyPr>
                  <a:lstStyle/>
                  <a:p>
                    <a:pPr>
                      <a:defRPr sz="1200" b="1" i="0" u="none" strike="noStrike" kern="1200" baseline="0">
                        <a:solidFill>
                          <a:schemeClr val="tx2"/>
                        </a:solidFill>
                        <a:latin typeface="Arial Narrow" panose="020B0606020202030204" pitchFamily="34" charset="0"/>
                        <a:ea typeface="+mn-ea"/>
                        <a:cs typeface="+mn-cs"/>
                      </a:defRPr>
                    </a:pPr>
                    <a:r>
                      <a:rPr lang="en-US" sz="1200"/>
                      <a:t>N/A</a:t>
                    </a:r>
                    <a:endParaRPr lang="en-US" sz="1200" dirty="0"/>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9.1163864160896779E-2"/>
                      <c:h val="0.10470948618401867"/>
                    </c:manualLayout>
                  </c15:layout>
                  <c15:showDataLabelsRange val="0"/>
                </c:ext>
                <c:ext xmlns:c16="http://schemas.microsoft.com/office/drawing/2014/chart" uri="{C3380CC4-5D6E-409C-BE32-E72D297353CC}">
                  <c16:uniqueId val="{00000002-6CDB-4AFE-9F87-CF6A5E67052B}"/>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2E648C"/>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NIR</c:v>
                </c:pt>
                <c:pt idx="1">
                  <c:v>Pres. HTSX</c:v>
                </c:pt>
                <c:pt idx="2">
                  <c:v>Other</c:v>
                </c:pt>
                <c:pt idx="3">
                  <c:v>HTSX</c:v>
                </c:pt>
                <c:pt idx="4">
                  <c:v>MSM/IDU</c:v>
                </c:pt>
                <c:pt idx="5">
                  <c:v>IDU</c:v>
                </c:pt>
                <c:pt idx="6">
                  <c:v>MSM</c:v>
                </c:pt>
              </c:strCache>
            </c:strRef>
          </c:cat>
          <c:val>
            <c:numRef>
              <c:f>Sheet1!$B$2:$B$8</c:f>
              <c:numCache>
                <c:formatCode>0%</c:formatCode>
                <c:ptCount val="7"/>
                <c:pt idx="0">
                  <c:v>0.31</c:v>
                </c:pt>
                <c:pt idx="1">
                  <c:v>0.28999999999999998</c:v>
                </c:pt>
                <c:pt idx="2">
                  <c:v>4.0000000000000001E-3</c:v>
                </c:pt>
                <c:pt idx="3">
                  <c:v>0.2</c:v>
                </c:pt>
                <c:pt idx="4">
                  <c:v>0</c:v>
                </c:pt>
                <c:pt idx="5">
                  <c:v>0.2</c:v>
                </c:pt>
                <c:pt idx="6">
                  <c:v>0</c:v>
                </c:pt>
              </c:numCache>
            </c:numRef>
          </c:val>
          <c:extLst>
            <c:ext xmlns:c16="http://schemas.microsoft.com/office/drawing/2014/chart" uri="{C3380CC4-5D6E-409C-BE32-E72D297353CC}">
              <c16:uniqueId val="{00000003-6CDB-4AFE-9F87-CF6A5E67052B}"/>
            </c:ext>
          </c:extLst>
        </c:ser>
        <c:ser>
          <c:idx val="1"/>
          <c:order val="1"/>
          <c:tx>
            <c:strRef>
              <c:f>Sheet1!$C$1</c:f>
              <c:strCache>
                <c:ptCount val="1"/>
                <c:pt idx="0">
                  <c:v>Men</c:v>
                </c:pt>
              </c:strCache>
            </c:strRef>
          </c:tx>
          <c:spPr>
            <a:solidFill>
              <a:schemeClr val="accent3">
                <a:lumMod val="75000"/>
              </a:schemeClr>
            </a:solidFill>
            <a:ln>
              <a:noFill/>
            </a:ln>
            <a:effectLst/>
          </c:spPr>
          <c:invertIfNegative val="0"/>
          <c:dLbls>
            <c:dLbl>
              <c:idx val="1"/>
              <c:tx>
                <c:rich>
                  <a:bodyPr/>
                  <a:lstStyle/>
                  <a:p>
                    <a:r>
                      <a:rPr lang="en-US"/>
                      <a:t>N/A</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6CDB-4AFE-9F87-CF6A5E67052B}"/>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3">
                        <a:lumMod val="75000"/>
                      </a:schemeClr>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NIR</c:v>
                </c:pt>
                <c:pt idx="1">
                  <c:v>Pres. HTSX</c:v>
                </c:pt>
                <c:pt idx="2">
                  <c:v>Other</c:v>
                </c:pt>
                <c:pt idx="3">
                  <c:v>HTSX</c:v>
                </c:pt>
                <c:pt idx="4">
                  <c:v>MSM/IDU</c:v>
                </c:pt>
                <c:pt idx="5">
                  <c:v>IDU</c:v>
                </c:pt>
                <c:pt idx="6">
                  <c:v>MSM</c:v>
                </c:pt>
              </c:strCache>
            </c:strRef>
          </c:cat>
          <c:val>
            <c:numRef>
              <c:f>Sheet1!$C$2:$C$8</c:f>
              <c:numCache>
                <c:formatCode>0%</c:formatCode>
                <c:ptCount val="7"/>
                <c:pt idx="0">
                  <c:v>0.23</c:v>
                </c:pt>
                <c:pt idx="1">
                  <c:v>0</c:v>
                </c:pt>
                <c:pt idx="2">
                  <c:v>0</c:v>
                </c:pt>
                <c:pt idx="3">
                  <c:v>0.04</c:v>
                </c:pt>
                <c:pt idx="4">
                  <c:v>0.05</c:v>
                </c:pt>
                <c:pt idx="5">
                  <c:v>0.14000000000000001</c:v>
                </c:pt>
                <c:pt idx="6">
                  <c:v>0.54</c:v>
                </c:pt>
              </c:numCache>
            </c:numRef>
          </c:val>
          <c:extLst>
            <c:ext xmlns:c16="http://schemas.microsoft.com/office/drawing/2014/chart" uri="{C3380CC4-5D6E-409C-BE32-E72D297353CC}">
              <c16:uniqueId val="{00000005-6CDB-4AFE-9F87-CF6A5E67052B}"/>
            </c:ext>
          </c:extLst>
        </c:ser>
        <c:dLbls>
          <c:dLblPos val="outEnd"/>
          <c:showLegendKey val="0"/>
          <c:showVal val="1"/>
          <c:showCatName val="0"/>
          <c:showSerName val="0"/>
          <c:showPercent val="0"/>
          <c:showBubbleSize val="0"/>
        </c:dLbls>
        <c:gapWidth val="25"/>
        <c:axId val="121832960"/>
        <c:axId val="121834496"/>
      </c:barChart>
      <c:catAx>
        <c:axId val="12183296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121834496"/>
        <c:crosses val="autoZero"/>
        <c:auto val="1"/>
        <c:lblAlgn val="ctr"/>
        <c:lblOffset val="100"/>
        <c:noMultiLvlLbl val="0"/>
      </c:catAx>
      <c:valAx>
        <c:axId val="121834496"/>
        <c:scaling>
          <c:orientation val="minMax"/>
        </c:scaling>
        <c:delete val="1"/>
        <c:axPos val="b"/>
        <c:numFmt formatCode="0%" sourceLinked="1"/>
        <c:majorTickMark val="none"/>
        <c:minorTickMark val="none"/>
        <c:tickLblPos val="nextTo"/>
        <c:crossAx val="121832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MSM</c:v>
                </c:pt>
              </c:strCache>
            </c:strRef>
          </c:tx>
          <c:spPr>
            <a:solidFill>
              <a:srgbClr val="2E648C"/>
            </a:solidFill>
            <a:ln>
              <a:noFill/>
            </a:ln>
            <a:effectLst/>
          </c:spPr>
          <c:invertIfNegative val="0"/>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White NH, N=501</c:v>
                </c:pt>
                <c:pt idx="1">
                  <c:v>Black NH, N=458</c:v>
                </c:pt>
                <c:pt idx="2">
                  <c:v>Hispanic/Latinx, N=384</c:v>
                </c:pt>
              </c:strCache>
            </c:strRef>
          </c:cat>
          <c:val>
            <c:numRef>
              <c:f>Sheet1!$B$2:$B$4</c:f>
              <c:numCache>
                <c:formatCode>0%</c:formatCode>
                <c:ptCount val="3"/>
                <c:pt idx="0">
                  <c:v>0.39</c:v>
                </c:pt>
                <c:pt idx="1">
                  <c:v>0.25</c:v>
                </c:pt>
                <c:pt idx="2">
                  <c:v>0.55000000000000004</c:v>
                </c:pt>
              </c:numCache>
            </c:numRef>
          </c:val>
          <c:extLst>
            <c:ext xmlns:c16="http://schemas.microsoft.com/office/drawing/2014/chart" uri="{C3380CC4-5D6E-409C-BE32-E72D297353CC}">
              <c16:uniqueId val="{00000000-ADA0-44F4-A9A4-E46355B74BE1}"/>
            </c:ext>
          </c:extLst>
        </c:ser>
        <c:ser>
          <c:idx val="1"/>
          <c:order val="1"/>
          <c:tx>
            <c:strRef>
              <c:f>Sheet1!$C$1</c:f>
              <c:strCache>
                <c:ptCount val="1"/>
                <c:pt idx="0">
                  <c:v>IDU</c:v>
                </c:pt>
              </c:strCache>
            </c:strRef>
          </c:tx>
          <c:spPr>
            <a:solidFill>
              <a:srgbClr val="95B3D7"/>
            </a:solidFill>
            <a:ln>
              <a:noFill/>
            </a:ln>
            <a:effectLst/>
          </c:spPr>
          <c:invertIfNegative val="0"/>
          <c:dLbls>
            <c:dLbl>
              <c:idx val="2"/>
              <c:layout>
                <c:manualLayout>
                  <c:x val="5.3015241882041087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DA0-44F4-A9A4-E46355B74BE1}"/>
                </c:ext>
              </c:extLst>
            </c:dLbl>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White NH, N=501</c:v>
                </c:pt>
                <c:pt idx="1">
                  <c:v>Black NH, N=458</c:v>
                </c:pt>
                <c:pt idx="2">
                  <c:v>Hispanic/Latinx, N=384</c:v>
                </c:pt>
              </c:strCache>
            </c:strRef>
          </c:cat>
          <c:val>
            <c:numRef>
              <c:f>Sheet1!$C$2:$C$4</c:f>
              <c:numCache>
                <c:formatCode>0%</c:formatCode>
                <c:ptCount val="3"/>
                <c:pt idx="0">
                  <c:v>0.31</c:v>
                </c:pt>
                <c:pt idx="1">
                  <c:v>0.05</c:v>
                </c:pt>
                <c:pt idx="2">
                  <c:v>0.09</c:v>
                </c:pt>
              </c:numCache>
            </c:numRef>
          </c:val>
          <c:extLst>
            <c:ext xmlns:c16="http://schemas.microsoft.com/office/drawing/2014/chart" uri="{C3380CC4-5D6E-409C-BE32-E72D297353CC}">
              <c16:uniqueId val="{00000002-ADA0-44F4-A9A4-E46355B74BE1}"/>
            </c:ext>
          </c:extLst>
        </c:ser>
        <c:ser>
          <c:idx val="2"/>
          <c:order val="2"/>
          <c:tx>
            <c:strRef>
              <c:f>Sheet1!$D$1</c:f>
              <c:strCache>
                <c:ptCount val="1"/>
                <c:pt idx="0">
                  <c:v>MSM/IDU</c:v>
                </c:pt>
              </c:strCache>
            </c:strRef>
          </c:tx>
          <c:spPr>
            <a:solidFill>
              <a:srgbClr val="403152"/>
            </a:solidFill>
            <a:ln>
              <a:noFill/>
            </a:ln>
            <a:effectLst/>
          </c:spPr>
          <c:invertIfNegative val="0"/>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White NH, N=501</c:v>
                </c:pt>
                <c:pt idx="1">
                  <c:v>Black NH, N=458</c:v>
                </c:pt>
                <c:pt idx="2">
                  <c:v>Hispanic/Latinx, N=384</c:v>
                </c:pt>
              </c:strCache>
            </c:strRef>
          </c:cat>
          <c:val>
            <c:numRef>
              <c:f>Sheet1!$D$2:$D$4</c:f>
              <c:numCache>
                <c:formatCode>0%</c:formatCode>
                <c:ptCount val="3"/>
                <c:pt idx="0">
                  <c:v>7.0000000000000007E-2</c:v>
                </c:pt>
                <c:pt idx="1">
                  <c:v>0.01</c:v>
                </c:pt>
                <c:pt idx="2">
                  <c:v>0.03</c:v>
                </c:pt>
              </c:numCache>
            </c:numRef>
          </c:val>
          <c:extLst>
            <c:ext xmlns:c16="http://schemas.microsoft.com/office/drawing/2014/chart" uri="{C3380CC4-5D6E-409C-BE32-E72D297353CC}">
              <c16:uniqueId val="{00000003-ADA0-44F4-A9A4-E46355B74BE1}"/>
            </c:ext>
          </c:extLst>
        </c:ser>
        <c:ser>
          <c:idx val="3"/>
          <c:order val="3"/>
          <c:tx>
            <c:strRef>
              <c:f>Sheet1!$E$1</c:f>
              <c:strCache>
                <c:ptCount val="1"/>
                <c:pt idx="0">
                  <c:v>HTSX</c:v>
                </c:pt>
              </c:strCache>
            </c:strRef>
          </c:tx>
          <c:spPr>
            <a:solidFill>
              <a:srgbClr val="B3A2C7"/>
            </a:solidFill>
            <a:ln>
              <a:noFill/>
            </a:ln>
            <a:effectLst/>
          </c:spPr>
          <c:invertIfNegative val="0"/>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White NH, N=501</c:v>
                </c:pt>
                <c:pt idx="1">
                  <c:v>Black NH, N=458</c:v>
                </c:pt>
                <c:pt idx="2">
                  <c:v>Hispanic/Latinx, N=384</c:v>
                </c:pt>
              </c:strCache>
            </c:strRef>
          </c:cat>
          <c:val>
            <c:numRef>
              <c:f>Sheet1!$E$2:$E$4</c:f>
              <c:numCache>
                <c:formatCode>0%</c:formatCode>
                <c:ptCount val="3"/>
                <c:pt idx="0">
                  <c:v>7.0000000000000007E-2</c:v>
                </c:pt>
                <c:pt idx="1">
                  <c:v>0.11</c:v>
                </c:pt>
                <c:pt idx="2">
                  <c:v>0.06</c:v>
                </c:pt>
              </c:numCache>
            </c:numRef>
          </c:val>
          <c:extLst>
            <c:ext xmlns:c16="http://schemas.microsoft.com/office/drawing/2014/chart" uri="{C3380CC4-5D6E-409C-BE32-E72D297353CC}">
              <c16:uniqueId val="{00000004-ADA0-44F4-A9A4-E46355B74BE1}"/>
            </c:ext>
          </c:extLst>
        </c:ser>
        <c:ser>
          <c:idx val="4"/>
          <c:order val="4"/>
          <c:tx>
            <c:strRef>
              <c:f>Sheet1!$F$1</c:f>
              <c:strCache>
                <c:ptCount val="1"/>
                <c:pt idx="0">
                  <c:v>Other</c:v>
                </c:pt>
              </c:strCache>
            </c:strRef>
          </c:tx>
          <c:invertIfNegative val="0"/>
          <c:dLbls>
            <c:dLbl>
              <c:idx val="1"/>
              <c:tx>
                <c:rich>
                  <a:bodyPr/>
                  <a:lstStyle/>
                  <a:p>
                    <a:r>
                      <a:rPr lang="en-US" dirty="0">
                        <a:solidFill>
                          <a:schemeClr val="tx1">
                            <a:lumMod val="65000"/>
                            <a:lumOff val="35000"/>
                          </a:schemeClr>
                        </a:solidFill>
                      </a:rPr>
                      <a:t>&lt;1%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ADA0-44F4-A9A4-E46355B74BE1}"/>
                </c:ext>
              </c:extLst>
            </c:dLbl>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White NH, N=501</c:v>
                </c:pt>
                <c:pt idx="1">
                  <c:v>Black NH, N=458</c:v>
                </c:pt>
                <c:pt idx="2">
                  <c:v>Hispanic/Latinx, N=384</c:v>
                </c:pt>
              </c:strCache>
            </c:strRef>
          </c:cat>
          <c:val>
            <c:numRef>
              <c:f>Sheet1!$F$2:$F$4</c:f>
              <c:numCache>
                <c:formatCode>0%</c:formatCode>
                <c:ptCount val="3"/>
                <c:pt idx="0">
                  <c:v>0</c:v>
                </c:pt>
                <c:pt idx="1">
                  <c:v>4.0000000000000001E-3</c:v>
                </c:pt>
                <c:pt idx="2">
                  <c:v>0</c:v>
                </c:pt>
              </c:numCache>
            </c:numRef>
          </c:val>
          <c:extLst>
            <c:ext xmlns:c16="http://schemas.microsoft.com/office/drawing/2014/chart" uri="{C3380CC4-5D6E-409C-BE32-E72D297353CC}">
              <c16:uniqueId val="{00000006-ADA0-44F4-A9A4-E46355B74BE1}"/>
            </c:ext>
          </c:extLst>
        </c:ser>
        <c:ser>
          <c:idx val="5"/>
          <c:order val="5"/>
          <c:tx>
            <c:strRef>
              <c:f>Sheet1!$G$1</c:f>
              <c:strCache>
                <c:ptCount val="1"/>
                <c:pt idx="0">
                  <c:v>Pres. HTSX</c:v>
                </c:pt>
              </c:strCache>
            </c:strRef>
          </c:tx>
          <c:spPr>
            <a:solidFill>
              <a:srgbClr val="606B2D"/>
            </a:solidFill>
            <a:ln>
              <a:noFill/>
            </a:ln>
            <a:effectLst/>
          </c:spPr>
          <c:invertIfNegative val="0"/>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White NH, N=501</c:v>
                </c:pt>
                <c:pt idx="1">
                  <c:v>Black NH, N=458</c:v>
                </c:pt>
                <c:pt idx="2">
                  <c:v>Hispanic/Latinx, N=384</c:v>
                </c:pt>
              </c:strCache>
            </c:strRef>
          </c:cat>
          <c:val>
            <c:numRef>
              <c:f>Sheet1!$G$2:$G$4</c:f>
              <c:numCache>
                <c:formatCode>0%</c:formatCode>
                <c:ptCount val="3"/>
                <c:pt idx="0">
                  <c:v>0.02</c:v>
                </c:pt>
                <c:pt idx="1">
                  <c:v>0.16</c:v>
                </c:pt>
                <c:pt idx="2">
                  <c:v>7.0000000000000007E-2</c:v>
                </c:pt>
              </c:numCache>
            </c:numRef>
          </c:val>
          <c:extLst>
            <c:ext xmlns:c16="http://schemas.microsoft.com/office/drawing/2014/chart" uri="{C3380CC4-5D6E-409C-BE32-E72D297353CC}">
              <c16:uniqueId val="{00000007-ADA0-44F4-A9A4-E46355B74BE1}"/>
            </c:ext>
          </c:extLst>
        </c:ser>
        <c:ser>
          <c:idx val="6"/>
          <c:order val="6"/>
          <c:tx>
            <c:strRef>
              <c:f>Sheet1!$H$1</c:f>
              <c:strCache>
                <c:ptCount val="1"/>
                <c:pt idx="0">
                  <c:v>NIR</c:v>
                </c:pt>
              </c:strCache>
            </c:strRef>
          </c:tx>
          <c:spPr>
            <a:solidFill>
              <a:srgbClr val="D7E4BD"/>
            </a:solidFill>
            <a:ln>
              <a:noFill/>
            </a:ln>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White NH, N=501</c:v>
                </c:pt>
                <c:pt idx="1">
                  <c:v>Black NH, N=458</c:v>
                </c:pt>
                <c:pt idx="2">
                  <c:v>Hispanic/Latinx, N=384</c:v>
                </c:pt>
              </c:strCache>
            </c:strRef>
          </c:cat>
          <c:val>
            <c:numRef>
              <c:f>Sheet1!$H$2:$H$4</c:f>
              <c:numCache>
                <c:formatCode>0%</c:formatCode>
                <c:ptCount val="3"/>
                <c:pt idx="0">
                  <c:v>0.14000000000000001</c:v>
                </c:pt>
                <c:pt idx="1">
                  <c:v>0.42</c:v>
                </c:pt>
                <c:pt idx="2">
                  <c:v>0.19</c:v>
                </c:pt>
              </c:numCache>
            </c:numRef>
          </c:val>
          <c:extLst>
            <c:ext xmlns:c16="http://schemas.microsoft.com/office/drawing/2014/chart" uri="{C3380CC4-5D6E-409C-BE32-E72D297353CC}">
              <c16:uniqueId val="{00000008-ADA0-44F4-A9A4-E46355B74BE1}"/>
            </c:ext>
          </c:extLst>
        </c:ser>
        <c:dLbls>
          <c:dLblPos val="outEnd"/>
          <c:showLegendKey val="0"/>
          <c:showVal val="1"/>
          <c:showCatName val="0"/>
          <c:showSerName val="0"/>
          <c:showPercent val="0"/>
          <c:showBubbleSize val="0"/>
        </c:dLbls>
        <c:gapWidth val="80"/>
        <c:axId val="123081088"/>
        <c:axId val="123082624"/>
      </c:barChart>
      <c:catAx>
        <c:axId val="123081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23082624"/>
        <c:crosses val="autoZero"/>
        <c:auto val="1"/>
        <c:lblAlgn val="ctr"/>
        <c:lblOffset val="100"/>
        <c:noMultiLvlLbl val="0"/>
      </c:catAx>
      <c:valAx>
        <c:axId val="123082624"/>
        <c:scaling>
          <c:orientation val="minMax"/>
        </c:scaling>
        <c:delete val="0"/>
        <c:axPos val="l"/>
        <c:numFmt formatCode="0%" sourceLinked="1"/>
        <c:majorTickMark val="out"/>
        <c:minorTickMark val="none"/>
        <c:tickLblPos val="nextTo"/>
        <c:spPr>
          <a:noFill/>
          <a:ln>
            <a:solidFill>
              <a:schemeClr val="bg1">
                <a:lumMod val="75000"/>
              </a:schemeClr>
            </a:solidFill>
          </a:ln>
          <a:effectLst/>
        </c:spPr>
        <c:txPr>
          <a:bodyPr rot="-60000000" vert="horz"/>
          <a:lstStyle/>
          <a:p>
            <a:pPr>
              <a:defRPr/>
            </a:pPr>
            <a:endParaRPr lang="en-US"/>
          </a:p>
        </c:txPr>
        <c:crossAx val="123081088"/>
        <c:crosses val="autoZero"/>
        <c:crossBetween val="between"/>
      </c:valAx>
      <c:spPr>
        <a:noFill/>
        <a:ln>
          <a:noFill/>
        </a:ln>
        <a:effectLst/>
      </c:spPr>
    </c:plotArea>
    <c:legend>
      <c:legendPos val="b"/>
      <c:overlay val="0"/>
      <c:spPr>
        <a:noFill/>
        <a:ln>
          <a:noFill/>
        </a:ln>
        <a:effectLst/>
      </c:spPr>
      <c:txPr>
        <a:bodyPr rot="0" vert="horz"/>
        <a:lstStyle/>
        <a:p>
          <a:pPr>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600">
          <a:solidFill>
            <a:schemeClr val="tx1">
              <a:lumMod val="65000"/>
              <a:lumOff val="35000"/>
            </a:schemeClr>
          </a:solidFill>
          <a:latin typeface="Arial Narrow" panose="020B0606020202030204" pitchFamily="34" charset="0"/>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209836462749848"/>
          <c:y val="3.0070769197625948E-2"/>
          <c:w val="0.81945173089119772"/>
          <c:h val="0.81859923644954324"/>
        </c:manualLayout>
      </c:layout>
      <c:barChart>
        <c:barDir val="bar"/>
        <c:grouping val="clustered"/>
        <c:varyColors val="0"/>
        <c:ser>
          <c:idx val="0"/>
          <c:order val="0"/>
          <c:tx>
            <c:strRef>
              <c:f>Sheet1!$B$1</c:f>
              <c:strCache>
                <c:ptCount val="1"/>
                <c:pt idx="0">
                  <c:v>Assigned Female at Birth</c:v>
                </c:pt>
              </c:strCache>
            </c:strRef>
          </c:tx>
          <c:spPr>
            <a:solidFill>
              <a:schemeClr val="accent4">
                <a:lumMod val="20000"/>
                <a:lumOff val="80000"/>
              </a:schemeClr>
            </a:solidFill>
            <a:ln>
              <a:noFill/>
            </a:ln>
            <a:effectLst/>
          </c:spPr>
          <c:invertIfNegative val="0"/>
          <c:dLbls>
            <c:dLbl>
              <c:idx val="0"/>
              <c:tx>
                <c:rich>
                  <a:bodyPr/>
                  <a:lstStyle/>
                  <a:p>
                    <a:fld id="{CBA01667-8835-4977-BD26-6422BC9FB9DD}"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AC2-4903-8E1C-5639691F84D7}"/>
                </c:ext>
              </c:extLst>
            </c:dLbl>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API</c:v>
                </c:pt>
                <c:pt idx="1">
                  <c:v>Hispanic/Latinx</c:v>
                </c:pt>
                <c:pt idx="2">
                  <c:v>Black NH</c:v>
                </c:pt>
                <c:pt idx="3">
                  <c:v>White NH</c:v>
                </c:pt>
                <c:pt idx="4">
                  <c:v>Total</c:v>
                </c:pt>
              </c:strCache>
            </c:strRef>
          </c:cat>
          <c:val>
            <c:numRef>
              <c:f>Sheet1!$B$2:$B$6</c:f>
              <c:numCache>
                <c:formatCode>0.0</c:formatCode>
                <c:ptCount val="5"/>
                <c:pt idx="0">
                  <c:v>0.2</c:v>
                </c:pt>
                <c:pt idx="1">
                  <c:v>5.5</c:v>
                </c:pt>
                <c:pt idx="2">
                  <c:v>26</c:v>
                </c:pt>
                <c:pt idx="3">
                  <c:v>1.6</c:v>
                </c:pt>
                <c:pt idx="4">
                  <c:v>3.7</c:v>
                </c:pt>
              </c:numCache>
            </c:numRef>
          </c:val>
          <c:extLst>
            <c:ext xmlns:c16="http://schemas.microsoft.com/office/drawing/2014/chart" uri="{C3380CC4-5D6E-409C-BE32-E72D297353CC}">
              <c16:uniqueId val="{00000001-5AC2-4903-8E1C-5639691F84D7}"/>
            </c:ext>
          </c:extLst>
        </c:ser>
        <c:ser>
          <c:idx val="1"/>
          <c:order val="1"/>
          <c:tx>
            <c:strRef>
              <c:f>Sheet1!$C$1</c:f>
              <c:strCache>
                <c:ptCount val="1"/>
                <c:pt idx="0">
                  <c:v>Assigned Male at Birth</c:v>
                </c:pt>
              </c:strCache>
            </c:strRef>
          </c:tx>
          <c:spPr>
            <a:solidFill>
              <a:schemeClr val="accent4">
                <a:lumMod val="60000"/>
                <a:lumOff val="40000"/>
              </a:schemeClr>
            </a:solidFill>
            <a:ln>
              <a:noFill/>
            </a:ln>
            <a:effectLst/>
          </c:spPr>
          <c:invertIfNegative val="0"/>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API</c:v>
                </c:pt>
                <c:pt idx="1">
                  <c:v>Hispanic/Latinx</c:v>
                </c:pt>
                <c:pt idx="2">
                  <c:v>Black NH</c:v>
                </c:pt>
                <c:pt idx="3">
                  <c:v>White NH</c:v>
                </c:pt>
                <c:pt idx="4">
                  <c:v>Total</c:v>
                </c:pt>
              </c:strCache>
            </c:strRef>
          </c:cat>
          <c:val>
            <c:numRef>
              <c:f>Sheet1!$C$2:$C$6</c:f>
              <c:numCache>
                <c:formatCode>0.0</c:formatCode>
                <c:ptCount val="5"/>
                <c:pt idx="0">
                  <c:v>3.9</c:v>
                </c:pt>
                <c:pt idx="1">
                  <c:v>22.1</c:v>
                </c:pt>
                <c:pt idx="2">
                  <c:v>34.5</c:v>
                </c:pt>
                <c:pt idx="3">
                  <c:v>5.8</c:v>
                </c:pt>
                <c:pt idx="4">
                  <c:v>9.9</c:v>
                </c:pt>
              </c:numCache>
            </c:numRef>
          </c:val>
          <c:extLst>
            <c:ext xmlns:c16="http://schemas.microsoft.com/office/drawing/2014/chart" uri="{C3380CC4-5D6E-409C-BE32-E72D297353CC}">
              <c16:uniqueId val="{00000002-5AC2-4903-8E1C-5639691F84D7}"/>
            </c:ext>
          </c:extLst>
        </c:ser>
        <c:ser>
          <c:idx val="2"/>
          <c:order val="2"/>
          <c:tx>
            <c:strRef>
              <c:f>Sheet1!$D$1</c:f>
              <c:strCache>
                <c:ptCount val="1"/>
                <c:pt idx="0">
                  <c:v>Total</c:v>
                </c:pt>
              </c:strCache>
            </c:strRef>
          </c:tx>
          <c:spPr>
            <a:solidFill>
              <a:schemeClr val="accent4">
                <a:lumMod val="50000"/>
              </a:schemeClr>
            </a:solidFill>
            <a:ln>
              <a:noFill/>
            </a:ln>
            <a:effectLst/>
          </c:spPr>
          <c:invertIfNegative val="0"/>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API</c:v>
                </c:pt>
                <c:pt idx="1">
                  <c:v>Hispanic/Latinx</c:v>
                </c:pt>
                <c:pt idx="2">
                  <c:v>Black NH</c:v>
                </c:pt>
                <c:pt idx="3">
                  <c:v>White NH</c:v>
                </c:pt>
                <c:pt idx="4">
                  <c:v>Total</c:v>
                </c:pt>
              </c:strCache>
            </c:strRef>
          </c:cat>
          <c:val>
            <c:numRef>
              <c:f>Sheet1!$D$2:$D$6</c:f>
              <c:numCache>
                <c:formatCode>0.0</c:formatCode>
                <c:ptCount val="5"/>
                <c:pt idx="0">
                  <c:v>2</c:v>
                </c:pt>
                <c:pt idx="1">
                  <c:v>13.9</c:v>
                </c:pt>
                <c:pt idx="2">
                  <c:v>30.3</c:v>
                </c:pt>
                <c:pt idx="3">
                  <c:v>3.7</c:v>
                </c:pt>
                <c:pt idx="4">
                  <c:v>6.8</c:v>
                </c:pt>
              </c:numCache>
            </c:numRef>
          </c:val>
          <c:extLst>
            <c:ext xmlns:c16="http://schemas.microsoft.com/office/drawing/2014/chart" uri="{C3380CC4-5D6E-409C-BE32-E72D297353CC}">
              <c16:uniqueId val="{00000003-5AC2-4903-8E1C-5639691F84D7}"/>
            </c:ext>
          </c:extLst>
        </c:ser>
        <c:dLbls>
          <c:dLblPos val="outEnd"/>
          <c:showLegendKey val="0"/>
          <c:showVal val="1"/>
          <c:showCatName val="0"/>
          <c:showSerName val="0"/>
          <c:showPercent val="0"/>
          <c:showBubbleSize val="0"/>
        </c:dLbls>
        <c:gapWidth val="35"/>
        <c:axId val="123142144"/>
        <c:axId val="123143680"/>
      </c:barChart>
      <c:catAx>
        <c:axId val="1231421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23143680"/>
        <c:crosses val="autoZero"/>
        <c:auto val="1"/>
        <c:lblAlgn val="ctr"/>
        <c:lblOffset val="100"/>
        <c:noMultiLvlLbl val="0"/>
      </c:catAx>
      <c:valAx>
        <c:axId val="123143680"/>
        <c:scaling>
          <c:orientation val="minMax"/>
        </c:scaling>
        <c:delete val="0"/>
        <c:axPos val="b"/>
        <c:title>
          <c:tx>
            <c:rich>
              <a:bodyPr rot="0" vert="horz"/>
              <a:lstStyle/>
              <a:p>
                <a:pPr>
                  <a:defRPr/>
                </a:pPr>
                <a:r>
                  <a:rPr lang="en-US"/>
                  <a:t>Age-Adjusted Diagnosis Rate per 100,000 Population </a:t>
                </a:r>
              </a:p>
            </c:rich>
          </c:tx>
          <c:overlay val="0"/>
          <c:spPr>
            <a:noFill/>
            <a:ln>
              <a:noFill/>
            </a:ln>
            <a:effectLst/>
          </c:spPr>
        </c:title>
        <c:numFmt formatCode="0.0" sourceLinked="1"/>
        <c:majorTickMark val="out"/>
        <c:minorTickMark val="none"/>
        <c:tickLblPos val="nextTo"/>
        <c:spPr>
          <a:noFill/>
          <a:ln w="6350">
            <a:solidFill>
              <a:schemeClr val="bg1">
                <a:lumMod val="65000"/>
              </a:schemeClr>
            </a:solidFill>
          </a:ln>
          <a:effectLst/>
        </c:spPr>
        <c:txPr>
          <a:bodyPr rot="-60000000" vert="horz"/>
          <a:lstStyle/>
          <a:p>
            <a:pPr>
              <a:defRPr/>
            </a:pPr>
            <a:endParaRPr lang="en-US"/>
          </a:p>
        </c:txPr>
        <c:crossAx val="123142144"/>
        <c:crosses val="autoZero"/>
        <c:crossBetween val="between"/>
      </c:valAx>
      <c:spPr>
        <a:noFill/>
        <a:ln>
          <a:noFill/>
        </a:ln>
        <a:effectLst/>
      </c:spPr>
    </c:plotArea>
    <c:legend>
      <c:legendPos val="t"/>
      <c:layout>
        <c:manualLayout>
          <c:xMode val="edge"/>
          <c:yMode val="edge"/>
          <c:x val="0.70146642438925899"/>
          <c:y val="2.4623803009575923E-2"/>
          <c:w val="0.25886194225721787"/>
          <c:h val="0.15619182007173865"/>
        </c:manualLayout>
      </c:layout>
      <c:overlay val="0"/>
      <c:spPr>
        <a:noFill/>
        <a:ln>
          <a:noFill/>
        </a:ln>
        <a:effectLst/>
      </c:spPr>
      <c:txPr>
        <a:bodyPr rot="0" vert="horz"/>
        <a:lstStyle/>
        <a:p>
          <a:pPr>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600">
          <a:solidFill>
            <a:schemeClr val="tx1">
              <a:lumMod val="65000"/>
              <a:lumOff val="35000"/>
            </a:schemeClr>
          </a:solidFill>
          <a:latin typeface="Arial Narrow" panose="020B0606020202030204" pitchFamily="34" charset="0"/>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9751068030142969"/>
          <c:y val="9.7352711432432279E-2"/>
          <c:w val="0.6447514300392877"/>
          <c:h val="0.69058016045746262"/>
        </c:manualLayout>
      </c:layout>
      <c:barChart>
        <c:barDir val="bar"/>
        <c:grouping val="clustered"/>
        <c:varyColors val="0"/>
        <c:ser>
          <c:idx val="0"/>
          <c:order val="0"/>
          <c:tx>
            <c:strRef>
              <c:f>Sheet1!$B$1</c:f>
              <c:strCache>
                <c:ptCount val="1"/>
                <c:pt idx="0">
                  <c:v>Overall</c:v>
                </c:pt>
              </c:strCache>
            </c:strRef>
          </c:tx>
          <c:spPr>
            <a:solidFill>
              <a:srgbClr val="2E648C"/>
            </a:solidFill>
          </c:spPr>
          <c:invertIfNegative val="0"/>
          <c:dPt>
            <c:idx val="0"/>
            <c:invertIfNegative val="0"/>
            <c:bubble3D val="0"/>
            <c:extLst>
              <c:ext xmlns:c16="http://schemas.microsoft.com/office/drawing/2014/chart" uri="{C3380CC4-5D6E-409C-BE32-E72D297353CC}">
                <c16:uniqueId val="{00000000-DA75-46D8-9BF1-61A1832A82C3}"/>
              </c:ext>
            </c:extLst>
          </c:dPt>
          <c:dPt>
            <c:idx val="1"/>
            <c:invertIfNegative val="0"/>
            <c:bubble3D val="0"/>
            <c:extLst>
              <c:ext xmlns:c16="http://schemas.microsoft.com/office/drawing/2014/chart" uri="{C3380CC4-5D6E-409C-BE32-E72D297353CC}">
                <c16:uniqueId val="{00000001-DA75-46D8-9BF1-61A1832A82C3}"/>
              </c:ext>
            </c:extLst>
          </c:dPt>
          <c:dPt>
            <c:idx val="2"/>
            <c:invertIfNegative val="0"/>
            <c:bubble3D val="0"/>
            <c:extLst>
              <c:ext xmlns:c16="http://schemas.microsoft.com/office/drawing/2014/chart" uri="{C3380CC4-5D6E-409C-BE32-E72D297353CC}">
                <c16:uniqueId val="{00000002-DA75-46D8-9BF1-61A1832A82C3}"/>
              </c:ext>
            </c:extLst>
          </c:dPt>
          <c:dPt>
            <c:idx val="3"/>
            <c:invertIfNegative val="0"/>
            <c:bubble3D val="0"/>
            <c:extLst>
              <c:ext xmlns:c16="http://schemas.microsoft.com/office/drawing/2014/chart" uri="{C3380CC4-5D6E-409C-BE32-E72D297353CC}">
                <c16:uniqueId val="{00000003-DA75-46D8-9BF1-61A1832A82C3}"/>
              </c:ext>
            </c:extLst>
          </c:dPt>
          <c:dPt>
            <c:idx val="4"/>
            <c:invertIfNegative val="0"/>
            <c:bubble3D val="0"/>
            <c:extLst>
              <c:ext xmlns:c16="http://schemas.microsoft.com/office/drawing/2014/chart" uri="{C3380CC4-5D6E-409C-BE32-E72D297353CC}">
                <c16:uniqueId val="{00000004-DA75-46D8-9BF1-61A1832A82C3}"/>
              </c:ext>
            </c:extLst>
          </c:dPt>
          <c:dPt>
            <c:idx val="5"/>
            <c:invertIfNegative val="0"/>
            <c:bubble3D val="0"/>
            <c:extLst>
              <c:ext xmlns:c16="http://schemas.microsoft.com/office/drawing/2014/chart" uri="{C3380CC4-5D6E-409C-BE32-E72D297353CC}">
                <c16:uniqueId val="{00000005-DA75-46D8-9BF1-61A1832A82C3}"/>
              </c:ext>
            </c:extLst>
          </c:dPt>
          <c:dLbls>
            <c:dLbl>
              <c:idx val="6"/>
              <c:tx>
                <c:rich>
                  <a:bodyPr/>
                  <a:lstStyle/>
                  <a:p>
                    <a:r>
                      <a:rPr lang="en-US"/>
                      <a:t>&lt;1%</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DA75-46D8-9BF1-61A1832A82C3}"/>
                </c:ext>
              </c:extLst>
            </c:dLbl>
            <c:spPr>
              <a:noFill/>
              <a:ln>
                <a:noFill/>
              </a:ln>
              <a:effectLst/>
            </c:spPr>
            <c:txPr>
              <a:bodyPr/>
              <a:lstStyle/>
              <a:p>
                <a:pPr>
                  <a:defRPr sz="1400" b="1">
                    <a:solidFill>
                      <a:srgbClr val="2E648C"/>
                    </a:solidFill>
                    <a:latin typeface="Arial Narrow"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70+</c:v>
                </c:pt>
                <c:pt idx="1">
                  <c:v>60-69</c:v>
                </c:pt>
                <c:pt idx="2">
                  <c:v>50-59</c:v>
                </c:pt>
                <c:pt idx="3">
                  <c:v>40-49</c:v>
                </c:pt>
                <c:pt idx="4">
                  <c:v>30-39</c:v>
                </c:pt>
                <c:pt idx="5">
                  <c:v>20-29</c:v>
                </c:pt>
                <c:pt idx="6">
                  <c:v>0-19</c:v>
                </c:pt>
              </c:strCache>
            </c:strRef>
          </c:cat>
          <c:val>
            <c:numRef>
              <c:f>Sheet1!$B$2:$B$8</c:f>
              <c:numCache>
                <c:formatCode>0%</c:formatCode>
                <c:ptCount val="7"/>
                <c:pt idx="0">
                  <c:v>7.0000000000000007E-2</c:v>
                </c:pt>
                <c:pt idx="1">
                  <c:v>0.24</c:v>
                </c:pt>
                <c:pt idx="2">
                  <c:v>0.32</c:v>
                </c:pt>
                <c:pt idx="3">
                  <c:v>0.17</c:v>
                </c:pt>
                <c:pt idx="4">
                  <c:v>0.14000000000000001</c:v>
                </c:pt>
                <c:pt idx="5">
                  <c:v>0.05</c:v>
                </c:pt>
                <c:pt idx="6" formatCode="0.0%">
                  <c:v>3.0000000000000001E-3</c:v>
                </c:pt>
              </c:numCache>
            </c:numRef>
          </c:val>
          <c:extLst>
            <c:ext xmlns:c16="http://schemas.microsoft.com/office/drawing/2014/chart" uri="{C3380CC4-5D6E-409C-BE32-E72D297353CC}">
              <c16:uniqueId val="{00000007-DA75-46D8-9BF1-61A1832A82C3}"/>
            </c:ext>
          </c:extLst>
        </c:ser>
        <c:dLbls>
          <c:dLblPos val="outEnd"/>
          <c:showLegendKey val="0"/>
          <c:showVal val="1"/>
          <c:showCatName val="0"/>
          <c:showSerName val="0"/>
          <c:showPercent val="0"/>
          <c:showBubbleSize val="0"/>
        </c:dLbls>
        <c:gapWidth val="30"/>
        <c:axId val="120136832"/>
        <c:axId val="120143872"/>
      </c:barChart>
      <c:catAx>
        <c:axId val="120136832"/>
        <c:scaling>
          <c:orientation val="minMax"/>
        </c:scaling>
        <c:delete val="0"/>
        <c:axPos val="l"/>
        <c:numFmt formatCode="General" sourceLinked="0"/>
        <c:majorTickMark val="out"/>
        <c:minorTickMark val="none"/>
        <c:tickLblPos val="nextTo"/>
        <c:spPr>
          <a:ln>
            <a:solidFill>
              <a:schemeClr val="bg1">
                <a:lumMod val="50000"/>
              </a:schemeClr>
            </a:solidFill>
          </a:ln>
        </c:spPr>
        <c:txPr>
          <a:bodyPr/>
          <a:lstStyle/>
          <a:p>
            <a:pPr>
              <a:defRPr sz="1600">
                <a:solidFill>
                  <a:schemeClr val="tx1">
                    <a:lumMod val="75000"/>
                    <a:lumOff val="25000"/>
                  </a:schemeClr>
                </a:solidFill>
                <a:latin typeface="Arial Narrow" panose="020B0606020202030204" pitchFamily="34" charset="0"/>
              </a:defRPr>
            </a:pPr>
            <a:endParaRPr lang="en-US"/>
          </a:p>
        </c:txPr>
        <c:crossAx val="120143872"/>
        <c:crosses val="autoZero"/>
        <c:auto val="1"/>
        <c:lblAlgn val="ctr"/>
        <c:lblOffset val="100"/>
        <c:noMultiLvlLbl val="0"/>
      </c:catAx>
      <c:valAx>
        <c:axId val="120143872"/>
        <c:scaling>
          <c:orientation val="minMax"/>
          <c:max val="0.75000000000000011"/>
          <c:min val="0"/>
        </c:scaling>
        <c:delete val="1"/>
        <c:axPos val="b"/>
        <c:numFmt formatCode="0%" sourceLinked="1"/>
        <c:majorTickMark val="out"/>
        <c:minorTickMark val="none"/>
        <c:tickLblPos val="nextTo"/>
        <c:crossAx val="120136832"/>
        <c:crosses val="autoZero"/>
        <c:crossBetween val="between"/>
        <c:majorUnit val="0.25"/>
      </c:valAx>
    </c:plotArea>
    <c:plotVisOnly val="1"/>
    <c:dispBlanksAs val="gap"/>
    <c:showDLblsOverMax val="0"/>
  </c:chart>
  <c:spPr>
    <a:ln>
      <a:noFill/>
    </a:ln>
  </c:spPr>
  <c:txPr>
    <a:bodyPr/>
    <a:lstStyle/>
    <a:p>
      <a:pPr>
        <a:defRPr sz="1800"/>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614922679200378"/>
          <c:y val="8.0442598784740943E-2"/>
          <c:w val="0.5707958041384128"/>
          <c:h val="0.73721784776902888"/>
        </c:manualLayout>
      </c:layout>
      <c:barChart>
        <c:barDir val="bar"/>
        <c:grouping val="clustered"/>
        <c:varyColors val="0"/>
        <c:ser>
          <c:idx val="0"/>
          <c:order val="0"/>
          <c:tx>
            <c:strRef>
              <c:f>Sheet1!$B$1</c:f>
              <c:strCache>
                <c:ptCount val="1"/>
                <c:pt idx="0">
                  <c:v>Overall</c:v>
                </c:pt>
              </c:strCache>
            </c:strRef>
          </c:tx>
          <c:spPr>
            <a:solidFill>
              <a:srgbClr val="2E648C"/>
            </a:solidFill>
          </c:spPr>
          <c:invertIfNegative val="0"/>
          <c:dPt>
            <c:idx val="1"/>
            <c:invertIfNegative val="0"/>
            <c:bubble3D val="0"/>
            <c:extLst>
              <c:ext xmlns:c16="http://schemas.microsoft.com/office/drawing/2014/chart" uri="{C3380CC4-5D6E-409C-BE32-E72D297353CC}">
                <c16:uniqueId val="{00000000-165B-482F-8505-ABC8B6015140}"/>
              </c:ext>
            </c:extLst>
          </c:dPt>
          <c:dPt>
            <c:idx val="2"/>
            <c:invertIfNegative val="0"/>
            <c:bubble3D val="0"/>
            <c:extLst>
              <c:ext xmlns:c16="http://schemas.microsoft.com/office/drawing/2014/chart" uri="{C3380CC4-5D6E-409C-BE32-E72D297353CC}">
                <c16:uniqueId val="{00000001-165B-482F-8505-ABC8B6015140}"/>
              </c:ext>
            </c:extLst>
          </c:dPt>
          <c:dPt>
            <c:idx val="3"/>
            <c:invertIfNegative val="0"/>
            <c:bubble3D val="0"/>
            <c:extLst>
              <c:ext xmlns:c16="http://schemas.microsoft.com/office/drawing/2014/chart" uri="{C3380CC4-5D6E-409C-BE32-E72D297353CC}">
                <c16:uniqueId val="{00000002-165B-482F-8505-ABC8B6015140}"/>
              </c:ext>
            </c:extLst>
          </c:dPt>
          <c:dPt>
            <c:idx val="4"/>
            <c:invertIfNegative val="0"/>
            <c:bubble3D val="0"/>
            <c:extLst>
              <c:ext xmlns:c16="http://schemas.microsoft.com/office/drawing/2014/chart" uri="{C3380CC4-5D6E-409C-BE32-E72D297353CC}">
                <c16:uniqueId val="{00000003-165B-482F-8505-ABC8B6015140}"/>
              </c:ext>
            </c:extLst>
          </c:dPt>
          <c:dPt>
            <c:idx val="5"/>
            <c:invertIfNegative val="0"/>
            <c:bubble3D val="0"/>
            <c:extLst>
              <c:ext xmlns:c16="http://schemas.microsoft.com/office/drawing/2014/chart" uri="{C3380CC4-5D6E-409C-BE32-E72D297353CC}">
                <c16:uniqueId val="{00000004-165B-482F-8505-ABC8B6015140}"/>
              </c:ext>
            </c:extLst>
          </c:dPt>
          <c:dLbls>
            <c:spPr>
              <a:noFill/>
              <a:ln>
                <a:noFill/>
              </a:ln>
              <a:effectLst/>
            </c:spPr>
            <c:txPr>
              <a:bodyPr/>
              <a:lstStyle/>
              <a:p>
                <a:pPr>
                  <a:defRPr sz="1400" b="1">
                    <a:solidFill>
                      <a:srgbClr val="2E648C"/>
                    </a:solidFill>
                    <a:latin typeface="Arial Narrow"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Other/Unknown</c:v>
                </c:pt>
                <c:pt idx="1">
                  <c:v>Asian/Pacific Islander</c:v>
                </c:pt>
                <c:pt idx="2">
                  <c:v>Hispanic/Latinx</c:v>
                </c:pt>
                <c:pt idx="3">
                  <c:v>Black NH</c:v>
                </c:pt>
                <c:pt idx="4">
                  <c:v>White NH</c:v>
                </c:pt>
              </c:strCache>
            </c:strRef>
          </c:cat>
          <c:val>
            <c:numRef>
              <c:f>Sheet1!$B$2:$B$6</c:f>
              <c:numCache>
                <c:formatCode>0%</c:formatCode>
                <c:ptCount val="5"/>
                <c:pt idx="0">
                  <c:v>0.01</c:v>
                </c:pt>
                <c:pt idx="1">
                  <c:v>0.02</c:v>
                </c:pt>
                <c:pt idx="2">
                  <c:v>0.27</c:v>
                </c:pt>
                <c:pt idx="3">
                  <c:v>0.3</c:v>
                </c:pt>
                <c:pt idx="4">
                  <c:v>0.39</c:v>
                </c:pt>
              </c:numCache>
            </c:numRef>
          </c:val>
          <c:extLst>
            <c:ext xmlns:c16="http://schemas.microsoft.com/office/drawing/2014/chart" uri="{C3380CC4-5D6E-409C-BE32-E72D297353CC}">
              <c16:uniqueId val="{00000005-165B-482F-8505-ABC8B6015140}"/>
            </c:ext>
          </c:extLst>
        </c:ser>
        <c:dLbls>
          <c:dLblPos val="outEnd"/>
          <c:showLegendKey val="0"/>
          <c:showVal val="1"/>
          <c:showCatName val="0"/>
          <c:showSerName val="0"/>
          <c:showPercent val="0"/>
          <c:showBubbleSize val="0"/>
        </c:dLbls>
        <c:gapWidth val="80"/>
        <c:axId val="120150272"/>
        <c:axId val="120173696"/>
      </c:barChart>
      <c:catAx>
        <c:axId val="120150272"/>
        <c:scaling>
          <c:orientation val="minMax"/>
        </c:scaling>
        <c:delete val="0"/>
        <c:axPos val="l"/>
        <c:numFmt formatCode="General" sourceLinked="0"/>
        <c:majorTickMark val="out"/>
        <c:minorTickMark val="none"/>
        <c:tickLblPos val="nextTo"/>
        <c:spPr>
          <a:ln>
            <a:solidFill>
              <a:schemeClr val="bg1">
                <a:lumMod val="50000"/>
              </a:schemeClr>
            </a:solidFill>
          </a:ln>
        </c:spPr>
        <c:txPr>
          <a:bodyPr/>
          <a:lstStyle/>
          <a:p>
            <a:pPr>
              <a:defRPr sz="1600">
                <a:solidFill>
                  <a:schemeClr val="tx1">
                    <a:lumMod val="75000"/>
                    <a:lumOff val="25000"/>
                  </a:schemeClr>
                </a:solidFill>
                <a:latin typeface="Arial Narrow" panose="020B0606020202030204" pitchFamily="34" charset="0"/>
              </a:defRPr>
            </a:pPr>
            <a:endParaRPr lang="en-US"/>
          </a:p>
        </c:txPr>
        <c:crossAx val="120173696"/>
        <c:crosses val="autoZero"/>
        <c:auto val="1"/>
        <c:lblAlgn val="ctr"/>
        <c:lblOffset val="100"/>
        <c:noMultiLvlLbl val="0"/>
      </c:catAx>
      <c:valAx>
        <c:axId val="120173696"/>
        <c:scaling>
          <c:orientation val="minMax"/>
          <c:max val="0.75000000000000011"/>
          <c:min val="0"/>
        </c:scaling>
        <c:delete val="1"/>
        <c:axPos val="b"/>
        <c:numFmt formatCode="0%" sourceLinked="1"/>
        <c:majorTickMark val="out"/>
        <c:minorTickMark val="none"/>
        <c:tickLblPos val="nextTo"/>
        <c:crossAx val="120150272"/>
        <c:crosses val="autoZero"/>
        <c:crossBetween val="between"/>
        <c:majorUnit val="0.25"/>
      </c:valAx>
    </c:plotArea>
    <c:plotVisOnly val="1"/>
    <c:dispBlanksAs val="gap"/>
    <c:showDLblsOverMax val="0"/>
  </c:chart>
  <c:spPr>
    <a:ln>
      <a:noFill/>
    </a:ln>
  </c:spPr>
  <c:txPr>
    <a:bodyPr/>
    <a:lstStyle/>
    <a:p>
      <a:pPr>
        <a:defRPr sz="1800"/>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466824655906147"/>
          <c:y val="8.3687221853806754E-2"/>
          <c:w val="0.68348816758041642"/>
          <c:h val="0.71873524371097453"/>
        </c:manualLayout>
      </c:layout>
      <c:barChart>
        <c:barDir val="bar"/>
        <c:grouping val="clustered"/>
        <c:varyColors val="0"/>
        <c:ser>
          <c:idx val="0"/>
          <c:order val="0"/>
          <c:tx>
            <c:strRef>
              <c:f>Sheet1!$B$1</c:f>
              <c:strCache>
                <c:ptCount val="1"/>
                <c:pt idx="0">
                  <c:v>Overall</c:v>
                </c:pt>
              </c:strCache>
            </c:strRef>
          </c:tx>
          <c:spPr>
            <a:solidFill>
              <a:srgbClr val="2E648C"/>
            </a:solidFill>
          </c:spPr>
          <c:invertIfNegative val="0"/>
          <c:dPt>
            <c:idx val="0"/>
            <c:invertIfNegative val="0"/>
            <c:bubble3D val="0"/>
            <c:extLst>
              <c:ext xmlns:c16="http://schemas.microsoft.com/office/drawing/2014/chart" uri="{C3380CC4-5D6E-409C-BE32-E72D297353CC}">
                <c16:uniqueId val="{00000000-179A-4104-BD6B-3E8590586D7D}"/>
              </c:ext>
            </c:extLst>
          </c:dPt>
          <c:dPt>
            <c:idx val="3"/>
            <c:invertIfNegative val="0"/>
            <c:bubble3D val="0"/>
            <c:extLst>
              <c:ext xmlns:c16="http://schemas.microsoft.com/office/drawing/2014/chart" uri="{C3380CC4-5D6E-409C-BE32-E72D297353CC}">
                <c16:uniqueId val="{00000001-179A-4104-BD6B-3E8590586D7D}"/>
              </c:ext>
            </c:extLst>
          </c:dPt>
          <c:dPt>
            <c:idx val="4"/>
            <c:invertIfNegative val="0"/>
            <c:bubble3D val="0"/>
            <c:extLst>
              <c:ext xmlns:c16="http://schemas.microsoft.com/office/drawing/2014/chart" uri="{C3380CC4-5D6E-409C-BE32-E72D297353CC}">
                <c16:uniqueId val="{00000002-179A-4104-BD6B-3E8590586D7D}"/>
              </c:ext>
            </c:extLst>
          </c:dPt>
          <c:dPt>
            <c:idx val="5"/>
            <c:invertIfNegative val="0"/>
            <c:bubble3D val="0"/>
            <c:extLst>
              <c:ext xmlns:c16="http://schemas.microsoft.com/office/drawing/2014/chart" uri="{C3380CC4-5D6E-409C-BE32-E72D297353CC}">
                <c16:uniqueId val="{00000003-179A-4104-BD6B-3E8590586D7D}"/>
              </c:ext>
            </c:extLst>
          </c:dPt>
          <c:dPt>
            <c:idx val="6"/>
            <c:invertIfNegative val="0"/>
            <c:bubble3D val="0"/>
            <c:extLst>
              <c:ext xmlns:c16="http://schemas.microsoft.com/office/drawing/2014/chart" uri="{C3380CC4-5D6E-409C-BE32-E72D297353CC}">
                <c16:uniqueId val="{00000004-179A-4104-BD6B-3E8590586D7D}"/>
              </c:ext>
            </c:extLst>
          </c:dPt>
          <c:dLbls>
            <c:spPr>
              <a:noFill/>
              <a:ln>
                <a:noFill/>
              </a:ln>
              <a:effectLst/>
            </c:spPr>
            <c:txPr>
              <a:bodyPr/>
              <a:lstStyle/>
              <a:p>
                <a:pPr>
                  <a:defRPr sz="1400" b="1">
                    <a:solidFill>
                      <a:srgbClr val="2E648C"/>
                    </a:solidFill>
                    <a:latin typeface="Arial Narrow"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NIR</c:v>
                </c:pt>
                <c:pt idx="1">
                  <c:v>Pres. HTSX</c:v>
                </c:pt>
                <c:pt idx="2">
                  <c:v>Other</c:v>
                </c:pt>
                <c:pt idx="3">
                  <c:v>Heterosexual</c:v>
                </c:pt>
                <c:pt idx="4">
                  <c:v>MSM/IDU</c:v>
                </c:pt>
                <c:pt idx="5">
                  <c:v>IDU</c:v>
                </c:pt>
                <c:pt idx="6">
                  <c:v>MSM</c:v>
                </c:pt>
              </c:strCache>
            </c:strRef>
          </c:cat>
          <c:val>
            <c:numRef>
              <c:f>Sheet1!$B$2:$B$8</c:f>
              <c:numCache>
                <c:formatCode>0%</c:formatCode>
                <c:ptCount val="7"/>
                <c:pt idx="0">
                  <c:v>0.16</c:v>
                </c:pt>
                <c:pt idx="1">
                  <c:v>0.09</c:v>
                </c:pt>
                <c:pt idx="2">
                  <c:v>0.02</c:v>
                </c:pt>
                <c:pt idx="3">
                  <c:v>0.14000000000000001</c:v>
                </c:pt>
                <c:pt idx="4">
                  <c:v>0.04</c:v>
                </c:pt>
                <c:pt idx="5">
                  <c:v>0.15</c:v>
                </c:pt>
                <c:pt idx="6">
                  <c:v>0.4</c:v>
                </c:pt>
              </c:numCache>
            </c:numRef>
          </c:val>
          <c:extLst>
            <c:ext xmlns:c16="http://schemas.microsoft.com/office/drawing/2014/chart" uri="{C3380CC4-5D6E-409C-BE32-E72D297353CC}">
              <c16:uniqueId val="{00000005-179A-4104-BD6B-3E8590586D7D}"/>
            </c:ext>
          </c:extLst>
        </c:ser>
        <c:dLbls>
          <c:dLblPos val="outEnd"/>
          <c:showLegendKey val="0"/>
          <c:showVal val="1"/>
          <c:showCatName val="0"/>
          <c:showSerName val="0"/>
          <c:showPercent val="0"/>
          <c:showBubbleSize val="0"/>
        </c:dLbls>
        <c:gapWidth val="80"/>
        <c:axId val="121532416"/>
        <c:axId val="121535104"/>
      </c:barChart>
      <c:catAx>
        <c:axId val="121532416"/>
        <c:scaling>
          <c:orientation val="minMax"/>
        </c:scaling>
        <c:delete val="0"/>
        <c:axPos val="l"/>
        <c:numFmt formatCode="General" sourceLinked="0"/>
        <c:majorTickMark val="out"/>
        <c:minorTickMark val="none"/>
        <c:tickLblPos val="nextTo"/>
        <c:spPr>
          <a:ln>
            <a:solidFill>
              <a:schemeClr val="bg1">
                <a:lumMod val="50000"/>
              </a:schemeClr>
            </a:solidFill>
          </a:ln>
        </c:spPr>
        <c:txPr>
          <a:bodyPr/>
          <a:lstStyle/>
          <a:p>
            <a:pPr>
              <a:defRPr sz="1600">
                <a:solidFill>
                  <a:schemeClr val="tx1">
                    <a:lumMod val="75000"/>
                    <a:lumOff val="25000"/>
                  </a:schemeClr>
                </a:solidFill>
                <a:latin typeface="Arial Narrow" panose="020B0606020202030204" pitchFamily="34" charset="0"/>
              </a:defRPr>
            </a:pPr>
            <a:endParaRPr lang="en-US"/>
          </a:p>
        </c:txPr>
        <c:crossAx val="121535104"/>
        <c:crosses val="autoZero"/>
        <c:auto val="1"/>
        <c:lblAlgn val="ctr"/>
        <c:lblOffset val="100"/>
        <c:noMultiLvlLbl val="0"/>
      </c:catAx>
      <c:valAx>
        <c:axId val="121535104"/>
        <c:scaling>
          <c:orientation val="minMax"/>
          <c:max val="0.75000000000000011"/>
          <c:min val="0"/>
        </c:scaling>
        <c:delete val="1"/>
        <c:axPos val="b"/>
        <c:numFmt formatCode="0%" sourceLinked="1"/>
        <c:majorTickMark val="out"/>
        <c:minorTickMark val="none"/>
        <c:tickLblPos val="nextTo"/>
        <c:crossAx val="121532416"/>
        <c:crosses val="autoZero"/>
        <c:crossBetween val="between"/>
        <c:majorUnit val="0.25"/>
      </c:valAx>
    </c:plotArea>
    <c:plotVisOnly val="1"/>
    <c:dispBlanksAs val="gap"/>
    <c:showDLblsOverMax val="0"/>
  </c:chart>
  <c:spPr>
    <a:ln>
      <a:noFill/>
    </a:ln>
  </c:spPr>
  <c:txPr>
    <a:bodyPr/>
    <a:lstStyle/>
    <a:p>
      <a:pPr>
        <a:defRPr sz="1800"/>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80529148237296"/>
          <c:y val="6.1361695535201467E-2"/>
          <c:w val="0.6447514300392877"/>
          <c:h val="0.69058016045746262"/>
        </c:manualLayout>
      </c:layout>
      <c:barChart>
        <c:barDir val="bar"/>
        <c:grouping val="clustered"/>
        <c:varyColors val="0"/>
        <c:ser>
          <c:idx val="0"/>
          <c:order val="0"/>
          <c:tx>
            <c:strRef>
              <c:f>Sheet1!$B$1</c:f>
              <c:strCache>
                <c:ptCount val="1"/>
                <c:pt idx="0">
                  <c:v>Overall</c:v>
                </c:pt>
              </c:strCache>
            </c:strRef>
          </c:tx>
          <c:spPr>
            <a:solidFill>
              <a:srgbClr val="2E648C"/>
            </a:solidFill>
          </c:spPr>
          <c:invertIfNegative val="0"/>
          <c:dPt>
            <c:idx val="0"/>
            <c:invertIfNegative val="0"/>
            <c:bubble3D val="0"/>
            <c:extLst>
              <c:ext xmlns:c16="http://schemas.microsoft.com/office/drawing/2014/chart" uri="{C3380CC4-5D6E-409C-BE32-E72D297353CC}">
                <c16:uniqueId val="{00000000-52BA-4152-B6B9-1DF7F26B2995}"/>
              </c:ext>
            </c:extLst>
          </c:dPt>
          <c:dPt>
            <c:idx val="1"/>
            <c:invertIfNegative val="0"/>
            <c:bubble3D val="0"/>
            <c:extLst>
              <c:ext xmlns:c16="http://schemas.microsoft.com/office/drawing/2014/chart" uri="{C3380CC4-5D6E-409C-BE32-E72D297353CC}">
                <c16:uniqueId val="{00000001-52BA-4152-B6B9-1DF7F26B2995}"/>
              </c:ext>
            </c:extLst>
          </c:dPt>
          <c:dPt>
            <c:idx val="2"/>
            <c:invertIfNegative val="0"/>
            <c:bubble3D val="0"/>
            <c:extLst>
              <c:ext xmlns:c16="http://schemas.microsoft.com/office/drawing/2014/chart" uri="{C3380CC4-5D6E-409C-BE32-E72D297353CC}">
                <c16:uniqueId val="{00000002-52BA-4152-B6B9-1DF7F26B2995}"/>
              </c:ext>
            </c:extLst>
          </c:dPt>
          <c:dLbls>
            <c:spPr>
              <a:noFill/>
              <a:ln>
                <a:noFill/>
              </a:ln>
              <a:effectLst/>
            </c:spPr>
            <c:txPr>
              <a:bodyPr/>
              <a:lstStyle/>
              <a:p>
                <a:pPr>
                  <a:defRPr sz="1400" b="1">
                    <a:solidFill>
                      <a:srgbClr val="2E648C"/>
                    </a:solidFill>
                    <a:latin typeface="Arial Narrow"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Transgender</c:v>
                </c:pt>
                <c:pt idx="1">
                  <c:v>Female</c:v>
                </c:pt>
                <c:pt idx="2">
                  <c:v>Male</c:v>
                </c:pt>
              </c:strCache>
            </c:strRef>
          </c:cat>
          <c:val>
            <c:numRef>
              <c:f>Sheet1!$B$2:$B$4</c:f>
              <c:numCache>
                <c:formatCode>0%</c:formatCode>
                <c:ptCount val="3"/>
                <c:pt idx="0">
                  <c:v>0.01</c:v>
                </c:pt>
                <c:pt idx="1">
                  <c:v>0.28999999999999998</c:v>
                </c:pt>
                <c:pt idx="2">
                  <c:v>0.7</c:v>
                </c:pt>
              </c:numCache>
            </c:numRef>
          </c:val>
          <c:extLst>
            <c:ext xmlns:c16="http://schemas.microsoft.com/office/drawing/2014/chart" uri="{C3380CC4-5D6E-409C-BE32-E72D297353CC}">
              <c16:uniqueId val="{00000003-52BA-4152-B6B9-1DF7F26B2995}"/>
            </c:ext>
          </c:extLst>
        </c:ser>
        <c:dLbls>
          <c:dLblPos val="outEnd"/>
          <c:showLegendKey val="0"/>
          <c:showVal val="1"/>
          <c:showCatName val="0"/>
          <c:showSerName val="0"/>
          <c:showPercent val="0"/>
          <c:showBubbleSize val="0"/>
        </c:dLbls>
        <c:gapWidth val="30"/>
        <c:axId val="120136832"/>
        <c:axId val="120143872"/>
      </c:barChart>
      <c:catAx>
        <c:axId val="120136832"/>
        <c:scaling>
          <c:orientation val="minMax"/>
        </c:scaling>
        <c:delete val="0"/>
        <c:axPos val="l"/>
        <c:numFmt formatCode="General" sourceLinked="0"/>
        <c:majorTickMark val="out"/>
        <c:minorTickMark val="none"/>
        <c:tickLblPos val="nextTo"/>
        <c:spPr>
          <a:ln>
            <a:solidFill>
              <a:schemeClr val="bg1">
                <a:lumMod val="50000"/>
              </a:schemeClr>
            </a:solidFill>
          </a:ln>
        </c:spPr>
        <c:txPr>
          <a:bodyPr/>
          <a:lstStyle/>
          <a:p>
            <a:pPr>
              <a:defRPr sz="1600">
                <a:solidFill>
                  <a:schemeClr val="tx1">
                    <a:lumMod val="75000"/>
                    <a:lumOff val="25000"/>
                  </a:schemeClr>
                </a:solidFill>
                <a:latin typeface="Arial Narrow" panose="020B0606020202030204" pitchFamily="34" charset="0"/>
              </a:defRPr>
            </a:pPr>
            <a:endParaRPr lang="en-US"/>
          </a:p>
        </c:txPr>
        <c:crossAx val="120143872"/>
        <c:crosses val="autoZero"/>
        <c:auto val="1"/>
        <c:lblAlgn val="ctr"/>
        <c:lblOffset val="100"/>
        <c:noMultiLvlLbl val="0"/>
      </c:catAx>
      <c:valAx>
        <c:axId val="120143872"/>
        <c:scaling>
          <c:orientation val="minMax"/>
          <c:max val="0.75000000000000011"/>
          <c:min val="0"/>
        </c:scaling>
        <c:delete val="1"/>
        <c:axPos val="b"/>
        <c:numFmt formatCode="0%" sourceLinked="1"/>
        <c:majorTickMark val="out"/>
        <c:minorTickMark val="none"/>
        <c:tickLblPos val="nextTo"/>
        <c:crossAx val="120136832"/>
        <c:crosses val="autoZero"/>
        <c:crossBetween val="between"/>
        <c:majorUnit val="0.25"/>
      </c:valAx>
    </c:plotArea>
    <c:plotVisOnly val="1"/>
    <c:dispBlanksAs val="gap"/>
    <c:showDLblsOverMax val="0"/>
  </c:chart>
  <c:spPr>
    <a:ln>
      <a:noFill/>
    </a:ln>
  </c:spPr>
  <c:txPr>
    <a:bodyPr/>
    <a:lstStyle/>
    <a:p>
      <a:pPr>
        <a:defRPr sz="1800"/>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4410443141727363E-2"/>
          <c:y val="3.8538344471646925E-2"/>
          <c:w val="0.81144530206924215"/>
          <c:h val="0.87897351066410812"/>
        </c:manualLayout>
      </c:layout>
      <c:barChart>
        <c:barDir val="col"/>
        <c:grouping val="stacked"/>
        <c:varyColors val="0"/>
        <c:ser>
          <c:idx val="0"/>
          <c:order val="0"/>
          <c:tx>
            <c:strRef>
              <c:f>Sheet1!$B$1</c:f>
              <c:strCache>
                <c:ptCount val="1"/>
                <c:pt idx="0">
                  <c:v>US </c:v>
                </c:pt>
              </c:strCache>
            </c:strRef>
          </c:tx>
          <c:spPr>
            <a:solidFill>
              <a:schemeClr val="accent3">
                <a:lumMod val="75000"/>
              </a:schemeClr>
            </a:solidFill>
          </c:spPr>
          <c:invertIfNegative val="0"/>
          <c:dPt>
            <c:idx val="0"/>
            <c:invertIfNegative val="0"/>
            <c:bubble3D val="0"/>
            <c:extLst>
              <c:ext xmlns:c16="http://schemas.microsoft.com/office/drawing/2014/chart" uri="{C3380CC4-5D6E-409C-BE32-E72D297353CC}">
                <c16:uniqueId val="{00000000-8314-458B-9B10-65EE86640DE4}"/>
              </c:ext>
            </c:extLst>
          </c:dPt>
          <c:dPt>
            <c:idx val="1"/>
            <c:invertIfNegative val="0"/>
            <c:bubble3D val="0"/>
            <c:extLst>
              <c:ext xmlns:c16="http://schemas.microsoft.com/office/drawing/2014/chart" uri="{C3380CC4-5D6E-409C-BE32-E72D297353CC}">
                <c16:uniqueId val="{00000001-8314-458B-9B10-65EE86640DE4}"/>
              </c:ext>
            </c:extLst>
          </c:dPt>
          <c:dPt>
            <c:idx val="2"/>
            <c:invertIfNegative val="0"/>
            <c:bubble3D val="0"/>
            <c:extLst>
              <c:ext xmlns:c16="http://schemas.microsoft.com/office/drawing/2014/chart" uri="{C3380CC4-5D6E-409C-BE32-E72D297353CC}">
                <c16:uniqueId val="{00000002-8314-458B-9B10-65EE86640DE4}"/>
              </c:ext>
            </c:extLst>
          </c:dPt>
          <c:dPt>
            <c:idx val="3"/>
            <c:invertIfNegative val="0"/>
            <c:bubble3D val="0"/>
            <c:extLst>
              <c:ext xmlns:c16="http://schemas.microsoft.com/office/drawing/2014/chart" uri="{C3380CC4-5D6E-409C-BE32-E72D297353CC}">
                <c16:uniqueId val="{00000003-8314-458B-9B10-65EE86640DE4}"/>
              </c:ext>
            </c:extLst>
          </c:dPt>
          <c:dLbls>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White NH, N=9,140</c:v>
                </c:pt>
                <c:pt idx="1">
                  <c:v>Black NH, N=7,035</c:v>
                </c:pt>
                <c:pt idx="2">
                  <c:v>Hispanic/Latinx, N=6,346</c:v>
                </c:pt>
                <c:pt idx="3">
                  <c:v>API, N=560</c:v>
                </c:pt>
              </c:strCache>
            </c:strRef>
          </c:cat>
          <c:val>
            <c:numRef>
              <c:f>Sheet1!$B$2:$B$5</c:f>
              <c:numCache>
                <c:formatCode>0%</c:formatCode>
                <c:ptCount val="4"/>
                <c:pt idx="0">
                  <c:v>0.91</c:v>
                </c:pt>
                <c:pt idx="1">
                  <c:v>0.47</c:v>
                </c:pt>
                <c:pt idx="2">
                  <c:v>0.32</c:v>
                </c:pt>
                <c:pt idx="3">
                  <c:v>0.23</c:v>
                </c:pt>
              </c:numCache>
            </c:numRef>
          </c:val>
          <c:extLst>
            <c:ext xmlns:c16="http://schemas.microsoft.com/office/drawing/2014/chart" uri="{C3380CC4-5D6E-409C-BE32-E72D297353CC}">
              <c16:uniqueId val="{00000004-8314-458B-9B10-65EE86640DE4}"/>
            </c:ext>
          </c:extLst>
        </c:ser>
        <c:ser>
          <c:idx val="1"/>
          <c:order val="1"/>
          <c:tx>
            <c:strRef>
              <c:f>Sheet1!$C$1</c:f>
              <c:strCache>
                <c:ptCount val="1"/>
                <c:pt idx="0">
                  <c:v>US Dependency</c:v>
                </c:pt>
              </c:strCache>
            </c:strRef>
          </c:tx>
          <c:spPr>
            <a:solidFill>
              <a:srgbClr val="7030A0"/>
            </a:solidFill>
          </c:spPr>
          <c:invertIfNegative val="0"/>
          <c:dPt>
            <c:idx val="0"/>
            <c:invertIfNegative val="0"/>
            <c:bubble3D val="0"/>
            <c:extLst>
              <c:ext xmlns:c16="http://schemas.microsoft.com/office/drawing/2014/chart" uri="{C3380CC4-5D6E-409C-BE32-E72D297353CC}">
                <c16:uniqueId val="{00000005-8314-458B-9B10-65EE86640DE4}"/>
              </c:ext>
            </c:extLst>
          </c:dPt>
          <c:dPt>
            <c:idx val="1"/>
            <c:invertIfNegative val="0"/>
            <c:bubble3D val="0"/>
            <c:extLst>
              <c:ext xmlns:c16="http://schemas.microsoft.com/office/drawing/2014/chart" uri="{C3380CC4-5D6E-409C-BE32-E72D297353CC}">
                <c16:uniqueId val="{00000006-8314-458B-9B10-65EE86640DE4}"/>
              </c:ext>
            </c:extLst>
          </c:dPt>
          <c:dPt>
            <c:idx val="2"/>
            <c:invertIfNegative val="0"/>
            <c:bubble3D val="0"/>
            <c:extLst>
              <c:ext xmlns:c16="http://schemas.microsoft.com/office/drawing/2014/chart" uri="{C3380CC4-5D6E-409C-BE32-E72D297353CC}">
                <c16:uniqueId val="{00000007-8314-458B-9B10-65EE86640DE4}"/>
              </c:ext>
            </c:extLst>
          </c:dPt>
          <c:dPt>
            <c:idx val="3"/>
            <c:invertIfNegative val="0"/>
            <c:bubble3D val="0"/>
            <c:extLst>
              <c:ext xmlns:c16="http://schemas.microsoft.com/office/drawing/2014/chart" uri="{C3380CC4-5D6E-409C-BE32-E72D297353CC}">
                <c16:uniqueId val="{00000008-8314-458B-9B10-65EE86640DE4}"/>
              </c:ext>
            </c:extLst>
          </c:dPt>
          <c:dLbls>
            <c:dLbl>
              <c:idx val="0"/>
              <c:layout>
                <c:manualLayout>
                  <c:x val="-3.2235793406638034E-3"/>
                  <c:y val="9.9661973267833708E-3"/>
                </c:manualLayout>
              </c:layout>
              <c:tx>
                <c:rich>
                  <a:bodyPr/>
                  <a:lstStyle/>
                  <a:p>
                    <a:r>
                      <a:rPr lang="en-US" dirty="0"/>
                      <a:t>&lt;1%</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8314-458B-9B10-65EE86640DE4}"/>
                </c:ext>
              </c:extLst>
            </c:dLbl>
            <c:dLbl>
              <c:idx val="1"/>
              <c:layout>
                <c:manualLayout>
                  <c:x val="-3.2235793406638034E-3"/>
                  <c:y val="0"/>
                </c:manualLayout>
              </c:layout>
              <c:tx>
                <c:rich>
                  <a:bodyPr/>
                  <a:lstStyle/>
                  <a:p>
                    <a:r>
                      <a:rPr lang="en-US" dirty="0"/>
                      <a:t>&lt;1%</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8314-458B-9B10-65EE86640DE4}"/>
                </c:ext>
              </c:extLst>
            </c:dLbl>
            <c:dLbl>
              <c:idx val="3"/>
              <c:delete val="1"/>
              <c:extLst>
                <c:ext xmlns:c15="http://schemas.microsoft.com/office/drawing/2012/chart" uri="{CE6537A1-D6FC-4f65-9D91-7224C49458BB}"/>
                <c:ext xmlns:c16="http://schemas.microsoft.com/office/drawing/2014/chart" uri="{C3380CC4-5D6E-409C-BE32-E72D297353CC}">
                  <c16:uniqueId val="{00000008-8314-458B-9B10-65EE86640DE4}"/>
                </c:ext>
              </c:extLst>
            </c:dLbl>
            <c:spPr>
              <a:noFill/>
              <a:ln>
                <a:noFill/>
              </a:ln>
              <a:effectLst/>
            </c:spPr>
            <c:txPr>
              <a:bodyPr/>
              <a:lstStyle/>
              <a:p>
                <a:pPr>
                  <a:defRPr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White NH, N=9,140</c:v>
                </c:pt>
                <c:pt idx="1">
                  <c:v>Black NH, N=7,035</c:v>
                </c:pt>
                <c:pt idx="2">
                  <c:v>Hispanic/Latinx, N=6,346</c:v>
                </c:pt>
                <c:pt idx="3">
                  <c:v>API, N=560</c:v>
                </c:pt>
              </c:strCache>
            </c:strRef>
          </c:cat>
          <c:val>
            <c:numRef>
              <c:f>Sheet1!$C$2:$C$5</c:f>
              <c:numCache>
                <c:formatCode>0%</c:formatCode>
                <c:ptCount val="4"/>
                <c:pt idx="0">
                  <c:v>0.01</c:v>
                </c:pt>
                <c:pt idx="1">
                  <c:v>0.01</c:v>
                </c:pt>
                <c:pt idx="2">
                  <c:v>0.35</c:v>
                </c:pt>
                <c:pt idx="3">
                  <c:v>0</c:v>
                </c:pt>
              </c:numCache>
            </c:numRef>
          </c:val>
          <c:extLst>
            <c:ext xmlns:c16="http://schemas.microsoft.com/office/drawing/2014/chart" uri="{C3380CC4-5D6E-409C-BE32-E72D297353CC}">
              <c16:uniqueId val="{00000009-8314-458B-9B10-65EE86640DE4}"/>
            </c:ext>
          </c:extLst>
        </c:ser>
        <c:ser>
          <c:idx val="2"/>
          <c:order val="2"/>
          <c:tx>
            <c:strRef>
              <c:f>Sheet1!$D$1</c:f>
              <c:strCache>
                <c:ptCount val="1"/>
                <c:pt idx="0">
                  <c:v>Non-US</c:v>
                </c:pt>
              </c:strCache>
            </c:strRef>
          </c:tx>
          <c:spPr>
            <a:solidFill>
              <a:srgbClr val="2E648C"/>
            </a:solidFill>
          </c:spPr>
          <c:invertIfNegative val="0"/>
          <c:dLbls>
            <c:dLbl>
              <c:idx val="0"/>
              <c:layout>
                <c:manualLayout>
                  <c:x val="-1.2691257243752974E-7"/>
                  <c:y val="-7.4748441800742754E-3"/>
                </c:manualLayout>
              </c:layout>
              <c:spPr/>
              <c:txPr>
                <a:bodyPr/>
                <a:lstStyle/>
                <a:p>
                  <a:pPr>
                    <a:defRPr b="1">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4.990100819347567E-2"/>
                      <c:h val="7.5643437710285769E-2"/>
                    </c:manualLayout>
                  </c15:layout>
                </c:ext>
                <c:ext xmlns:c16="http://schemas.microsoft.com/office/drawing/2014/chart" uri="{C3380CC4-5D6E-409C-BE32-E72D297353CC}">
                  <c16:uniqueId val="{0000000A-8314-458B-9B10-65EE86640DE4}"/>
                </c:ext>
              </c:extLst>
            </c:dLbl>
            <c:dLbl>
              <c:idx val="1"/>
              <c:spPr/>
              <c:txPr>
                <a:bodyPr/>
                <a:lstStyle/>
                <a:p>
                  <a:pPr>
                    <a:defRPr b="1">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B-8314-458B-9B10-65EE86640DE4}"/>
                </c:ext>
              </c:extLst>
            </c:dLbl>
            <c:dLbl>
              <c:idx val="2"/>
              <c:spPr/>
              <c:txPr>
                <a:bodyPr/>
                <a:lstStyle/>
                <a:p>
                  <a:pPr>
                    <a:defRPr b="1">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C-8314-458B-9B10-65EE86640DE4}"/>
                </c:ext>
              </c:extLst>
            </c:dLbl>
            <c:dLbl>
              <c:idx val="3"/>
              <c:spPr/>
              <c:txPr>
                <a:bodyPr/>
                <a:lstStyle/>
                <a:p>
                  <a:pPr>
                    <a:defRPr b="1">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D-8314-458B-9B10-65EE86640DE4}"/>
                </c:ext>
              </c:extLst>
            </c:dLbl>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White NH, N=9,140</c:v>
                </c:pt>
                <c:pt idx="1">
                  <c:v>Black NH, N=7,035</c:v>
                </c:pt>
                <c:pt idx="2">
                  <c:v>Hispanic/Latinx, N=6,346</c:v>
                </c:pt>
                <c:pt idx="3">
                  <c:v>API, N=560</c:v>
                </c:pt>
              </c:strCache>
            </c:strRef>
          </c:cat>
          <c:val>
            <c:numRef>
              <c:f>Sheet1!$D$2:$D$5</c:f>
              <c:numCache>
                <c:formatCode>0%</c:formatCode>
                <c:ptCount val="4"/>
                <c:pt idx="0">
                  <c:v>0.08</c:v>
                </c:pt>
                <c:pt idx="1">
                  <c:v>0.52</c:v>
                </c:pt>
                <c:pt idx="2">
                  <c:v>0.33</c:v>
                </c:pt>
                <c:pt idx="3">
                  <c:v>0.77</c:v>
                </c:pt>
              </c:numCache>
            </c:numRef>
          </c:val>
          <c:extLst>
            <c:ext xmlns:c16="http://schemas.microsoft.com/office/drawing/2014/chart" uri="{C3380CC4-5D6E-409C-BE32-E72D297353CC}">
              <c16:uniqueId val="{0000000E-8314-458B-9B10-65EE86640DE4}"/>
            </c:ext>
          </c:extLst>
        </c:ser>
        <c:dLbls>
          <c:showLegendKey val="0"/>
          <c:showVal val="1"/>
          <c:showCatName val="0"/>
          <c:showSerName val="0"/>
          <c:showPercent val="0"/>
          <c:showBubbleSize val="0"/>
        </c:dLbls>
        <c:gapWidth val="80"/>
        <c:overlap val="100"/>
        <c:axId val="121372032"/>
        <c:axId val="121390208"/>
      </c:barChart>
      <c:catAx>
        <c:axId val="121372032"/>
        <c:scaling>
          <c:orientation val="minMax"/>
        </c:scaling>
        <c:delete val="0"/>
        <c:axPos val="b"/>
        <c:numFmt formatCode="General" sourceLinked="0"/>
        <c:majorTickMark val="out"/>
        <c:minorTickMark val="none"/>
        <c:tickLblPos val="nextTo"/>
        <c:spPr>
          <a:ln>
            <a:solidFill>
              <a:schemeClr val="bg1">
                <a:lumMod val="50000"/>
              </a:schemeClr>
            </a:solidFill>
          </a:ln>
        </c:spPr>
        <c:crossAx val="121390208"/>
        <c:crosses val="autoZero"/>
        <c:auto val="1"/>
        <c:lblAlgn val="ctr"/>
        <c:lblOffset val="100"/>
        <c:noMultiLvlLbl val="0"/>
      </c:catAx>
      <c:valAx>
        <c:axId val="121390208"/>
        <c:scaling>
          <c:orientation val="minMax"/>
          <c:max val="1"/>
        </c:scaling>
        <c:delete val="0"/>
        <c:axPos val="l"/>
        <c:title>
          <c:tx>
            <c:rich>
              <a:bodyPr rot="-5400000" vert="horz"/>
              <a:lstStyle/>
              <a:p>
                <a:pPr>
                  <a:defRPr/>
                </a:pPr>
                <a:r>
                  <a:rPr lang="en-US"/>
                  <a:t>Percentage (%)</a:t>
                </a:r>
              </a:p>
            </c:rich>
          </c:tx>
          <c:layout>
            <c:manualLayout>
              <c:xMode val="edge"/>
              <c:yMode val="edge"/>
              <c:x val="7.8150402475609098E-3"/>
              <c:y val="0.2638888888888889"/>
            </c:manualLayout>
          </c:layout>
          <c:overlay val="0"/>
        </c:title>
        <c:numFmt formatCode="0%" sourceLinked="1"/>
        <c:majorTickMark val="out"/>
        <c:minorTickMark val="none"/>
        <c:tickLblPos val="nextTo"/>
        <c:spPr>
          <a:ln>
            <a:solidFill>
              <a:schemeClr val="bg1">
                <a:lumMod val="50000"/>
              </a:schemeClr>
            </a:solidFill>
          </a:ln>
        </c:spPr>
        <c:crossAx val="121372032"/>
        <c:crosses val="autoZero"/>
        <c:crossBetween val="between"/>
        <c:majorUnit val="0.2"/>
      </c:valAx>
    </c:plotArea>
    <c:plotVisOnly val="1"/>
    <c:dispBlanksAs val="gap"/>
    <c:showDLblsOverMax val="0"/>
  </c:chart>
  <c:spPr>
    <a:ln>
      <a:noFill/>
    </a:ln>
  </c:spPr>
  <c:txPr>
    <a:bodyPr/>
    <a:lstStyle/>
    <a:p>
      <a:pPr>
        <a:defRPr sz="1600">
          <a:solidFill>
            <a:schemeClr val="tx1">
              <a:lumMod val="65000"/>
              <a:lumOff val="35000"/>
            </a:schemeClr>
          </a:solidFill>
          <a:latin typeface="Arial Narrow" panose="020B0606020202030204" pitchFamily="34" charset="0"/>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801493627729524"/>
          <c:y val="8.486757337151038E-2"/>
          <c:w val="0.843282902137233"/>
          <c:h val="0.90972128483939507"/>
        </c:manualLayout>
      </c:layout>
      <c:barChart>
        <c:barDir val="bar"/>
        <c:grouping val="clustered"/>
        <c:varyColors val="0"/>
        <c:ser>
          <c:idx val="0"/>
          <c:order val="0"/>
          <c:tx>
            <c:strRef>
              <c:f>Sheet1!$B$1</c:f>
              <c:strCache>
                <c:ptCount val="1"/>
                <c:pt idx="0">
                  <c:v>Women</c:v>
                </c:pt>
              </c:strCache>
            </c:strRef>
          </c:tx>
          <c:spPr>
            <a:solidFill>
              <a:srgbClr val="2E648C"/>
            </a:solidFill>
            <a:ln>
              <a:noFill/>
            </a:ln>
            <a:effectLst/>
          </c:spPr>
          <c:invertIfNegative val="0"/>
          <c:dLbls>
            <c:dLbl>
              <c:idx val="5"/>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rgbClr val="2E648C"/>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233-4ECE-B2C4-C31764712F8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2E648C"/>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70+</c:v>
                </c:pt>
                <c:pt idx="1">
                  <c:v>60-69</c:v>
                </c:pt>
                <c:pt idx="2">
                  <c:v>50-59</c:v>
                </c:pt>
                <c:pt idx="3">
                  <c:v>40-49</c:v>
                </c:pt>
                <c:pt idx="4">
                  <c:v>30-39</c:v>
                </c:pt>
                <c:pt idx="5">
                  <c:v>20-29</c:v>
                </c:pt>
                <c:pt idx="6">
                  <c:v>0-19</c:v>
                </c:pt>
              </c:strCache>
            </c:strRef>
          </c:cat>
          <c:val>
            <c:numRef>
              <c:f>Sheet1!$B$2:$B$8</c:f>
              <c:numCache>
                <c:formatCode>0%</c:formatCode>
                <c:ptCount val="7"/>
                <c:pt idx="0">
                  <c:v>7.0000000000000007E-2</c:v>
                </c:pt>
                <c:pt idx="1">
                  <c:v>0.23</c:v>
                </c:pt>
                <c:pt idx="2">
                  <c:v>0.33</c:v>
                </c:pt>
                <c:pt idx="3">
                  <c:v>0.21</c:v>
                </c:pt>
                <c:pt idx="4">
                  <c:v>0.12</c:v>
                </c:pt>
                <c:pt idx="5">
                  <c:v>0.04</c:v>
                </c:pt>
                <c:pt idx="6">
                  <c:v>5.4999999999999997E-3</c:v>
                </c:pt>
              </c:numCache>
            </c:numRef>
          </c:val>
          <c:extLst>
            <c:ext xmlns:c16="http://schemas.microsoft.com/office/drawing/2014/chart" uri="{C3380CC4-5D6E-409C-BE32-E72D297353CC}">
              <c16:uniqueId val="{00000001-C233-4ECE-B2C4-C31764712F81}"/>
            </c:ext>
          </c:extLst>
        </c:ser>
        <c:ser>
          <c:idx val="1"/>
          <c:order val="1"/>
          <c:tx>
            <c:strRef>
              <c:f>Sheet1!$C$1</c:f>
              <c:strCache>
                <c:ptCount val="1"/>
                <c:pt idx="0">
                  <c:v>Men</c:v>
                </c:pt>
              </c:strCache>
            </c:strRef>
          </c:tx>
          <c:spPr>
            <a:solidFill>
              <a:schemeClr val="accent3">
                <a:lumMod val="75000"/>
              </a:schemeClr>
            </a:solidFill>
            <a:ln>
              <a:noFill/>
            </a:ln>
            <a:effectLst/>
          </c:spPr>
          <c:invertIfNegative val="0"/>
          <c:dLbls>
            <c:dLbl>
              <c:idx val="6"/>
              <c:tx>
                <c:rich>
                  <a:bodyPr/>
                  <a:lstStyle/>
                  <a:p>
                    <a:r>
                      <a:rPr lang="en-US"/>
                      <a:t>&lt;1%</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C233-4ECE-B2C4-C31764712F8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3">
                        <a:lumMod val="75000"/>
                      </a:schemeClr>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70+</c:v>
                </c:pt>
                <c:pt idx="1">
                  <c:v>60-69</c:v>
                </c:pt>
                <c:pt idx="2">
                  <c:v>50-59</c:v>
                </c:pt>
                <c:pt idx="3">
                  <c:v>40-49</c:v>
                </c:pt>
                <c:pt idx="4">
                  <c:v>30-39</c:v>
                </c:pt>
                <c:pt idx="5">
                  <c:v>20-29</c:v>
                </c:pt>
                <c:pt idx="6">
                  <c:v>0-19</c:v>
                </c:pt>
              </c:strCache>
            </c:strRef>
          </c:cat>
          <c:val>
            <c:numRef>
              <c:f>Sheet1!$C$2:$C$8</c:f>
              <c:numCache>
                <c:formatCode>0%</c:formatCode>
                <c:ptCount val="7"/>
                <c:pt idx="0">
                  <c:v>0.08</c:v>
                </c:pt>
                <c:pt idx="1">
                  <c:v>0.25</c:v>
                </c:pt>
                <c:pt idx="2">
                  <c:v>0.32</c:v>
                </c:pt>
                <c:pt idx="3">
                  <c:v>0.16</c:v>
                </c:pt>
                <c:pt idx="4">
                  <c:v>0.15</c:v>
                </c:pt>
                <c:pt idx="5">
                  <c:v>0.05</c:v>
                </c:pt>
                <c:pt idx="6" formatCode="0.0%">
                  <c:v>2E-3</c:v>
                </c:pt>
              </c:numCache>
            </c:numRef>
          </c:val>
          <c:extLst>
            <c:ext xmlns:c16="http://schemas.microsoft.com/office/drawing/2014/chart" uri="{C3380CC4-5D6E-409C-BE32-E72D297353CC}">
              <c16:uniqueId val="{00000003-C233-4ECE-B2C4-C31764712F81}"/>
            </c:ext>
          </c:extLst>
        </c:ser>
        <c:dLbls>
          <c:dLblPos val="outEnd"/>
          <c:showLegendKey val="0"/>
          <c:showVal val="1"/>
          <c:showCatName val="0"/>
          <c:showSerName val="0"/>
          <c:showPercent val="0"/>
          <c:showBubbleSize val="0"/>
        </c:dLbls>
        <c:gapWidth val="30"/>
        <c:axId val="122014720"/>
        <c:axId val="121635200"/>
      </c:barChart>
      <c:catAx>
        <c:axId val="12201472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121635200"/>
        <c:crosses val="autoZero"/>
        <c:auto val="1"/>
        <c:lblAlgn val="ctr"/>
        <c:lblOffset val="100"/>
        <c:noMultiLvlLbl val="0"/>
      </c:catAx>
      <c:valAx>
        <c:axId val="121635200"/>
        <c:scaling>
          <c:orientation val="minMax"/>
        </c:scaling>
        <c:delete val="1"/>
        <c:axPos val="b"/>
        <c:numFmt formatCode="0%" sourceLinked="1"/>
        <c:majorTickMark val="none"/>
        <c:minorTickMark val="none"/>
        <c:tickLblPos val="nextTo"/>
        <c:crossAx val="1220147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694093052203"/>
          <c:y val="3.6838260783439804E-2"/>
          <c:w val="0.88048960918589003"/>
          <c:h val="0.87288850096568116"/>
        </c:manualLayout>
      </c:layout>
      <c:barChart>
        <c:barDir val="col"/>
        <c:grouping val="clustered"/>
        <c:varyColors val="0"/>
        <c:ser>
          <c:idx val="0"/>
          <c:order val="0"/>
          <c:tx>
            <c:strRef>
              <c:f>Sheet1!$B$1</c:f>
              <c:strCache>
                <c:ptCount val="1"/>
                <c:pt idx="0">
                  <c:v>Living with HIV infection</c:v>
                </c:pt>
              </c:strCache>
            </c:strRef>
          </c:tx>
          <c:spPr>
            <a:solidFill>
              <a:srgbClr val="1F497D"/>
            </a:solidFill>
            <a:ln>
              <a:noFill/>
            </a:ln>
            <a:effectLst/>
          </c:spPr>
          <c:invertIfNegative val="0"/>
          <c:dLbls>
            <c:dLbl>
              <c:idx val="0"/>
              <c:layout>
                <c:manualLayout>
                  <c:x val="7.3099415204678359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E8C-4767-94FD-39865A2114F7}"/>
                </c:ext>
              </c:extLst>
            </c:dLbl>
            <c:dLbl>
              <c:idx val="1"/>
              <c:delete val="1"/>
              <c:extLst>
                <c:ext xmlns:c15="http://schemas.microsoft.com/office/drawing/2012/chart" uri="{CE6537A1-D6FC-4f65-9D91-7224C49458BB}"/>
                <c:ext xmlns:c16="http://schemas.microsoft.com/office/drawing/2014/chart" uri="{C3380CC4-5D6E-409C-BE32-E72D297353CC}">
                  <c16:uniqueId val="{00000001-EE8C-4767-94FD-39865A2114F7}"/>
                </c:ext>
              </c:extLst>
            </c:dLbl>
            <c:dLbl>
              <c:idx val="2"/>
              <c:delete val="1"/>
              <c:extLst>
                <c:ext xmlns:c15="http://schemas.microsoft.com/office/drawing/2012/chart" uri="{CE6537A1-D6FC-4f65-9D91-7224C49458BB}"/>
                <c:ext xmlns:c16="http://schemas.microsoft.com/office/drawing/2014/chart" uri="{C3380CC4-5D6E-409C-BE32-E72D297353CC}">
                  <c16:uniqueId val="{00000002-EE8C-4767-94FD-39865A2114F7}"/>
                </c:ext>
              </c:extLst>
            </c:dLbl>
            <c:dLbl>
              <c:idx val="3"/>
              <c:delete val="1"/>
              <c:extLst>
                <c:ext xmlns:c15="http://schemas.microsoft.com/office/drawing/2012/chart" uri="{CE6537A1-D6FC-4f65-9D91-7224C49458BB}"/>
                <c:ext xmlns:c16="http://schemas.microsoft.com/office/drawing/2014/chart" uri="{C3380CC4-5D6E-409C-BE32-E72D297353CC}">
                  <c16:uniqueId val="{00000003-EE8C-4767-94FD-39865A2114F7}"/>
                </c:ext>
              </c:extLst>
            </c:dLbl>
            <c:dLbl>
              <c:idx val="4"/>
              <c:delete val="1"/>
              <c:extLst>
                <c:ext xmlns:c15="http://schemas.microsoft.com/office/drawing/2012/chart" uri="{CE6537A1-D6FC-4f65-9D91-7224C49458BB}"/>
                <c:ext xmlns:c16="http://schemas.microsoft.com/office/drawing/2014/chart" uri="{C3380CC4-5D6E-409C-BE32-E72D297353CC}">
                  <c16:uniqueId val="{00000004-EE8C-4767-94FD-39865A2114F7}"/>
                </c:ext>
              </c:extLst>
            </c:dLbl>
            <c:dLbl>
              <c:idx val="5"/>
              <c:delete val="1"/>
              <c:extLst>
                <c:ext xmlns:c15="http://schemas.microsoft.com/office/drawing/2012/chart" uri="{CE6537A1-D6FC-4f65-9D91-7224C49458BB}"/>
                <c:ext xmlns:c16="http://schemas.microsoft.com/office/drawing/2014/chart" uri="{C3380CC4-5D6E-409C-BE32-E72D297353CC}">
                  <c16:uniqueId val="{00000005-EE8C-4767-94FD-39865A2114F7}"/>
                </c:ext>
              </c:extLst>
            </c:dLbl>
            <c:dLbl>
              <c:idx val="6"/>
              <c:delete val="1"/>
              <c:extLst>
                <c:ext xmlns:c15="http://schemas.microsoft.com/office/drawing/2012/chart" uri="{CE6537A1-D6FC-4f65-9D91-7224C49458BB}"/>
                <c:ext xmlns:c16="http://schemas.microsoft.com/office/drawing/2014/chart" uri="{C3380CC4-5D6E-409C-BE32-E72D297353CC}">
                  <c16:uniqueId val="{00000006-EE8C-4767-94FD-39865A2114F7}"/>
                </c:ext>
              </c:extLst>
            </c:dLbl>
            <c:dLbl>
              <c:idx val="7"/>
              <c:delete val="1"/>
              <c:extLst>
                <c:ext xmlns:c15="http://schemas.microsoft.com/office/drawing/2012/chart" uri="{CE6537A1-D6FC-4f65-9D91-7224C49458BB}"/>
                <c:ext xmlns:c16="http://schemas.microsoft.com/office/drawing/2014/chart" uri="{C3380CC4-5D6E-409C-BE32-E72D297353CC}">
                  <c16:uniqueId val="{00000007-EE8C-4767-94FD-39865A2114F7}"/>
                </c:ext>
              </c:extLst>
            </c:dLbl>
            <c:dLbl>
              <c:idx val="8"/>
              <c:delete val="1"/>
              <c:extLst>
                <c:ext xmlns:c15="http://schemas.microsoft.com/office/drawing/2012/chart" uri="{CE6537A1-D6FC-4f65-9D91-7224C49458BB}"/>
                <c:ext xmlns:c16="http://schemas.microsoft.com/office/drawing/2014/chart" uri="{C3380CC4-5D6E-409C-BE32-E72D297353CC}">
                  <c16:uniqueId val="{00000008-EE8C-4767-94FD-39865A2114F7}"/>
                </c:ext>
              </c:extLst>
            </c:dLbl>
            <c:dLbl>
              <c:idx val="9"/>
              <c:layout>
                <c:manualLayout>
                  <c:x val="-7.3099415204679703E-3"/>
                  <c:y val="4.975124378109447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E8C-4767-94FD-39865A2114F7}"/>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Sheet1!$B$2:$B$11</c:f>
              <c:numCache>
                <c:formatCode>_(* #,##0_);_(* \(#,##0\);_(* "-"??_);_(@_)</c:formatCode>
                <c:ptCount val="10"/>
                <c:pt idx="0">
                  <c:v>20737</c:v>
                </c:pt>
                <c:pt idx="1">
                  <c:v>21337</c:v>
                </c:pt>
                <c:pt idx="2">
                  <c:v>21779</c:v>
                </c:pt>
                <c:pt idx="3">
                  <c:v>22051</c:v>
                </c:pt>
                <c:pt idx="4">
                  <c:v>22505</c:v>
                </c:pt>
                <c:pt idx="5">
                  <c:v>22925</c:v>
                </c:pt>
                <c:pt idx="6">
                  <c:v>23174</c:v>
                </c:pt>
                <c:pt idx="7">
                  <c:v>23334</c:v>
                </c:pt>
                <c:pt idx="8">
                  <c:v>23393</c:v>
                </c:pt>
                <c:pt idx="9">
                  <c:v>23393</c:v>
                </c:pt>
              </c:numCache>
            </c:numRef>
          </c:val>
          <c:extLst>
            <c:ext xmlns:c16="http://schemas.microsoft.com/office/drawing/2014/chart" uri="{C3380CC4-5D6E-409C-BE32-E72D297353CC}">
              <c16:uniqueId val="{0000000A-EE8C-4767-94FD-39865A2114F7}"/>
            </c:ext>
          </c:extLst>
        </c:ser>
        <c:dLbls>
          <c:showLegendKey val="0"/>
          <c:showVal val="0"/>
          <c:showCatName val="0"/>
          <c:showSerName val="0"/>
          <c:showPercent val="0"/>
          <c:showBubbleSize val="0"/>
        </c:dLbls>
        <c:gapWidth val="13"/>
        <c:overlap val="10"/>
        <c:axId val="632046088"/>
        <c:axId val="632049040"/>
      </c:barChart>
      <c:catAx>
        <c:axId val="63204608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632049040"/>
        <c:crosses val="autoZero"/>
        <c:auto val="1"/>
        <c:lblAlgn val="ctr"/>
        <c:lblOffset val="100"/>
        <c:noMultiLvlLbl val="0"/>
      </c:catAx>
      <c:valAx>
        <c:axId val="632049040"/>
        <c:scaling>
          <c:orientation val="minMax"/>
          <c:min val="0"/>
        </c:scaling>
        <c:delete val="0"/>
        <c:axPos val="l"/>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Arial Narrow" panose="020B0606020202030204" pitchFamily="34" charset="0"/>
                    <a:ea typeface="+mn-ea"/>
                    <a:cs typeface="+mn-cs"/>
                  </a:defRPr>
                </a:pPr>
                <a:r>
                  <a:rPr lang="en-US"/>
                  <a:t>Number of Persons Living with HIV Infection (N)</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title>
        <c:numFmt formatCode="_(* #,##0_);_(* \(#,##0\);_(* &quot;-&quot;??_);_(@_)" sourceLinked="1"/>
        <c:majorTickMark val="out"/>
        <c:minorTickMark val="none"/>
        <c:tickLblPos val="nextTo"/>
        <c:spPr>
          <a:noFill/>
          <a:ln>
            <a:solidFill>
              <a:schemeClr val="bg2"/>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6320460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600">
          <a:latin typeface="Arial Narrow" panose="020B0606020202030204" pitchFamily="34" charset="0"/>
        </a:defRPr>
      </a:pPr>
      <a:endParaRPr lang="en-US"/>
    </a:p>
  </c:txPr>
  <c:externalData r:id="rId4">
    <c:autoUpdate val="0"/>
  </c:externalData>
  <c:userShapes r:id="rId5"/>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2409717811256217"/>
          <c:y val="5.4564408207806163E-2"/>
          <c:w val="0.65410661912920565"/>
          <c:h val="0.90972128483939507"/>
        </c:manualLayout>
      </c:layout>
      <c:barChart>
        <c:barDir val="bar"/>
        <c:grouping val="clustered"/>
        <c:varyColors val="0"/>
        <c:ser>
          <c:idx val="0"/>
          <c:order val="0"/>
          <c:tx>
            <c:strRef>
              <c:f>Sheet1!$B$1</c:f>
              <c:strCache>
                <c:ptCount val="1"/>
                <c:pt idx="0">
                  <c:v>Women</c:v>
                </c:pt>
              </c:strCache>
            </c:strRef>
          </c:tx>
          <c:spPr>
            <a:solidFill>
              <a:srgbClr val="2E648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2E648C"/>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Other/Unknown</c:v>
                </c:pt>
                <c:pt idx="1">
                  <c:v>Asian/Pacific Islander</c:v>
                </c:pt>
                <c:pt idx="2">
                  <c:v>Hispanic/Latinx</c:v>
                </c:pt>
                <c:pt idx="3">
                  <c:v>Black NH</c:v>
                </c:pt>
                <c:pt idx="4">
                  <c:v>White NH</c:v>
                </c:pt>
              </c:strCache>
            </c:strRef>
          </c:cat>
          <c:val>
            <c:numRef>
              <c:f>Sheet1!$B$2:$B$6</c:f>
              <c:numCache>
                <c:formatCode>0%</c:formatCode>
                <c:ptCount val="5"/>
                <c:pt idx="0">
                  <c:v>0.01</c:v>
                </c:pt>
                <c:pt idx="1">
                  <c:v>0.02</c:v>
                </c:pt>
                <c:pt idx="2">
                  <c:v>0.28000000000000003</c:v>
                </c:pt>
                <c:pt idx="3">
                  <c:v>0.47</c:v>
                </c:pt>
                <c:pt idx="4">
                  <c:v>0.22</c:v>
                </c:pt>
              </c:numCache>
            </c:numRef>
          </c:val>
          <c:extLst>
            <c:ext xmlns:c16="http://schemas.microsoft.com/office/drawing/2014/chart" uri="{C3380CC4-5D6E-409C-BE32-E72D297353CC}">
              <c16:uniqueId val="{00000000-3374-479B-8A2C-446BA9F5F2BB}"/>
            </c:ext>
          </c:extLst>
        </c:ser>
        <c:ser>
          <c:idx val="1"/>
          <c:order val="1"/>
          <c:tx>
            <c:strRef>
              <c:f>Sheet1!$C$1</c:f>
              <c:strCache>
                <c:ptCount val="1"/>
                <c:pt idx="0">
                  <c:v>Men</c:v>
                </c:pt>
              </c:strCache>
            </c:strRef>
          </c:tx>
          <c:spPr>
            <a:solidFill>
              <a:schemeClr val="accent3">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3">
                        <a:lumMod val="75000"/>
                      </a:schemeClr>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Other/Unknown</c:v>
                </c:pt>
                <c:pt idx="1">
                  <c:v>Asian/Pacific Islander</c:v>
                </c:pt>
                <c:pt idx="2">
                  <c:v>Hispanic/Latinx</c:v>
                </c:pt>
                <c:pt idx="3">
                  <c:v>Black NH</c:v>
                </c:pt>
                <c:pt idx="4">
                  <c:v>White NH</c:v>
                </c:pt>
              </c:strCache>
            </c:strRef>
          </c:cat>
          <c:val>
            <c:numRef>
              <c:f>Sheet1!$C$2:$C$6</c:f>
              <c:numCache>
                <c:formatCode>0%</c:formatCode>
                <c:ptCount val="5"/>
                <c:pt idx="0">
                  <c:v>0.01</c:v>
                </c:pt>
                <c:pt idx="1">
                  <c:v>0.03</c:v>
                </c:pt>
                <c:pt idx="2">
                  <c:v>0.27</c:v>
                </c:pt>
                <c:pt idx="3">
                  <c:v>0.23</c:v>
                </c:pt>
                <c:pt idx="4">
                  <c:v>0.46</c:v>
                </c:pt>
              </c:numCache>
            </c:numRef>
          </c:val>
          <c:extLst>
            <c:ext xmlns:c16="http://schemas.microsoft.com/office/drawing/2014/chart" uri="{C3380CC4-5D6E-409C-BE32-E72D297353CC}">
              <c16:uniqueId val="{00000001-3374-479B-8A2C-446BA9F5F2BB}"/>
            </c:ext>
          </c:extLst>
        </c:ser>
        <c:dLbls>
          <c:dLblPos val="outEnd"/>
          <c:showLegendKey val="0"/>
          <c:showVal val="1"/>
          <c:showCatName val="0"/>
          <c:showSerName val="0"/>
          <c:showPercent val="0"/>
          <c:showBubbleSize val="0"/>
        </c:dLbls>
        <c:gapWidth val="30"/>
        <c:axId val="121981952"/>
        <c:axId val="121987840"/>
      </c:barChart>
      <c:catAx>
        <c:axId val="12198195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121987840"/>
        <c:crosses val="autoZero"/>
        <c:auto val="1"/>
        <c:lblAlgn val="ctr"/>
        <c:lblOffset val="100"/>
        <c:noMultiLvlLbl val="0"/>
      </c:catAx>
      <c:valAx>
        <c:axId val="121987840"/>
        <c:scaling>
          <c:orientation val="minMax"/>
        </c:scaling>
        <c:delete val="1"/>
        <c:axPos val="b"/>
        <c:numFmt formatCode="0%" sourceLinked="1"/>
        <c:majorTickMark val="none"/>
        <c:minorTickMark val="none"/>
        <c:tickLblPos val="nextTo"/>
        <c:crossAx val="1219819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356402818068795"/>
          <c:y val="5.4564429446319201E-2"/>
          <c:w val="0.73322197442082748"/>
          <c:h val="0.90972128483939507"/>
        </c:manualLayout>
      </c:layout>
      <c:barChart>
        <c:barDir val="bar"/>
        <c:grouping val="clustered"/>
        <c:varyColors val="0"/>
        <c:ser>
          <c:idx val="0"/>
          <c:order val="0"/>
          <c:tx>
            <c:strRef>
              <c:f>Sheet1!$B$1</c:f>
              <c:strCache>
                <c:ptCount val="1"/>
                <c:pt idx="0">
                  <c:v>Women</c:v>
                </c:pt>
              </c:strCache>
            </c:strRef>
          </c:tx>
          <c:spPr>
            <a:solidFill>
              <a:srgbClr val="2E648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2E648C"/>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Non-US</c:v>
                </c:pt>
                <c:pt idx="1">
                  <c:v>PR/USD</c:v>
                </c:pt>
                <c:pt idx="2">
                  <c:v>US</c:v>
                </c:pt>
              </c:strCache>
            </c:strRef>
          </c:cat>
          <c:val>
            <c:numRef>
              <c:f>Sheet1!$B$2:$B$4</c:f>
              <c:numCache>
                <c:formatCode>0%</c:formatCode>
                <c:ptCount val="3"/>
                <c:pt idx="0">
                  <c:v>0.42</c:v>
                </c:pt>
                <c:pt idx="1">
                  <c:v>0.12</c:v>
                </c:pt>
                <c:pt idx="2">
                  <c:v>0.46</c:v>
                </c:pt>
              </c:numCache>
            </c:numRef>
          </c:val>
          <c:extLst>
            <c:ext xmlns:c16="http://schemas.microsoft.com/office/drawing/2014/chart" uri="{C3380CC4-5D6E-409C-BE32-E72D297353CC}">
              <c16:uniqueId val="{00000000-7E1C-4829-85EA-9015006D018E}"/>
            </c:ext>
          </c:extLst>
        </c:ser>
        <c:ser>
          <c:idx val="1"/>
          <c:order val="1"/>
          <c:tx>
            <c:strRef>
              <c:f>Sheet1!$C$1</c:f>
              <c:strCache>
                <c:ptCount val="1"/>
                <c:pt idx="0">
                  <c:v>Men</c:v>
                </c:pt>
              </c:strCache>
            </c:strRef>
          </c:tx>
          <c:spPr>
            <a:solidFill>
              <a:schemeClr val="accent3">
                <a:lumMod val="75000"/>
              </a:schemeClr>
            </a:solidFill>
            <a:ln>
              <a:noFill/>
            </a:ln>
            <a:effectLst/>
          </c:spPr>
          <c:invertIfNegative val="0"/>
          <c:dPt>
            <c:idx val="0"/>
            <c:invertIfNegative val="0"/>
            <c:bubble3D val="0"/>
            <c:extLst>
              <c:ext xmlns:c16="http://schemas.microsoft.com/office/drawing/2014/chart" uri="{C3380CC4-5D6E-409C-BE32-E72D297353CC}">
                <c16:uniqueId val="{00000001-7E1C-4829-85EA-9015006D018E}"/>
              </c:ext>
            </c:extLst>
          </c:dPt>
          <c:dPt>
            <c:idx val="1"/>
            <c:invertIfNegative val="0"/>
            <c:bubble3D val="0"/>
            <c:extLst>
              <c:ext xmlns:c16="http://schemas.microsoft.com/office/drawing/2014/chart" uri="{C3380CC4-5D6E-409C-BE32-E72D297353CC}">
                <c16:uniqueId val="{00000002-7E1C-4829-85EA-9015006D018E}"/>
              </c:ext>
            </c:extLst>
          </c:dPt>
          <c:dPt>
            <c:idx val="2"/>
            <c:invertIfNegative val="0"/>
            <c:bubble3D val="0"/>
            <c:extLst>
              <c:ext xmlns:c16="http://schemas.microsoft.com/office/drawing/2014/chart" uri="{C3380CC4-5D6E-409C-BE32-E72D297353CC}">
                <c16:uniqueId val="{00000003-7E1C-4829-85EA-9015006D018E}"/>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3">
                        <a:lumMod val="75000"/>
                      </a:schemeClr>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Non-US</c:v>
                </c:pt>
                <c:pt idx="1">
                  <c:v>PR/USD</c:v>
                </c:pt>
                <c:pt idx="2">
                  <c:v>US</c:v>
                </c:pt>
              </c:strCache>
            </c:strRef>
          </c:cat>
          <c:val>
            <c:numRef>
              <c:f>Sheet1!$C$2:$C$4</c:f>
              <c:numCache>
                <c:formatCode>0%</c:formatCode>
                <c:ptCount val="3"/>
                <c:pt idx="0">
                  <c:v>0.25</c:v>
                </c:pt>
                <c:pt idx="1">
                  <c:v>0.09</c:v>
                </c:pt>
                <c:pt idx="2">
                  <c:v>0.66</c:v>
                </c:pt>
              </c:numCache>
            </c:numRef>
          </c:val>
          <c:extLst>
            <c:ext xmlns:c16="http://schemas.microsoft.com/office/drawing/2014/chart" uri="{C3380CC4-5D6E-409C-BE32-E72D297353CC}">
              <c16:uniqueId val="{00000004-7E1C-4829-85EA-9015006D018E}"/>
            </c:ext>
          </c:extLst>
        </c:ser>
        <c:dLbls>
          <c:dLblPos val="outEnd"/>
          <c:showLegendKey val="0"/>
          <c:showVal val="1"/>
          <c:showCatName val="0"/>
          <c:showSerName val="0"/>
          <c:showPercent val="0"/>
          <c:showBubbleSize val="0"/>
        </c:dLbls>
        <c:gapWidth val="30"/>
        <c:axId val="121799808"/>
        <c:axId val="121801344"/>
      </c:barChart>
      <c:catAx>
        <c:axId val="12179980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121801344"/>
        <c:crosses val="autoZero"/>
        <c:auto val="1"/>
        <c:lblAlgn val="ctr"/>
        <c:lblOffset val="100"/>
        <c:noMultiLvlLbl val="0"/>
      </c:catAx>
      <c:valAx>
        <c:axId val="121801344"/>
        <c:scaling>
          <c:orientation val="minMax"/>
        </c:scaling>
        <c:delete val="1"/>
        <c:axPos val="b"/>
        <c:numFmt formatCode="0%" sourceLinked="1"/>
        <c:majorTickMark val="none"/>
        <c:minorTickMark val="none"/>
        <c:tickLblPos val="nextTo"/>
        <c:crossAx val="121799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9803023674320234"/>
          <c:y val="5.4564429446319201E-2"/>
          <c:w val="0.63616046808249183"/>
          <c:h val="0.90972128483939507"/>
        </c:manualLayout>
      </c:layout>
      <c:barChart>
        <c:barDir val="bar"/>
        <c:grouping val="clustered"/>
        <c:varyColors val="0"/>
        <c:ser>
          <c:idx val="0"/>
          <c:order val="0"/>
          <c:tx>
            <c:strRef>
              <c:f>Sheet1!$B$1</c:f>
              <c:strCache>
                <c:ptCount val="1"/>
                <c:pt idx="0">
                  <c:v>Women</c:v>
                </c:pt>
              </c:strCache>
            </c:strRef>
          </c:tx>
          <c:spPr>
            <a:solidFill>
              <a:srgbClr val="2E648C"/>
            </a:solidFill>
            <a:ln>
              <a:noFill/>
            </a:ln>
            <a:effectLst/>
          </c:spPr>
          <c:invertIfNegative val="0"/>
          <c:dLbls>
            <c:dLbl>
              <c:idx val="4"/>
              <c:tx>
                <c:rich>
                  <a:bodyPr/>
                  <a:lstStyle/>
                  <a:p>
                    <a:r>
                      <a:rPr lang="en-US"/>
                      <a:t>N/A</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7E9F-4654-99B9-D99C41E6107F}"/>
                </c:ext>
              </c:extLst>
            </c:dLbl>
            <c:dLbl>
              <c:idx val="6"/>
              <c:tx>
                <c:rich>
                  <a:bodyPr rot="0" spcFirstLastPara="1" vertOverflow="ellipsis" vert="horz" wrap="square" lIns="38100" tIns="19050" rIns="38100" bIns="19050" anchor="ctr" anchorCtr="1">
                    <a:noAutofit/>
                  </a:bodyPr>
                  <a:lstStyle/>
                  <a:p>
                    <a:pPr>
                      <a:defRPr sz="1400" b="1" i="0" u="none" strike="noStrike" kern="1200" baseline="0">
                        <a:solidFill>
                          <a:schemeClr val="tx2"/>
                        </a:solidFill>
                        <a:latin typeface="Arial Narrow" panose="020B0606020202030204" pitchFamily="34" charset="0"/>
                        <a:ea typeface="+mn-ea"/>
                        <a:cs typeface="+mn-cs"/>
                      </a:defRPr>
                    </a:pPr>
                    <a:r>
                      <a:rPr lang="en-US" sz="1400"/>
                      <a:t>N/A</a:t>
                    </a:r>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8.7042532146389698E-2"/>
                      <c:h val="0.10470948618401867"/>
                    </c:manualLayout>
                  </c15:layout>
                  <c15:showDataLabelsRange val="0"/>
                </c:ext>
                <c:ext xmlns:c16="http://schemas.microsoft.com/office/drawing/2014/chart" uri="{C3380CC4-5D6E-409C-BE32-E72D297353CC}">
                  <c16:uniqueId val="{00000001-7E9F-4654-99B9-D99C41E6107F}"/>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2E648C"/>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NIR</c:v>
                </c:pt>
                <c:pt idx="1">
                  <c:v>Pres. HTSX</c:v>
                </c:pt>
                <c:pt idx="2">
                  <c:v>Other</c:v>
                </c:pt>
                <c:pt idx="3">
                  <c:v>HTSX</c:v>
                </c:pt>
                <c:pt idx="4">
                  <c:v>MSM/IDU</c:v>
                </c:pt>
                <c:pt idx="5">
                  <c:v>IDU</c:v>
                </c:pt>
                <c:pt idx="6">
                  <c:v>MSM</c:v>
                </c:pt>
              </c:strCache>
            </c:strRef>
          </c:cat>
          <c:val>
            <c:numRef>
              <c:f>Sheet1!$B$2:$B$8</c:f>
              <c:numCache>
                <c:formatCode>0%</c:formatCode>
                <c:ptCount val="7"/>
                <c:pt idx="0">
                  <c:v>0.13</c:v>
                </c:pt>
                <c:pt idx="1">
                  <c:v>0.31</c:v>
                </c:pt>
                <c:pt idx="2">
                  <c:v>0.03</c:v>
                </c:pt>
                <c:pt idx="3">
                  <c:v>0.34</c:v>
                </c:pt>
                <c:pt idx="4">
                  <c:v>0</c:v>
                </c:pt>
                <c:pt idx="5">
                  <c:v>0.19</c:v>
                </c:pt>
                <c:pt idx="6">
                  <c:v>0</c:v>
                </c:pt>
              </c:numCache>
            </c:numRef>
          </c:val>
          <c:extLst>
            <c:ext xmlns:c16="http://schemas.microsoft.com/office/drawing/2014/chart" uri="{C3380CC4-5D6E-409C-BE32-E72D297353CC}">
              <c16:uniqueId val="{00000002-7E9F-4654-99B9-D99C41E6107F}"/>
            </c:ext>
          </c:extLst>
        </c:ser>
        <c:ser>
          <c:idx val="1"/>
          <c:order val="1"/>
          <c:tx>
            <c:strRef>
              <c:f>Sheet1!$C$1</c:f>
              <c:strCache>
                <c:ptCount val="1"/>
                <c:pt idx="0">
                  <c:v>Men</c:v>
                </c:pt>
              </c:strCache>
            </c:strRef>
          </c:tx>
          <c:spPr>
            <a:solidFill>
              <a:schemeClr val="accent3">
                <a:lumMod val="75000"/>
              </a:schemeClr>
            </a:solidFill>
            <a:ln>
              <a:noFill/>
            </a:ln>
            <a:effectLst/>
          </c:spPr>
          <c:invertIfNegative val="0"/>
          <c:dLbls>
            <c:dLbl>
              <c:idx val="1"/>
              <c:tx>
                <c:rich>
                  <a:bodyPr/>
                  <a:lstStyle/>
                  <a:p>
                    <a:r>
                      <a:rPr lang="en-US"/>
                      <a:t>N/A</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7E9F-4654-99B9-D99C41E6107F}"/>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3">
                        <a:lumMod val="75000"/>
                      </a:schemeClr>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NIR</c:v>
                </c:pt>
                <c:pt idx="1">
                  <c:v>Pres. HTSX</c:v>
                </c:pt>
                <c:pt idx="2">
                  <c:v>Other</c:v>
                </c:pt>
                <c:pt idx="3">
                  <c:v>HTSX</c:v>
                </c:pt>
                <c:pt idx="4">
                  <c:v>MSM/IDU</c:v>
                </c:pt>
                <c:pt idx="5">
                  <c:v>IDU</c:v>
                </c:pt>
                <c:pt idx="6">
                  <c:v>MSM</c:v>
                </c:pt>
              </c:strCache>
            </c:strRef>
          </c:cat>
          <c:val>
            <c:numRef>
              <c:f>Sheet1!$C$2:$C$8</c:f>
              <c:numCache>
                <c:formatCode>0%</c:formatCode>
                <c:ptCount val="7"/>
                <c:pt idx="0">
                  <c:v>0.18</c:v>
                </c:pt>
                <c:pt idx="1">
                  <c:v>0</c:v>
                </c:pt>
                <c:pt idx="2">
                  <c:v>0.01</c:v>
                </c:pt>
                <c:pt idx="3">
                  <c:v>0.05</c:v>
                </c:pt>
                <c:pt idx="4">
                  <c:v>0.05</c:v>
                </c:pt>
                <c:pt idx="5">
                  <c:v>0.14000000000000001</c:v>
                </c:pt>
                <c:pt idx="6">
                  <c:v>0.56000000000000005</c:v>
                </c:pt>
              </c:numCache>
            </c:numRef>
          </c:val>
          <c:extLst>
            <c:ext xmlns:c16="http://schemas.microsoft.com/office/drawing/2014/chart" uri="{C3380CC4-5D6E-409C-BE32-E72D297353CC}">
              <c16:uniqueId val="{00000004-7E9F-4654-99B9-D99C41E6107F}"/>
            </c:ext>
          </c:extLst>
        </c:ser>
        <c:dLbls>
          <c:dLblPos val="outEnd"/>
          <c:showLegendKey val="0"/>
          <c:showVal val="1"/>
          <c:showCatName val="0"/>
          <c:showSerName val="0"/>
          <c:showPercent val="0"/>
          <c:showBubbleSize val="0"/>
        </c:dLbls>
        <c:gapWidth val="25"/>
        <c:axId val="121832960"/>
        <c:axId val="121834496"/>
      </c:barChart>
      <c:catAx>
        <c:axId val="12183296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121834496"/>
        <c:crosses val="autoZero"/>
        <c:auto val="1"/>
        <c:lblAlgn val="ctr"/>
        <c:lblOffset val="100"/>
        <c:noMultiLvlLbl val="0"/>
      </c:catAx>
      <c:valAx>
        <c:axId val="121834496"/>
        <c:scaling>
          <c:orientation val="minMax"/>
        </c:scaling>
        <c:delete val="1"/>
        <c:axPos val="b"/>
        <c:numFmt formatCode="0%" sourceLinked="1"/>
        <c:majorTickMark val="none"/>
        <c:minorTickMark val="none"/>
        <c:tickLblPos val="nextTo"/>
        <c:crossAx val="121832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0782278278452413E-2"/>
          <c:y val="5.2002344046616807E-2"/>
          <c:w val="0.90542739774715664"/>
          <c:h val="0.77237883590022938"/>
        </c:manualLayout>
      </c:layout>
      <c:barChart>
        <c:barDir val="col"/>
        <c:grouping val="clustered"/>
        <c:varyColors val="0"/>
        <c:ser>
          <c:idx val="0"/>
          <c:order val="0"/>
          <c:tx>
            <c:strRef>
              <c:f>Sheet1!$B$1</c:f>
              <c:strCache>
                <c:ptCount val="1"/>
                <c:pt idx="0">
                  <c:v>MSM</c:v>
                </c:pt>
              </c:strCache>
            </c:strRef>
          </c:tx>
          <c:spPr>
            <a:solidFill>
              <a:srgbClr val="2E648C"/>
            </a:solidFill>
            <a:ln>
              <a:noFill/>
            </a:ln>
            <a:effectLst/>
          </c:spPr>
          <c:invertIfNegative val="0"/>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White NH, N=9,140</c:v>
                </c:pt>
                <c:pt idx="1">
                  <c:v>Black NH, N=7,035</c:v>
                </c:pt>
                <c:pt idx="2">
                  <c:v>Hispanic/Latinx, N=6,346</c:v>
                </c:pt>
              </c:strCache>
            </c:strRef>
          </c:cat>
          <c:val>
            <c:numRef>
              <c:f>Sheet1!$B$2:$B$4</c:f>
              <c:numCache>
                <c:formatCode>0%</c:formatCode>
                <c:ptCount val="3"/>
                <c:pt idx="0">
                  <c:v>0.6</c:v>
                </c:pt>
                <c:pt idx="1">
                  <c:v>0.19</c:v>
                </c:pt>
                <c:pt idx="2">
                  <c:v>0.32</c:v>
                </c:pt>
              </c:numCache>
            </c:numRef>
          </c:val>
          <c:extLst>
            <c:ext xmlns:c16="http://schemas.microsoft.com/office/drawing/2014/chart" uri="{C3380CC4-5D6E-409C-BE32-E72D297353CC}">
              <c16:uniqueId val="{00000000-679B-4070-A25E-2879BBD124C8}"/>
            </c:ext>
          </c:extLst>
        </c:ser>
        <c:ser>
          <c:idx val="1"/>
          <c:order val="1"/>
          <c:tx>
            <c:strRef>
              <c:f>Sheet1!$C$1</c:f>
              <c:strCache>
                <c:ptCount val="1"/>
                <c:pt idx="0">
                  <c:v>IDU</c:v>
                </c:pt>
              </c:strCache>
            </c:strRef>
          </c:tx>
          <c:spPr>
            <a:solidFill>
              <a:srgbClr val="95B3D7"/>
            </a:solidFill>
            <a:ln>
              <a:noFill/>
            </a:ln>
            <a:effectLst/>
          </c:spPr>
          <c:invertIfNegative val="0"/>
          <c:dLbls>
            <c:dLbl>
              <c:idx val="2"/>
              <c:layout>
                <c:manualLayout>
                  <c:x val="5.3015241882041087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79B-4070-A25E-2879BBD124C8}"/>
                </c:ext>
              </c:extLst>
            </c:dLbl>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White NH, N=9,140</c:v>
                </c:pt>
                <c:pt idx="1">
                  <c:v>Black NH, N=7,035</c:v>
                </c:pt>
                <c:pt idx="2">
                  <c:v>Hispanic/Latinx, N=6,346</c:v>
                </c:pt>
              </c:strCache>
            </c:strRef>
          </c:cat>
          <c:val>
            <c:numRef>
              <c:f>Sheet1!$C$2:$C$4</c:f>
              <c:numCache>
                <c:formatCode>0%</c:formatCode>
                <c:ptCount val="3"/>
                <c:pt idx="0">
                  <c:v>0.14000000000000001</c:v>
                </c:pt>
                <c:pt idx="1">
                  <c:v>0.1</c:v>
                </c:pt>
                <c:pt idx="2">
                  <c:v>0.23</c:v>
                </c:pt>
              </c:numCache>
            </c:numRef>
          </c:val>
          <c:extLst>
            <c:ext xmlns:c16="http://schemas.microsoft.com/office/drawing/2014/chart" uri="{C3380CC4-5D6E-409C-BE32-E72D297353CC}">
              <c16:uniqueId val="{00000002-679B-4070-A25E-2879BBD124C8}"/>
            </c:ext>
          </c:extLst>
        </c:ser>
        <c:ser>
          <c:idx val="2"/>
          <c:order val="2"/>
          <c:tx>
            <c:strRef>
              <c:f>Sheet1!$D$1</c:f>
              <c:strCache>
                <c:ptCount val="1"/>
                <c:pt idx="0">
                  <c:v>MSM/IDU</c:v>
                </c:pt>
              </c:strCache>
            </c:strRef>
          </c:tx>
          <c:spPr>
            <a:solidFill>
              <a:srgbClr val="403152"/>
            </a:solidFill>
            <a:ln>
              <a:noFill/>
            </a:ln>
            <a:effectLst/>
          </c:spPr>
          <c:invertIfNegative val="0"/>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White NH, N=9,140</c:v>
                </c:pt>
                <c:pt idx="1">
                  <c:v>Black NH, N=7,035</c:v>
                </c:pt>
                <c:pt idx="2">
                  <c:v>Hispanic/Latinx, N=6,346</c:v>
                </c:pt>
              </c:strCache>
            </c:strRef>
          </c:cat>
          <c:val>
            <c:numRef>
              <c:f>Sheet1!$D$2:$D$4</c:f>
              <c:numCache>
                <c:formatCode>0%</c:formatCode>
                <c:ptCount val="3"/>
                <c:pt idx="0">
                  <c:v>0.06</c:v>
                </c:pt>
                <c:pt idx="1">
                  <c:v>0.02</c:v>
                </c:pt>
                <c:pt idx="2">
                  <c:v>0.03</c:v>
                </c:pt>
              </c:numCache>
            </c:numRef>
          </c:val>
          <c:extLst>
            <c:ext xmlns:c16="http://schemas.microsoft.com/office/drawing/2014/chart" uri="{C3380CC4-5D6E-409C-BE32-E72D297353CC}">
              <c16:uniqueId val="{00000003-679B-4070-A25E-2879BBD124C8}"/>
            </c:ext>
          </c:extLst>
        </c:ser>
        <c:ser>
          <c:idx val="3"/>
          <c:order val="3"/>
          <c:tx>
            <c:strRef>
              <c:f>Sheet1!$E$1</c:f>
              <c:strCache>
                <c:ptCount val="1"/>
                <c:pt idx="0">
                  <c:v>HTSX</c:v>
                </c:pt>
              </c:strCache>
            </c:strRef>
          </c:tx>
          <c:spPr>
            <a:solidFill>
              <a:srgbClr val="B3A2C7"/>
            </a:solidFill>
            <a:ln>
              <a:noFill/>
            </a:ln>
            <a:effectLst/>
          </c:spPr>
          <c:invertIfNegative val="0"/>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White NH, N=9,140</c:v>
                </c:pt>
                <c:pt idx="1">
                  <c:v>Black NH, N=7,035</c:v>
                </c:pt>
                <c:pt idx="2">
                  <c:v>Hispanic/Latinx, N=6,346</c:v>
                </c:pt>
              </c:strCache>
            </c:strRef>
          </c:cat>
          <c:val>
            <c:numRef>
              <c:f>Sheet1!$E$2:$E$4</c:f>
              <c:numCache>
                <c:formatCode>0%</c:formatCode>
                <c:ptCount val="3"/>
                <c:pt idx="0">
                  <c:v>0.06</c:v>
                </c:pt>
                <c:pt idx="1">
                  <c:v>0.21</c:v>
                </c:pt>
                <c:pt idx="2">
                  <c:v>0.17</c:v>
                </c:pt>
              </c:numCache>
            </c:numRef>
          </c:val>
          <c:extLst>
            <c:ext xmlns:c16="http://schemas.microsoft.com/office/drawing/2014/chart" uri="{C3380CC4-5D6E-409C-BE32-E72D297353CC}">
              <c16:uniqueId val="{00000004-679B-4070-A25E-2879BBD124C8}"/>
            </c:ext>
          </c:extLst>
        </c:ser>
        <c:ser>
          <c:idx val="4"/>
          <c:order val="4"/>
          <c:tx>
            <c:strRef>
              <c:f>Sheet1!$F$1</c:f>
              <c:strCache>
                <c:ptCount val="1"/>
                <c:pt idx="0">
                  <c:v>Other</c:v>
                </c:pt>
              </c:strCache>
            </c:strRef>
          </c:tx>
          <c:invertIfNegative val="0"/>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White NH, N=9,140</c:v>
                </c:pt>
                <c:pt idx="1">
                  <c:v>Black NH, N=7,035</c:v>
                </c:pt>
                <c:pt idx="2">
                  <c:v>Hispanic/Latinx, N=6,346</c:v>
                </c:pt>
              </c:strCache>
            </c:strRef>
          </c:cat>
          <c:val>
            <c:numRef>
              <c:f>Sheet1!$F$2:$F$4</c:f>
              <c:numCache>
                <c:formatCode>0%</c:formatCode>
                <c:ptCount val="3"/>
                <c:pt idx="0">
                  <c:v>0.01</c:v>
                </c:pt>
                <c:pt idx="1">
                  <c:v>0.03</c:v>
                </c:pt>
                <c:pt idx="2">
                  <c:v>0.02</c:v>
                </c:pt>
              </c:numCache>
            </c:numRef>
          </c:val>
          <c:extLst>
            <c:ext xmlns:c16="http://schemas.microsoft.com/office/drawing/2014/chart" uri="{C3380CC4-5D6E-409C-BE32-E72D297353CC}">
              <c16:uniqueId val="{00000005-679B-4070-A25E-2879BBD124C8}"/>
            </c:ext>
          </c:extLst>
        </c:ser>
        <c:ser>
          <c:idx val="5"/>
          <c:order val="5"/>
          <c:tx>
            <c:strRef>
              <c:f>Sheet1!$G$1</c:f>
              <c:strCache>
                <c:ptCount val="1"/>
                <c:pt idx="0">
                  <c:v>Pres. HTSX</c:v>
                </c:pt>
              </c:strCache>
            </c:strRef>
          </c:tx>
          <c:spPr>
            <a:solidFill>
              <a:srgbClr val="606B2D"/>
            </a:solidFill>
            <a:ln>
              <a:noFill/>
            </a:ln>
            <a:effectLst/>
          </c:spPr>
          <c:invertIfNegative val="0"/>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White NH, N=9,140</c:v>
                </c:pt>
                <c:pt idx="1">
                  <c:v>Black NH, N=7,035</c:v>
                </c:pt>
                <c:pt idx="2">
                  <c:v>Hispanic/Latinx, N=6,346</c:v>
                </c:pt>
              </c:strCache>
            </c:strRef>
          </c:cat>
          <c:val>
            <c:numRef>
              <c:f>Sheet1!$G$2:$G$4</c:f>
              <c:numCache>
                <c:formatCode>0%</c:formatCode>
                <c:ptCount val="3"/>
                <c:pt idx="0">
                  <c:v>0.03</c:v>
                </c:pt>
                <c:pt idx="1">
                  <c:v>0.19</c:v>
                </c:pt>
                <c:pt idx="2">
                  <c:v>7.0000000000000007E-2</c:v>
                </c:pt>
              </c:numCache>
            </c:numRef>
          </c:val>
          <c:extLst>
            <c:ext xmlns:c16="http://schemas.microsoft.com/office/drawing/2014/chart" uri="{C3380CC4-5D6E-409C-BE32-E72D297353CC}">
              <c16:uniqueId val="{00000006-679B-4070-A25E-2879BBD124C8}"/>
            </c:ext>
          </c:extLst>
        </c:ser>
        <c:ser>
          <c:idx val="6"/>
          <c:order val="6"/>
          <c:tx>
            <c:strRef>
              <c:f>Sheet1!$H$1</c:f>
              <c:strCache>
                <c:ptCount val="1"/>
                <c:pt idx="0">
                  <c:v>NIR</c:v>
                </c:pt>
              </c:strCache>
            </c:strRef>
          </c:tx>
          <c:spPr>
            <a:solidFill>
              <a:srgbClr val="D7E4BD"/>
            </a:solidFill>
            <a:ln>
              <a:noFill/>
            </a:ln>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White NH, N=9,140</c:v>
                </c:pt>
                <c:pt idx="1">
                  <c:v>Black NH, N=7,035</c:v>
                </c:pt>
                <c:pt idx="2">
                  <c:v>Hispanic/Latinx, N=6,346</c:v>
                </c:pt>
              </c:strCache>
            </c:strRef>
          </c:cat>
          <c:val>
            <c:numRef>
              <c:f>Sheet1!$H$2:$H$4</c:f>
              <c:numCache>
                <c:formatCode>0%</c:formatCode>
                <c:ptCount val="3"/>
                <c:pt idx="0">
                  <c:v>0.09</c:v>
                </c:pt>
                <c:pt idx="1">
                  <c:v>0.27</c:v>
                </c:pt>
                <c:pt idx="2">
                  <c:v>0.15</c:v>
                </c:pt>
              </c:numCache>
            </c:numRef>
          </c:val>
          <c:extLst>
            <c:ext xmlns:c16="http://schemas.microsoft.com/office/drawing/2014/chart" uri="{C3380CC4-5D6E-409C-BE32-E72D297353CC}">
              <c16:uniqueId val="{00000007-679B-4070-A25E-2879BBD124C8}"/>
            </c:ext>
          </c:extLst>
        </c:ser>
        <c:dLbls>
          <c:dLblPos val="outEnd"/>
          <c:showLegendKey val="0"/>
          <c:showVal val="1"/>
          <c:showCatName val="0"/>
          <c:showSerName val="0"/>
          <c:showPercent val="0"/>
          <c:showBubbleSize val="0"/>
        </c:dLbls>
        <c:gapWidth val="80"/>
        <c:axId val="123081088"/>
        <c:axId val="123082624"/>
      </c:barChart>
      <c:catAx>
        <c:axId val="123081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23082624"/>
        <c:crosses val="autoZero"/>
        <c:auto val="1"/>
        <c:lblAlgn val="ctr"/>
        <c:lblOffset val="100"/>
        <c:noMultiLvlLbl val="0"/>
      </c:catAx>
      <c:valAx>
        <c:axId val="123082624"/>
        <c:scaling>
          <c:orientation val="minMax"/>
        </c:scaling>
        <c:delete val="0"/>
        <c:axPos val="l"/>
        <c:numFmt formatCode="0%" sourceLinked="1"/>
        <c:majorTickMark val="out"/>
        <c:minorTickMark val="none"/>
        <c:tickLblPos val="nextTo"/>
        <c:spPr>
          <a:noFill/>
          <a:ln>
            <a:solidFill>
              <a:schemeClr val="bg1">
                <a:lumMod val="75000"/>
              </a:schemeClr>
            </a:solidFill>
          </a:ln>
          <a:effectLst/>
        </c:spPr>
        <c:txPr>
          <a:bodyPr rot="-60000000" vert="horz"/>
          <a:lstStyle/>
          <a:p>
            <a:pPr>
              <a:defRPr/>
            </a:pPr>
            <a:endParaRPr lang="en-US"/>
          </a:p>
        </c:txPr>
        <c:crossAx val="123081088"/>
        <c:crosses val="autoZero"/>
        <c:crossBetween val="between"/>
      </c:valAx>
      <c:spPr>
        <a:noFill/>
        <a:ln>
          <a:noFill/>
        </a:ln>
        <a:effectLst/>
      </c:spPr>
    </c:plotArea>
    <c:legend>
      <c:legendPos val="b"/>
      <c:overlay val="0"/>
      <c:spPr>
        <a:noFill/>
        <a:ln>
          <a:noFill/>
        </a:ln>
        <a:effectLst/>
      </c:spPr>
      <c:txPr>
        <a:bodyPr rot="0" vert="horz"/>
        <a:lstStyle/>
        <a:p>
          <a:pPr>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600">
          <a:solidFill>
            <a:schemeClr val="tx1">
              <a:lumMod val="65000"/>
              <a:lumOff val="35000"/>
            </a:schemeClr>
          </a:solidFill>
          <a:latin typeface="Arial Narrow" panose="020B0606020202030204" pitchFamily="34" charset="0"/>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520306884716334"/>
          <c:y val="1.0918922412400226E-2"/>
          <c:w val="0.80302766000403791"/>
          <c:h val="0.84138374334573185"/>
        </c:manualLayout>
      </c:layout>
      <c:barChart>
        <c:barDir val="bar"/>
        <c:grouping val="clustered"/>
        <c:varyColors val="0"/>
        <c:ser>
          <c:idx val="0"/>
          <c:order val="0"/>
          <c:tx>
            <c:strRef>
              <c:f>Sheet1!$B$1</c:f>
              <c:strCache>
                <c:ptCount val="1"/>
                <c:pt idx="0">
                  <c:v>Assigned Female at Birth</c:v>
                </c:pt>
              </c:strCache>
            </c:strRef>
          </c:tx>
          <c:spPr>
            <a:solidFill>
              <a:schemeClr val="accent3">
                <a:lumMod val="40000"/>
                <a:lumOff val="60000"/>
              </a:schemeClr>
            </a:solidFill>
            <a:ln>
              <a:noFill/>
            </a:ln>
            <a:effectLst/>
          </c:spPr>
          <c:invertIfNegative val="0"/>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API</c:v>
                </c:pt>
                <c:pt idx="1">
                  <c:v>Hispanic/Latinx</c:v>
                </c:pt>
                <c:pt idx="2">
                  <c:v>Black NH</c:v>
                </c:pt>
                <c:pt idx="3">
                  <c:v>White NH</c:v>
                </c:pt>
                <c:pt idx="4">
                  <c:v>Total</c:v>
                </c:pt>
              </c:strCache>
            </c:strRef>
          </c:cat>
          <c:val>
            <c:numRef>
              <c:f>Sheet1!$B$2:$B$6</c:f>
              <c:numCache>
                <c:formatCode>#,##0.0</c:formatCode>
                <c:ptCount val="5"/>
                <c:pt idx="0">
                  <c:v>39.14</c:v>
                </c:pt>
                <c:pt idx="1">
                  <c:v>510.5</c:v>
                </c:pt>
                <c:pt idx="2">
                  <c:v>1229.72</c:v>
                </c:pt>
                <c:pt idx="3">
                  <c:v>50.65</c:v>
                </c:pt>
                <c:pt idx="4">
                  <c:v>167.6</c:v>
                </c:pt>
              </c:numCache>
            </c:numRef>
          </c:val>
          <c:extLst>
            <c:ext xmlns:c16="http://schemas.microsoft.com/office/drawing/2014/chart" uri="{C3380CC4-5D6E-409C-BE32-E72D297353CC}">
              <c16:uniqueId val="{00000000-D193-4AFE-AC78-B4A5BEFACA55}"/>
            </c:ext>
          </c:extLst>
        </c:ser>
        <c:ser>
          <c:idx val="1"/>
          <c:order val="1"/>
          <c:tx>
            <c:strRef>
              <c:f>Sheet1!$C$1</c:f>
              <c:strCache>
                <c:ptCount val="1"/>
                <c:pt idx="0">
                  <c:v>Assigned Male at Birth</c:v>
                </c:pt>
              </c:strCache>
            </c:strRef>
          </c:tx>
          <c:spPr>
            <a:solidFill>
              <a:schemeClr val="accent3">
                <a:lumMod val="75000"/>
              </a:schemeClr>
            </a:solidFill>
            <a:ln>
              <a:noFill/>
            </a:ln>
            <a:effectLst/>
          </c:spPr>
          <c:invertIfNegative val="0"/>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API</c:v>
                </c:pt>
                <c:pt idx="1">
                  <c:v>Hispanic/Latinx</c:v>
                </c:pt>
                <c:pt idx="2">
                  <c:v>Black NH</c:v>
                </c:pt>
                <c:pt idx="3">
                  <c:v>White NH</c:v>
                </c:pt>
                <c:pt idx="4">
                  <c:v>Total</c:v>
                </c:pt>
              </c:strCache>
            </c:strRef>
          </c:cat>
          <c:val>
            <c:numRef>
              <c:f>Sheet1!$C$2:$C$6</c:f>
              <c:numCache>
                <c:formatCode>#,##0.0</c:formatCode>
                <c:ptCount val="5"/>
                <c:pt idx="0">
                  <c:v>174.32</c:v>
                </c:pt>
                <c:pt idx="1">
                  <c:v>1284.31</c:v>
                </c:pt>
                <c:pt idx="2">
                  <c:v>1606.57</c:v>
                </c:pt>
                <c:pt idx="3">
                  <c:v>258.35000000000002</c:v>
                </c:pt>
                <c:pt idx="4">
                  <c:v>428.6</c:v>
                </c:pt>
              </c:numCache>
            </c:numRef>
          </c:val>
          <c:extLst>
            <c:ext xmlns:c16="http://schemas.microsoft.com/office/drawing/2014/chart" uri="{C3380CC4-5D6E-409C-BE32-E72D297353CC}">
              <c16:uniqueId val="{00000001-D193-4AFE-AC78-B4A5BEFACA55}"/>
            </c:ext>
          </c:extLst>
        </c:ser>
        <c:ser>
          <c:idx val="2"/>
          <c:order val="2"/>
          <c:tx>
            <c:strRef>
              <c:f>Sheet1!$D$1</c:f>
              <c:strCache>
                <c:ptCount val="1"/>
                <c:pt idx="0">
                  <c:v>Total</c:v>
                </c:pt>
              </c:strCache>
            </c:strRef>
          </c:tx>
          <c:spPr>
            <a:solidFill>
              <a:schemeClr val="accent3">
                <a:lumMod val="50000"/>
              </a:schemeClr>
            </a:solidFill>
            <a:ln>
              <a:noFill/>
            </a:ln>
            <a:effectLst/>
          </c:spPr>
          <c:invertIfNegative val="0"/>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API</c:v>
                </c:pt>
                <c:pt idx="1">
                  <c:v>Hispanic/Latinx</c:v>
                </c:pt>
                <c:pt idx="2">
                  <c:v>Black NH</c:v>
                </c:pt>
                <c:pt idx="3">
                  <c:v>White NH</c:v>
                </c:pt>
                <c:pt idx="4">
                  <c:v>Total</c:v>
                </c:pt>
              </c:strCache>
            </c:strRef>
          </c:cat>
          <c:val>
            <c:numRef>
              <c:f>Sheet1!$D$2:$D$6</c:f>
              <c:numCache>
                <c:formatCode>#,##0.0</c:formatCode>
                <c:ptCount val="5"/>
                <c:pt idx="0">
                  <c:v>102.7</c:v>
                </c:pt>
                <c:pt idx="1">
                  <c:v>875.5</c:v>
                </c:pt>
                <c:pt idx="2">
                  <c:v>1401.1</c:v>
                </c:pt>
                <c:pt idx="3">
                  <c:v>151.19999999999999</c:v>
                </c:pt>
                <c:pt idx="4">
                  <c:v>293.5</c:v>
                </c:pt>
              </c:numCache>
            </c:numRef>
          </c:val>
          <c:extLst>
            <c:ext xmlns:c16="http://schemas.microsoft.com/office/drawing/2014/chart" uri="{C3380CC4-5D6E-409C-BE32-E72D297353CC}">
              <c16:uniqueId val="{00000002-D193-4AFE-AC78-B4A5BEFACA55}"/>
            </c:ext>
          </c:extLst>
        </c:ser>
        <c:dLbls>
          <c:dLblPos val="outEnd"/>
          <c:showLegendKey val="0"/>
          <c:showVal val="1"/>
          <c:showCatName val="0"/>
          <c:showSerName val="0"/>
          <c:showPercent val="0"/>
          <c:showBubbleSize val="0"/>
        </c:dLbls>
        <c:gapWidth val="35"/>
        <c:axId val="125347712"/>
        <c:axId val="125349248"/>
      </c:barChart>
      <c:catAx>
        <c:axId val="1253477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25349248"/>
        <c:crosses val="autoZero"/>
        <c:auto val="1"/>
        <c:lblAlgn val="ctr"/>
        <c:lblOffset val="100"/>
        <c:noMultiLvlLbl val="0"/>
      </c:catAx>
      <c:valAx>
        <c:axId val="125349248"/>
        <c:scaling>
          <c:orientation val="minMax"/>
        </c:scaling>
        <c:delete val="0"/>
        <c:axPos val="b"/>
        <c:title>
          <c:tx>
            <c:rich>
              <a:bodyPr rot="0" vert="horz"/>
              <a:lstStyle/>
              <a:p>
                <a:pPr>
                  <a:defRPr/>
                </a:pPr>
                <a:r>
                  <a:rPr lang="en-US"/>
                  <a:t>Age-Adjusted Prevalence Rate per 100,000 Population </a:t>
                </a:r>
              </a:p>
            </c:rich>
          </c:tx>
          <c:overlay val="0"/>
          <c:spPr>
            <a:noFill/>
            <a:ln>
              <a:noFill/>
            </a:ln>
            <a:effectLst/>
          </c:spPr>
        </c:title>
        <c:numFmt formatCode="#,##0.0" sourceLinked="1"/>
        <c:majorTickMark val="out"/>
        <c:minorTickMark val="none"/>
        <c:tickLblPos val="nextTo"/>
        <c:spPr>
          <a:noFill/>
          <a:ln w="6350">
            <a:solidFill>
              <a:schemeClr val="bg1">
                <a:lumMod val="65000"/>
              </a:schemeClr>
            </a:solidFill>
          </a:ln>
          <a:effectLst/>
        </c:spPr>
        <c:txPr>
          <a:bodyPr rot="-60000000" vert="horz"/>
          <a:lstStyle/>
          <a:p>
            <a:pPr>
              <a:defRPr/>
            </a:pPr>
            <a:endParaRPr lang="en-US"/>
          </a:p>
        </c:txPr>
        <c:crossAx val="125347712"/>
        <c:crosses val="autoZero"/>
        <c:crossBetween val="between"/>
      </c:valAx>
      <c:spPr>
        <a:noFill/>
        <a:ln>
          <a:noFill/>
        </a:ln>
        <a:effectLst/>
      </c:spPr>
    </c:plotArea>
    <c:legend>
      <c:legendPos val="t"/>
      <c:layout>
        <c:manualLayout>
          <c:xMode val="edge"/>
          <c:yMode val="edge"/>
          <c:x val="0.6686459115687462"/>
          <c:y val="2.4623803009575923E-2"/>
          <c:w val="0.3313540884312538"/>
          <c:h val="0.1459110053103827"/>
        </c:manualLayout>
      </c:layout>
      <c:overlay val="0"/>
      <c:spPr>
        <a:noFill/>
        <a:ln>
          <a:noFill/>
        </a:ln>
        <a:effectLst/>
      </c:spPr>
      <c:txPr>
        <a:bodyPr rot="0" vert="horz"/>
        <a:lstStyle/>
        <a:p>
          <a:pPr>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600">
          <a:solidFill>
            <a:schemeClr val="tx1">
              <a:lumMod val="65000"/>
              <a:lumOff val="35000"/>
            </a:schemeClr>
          </a:solidFill>
          <a:latin typeface="Arial Narrow" panose="020B0606020202030204" pitchFamily="34" charset="0"/>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757451625859318E-2"/>
          <c:y val="4.866171519515966E-2"/>
          <c:w val="0.91051510263142243"/>
          <c:h val="0.82559276704245266"/>
        </c:manualLayout>
      </c:layout>
      <c:barChart>
        <c:barDir val="col"/>
        <c:grouping val="clustered"/>
        <c:varyColors val="0"/>
        <c:ser>
          <c:idx val="0"/>
          <c:order val="0"/>
          <c:tx>
            <c:strRef>
              <c:f>Sheet1!$B$1</c:f>
              <c:strCache>
                <c:ptCount val="1"/>
                <c:pt idx="0">
                  <c:v>Column1</c:v>
                </c:pt>
              </c:strCache>
            </c:strRef>
          </c:tx>
          <c:spPr>
            <a:solidFill>
              <a:schemeClr val="accent1">
                <a:lumMod val="50000"/>
              </a:schemeClr>
            </a:solidFill>
          </c:spPr>
          <c:invertIfNegative val="0"/>
          <c:dPt>
            <c:idx val="0"/>
            <c:invertIfNegative val="0"/>
            <c:bubble3D val="0"/>
            <c:extLst>
              <c:ext xmlns:c16="http://schemas.microsoft.com/office/drawing/2014/chart" uri="{C3380CC4-5D6E-409C-BE32-E72D297353CC}">
                <c16:uniqueId val="{00000000-624C-4C7A-87F3-06712BF3BD33}"/>
              </c:ext>
            </c:extLst>
          </c:dPt>
          <c:dLbls>
            <c:dLbl>
              <c:idx val="6"/>
              <c:layout>
                <c:manualLayout>
                  <c:x val="3.8204393505253103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24C-4C7A-87F3-06712BF3BD33}"/>
                </c:ext>
              </c:extLst>
            </c:dLbl>
            <c:numFmt formatCode="0.0" sourceLinked="0"/>
            <c:spPr>
              <a:noFill/>
              <a:ln>
                <a:noFill/>
              </a:ln>
              <a:effectLst/>
            </c:spPr>
            <c:txPr>
              <a:bodyPr/>
              <a:lstStyle/>
              <a:p>
                <a:pPr>
                  <a:defRPr sz="1600" b="1">
                    <a:solidFill>
                      <a:srgbClr val="2E648C"/>
                    </a:solidFill>
                    <a:latin typeface="Arial Narrow" panose="020B0606020202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Total</c:v>
                </c:pt>
                <c:pt idx="5">
                  <c:v>White NH</c:v>
                </c:pt>
                <c:pt idx="6">
                  <c:v>Black NH</c:v>
                </c:pt>
                <c:pt idx="7">
                  <c:v>Hispanic/Latinx</c:v>
                </c:pt>
              </c:strCache>
            </c:strRef>
          </c:cat>
          <c:val>
            <c:numRef>
              <c:f>Sheet1!$B$2:$B$9</c:f>
              <c:numCache>
                <c:formatCode>General</c:formatCode>
                <c:ptCount val="8"/>
                <c:pt idx="0" formatCode="_(* #,##0.0_);_(* \(#,##0.0\);_(* &quot;-&quot;??_);_(@_)">
                  <c:v>3.7</c:v>
                </c:pt>
                <c:pt idx="2" formatCode="_(* #,##0.0_);_(* \(#,##0.0\);_(* &quot;-&quot;??_);_(@_)">
                  <c:v>5.6</c:v>
                </c:pt>
                <c:pt idx="3" formatCode="_(* #,##0.0_);_(* \(#,##0.0\);_(* &quot;-&quot;??_);_(@_)">
                  <c:v>2</c:v>
                </c:pt>
                <c:pt idx="5" formatCode="_(* #,##0.0_);_(* \(#,##0.0\);_(* &quot;-&quot;??_);_(@_)">
                  <c:v>2.2000000000000002</c:v>
                </c:pt>
                <c:pt idx="6" formatCode="_(* #,##0.0_);_(* \(#,##0.0\);_(* &quot;-&quot;??_);_(@_)">
                  <c:v>18.899999999999999</c:v>
                </c:pt>
                <c:pt idx="7" formatCode="_(* #,##0.0_);_(* \(#,##0.0\);_(* &quot;-&quot;??_);_(@_)">
                  <c:v>11.2</c:v>
                </c:pt>
              </c:numCache>
            </c:numRef>
          </c:val>
          <c:extLst>
            <c:ext xmlns:c16="http://schemas.microsoft.com/office/drawing/2014/chart" uri="{C3380CC4-5D6E-409C-BE32-E72D297353CC}">
              <c16:uniqueId val="{00000002-624C-4C7A-87F3-06712BF3BD33}"/>
            </c:ext>
          </c:extLst>
        </c:ser>
        <c:dLbls>
          <c:showLegendKey val="0"/>
          <c:showVal val="0"/>
          <c:showCatName val="0"/>
          <c:showSerName val="0"/>
          <c:showPercent val="0"/>
          <c:showBubbleSize val="0"/>
        </c:dLbls>
        <c:gapWidth val="13"/>
        <c:overlap val="10"/>
        <c:axId val="126817792"/>
        <c:axId val="126819328"/>
      </c:barChart>
      <c:catAx>
        <c:axId val="126817792"/>
        <c:scaling>
          <c:orientation val="minMax"/>
        </c:scaling>
        <c:delete val="0"/>
        <c:axPos val="b"/>
        <c:numFmt formatCode="General" sourceLinked="0"/>
        <c:majorTickMark val="out"/>
        <c:minorTickMark val="none"/>
        <c:tickLblPos val="nextTo"/>
        <c:txPr>
          <a:bodyPr/>
          <a:lstStyle/>
          <a:p>
            <a:pPr>
              <a:defRPr sz="1600">
                <a:solidFill>
                  <a:schemeClr val="tx1">
                    <a:lumMod val="65000"/>
                    <a:lumOff val="35000"/>
                  </a:schemeClr>
                </a:solidFill>
                <a:latin typeface="Arial Narrow" panose="020B0606020202030204" pitchFamily="34" charset="0"/>
              </a:defRPr>
            </a:pPr>
            <a:endParaRPr lang="en-US"/>
          </a:p>
        </c:txPr>
        <c:crossAx val="126819328"/>
        <c:crosses val="autoZero"/>
        <c:auto val="1"/>
        <c:lblAlgn val="ctr"/>
        <c:lblOffset val="100"/>
        <c:noMultiLvlLbl val="0"/>
      </c:catAx>
      <c:valAx>
        <c:axId val="126819328"/>
        <c:scaling>
          <c:orientation val="minMax"/>
          <c:max val="20"/>
          <c:min val="0"/>
        </c:scaling>
        <c:delete val="0"/>
        <c:axPos val="l"/>
        <c:title>
          <c:tx>
            <c:rich>
              <a:bodyPr rot="-5400000" vert="horz"/>
              <a:lstStyle/>
              <a:p>
                <a:pPr>
                  <a:defRPr sz="1600" b="0">
                    <a:solidFill>
                      <a:schemeClr val="tx1">
                        <a:lumMod val="65000"/>
                        <a:lumOff val="35000"/>
                      </a:schemeClr>
                    </a:solidFill>
                    <a:latin typeface="Arial Narrow" pitchFamily="34" charset="0"/>
                  </a:defRPr>
                </a:pPr>
                <a:r>
                  <a:rPr lang="en-US" sz="1600" b="0">
                    <a:solidFill>
                      <a:schemeClr val="tx1">
                        <a:lumMod val="65000"/>
                        <a:lumOff val="35000"/>
                      </a:schemeClr>
                    </a:solidFill>
                    <a:latin typeface="Arial Narrow" pitchFamily="34" charset="0"/>
                  </a:rPr>
                  <a:t>Deaths</a:t>
                </a:r>
                <a:r>
                  <a:rPr lang="en-US" sz="1600" b="0" baseline="0">
                    <a:solidFill>
                      <a:schemeClr val="tx1">
                        <a:lumMod val="65000"/>
                        <a:lumOff val="35000"/>
                      </a:schemeClr>
                    </a:solidFill>
                    <a:latin typeface="Arial Narrow" pitchFamily="34" charset="0"/>
                  </a:rPr>
                  <a:t> per 100,000 Population</a:t>
                </a:r>
                <a:endParaRPr lang="en-US" sz="1600" b="0">
                  <a:solidFill>
                    <a:schemeClr val="tx1">
                      <a:lumMod val="65000"/>
                      <a:lumOff val="35000"/>
                    </a:schemeClr>
                  </a:solidFill>
                  <a:latin typeface="Arial Narrow" pitchFamily="34" charset="0"/>
                </a:endParaRPr>
              </a:p>
            </c:rich>
          </c:tx>
          <c:layout>
            <c:manualLayout>
              <c:xMode val="edge"/>
              <c:yMode val="edge"/>
              <c:x val="1.041458273656351E-2"/>
              <c:y val="0.2418186424728446"/>
            </c:manualLayout>
          </c:layout>
          <c:overlay val="0"/>
        </c:title>
        <c:numFmt formatCode="0.0" sourceLinked="0"/>
        <c:majorTickMark val="out"/>
        <c:minorTickMark val="none"/>
        <c:tickLblPos val="nextTo"/>
        <c:txPr>
          <a:bodyPr/>
          <a:lstStyle/>
          <a:p>
            <a:pPr>
              <a:defRPr sz="1600">
                <a:solidFill>
                  <a:schemeClr val="tx1">
                    <a:lumMod val="65000"/>
                    <a:lumOff val="35000"/>
                  </a:schemeClr>
                </a:solidFill>
                <a:latin typeface="Arial Narrow" panose="020B0606020202030204" pitchFamily="34" charset="0"/>
              </a:defRPr>
            </a:pPr>
            <a:endParaRPr lang="en-US"/>
          </a:p>
        </c:txPr>
        <c:crossAx val="126817792"/>
        <c:crosses val="autoZero"/>
        <c:crossBetween val="between"/>
      </c:valAx>
    </c:plotArea>
    <c:plotVisOnly val="1"/>
    <c:dispBlanksAs val="gap"/>
    <c:showDLblsOverMax val="0"/>
  </c:chart>
  <c:spPr>
    <a:ln>
      <a:noFill/>
    </a:ln>
  </c:spPr>
  <c:txPr>
    <a:bodyPr/>
    <a:lstStyle/>
    <a:p>
      <a:pPr>
        <a:defRPr sz="1800"/>
      </a:pPr>
      <a:endParaRPr lang="en-US"/>
    </a:p>
  </c:txPr>
  <c:externalData r:id="rId2">
    <c:autoUpdate val="0"/>
  </c:externalData>
  <c:userShapes r:id="rId3"/>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4329913306291257E-2"/>
          <c:y val="3.1451232829472951E-2"/>
          <c:w val="0.87618905591346541"/>
          <c:h val="0.84421135314290097"/>
        </c:manualLayout>
      </c:layout>
      <c:doughnutChart>
        <c:varyColors val="1"/>
        <c:ser>
          <c:idx val="0"/>
          <c:order val="0"/>
          <c:tx>
            <c:strRef>
              <c:f>Sheet1!$B$1</c:f>
              <c:strCache>
                <c:ptCount val="1"/>
                <c:pt idx="0">
                  <c:v>Column1</c:v>
                </c:pt>
              </c:strCache>
            </c:strRef>
          </c:tx>
          <c:spPr>
            <a:noFill/>
          </c:spPr>
          <c:dPt>
            <c:idx val="0"/>
            <c:bubble3D val="0"/>
            <c:spPr>
              <a:solidFill>
                <a:schemeClr val="tx2">
                  <a:lumMod val="75000"/>
                </a:schemeClr>
              </a:solidFill>
            </c:spPr>
            <c:extLst>
              <c:ext xmlns:c16="http://schemas.microsoft.com/office/drawing/2014/chart" uri="{C3380CC4-5D6E-409C-BE32-E72D297353CC}">
                <c16:uniqueId val="{00000001-E37E-4402-9B09-AFECE15BC5EC}"/>
              </c:ext>
            </c:extLst>
          </c:dPt>
          <c:dPt>
            <c:idx val="1"/>
            <c:bubble3D val="0"/>
            <c:spPr>
              <a:solidFill>
                <a:srgbClr val="2E648C"/>
              </a:solidFill>
            </c:spPr>
            <c:extLst>
              <c:ext xmlns:c16="http://schemas.microsoft.com/office/drawing/2014/chart" uri="{C3380CC4-5D6E-409C-BE32-E72D297353CC}">
                <c16:uniqueId val="{00000003-E37E-4402-9B09-AFECE15BC5EC}"/>
              </c:ext>
            </c:extLst>
          </c:dPt>
          <c:dPt>
            <c:idx val="2"/>
            <c:bubble3D val="0"/>
            <c:spPr>
              <a:solidFill>
                <a:schemeClr val="accent5">
                  <a:lumMod val="60000"/>
                  <a:lumOff val="40000"/>
                </a:schemeClr>
              </a:solidFill>
            </c:spPr>
            <c:extLst>
              <c:ext xmlns:c16="http://schemas.microsoft.com/office/drawing/2014/chart" uri="{C3380CC4-5D6E-409C-BE32-E72D297353CC}">
                <c16:uniqueId val="{00000005-E37E-4402-9B09-AFECE15BC5EC}"/>
              </c:ext>
            </c:extLst>
          </c:dPt>
          <c:dPt>
            <c:idx val="3"/>
            <c:bubble3D val="0"/>
            <c:spPr>
              <a:solidFill>
                <a:schemeClr val="tx2">
                  <a:lumMod val="40000"/>
                  <a:lumOff val="60000"/>
                </a:schemeClr>
              </a:solidFill>
            </c:spPr>
            <c:extLst>
              <c:ext xmlns:c16="http://schemas.microsoft.com/office/drawing/2014/chart" uri="{C3380CC4-5D6E-409C-BE32-E72D297353CC}">
                <c16:uniqueId val="{00000007-E37E-4402-9B09-AFECE15BC5EC}"/>
              </c:ext>
            </c:extLst>
          </c:dPt>
          <c:dPt>
            <c:idx val="4"/>
            <c:bubble3D val="0"/>
            <c:spPr>
              <a:solidFill>
                <a:schemeClr val="accent5">
                  <a:lumMod val="20000"/>
                  <a:lumOff val="80000"/>
                </a:schemeClr>
              </a:solidFill>
            </c:spPr>
            <c:extLst>
              <c:ext xmlns:c16="http://schemas.microsoft.com/office/drawing/2014/chart" uri="{C3380CC4-5D6E-409C-BE32-E72D297353CC}">
                <c16:uniqueId val="{00000009-E37E-4402-9B09-AFECE15BC5EC}"/>
              </c:ext>
            </c:extLst>
          </c:dPt>
          <c:dPt>
            <c:idx val="5"/>
            <c:bubble3D val="0"/>
            <c:spPr>
              <a:solidFill>
                <a:schemeClr val="tx2">
                  <a:lumMod val="20000"/>
                  <a:lumOff val="80000"/>
                </a:schemeClr>
              </a:solidFill>
            </c:spPr>
            <c:extLst>
              <c:ext xmlns:c16="http://schemas.microsoft.com/office/drawing/2014/chart" uri="{C3380CC4-5D6E-409C-BE32-E72D297353CC}">
                <c16:uniqueId val="{0000000B-E37E-4402-9B09-AFECE15BC5EC}"/>
              </c:ext>
            </c:extLst>
          </c:dPt>
          <c:dPt>
            <c:idx val="6"/>
            <c:bubble3D val="0"/>
            <c:spPr>
              <a:solidFill>
                <a:schemeClr val="bg1"/>
              </a:solidFill>
              <a:ln>
                <a:solidFill>
                  <a:schemeClr val="tx2"/>
                </a:solidFill>
              </a:ln>
            </c:spPr>
            <c:extLst>
              <c:ext xmlns:c16="http://schemas.microsoft.com/office/drawing/2014/chart" uri="{C3380CC4-5D6E-409C-BE32-E72D297353CC}">
                <c16:uniqueId val="{0000000D-E37E-4402-9B09-AFECE15BC5EC}"/>
              </c:ext>
            </c:extLst>
          </c:dPt>
          <c:dLbls>
            <c:dLbl>
              <c:idx val="0"/>
              <c:spPr/>
              <c:txPr>
                <a:bodyPr/>
                <a:lstStyle/>
                <a:p>
                  <a:pPr>
                    <a:defRPr sz="1600" b="1">
                      <a:solidFill>
                        <a:schemeClr val="bg1"/>
                      </a:solidFill>
                      <a:latin typeface="Arial Narrow"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1-E37E-4402-9B09-AFECE15BC5EC}"/>
                </c:ext>
              </c:extLst>
            </c:dLbl>
            <c:dLbl>
              <c:idx val="1"/>
              <c:spPr/>
              <c:txPr>
                <a:bodyPr/>
                <a:lstStyle/>
                <a:p>
                  <a:pPr>
                    <a:defRPr sz="1600" b="1">
                      <a:solidFill>
                        <a:schemeClr val="bg1"/>
                      </a:solidFill>
                      <a:latin typeface="Arial Narrow"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3-E37E-4402-9B09-AFECE15BC5EC}"/>
                </c:ext>
              </c:extLst>
            </c:dLbl>
            <c:dLbl>
              <c:idx val="2"/>
              <c:spPr/>
              <c:txPr>
                <a:bodyPr/>
                <a:lstStyle/>
                <a:p>
                  <a:pPr>
                    <a:defRPr sz="1600" b="1">
                      <a:solidFill>
                        <a:schemeClr val="tx1">
                          <a:lumMod val="75000"/>
                          <a:lumOff val="25000"/>
                        </a:schemeClr>
                      </a:solidFill>
                      <a:latin typeface="Arial Narrow"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5-E37E-4402-9B09-AFECE15BC5EC}"/>
                </c:ext>
              </c:extLst>
            </c:dLbl>
            <c:dLbl>
              <c:idx val="3"/>
              <c:spPr/>
              <c:txPr>
                <a:bodyPr/>
                <a:lstStyle/>
                <a:p>
                  <a:pPr>
                    <a:defRPr sz="1600" b="1">
                      <a:solidFill>
                        <a:schemeClr val="tx1">
                          <a:lumMod val="75000"/>
                          <a:lumOff val="25000"/>
                        </a:schemeClr>
                      </a:solidFill>
                      <a:latin typeface="Arial Narrow"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7-E37E-4402-9B09-AFECE15BC5EC}"/>
                </c:ext>
              </c:extLst>
            </c:dLbl>
            <c:dLbl>
              <c:idx val="4"/>
              <c:tx>
                <c:rich>
                  <a:bodyPr/>
                  <a:lstStyle/>
                  <a:p>
                    <a:r>
                      <a:rPr lang="en-US"/>
                      <a:t>&lt;</a:t>
                    </a:r>
                    <a:fld id="{92002625-024F-49EC-875C-4030EE20F834}"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E37E-4402-9B09-AFECE15BC5EC}"/>
                </c:ext>
              </c:extLst>
            </c:dLbl>
            <c:dLbl>
              <c:idx val="5"/>
              <c:spPr/>
              <c:txPr>
                <a:bodyPr/>
                <a:lstStyle/>
                <a:p>
                  <a:pPr>
                    <a:defRPr sz="1600" b="1">
                      <a:solidFill>
                        <a:schemeClr val="tx1">
                          <a:lumMod val="75000"/>
                          <a:lumOff val="25000"/>
                        </a:schemeClr>
                      </a:solidFill>
                      <a:latin typeface="Arial Narrow"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B-E37E-4402-9B09-AFECE15BC5EC}"/>
                </c:ext>
              </c:extLst>
            </c:dLbl>
            <c:spPr>
              <a:noFill/>
              <a:ln>
                <a:noFill/>
              </a:ln>
              <a:effectLst/>
            </c:spPr>
            <c:txPr>
              <a:bodyPr/>
              <a:lstStyle/>
              <a:p>
                <a:pPr>
                  <a:defRPr sz="1600" b="1">
                    <a:latin typeface="Arial Narrow" pitchFamily="34" charset="0"/>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Sheet1!$A$2:$A$8</c:f>
              <c:strCache>
                <c:ptCount val="7"/>
                <c:pt idx="0">
                  <c:v>MSM</c:v>
                </c:pt>
                <c:pt idx="1">
                  <c:v>IDU</c:v>
                </c:pt>
                <c:pt idx="2">
                  <c:v>MSM/IDU</c:v>
                </c:pt>
                <c:pt idx="3">
                  <c:v>HTSX</c:v>
                </c:pt>
                <c:pt idx="4">
                  <c:v>Other</c:v>
                </c:pt>
                <c:pt idx="5">
                  <c:v>Pres. HTSX</c:v>
                </c:pt>
                <c:pt idx="6">
                  <c:v>NIR</c:v>
                </c:pt>
              </c:strCache>
            </c:strRef>
          </c:cat>
          <c:val>
            <c:numRef>
              <c:f>Sheet1!$B$2:$B$8</c:f>
              <c:numCache>
                <c:formatCode>0%</c:formatCode>
                <c:ptCount val="7"/>
                <c:pt idx="0">
                  <c:v>0.3</c:v>
                </c:pt>
                <c:pt idx="1">
                  <c:v>0.35</c:v>
                </c:pt>
                <c:pt idx="2">
                  <c:v>0.06</c:v>
                </c:pt>
                <c:pt idx="3">
                  <c:v>0.12</c:v>
                </c:pt>
                <c:pt idx="4">
                  <c:v>0.01</c:v>
                </c:pt>
                <c:pt idx="5">
                  <c:v>0.06</c:v>
                </c:pt>
                <c:pt idx="6">
                  <c:v>0.12</c:v>
                </c:pt>
              </c:numCache>
            </c:numRef>
          </c:val>
          <c:extLst>
            <c:ext xmlns:c16="http://schemas.microsoft.com/office/drawing/2014/chart" uri="{C3380CC4-5D6E-409C-BE32-E72D297353CC}">
              <c16:uniqueId val="{0000000E-E37E-4402-9B09-AFECE15BC5EC}"/>
            </c:ext>
          </c:extLst>
        </c:ser>
        <c:dLbls>
          <c:showLegendKey val="0"/>
          <c:showVal val="1"/>
          <c:showCatName val="0"/>
          <c:showSerName val="0"/>
          <c:showPercent val="0"/>
          <c:showBubbleSize val="0"/>
          <c:showLeaderLines val="1"/>
        </c:dLbls>
        <c:firstSliceAng val="0"/>
        <c:holeSize val="55"/>
      </c:doughnutChart>
    </c:plotArea>
    <c:legend>
      <c:legendPos val="b"/>
      <c:layout>
        <c:manualLayout>
          <c:xMode val="edge"/>
          <c:yMode val="edge"/>
          <c:x val="0"/>
          <c:y val="0.92171227653147125"/>
          <c:w val="0.99889173075407556"/>
          <c:h val="7.8287641052167747E-2"/>
        </c:manualLayout>
      </c:layout>
      <c:overlay val="0"/>
      <c:txPr>
        <a:bodyPr/>
        <a:lstStyle/>
        <a:p>
          <a:pPr>
            <a:defRPr sz="1600">
              <a:latin typeface="Arial Narrow" pitchFamily="34" charset="0"/>
            </a:defRPr>
          </a:pPr>
          <a:endParaRPr lang="en-US"/>
        </a:p>
      </c:txPr>
    </c:legend>
    <c:plotVisOnly val="1"/>
    <c:dispBlanksAs val="gap"/>
    <c:showDLblsOverMax val="0"/>
  </c:chart>
  <c:spPr>
    <a:ln>
      <a:noFill/>
    </a:ln>
  </c:spPr>
  <c:txPr>
    <a:bodyPr/>
    <a:lstStyle/>
    <a:p>
      <a:pPr>
        <a:defRPr sz="1800"/>
      </a:pPr>
      <a:endParaRPr lang="en-US"/>
    </a:p>
  </c:txPr>
  <c:externalData r:id="rId2">
    <c:autoUpdate val="0"/>
  </c:externalData>
  <c:userShapes r:id="rId3"/>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21275915987654"/>
          <c:y val="3.050680326953847E-2"/>
          <c:w val="0.86781645118351358"/>
          <c:h val="0.8181929060772567"/>
        </c:manualLayout>
      </c:layout>
      <c:lineChart>
        <c:grouping val="standard"/>
        <c:varyColors val="0"/>
        <c:ser>
          <c:idx val="0"/>
          <c:order val="0"/>
          <c:tx>
            <c:strRef>
              <c:f>Sheet1!$B$1</c:f>
              <c:strCache>
                <c:ptCount val="1"/>
                <c:pt idx="0">
                  <c:v>2017-2021</c:v>
                </c:pt>
              </c:strCache>
            </c:strRef>
          </c:tx>
          <c:spPr>
            <a:ln w="28575" cap="rnd">
              <a:solidFill>
                <a:schemeClr val="accent3"/>
              </a:solidFill>
              <a:round/>
            </a:ln>
            <a:effectLst/>
          </c:spPr>
          <c:marker>
            <c:symbol val="none"/>
          </c:marker>
          <c:cat>
            <c:numRef>
              <c:f>Sheet1!$A$2:$A$7</c:f>
              <c:numCache>
                <c:formatCode>General</c:formatCode>
                <c:ptCount val="6"/>
                <c:pt idx="0">
                  <c:v>0</c:v>
                </c:pt>
                <c:pt idx="1">
                  <c:v>1</c:v>
                </c:pt>
                <c:pt idx="2">
                  <c:v>2</c:v>
                </c:pt>
                <c:pt idx="3">
                  <c:v>3</c:v>
                </c:pt>
                <c:pt idx="4">
                  <c:v>4</c:v>
                </c:pt>
                <c:pt idx="5">
                  <c:v>5</c:v>
                </c:pt>
              </c:numCache>
            </c:numRef>
          </c:cat>
          <c:val>
            <c:numRef>
              <c:f>Sheet1!$B$2:$B$7</c:f>
              <c:numCache>
                <c:formatCode>0.0%</c:formatCode>
                <c:ptCount val="6"/>
                <c:pt idx="0" formatCode="0%">
                  <c:v>1</c:v>
                </c:pt>
                <c:pt idx="1">
                  <c:v>0.90700000000000003</c:v>
                </c:pt>
                <c:pt idx="2">
                  <c:v>0.88500000000000001</c:v>
                </c:pt>
                <c:pt idx="3">
                  <c:v>0.876</c:v>
                </c:pt>
                <c:pt idx="4">
                  <c:v>0.86799999999999999</c:v>
                </c:pt>
                <c:pt idx="5">
                  <c:v>0.86399999999999999</c:v>
                </c:pt>
              </c:numCache>
            </c:numRef>
          </c:val>
          <c:smooth val="0"/>
          <c:extLst>
            <c:ext xmlns:c16="http://schemas.microsoft.com/office/drawing/2014/chart" uri="{C3380CC4-5D6E-409C-BE32-E72D297353CC}">
              <c16:uniqueId val="{00000000-464B-4FF5-AB6D-5E0E210C5E9C}"/>
            </c:ext>
          </c:extLst>
        </c:ser>
        <c:ser>
          <c:idx val="1"/>
          <c:order val="1"/>
          <c:tx>
            <c:strRef>
              <c:f>Sheet1!$C$1</c:f>
              <c:strCache>
                <c:ptCount val="1"/>
                <c:pt idx="0">
                  <c:v>2012-2016</c:v>
                </c:pt>
              </c:strCache>
            </c:strRef>
          </c:tx>
          <c:spPr>
            <a:ln w="28575" cap="rnd">
              <a:solidFill>
                <a:srgbClr val="BE4B48"/>
              </a:solidFill>
              <a:round/>
            </a:ln>
            <a:effectLst/>
          </c:spPr>
          <c:marker>
            <c:symbol val="none"/>
          </c:marker>
          <c:cat>
            <c:numRef>
              <c:f>Sheet1!$A$2:$A$7</c:f>
              <c:numCache>
                <c:formatCode>General</c:formatCode>
                <c:ptCount val="6"/>
                <c:pt idx="0">
                  <c:v>0</c:v>
                </c:pt>
                <c:pt idx="1">
                  <c:v>1</c:v>
                </c:pt>
                <c:pt idx="2">
                  <c:v>2</c:v>
                </c:pt>
                <c:pt idx="3">
                  <c:v>3</c:v>
                </c:pt>
                <c:pt idx="4">
                  <c:v>4</c:v>
                </c:pt>
                <c:pt idx="5">
                  <c:v>5</c:v>
                </c:pt>
              </c:numCache>
            </c:numRef>
          </c:cat>
          <c:val>
            <c:numRef>
              <c:f>Sheet1!$C$2:$C$7</c:f>
              <c:numCache>
                <c:formatCode>0.0%</c:formatCode>
                <c:ptCount val="6"/>
                <c:pt idx="0" formatCode="0%">
                  <c:v>1</c:v>
                </c:pt>
                <c:pt idx="1">
                  <c:v>0.95</c:v>
                </c:pt>
                <c:pt idx="2">
                  <c:v>0.92800000000000005</c:v>
                </c:pt>
                <c:pt idx="3">
                  <c:v>0.91</c:v>
                </c:pt>
                <c:pt idx="4">
                  <c:v>0.89700000000000002</c:v>
                </c:pt>
                <c:pt idx="5">
                  <c:v>0.88500000000000001</c:v>
                </c:pt>
              </c:numCache>
            </c:numRef>
          </c:val>
          <c:smooth val="0"/>
          <c:extLst>
            <c:ext xmlns:c16="http://schemas.microsoft.com/office/drawing/2014/chart" uri="{C3380CC4-5D6E-409C-BE32-E72D297353CC}">
              <c16:uniqueId val="{00000001-464B-4FF5-AB6D-5E0E210C5E9C}"/>
            </c:ext>
          </c:extLst>
        </c:ser>
        <c:ser>
          <c:idx val="2"/>
          <c:order val="2"/>
          <c:tx>
            <c:strRef>
              <c:f>Sheet1!$D$1</c:f>
              <c:strCache>
                <c:ptCount val="1"/>
                <c:pt idx="0">
                  <c:v>2007-2011</c:v>
                </c:pt>
              </c:strCache>
            </c:strRef>
          </c:tx>
          <c:spPr>
            <a:ln w="28575" cap="rnd">
              <a:solidFill>
                <a:srgbClr val="376092"/>
              </a:solidFill>
              <a:round/>
            </a:ln>
            <a:effectLst/>
          </c:spPr>
          <c:marker>
            <c:symbol val="none"/>
          </c:marker>
          <c:cat>
            <c:numRef>
              <c:f>Sheet1!$A$2:$A$7</c:f>
              <c:numCache>
                <c:formatCode>General</c:formatCode>
                <c:ptCount val="6"/>
                <c:pt idx="0">
                  <c:v>0</c:v>
                </c:pt>
                <c:pt idx="1">
                  <c:v>1</c:v>
                </c:pt>
                <c:pt idx="2">
                  <c:v>2</c:v>
                </c:pt>
                <c:pt idx="3">
                  <c:v>3</c:v>
                </c:pt>
                <c:pt idx="4">
                  <c:v>4</c:v>
                </c:pt>
                <c:pt idx="5">
                  <c:v>5</c:v>
                </c:pt>
              </c:numCache>
            </c:numRef>
          </c:cat>
          <c:val>
            <c:numRef>
              <c:f>Sheet1!$D$2:$D$7</c:f>
              <c:numCache>
                <c:formatCode>0.0%</c:formatCode>
                <c:ptCount val="6"/>
                <c:pt idx="0" formatCode="0%">
                  <c:v>1</c:v>
                </c:pt>
                <c:pt idx="1">
                  <c:v>0.94099999999999995</c:v>
                </c:pt>
                <c:pt idx="2">
                  <c:v>0.92400000000000004</c:v>
                </c:pt>
                <c:pt idx="3">
                  <c:v>0.90900000000000003</c:v>
                </c:pt>
                <c:pt idx="4">
                  <c:v>0.89700000000000002</c:v>
                </c:pt>
                <c:pt idx="5">
                  <c:v>0.88200000000000001</c:v>
                </c:pt>
              </c:numCache>
            </c:numRef>
          </c:val>
          <c:smooth val="0"/>
          <c:extLst>
            <c:ext xmlns:c16="http://schemas.microsoft.com/office/drawing/2014/chart" uri="{C3380CC4-5D6E-409C-BE32-E72D297353CC}">
              <c16:uniqueId val="{00000002-464B-4FF5-AB6D-5E0E210C5E9C}"/>
            </c:ext>
          </c:extLst>
        </c:ser>
        <c:ser>
          <c:idx val="3"/>
          <c:order val="3"/>
          <c:tx>
            <c:strRef>
              <c:f>Sheet1!$E$1</c:f>
              <c:strCache>
                <c:ptCount val="1"/>
                <c:pt idx="0">
                  <c:v>2002-2006</c:v>
                </c:pt>
              </c:strCache>
            </c:strRef>
          </c:tx>
          <c:spPr>
            <a:ln w="28575" cap="rnd">
              <a:solidFill>
                <a:srgbClr val="95B3D7"/>
              </a:solidFill>
              <a:round/>
            </a:ln>
            <a:effectLst/>
          </c:spPr>
          <c:marker>
            <c:symbol val="none"/>
          </c:marker>
          <c:cat>
            <c:numRef>
              <c:f>Sheet1!$A$2:$A$7</c:f>
              <c:numCache>
                <c:formatCode>General</c:formatCode>
                <c:ptCount val="6"/>
                <c:pt idx="0">
                  <c:v>0</c:v>
                </c:pt>
                <c:pt idx="1">
                  <c:v>1</c:v>
                </c:pt>
                <c:pt idx="2">
                  <c:v>2</c:v>
                </c:pt>
                <c:pt idx="3">
                  <c:v>3</c:v>
                </c:pt>
                <c:pt idx="4">
                  <c:v>4</c:v>
                </c:pt>
                <c:pt idx="5">
                  <c:v>5</c:v>
                </c:pt>
              </c:numCache>
            </c:numRef>
          </c:cat>
          <c:val>
            <c:numRef>
              <c:f>Sheet1!$E$2:$E$7</c:f>
              <c:numCache>
                <c:formatCode>0.0%</c:formatCode>
                <c:ptCount val="6"/>
                <c:pt idx="0" formatCode="0%">
                  <c:v>1</c:v>
                </c:pt>
                <c:pt idx="1">
                  <c:v>0.93700000000000006</c:v>
                </c:pt>
                <c:pt idx="2">
                  <c:v>0.91600000000000004</c:v>
                </c:pt>
                <c:pt idx="3">
                  <c:v>0.89900000000000002</c:v>
                </c:pt>
                <c:pt idx="4">
                  <c:v>0.88300000000000001</c:v>
                </c:pt>
                <c:pt idx="5">
                  <c:v>0.86399999999999999</c:v>
                </c:pt>
              </c:numCache>
            </c:numRef>
          </c:val>
          <c:smooth val="0"/>
          <c:extLst>
            <c:ext xmlns:c16="http://schemas.microsoft.com/office/drawing/2014/chart" uri="{C3380CC4-5D6E-409C-BE32-E72D297353CC}">
              <c16:uniqueId val="{00000003-464B-4FF5-AB6D-5E0E210C5E9C}"/>
            </c:ext>
          </c:extLst>
        </c:ser>
        <c:ser>
          <c:idx val="4"/>
          <c:order val="4"/>
          <c:tx>
            <c:strRef>
              <c:f>Sheet1!$F$1</c:f>
              <c:strCache>
                <c:ptCount val="1"/>
                <c:pt idx="0">
                  <c:v>1997-2001</c:v>
                </c:pt>
              </c:strCache>
            </c:strRef>
          </c:tx>
          <c:spPr>
            <a:ln w="28575" cap="rnd">
              <a:solidFill>
                <a:srgbClr val="B3A2C7"/>
              </a:solidFill>
              <a:round/>
            </a:ln>
            <a:effectLst/>
          </c:spPr>
          <c:marker>
            <c:symbol val="none"/>
          </c:marker>
          <c:cat>
            <c:numRef>
              <c:f>Sheet1!$A$2:$A$7</c:f>
              <c:numCache>
                <c:formatCode>General</c:formatCode>
                <c:ptCount val="6"/>
                <c:pt idx="0">
                  <c:v>0</c:v>
                </c:pt>
                <c:pt idx="1">
                  <c:v>1</c:v>
                </c:pt>
                <c:pt idx="2">
                  <c:v>2</c:v>
                </c:pt>
                <c:pt idx="3">
                  <c:v>3</c:v>
                </c:pt>
                <c:pt idx="4">
                  <c:v>4</c:v>
                </c:pt>
                <c:pt idx="5">
                  <c:v>5</c:v>
                </c:pt>
              </c:numCache>
            </c:numRef>
          </c:cat>
          <c:val>
            <c:numRef>
              <c:f>Sheet1!$F$2:$F$7</c:f>
              <c:numCache>
                <c:formatCode>0.0%</c:formatCode>
                <c:ptCount val="6"/>
                <c:pt idx="0" formatCode="0%">
                  <c:v>1</c:v>
                </c:pt>
                <c:pt idx="1">
                  <c:v>0.92800000000000005</c:v>
                </c:pt>
                <c:pt idx="2">
                  <c:v>0.89400000000000002</c:v>
                </c:pt>
                <c:pt idx="3">
                  <c:v>0.86199999999999999</c:v>
                </c:pt>
                <c:pt idx="4">
                  <c:v>0.83699999999999997</c:v>
                </c:pt>
                <c:pt idx="5">
                  <c:v>0.80600000000000005</c:v>
                </c:pt>
              </c:numCache>
            </c:numRef>
          </c:val>
          <c:smooth val="0"/>
          <c:extLst>
            <c:ext xmlns:c16="http://schemas.microsoft.com/office/drawing/2014/chart" uri="{C3380CC4-5D6E-409C-BE32-E72D297353CC}">
              <c16:uniqueId val="{00000004-464B-4FF5-AB6D-5E0E210C5E9C}"/>
            </c:ext>
          </c:extLst>
        </c:ser>
        <c:ser>
          <c:idx val="5"/>
          <c:order val="5"/>
          <c:tx>
            <c:strRef>
              <c:f>Sheet1!$G$1</c:f>
              <c:strCache>
                <c:ptCount val="1"/>
                <c:pt idx="0">
                  <c:v>1992-1996</c:v>
                </c:pt>
              </c:strCache>
            </c:strRef>
          </c:tx>
          <c:spPr>
            <a:ln w="28575" cap="rnd">
              <a:solidFill>
                <a:srgbClr val="606B2D"/>
              </a:solidFill>
              <a:round/>
            </a:ln>
            <a:effectLst/>
          </c:spPr>
          <c:marker>
            <c:symbol val="none"/>
          </c:marker>
          <c:cat>
            <c:numRef>
              <c:f>Sheet1!$A$2:$A$7</c:f>
              <c:numCache>
                <c:formatCode>General</c:formatCode>
                <c:ptCount val="6"/>
                <c:pt idx="0">
                  <c:v>0</c:v>
                </c:pt>
                <c:pt idx="1">
                  <c:v>1</c:v>
                </c:pt>
                <c:pt idx="2">
                  <c:v>2</c:v>
                </c:pt>
                <c:pt idx="3">
                  <c:v>3</c:v>
                </c:pt>
                <c:pt idx="4">
                  <c:v>4</c:v>
                </c:pt>
                <c:pt idx="5">
                  <c:v>5</c:v>
                </c:pt>
              </c:numCache>
            </c:numRef>
          </c:cat>
          <c:val>
            <c:numRef>
              <c:f>Sheet1!$G$2:$G$7</c:f>
              <c:numCache>
                <c:formatCode>0.0%</c:formatCode>
                <c:ptCount val="6"/>
                <c:pt idx="0" formatCode="0%">
                  <c:v>1</c:v>
                </c:pt>
                <c:pt idx="1">
                  <c:v>0.82699999999999996</c:v>
                </c:pt>
                <c:pt idx="2">
                  <c:v>0.67900000000000005</c:v>
                </c:pt>
                <c:pt idx="3">
                  <c:v>0.57499999999999996</c:v>
                </c:pt>
                <c:pt idx="4">
                  <c:v>0.51800000000000002</c:v>
                </c:pt>
                <c:pt idx="5">
                  <c:v>0.48699999999999999</c:v>
                </c:pt>
              </c:numCache>
            </c:numRef>
          </c:val>
          <c:smooth val="0"/>
          <c:extLst>
            <c:ext xmlns:c16="http://schemas.microsoft.com/office/drawing/2014/chart" uri="{C3380CC4-5D6E-409C-BE32-E72D297353CC}">
              <c16:uniqueId val="{00000005-464B-4FF5-AB6D-5E0E210C5E9C}"/>
            </c:ext>
          </c:extLst>
        </c:ser>
        <c:ser>
          <c:idx val="6"/>
          <c:order val="6"/>
          <c:tx>
            <c:strRef>
              <c:f>Sheet1!$H$1</c:f>
              <c:strCache>
                <c:ptCount val="1"/>
                <c:pt idx="0">
                  <c:v>1987-1991</c:v>
                </c:pt>
              </c:strCache>
            </c:strRef>
          </c:tx>
          <c:spPr>
            <a:ln w="28575">
              <a:solidFill>
                <a:srgbClr val="7030A0"/>
              </a:solidFill>
            </a:ln>
          </c:spPr>
          <c:marker>
            <c:symbol val="none"/>
          </c:marker>
          <c:cat>
            <c:numRef>
              <c:f>Sheet1!$A$2:$A$7</c:f>
              <c:numCache>
                <c:formatCode>General</c:formatCode>
                <c:ptCount val="6"/>
                <c:pt idx="0">
                  <c:v>0</c:v>
                </c:pt>
                <c:pt idx="1">
                  <c:v>1</c:v>
                </c:pt>
                <c:pt idx="2">
                  <c:v>2</c:v>
                </c:pt>
                <c:pt idx="3">
                  <c:v>3</c:v>
                </c:pt>
                <c:pt idx="4">
                  <c:v>4</c:v>
                </c:pt>
                <c:pt idx="5">
                  <c:v>5</c:v>
                </c:pt>
              </c:numCache>
            </c:numRef>
          </c:cat>
          <c:val>
            <c:numRef>
              <c:f>Sheet1!$H$2:$H$7</c:f>
              <c:numCache>
                <c:formatCode>0.0%</c:formatCode>
                <c:ptCount val="6"/>
                <c:pt idx="0" formatCode="0%">
                  <c:v>1</c:v>
                </c:pt>
                <c:pt idx="1">
                  <c:v>0.70299999999999996</c:v>
                </c:pt>
                <c:pt idx="2">
                  <c:v>0.47599999999999998</c:v>
                </c:pt>
                <c:pt idx="3">
                  <c:v>0.315</c:v>
                </c:pt>
                <c:pt idx="4">
                  <c:v>0.22800000000000001</c:v>
                </c:pt>
                <c:pt idx="5">
                  <c:v>0.17799999999999999</c:v>
                </c:pt>
              </c:numCache>
            </c:numRef>
          </c:val>
          <c:smooth val="0"/>
          <c:extLst>
            <c:ext xmlns:c16="http://schemas.microsoft.com/office/drawing/2014/chart" uri="{C3380CC4-5D6E-409C-BE32-E72D297353CC}">
              <c16:uniqueId val="{00000006-464B-4FF5-AB6D-5E0E210C5E9C}"/>
            </c:ext>
          </c:extLst>
        </c:ser>
        <c:dLbls>
          <c:showLegendKey val="0"/>
          <c:showVal val="0"/>
          <c:showCatName val="0"/>
          <c:showSerName val="0"/>
          <c:showPercent val="0"/>
          <c:showBubbleSize val="0"/>
        </c:dLbls>
        <c:smooth val="0"/>
        <c:axId val="126671104"/>
        <c:axId val="126689664"/>
      </c:lineChart>
      <c:catAx>
        <c:axId val="126671104"/>
        <c:scaling>
          <c:orientation val="minMax"/>
        </c:scaling>
        <c:delete val="0"/>
        <c:axPos val="b"/>
        <c:title>
          <c:tx>
            <c:rich>
              <a:bodyPr rot="0" vert="horz"/>
              <a:lstStyle/>
              <a:p>
                <a:pPr>
                  <a:defRPr/>
                </a:pPr>
                <a:r>
                  <a:rPr lang="en-US"/>
                  <a:t>Number of Years After AIDS Diagnosis</a:t>
                </a:r>
              </a:p>
            </c:rich>
          </c:tx>
          <c:layout>
            <c:manualLayout>
              <c:xMode val="edge"/>
              <c:yMode val="edge"/>
              <c:x val="0.37274691706138646"/>
              <c:y val="0.93455589596020983"/>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26689664"/>
        <c:crosses val="autoZero"/>
        <c:auto val="1"/>
        <c:lblAlgn val="ctr"/>
        <c:lblOffset val="100"/>
        <c:noMultiLvlLbl val="0"/>
      </c:catAx>
      <c:valAx>
        <c:axId val="126689664"/>
        <c:scaling>
          <c:orientation val="minMax"/>
          <c:max val="1"/>
        </c:scaling>
        <c:delete val="0"/>
        <c:axPos val="l"/>
        <c:title>
          <c:tx>
            <c:rich>
              <a:bodyPr rot="-5400000" vert="horz"/>
              <a:lstStyle/>
              <a:p>
                <a:pPr>
                  <a:defRPr/>
                </a:pPr>
                <a:r>
                  <a:rPr lang="en-US"/>
                  <a:t>Survival Probability</a:t>
                </a:r>
              </a:p>
            </c:rich>
          </c:tx>
          <c:layout>
            <c:manualLayout>
              <c:xMode val="edge"/>
              <c:yMode val="edge"/>
              <c:x val="2.0158808789983548E-2"/>
              <c:y val="0.3053285042729742"/>
            </c:manualLayout>
          </c:layout>
          <c:overlay val="0"/>
          <c:spPr>
            <a:noFill/>
            <a:ln>
              <a:noFill/>
            </a:ln>
            <a:effectLst/>
          </c:spPr>
        </c:title>
        <c:numFmt formatCode="0%" sourceLinked="1"/>
        <c:majorTickMark val="out"/>
        <c:minorTickMark val="none"/>
        <c:tickLblPos val="nextTo"/>
        <c:spPr>
          <a:noFill/>
          <a:ln>
            <a:solidFill>
              <a:schemeClr val="bg1">
                <a:lumMod val="75000"/>
              </a:schemeClr>
            </a:solidFill>
          </a:ln>
          <a:effectLst/>
        </c:spPr>
        <c:txPr>
          <a:bodyPr rot="-60000000" vert="horz"/>
          <a:lstStyle/>
          <a:p>
            <a:pPr>
              <a:defRPr/>
            </a:pPr>
            <a:endParaRPr lang="en-US"/>
          </a:p>
        </c:txPr>
        <c:crossAx val="12667110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600">
          <a:solidFill>
            <a:schemeClr val="tx1">
              <a:lumMod val="65000"/>
              <a:lumOff val="35000"/>
            </a:schemeClr>
          </a:solidFill>
          <a:latin typeface="Arial Narrow" panose="020B0606020202030204" pitchFamily="34" charset="0"/>
          <a:cs typeface="Arial" panose="020B0604020202020204" pitchFamily="34" charset="0"/>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8331834528468822E-2"/>
          <c:y val="2.5867144117074293E-2"/>
          <c:w val="0.79846969041356075"/>
          <c:h val="0.88782248879436076"/>
        </c:manualLayout>
      </c:layout>
      <c:lineChart>
        <c:grouping val="standard"/>
        <c:varyColors val="0"/>
        <c:ser>
          <c:idx val="0"/>
          <c:order val="0"/>
          <c:tx>
            <c:strRef>
              <c:f>Sheet1!$B$1</c:f>
              <c:strCache>
                <c:ptCount val="1"/>
                <c:pt idx="0">
                  <c:v>Men</c:v>
                </c:pt>
              </c:strCache>
            </c:strRef>
          </c:tx>
          <c:spPr>
            <a:ln w="28575" cap="rnd">
              <a:solidFill>
                <a:srgbClr val="2E648C"/>
              </a:solidFill>
              <a:round/>
            </a:ln>
            <a:effectLst/>
          </c:spPr>
          <c:marker>
            <c:symbol val="none"/>
          </c:marker>
          <c:dLbls>
            <c:spPr>
              <a:noFill/>
              <a:ln>
                <a:noFill/>
              </a:ln>
              <a:effectLst/>
            </c:spPr>
            <c:txPr>
              <a:bodyPr rot="0" spcFirstLastPara="1" vertOverflow="ellipsis" vert="horz" wrap="square" anchor="ctr" anchorCtr="1"/>
              <a:lstStyle/>
              <a:p>
                <a:pPr>
                  <a:defRPr sz="1600" b="1" i="0" u="none" strike="noStrike" kern="1200" baseline="0">
                    <a:solidFill>
                      <a:srgbClr val="2E648C"/>
                    </a:solidFill>
                    <a:latin typeface="Arial Narrow" panose="020B060602020203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Sheet1!$B$2:$B$11</c:f>
              <c:numCache>
                <c:formatCode>0.0</c:formatCode>
                <c:ptCount val="10"/>
                <c:pt idx="0">
                  <c:v>5.1842800000000002</c:v>
                </c:pt>
                <c:pt idx="1">
                  <c:v>5.3662099999999997</c:v>
                </c:pt>
                <c:pt idx="2">
                  <c:v>5.6188500000000001</c:v>
                </c:pt>
                <c:pt idx="3">
                  <c:v>6.1967800000000004</c:v>
                </c:pt>
                <c:pt idx="4">
                  <c:v>5.9022100000000002</c:v>
                </c:pt>
                <c:pt idx="5">
                  <c:v>5.5002199999999997</c:v>
                </c:pt>
                <c:pt idx="6">
                  <c:v>5.3801600000000001</c:v>
                </c:pt>
                <c:pt idx="7">
                  <c:v>5.2543100000000003</c:v>
                </c:pt>
                <c:pt idx="8">
                  <c:v>5.44285</c:v>
                </c:pt>
                <c:pt idx="9">
                  <c:v>6.3080400000000001</c:v>
                </c:pt>
              </c:numCache>
            </c:numRef>
          </c:val>
          <c:smooth val="0"/>
          <c:extLst>
            <c:ext xmlns:c16="http://schemas.microsoft.com/office/drawing/2014/chart" uri="{C3380CC4-5D6E-409C-BE32-E72D297353CC}">
              <c16:uniqueId val="{00000000-9463-4D9D-940D-1B095A6190CA}"/>
            </c:ext>
          </c:extLst>
        </c:ser>
        <c:ser>
          <c:idx val="1"/>
          <c:order val="1"/>
          <c:tx>
            <c:strRef>
              <c:f>Sheet1!$C$1</c:f>
              <c:strCache>
                <c:ptCount val="1"/>
                <c:pt idx="0">
                  <c:v>Women</c:v>
                </c:pt>
              </c:strCache>
            </c:strRef>
          </c:tx>
          <c:spPr>
            <a:ln w="28575" cap="rnd">
              <a:solidFill>
                <a:srgbClr val="BE4B48"/>
              </a:solidFill>
              <a:round/>
            </a:ln>
            <a:effectLst/>
          </c:spPr>
          <c:marker>
            <c:symbol val="none"/>
          </c:marker>
          <c:dLbls>
            <c:spPr>
              <a:noFill/>
              <a:ln>
                <a:noFill/>
              </a:ln>
              <a:effectLst/>
            </c:spPr>
            <c:txPr>
              <a:bodyPr rot="0" spcFirstLastPara="1" vertOverflow="ellipsis" vert="horz" wrap="square" anchor="ctr" anchorCtr="1"/>
              <a:lstStyle/>
              <a:p>
                <a:pPr>
                  <a:defRPr sz="1600" b="1" i="0" u="none" strike="noStrike" kern="1200" baseline="0">
                    <a:solidFill>
                      <a:srgbClr val="BE4B48"/>
                    </a:solidFill>
                    <a:latin typeface="Arial Narrow" panose="020B060602020203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Sheet1!$C$2:$C$11</c:f>
              <c:numCache>
                <c:formatCode>0.0</c:formatCode>
                <c:ptCount val="10"/>
                <c:pt idx="0">
                  <c:v>2.34233</c:v>
                </c:pt>
                <c:pt idx="1">
                  <c:v>1.68353</c:v>
                </c:pt>
                <c:pt idx="2">
                  <c:v>1.60667</c:v>
                </c:pt>
                <c:pt idx="3">
                  <c:v>1.96075</c:v>
                </c:pt>
                <c:pt idx="4">
                  <c:v>1.8505400000000001</c:v>
                </c:pt>
                <c:pt idx="5">
                  <c:v>1.9345699999999999</c:v>
                </c:pt>
                <c:pt idx="6">
                  <c:v>1.9737800000000001</c:v>
                </c:pt>
                <c:pt idx="7">
                  <c:v>2.0569999999999999</c:v>
                </c:pt>
                <c:pt idx="8">
                  <c:v>1.99952</c:v>
                </c:pt>
                <c:pt idx="9">
                  <c:v>1.83779</c:v>
                </c:pt>
              </c:numCache>
            </c:numRef>
          </c:val>
          <c:smooth val="0"/>
          <c:extLst>
            <c:ext xmlns:c16="http://schemas.microsoft.com/office/drawing/2014/chart" uri="{C3380CC4-5D6E-409C-BE32-E72D297353CC}">
              <c16:uniqueId val="{00000001-9463-4D9D-940D-1B095A6190CA}"/>
            </c:ext>
          </c:extLst>
        </c:ser>
        <c:ser>
          <c:idx val="2"/>
          <c:order val="2"/>
          <c:tx>
            <c:strRef>
              <c:f>Sheet1!$D$1</c:f>
              <c:strCache>
                <c:ptCount val="1"/>
                <c:pt idx="0">
                  <c:v>Total Population</c:v>
                </c:pt>
              </c:strCache>
            </c:strRef>
          </c:tx>
          <c:spPr>
            <a:ln w="28575" cap="rnd">
              <a:solidFill>
                <a:srgbClr val="606B2D"/>
              </a:solidFill>
              <a:round/>
            </a:ln>
            <a:effectLst/>
          </c:spPr>
          <c:marker>
            <c:symbol val="none"/>
          </c:marker>
          <c:dLbls>
            <c:spPr>
              <a:noFill/>
              <a:ln>
                <a:noFill/>
              </a:ln>
              <a:effectLst/>
            </c:spPr>
            <c:txPr>
              <a:bodyPr rot="0" spcFirstLastPara="1" vertOverflow="ellipsis" vert="horz" wrap="square" anchor="ctr" anchorCtr="1"/>
              <a:lstStyle/>
              <a:p>
                <a:pPr>
                  <a:defRPr sz="1600" b="1" i="0" u="none" strike="noStrike" kern="1200" baseline="0">
                    <a:solidFill>
                      <a:srgbClr val="606B2D"/>
                    </a:solidFill>
                    <a:latin typeface="Arial Narrow" panose="020B060602020203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Sheet1!$D$2:$D$11</c:f>
              <c:numCache>
                <c:formatCode>0.0</c:formatCode>
                <c:ptCount val="10"/>
                <c:pt idx="0">
                  <c:v>3.7032099999999999</c:v>
                </c:pt>
                <c:pt idx="1">
                  <c:v>3.44773</c:v>
                </c:pt>
                <c:pt idx="2">
                  <c:v>3.5275500000000002</c:v>
                </c:pt>
                <c:pt idx="3">
                  <c:v>3.97885</c:v>
                </c:pt>
                <c:pt idx="4">
                  <c:v>3.7688999999999999</c:v>
                </c:pt>
                <c:pt idx="5">
                  <c:v>3.6282199999999998</c:v>
                </c:pt>
                <c:pt idx="6">
                  <c:v>3.58148</c:v>
                </c:pt>
                <c:pt idx="7">
                  <c:v>3.5765600000000002</c:v>
                </c:pt>
                <c:pt idx="8">
                  <c:v>3.61863</c:v>
                </c:pt>
                <c:pt idx="9">
                  <c:v>3.9384800000000002</c:v>
                </c:pt>
              </c:numCache>
            </c:numRef>
          </c:val>
          <c:smooth val="0"/>
          <c:extLst>
            <c:ext xmlns:c16="http://schemas.microsoft.com/office/drawing/2014/chart" uri="{C3380CC4-5D6E-409C-BE32-E72D297353CC}">
              <c16:uniqueId val="{00000002-9463-4D9D-940D-1B095A6190CA}"/>
            </c:ext>
          </c:extLst>
        </c:ser>
        <c:dLbls>
          <c:dLblPos val="t"/>
          <c:showLegendKey val="0"/>
          <c:showVal val="1"/>
          <c:showCatName val="0"/>
          <c:showSerName val="0"/>
          <c:showPercent val="0"/>
          <c:showBubbleSize val="0"/>
        </c:dLbls>
        <c:smooth val="0"/>
        <c:axId val="126777216"/>
        <c:axId val="126778752"/>
      </c:lineChart>
      <c:catAx>
        <c:axId val="126777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126778752"/>
        <c:crosses val="autoZero"/>
        <c:auto val="1"/>
        <c:lblAlgn val="ctr"/>
        <c:lblOffset val="100"/>
        <c:noMultiLvlLbl val="0"/>
      </c:catAx>
      <c:valAx>
        <c:axId val="126778752"/>
        <c:scaling>
          <c:orientation val="minMax"/>
        </c:scaling>
        <c:delete val="0"/>
        <c:axPos val="l"/>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Arial Narrow" panose="020B0606020202030204" pitchFamily="34" charset="0"/>
                    <a:ea typeface="+mn-ea"/>
                    <a:cs typeface="+mn-cs"/>
                  </a:defRPr>
                </a:pPr>
                <a:r>
                  <a:rPr lang="en-US" sz="1600"/>
                  <a:t>Rate per 100,000</a:t>
                </a:r>
              </a:p>
            </c:rich>
          </c:tx>
          <c:layout>
            <c:manualLayout>
              <c:xMode val="edge"/>
              <c:yMode val="edge"/>
              <c:x val="1.8312361023908416E-2"/>
              <c:y val="0.33968622117521347"/>
            </c:manualLayout>
          </c:layout>
          <c:overlay val="0"/>
          <c:spPr>
            <a:noFill/>
            <a:ln>
              <a:noFill/>
            </a:ln>
            <a:effectLst/>
          </c:spPr>
        </c:title>
        <c:numFmt formatCode="0.0" sourceLinked="1"/>
        <c:majorTickMark val="out"/>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1267772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latin typeface="Arial Narrow" panose="020B0606020202030204" pitchFamily="34" charset="0"/>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5895815505135291E-2"/>
          <c:y val="2.8569870084591779E-2"/>
          <c:w val="0.80778031365172598"/>
          <c:h val="0.8885192263456938"/>
        </c:manualLayout>
      </c:layout>
      <c:barChart>
        <c:barDir val="col"/>
        <c:grouping val="stacked"/>
        <c:varyColors val="0"/>
        <c:ser>
          <c:idx val="0"/>
          <c:order val="0"/>
          <c:tx>
            <c:strRef>
              <c:f>Sheet1!$B$1</c:f>
              <c:strCache>
                <c:ptCount val="1"/>
                <c:pt idx="0">
                  <c:v>HIV</c:v>
                </c:pt>
              </c:strCache>
            </c:strRef>
          </c:tx>
          <c:spPr>
            <a:solidFill>
              <a:schemeClr val="tx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Narrow" panose="020B060602020203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Sheet1!$A$2:$A$10</c:f>
              <c:numCache>
                <c:formatCode>General</c:formatCode>
                <c:ptCount val="9"/>
                <c:pt idx="0">
                  <c:v>2012</c:v>
                </c:pt>
                <c:pt idx="1">
                  <c:v>2013</c:v>
                </c:pt>
                <c:pt idx="2">
                  <c:v>2014</c:v>
                </c:pt>
                <c:pt idx="3">
                  <c:v>2015</c:v>
                </c:pt>
                <c:pt idx="4">
                  <c:v>2016</c:v>
                </c:pt>
                <c:pt idx="5">
                  <c:v>2017</c:v>
                </c:pt>
                <c:pt idx="6">
                  <c:v>2018</c:v>
                </c:pt>
                <c:pt idx="7">
                  <c:v>2019</c:v>
                </c:pt>
                <c:pt idx="8">
                  <c:v>2020</c:v>
                </c:pt>
              </c:numCache>
            </c:numRef>
          </c:cat>
          <c:val>
            <c:numRef>
              <c:f>Sheet1!$B$2:$B$10</c:f>
              <c:numCache>
                <c:formatCode>General</c:formatCode>
                <c:ptCount val="9"/>
                <c:pt idx="0">
                  <c:v>88</c:v>
                </c:pt>
                <c:pt idx="1">
                  <c:v>76</c:v>
                </c:pt>
                <c:pt idx="2">
                  <c:v>43</c:v>
                </c:pt>
                <c:pt idx="3">
                  <c:v>89</c:v>
                </c:pt>
                <c:pt idx="4">
                  <c:v>66</c:v>
                </c:pt>
                <c:pt idx="5">
                  <c:v>72</c:v>
                </c:pt>
                <c:pt idx="6">
                  <c:v>68</c:v>
                </c:pt>
                <c:pt idx="7">
                  <c:v>58</c:v>
                </c:pt>
                <c:pt idx="8">
                  <c:v>50</c:v>
                </c:pt>
              </c:numCache>
            </c:numRef>
          </c:val>
          <c:extLst>
            <c:ext xmlns:c16="http://schemas.microsoft.com/office/drawing/2014/chart" uri="{C3380CC4-5D6E-409C-BE32-E72D297353CC}">
              <c16:uniqueId val="{00000000-1418-4784-BA67-DBCCAAD83D66}"/>
            </c:ext>
          </c:extLst>
        </c:ser>
        <c:ser>
          <c:idx val="1"/>
          <c:order val="1"/>
          <c:tx>
            <c:strRef>
              <c:f>Sheet1!$C$1</c:f>
              <c:strCache>
                <c:ptCount val="1"/>
                <c:pt idx="0">
                  <c:v>COVID-19</c:v>
                </c:pt>
              </c:strCache>
            </c:strRef>
          </c:tx>
          <c:spPr>
            <a:solidFill>
              <a:schemeClr val="accent5">
                <a:lumMod val="40000"/>
                <a:lumOff val="60000"/>
              </a:schemeClr>
            </a:solidFill>
            <a:ln>
              <a:noFill/>
            </a:ln>
            <a:effectLst/>
          </c:spPr>
          <c:invertIfNegative val="0"/>
          <c:dLbls>
            <c:dLbl>
              <c:idx val="8"/>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1418-4784-BA67-DBCCAAD83D66}"/>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Narrow" panose="020B060602020203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Sheet1!$A$2:$A$10</c:f>
              <c:numCache>
                <c:formatCode>General</c:formatCode>
                <c:ptCount val="9"/>
                <c:pt idx="0">
                  <c:v>2012</c:v>
                </c:pt>
                <c:pt idx="1">
                  <c:v>2013</c:v>
                </c:pt>
                <c:pt idx="2">
                  <c:v>2014</c:v>
                </c:pt>
                <c:pt idx="3">
                  <c:v>2015</c:v>
                </c:pt>
                <c:pt idx="4">
                  <c:v>2016</c:v>
                </c:pt>
                <c:pt idx="5">
                  <c:v>2017</c:v>
                </c:pt>
                <c:pt idx="6">
                  <c:v>2018</c:v>
                </c:pt>
                <c:pt idx="7">
                  <c:v>2019</c:v>
                </c:pt>
                <c:pt idx="8">
                  <c:v>2020</c:v>
                </c:pt>
              </c:numCache>
            </c:numRef>
          </c:cat>
          <c:val>
            <c:numRef>
              <c:f>Sheet1!$C$2:$C$10</c:f>
              <c:numCache>
                <c:formatCode>General</c:formatCode>
                <c:ptCount val="9"/>
                <c:pt idx="0">
                  <c:v>0</c:v>
                </c:pt>
                <c:pt idx="1">
                  <c:v>0</c:v>
                </c:pt>
                <c:pt idx="2">
                  <c:v>0</c:v>
                </c:pt>
                <c:pt idx="3">
                  <c:v>0</c:v>
                </c:pt>
                <c:pt idx="4">
                  <c:v>0</c:v>
                </c:pt>
                <c:pt idx="5">
                  <c:v>0</c:v>
                </c:pt>
                <c:pt idx="6">
                  <c:v>0</c:v>
                </c:pt>
                <c:pt idx="7">
                  <c:v>0</c:v>
                </c:pt>
                <c:pt idx="8">
                  <c:v>37</c:v>
                </c:pt>
              </c:numCache>
            </c:numRef>
          </c:val>
          <c:extLst>
            <c:ext xmlns:c16="http://schemas.microsoft.com/office/drawing/2014/chart" uri="{C3380CC4-5D6E-409C-BE32-E72D297353CC}">
              <c16:uniqueId val="{00000002-1418-4784-BA67-DBCCAAD83D66}"/>
            </c:ext>
          </c:extLst>
        </c:ser>
        <c:ser>
          <c:idx val="2"/>
          <c:order val="2"/>
          <c:tx>
            <c:strRef>
              <c:f>Sheet1!$D$1</c:f>
              <c:strCache>
                <c:ptCount val="1"/>
                <c:pt idx="0">
                  <c:v>External Causes of Injuries and Poisonings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Narrow" panose="020B060602020203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Sheet1!$A$2:$A$10</c:f>
              <c:numCache>
                <c:formatCode>General</c:formatCode>
                <c:ptCount val="9"/>
                <c:pt idx="0">
                  <c:v>2012</c:v>
                </c:pt>
                <c:pt idx="1">
                  <c:v>2013</c:v>
                </c:pt>
                <c:pt idx="2">
                  <c:v>2014</c:v>
                </c:pt>
                <c:pt idx="3">
                  <c:v>2015</c:v>
                </c:pt>
                <c:pt idx="4">
                  <c:v>2016</c:v>
                </c:pt>
                <c:pt idx="5">
                  <c:v>2017</c:v>
                </c:pt>
                <c:pt idx="6">
                  <c:v>2018</c:v>
                </c:pt>
                <c:pt idx="7">
                  <c:v>2019</c:v>
                </c:pt>
                <c:pt idx="8">
                  <c:v>2020</c:v>
                </c:pt>
              </c:numCache>
            </c:numRef>
          </c:cat>
          <c:val>
            <c:numRef>
              <c:f>Sheet1!$D$2:$D$10</c:f>
              <c:numCache>
                <c:formatCode>General</c:formatCode>
                <c:ptCount val="9"/>
                <c:pt idx="0">
                  <c:v>25</c:v>
                </c:pt>
                <c:pt idx="1">
                  <c:v>40</c:v>
                </c:pt>
                <c:pt idx="2">
                  <c:v>21</c:v>
                </c:pt>
                <c:pt idx="3">
                  <c:v>40</c:v>
                </c:pt>
                <c:pt idx="4">
                  <c:v>62</c:v>
                </c:pt>
                <c:pt idx="5">
                  <c:v>48</c:v>
                </c:pt>
                <c:pt idx="6">
                  <c:v>64</c:v>
                </c:pt>
                <c:pt idx="7">
                  <c:v>58</c:v>
                </c:pt>
                <c:pt idx="8">
                  <c:v>65</c:v>
                </c:pt>
              </c:numCache>
            </c:numRef>
          </c:val>
          <c:extLst>
            <c:ext xmlns:c16="http://schemas.microsoft.com/office/drawing/2014/chart" uri="{C3380CC4-5D6E-409C-BE32-E72D297353CC}">
              <c16:uniqueId val="{00000003-1418-4784-BA67-DBCCAAD83D66}"/>
            </c:ext>
          </c:extLst>
        </c:ser>
        <c:ser>
          <c:idx val="3"/>
          <c:order val="3"/>
          <c:tx>
            <c:strRef>
              <c:f>Sheet1!$E$1</c:f>
              <c:strCache>
                <c:ptCount val="1"/>
                <c:pt idx="0">
                  <c:v>Cancer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Narrow" panose="020B060602020203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Sheet1!$A$2:$A$10</c:f>
              <c:numCache>
                <c:formatCode>General</c:formatCode>
                <c:ptCount val="9"/>
                <c:pt idx="0">
                  <c:v>2012</c:v>
                </c:pt>
                <c:pt idx="1">
                  <c:v>2013</c:v>
                </c:pt>
                <c:pt idx="2">
                  <c:v>2014</c:v>
                </c:pt>
                <c:pt idx="3">
                  <c:v>2015</c:v>
                </c:pt>
                <c:pt idx="4">
                  <c:v>2016</c:v>
                </c:pt>
                <c:pt idx="5">
                  <c:v>2017</c:v>
                </c:pt>
                <c:pt idx="6">
                  <c:v>2018</c:v>
                </c:pt>
                <c:pt idx="7">
                  <c:v>2019</c:v>
                </c:pt>
                <c:pt idx="8">
                  <c:v>2020</c:v>
                </c:pt>
              </c:numCache>
            </c:numRef>
          </c:cat>
          <c:val>
            <c:numRef>
              <c:f>Sheet1!$E$2:$E$10</c:f>
              <c:numCache>
                <c:formatCode>General</c:formatCode>
                <c:ptCount val="9"/>
                <c:pt idx="0">
                  <c:v>34</c:v>
                </c:pt>
                <c:pt idx="1">
                  <c:v>37</c:v>
                </c:pt>
                <c:pt idx="2">
                  <c:v>31</c:v>
                </c:pt>
                <c:pt idx="3">
                  <c:v>44</c:v>
                </c:pt>
                <c:pt idx="4">
                  <c:v>44</c:v>
                </c:pt>
                <c:pt idx="5">
                  <c:v>40</c:v>
                </c:pt>
                <c:pt idx="6">
                  <c:v>46</c:v>
                </c:pt>
                <c:pt idx="7">
                  <c:v>42</c:v>
                </c:pt>
                <c:pt idx="8">
                  <c:v>34</c:v>
                </c:pt>
              </c:numCache>
            </c:numRef>
          </c:val>
          <c:extLst>
            <c:ext xmlns:c16="http://schemas.microsoft.com/office/drawing/2014/chart" uri="{C3380CC4-5D6E-409C-BE32-E72D297353CC}">
              <c16:uniqueId val="{00000004-1418-4784-BA67-DBCCAAD83D66}"/>
            </c:ext>
          </c:extLst>
        </c:ser>
        <c:ser>
          <c:idx val="4"/>
          <c:order val="4"/>
          <c:tx>
            <c:strRef>
              <c:f>Sheet1!$F$1</c:f>
              <c:strCache>
                <c:ptCount val="1"/>
                <c:pt idx="0">
                  <c:v>Heart Disease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Narrow" panose="020B060602020203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Sheet1!$A$2:$A$10</c:f>
              <c:numCache>
                <c:formatCode>General</c:formatCode>
                <c:ptCount val="9"/>
                <c:pt idx="0">
                  <c:v>2012</c:v>
                </c:pt>
                <c:pt idx="1">
                  <c:v>2013</c:v>
                </c:pt>
                <c:pt idx="2">
                  <c:v>2014</c:v>
                </c:pt>
                <c:pt idx="3">
                  <c:v>2015</c:v>
                </c:pt>
                <c:pt idx="4">
                  <c:v>2016</c:v>
                </c:pt>
                <c:pt idx="5">
                  <c:v>2017</c:v>
                </c:pt>
                <c:pt idx="6">
                  <c:v>2018</c:v>
                </c:pt>
                <c:pt idx="7">
                  <c:v>2019</c:v>
                </c:pt>
                <c:pt idx="8">
                  <c:v>2020</c:v>
                </c:pt>
              </c:numCache>
            </c:numRef>
          </c:cat>
          <c:val>
            <c:numRef>
              <c:f>Sheet1!$F$2:$F$10</c:f>
              <c:numCache>
                <c:formatCode>General</c:formatCode>
                <c:ptCount val="9"/>
                <c:pt idx="0">
                  <c:v>14</c:v>
                </c:pt>
                <c:pt idx="1">
                  <c:v>17</c:v>
                </c:pt>
                <c:pt idx="2">
                  <c:v>20</c:v>
                </c:pt>
                <c:pt idx="3">
                  <c:v>24</c:v>
                </c:pt>
                <c:pt idx="4">
                  <c:v>16</c:v>
                </c:pt>
                <c:pt idx="5">
                  <c:v>26</c:v>
                </c:pt>
                <c:pt idx="6">
                  <c:v>33</c:v>
                </c:pt>
                <c:pt idx="7">
                  <c:v>34</c:v>
                </c:pt>
                <c:pt idx="8">
                  <c:v>24</c:v>
                </c:pt>
              </c:numCache>
            </c:numRef>
          </c:val>
          <c:extLst>
            <c:ext xmlns:c16="http://schemas.microsoft.com/office/drawing/2014/chart" uri="{C3380CC4-5D6E-409C-BE32-E72D297353CC}">
              <c16:uniqueId val="{00000005-1418-4784-BA67-DBCCAAD83D66}"/>
            </c:ext>
          </c:extLst>
        </c:ser>
        <c:ser>
          <c:idx val="5"/>
          <c:order val="5"/>
          <c:tx>
            <c:strRef>
              <c:f>Sheet1!$G$1</c:f>
              <c:strCache>
                <c:ptCount val="1"/>
                <c:pt idx="0">
                  <c:v>All Other Causes</c:v>
                </c:pt>
              </c:strCache>
            </c:strRef>
          </c:tx>
          <c:spPr>
            <a:solidFill>
              <a:schemeClr val="accent4">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Narrow" panose="020B060602020203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Sheet1!$A$2:$A$10</c:f>
              <c:numCache>
                <c:formatCode>General</c:formatCode>
                <c:ptCount val="9"/>
                <c:pt idx="0">
                  <c:v>2012</c:v>
                </c:pt>
                <c:pt idx="1">
                  <c:v>2013</c:v>
                </c:pt>
                <c:pt idx="2">
                  <c:v>2014</c:v>
                </c:pt>
                <c:pt idx="3">
                  <c:v>2015</c:v>
                </c:pt>
                <c:pt idx="4">
                  <c:v>2016</c:v>
                </c:pt>
                <c:pt idx="5">
                  <c:v>2017</c:v>
                </c:pt>
                <c:pt idx="6">
                  <c:v>2018</c:v>
                </c:pt>
                <c:pt idx="7">
                  <c:v>2019</c:v>
                </c:pt>
                <c:pt idx="8">
                  <c:v>2020</c:v>
                </c:pt>
              </c:numCache>
            </c:numRef>
          </c:cat>
          <c:val>
            <c:numRef>
              <c:f>Sheet1!$G$2:$G$10</c:f>
              <c:numCache>
                <c:formatCode>General</c:formatCode>
                <c:ptCount val="9"/>
                <c:pt idx="0">
                  <c:v>67</c:v>
                </c:pt>
                <c:pt idx="1">
                  <c:v>68</c:v>
                </c:pt>
                <c:pt idx="2">
                  <c:v>40</c:v>
                </c:pt>
                <c:pt idx="3">
                  <c:v>87</c:v>
                </c:pt>
                <c:pt idx="4">
                  <c:v>83</c:v>
                </c:pt>
                <c:pt idx="5">
                  <c:v>90</c:v>
                </c:pt>
                <c:pt idx="6">
                  <c:v>72</c:v>
                </c:pt>
                <c:pt idx="7">
                  <c:v>89</c:v>
                </c:pt>
                <c:pt idx="8">
                  <c:v>84</c:v>
                </c:pt>
              </c:numCache>
            </c:numRef>
          </c:val>
          <c:extLst>
            <c:ext xmlns:c16="http://schemas.microsoft.com/office/drawing/2014/chart" uri="{C3380CC4-5D6E-409C-BE32-E72D297353CC}">
              <c16:uniqueId val="{00000006-1418-4784-BA67-DBCCAAD83D66}"/>
            </c:ext>
          </c:extLst>
        </c:ser>
        <c:dLbls>
          <c:dLblPos val="ctr"/>
          <c:showLegendKey val="0"/>
          <c:showVal val="1"/>
          <c:showCatName val="0"/>
          <c:showSerName val="0"/>
          <c:showPercent val="0"/>
          <c:showBubbleSize val="0"/>
        </c:dLbls>
        <c:gapWidth val="30"/>
        <c:overlap val="100"/>
        <c:axId val="676197184"/>
        <c:axId val="676198984"/>
      </c:barChart>
      <c:catAx>
        <c:axId val="676197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676198984"/>
        <c:crosses val="autoZero"/>
        <c:auto val="1"/>
        <c:lblAlgn val="ctr"/>
        <c:lblOffset val="100"/>
        <c:noMultiLvlLbl val="0"/>
      </c:catAx>
      <c:valAx>
        <c:axId val="676198984"/>
        <c:scaling>
          <c:orientation val="minMax"/>
          <c:max val="300"/>
        </c:scaling>
        <c:delete val="0"/>
        <c:axPos val="l"/>
        <c:numFmt formatCode="General" sourceLinked="1"/>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6761971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Arial Narrow" panose="020B0606020202030204" pitchFamily="34"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9751068030142969"/>
          <c:y val="9.7352711432432279E-2"/>
          <c:w val="0.6447514300392877"/>
          <c:h val="0.69058016045746262"/>
        </c:manualLayout>
      </c:layout>
      <c:barChart>
        <c:barDir val="bar"/>
        <c:grouping val="clustered"/>
        <c:varyColors val="0"/>
        <c:ser>
          <c:idx val="0"/>
          <c:order val="0"/>
          <c:tx>
            <c:strRef>
              <c:f>Sheet1!$B$1</c:f>
              <c:strCache>
                <c:ptCount val="1"/>
                <c:pt idx="0">
                  <c:v>Overall</c:v>
                </c:pt>
              </c:strCache>
            </c:strRef>
          </c:tx>
          <c:spPr>
            <a:solidFill>
              <a:srgbClr val="2E648C"/>
            </a:solidFill>
          </c:spPr>
          <c:invertIfNegative val="0"/>
          <c:dPt>
            <c:idx val="0"/>
            <c:invertIfNegative val="0"/>
            <c:bubble3D val="0"/>
            <c:extLst>
              <c:ext xmlns:c16="http://schemas.microsoft.com/office/drawing/2014/chart" uri="{C3380CC4-5D6E-409C-BE32-E72D297353CC}">
                <c16:uniqueId val="{00000000-D92F-4A2C-8BF9-75609DF1574D}"/>
              </c:ext>
            </c:extLst>
          </c:dPt>
          <c:dPt>
            <c:idx val="1"/>
            <c:invertIfNegative val="0"/>
            <c:bubble3D val="0"/>
            <c:extLst>
              <c:ext xmlns:c16="http://schemas.microsoft.com/office/drawing/2014/chart" uri="{C3380CC4-5D6E-409C-BE32-E72D297353CC}">
                <c16:uniqueId val="{00000001-D92F-4A2C-8BF9-75609DF1574D}"/>
              </c:ext>
            </c:extLst>
          </c:dPt>
          <c:dPt>
            <c:idx val="2"/>
            <c:invertIfNegative val="0"/>
            <c:bubble3D val="0"/>
            <c:extLst>
              <c:ext xmlns:c16="http://schemas.microsoft.com/office/drawing/2014/chart" uri="{C3380CC4-5D6E-409C-BE32-E72D297353CC}">
                <c16:uniqueId val="{00000002-D92F-4A2C-8BF9-75609DF1574D}"/>
              </c:ext>
            </c:extLst>
          </c:dPt>
          <c:dPt>
            <c:idx val="3"/>
            <c:invertIfNegative val="0"/>
            <c:bubble3D val="0"/>
            <c:extLst>
              <c:ext xmlns:c16="http://schemas.microsoft.com/office/drawing/2014/chart" uri="{C3380CC4-5D6E-409C-BE32-E72D297353CC}">
                <c16:uniqueId val="{00000003-D92F-4A2C-8BF9-75609DF1574D}"/>
              </c:ext>
            </c:extLst>
          </c:dPt>
          <c:dPt>
            <c:idx val="4"/>
            <c:invertIfNegative val="0"/>
            <c:bubble3D val="0"/>
            <c:extLst>
              <c:ext xmlns:c16="http://schemas.microsoft.com/office/drawing/2014/chart" uri="{C3380CC4-5D6E-409C-BE32-E72D297353CC}">
                <c16:uniqueId val="{00000004-D92F-4A2C-8BF9-75609DF1574D}"/>
              </c:ext>
            </c:extLst>
          </c:dPt>
          <c:dPt>
            <c:idx val="5"/>
            <c:invertIfNegative val="0"/>
            <c:bubble3D val="0"/>
            <c:extLst>
              <c:ext xmlns:c16="http://schemas.microsoft.com/office/drawing/2014/chart" uri="{C3380CC4-5D6E-409C-BE32-E72D297353CC}">
                <c16:uniqueId val="{00000005-D92F-4A2C-8BF9-75609DF1574D}"/>
              </c:ext>
            </c:extLst>
          </c:dPt>
          <c:dLbls>
            <c:spPr>
              <a:noFill/>
              <a:ln>
                <a:noFill/>
              </a:ln>
              <a:effectLst/>
            </c:spPr>
            <c:txPr>
              <a:bodyPr/>
              <a:lstStyle/>
              <a:p>
                <a:pPr>
                  <a:defRPr sz="1600" b="1">
                    <a:solidFill>
                      <a:srgbClr val="2E648C"/>
                    </a:solidFill>
                    <a:latin typeface="Arial Narrow"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70+</c:v>
                </c:pt>
                <c:pt idx="1">
                  <c:v>60-69</c:v>
                </c:pt>
                <c:pt idx="2">
                  <c:v>50-59</c:v>
                </c:pt>
                <c:pt idx="3">
                  <c:v>40-49</c:v>
                </c:pt>
                <c:pt idx="4">
                  <c:v>30-39</c:v>
                </c:pt>
                <c:pt idx="5">
                  <c:v>20-29</c:v>
                </c:pt>
                <c:pt idx="6">
                  <c:v>0-19</c:v>
                </c:pt>
              </c:strCache>
            </c:strRef>
          </c:cat>
          <c:val>
            <c:numRef>
              <c:f>Sheet1!$B$2:$B$8</c:f>
              <c:numCache>
                <c:formatCode>0%</c:formatCode>
                <c:ptCount val="7"/>
                <c:pt idx="0">
                  <c:v>0.01</c:v>
                </c:pt>
                <c:pt idx="1">
                  <c:v>0.08</c:v>
                </c:pt>
                <c:pt idx="2">
                  <c:v>0.13</c:v>
                </c:pt>
                <c:pt idx="3">
                  <c:v>0.17</c:v>
                </c:pt>
                <c:pt idx="4">
                  <c:v>0.33</c:v>
                </c:pt>
                <c:pt idx="5">
                  <c:v>0.26</c:v>
                </c:pt>
                <c:pt idx="6">
                  <c:v>0.02</c:v>
                </c:pt>
              </c:numCache>
            </c:numRef>
          </c:val>
          <c:extLst>
            <c:ext xmlns:c16="http://schemas.microsoft.com/office/drawing/2014/chart" uri="{C3380CC4-5D6E-409C-BE32-E72D297353CC}">
              <c16:uniqueId val="{00000006-D92F-4A2C-8BF9-75609DF1574D}"/>
            </c:ext>
          </c:extLst>
        </c:ser>
        <c:dLbls>
          <c:dLblPos val="outEnd"/>
          <c:showLegendKey val="0"/>
          <c:showVal val="1"/>
          <c:showCatName val="0"/>
          <c:showSerName val="0"/>
          <c:showPercent val="0"/>
          <c:showBubbleSize val="0"/>
        </c:dLbls>
        <c:gapWidth val="30"/>
        <c:axId val="120136832"/>
        <c:axId val="120143872"/>
      </c:barChart>
      <c:catAx>
        <c:axId val="120136832"/>
        <c:scaling>
          <c:orientation val="minMax"/>
        </c:scaling>
        <c:delete val="0"/>
        <c:axPos val="l"/>
        <c:numFmt formatCode="General" sourceLinked="0"/>
        <c:majorTickMark val="out"/>
        <c:minorTickMark val="none"/>
        <c:tickLblPos val="nextTo"/>
        <c:spPr>
          <a:ln>
            <a:solidFill>
              <a:schemeClr val="bg1">
                <a:lumMod val="50000"/>
              </a:schemeClr>
            </a:solidFill>
          </a:ln>
        </c:spPr>
        <c:txPr>
          <a:bodyPr/>
          <a:lstStyle/>
          <a:p>
            <a:pPr>
              <a:defRPr sz="1600">
                <a:solidFill>
                  <a:schemeClr val="tx1">
                    <a:lumMod val="65000"/>
                    <a:lumOff val="35000"/>
                  </a:schemeClr>
                </a:solidFill>
                <a:latin typeface="Arial Narrow" panose="020B0606020202030204" pitchFamily="34" charset="0"/>
              </a:defRPr>
            </a:pPr>
            <a:endParaRPr lang="en-US"/>
          </a:p>
        </c:txPr>
        <c:crossAx val="120143872"/>
        <c:crosses val="autoZero"/>
        <c:auto val="1"/>
        <c:lblAlgn val="ctr"/>
        <c:lblOffset val="100"/>
        <c:noMultiLvlLbl val="0"/>
      </c:catAx>
      <c:valAx>
        <c:axId val="120143872"/>
        <c:scaling>
          <c:orientation val="minMax"/>
          <c:max val="0.75000000000000011"/>
          <c:min val="0"/>
        </c:scaling>
        <c:delete val="1"/>
        <c:axPos val="b"/>
        <c:numFmt formatCode="0%" sourceLinked="1"/>
        <c:majorTickMark val="out"/>
        <c:minorTickMark val="none"/>
        <c:tickLblPos val="nextTo"/>
        <c:crossAx val="120136832"/>
        <c:crosses val="autoZero"/>
        <c:crossBetween val="between"/>
        <c:majorUnit val="0.25"/>
      </c:valAx>
    </c:plotArea>
    <c:plotVisOnly val="1"/>
    <c:dispBlanksAs val="gap"/>
    <c:showDLblsOverMax val="0"/>
  </c:chart>
  <c:spPr>
    <a:ln>
      <a:noFill/>
    </a:ln>
  </c:spPr>
  <c:txPr>
    <a:bodyPr/>
    <a:lstStyle/>
    <a:p>
      <a:pPr>
        <a:defRPr sz="1800"/>
      </a:pPr>
      <a:endParaRPr lang="en-US"/>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575934606414669"/>
          <c:y val="9.7352711432432279E-2"/>
          <c:w val="0.71666505029979755"/>
          <c:h val="0.76013019992725595"/>
        </c:manualLayout>
      </c:layout>
      <c:barChart>
        <c:barDir val="bar"/>
        <c:grouping val="clustered"/>
        <c:varyColors val="0"/>
        <c:ser>
          <c:idx val="0"/>
          <c:order val="0"/>
          <c:tx>
            <c:strRef>
              <c:f>Sheet1!$B$1</c:f>
              <c:strCache>
                <c:ptCount val="1"/>
                <c:pt idx="0">
                  <c:v>Overall</c:v>
                </c:pt>
              </c:strCache>
            </c:strRef>
          </c:tx>
          <c:spPr>
            <a:solidFill>
              <a:schemeClr val="tx2"/>
            </a:solidFill>
          </c:spPr>
          <c:invertIfNegative val="0"/>
          <c:dPt>
            <c:idx val="1"/>
            <c:invertIfNegative val="0"/>
            <c:bubble3D val="0"/>
            <c:extLst>
              <c:ext xmlns:c16="http://schemas.microsoft.com/office/drawing/2014/chart" uri="{C3380CC4-5D6E-409C-BE32-E72D297353CC}">
                <c16:uniqueId val="{00000000-6BE7-4611-8579-DACFDB86D3F6}"/>
              </c:ext>
            </c:extLst>
          </c:dPt>
          <c:dPt>
            <c:idx val="2"/>
            <c:invertIfNegative val="0"/>
            <c:bubble3D val="0"/>
            <c:extLst>
              <c:ext xmlns:c16="http://schemas.microsoft.com/office/drawing/2014/chart" uri="{C3380CC4-5D6E-409C-BE32-E72D297353CC}">
                <c16:uniqueId val="{00000001-6BE7-4611-8579-DACFDB86D3F6}"/>
              </c:ext>
            </c:extLst>
          </c:dPt>
          <c:dPt>
            <c:idx val="3"/>
            <c:invertIfNegative val="0"/>
            <c:bubble3D val="0"/>
            <c:extLst>
              <c:ext xmlns:c16="http://schemas.microsoft.com/office/drawing/2014/chart" uri="{C3380CC4-5D6E-409C-BE32-E72D297353CC}">
                <c16:uniqueId val="{00000002-6BE7-4611-8579-DACFDB86D3F6}"/>
              </c:ext>
            </c:extLst>
          </c:dPt>
          <c:dPt>
            <c:idx val="4"/>
            <c:invertIfNegative val="0"/>
            <c:bubble3D val="0"/>
            <c:extLst>
              <c:ext xmlns:c16="http://schemas.microsoft.com/office/drawing/2014/chart" uri="{C3380CC4-5D6E-409C-BE32-E72D297353CC}">
                <c16:uniqueId val="{00000003-6BE7-4611-8579-DACFDB86D3F6}"/>
              </c:ext>
            </c:extLst>
          </c:dPt>
          <c:dPt>
            <c:idx val="5"/>
            <c:invertIfNegative val="0"/>
            <c:bubble3D val="0"/>
            <c:extLst>
              <c:ext xmlns:c16="http://schemas.microsoft.com/office/drawing/2014/chart" uri="{C3380CC4-5D6E-409C-BE32-E72D297353CC}">
                <c16:uniqueId val="{00000004-6BE7-4611-8579-DACFDB86D3F6}"/>
              </c:ext>
            </c:extLst>
          </c:dPt>
          <c:dPt>
            <c:idx val="6"/>
            <c:invertIfNegative val="0"/>
            <c:bubble3D val="0"/>
            <c:extLst>
              <c:ext xmlns:c16="http://schemas.microsoft.com/office/drawing/2014/chart" uri="{C3380CC4-5D6E-409C-BE32-E72D297353CC}">
                <c16:uniqueId val="{00000005-6BE7-4611-8579-DACFDB86D3F6}"/>
              </c:ext>
            </c:extLst>
          </c:dPt>
          <c:dLbls>
            <c:dLbl>
              <c:idx val="0"/>
              <c:tx>
                <c:rich>
                  <a:bodyPr/>
                  <a:lstStyle/>
                  <a:p>
                    <a:r>
                      <a:rPr lang="en-US"/>
                      <a:t>&lt;1%</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6BE7-4611-8579-DACFDB86D3F6}"/>
                </c:ext>
              </c:extLst>
            </c:dLbl>
            <c:spPr>
              <a:noFill/>
              <a:ln>
                <a:noFill/>
              </a:ln>
              <a:effectLst/>
            </c:spPr>
            <c:txPr>
              <a:bodyPr/>
              <a:lstStyle/>
              <a:p>
                <a:pPr>
                  <a:defRPr sz="1600" b="1">
                    <a:solidFill>
                      <a:schemeClr val="tx2"/>
                    </a:solidFill>
                    <a:latin typeface="Arial Narrow"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Unknown</c:v>
                </c:pt>
                <c:pt idx="1">
                  <c:v>Prison*</c:v>
                </c:pt>
                <c:pt idx="2">
                  <c:v>Western</c:v>
                </c:pt>
                <c:pt idx="3">
                  <c:v>Southeast</c:v>
                </c:pt>
                <c:pt idx="4">
                  <c:v>Northeast</c:v>
                </c:pt>
                <c:pt idx="5">
                  <c:v>Metro West</c:v>
                </c:pt>
                <c:pt idx="6">
                  <c:v>Central</c:v>
                </c:pt>
                <c:pt idx="7">
                  <c:v>Boston</c:v>
                </c:pt>
              </c:strCache>
            </c:strRef>
          </c:cat>
          <c:val>
            <c:numRef>
              <c:f>Sheet1!$B$2:$B$9</c:f>
              <c:numCache>
                <c:formatCode>0%</c:formatCode>
                <c:ptCount val="8"/>
                <c:pt idx="0" formatCode="General">
                  <c:v>2E-3</c:v>
                </c:pt>
                <c:pt idx="1">
                  <c:v>0.02</c:v>
                </c:pt>
                <c:pt idx="2">
                  <c:v>0.08</c:v>
                </c:pt>
                <c:pt idx="3">
                  <c:v>0.16</c:v>
                </c:pt>
                <c:pt idx="4">
                  <c:v>0.21</c:v>
                </c:pt>
                <c:pt idx="5">
                  <c:v>0.15</c:v>
                </c:pt>
                <c:pt idx="6">
                  <c:v>0.1</c:v>
                </c:pt>
                <c:pt idx="7">
                  <c:v>0.27</c:v>
                </c:pt>
              </c:numCache>
            </c:numRef>
          </c:val>
          <c:extLst>
            <c:ext xmlns:c16="http://schemas.microsoft.com/office/drawing/2014/chart" uri="{C3380CC4-5D6E-409C-BE32-E72D297353CC}">
              <c16:uniqueId val="{00000007-6BE7-4611-8579-DACFDB86D3F6}"/>
            </c:ext>
          </c:extLst>
        </c:ser>
        <c:dLbls>
          <c:dLblPos val="outEnd"/>
          <c:showLegendKey val="0"/>
          <c:showVal val="1"/>
          <c:showCatName val="0"/>
          <c:showSerName val="0"/>
          <c:showPercent val="0"/>
          <c:showBubbleSize val="0"/>
        </c:dLbls>
        <c:gapWidth val="80"/>
        <c:axId val="133995136"/>
        <c:axId val="134006272"/>
      </c:barChart>
      <c:catAx>
        <c:axId val="133995136"/>
        <c:scaling>
          <c:orientation val="minMax"/>
        </c:scaling>
        <c:delete val="0"/>
        <c:axPos val="l"/>
        <c:numFmt formatCode="General" sourceLinked="0"/>
        <c:majorTickMark val="out"/>
        <c:minorTickMark val="none"/>
        <c:tickLblPos val="nextTo"/>
        <c:spPr>
          <a:ln>
            <a:solidFill>
              <a:schemeClr val="bg1">
                <a:lumMod val="50000"/>
              </a:schemeClr>
            </a:solidFill>
          </a:ln>
        </c:spPr>
        <c:txPr>
          <a:bodyPr/>
          <a:lstStyle/>
          <a:p>
            <a:pPr>
              <a:defRPr sz="1600">
                <a:solidFill>
                  <a:schemeClr val="tx1">
                    <a:lumMod val="75000"/>
                    <a:lumOff val="25000"/>
                  </a:schemeClr>
                </a:solidFill>
                <a:latin typeface="Arial Narrow" panose="020B0606020202030204" pitchFamily="34" charset="0"/>
              </a:defRPr>
            </a:pPr>
            <a:endParaRPr lang="en-US"/>
          </a:p>
        </c:txPr>
        <c:crossAx val="134006272"/>
        <c:crosses val="autoZero"/>
        <c:auto val="1"/>
        <c:lblAlgn val="ctr"/>
        <c:lblOffset val="100"/>
        <c:noMultiLvlLbl val="0"/>
      </c:catAx>
      <c:valAx>
        <c:axId val="134006272"/>
        <c:scaling>
          <c:orientation val="minMax"/>
          <c:max val="0.30000000000000004"/>
          <c:min val="0"/>
        </c:scaling>
        <c:delete val="1"/>
        <c:axPos val="b"/>
        <c:numFmt formatCode="General" sourceLinked="1"/>
        <c:majorTickMark val="out"/>
        <c:minorTickMark val="none"/>
        <c:tickLblPos val="nextTo"/>
        <c:crossAx val="133995136"/>
        <c:crosses val="autoZero"/>
        <c:crossBetween val="between"/>
        <c:majorUnit val="0.25"/>
      </c:valAx>
    </c:plotArea>
    <c:plotVisOnly val="1"/>
    <c:dispBlanksAs val="gap"/>
    <c:showDLblsOverMax val="0"/>
  </c:chart>
  <c:spPr>
    <a:ln>
      <a:noFill/>
    </a:ln>
  </c:spPr>
  <c:txPr>
    <a:bodyPr/>
    <a:lstStyle/>
    <a:p>
      <a:pPr>
        <a:defRPr sz="1800"/>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575917736310358"/>
          <c:y val="9.7352547912643E-2"/>
          <c:w val="0.71666505029979755"/>
          <c:h val="0.76013019992725595"/>
        </c:manualLayout>
      </c:layout>
      <c:barChart>
        <c:barDir val="bar"/>
        <c:grouping val="clustered"/>
        <c:varyColors val="0"/>
        <c:ser>
          <c:idx val="0"/>
          <c:order val="0"/>
          <c:tx>
            <c:strRef>
              <c:f>Sheet1!$B$1</c:f>
              <c:strCache>
                <c:ptCount val="1"/>
                <c:pt idx="0">
                  <c:v>Overall</c:v>
                </c:pt>
              </c:strCache>
            </c:strRef>
          </c:tx>
          <c:spPr>
            <a:solidFill>
              <a:schemeClr val="tx2"/>
            </a:solidFill>
          </c:spPr>
          <c:invertIfNegative val="0"/>
          <c:dPt>
            <c:idx val="0"/>
            <c:invertIfNegative val="0"/>
            <c:bubble3D val="0"/>
            <c:extLst>
              <c:ext xmlns:c16="http://schemas.microsoft.com/office/drawing/2014/chart" uri="{C3380CC4-5D6E-409C-BE32-E72D297353CC}">
                <c16:uniqueId val="{00000000-DA69-41D8-B393-B344427EE6DA}"/>
              </c:ext>
            </c:extLst>
          </c:dPt>
          <c:dPt>
            <c:idx val="1"/>
            <c:invertIfNegative val="0"/>
            <c:bubble3D val="0"/>
            <c:extLst>
              <c:ext xmlns:c16="http://schemas.microsoft.com/office/drawing/2014/chart" uri="{C3380CC4-5D6E-409C-BE32-E72D297353CC}">
                <c16:uniqueId val="{00000001-DA69-41D8-B393-B344427EE6DA}"/>
              </c:ext>
            </c:extLst>
          </c:dPt>
          <c:dPt>
            <c:idx val="2"/>
            <c:invertIfNegative val="0"/>
            <c:bubble3D val="0"/>
            <c:extLst>
              <c:ext xmlns:c16="http://schemas.microsoft.com/office/drawing/2014/chart" uri="{C3380CC4-5D6E-409C-BE32-E72D297353CC}">
                <c16:uniqueId val="{00000002-DA69-41D8-B393-B344427EE6DA}"/>
              </c:ext>
            </c:extLst>
          </c:dPt>
          <c:dPt>
            <c:idx val="3"/>
            <c:invertIfNegative val="0"/>
            <c:bubble3D val="0"/>
            <c:extLst>
              <c:ext xmlns:c16="http://schemas.microsoft.com/office/drawing/2014/chart" uri="{C3380CC4-5D6E-409C-BE32-E72D297353CC}">
                <c16:uniqueId val="{00000003-DA69-41D8-B393-B344427EE6DA}"/>
              </c:ext>
            </c:extLst>
          </c:dPt>
          <c:dPt>
            <c:idx val="4"/>
            <c:invertIfNegative val="0"/>
            <c:bubble3D val="0"/>
            <c:extLst>
              <c:ext xmlns:c16="http://schemas.microsoft.com/office/drawing/2014/chart" uri="{C3380CC4-5D6E-409C-BE32-E72D297353CC}">
                <c16:uniqueId val="{00000004-DA69-41D8-B393-B344427EE6DA}"/>
              </c:ext>
            </c:extLst>
          </c:dPt>
          <c:dPt>
            <c:idx val="5"/>
            <c:invertIfNegative val="0"/>
            <c:bubble3D val="0"/>
            <c:extLst>
              <c:ext xmlns:c16="http://schemas.microsoft.com/office/drawing/2014/chart" uri="{C3380CC4-5D6E-409C-BE32-E72D297353CC}">
                <c16:uniqueId val="{00000005-DA69-41D8-B393-B344427EE6DA}"/>
              </c:ext>
            </c:extLst>
          </c:dPt>
          <c:dLbls>
            <c:dLbl>
              <c:idx val="0"/>
              <c:tx>
                <c:rich>
                  <a:bodyPr/>
                  <a:lstStyle/>
                  <a:p>
                    <a:r>
                      <a:rPr lang="en-US" dirty="0"/>
                      <a:t>&lt;1%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DA69-41D8-B393-B344427EE6DA}"/>
                </c:ext>
              </c:extLst>
            </c:dLbl>
            <c:spPr>
              <a:noFill/>
              <a:ln>
                <a:noFill/>
              </a:ln>
              <a:effectLst/>
            </c:spPr>
            <c:txPr>
              <a:bodyPr/>
              <a:lstStyle/>
              <a:p>
                <a:pPr>
                  <a:defRPr sz="1600" b="1">
                    <a:solidFill>
                      <a:schemeClr val="tx2"/>
                    </a:solidFill>
                    <a:latin typeface="Arial Narrow"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Unknown</c:v>
                </c:pt>
                <c:pt idx="1">
                  <c:v>Western</c:v>
                </c:pt>
                <c:pt idx="2">
                  <c:v>Southeast</c:v>
                </c:pt>
                <c:pt idx="3">
                  <c:v>Northeast</c:v>
                </c:pt>
                <c:pt idx="4">
                  <c:v>Metro West</c:v>
                </c:pt>
                <c:pt idx="5">
                  <c:v>Central</c:v>
                </c:pt>
                <c:pt idx="6">
                  <c:v>Boston</c:v>
                </c:pt>
              </c:strCache>
            </c:strRef>
          </c:cat>
          <c:val>
            <c:numRef>
              <c:f>Sheet1!$B$2:$B$8</c:f>
              <c:numCache>
                <c:formatCode>0%</c:formatCode>
                <c:ptCount val="7"/>
                <c:pt idx="0">
                  <c:v>2.0000000000000002E-5</c:v>
                </c:pt>
                <c:pt idx="1">
                  <c:v>0.17</c:v>
                </c:pt>
                <c:pt idx="2">
                  <c:v>0.18</c:v>
                </c:pt>
                <c:pt idx="3">
                  <c:v>0.18</c:v>
                </c:pt>
                <c:pt idx="4">
                  <c:v>0.13</c:v>
                </c:pt>
                <c:pt idx="5">
                  <c:v>0.11</c:v>
                </c:pt>
                <c:pt idx="6">
                  <c:v>0.25</c:v>
                </c:pt>
              </c:numCache>
            </c:numRef>
          </c:val>
          <c:extLst>
            <c:ext xmlns:c16="http://schemas.microsoft.com/office/drawing/2014/chart" uri="{C3380CC4-5D6E-409C-BE32-E72D297353CC}">
              <c16:uniqueId val="{00000006-DA69-41D8-B393-B344427EE6DA}"/>
            </c:ext>
          </c:extLst>
        </c:ser>
        <c:dLbls>
          <c:dLblPos val="outEnd"/>
          <c:showLegendKey val="0"/>
          <c:showVal val="1"/>
          <c:showCatName val="0"/>
          <c:showSerName val="0"/>
          <c:showPercent val="0"/>
          <c:showBubbleSize val="0"/>
        </c:dLbls>
        <c:gapWidth val="80"/>
        <c:axId val="134040192"/>
        <c:axId val="134043136"/>
      </c:barChart>
      <c:catAx>
        <c:axId val="134040192"/>
        <c:scaling>
          <c:orientation val="minMax"/>
        </c:scaling>
        <c:delete val="0"/>
        <c:axPos val="l"/>
        <c:numFmt formatCode="General" sourceLinked="0"/>
        <c:majorTickMark val="out"/>
        <c:minorTickMark val="none"/>
        <c:tickLblPos val="nextTo"/>
        <c:spPr>
          <a:ln>
            <a:solidFill>
              <a:schemeClr val="bg1">
                <a:lumMod val="50000"/>
              </a:schemeClr>
            </a:solidFill>
          </a:ln>
        </c:spPr>
        <c:txPr>
          <a:bodyPr/>
          <a:lstStyle/>
          <a:p>
            <a:pPr>
              <a:defRPr sz="1600">
                <a:solidFill>
                  <a:schemeClr val="tx1">
                    <a:lumMod val="75000"/>
                    <a:lumOff val="25000"/>
                  </a:schemeClr>
                </a:solidFill>
                <a:latin typeface="Arial Narrow" panose="020B0606020202030204" pitchFamily="34" charset="0"/>
              </a:defRPr>
            </a:pPr>
            <a:endParaRPr lang="en-US"/>
          </a:p>
        </c:txPr>
        <c:crossAx val="134043136"/>
        <c:crosses val="autoZero"/>
        <c:auto val="1"/>
        <c:lblAlgn val="ctr"/>
        <c:lblOffset val="100"/>
        <c:noMultiLvlLbl val="0"/>
      </c:catAx>
      <c:valAx>
        <c:axId val="134043136"/>
        <c:scaling>
          <c:orientation val="minMax"/>
          <c:max val="0.30000000000000004"/>
          <c:min val="0"/>
        </c:scaling>
        <c:delete val="1"/>
        <c:axPos val="b"/>
        <c:numFmt formatCode="0%" sourceLinked="1"/>
        <c:majorTickMark val="out"/>
        <c:minorTickMark val="none"/>
        <c:tickLblPos val="nextTo"/>
        <c:crossAx val="134040192"/>
        <c:crosses val="autoZero"/>
        <c:crossBetween val="between"/>
        <c:majorUnit val="0.25"/>
      </c:valAx>
    </c:plotArea>
    <c:plotVisOnly val="1"/>
    <c:dispBlanksAs val="gap"/>
    <c:showDLblsOverMax val="0"/>
  </c:chart>
  <c:spPr>
    <a:ln>
      <a:noFill/>
    </a:ln>
  </c:spPr>
  <c:txPr>
    <a:bodyPr/>
    <a:lstStyle/>
    <a:p>
      <a:pPr>
        <a:defRPr sz="1800"/>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3944590259550888E-2"/>
          <c:y val="7.768346413598004E-2"/>
          <c:w val="0.93849379963246182"/>
          <c:h val="0.81363973153711144"/>
        </c:manualLayout>
      </c:layout>
      <c:barChart>
        <c:barDir val="col"/>
        <c:grouping val="clustered"/>
        <c:varyColors val="0"/>
        <c:ser>
          <c:idx val="0"/>
          <c:order val="0"/>
          <c:tx>
            <c:strRef>
              <c:f>Sheet1!$B$1</c:f>
              <c:strCache>
                <c:ptCount val="1"/>
                <c:pt idx="0">
                  <c:v>MSM</c:v>
                </c:pt>
              </c:strCache>
            </c:strRef>
          </c:tx>
          <c:spPr>
            <a:solidFill>
              <a:srgbClr val="2E648C"/>
            </a:solidFill>
            <a:ln>
              <a:noFill/>
            </a:ln>
            <a:effectLst/>
          </c:spPr>
          <c:invertIfNegative val="0"/>
          <c:dLbls>
            <c:spPr>
              <a:noFill/>
              <a:ln>
                <a:noFill/>
              </a:ln>
              <a:effectLst/>
            </c:spPr>
            <c:txPr>
              <a:bodyPr wrap="square" lIns="38100" tIns="19050" rIns="38100" bIns="19050" anchor="ctr">
                <a:spAutoFit/>
              </a:bodyPr>
              <a:lstStyle/>
              <a:p>
                <a:pPr>
                  <a:defRPr sz="1400" b="1">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Boston</c:v>
                </c:pt>
                <c:pt idx="1">
                  <c:v>Central</c:v>
                </c:pt>
                <c:pt idx="2">
                  <c:v>Metro West</c:v>
                </c:pt>
                <c:pt idx="3">
                  <c:v>Northeast</c:v>
                </c:pt>
                <c:pt idx="4">
                  <c:v>Southeast</c:v>
                </c:pt>
                <c:pt idx="5">
                  <c:v>Western</c:v>
                </c:pt>
              </c:strCache>
            </c:strRef>
          </c:cat>
          <c:val>
            <c:numRef>
              <c:f>Sheet1!$B$2:$B$7</c:f>
              <c:numCache>
                <c:formatCode>0%</c:formatCode>
                <c:ptCount val="6"/>
                <c:pt idx="0">
                  <c:v>0.37</c:v>
                </c:pt>
                <c:pt idx="1">
                  <c:v>0.41</c:v>
                </c:pt>
                <c:pt idx="2">
                  <c:v>0.44</c:v>
                </c:pt>
                <c:pt idx="3">
                  <c:v>0.4</c:v>
                </c:pt>
                <c:pt idx="4">
                  <c:v>0.34</c:v>
                </c:pt>
                <c:pt idx="5">
                  <c:v>0.51</c:v>
                </c:pt>
              </c:numCache>
            </c:numRef>
          </c:val>
          <c:extLst>
            <c:ext xmlns:c16="http://schemas.microsoft.com/office/drawing/2014/chart" uri="{C3380CC4-5D6E-409C-BE32-E72D297353CC}">
              <c16:uniqueId val="{00000000-E8F5-4CBF-BC03-CC6AD9104C6A}"/>
            </c:ext>
          </c:extLst>
        </c:ser>
        <c:ser>
          <c:idx val="1"/>
          <c:order val="1"/>
          <c:tx>
            <c:strRef>
              <c:f>Sheet1!$C$1</c:f>
              <c:strCache>
                <c:ptCount val="1"/>
                <c:pt idx="0">
                  <c:v>IDU</c:v>
                </c:pt>
              </c:strCache>
            </c:strRef>
          </c:tx>
          <c:spPr>
            <a:solidFill>
              <a:srgbClr val="95B3D7"/>
            </a:solidFill>
            <a:ln>
              <a:noFill/>
            </a:ln>
            <a:effectLst/>
          </c:spPr>
          <c:invertIfNegative val="0"/>
          <c:dLbls>
            <c:dLbl>
              <c:idx val="0"/>
              <c:layout>
                <c:manualLayout>
                  <c:x val="6.3174540560666488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8F5-4CBF-BC03-CC6AD9104C6A}"/>
                </c:ext>
              </c:extLst>
            </c:dLbl>
            <c:dLbl>
              <c:idx val="1"/>
              <c:layout>
                <c:manualLayout>
                  <c:x val="2.1058180186888475E-3"/>
                  <c:y val="-9.5189920866976773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E8F5-4CBF-BC03-CC6AD9104C6A}"/>
                </c:ext>
              </c:extLst>
            </c:dLbl>
            <c:dLbl>
              <c:idx val="3"/>
              <c:layout>
                <c:manualLayout>
                  <c:x val="3.158727028033252E-3"/>
                  <c:y val="-9.5189920866976773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8F5-4CBF-BC03-CC6AD9104C6A}"/>
                </c:ext>
              </c:extLst>
            </c:dLbl>
            <c:dLbl>
              <c:idx val="4"/>
              <c:layout>
                <c:manualLayout>
                  <c:x val="5.2645450467222153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E8F5-4CBF-BC03-CC6AD9104C6A}"/>
                </c:ext>
              </c:extLst>
            </c:dLbl>
            <c:spPr>
              <a:noFill/>
              <a:ln>
                <a:noFill/>
              </a:ln>
              <a:effectLst/>
            </c:spPr>
            <c:txPr>
              <a:bodyPr wrap="square" lIns="38100" tIns="19050" rIns="38100" bIns="19050" anchor="ctr">
                <a:spAutoFit/>
              </a:bodyPr>
              <a:lstStyle/>
              <a:p>
                <a:pPr>
                  <a:defRPr sz="1400" b="1">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Boston</c:v>
                </c:pt>
                <c:pt idx="1">
                  <c:v>Central</c:v>
                </c:pt>
                <c:pt idx="2">
                  <c:v>Metro West</c:v>
                </c:pt>
                <c:pt idx="3">
                  <c:v>Northeast</c:v>
                </c:pt>
                <c:pt idx="4">
                  <c:v>Southeast</c:v>
                </c:pt>
                <c:pt idx="5">
                  <c:v>Western</c:v>
                </c:pt>
              </c:strCache>
            </c:strRef>
          </c:cat>
          <c:val>
            <c:numRef>
              <c:f>Sheet1!$C$2:$C$7</c:f>
              <c:numCache>
                <c:formatCode>0%</c:formatCode>
                <c:ptCount val="6"/>
                <c:pt idx="0">
                  <c:v>0.24</c:v>
                </c:pt>
                <c:pt idx="1">
                  <c:v>0.15</c:v>
                </c:pt>
                <c:pt idx="2">
                  <c:v>7.0000000000000007E-2</c:v>
                </c:pt>
                <c:pt idx="3">
                  <c:v>0.11</c:v>
                </c:pt>
                <c:pt idx="4">
                  <c:v>0.13</c:v>
                </c:pt>
                <c:pt idx="5">
                  <c:v>0.04</c:v>
                </c:pt>
              </c:numCache>
            </c:numRef>
          </c:val>
          <c:extLst>
            <c:ext xmlns:c16="http://schemas.microsoft.com/office/drawing/2014/chart" uri="{C3380CC4-5D6E-409C-BE32-E72D297353CC}">
              <c16:uniqueId val="{00000001-E8F5-4CBF-BC03-CC6AD9104C6A}"/>
            </c:ext>
          </c:extLst>
        </c:ser>
        <c:ser>
          <c:idx val="2"/>
          <c:order val="2"/>
          <c:tx>
            <c:strRef>
              <c:f>Sheet1!$D$1</c:f>
              <c:strCache>
                <c:ptCount val="1"/>
                <c:pt idx="0">
                  <c:v>MSM/IDU</c:v>
                </c:pt>
              </c:strCache>
            </c:strRef>
          </c:tx>
          <c:spPr>
            <a:solidFill>
              <a:srgbClr val="403152"/>
            </a:solidFill>
            <a:ln>
              <a:noFill/>
            </a:ln>
            <a:effectLst/>
          </c:spPr>
          <c:invertIfNegative val="0"/>
          <c:dLbls>
            <c:dLbl>
              <c:idx val="0"/>
              <c:layout>
                <c:manualLayout>
                  <c:x val="1.8518518518518519E-3"/>
                  <c:y val="9.603175084548686E-3"/>
                </c:manualLayout>
              </c:layout>
              <c:spPr>
                <a:noFill/>
                <a:ln>
                  <a:noFill/>
                </a:ln>
                <a:effectLst/>
              </c:spPr>
              <c:txPr>
                <a:bodyPr wrap="square" lIns="38100" tIns="19050" rIns="38100" bIns="19050" anchor="ctr">
                  <a:spAutoFit/>
                </a:bodyPr>
                <a:lstStyle/>
                <a:p>
                  <a:pPr>
                    <a:defRPr sz="1400" b="1">
                      <a:solidFill>
                        <a:schemeClr val="tx1"/>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8F5-4CBF-BC03-CC6AD9104C6A}"/>
                </c:ext>
              </c:extLst>
            </c:dLbl>
            <c:dLbl>
              <c:idx val="1"/>
              <c:layout>
                <c:manualLayout>
                  <c:x val="3.3950225088053312E-17"/>
                  <c:y val="1.7993644265085429E-2"/>
                </c:manualLayout>
              </c:layout>
              <c:spPr>
                <a:noFill/>
                <a:ln>
                  <a:noFill/>
                </a:ln>
                <a:effectLst/>
              </c:spPr>
              <c:txPr>
                <a:bodyPr wrap="square" lIns="38100" tIns="19050" rIns="38100" bIns="19050" anchor="ctr">
                  <a:spAutoFit/>
                </a:bodyPr>
                <a:lstStyle/>
                <a:p>
                  <a:pPr>
                    <a:defRPr sz="1400" b="1">
                      <a:solidFill>
                        <a:schemeClr val="tx1"/>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8F5-4CBF-BC03-CC6AD9104C6A}"/>
                </c:ext>
              </c:extLst>
            </c:dLbl>
            <c:dLbl>
              <c:idx val="2"/>
              <c:layout>
                <c:manualLayout>
                  <c:x val="-6.7900450176106624E-17"/>
                  <c:y val="1.373546137615151E-2"/>
                </c:manualLayout>
              </c:layout>
              <c:spPr>
                <a:noFill/>
                <a:ln>
                  <a:noFill/>
                </a:ln>
                <a:effectLst/>
              </c:spPr>
              <c:txPr>
                <a:bodyPr wrap="square" lIns="38100" tIns="19050" rIns="38100" bIns="19050" anchor="ctr">
                  <a:spAutoFit/>
                </a:bodyPr>
                <a:lstStyle/>
                <a:p>
                  <a:pPr>
                    <a:defRPr sz="1400" b="1">
                      <a:solidFill>
                        <a:schemeClr val="tx1"/>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8F5-4CBF-BC03-CC6AD9104C6A}"/>
                </c:ext>
              </c:extLst>
            </c:dLbl>
            <c:dLbl>
              <c:idx val="3"/>
              <c:layout>
                <c:manualLayout>
                  <c:x val="1.8518762631280965E-3"/>
                  <c:y val="1.0237702267290661E-2"/>
                </c:manualLayout>
              </c:layout>
              <c:spPr>
                <a:noFill/>
                <a:ln>
                  <a:noFill/>
                </a:ln>
                <a:effectLst/>
              </c:spPr>
              <c:txPr>
                <a:bodyPr wrap="square" lIns="38100" tIns="19050" rIns="38100" bIns="19050" anchor="ctr">
                  <a:noAutofit/>
                </a:bodyPr>
                <a:lstStyle/>
                <a:p>
                  <a:pPr>
                    <a:defRPr sz="1400" b="1">
                      <a:solidFill>
                        <a:schemeClr val="tx1"/>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E8F5-4CBF-BC03-CC6AD9104C6A}"/>
                </c:ext>
              </c:extLst>
            </c:dLbl>
            <c:dLbl>
              <c:idx val="4"/>
              <c:layout>
                <c:manualLayout>
                  <c:x val="-1.3580090035221325E-16"/>
                  <c:y val="1.7993644265085429E-2"/>
                </c:manualLayout>
              </c:layout>
              <c:spPr>
                <a:noFill/>
                <a:ln>
                  <a:noFill/>
                </a:ln>
                <a:effectLst/>
              </c:spPr>
              <c:txPr>
                <a:bodyPr wrap="square" lIns="38100" tIns="19050" rIns="38100" bIns="19050" anchor="ctr">
                  <a:spAutoFit/>
                </a:bodyPr>
                <a:lstStyle/>
                <a:p>
                  <a:pPr>
                    <a:defRPr sz="1400" b="1">
                      <a:solidFill>
                        <a:schemeClr val="tx1"/>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8F5-4CBF-BC03-CC6AD9104C6A}"/>
                </c:ext>
              </c:extLst>
            </c:dLbl>
            <c:dLbl>
              <c:idx val="5"/>
              <c:layout>
                <c:manualLayout>
                  <c:x val="-1.3580090035221325E-16"/>
                  <c:y val="1.7820428696412947E-2"/>
                </c:manualLayout>
              </c:layout>
              <c:tx>
                <c:rich>
                  <a:bodyPr wrap="square" lIns="38100" tIns="19050" rIns="38100" bIns="19050" anchor="ctr">
                    <a:spAutoFit/>
                  </a:bodyPr>
                  <a:lstStyle/>
                  <a:p>
                    <a:pPr>
                      <a:defRPr sz="1400" b="1">
                        <a:solidFill>
                          <a:schemeClr val="tx1"/>
                        </a:solidFill>
                      </a:defRPr>
                    </a:pPr>
                    <a:r>
                      <a:rPr lang="en-US" sz="1400" dirty="0"/>
                      <a:t>*</a:t>
                    </a:r>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E8F5-4CBF-BC03-CC6AD9104C6A}"/>
                </c:ext>
              </c:extLst>
            </c:dLbl>
            <c:spPr>
              <a:noFill/>
              <a:ln>
                <a:noFill/>
              </a:ln>
              <a:effectLst/>
            </c:spPr>
            <c:txPr>
              <a:bodyPr wrap="square" lIns="38100" tIns="19050" rIns="38100" bIns="19050" anchor="ctr">
                <a:spAutoFit/>
              </a:bodyPr>
              <a:lstStyle/>
              <a:p>
                <a:pPr>
                  <a:defRPr sz="14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Boston</c:v>
                </c:pt>
                <c:pt idx="1">
                  <c:v>Central</c:v>
                </c:pt>
                <c:pt idx="2">
                  <c:v>Metro West</c:v>
                </c:pt>
                <c:pt idx="3">
                  <c:v>Northeast</c:v>
                </c:pt>
                <c:pt idx="4">
                  <c:v>Southeast</c:v>
                </c:pt>
                <c:pt idx="5">
                  <c:v>Western</c:v>
                </c:pt>
              </c:strCache>
            </c:strRef>
          </c:cat>
          <c:val>
            <c:numRef>
              <c:f>Sheet1!$D$2:$D$7</c:f>
              <c:numCache>
                <c:formatCode>0%</c:formatCode>
                <c:ptCount val="6"/>
                <c:pt idx="0">
                  <c:v>0.04</c:v>
                </c:pt>
                <c:pt idx="1">
                  <c:v>0.03</c:v>
                </c:pt>
                <c:pt idx="2">
                  <c:v>0.03</c:v>
                </c:pt>
                <c:pt idx="3">
                  <c:v>0.02</c:v>
                </c:pt>
                <c:pt idx="4">
                  <c:v>7.0000000000000007E-2</c:v>
                </c:pt>
                <c:pt idx="5">
                  <c:v>0.02</c:v>
                </c:pt>
              </c:numCache>
            </c:numRef>
          </c:val>
          <c:extLst>
            <c:ext xmlns:c16="http://schemas.microsoft.com/office/drawing/2014/chart" uri="{C3380CC4-5D6E-409C-BE32-E72D297353CC}">
              <c16:uniqueId val="{00000008-E8F5-4CBF-BC03-CC6AD9104C6A}"/>
            </c:ext>
          </c:extLst>
        </c:ser>
        <c:ser>
          <c:idx val="3"/>
          <c:order val="3"/>
          <c:tx>
            <c:strRef>
              <c:f>Sheet1!$E$1</c:f>
              <c:strCache>
                <c:ptCount val="1"/>
                <c:pt idx="0">
                  <c:v>HTSX</c:v>
                </c:pt>
              </c:strCache>
            </c:strRef>
          </c:tx>
          <c:spPr>
            <a:solidFill>
              <a:srgbClr val="B3A2C7"/>
            </a:solidFill>
            <a:ln>
              <a:noFill/>
            </a:ln>
            <a:effectLst/>
          </c:spPr>
          <c:invertIfNegative val="0"/>
          <c:dLbls>
            <c:spPr>
              <a:noFill/>
              <a:ln>
                <a:noFill/>
              </a:ln>
              <a:effectLst/>
            </c:spPr>
            <c:txPr>
              <a:bodyPr wrap="square" lIns="38100" tIns="19050" rIns="38100" bIns="19050" anchor="ctr">
                <a:spAutoFit/>
              </a:bodyPr>
              <a:lstStyle/>
              <a:p>
                <a:pPr>
                  <a:defRPr sz="14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Boston</c:v>
                </c:pt>
                <c:pt idx="1">
                  <c:v>Central</c:v>
                </c:pt>
                <c:pt idx="2">
                  <c:v>Metro West</c:v>
                </c:pt>
                <c:pt idx="3">
                  <c:v>Northeast</c:v>
                </c:pt>
                <c:pt idx="4">
                  <c:v>Southeast</c:v>
                </c:pt>
                <c:pt idx="5">
                  <c:v>Western</c:v>
                </c:pt>
              </c:strCache>
            </c:strRef>
          </c:cat>
          <c:val>
            <c:numRef>
              <c:f>Sheet1!$E$2:$E$7</c:f>
              <c:numCache>
                <c:formatCode>0%</c:formatCode>
                <c:ptCount val="6"/>
                <c:pt idx="0">
                  <c:v>7.0000000000000007E-2</c:v>
                </c:pt>
                <c:pt idx="1">
                  <c:v>0.1</c:v>
                </c:pt>
                <c:pt idx="2">
                  <c:v>0.09</c:v>
                </c:pt>
                <c:pt idx="3">
                  <c:v>0.08</c:v>
                </c:pt>
                <c:pt idx="4">
                  <c:v>0.09</c:v>
                </c:pt>
                <c:pt idx="5">
                  <c:v>0.1</c:v>
                </c:pt>
              </c:numCache>
            </c:numRef>
          </c:val>
          <c:extLst>
            <c:ext xmlns:c16="http://schemas.microsoft.com/office/drawing/2014/chart" uri="{C3380CC4-5D6E-409C-BE32-E72D297353CC}">
              <c16:uniqueId val="{00000009-E8F5-4CBF-BC03-CC6AD9104C6A}"/>
            </c:ext>
          </c:extLst>
        </c:ser>
        <c:ser>
          <c:idx val="4"/>
          <c:order val="4"/>
          <c:tx>
            <c:strRef>
              <c:f>Sheet1!$F$1</c:f>
              <c:strCache>
                <c:ptCount val="1"/>
                <c:pt idx="0">
                  <c:v>Other</c:v>
                </c:pt>
              </c:strCache>
            </c:strRef>
          </c:tx>
          <c:invertIfNegative val="0"/>
          <c:dLbls>
            <c:dLbl>
              <c:idx val="3"/>
              <c:tx>
                <c:rich>
                  <a:bodyPr/>
                  <a:lstStyle/>
                  <a:p>
                    <a:r>
                      <a:rPr lang="en-US"/>
                      <a:t>&lt;1%</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E8F5-4CBF-BC03-CC6AD9104C6A}"/>
                </c:ext>
              </c:extLst>
            </c:dLbl>
            <c:dLbl>
              <c:idx val="5"/>
              <c:tx>
                <c:rich>
                  <a:bodyPr/>
                  <a:lstStyle/>
                  <a:p>
                    <a:r>
                      <a:rPr lang="en-US"/>
                      <a:t>*</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E8F5-4CBF-BC03-CC6AD9104C6A}"/>
                </c:ext>
              </c:extLst>
            </c:dLbl>
            <c:spPr>
              <a:noFill/>
              <a:ln>
                <a:noFill/>
              </a:ln>
              <a:effectLst/>
            </c:spPr>
            <c:txPr>
              <a:bodyPr wrap="square" lIns="38100" tIns="19050" rIns="38100" bIns="19050" anchor="ctr">
                <a:spAutoFit/>
              </a:bodyPr>
              <a:lstStyle/>
              <a:p>
                <a:pPr>
                  <a:defRPr sz="1400" b="1">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Boston</c:v>
                </c:pt>
                <c:pt idx="1">
                  <c:v>Central</c:v>
                </c:pt>
                <c:pt idx="2">
                  <c:v>Metro West</c:v>
                </c:pt>
                <c:pt idx="3">
                  <c:v>Northeast</c:v>
                </c:pt>
                <c:pt idx="4">
                  <c:v>Southeast</c:v>
                </c:pt>
                <c:pt idx="5">
                  <c:v>Western</c:v>
                </c:pt>
              </c:strCache>
            </c:strRef>
          </c:cat>
          <c:val>
            <c:numRef>
              <c:f>Sheet1!$F$2:$F$7</c:f>
              <c:numCache>
                <c:formatCode>0%</c:formatCode>
                <c:ptCount val="6"/>
                <c:pt idx="0">
                  <c:v>0</c:v>
                </c:pt>
                <c:pt idx="1">
                  <c:v>0</c:v>
                </c:pt>
                <c:pt idx="2">
                  <c:v>0</c:v>
                </c:pt>
                <c:pt idx="3">
                  <c:v>3.4246575342465752E-3</c:v>
                </c:pt>
                <c:pt idx="4">
                  <c:v>0</c:v>
                </c:pt>
                <c:pt idx="5">
                  <c:v>0</c:v>
                </c:pt>
              </c:numCache>
            </c:numRef>
          </c:val>
          <c:extLst>
            <c:ext xmlns:c16="http://schemas.microsoft.com/office/drawing/2014/chart" uri="{C3380CC4-5D6E-409C-BE32-E72D297353CC}">
              <c16:uniqueId val="{0000000C-E8F5-4CBF-BC03-CC6AD9104C6A}"/>
            </c:ext>
          </c:extLst>
        </c:ser>
        <c:ser>
          <c:idx val="5"/>
          <c:order val="5"/>
          <c:tx>
            <c:strRef>
              <c:f>Sheet1!$G$1</c:f>
              <c:strCache>
                <c:ptCount val="1"/>
                <c:pt idx="0">
                  <c:v>Pres. HTSX</c:v>
                </c:pt>
              </c:strCache>
            </c:strRef>
          </c:tx>
          <c:spPr>
            <a:solidFill>
              <a:srgbClr val="606B2D"/>
            </a:solidFill>
            <a:ln>
              <a:noFill/>
            </a:ln>
            <a:effectLst/>
          </c:spPr>
          <c:invertIfNegative val="0"/>
          <c:dLbls>
            <c:spPr>
              <a:noFill/>
              <a:ln>
                <a:noFill/>
              </a:ln>
              <a:effectLst/>
            </c:spPr>
            <c:txPr>
              <a:bodyPr wrap="square" lIns="38100" tIns="19050" rIns="38100" bIns="19050" anchor="ctr">
                <a:spAutoFit/>
              </a:bodyPr>
              <a:lstStyle/>
              <a:p>
                <a:pPr>
                  <a:defRPr sz="1400" b="1">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Boston</c:v>
                </c:pt>
                <c:pt idx="1">
                  <c:v>Central</c:v>
                </c:pt>
                <c:pt idx="2">
                  <c:v>Metro West</c:v>
                </c:pt>
                <c:pt idx="3">
                  <c:v>Northeast</c:v>
                </c:pt>
                <c:pt idx="4">
                  <c:v>Southeast</c:v>
                </c:pt>
                <c:pt idx="5">
                  <c:v>Western</c:v>
                </c:pt>
              </c:strCache>
            </c:strRef>
          </c:cat>
          <c:val>
            <c:numRef>
              <c:f>Sheet1!$G$2:$G$7</c:f>
              <c:numCache>
                <c:formatCode>0%</c:formatCode>
                <c:ptCount val="6"/>
                <c:pt idx="0">
                  <c:v>7.0000000000000007E-2</c:v>
                </c:pt>
                <c:pt idx="1">
                  <c:v>0.1</c:v>
                </c:pt>
                <c:pt idx="2">
                  <c:v>0.1</c:v>
                </c:pt>
                <c:pt idx="3">
                  <c:v>0.09</c:v>
                </c:pt>
                <c:pt idx="4">
                  <c:v>0.08</c:v>
                </c:pt>
                <c:pt idx="5">
                  <c:v>0.05</c:v>
                </c:pt>
              </c:numCache>
            </c:numRef>
          </c:val>
          <c:extLst>
            <c:ext xmlns:c16="http://schemas.microsoft.com/office/drawing/2014/chart" uri="{C3380CC4-5D6E-409C-BE32-E72D297353CC}">
              <c16:uniqueId val="{0000000D-E8F5-4CBF-BC03-CC6AD9104C6A}"/>
            </c:ext>
          </c:extLst>
        </c:ser>
        <c:ser>
          <c:idx val="6"/>
          <c:order val="6"/>
          <c:tx>
            <c:strRef>
              <c:f>Sheet1!$H$1</c:f>
              <c:strCache>
                <c:ptCount val="1"/>
                <c:pt idx="0">
                  <c:v>NIR</c:v>
                </c:pt>
              </c:strCache>
            </c:strRef>
          </c:tx>
          <c:spPr>
            <a:solidFill>
              <a:srgbClr val="D7E4BD"/>
            </a:solidFill>
            <a:ln>
              <a:noFill/>
            </a:ln>
            <a:effectLst/>
          </c:spPr>
          <c:invertIfNegative val="0"/>
          <c:dLbls>
            <c:spPr>
              <a:noFill/>
              <a:ln>
                <a:noFill/>
              </a:ln>
              <a:effectLst/>
            </c:spPr>
            <c:txPr>
              <a:bodyPr wrap="square" lIns="38100" tIns="19050" rIns="38100" bIns="19050" anchor="ctr">
                <a:spAutoFit/>
              </a:bodyPr>
              <a:lstStyle/>
              <a:p>
                <a:pPr>
                  <a:defRPr sz="14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Boston</c:v>
                </c:pt>
                <c:pt idx="1">
                  <c:v>Central</c:v>
                </c:pt>
                <c:pt idx="2">
                  <c:v>Metro West</c:v>
                </c:pt>
                <c:pt idx="3">
                  <c:v>Northeast</c:v>
                </c:pt>
                <c:pt idx="4">
                  <c:v>Southeast</c:v>
                </c:pt>
                <c:pt idx="5">
                  <c:v>Western</c:v>
                </c:pt>
              </c:strCache>
            </c:strRef>
          </c:cat>
          <c:val>
            <c:numRef>
              <c:f>Sheet1!$H$2:$H$7</c:f>
              <c:numCache>
                <c:formatCode>0%</c:formatCode>
                <c:ptCount val="6"/>
                <c:pt idx="0">
                  <c:v>0.22</c:v>
                </c:pt>
                <c:pt idx="1">
                  <c:v>0.2</c:v>
                </c:pt>
                <c:pt idx="2">
                  <c:v>0.26</c:v>
                </c:pt>
                <c:pt idx="3">
                  <c:v>0.3</c:v>
                </c:pt>
                <c:pt idx="4">
                  <c:v>0.28999999999999998</c:v>
                </c:pt>
                <c:pt idx="5">
                  <c:v>0.27</c:v>
                </c:pt>
              </c:numCache>
            </c:numRef>
          </c:val>
          <c:extLst>
            <c:ext xmlns:c16="http://schemas.microsoft.com/office/drawing/2014/chart" uri="{C3380CC4-5D6E-409C-BE32-E72D297353CC}">
              <c16:uniqueId val="{0000000E-E8F5-4CBF-BC03-CC6AD9104C6A}"/>
            </c:ext>
          </c:extLst>
        </c:ser>
        <c:dLbls>
          <c:dLblPos val="inEnd"/>
          <c:showLegendKey val="0"/>
          <c:showVal val="1"/>
          <c:showCatName val="0"/>
          <c:showSerName val="0"/>
          <c:showPercent val="0"/>
          <c:showBubbleSize val="0"/>
        </c:dLbls>
        <c:gapWidth val="80"/>
        <c:axId val="237671552"/>
        <c:axId val="237673088"/>
      </c:barChart>
      <c:catAx>
        <c:axId val="237671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237673088"/>
        <c:crosses val="autoZero"/>
        <c:auto val="1"/>
        <c:lblAlgn val="ctr"/>
        <c:lblOffset val="100"/>
        <c:noMultiLvlLbl val="0"/>
      </c:catAx>
      <c:valAx>
        <c:axId val="237673088"/>
        <c:scaling>
          <c:orientation val="minMax"/>
        </c:scaling>
        <c:delete val="0"/>
        <c:axPos val="l"/>
        <c:numFmt formatCode="0%" sourceLinked="1"/>
        <c:majorTickMark val="out"/>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237671552"/>
        <c:crosses val="autoZero"/>
        <c:crossBetween val="between"/>
      </c:valAx>
      <c:spPr>
        <a:noFill/>
        <a:ln>
          <a:noFill/>
        </a:ln>
        <a:effectLst/>
      </c:spPr>
    </c:plotArea>
    <c:legend>
      <c:legendPos val="t"/>
      <c:layout>
        <c:manualLayout>
          <c:xMode val="edge"/>
          <c:yMode val="edge"/>
          <c:x val="0.21646923301254009"/>
          <c:y val="4.7271787507425375E-2"/>
          <c:w val="0.58639384660250804"/>
          <c:h val="8.3058045406363509E-2"/>
        </c:manualLayout>
      </c:layout>
      <c:overlay val="0"/>
      <c:txPr>
        <a:bodyPr/>
        <a:lstStyle/>
        <a:p>
          <a:pPr>
            <a:defRPr sz="1600">
              <a:solidFill>
                <a:schemeClr val="tx1">
                  <a:lumMod val="65000"/>
                  <a:lumOff val="35000"/>
                </a:schemeClr>
              </a:solidFill>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latin typeface="Arial Narrow" panose="020B0606020202030204" pitchFamily="34" charset="0"/>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764829396325459E-2"/>
          <c:y val="7.545728724837665E-2"/>
          <c:w val="0.92568503937007873"/>
          <c:h val="0.83588675888087827"/>
        </c:manualLayout>
      </c:layout>
      <c:barChart>
        <c:barDir val="col"/>
        <c:grouping val="clustered"/>
        <c:varyColors val="0"/>
        <c:ser>
          <c:idx val="0"/>
          <c:order val="0"/>
          <c:tx>
            <c:strRef>
              <c:f>Sheet1!$B$1</c:f>
              <c:strCache>
                <c:ptCount val="1"/>
                <c:pt idx="0">
                  <c:v>White NH</c:v>
                </c:pt>
              </c:strCache>
            </c:strRef>
          </c:tx>
          <c:spPr>
            <a:solidFill>
              <a:srgbClr val="2E648C"/>
            </a:solidFill>
            <a:ln>
              <a:noFill/>
            </a:ln>
            <a:effectLst/>
          </c:spPr>
          <c:invertIfNegative val="0"/>
          <c:dLbls>
            <c:spPr>
              <a:noFill/>
              <a:ln>
                <a:noFill/>
              </a:ln>
              <a:effectLst/>
            </c:spPr>
            <c:txPr>
              <a:bodyPr/>
              <a:lstStyle/>
              <a:p>
                <a:pPr>
                  <a:defRPr sz="1400"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Boston</c:v>
                </c:pt>
                <c:pt idx="1">
                  <c:v>Central</c:v>
                </c:pt>
                <c:pt idx="2">
                  <c:v>Metro West</c:v>
                </c:pt>
                <c:pt idx="3">
                  <c:v>Northeast</c:v>
                </c:pt>
                <c:pt idx="4">
                  <c:v>Southeast</c:v>
                </c:pt>
                <c:pt idx="5">
                  <c:v>Western</c:v>
                </c:pt>
              </c:strCache>
            </c:strRef>
          </c:cat>
          <c:val>
            <c:numRef>
              <c:f>Sheet1!$B$2:$B$7</c:f>
              <c:numCache>
                <c:formatCode>0%</c:formatCode>
                <c:ptCount val="6"/>
                <c:pt idx="0">
                  <c:v>0.28999999999999998</c:v>
                </c:pt>
                <c:pt idx="1">
                  <c:v>0.43</c:v>
                </c:pt>
                <c:pt idx="2">
                  <c:v>0.34</c:v>
                </c:pt>
                <c:pt idx="3">
                  <c:v>0.32</c:v>
                </c:pt>
                <c:pt idx="4">
                  <c:v>0.45</c:v>
                </c:pt>
                <c:pt idx="5">
                  <c:v>0.33</c:v>
                </c:pt>
              </c:numCache>
            </c:numRef>
          </c:val>
          <c:extLst>
            <c:ext xmlns:c16="http://schemas.microsoft.com/office/drawing/2014/chart" uri="{C3380CC4-5D6E-409C-BE32-E72D297353CC}">
              <c16:uniqueId val="{00000000-9F9A-4012-A251-3E198B87106E}"/>
            </c:ext>
          </c:extLst>
        </c:ser>
        <c:ser>
          <c:idx val="1"/>
          <c:order val="1"/>
          <c:tx>
            <c:strRef>
              <c:f>Sheet1!$C$1</c:f>
              <c:strCache>
                <c:ptCount val="1"/>
                <c:pt idx="0">
                  <c:v>Black NH</c:v>
                </c:pt>
              </c:strCache>
            </c:strRef>
          </c:tx>
          <c:spPr>
            <a:solidFill>
              <a:srgbClr val="95B3D7"/>
            </a:solidFill>
            <a:ln>
              <a:noFill/>
            </a:ln>
            <a:effectLst/>
          </c:spPr>
          <c:invertIfNegative val="0"/>
          <c:dLbls>
            <c:spPr>
              <a:noFill/>
              <a:ln>
                <a:noFill/>
              </a:ln>
              <a:effectLst/>
            </c:spPr>
            <c:txPr>
              <a:bodyPr/>
              <a:lstStyle/>
              <a:p>
                <a:pPr>
                  <a:defRPr sz="1400"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Boston</c:v>
                </c:pt>
                <c:pt idx="1">
                  <c:v>Central</c:v>
                </c:pt>
                <c:pt idx="2">
                  <c:v>Metro West</c:v>
                </c:pt>
                <c:pt idx="3">
                  <c:v>Northeast</c:v>
                </c:pt>
                <c:pt idx="4">
                  <c:v>Southeast</c:v>
                </c:pt>
                <c:pt idx="5">
                  <c:v>Western</c:v>
                </c:pt>
              </c:strCache>
            </c:strRef>
          </c:cat>
          <c:val>
            <c:numRef>
              <c:f>Sheet1!$C$2:$C$7</c:f>
              <c:numCache>
                <c:formatCode>0%</c:formatCode>
                <c:ptCount val="6"/>
                <c:pt idx="0">
                  <c:v>0.4</c:v>
                </c:pt>
                <c:pt idx="1">
                  <c:v>0.28000000000000003</c:v>
                </c:pt>
                <c:pt idx="2">
                  <c:v>0.37</c:v>
                </c:pt>
                <c:pt idx="3">
                  <c:v>0.25</c:v>
                </c:pt>
                <c:pt idx="4">
                  <c:v>0.32</c:v>
                </c:pt>
                <c:pt idx="5">
                  <c:v>0.3</c:v>
                </c:pt>
              </c:numCache>
            </c:numRef>
          </c:val>
          <c:extLst>
            <c:ext xmlns:c16="http://schemas.microsoft.com/office/drawing/2014/chart" uri="{C3380CC4-5D6E-409C-BE32-E72D297353CC}">
              <c16:uniqueId val="{00000001-9F9A-4012-A251-3E198B87106E}"/>
            </c:ext>
          </c:extLst>
        </c:ser>
        <c:ser>
          <c:idx val="2"/>
          <c:order val="2"/>
          <c:tx>
            <c:strRef>
              <c:f>Sheet1!$D$1</c:f>
              <c:strCache>
                <c:ptCount val="1"/>
                <c:pt idx="0">
                  <c:v>Hispanic/Latinx</c:v>
                </c:pt>
              </c:strCache>
            </c:strRef>
          </c:tx>
          <c:spPr>
            <a:solidFill>
              <a:srgbClr val="403152"/>
            </a:solidFill>
            <a:ln>
              <a:noFill/>
            </a:ln>
            <a:effectLst/>
          </c:spPr>
          <c:invertIfNegative val="0"/>
          <c:dLbls>
            <c:spPr>
              <a:noFill/>
              <a:ln>
                <a:noFill/>
              </a:ln>
              <a:effectLst/>
            </c:spPr>
            <c:txPr>
              <a:bodyPr/>
              <a:lstStyle/>
              <a:p>
                <a:pPr>
                  <a:defRPr sz="1400"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Boston</c:v>
                </c:pt>
                <c:pt idx="1">
                  <c:v>Central</c:v>
                </c:pt>
                <c:pt idx="2">
                  <c:v>Metro West</c:v>
                </c:pt>
                <c:pt idx="3">
                  <c:v>Northeast</c:v>
                </c:pt>
                <c:pt idx="4">
                  <c:v>Southeast</c:v>
                </c:pt>
                <c:pt idx="5">
                  <c:v>Western</c:v>
                </c:pt>
              </c:strCache>
            </c:strRef>
          </c:cat>
          <c:val>
            <c:numRef>
              <c:f>Sheet1!$D$2:$D$7</c:f>
              <c:numCache>
                <c:formatCode>0%</c:formatCode>
                <c:ptCount val="6"/>
                <c:pt idx="0">
                  <c:v>0.26</c:v>
                </c:pt>
                <c:pt idx="1">
                  <c:v>0.28000000000000003</c:v>
                </c:pt>
                <c:pt idx="2">
                  <c:v>0.21</c:v>
                </c:pt>
                <c:pt idx="3">
                  <c:v>0.36</c:v>
                </c:pt>
                <c:pt idx="4">
                  <c:v>0.18</c:v>
                </c:pt>
                <c:pt idx="5">
                  <c:v>0.35</c:v>
                </c:pt>
              </c:numCache>
            </c:numRef>
          </c:val>
          <c:extLst>
            <c:ext xmlns:c16="http://schemas.microsoft.com/office/drawing/2014/chart" uri="{C3380CC4-5D6E-409C-BE32-E72D297353CC}">
              <c16:uniqueId val="{00000002-9F9A-4012-A251-3E198B87106E}"/>
            </c:ext>
          </c:extLst>
        </c:ser>
        <c:ser>
          <c:idx val="3"/>
          <c:order val="3"/>
          <c:tx>
            <c:strRef>
              <c:f>Sheet1!$E$1</c:f>
              <c:strCache>
                <c:ptCount val="1"/>
                <c:pt idx="0">
                  <c:v>Other/Unknown</c:v>
                </c:pt>
              </c:strCache>
            </c:strRef>
          </c:tx>
          <c:spPr>
            <a:solidFill>
              <a:srgbClr val="B3A2C7"/>
            </a:solidFill>
            <a:ln>
              <a:noFill/>
            </a:ln>
            <a:effectLst/>
          </c:spPr>
          <c:invertIfNegative val="0"/>
          <c:dLbls>
            <c:dLbl>
              <c:idx val="0"/>
              <c:layout>
                <c:manualLayout>
                  <c:x val="0"/>
                  <c:y val="8.576881476313264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F9A-4012-A251-3E198B87106E}"/>
                </c:ext>
              </c:extLst>
            </c:dLbl>
            <c:dLbl>
              <c:idx val="1"/>
              <c:layout>
                <c:manualLayout>
                  <c:x val="1.8518518518518519E-3"/>
                  <c:y val="1.155520116947389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F9A-4012-A251-3E198B87106E}"/>
                </c:ext>
              </c:extLst>
            </c:dLbl>
            <c:dLbl>
              <c:idx val="2"/>
              <c:layout>
                <c:manualLayout>
                  <c:x val="-6.7900450176106624E-17"/>
                  <c:y val="1.959681200187520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F9A-4012-A251-3E198B87106E}"/>
                </c:ext>
              </c:extLst>
            </c:dLbl>
            <c:dLbl>
              <c:idx val="3"/>
              <c:layout>
                <c:manualLayout>
                  <c:x val="0"/>
                  <c:y val="8.576881476313264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F9A-4012-A251-3E198B87106E}"/>
                </c:ext>
              </c:extLst>
            </c:dLbl>
            <c:dLbl>
              <c:idx val="4"/>
              <c:layout>
                <c:manualLayout>
                  <c:x val="0"/>
                  <c:y val="1.674548065458045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F9A-4012-A251-3E198B87106E}"/>
                </c:ext>
              </c:extLst>
            </c:dLbl>
            <c:dLbl>
              <c:idx val="5"/>
              <c:layout>
                <c:manualLayout>
                  <c:x val="0"/>
                  <c:y val="5.923784843350105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F9A-4012-A251-3E198B87106E}"/>
                </c:ext>
              </c:extLst>
            </c:dLbl>
            <c:spPr>
              <a:noFill/>
              <a:ln>
                <a:noFill/>
              </a:ln>
              <a:effectLst/>
            </c:spPr>
            <c:txPr>
              <a:bodyPr/>
              <a:lstStyle/>
              <a:p>
                <a:pPr>
                  <a:defRPr sz="1400" b="1"/>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Boston</c:v>
                </c:pt>
                <c:pt idx="1">
                  <c:v>Central</c:v>
                </c:pt>
                <c:pt idx="2">
                  <c:v>Metro West</c:v>
                </c:pt>
                <c:pt idx="3">
                  <c:v>Northeast</c:v>
                </c:pt>
                <c:pt idx="4">
                  <c:v>Southeast</c:v>
                </c:pt>
                <c:pt idx="5">
                  <c:v>Western</c:v>
                </c:pt>
              </c:strCache>
            </c:strRef>
          </c:cat>
          <c:val>
            <c:numRef>
              <c:f>Sheet1!$E$2:$E$7</c:f>
              <c:numCache>
                <c:formatCode>0%</c:formatCode>
                <c:ptCount val="6"/>
                <c:pt idx="0">
                  <c:v>0.05</c:v>
                </c:pt>
                <c:pt idx="1">
                  <c:v>0.01</c:v>
                </c:pt>
                <c:pt idx="2">
                  <c:v>7.0000000000000007E-2</c:v>
                </c:pt>
                <c:pt idx="3">
                  <c:v>7.0000000000000007E-2</c:v>
                </c:pt>
                <c:pt idx="4">
                  <c:v>0.05</c:v>
                </c:pt>
                <c:pt idx="5">
                  <c:v>0.02</c:v>
                </c:pt>
              </c:numCache>
            </c:numRef>
          </c:val>
          <c:extLst>
            <c:ext xmlns:c16="http://schemas.microsoft.com/office/drawing/2014/chart" uri="{C3380CC4-5D6E-409C-BE32-E72D297353CC}">
              <c16:uniqueId val="{00000009-9F9A-4012-A251-3E198B87106E}"/>
            </c:ext>
          </c:extLst>
        </c:ser>
        <c:dLbls>
          <c:dLblPos val="inEnd"/>
          <c:showLegendKey val="0"/>
          <c:showVal val="1"/>
          <c:showCatName val="0"/>
          <c:showSerName val="0"/>
          <c:showPercent val="0"/>
          <c:showBubbleSize val="0"/>
        </c:dLbls>
        <c:gapWidth val="80"/>
        <c:axId val="239667840"/>
        <c:axId val="239718784"/>
      </c:barChart>
      <c:catAx>
        <c:axId val="239667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239718784"/>
        <c:crosses val="autoZero"/>
        <c:auto val="1"/>
        <c:lblAlgn val="ctr"/>
        <c:lblOffset val="100"/>
        <c:noMultiLvlLbl val="0"/>
      </c:catAx>
      <c:valAx>
        <c:axId val="239718784"/>
        <c:scaling>
          <c:orientation val="minMax"/>
        </c:scaling>
        <c:delete val="0"/>
        <c:axPos val="l"/>
        <c:numFmt formatCode="0%" sourceLinked="1"/>
        <c:majorTickMark val="out"/>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239667840"/>
        <c:crosses val="autoZero"/>
        <c:crossBetween val="between"/>
      </c:valAx>
      <c:spPr>
        <a:noFill/>
        <a:ln>
          <a:noFill/>
        </a:ln>
        <a:effectLst/>
      </c:spPr>
    </c:plotArea>
    <c:legend>
      <c:legendPos val="t"/>
      <c:overlay val="0"/>
      <c:txPr>
        <a:bodyPr/>
        <a:lstStyle/>
        <a:p>
          <a:pPr>
            <a:defRPr sz="1600">
              <a:solidFill>
                <a:schemeClr val="tx1">
                  <a:lumMod val="65000"/>
                  <a:lumOff val="35000"/>
                </a:schemeClr>
              </a:solidFill>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latin typeface="Arial Narrow" panose="020B0606020202030204" pitchFamily="34" charset="0"/>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222960411198598"/>
          <c:y val="2.2645372443831975E-2"/>
          <c:w val="0.89777039588801399"/>
          <c:h val="0.80699205157861065"/>
        </c:manualLayout>
      </c:layout>
      <c:barChart>
        <c:barDir val="col"/>
        <c:grouping val="clustered"/>
        <c:varyColors val="0"/>
        <c:ser>
          <c:idx val="0"/>
          <c:order val="0"/>
          <c:tx>
            <c:strRef>
              <c:f>Sheet1!$B$1</c:f>
              <c:strCache>
                <c:ptCount val="1"/>
                <c:pt idx="0">
                  <c:v>Series 1</c:v>
                </c:pt>
              </c:strCache>
            </c:strRef>
          </c:tx>
          <c:spPr>
            <a:solidFill>
              <a:schemeClr val="accent1">
                <a:lumMod val="75000"/>
              </a:schemeClr>
            </a:solidFill>
            <a:ln>
              <a:noFill/>
            </a:ln>
            <a:effectLst/>
          </c:spPr>
          <c:invertIfNegative val="0"/>
          <c:dLbls>
            <c:dLbl>
              <c:idx val="1"/>
              <c:tx>
                <c:rich>
                  <a:bodyPr/>
                  <a:lstStyle/>
                  <a:p>
                    <a:fld id="{21BC3656-8006-47A3-AB2C-38483D2FC62F}"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AB3-4A19-BF99-EE5123F78A5A}"/>
                </c:ext>
              </c:extLst>
            </c:dLbl>
            <c:dLbl>
              <c:idx val="4"/>
              <c:tx>
                <c:rich>
                  <a:bodyPr/>
                  <a:lstStyle/>
                  <a:p>
                    <a:fld id="{DD2E415C-E8D2-4378-83F1-33B05C3A0161}"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AB3-4A19-BF99-EE5123F78A5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1">
                  <c:v>   Berkshire</c:v>
                </c:pt>
                <c:pt idx="2">
                  <c:v>   Bristol</c:v>
                </c:pt>
                <c:pt idx="3">
                  <c:v>   Essex</c:v>
                </c:pt>
                <c:pt idx="4">
                  <c:v>   Franklin</c:v>
                </c:pt>
                <c:pt idx="5">
                  <c:v>   Hampden</c:v>
                </c:pt>
                <c:pt idx="6">
                  <c:v>   Hampshire</c:v>
                </c:pt>
                <c:pt idx="7">
                  <c:v>   Middlesex</c:v>
                </c:pt>
                <c:pt idx="8">
                  <c:v>   Norfolk</c:v>
                </c:pt>
                <c:pt idx="9">
                  <c:v>   Plymouth</c:v>
                </c:pt>
                <c:pt idx="10">
                  <c:v>   Suffolk</c:v>
                </c:pt>
                <c:pt idx="11">
                  <c:v>   Worcester</c:v>
                </c:pt>
              </c:strCache>
            </c:strRef>
          </c:cat>
          <c:val>
            <c:numRef>
              <c:f>Sheet1!$B$2:$B$13</c:f>
              <c:numCache>
                <c:formatCode>0.0</c:formatCode>
                <c:ptCount val="12"/>
                <c:pt idx="0">
                  <c:v>6.6</c:v>
                </c:pt>
                <c:pt idx="1">
                  <c:v>2.7</c:v>
                </c:pt>
                <c:pt idx="2">
                  <c:v>5.4</c:v>
                </c:pt>
                <c:pt idx="3">
                  <c:v>6.5</c:v>
                </c:pt>
                <c:pt idx="4">
                  <c:v>2.1</c:v>
                </c:pt>
                <c:pt idx="5">
                  <c:v>6</c:v>
                </c:pt>
                <c:pt idx="6">
                  <c:v>2.8</c:v>
                </c:pt>
                <c:pt idx="7">
                  <c:v>5.5</c:v>
                </c:pt>
                <c:pt idx="8">
                  <c:v>4.8</c:v>
                </c:pt>
                <c:pt idx="9">
                  <c:v>5.9</c:v>
                </c:pt>
                <c:pt idx="10">
                  <c:v>14.7</c:v>
                </c:pt>
                <c:pt idx="11">
                  <c:v>5.7</c:v>
                </c:pt>
              </c:numCache>
            </c:numRef>
          </c:val>
          <c:extLst>
            <c:ext xmlns:c16="http://schemas.microsoft.com/office/drawing/2014/chart" uri="{C3380CC4-5D6E-409C-BE32-E72D297353CC}">
              <c16:uniqueId val="{00000000-BAB3-4A19-BF99-EE5123F78A5A}"/>
            </c:ext>
          </c:extLst>
        </c:ser>
        <c:dLbls>
          <c:showLegendKey val="0"/>
          <c:showVal val="0"/>
          <c:showCatName val="0"/>
          <c:showSerName val="0"/>
          <c:showPercent val="0"/>
          <c:showBubbleSize val="0"/>
        </c:dLbls>
        <c:gapWidth val="12"/>
        <c:axId val="514371616"/>
        <c:axId val="514373256"/>
      </c:barChart>
      <c:catAx>
        <c:axId val="514371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514373256"/>
        <c:crosses val="autoZero"/>
        <c:auto val="1"/>
        <c:lblAlgn val="ctr"/>
        <c:lblOffset val="100"/>
        <c:noMultiLvlLbl val="0"/>
      </c:catAx>
      <c:valAx>
        <c:axId val="514373256"/>
        <c:scaling>
          <c:orientation val="minMax"/>
        </c:scaling>
        <c:delete val="0"/>
        <c:axPos val="l"/>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baseline="0">
                    <a:solidFill>
                      <a:schemeClr val="tx1">
                        <a:lumMod val="65000"/>
                        <a:lumOff val="35000"/>
                      </a:schemeClr>
                    </a:solidFill>
                    <a:latin typeface="Arial Narrow" panose="020B0606020202030204" pitchFamily="34" charset="0"/>
                    <a:ea typeface="+mn-ea"/>
                    <a:cs typeface="+mn-cs"/>
                  </a:defRPr>
                </a:pPr>
                <a:r>
                  <a:rPr lang="en-US" sz="1400" b="0" i="0" baseline="0" dirty="0">
                    <a:solidFill>
                      <a:schemeClr val="tx1">
                        <a:lumMod val="65000"/>
                        <a:lumOff val="35000"/>
                      </a:schemeClr>
                    </a:solidFill>
                    <a:effectLst/>
                    <a:latin typeface="Arial Narrow" panose="020B0606020202030204" pitchFamily="34" charset="0"/>
                  </a:rPr>
                  <a:t>Age-Adjusted Diagnosis Rate per 100,000 Population </a:t>
                </a:r>
                <a:endParaRPr lang="en-US" sz="1400" dirty="0">
                  <a:solidFill>
                    <a:schemeClr val="tx1">
                      <a:lumMod val="65000"/>
                      <a:lumOff val="35000"/>
                    </a:schemeClr>
                  </a:solidFill>
                  <a:effectLst/>
                  <a:latin typeface="Arial Narrow" panose="020B0606020202030204" pitchFamily="34" charset="0"/>
                </a:endParaRPr>
              </a:p>
            </c:rich>
          </c:tx>
          <c:layout>
            <c:manualLayout>
              <c:xMode val="edge"/>
              <c:yMode val="edge"/>
              <c:x val="2.4495656304680664E-2"/>
              <c:y val="0.11124161332217676"/>
            </c:manualLayout>
          </c:layout>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title>
        <c:numFmt formatCode="0.0" sourceLinked="1"/>
        <c:majorTickMark val="out"/>
        <c:minorTickMark val="none"/>
        <c:tickLblPos val="nextTo"/>
        <c:spPr>
          <a:noFill/>
          <a:ln w="3175">
            <a:solidFill>
              <a:schemeClr val="tx1">
                <a:lumMod val="50000"/>
                <a:lumOff val="50000"/>
              </a:schemeClr>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514371616"/>
        <c:crosses val="autoZero"/>
        <c:crossBetween val="between"/>
        <c:majorUnit val="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5719081800521374E-2"/>
          <c:y val="0.18945502501013137"/>
          <c:w val="0.91428091819947865"/>
          <c:h val="0.68585649901882861"/>
        </c:manualLayout>
      </c:layout>
      <c:barChart>
        <c:barDir val="col"/>
        <c:grouping val="clustered"/>
        <c:varyColors val="0"/>
        <c:ser>
          <c:idx val="0"/>
          <c:order val="0"/>
          <c:tx>
            <c:strRef>
              <c:f>Sheet1!$B$1</c:f>
              <c:strCache>
                <c:ptCount val="1"/>
                <c:pt idx="0">
                  <c:v>Column1</c:v>
                </c:pt>
              </c:strCache>
            </c:strRef>
          </c:tx>
          <c:spPr>
            <a:solidFill>
              <a:srgbClr val="0070C0"/>
            </a:solidFill>
            <a:ln>
              <a:noFill/>
            </a:ln>
          </c:spPr>
          <c:invertIfNegative val="0"/>
          <c:dLbls>
            <c:numFmt formatCode="0%" sourceLinked="0"/>
            <c:spPr>
              <a:noFill/>
              <a:ln>
                <a:noFill/>
              </a:ln>
              <a:effectLst/>
            </c:spPr>
            <c:txPr>
              <a:bodyPr/>
              <a:lstStyle/>
              <a:p>
                <a:pPr>
                  <a:defRPr sz="1600" b="1">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Newly Diagnosed</c:v>
                </c:pt>
                <c:pt idx="1">
                  <c:v>Linked to Care</c:v>
                </c:pt>
                <c:pt idx="2">
                  <c:v>Retained in Care</c:v>
                </c:pt>
                <c:pt idx="3">
                  <c:v>Virally Suppressed</c:v>
                </c:pt>
              </c:strCache>
            </c:strRef>
          </c:cat>
          <c:val>
            <c:numRef>
              <c:f>Sheet1!$B$2:$B$5</c:f>
              <c:numCache>
                <c:formatCode>General</c:formatCode>
                <c:ptCount val="4"/>
                <c:pt idx="0">
                  <c:v>1</c:v>
                </c:pt>
                <c:pt idx="1">
                  <c:v>0.9</c:v>
                </c:pt>
                <c:pt idx="2">
                  <c:v>0.81</c:v>
                </c:pt>
                <c:pt idx="3">
                  <c:v>0.81</c:v>
                </c:pt>
              </c:numCache>
            </c:numRef>
          </c:val>
          <c:extLst>
            <c:ext xmlns:c16="http://schemas.microsoft.com/office/drawing/2014/chart" uri="{C3380CC4-5D6E-409C-BE32-E72D297353CC}">
              <c16:uniqueId val="{00000000-D0AC-4BCA-A2D3-EA9BCCE86DDB}"/>
            </c:ext>
          </c:extLst>
        </c:ser>
        <c:dLbls>
          <c:showLegendKey val="0"/>
          <c:showVal val="0"/>
          <c:showCatName val="0"/>
          <c:showSerName val="0"/>
          <c:showPercent val="0"/>
          <c:showBubbleSize val="0"/>
        </c:dLbls>
        <c:gapWidth val="40"/>
        <c:axId val="116249344"/>
        <c:axId val="116250880"/>
      </c:barChart>
      <c:catAx>
        <c:axId val="116249344"/>
        <c:scaling>
          <c:orientation val="minMax"/>
        </c:scaling>
        <c:delete val="0"/>
        <c:axPos val="b"/>
        <c:numFmt formatCode="General" sourceLinked="0"/>
        <c:majorTickMark val="out"/>
        <c:minorTickMark val="none"/>
        <c:tickLblPos val="nextTo"/>
        <c:spPr>
          <a:ln>
            <a:solidFill>
              <a:schemeClr val="bg1">
                <a:lumMod val="50000"/>
              </a:schemeClr>
            </a:solidFill>
          </a:ln>
        </c:spPr>
        <c:txPr>
          <a:bodyPr/>
          <a:lstStyle/>
          <a:p>
            <a:pPr>
              <a:defRPr sz="1600" b="0">
                <a:solidFill>
                  <a:schemeClr val="tx1">
                    <a:lumMod val="65000"/>
                    <a:lumOff val="35000"/>
                  </a:schemeClr>
                </a:solidFill>
                <a:latin typeface="Arial Narrow" pitchFamily="34" charset="0"/>
              </a:defRPr>
            </a:pPr>
            <a:endParaRPr lang="en-US"/>
          </a:p>
        </c:txPr>
        <c:crossAx val="116250880"/>
        <c:crosses val="autoZero"/>
        <c:auto val="1"/>
        <c:lblAlgn val="ctr"/>
        <c:lblOffset val="100"/>
        <c:noMultiLvlLbl val="0"/>
      </c:catAx>
      <c:valAx>
        <c:axId val="116250880"/>
        <c:scaling>
          <c:orientation val="minMax"/>
          <c:max val="1"/>
        </c:scaling>
        <c:delete val="0"/>
        <c:axPos val="l"/>
        <c:majorGridlines>
          <c:spPr>
            <a:ln>
              <a:noFill/>
            </a:ln>
          </c:spPr>
        </c:majorGridlines>
        <c:numFmt formatCode="0%" sourceLinked="0"/>
        <c:majorTickMark val="out"/>
        <c:minorTickMark val="none"/>
        <c:tickLblPos val="nextTo"/>
        <c:spPr>
          <a:ln>
            <a:solidFill>
              <a:schemeClr val="bg1">
                <a:lumMod val="50000"/>
              </a:schemeClr>
            </a:solidFill>
          </a:ln>
        </c:spPr>
        <c:txPr>
          <a:bodyPr/>
          <a:lstStyle/>
          <a:p>
            <a:pPr>
              <a:defRPr sz="1600" b="0">
                <a:solidFill>
                  <a:schemeClr val="tx1">
                    <a:lumMod val="65000"/>
                    <a:lumOff val="35000"/>
                  </a:schemeClr>
                </a:solidFill>
                <a:latin typeface="Arial Narrow" pitchFamily="34" charset="0"/>
              </a:defRPr>
            </a:pPr>
            <a:endParaRPr lang="en-US"/>
          </a:p>
        </c:txPr>
        <c:crossAx val="116249344"/>
        <c:crosses val="autoZero"/>
        <c:crossBetween val="between"/>
        <c:majorUnit val="0.2"/>
      </c:valAx>
    </c:plotArea>
    <c:plotVisOnly val="1"/>
    <c:dispBlanksAs val="gap"/>
    <c:showDLblsOverMax val="0"/>
  </c:chart>
  <c:spPr>
    <a:ln>
      <a:noFill/>
    </a:ln>
  </c:spPr>
  <c:txPr>
    <a:bodyPr/>
    <a:lstStyle/>
    <a:p>
      <a:pPr>
        <a:defRPr sz="1800"/>
      </a:pPr>
      <a:endParaRPr lang="en-US"/>
    </a:p>
  </c:txPr>
  <c:externalData r:id="rId2">
    <c:autoUpdate val="0"/>
  </c:externalData>
  <c:userShapes r:id="rId3"/>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499280688249533"/>
          <c:y val="6.3934902644580058E-2"/>
          <c:w val="0.54191741619141442"/>
          <c:h val="0.76766904813981174"/>
        </c:manualLayout>
      </c:layout>
      <c:pieChart>
        <c:varyColors val="1"/>
        <c:ser>
          <c:idx val="0"/>
          <c:order val="0"/>
          <c:tx>
            <c:strRef>
              <c:f>Sheet1!$B$1</c:f>
              <c:strCache>
                <c:ptCount val="1"/>
                <c:pt idx="0">
                  <c:v>Percentage of Viral Loads</c:v>
                </c:pt>
              </c:strCache>
            </c:strRef>
          </c:tx>
          <c:dPt>
            <c:idx val="0"/>
            <c:bubble3D val="0"/>
            <c:spPr>
              <a:solidFill>
                <a:schemeClr val="accent5">
                  <a:lumMod val="50000"/>
                </a:schemeClr>
              </a:solidFill>
            </c:spPr>
            <c:extLst>
              <c:ext xmlns:c16="http://schemas.microsoft.com/office/drawing/2014/chart" uri="{C3380CC4-5D6E-409C-BE32-E72D297353CC}">
                <c16:uniqueId val="{00000001-E754-40B2-B6EC-062F0BF6B946}"/>
              </c:ext>
            </c:extLst>
          </c:dPt>
          <c:dPt>
            <c:idx val="1"/>
            <c:bubble3D val="0"/>
            <c:spPr>
              <a:solidFill>
                <a:schemeClr val="accent5">
                  <a:lumMod val="60000"/>
                  <a:lumOff val="40000"/>
                </a:schemeClr>
              </a:solidFill>
            </c:spPr>
            <c:extLst>
              <c:ext xmlns:c16="http://schemas.microsoft.com/office/drawing/2014/chart" uri="{C3380CC4-5D6E-409C-BE32-E72D297353CC}">
                <c16:uniqueId val="{00000003-E754-40B2-B6EC-062F0BF6B946}"/>
              </c:ext>
            </c:extLst>
          </c:dPt>
          <c:dPt>
            <c:idx val="2"/>
            <c:bubble3D val="0"/>
            <c:spPr>
              <a:solidFill>
                <a:schemeClr val="accent4">
                  <a:lumMod val="60000"/>
                  <a:lumOff val="40000"/>
                </a:schemeClr>
              </a:solidFill>
            </c:spPr>
            <c:extLst>
              <c:ext xmlns:c16="http://schemas.microsoft.com/office/drawing/2014/chart" uri="{C3380CC4-5D6E-409C-BE32-E72D297353CC}">
                <c16:uniqueId val="{00000005-E754-40B2-B6EC-062F0BF6B946}"/>
              </c:ext>
            </c:extLst>
          </c:dPt>
          <c:dLbls>
            <c:dLbl>
              <c:idx val="0"/>
              <c:layout>
                <c:manualLayout>
                  <c:x val="-7.3292971533331697E-2"/>
                  <c:y val="-0.17433130361756219"/>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754-40B2-B6EC-062F0BF6B946}"/>
                </c:ext>
              </c:extLst>
            </c:dLbl>
            <c:dLbl>
              <c:idx val="1"/>
              <c:layout>
                <c:manualLayout>
                  <c:x val="6.5093570784042237E-2"/>
                  <c:y val="5.5409181088632423E-2"/>
                </c:manualLayout>
              </c:layout>
              <c:tx>
                <c:rich>
                  <a:bodyPr/>
                  <a:lstStyle/>
                  <a:p>
                    <a:pPr>
                      <a:defRPr sz="1600" b="1">
                        <a:solidFill>
                          <a:sysClr val="windowText" lastClr="000000"/>
                        </a:solidFill>
                        <a:latin typeface="Arial Narrow" pitchFamily="34" charset="0"/>
                      </a:defRPr>
                    </a:pPr>
                    <a:fld id="{386B0288-7C9C-4926-8EC9-842E5DD2B8F2}" type="VALUE">
                      <a:rPr lang="en-US" sz="1600" smtClean="0"/>
                      <a:pPr>
                        <a:defRPr sz="1600" b="1">
                          <a:solidFill>
                            <a:sysClr val="windowText" lastClr="000000"/>
                          </a:solidFill>
                          <a:latin typeface="Arial Narrow" pitchFamily="34" charset="0"/>
                        </a:defRPr>
                      </a:pPr>
                      <a:t>[VALUE]</a:t>
                    </a:fld>
                    <a:r>
                      <a:rPr lang="en-US" sz="1600" dirty="0"/>
                      <a:t>*</a:t>
                    </a:r>
                  </a:p>
                </c:rich>
              </c:tx>
              <c:sp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754-40B2-B6EC-062F0BF6B946}"/>
                </c:ext>
              </c:extLst>
            </c:dLbl>
            <c:dLbl>
              <c:idx val="2"/>
              <c:spPr/>
              <c:txPr>
                <a:bodyPr/>
                <a:lstStyle/>
                <a:p>
                  <a:pPr>
                    <a:defRPr sz="1600" b="1">
                      <a:solidFill>
                        <a:sysClr val="windowText" lastClr="000000"/>
                      </a:solidFill>
                      <a:latin typeface="Arial Narrow"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5-E754-40B2-B6EC-062F0BF6B946}"/>
                </c:ext>
              </c:extLst>
            </c:dLbl>
            <c:spPr>
              <a:noFill/>
              <a:ln>
                <a:noFill/>
              </a:ln>
              <a:effectLst/>
            </c:spPr>
            <c:txPr>
              <a:bodyPr/>
              <a:lstStyle/>
              <a:p>
                <a:pPr>
                  <a:defRPr sz="1600" b="1">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1"/>
            <c:extLst>
              <c:ext xmlns:c15="http://schemas.microsoft.com/office/drawing/2012/chart" uri="{CE6537A1-D6FC-4f65-9D91-7224C49458BB}"/>
            </c:extLst>
          </c:dLbls>
          <c:cat>
            <c:strRef>
              <c:f>Sheet1!$A$2:$A$4</c:f>
              <c:strCache>
                <c:ptCount val="3"/>
                <c:pt idx="0">
                  <c:v>Viral Load Suppressed</c:v>
                </c:pt>
                <c:pt idx="1">
                  <c:v>Missing Viral Load Data</c:v>
                </c:pt>
                <c:pt idx="2">
                  <c:v>Viral Load Not Suppressed</c:v>
                </c:pt>
              </c:strCache>
            </c:strRef>
          </c:cat>
          <c:val>
            <c:numRef>
              <c:f>Sheet1!$B$2:$B$4</c:f>
              <c:numCache>
                <c:formatCode>0%</c:formatCode>
                <c:ptCount val="3"/>
                <c:pt idx="0">
                  <c:v>0.81</c:v>
                </c:pt>
                <c:pt idx="1">
                  <c:v>0.05</c:v>
                </c:pt>
                <c:pt idx="2">
                  <c:v>0.14000000000000001</c:v>
                </c:pt>
              </c:numCache>
            </c:numRef>
          </c:val>
          <c:extLst>
            <c:ext xmlns:c16="http://schemas.microsoft.com/office/drawing/2014/chart" uri="{C3380CC4-5D6E-409C-BE32-E72D297353CC}">
              <c16:uniqueId val="{00000006-E754-40B2-B6EC-062F0BF6B946}"/>
            </c:ext>
          </c:extLst>
        </c:ser>
        <c:dLbls>
          <c:dLblPos val="inEnd"/>
          <c:showLegendKey val="0"/>
          <c:showVal val="1"/>
          <c:showCatName val="0"/>
          <c:showSerName val="0"/>
          <c:showPercent val="0"/>
          <c:showBubbleSize val="0"/>
          <c:showLeaderLines val="1"/>
        </c:dLbls>
        <c:firstSliceAng val="0"/>
      </c:pieChart>
    </c:plotArea>
    <c:legend>
      <c:legendPos val="b"/>
      <c:layout>
        <c:manualLayout>
          <c:xMode val="edge"/>
          <c:yMode val="edge"/>
          <c:x val="2.5569487393804009E-2"/>
          <c:y val="0.83721415828054846"/>
          <c:w val="0.97215547979976769"/>
          <c:h val="0.12747890696217021"/>
        </c:manualLayout>
      </c:layout>
      <c:overlay val="0"/>
      <c:txPr>
        <a:bodyPr/>
        <a:lstStyle/>
        <a:p>
          <a:pPr>
            <a:defRPr sz="1600">
              <a:solidFill>
                <a:schemeClr val="tx1">
                  <a:lumMod val="65000"/>
                  <a:lumOff val="35000"/>
                </a:schemeClr>
              </a:solidFill>
              <a:latin typeface="Arial Narrow" pitchFamily="34" charset="0"/>
            </a:defRPr>
          </a:pPr>
          <a:endParaRPr lang="en-US"/>
        </a:p>
      </c:txPr>
    </c:legend>
    <c:plotVisOnly val="1"/>
    <c:dispBlanksAs val="gap"/>
    <c:showDLblsOverMax val="0"/>
  </c:chart>
  <c:spPr>
    <a:ln>
      <a:noFill/>
    </a:ln>
  </c:sp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0267526968948643E-2"/>
          <c:y val="3.3683703119908301E-2"/>
          <c:w val="0.94008053643452338"/>
          <c:h val="0.81616444579043002"/>
        </c:manualLayout>
      </c:layout>
      <c:barChart>
        <c:barDir val="col"/>
        <c:grouping val="clustered"/>
        <c:varyColors val="0"/>
        <c:ser>
          <c:idx val="0"/>
          <c:order val="0"/>
          <c:tx>
            <c:strRef>
              <c:f>Sheet1!$B$1</c:f>
              <c:strCache>
                <c:ptCount val="1"/>
                <c:pt idx="0">
                  <c:v>Linked to care</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F2E4-40FE-A407-B1ECF43F9B3D}"/>
              </c:ext>
            </c:extLst>
          </c:dPt>
          <c:dPt>
            <c:idx val="1"/>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3-F2E4-40FE-A407-B1ECF43F9B3D}"/>
              </c:ext>
            </c:extLst>
          </c:dPt>
          <c:dPt>
            <c:idx val="3"/>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5-F2E4-40FE-A407-B1ECF43F9B3D}"/>
              </c:ext>
            </c:extLst>
          </c:dPt>
          <c:dPt>
            <c:idx val="4"/>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7-F2E4-40FE-A407-B1ECF43F9B3D}"/>
              </c:ext>
            </c:extLst>
          </c:dPt>
          <c:dPt>
            <c:idx val="5"/>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9-F2E4-40FE-A407-B1ECF43F9B3D}"/>
              </c:ext>
            </c:extLst>
          </c:dPt>
          <c:dPt>
            <c:idx val="7"/>
            <c:invertIfNegative val="0"/>
            <c:bubble3D val="0"/>
            <c:spPr>
              <a:solidFill>
                <a:schemeClr val="accent1">
                  <a:lumMod val="75000"/>
                </a:schemeClr>
              </a:solidFill>
              <a:ln>
                <a:noFill/>
              </a:ln>
              <a:effectLst/>
            </c:spPr>
            <c:extLst>
              <c:ext xmlns:c16="http://schemas.microsoft.com/office/drawing/2014/chart" uri="{C3380CC4-5D6E-409C-BE32-E72D297353CC}">
                <c16:uniqueId val="{0000000B-F2E4-40FE-A407-B1ECF43F9B3D}"/>
              </c:ext>
            </c:extLst>
          </c:dPt>
          <c:dPt>
            <c:idx val="8"/>
            <c:invertIfNegative val="0"/>
            <c:bubble3D val="0"/>
            <c:spPr>
              <a:solidFill>
                <a:schemeClr val="accent1">
                  <a:lumMod val="75000"/>
                </a:schemeClr>
              </a:solidFill>
              <a:ln>
                <a:noFill/>
              </a:ln>
              <a:effectLst/>
            </c:spPr>
            <c:extLst>
              <c:ext xmlns:c16="http://schemas.microsoft.com/office/drawing/2014/chart" uri="{C3380CC4-5D6E-409C-BE32-E72D297353CC}">
                <c16:uniqueId val="{0000000D-F2E4-40FE-A407-B1ECF43F9B3D}"/>
              </c:ext>
            </c:extLst>
          </c:dPt>
          <c:dPt>
            <c:idx val="9"/>
            <c:invertIfNegative val="0"/>
            <c:bubble3D val="0"/>
            <c:spPr>
              <a:solidFill>
                <a:schemeClr val="accent1">
                  <a:lumMod val="75000"/>
                </a:schemeClr>
              </a:solidFill>
              <a:ln>
                <a:noFill/>
              </a:ln>
              <a:effectLst/>
            </c:spPr>
            <c:extLst>
              <c:ext xmlns:c16="http://schemas.microsoft.com/office/drawing/2014/chart" uri="{C3380CC4-5D6E-409C-BE32-E72D297353CC}">
                <c16:uniqueId val="{0000000F-F2E4-40FE-A407-B1ECF43F9B3D}"/>
              </c:ext>
            </c:extLst>
          </c:dPt>
          <c:dPt>
            <c:idx val="10"/>
            <c:invertIfNegative val="0"/>
            <c:bubble3D val="0"/>
            <c:spPr>
              <a:solidFill>
                <a:schemeClr val="accent1">
                  <a:lumMod val="75000"/>
                </a:schemeClr>
              </a:solidFill>
              <a:ln>
                <a:noFill/>
              </a:ln>
              <a:effectLst/>
            </c:spPr>
            <c:extLst>
              <c:ext xmlns:c16="http://schemas.microsoft.com/office/drawing/2014/chart" uri="{C3380CC4-5D6E-409C-BE32-E72D297353CC}">
                <c16:uniqueId val="{00000011-F2E4-40FE-A407-B1ECF43F9B3D}"/>
              </c:ext>
            </c:extLst>
          </c:dPt>
          <c:dPt>
            <c:idx val="11"/>
            <c:invertIfNegative val="0"/>
            <c:bubble3D val="0"/>
            <c:spPr>
              <a:solidFill>
                <a:schemeClr val="accent1">
                  <a:lumMod val="75000"/>
                </a:schemeClr>
              </a:solidFill>
              <a:ln>
                <a:noFill/>
              </a:ln>
              <a:effectLst/>
            </c:spPr>
            <c:extLst>
              <c:ext xmlns:c16="http://schemas.microsoft.com/office/drawing/2014/chart" uri="{C3380CC4-5D6E-409C-BE32-E72D297353CC}">
                <c16:uniqueId val="{00000013-F2E4-40FE-A407-B1ECF43F9B3D}"/>
              </c:ext>
            </c:extLst>
          </c:dPt>
          <c:dPt>
            <c:idx val="12"/>
            <c:invertIfNegative val="0"/>
            <c:bubble3D val="0"/>
            <c:spPr>
              <a:solidFill>
                <a:schemeClr val="accent1">
                  <a:lumMod val="75000"/>
                </a:schemeClr>
              </a:solidFill>
              <a:ln>
                <a:noFill/>
              </a:ln>
              <a:effectLst/>
            </c:spPr>
            <c:extLst>
              <c:ext xmlns:c16="http://schemas.microsoft.com/office/drawing/2014/chart" uri="{C3380CC4-5D6E-409C-BE32-E72D297353CC}">
                <c16:uniqueId val="{00000015-F2E4-40FE-A407-B1ECF43F9B3D}"/>
              </c:ext>
            </c:extLst>
          </c:dPt>
          <c:dPt>
            <c:idx val="13"/>
            <c:invertIfNegative val="0"/>
            <c:bubble3D val="0"/>
            <c:spPr>
              <a:solidFill>
                <a:schemeClr val="accent1">
                  <a:lumMod val="75000"/>
                </a:schemeClr>
              </a:solidFill>
              <a:ln>
                <a:noFill/>
              </a:ln>
              <a:effectLst/>
            </c:spPr>
            <c:extLst>
              <c:ext xmlns:c16="http://schemas.microsoft.com/office/drawing/2014/chart" uri="{C3380CC4-5D6E-409C-BE32-E72D297353CC}">
                <c16:uniqueId val="{00000017-F2E4-40FE-A407-B1ECF43F9B3D}"/>
              </c:ext>
            </c:extLst>
          </c:dPt>
          <c:dPt>
            <c:idx val="15"/>
            <c:invertIfNegative val="0"/>
            <c:bubble3D val="0"/>
            <c:spPr>
              <a:solidFill>
                <a:schemeClr val="accent1">
                  <a:lumMod val="50000"/>
                </a:schemeClr>
              </a:solidFill>
              <a:ln>
                <a:noFill/>
              </a:ln>
              <a:effectLst/>
            </c:spPr>
            <c:extLst>
              <c:ext xmlns:c16="http://schemas.microsoft.com/office/drawing/2014/chart" uri="{C3380CC4-5D6E-409C-BE32-E72D297353CC}">
                <c16:uniqueId val="{00000019-F2E4-40FE-A407-B1ECF43F9B3D}"/>
              </c:ext>
            </c:extLst>
          </c:dPt>
          <c:dPt>
            <c:idx val="16"/>
            <c:invertIfNegative val="0"/>
            <c:bubble3D val="0"/>
            <c:spPr>
              <a:solidFill>
                <a:schemeClr val="accent1">
                  <a:lumMod val="50000"/>
                </a:schemeClr>
              </a:solidFill>
              <a:ln>
                <a:noFill/>
              </a:ln>
              <a:effectLst/>
            </c:spPr>
            <c:extLst>
              <c:ext xmlns:c16="http://schemas.microsoft.com/office/drawing/2014/chart" uri="{C3380CC4-5D6E-409C-BE32-E72D297353CC}">
                <c16:uniqueId val="{0000001B-F2E4-40FE-A407-B1ECF43F9B3D}"/>
              </c:ext>
            </c:extLst>
          </c:dPt>
          <c:dPt>
            <c:idx val="17"/>
            <c:invertIfNegative val="0"/>
            <c:bubble3D val="0"/>
            <c:spPr>
              <a:solidFill>
                <a:schemeClr val="accent1">
                  <a:lumMod val="50000"/>
                </a:schemeClr>
              </a:solidFill>
              <a:ln>
                <a:noFill/>
              </a:ln>
              <a:effectLst/>
            </c:spPr>
            <c:extLst>
              <c:ext xmlns:c16="http://schemas.microsoft.com/office/drawing/2014/chart" uri="{C3380CC4-5D6E-409C-BE32-E72D297353CC}">
                <c16:uniqueId val="{0000001D-F2E4-40FE-A407-B1ECF43F9B3D}"/>
              </c:ext>
            </c:extLst>
          </c:dPt>
          <c:dPt>
            <c:idx val="18"/>
            <c:invertIfNegative val="0"/>
            <c:bubble3D val="0"/>
            <c:spPr>
              <a:solidFill>
                <a:schemeClr val="accent1">
                  <a:lumMod val="50000"/>
                </a:schemeClr>
              </a:solidFill>
              <a:ln>
                <a:noFill/>
              </a:ln>
              <a:effectLst/>
            </c:spPr>
            <c:extLst>
              <c:ext xmlns:c16="http://schemas.microsoft.com/office/drawing/2014/chart" uri="{C3380CC4-5D6E-409C-BE32-E72D297353CC}">
                <c16:uniqueId val="{0000001F-F2E4-40FE-A407-B1ECF43F9B3D}"/>
              </c:ext>
            </c:extLst>
          </c:dPt>
          <c:dPt>
            <c:idx val="19"/>
            <c:invertIfNegative val="0"/>
            <c:bubble3D val="0"/>
            <c:spPr>
              <a:solidFill>
                <a:schemeClr val="accent1">
                  <a:lumMod val="50000"/>
                </a:schemeClr>
              </a:solidFill>
              <a:ln>
                <a:noFill/>
              </a:ln>
              <a:effectLst/>
            </c:spPr>
            <c:extLst>
              <c:ext xmlns:c16="http://schemas.microsoft.com/office/drawing/2014/chart" uri="{C3380CC4-5D6E-409C-BE32-E72D297353CC}">
                <c16:uniqueId val="{00000021-F2E4-40FE-A407-B1ECF43F9B3D}"/>
              </c:ext>
            </c:extLst>
          </c:dPt>
          <c:dPt>
            <c:idx val="20"/>
            <c:invertIfNegative val="0"/>
            <c:bubble3D val="0"/>
            <c:spPr>
              <a:solidFill>
                <a:schemeClr val="accent1">
                  <a:lumMod val="50000"/>
                </a:schemeClr>
              </a:solidFill>
              <a:ln>
                <a:noFill/>
              </a:ln>
              <a:effectLst/>
            </c:spPr>
            <c:extLst>
              <c:ext xmlns:c16="http://schemas.microsoft.com/office/drawing/2014/chart" uri="{C3380CC4-5D6E-409C-BE32-E72D297353CC}">
                <c16:uniqueId val="{00000023-F2E4-40FE-A407-B1ECF43F9B3D}"/>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Narrow" panose="020B0606020202030204" pitchFamily="34" charset="0"/>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F2E4-40FE-A407-B1ECF43F9B3D}"/>
                </c:ext>
              </c:extLst>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Narrow" panose="020B0606020202030204" pitchFamily="34" charset="0"/>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F2E4-40FE-A407-B1ECF43F9B3D}"/>
                </c:ext>
              </c:extLst>
            </c:dLbl>
            <c:dLbl>
              <c:idx val="3"/>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Narrow" panose="020B0606020202030204" pitchFamily="34" charset="0"/>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5-F2E4-40FE-A407-B1ECF43F9B3D}"/>
                </c:ext>
              </c:extLst>
            </c:dLbl>
            <c:dLbl>
              <c:idx val="4"/>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Narrow" panose="020B0606020202030204" pitchFamily="34" charset="0"/>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7-F2E4-40FE-A407-B1ECF43F9B3D}"/>
                </c:ext>
              </c:extLst>
            </c:dLbl>
            <c:dLbl>
              <c:idx val="5"/>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Narrow" panose="020B0606020202030204" pitchFamily="34" charset="0"/>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9-F2E4-40FE-A407-B1ECF43F9B3D}"/>
                </c:ext>
              </c:extLst>
            </c:dLbl>
            <c:dLbl>
              <c:idx val="13"/>
              <c:layout>
                <c:manualLayout>
                  <c:x val="0"/>
                  <c:y val="6.7029564532971583E-2"/>
                </c:manualLayout>
              </c:layout>
              <c:tx>
                <c:rich>
                  <a:bodyPr/>
                  <a:lstStyle/>
                  <a:p>
                    <a:r>
                      <a:rPr lang="en-US" sz="1400" dirty="0"/>
                      <a:t>100%*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7-F2E4-40FE-A407-B1ECF43F9B3D}"/>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Narrow" panose="020B060602020203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Sheet1!$A$2:$A$22</c:f>
              <c:strCache>
                <c:ptCount val="21"/>
                <c:pt idx="0">
                  <c:v>AMAB</c:v>
                </c:pt>
                <c:pt idx="1">
                  <c:v>AFAB</c:v>
                </c:pt>
                <c:pt idx="3">
                  <c:v>White</c:v>
                </c:pt>
                <c:pt idx="4">
                  <c:v>Black</c:v>
                </c:pt>
                <c:pt idx="5">
                  <c:v>Hispanic</c:v>
                </c:pt>
                <c:pt idx="7">
                  <c:v>0-19</c:v>
                </c:pt>
                <c:pt idx="8">
                  <c:v>20-29</c:v>
                </c:pt>
                <c:pt idx="9">
                  <c:v>30-39</c:v>
                </c:pt>
                <c:pt idx="10">
                  <c:v>40-49</c:v>
                </c:pt>
                <c:pt idx="11">
                  <c:v>50-59</c:v>
                </c:pt>
                <c:pt idx="12">
                  <c:v>60-69</c:v>
                </c:pt>
                <c:pt idx="13">
                  <c:v>70+</c:v>
                </c:pt>
                <c:pt idx="15">
                  <c:v>MSM</c:v>
                </c:pt>
                <c:pt idx="16">
                  <c:v>IDU</c:v>
                </c:pt>
                <c:pt idx="17">
                  <c:v>MSM/IDU</c:v>
                </c:pt>
                <c:pt idx="18">
                  <c:v>HTSX</c:v>
                </c:pt>
                <c:pt idx="19">
                  <c:v>Pres. HTSX</c:v>
                </c:pt>
                <c:pt idx="20">
                  <c:v>NIR</c:v>
                </c:pt>
              </c:strCache>
            </c:strRef>
          </c:cat>
          <c:val>
            <c:numRef>
              <c:f>Sheet1!$B$2:$B$22</c:f>
              <c:numCache>
                <c:formatCode>0%</c:formatCode>
                <c:ptCount val="21"/>
                <c:pt idx="0">
                  <c:v>0.91</c:v>
                </c:pt>
                <c:pt idx="1">
                  <c:v>0.88</c:v>
                </c:pt>
                <c:pt idx="3">
                  <c:v>0.9</c:v>
                </c:pt>
                <c:pt idx="4">
                  <c:v>0.89</c:v>
                </c:pt>
                <c:pt idx="5">
                  <c:v>0.92</c:v>
                </c:pt>
                <c:pt idx="7">
                  <c:v>0.9</c:v>
                </c:pt>
                <c:pt idx="8">
                  <c:v>0.91</c:v>
                </c:pt>
                <c:pt idx="9">
                  <c:v>0.89</c:v>
                </c:pt>
                <c:pt idx="10">
                  <c:v>0.89</c:v>
                </c:pt>
                <c:pt idx="11">
                  <c:v>0.91</c:v>
                </c:pt>
                <c:pt idx="12">
                  <c:v>0.94</c:v>
                </c:pt>
                <c:pt idx="13">
                  <c:v>1</c:v>
                </c:pt>
                <c:pt idx="15">
                  <c:v>0.93</c:v>
                </c:pt>
                <c:pt idx="16">
                  <c:v>0.83</c:v>
                </c:pt>
                <c:pt idx="17">
                  <c:v>0.91</c:v>
                </c:pt>
                <c:pt idx="18">
                  <c:v>0.92</c:v>
                </c:pt>
                <c:pt idx="19">
                  <c:v>0.93</c:v>
                </c:pt>
                <c:pt idx="20">
                  <c:v>0.89</c:v>
                </c:pt>
              </c:numCache>
            </c:numRef>
          </c:val>
          <c:extLst>
            <c:ext xmlns:c16="http://schemas.microsoft.com/office/drawing/2014/chart" uri="{C3380CC4-5D6E-409C-BE32-E72D297353CC}">
              <c16:uniqueId val="{00000024-F2E4-40FE-A407-B1ECF43F9B3D}"/>
            </c:ext>
          </c:extLst>
        </c:ser>
        <c:dLbls>
          <c:dLblPos val="inEnd"/>
          <c:showLegendKey val="0"/>
          <c:showVal val="1"/>
          <c:showCatName val="0"/>
          <c:showSerName val="0"/>
          <c:showPercent val="0"/>
          <c:showBubbleSize val="0"/>
        </c:dLbls>
        <c:gapWidth val="13"/>
        <c:axId val="368245376"/>
        <c:axId val="369733632"/>
      </c:barChart>
      <c:catAx>
        <c:axId val="368245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369733632"/>
        <c:crosses val="autoZero"/>
        <c:auto val="1"/>
        <c:lblAlgn val="ctr"/>
        <c:lblOffset val="100"/>
        <c:noMultiLvlLbl val="0"/>
      </c:catAx>
      <c:valAx>
        <c:axId val="369733632"/>
        <c:scaling>
          <c:orientation val="minMax"/>
          <c:max val="1"/>
        </c:scaling>
        <c:delete val="0"/>
        <c:axPos val="l"/>
        <c:numFmt formatCode="0%" sourceLinked="1"/>
        <c:majorTickMark val="out"/>
        <c:minorTickMark val="none"/>
        <c:tickLblPos val="nextTo"/>
        <c:spPr>
          <a:noFill/>
          <a:ln w="6350">
            <a:solidFill>
              <a:schemeClr val="bg1">
                <a:lumMod val="65000"/>
              </a:schemeClr>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3682453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latin typeface="Arial Narrow" panose="020B0606020202030204" pitchFamily="34" charset="0"/>
        </a:defRPr>
      </a:pPr>
      <a:endParaRPr lang="en-US"/>
    </a:p>
  </c:txPr>
  <c:externalData r:id="rId2">
    <c:autoUpdate val="0"/>
  </c:externalData>
  <c:userShapes r:id="rId3"/>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3453493018097147E-2"/>
          <c:y val="3.457651472512021E-2"/>
          <c:w val="0.93689455156688095"/>
          <c:h val="0.81616444579043002"/>
        </c:manualLayout>
      </c:layout>
      <c:barChart>
        <c:barDir val="col"/>
        <c:grouping val="clustered"/>
        <c:varyColors val="0"/>
        <c:ser>
          <c:idx val="0"/>
          <c:order val="0"/>
          <c:tx>
            <c:strRef>
              <c:f>Sheet1!$B$1</c:f>
              <c:strCache>
                <c:ptCount val="1"/>
                <c:pt idx="0">
                  <c:v>Suppression</c:v>
                </c:pt>
              </c:strCache>
            </c:strRef>
          </c:tx>
          <c:spPr>
            <a:solidFill>
              <a:schemeClr val="accent1"/>
            </a:solidFill>
            <a:ln>
              <a:noFill/>
            </a:ln>
            <a:effectLst/>
          </c:spPr>
          <c:invertIfNegative val="0"/>
          <c:dPt>
            <c:idx val="0"/>
            <c:invertIfNegative val="0"/>
            <c:bubble3D val="0"/>
            <c:spPr>
              <a:solidFill>
                <a:schemeClr val="accent3">
                  <a:lumMod val="40000"/>
                  <a:lumOff val="60000"/>
                </a:schemeClr>
              </a:solidFill>
              <a:ln>
                <a:noFill/>
              </a:ln>
              <a:effectLst/>
            </c:spPr>
            <c:extLst>
              <c:ext xmlns:c16="http://schemas.microsoft.com/office/drawing/2014/chart" uri="{C3380CC4-5D6E-409C-BE32-E72D297353CC}">
                <c16:uniqueId val="{00000001-C95F-4944-8A3C-C416AD43FC89}"/>
              </c:ext>
            </c:extLst>
          </c:dPt>
          <c:dPt>
            <c:idx val="1"/>
            <c:invertIfNegative val="0"/>
            <c:bubble3D val="0"/>
            <c:spPr>
              <a:solidFill>
                <a:schemeClr val="accent3">
                  <a:lumMod val="40000"/>
                  <a:lumOff val="60000"/>
                </a:schemeClr>
              </a:solidFill>
              <a:ln>
                <a:noFill/>
              </a:ln>
              <a:effectLst/>
            </c:spPr>
            <c:extLst>
              <c:ext xmlns:c16="http://schemas.microsoft.com/office/drawing/2014/chart" uri="{C3380CC4-5D6E-409C-BE32-E72D297353CC}">
                <c16:uniqueId val="{00000003-C95F-4944-8A3C-C416AD43FC89}"/>
              </c:ext>
            </c:extLst>
          </c:dPt>
          <c:dPt>
            <c:idx val="3"/>
            <c:invertIfNegative val="0"/>
            <c:bubble3D val="0"/>
            <c:spPr>
              <a:solidFill>
                <a:schemeClr val="accent3">
                  <a:lumMod val="60000"/>
                  <a:lumOff val="40000"/>
                </a:schemeClr>
              </a:solidFill>
              <a:ln>
                <a:noFill/>
              </a:ln>
              <a:effectLst/>
            </c:spPr>
            <c:extLst>
              <c:ext xmlns:c16="http://schemas.microsoft.com/office/drawing/2014/chart" uri="{C3380CC4-5D6E-409C-BE32-E72D297353CC}">
                <c16:uniqueId val="{00000005-C95F-4944-8A3C-C416AD43FC89}"/>
              </c:ext>
            </c:extLst>
          </c:dPt>
          <c:dPt>
            <c:idx val="4"/>
            <c:invertIfNegative val="0"/>
            <c:bubble3D val="0"/>
            <c:spPr>
              <a:solidFill>
                <a:schemeClr val="accent3">
                  <a:lumMod val="60000"/>
                  <a:lumOff val="40000"/>
                </a:schemeClr>
              </a:solidFill>
              <a:ln>
                <a:noFill/>
              </a:ln>
              <a:effectLst/>
            </c:spPr>
            <c:extLst>
              <c:ext xmlns:c16="http://schemas.microsoft.com/office/drawing/2014/chart" uri="{C3380CC4-5D6E-409C-BE32-E72D297353CC}">
                <c16:uniqueId val="{00000007-C95F-4944-8A3C-C416AD43FC89}"/>
              </c:ext>
            </c:extLst>
          </c:dPt>
          <c:dPt>
            <c:idx val="5"/>
            <c:invertIfNegative val="0"/>
            <c:bubble3D val="0"/>
            <c:spPr>
              <a:solidFill>
                <a:schemeClr val="accent3">
                  <a:lumMod val="60000"/>
                  <a:lumOff val="40000"/>
                </a:schemeClr>
              </a:solidFill>
              <a:ln>
                <a:noFill/>
              </a:ln>
              <a:effectLst/>
            </c:spPr>
            <c:extLst>
              <c:ext xmlns:c16="http://schemas.microsoft.com/office/drawing/2014/chart" uri="{C3380CC4-5D6E-409C-BE32-E72D297353CC}">
                <c16:uniqueId val="{00000009-C95F-4944-8A3C-C416AD43FC89}"/>
              </c:ext>
            </c:extLst>
          </c:dPt>
          <c:dPt>
            <c:idx val="7"/>
            <c:invertIfNegative val="0"/>
            <c:bubble3D val="0"/>
            <c:spPr>
              <a:solidFill>
                <a:schemeClr val="accent3">
                  <a:lumMod val="75000"/>
                </a:schemeClr>
              </a:solidFill>
              <a:ln>
                <a:noFill/>
              </a:ln>
              <a:effectLst/>
            </c:spPr>
            <c:extLst>
              <c:ext xmlns:c16="http://schemas.microsoft.com/office/drawing/2014/chart" uri="{C3380CC4-5D6E-409C-BE32-E72D297353CC}">
                <c16:uniqueId val="{0000000B-C95F-4944-8A3C-C416AD43FC89}"/>
              </c:ext>
            </c:extLst>
          </c:dPt>
          <c:dPt>
            <c:idx val="8"/>
            <c:invertIfNegative val="0"/>
            <c:bubble3D val="0"/>
            <c:spPr>
              <a:solidFill>
                <a:schemeClr val="accent3">
                  <a:lumMod val="75000"/>
                </a:schemeClr>
              </a:solidFill>
              <a:ln>
                <a:noFill/>
              </a:ln>
              <a:effectLst/>
            </c:spPr>
            <c:extLst>
              <c:ext xmlns:c16="http://schemas.microsoft.com/office/drawing/2014/chart" uri="{C3380CC4-5D6E-409C-BE32-E72D297353CC}">
                <c16:uniqueId val="{0000000D-C95F-4944-8A3C-C416AD43FC89}"/>
              </c:ext>
            </c:extLst>
          </c:dPt>
          <c:dPt>
            <c:idx val="9"/>
            <c:invertIfNegative val="0"/>
            <c:bubble3D val="0"/>
            <c:spPr>
              <a:solidFill>
                <a:schemeClr val="accent3">
                  <a:lumMod val="75000"/>
                </a:schemeClr>
              </a:solidFill>
              <a:ln>
                <a:noFill/>
              </a:ln>
              <a:effectLst/>
            </c:spPr>
            <c:extLst>
              <c:ext xmlns:c16="http://schemas.microsoft.com/office/drawing/2014/chart" uri="{C3380CC4-5D6E-409C-BE32-E72D297353CC}">
                <c16:uniqueId val="{0000000F-C95F-4944-8A3C-C416AD43FC89}"/>
              </c:ext>
            </c:extLst>
          </c:dPt>
          <c:dPt>
            <c:idx val="10"/>
            <c:invertIfNegative val="0"/>
            <c:bubble3D val="0"/>
            <c:spPr>
              <a:solidFill>
                <a:schemeClr val="accent3">
                  <a:lumMod val="75000"/>
                </a:schemeClr>
              </a:solidFill>
              <a:ln>
                <a:noFill/>
              </a:ln>
              <a:effectLst/>
            </c:spPr>
            <c:extLst>
              <c:ext xmlns:c16="http://schemas.microsoft.com/office/drawing/2014/chart" uri="{C3380CC4-5D6E-409C-BE32-E72D297353CC}">
                <c16:uniqueId val="{00000011-C95F-4944-8A3C-C416AD43FC89}"/>
              </c:ext>
            </c:extLst>
          </c:dPt>
          <c:dPt>
            <c:idx val="11"/>
            <c:invertIfNegative val="0"/>
            <c:bubble3D val="0"/>
            <c:spPr>
              <a:solidFill>
                <a:schemeClr val="accent3">
                  <a:lumMod val="75000"/>
                </a:schemeClr>
              </a:solidFill>
              <a:ln>
                <a:noFill/>
              </a:ln>
              <a:effectLst/>
            </c:spPr>
            <c:extLst>
              <c:ext xmlns:c16="http://schemas.microsoft.com/office/drawing/2014/chart" uri="{C3380CC4-5D6E-409C-BE32-E72D297353CC}">
                <c16:uniqueId val="{00000013-C95F-4944-8A3C-C416AD43FC89}"/>
              </c:ext>
            </c:extLst>
          </c:dPt>
          <c:dPt>
            <c:idx val="12"/>
            <c:invertIfNegative val="0"/>
            <c:bubble3D val="0"/>
            <c:spPr>
              <a:solidFill>
                <a:schemeClr val="accent3">
                  <a:lumMod val="75000"/>
                </a:schemeClr>
              </a:solidFill>
              <a:ln>
                <a:noFill/>
              </a:ln>
              <a:effectLst/>
            </c:spPr>
            <c:extLst>
              <c:ext xmlns:c16="http://schemas.microsoft.com/office/drawing/2014/chart" uri="{C3380CC4-5D6E-409C-BE32-E72D297353CC}">
                <c16:uniqueId val="{00000015-C95F-4944-8A3C-C416AD43FC89}"/>
              </c:ext>
            </c:extLst>
          </c:dPt>
          <c:dPt>
            <c:idx val="13"/>
            <c:invertIfNegative val="0"/>
            <c:bubble3D val="0"/>
            <c:spPr>
              <a:solidFill>
                <a:schemeClr val="accent3">
                  <a:lumMod val="75000"/>
                </a:schemeClr>
              </a:solidFill>
              <a:ln>
                <a:noFill/>
              </a:ln>
              <a:effectLst/>
            </c:spPr>
            <c:extLst>
              <c:ext xmlns:c16="http://schemas.microsoft.com/office/drawing/2014/chart" uri="{C3380CC4-5D6E-409C-BE32-E72D297353CC}">
                <c16:uniqueId val="{00000017-C95F-4944-8A3C-C416AD43FC89}"/>
              </c:ext>
            </c:extLst>
          </c:dPt>
          <c:dPt>
            <c:idx val="15"/>
            <c:invertIfNegative val="0"/>
            <c:bubble3D val="0"/>
            <c:spPr>
              <a:solidFill>
                <a:schemeClr val="accent3">
                  <a:lumMod val="50000"/>
                </a:schemeClr>
              </a:solidFill>
              <a:ln>
                <a:noFill/>
              </a:ln>
              <a:effectLst/>
            </c:spPr>
            <c:extLst>
              <c:ext xmlns:c16="http://schemas.microsoft.com/office/drawing/2014/chart" uri="{C3380CC4-5D6E-409C-BE32-E72D297353CC}">
                <c16:uniqueId val="{00000019-C95F-4944-8A3C-C416AD43FC89}"/>
              </c:ext>
            </c:extLst>
          </c:dPt>
          <c:dPt>
            <c:idx val="16"/>
            <c:invertIfNegative val="0"/>
            <c:bubble3D val="0"/>
            <c:spPr>
              <a:solidFill>
                <a:schemeClr val="accent3">
                  <a:lumMod val="50000"/>
                </a:schemeClr>
              </a:solidFill>
              <a:ln>
                <a:noFill/>
              </a:ln>
              <a:effectLst/>
            </c:spPr>
            <c:extLst>
              <c:ext xmlns:c16="http://schemas.microsoft.com/office/drawing/2014/chart" uri="{C3380CC4-5D6E-409C-BE32-E72D297353CC}">
                <c16:uniqueId val="{0000001B-C95F-4944-8A3C-C416AD43FC89}"/>
              </c:ext>
            </c:extLst>
          </c:dPt>
          <c:dPt>
            <c:idx val="17"/>
            <c:invertIfNegative val="0"/>
            <c:bubble3D val="0"/>
            <c:spPr>
              <a:solidFill>
                <a:schemeClr val="accent3">
                  <a:lumMod val="50000"/>
                </a:schemeClr>
              </a:solidFill>
              <a:ln>
                <a:noFill/>
              </a:ln>
              <a:effectLst/>
            </c:spPr>
            <c:extLst>
              <c:ext xmlns:c16="http://schemas.microsoft.com/office/drawing/2014/chart" uri="{C3380CC4-5D6E-409C-BE32-E72D297353CC}">
                <c16:uniqueId val="{0000001D-C95F-4944-8A3C-C416AD43FC89}"/>
              </c:ext>
            </c:extLst>
          </c:dPt>
          <c:dPt>
            <c:idx val="18"/>
            <c:invertIfNegative val="0"/>
            <c:bubble3D val="0"/>
            <c:spPr>
              <a:solidFill>
                <a:schemeClr val="accent3">
                  <a:lumMod val="50000"/>
                </a:schemeClr>
              </a:solidFill>
              <a:ln>
                <a:noFill/>
              </a:ln>
              <a:effectLst/>
            </c:spPr>
            <c:extLst>
              <c:ext xmlns:c16="http://schemas.microsoft.com/office/drawing/2014/chart" uri="{C3380CC4-5D6E-409C-BE32-E72D297353CC}">
                <c16:uniqueId val="{0000001F-C95F-4944-8A3C-C416AD43FC89}"/>
              </c:ext>
            </c:extLst>
          </c:dPt>
          <c:dPt>
            <c:idx val="19"/>
            <c:invertIfNegative val="0"/>
            <c:bubble3D val="0"/>
            <c:spPr>
              <a:solidFill>
                <a:schemeClr val="accent3">
                  <a:lumMod val="50000"/>
                </a:schemeClr>
              </a:solidFill>
              <a:ln>
                <a:noFill/>
              </a:ln>
              <a:effectLst/>
            </c:spPr>
            <c:extLst>
              <c:ext xmlns:c16="http://schemas.microsoft.com/office/drawing/2014/chart" uri="{C3380CC4-5D6E-409C-BE32-E72D297353CC}">
                <c16:uniqueId val="{00000021-C95F-4944-8A3C-C416AD43FC89}"/>
              </c:ext>
            </c:extLst>
          </c:dPt>
          <c:dPt>
            <c:idx val="20"/>
            <c:invertIfNegative val="0"/>
            <c:bubble3D val="0"/>
            <c:spPr>
              <a:solidFill>
                <a:schemeClr val="accent3">
                  <a:lumMod val="50000"/>
                </a:schemeClr>
              </a:solidFill>
              <a:ln>
                <a:noFill/>
              </a:ln>
              <a:effectLst/>
            </c:spPr>
            <c:extLst>
              <c:ext xmlns:c16="http://schemas.microsoft.com/office/drawing/2014/chart" uri="{C3380CC4-5D6E-409C-BE32-E72D297353CC}">
                <c16:uniqueId val="{00000023-C95F-4944-8A3C-C416AD43FC89}"/>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Narrow" panose="020B0606020202030204" pitchFamily="34" charset="0"/>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C95F-4944-8A3C-C416AD43FC89}"/>
                </c:ext>
              </c:extLst>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Narrow" panose="020B0606020202030204" pitchFamily="34" charset="0"/>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manualLayout>
                      <c:w val="3.8462962962962963E-2"/>
                      <c:h val="8.9704378421055414E-2"/>
                    </c:manualLayout>
                  </c15:layout>
                </c:ext>
                <c:ext xmlns:c16="http://schemas.microsoft.com/office/drawing/2014/chart" uri="{C3380CC4-5D6E-409C-BE32-E72D297353CC}">
                  <c16:uniqueId val="{00000003-C95F-4944-8A3C-C416AD43FC89}"/>
                </c:ext>
              </c:extLst>
            </c:dLbl>
            <c:dLbl>
              <c:idx val="3"/>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Narrow" panose="020B0606020202030204" pitchFamily="34" charset="0"/>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5-C95F-4944-8A3C-C416AD43FC89}"/>
                </c:ext>
              </c:extLst>
            </c:dLbl>
            <c:dLbl>
              <c:idx val="4"/>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Narrow" panose="020B0606020202030204" pitchFamily="34" charset="0"/>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7-C95F-4944-8A3C-C416AD43FC89}"/>
                </c:ext>
              </c:extLst>
            </c:dLbl>
            <c:dLbl>
              <c:idx val="5"/>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Narrow" panose="020B0606020202030204" pitchFamily="34" charset="0"/>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9-C95F-4944-8A3C-C416AD43FC89}"/>
                </c:ext>
              </c:extLst>
            </c:dLbl>
            <c:dLbl>
              <c:idx val="13"/>
              <c:tx>
                <c:rich>
                  <a:bodyPr rot="0" spcFirstLastPara="1" vertOverflow="ellipsis" vert="horz" wrap="square" lIns="38100" tIns="19050" rIns="38100" bIns="19050" anchor="ctr" anchorCtr="1">
                    <a:noAutofit/>
                  </a:bodyPr>
                  <a:lstStyle/>
                  <a:p>
                    <a:pPr>
                      <a:defRPr sz="1400" b="1" i="0" u="none" strike="noStrike" kern="1200" baseline="0">
                        <a:solidFill>
                          <a:schemeClr val="bg1"/>
                        </a:solidFill>
                        <a:latin typeface="Arial Narrow" panose="020B0606020202030204" pitchFamily="34" charset="0"/>
                        <a:ea typeface="+mn-ea"/>
                        <a:cs typeface="+mn-cs"/>
                      </a:defRPr>
                    </a:pPr>
                    <a:fld id="{E0111A8B-DA4E-482F-AB9D-A9151DEDEC07}" type="VALUE">
                      <a:rPr lang="en-US" sz="1400" smtClean="0"/>
                      <a:pPr>
                        <a:defRPr sz="1400" b="1" i="0" u="none" strike="noStrike" kern="1200" baseline="0">
                          <a:solidFill>
                            <a:schemeClr val="bg1"/>
                          </a:solidFill>
                          <a:latin typeface="Arial Narrow" panose="020B0606020202030204" pitchFamily="34" charset="0"/>
                          <a:ea typeface="+mn-ea"/>
                          <a:cs typeface="+mn-cs"/>
                        </a:defRPr>
                      </a:pPr>
                      <a:t>[VALUE]</a:t>
                    </a:fld>
                    <a:r>
                      <a:rPr lang="en-US" sz="1400" dirty="0"/>
                      <a:t>*</a:t>
                    </a:r>
                  </a:p>
                </c:rich>
              </c:tx>
              <c:spPr>
                <a:noFill/>
                <a:ln>
                  <a:noFill/>
                </a:ln>
                <a:effectLst/>
              </c:spPr>
              <c:dLblPos val="inEnd"/>
              <c:showLegendKey val="0"/>
              <c:showVal val="1"/>
              <c:showCatName val="0"/>
              <c:showSerName val="0"/>
              <c:showPercent val="0"/>
              <c:showBubbleSize val="0"/>
              <c:extLst>
                <c:ext xmlns:c15="http://schemas.microsoft.com/office/drawing/2012/chart" uri="{CE6537A1-D6FC-4f65-9D91-7224C49458BB}">
                  <c15:layout>
                    <c:manualLayout>
                      <c:w val="4.4111111111111108E-2"/>
                      <c:h val="8.8141025641025647E-2"/>
                    </c:manualLayout>
                  </c15:layout>
                  <c15:dlblFieldTable/>
                  <c15:showDataLabelsRange val="0"/>
                </c:ext>
                <c:ext xmlns:c16="http://schemas.microsoft.com/office/drawing/2014/chart" uri="{C3380CC4-5D6E-409C-BE32-E72D297353CC}">
                  <c16:uniqueId val="{00000017-C95F-4944-8A3C-C416AD43FC89}"/>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Narrow" panose="020B060602020203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Sheet1!$A$2:$A$22</c:f>
              <c:strCache>
                <c:ptCount val="21"/>
                <c:pt idx="0">
                  <c:v>AMAB</c:v>
                </c:pt>
                <c:pt idx="1">
                  <c:v>AFAB</c:v>
                </c:pt>
                <c:pt idx="3">
                  <c:v>White</c:v>
                </c:pt>
                <c:pt idx="4">
                  <c:v>Black</c:v>
                </c:pt>
                <c:pt idx="5">
                  <c:v>Hispanic</c:v>
                </c:pt>
                <c:pt idx="7">
                  <c:v>0-19</c:v>
                </c:pt>
                <c:pt idx="8">
                  <c:v>20-29</c:v>
                </c:pt>
                <c:pt idx="9">
                  <c:v>30-39</c:v>
                </c:pt>
                <c:pt idx="10">
                  <c:v>40-49</c:v>
                </c:pt>
                <c:pt idx="11">
                  <c:v>50-59</c:v>
                </c:pt>
                <c:pt idx="12">
                  <c:v>60-69</c:v>
                </c:pt>
                <c:pt idx="13">
                  <c:v>70+</c:v>
                </c:pt>
                <c:pt idx="15">
                  <c:v>MSM</c:v>
                </c:pt>
                <c:pt idx="16">
                  <c:v>IDU</c:v>
                </c:pt>
                <c:pt idx="17">
                  <c:v>MSM/IDU</c:v>
                </c:pt>
                <c:pt idx="18">
                  <c:v>HTSX</c:v>
                </c:pt>
                <c:pt idx="19">
                  <c:v>Pres. HTSX</c:v>
                </c:pt>
                <c:pt idx="20">
                  <c:v>NIR</c:v>
                </c:pt>
              </c:strCache>
            </c:strRef>
          </c:cat>
          <c:val>
            <c:numRef>
              <c:f>Sheet1!$B$2:$B$22</c:f>
              <c:numCache>
                <c:formatCode>0%</c:formatCode>
                <c:ptCount val="21"/>
                <c:pt idx="0">
                  <c:v>0.82</c:v>
                </c:pt>
                <c:pt idx="1">
                  <c:v>0.8</c:v>
                </c:pt>
                <c:pt idx="3">
                  <c:v>0.78</c:v>
                </c:pt>
                <c:pt idx="4">
                  <c:v>0.8</c:v>
                </c:pt>
                <c:pt idx="5">
                  <c:v>0.85</c:v>
                </c:pt>
                <c:pt idx="7">
                  <c:v>0.7</c:v>
                </c:pt>
                <c:pt idx="8">
                  <c:v>0.79</c:v>
                </c:pt>
                <c:pt idx="9">
                  <c:v>0.77</c:v>
                </c:pt>
                <c:pt idx="10">
                  <c:v>0.89</c:v>
                </c:pt>
                <c:pt idx="11">
                  <c:v>0.87</c:v>
                </c:pt>
                <c:pt idx="12">
                  <c:v>0.89</c:v>
                </c:pt>
                <c:pt idx="13">
                  <c:v>1</c:v>
                </c:pt>
                <c:pt idx="15">
                  <c:v>0.89</c:v>
                </c:pt>
                <c:pt idx="16">
                  <c:v>0.59</c:v>
                </c:pt>
                <c:pt idx="17">
                  <c:v>0.81</c:v>
                </c:pt>
                <c:pt idx="18">
                  <c:v>0.89</c:v>
                </c:pt>
                <c:pt idx="19">
                  <c:v>0.79</c:v>
                </c:pt>
                <c:pt idx="20">
                  <c:v>0.85</c:v>
                </c:pt>
              </c:numCache>
            </c:numRef>
          </c:val>
          <c:extLst>
            <c:ext xmlns:c16="http://schemas.microsoft.com/office/drawing/2014/chart" uri="{C3380CC4-5D6E-409C-BE32-E72D297353CC}">
              <c16:uniqueId val="{00000024-C95F-4944-8A3C-C416AD43FC89}"/>
            </c:ext>
          </c:extLst>
        </c:ser>
        <c:dLbls>
          <c:dLblPos val="inEnd"/>
          <c:showLegendKey val="0"/>
          <c:showVal val="1"/>
          <c:showCatName val="0"/>
          <c:showSerName val="0"/>
          <c:showPercent val="0"/>
          <c:showBubbleSize val="0"/>
        </c:dLbls>
        <c:gapWidth val="13"/>
        <c:axId val="393700096"/>
        <c:axId val="393702784"/>
      </c:barChart>
      <c:catAx>
        <c:axId val="393700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393702784"/>
        <c:crosses val="autoZero"/>
        <c:auto val="1"/>
        <c:lblAlgn val="ctr"/>
        <c:lblOffset val="100"/>
        <c:noMultiLvlLbl val="0"/>
      </c:catAx>
      <c:valAx>
        <c:axId val="393702784"/>
        <c:scaling>
          <c:orientation val="minMax"/>
          <c:max val="1"/>
        </c:scaling>
        <c:delete val="0"/>
        <c:axPos val="l"/>
        <c:numFmt formatCode="0%" sourceLinked="1"/>
        <c:majorTickMark val="out"/>
        <c:minorTickMark val="none"/>
        <c:tickLblPos val="nextTo"/>
        <c:spPr>
          <a:noFill/>
          <a:ln w="6350">
            <a:solidFill>
              <a:schemeClr val="bg1">
                <a:lumMod val="65000"/>
              </a:schemeClr>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393700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latin typeface="Arial Narrow" panose="020B0606020202030204" pitchFamily="34" charset="0"/>
        </a:defRPr>
      </a:pPr>
      <a:endParaRPr lang="en-US"/>
    </a:p>
  </c:txPr>
  <c:externalData r:id="rId2">
    <c:autoUpdate val="0"/>
  </c:externalData>
  <c:userShapes r:id="rId3"/>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5719081800521374E-2"/>
          <c:y val="0.18945502501013137"/>
          <c:w val="0.91428091819947865"/>
          <c:h val="0.68585649901882861"/>
        </c:manualLayout>
      </c:layout>
      <c:barChart>
        <c:barDir val="col"/>
        <c:grouping val="clustered"/>
        <c:varyColors val="0"/>
        <c:ser>
          <c:idx val="0"/>
          <c:order val="0"/>
          <c:tx>
            <c:strRef>
              <c:f>Sheet1!$B$1</c:f>
              <c:strCache>
                <c:ptCount val="1"/>
                <c:pt idx="0">
                  <c:v>Column1</c:v>
                </c:pt>
              </c:strCache>
            </c:strRef>
          </c:tx>
          <c:spPr>
            <a:solidFill>
              <a:srgbClr val="0070C0"/>
            </a:solidFill>
            <a:ln>
              <a:noFill/>
            </a:ln>
          </c:spPr>
          <c:invertIfNegative val="0"/>
          <c:dLbls>
            <c:numFmt formatCode="0%" sourceLinked="0"/>
            <c:spPr>
              <a:noFill/>
              <a:ln>
                <a:noFill/>
              </a:ln>
              <a:effectLst/>
            </c:spPr>
            <c:txPr>
              <a:bodyPr/>
              <a:lstStyle/>
              <a:p>
                <a:pPr>
                  <a:defRPr sz="1600" b="1">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PLWH</c:v>
                </c:pt>
                <c:pt idx="1">
                  <c:v>Engaged in Care</c:v>
                </c:pt>
                <c:pt idx="2">
                  <c:v>Retained in Care</c:v>
                </c:pt>
                <c:pt idx="3">
                  <c:v>Virally Suppressed</c:v>
                </c:pt>
              </c:strCache>
            </c:strRef>
          </c:cat>
          <c:val>
            <c:numRef>
              <c:f>Sheet1!$B$2:$B$5</c:f>
              <c:numCache>
                <c:formatCode>General</c:formatCode>
                <c:ptCount val="4"/>
                <c:pt idx="0">
                  <c:v>1</c:v>
                </c:pt>
                <c:pt idx="1">
                  <c:v>0.72</c:v>
                </c:pt>
                <c:pt idx="2">
                  <c:v>0.45</c:v>
                </c:pt>
                <c:pt idx="3">
                  <c:v>0.66</c:v>
                </c:pt>
              </c:numCache>
            </c:numRef>
          </c:val>
          <c:extLst>
            <c:ext xmlns:c16="http://schemas.microsoft.com/office/drawing/2014/chart" uri="{C3380CC4-5D6E-409C-BE32-E72D297353CC}">
              <c16:uniqueId val="{00000000-B6C4-4CCD-8234-FC1CCF1AC9D1}"/>
            </c:ext>
          </c:extLst>
        </c:ser>
        <c:dLbls>
          <c:showLegendKey val="0"/>
          <c:showVal val="0"/>
          <c:showCatName val="0"/>
          <c:showSerName val="0"/>
          <c:showPercent val="0"/>
          <c:showBubbleSize val="0"/>
        </c:dLbls>
        <c:gapWidth val="40"/>
        <c:axId val="116249344"/>
        <c:axId val="116250880"/>
      </c:barChart>
      <c:catAx>
        <c:axId val="116249344"/>
        <c:scaling>
          <c:orientation val="minMax"/>
        </c:scaling>
        <c:delete val="0"/>
        <c:axPos val="b"/>
        <c:numFmt formatCode="General" sourceLinked="0"/>
        <c:majorTickMark val="out"/>
        <c:minorTickMark val="none"/>
        <c:tickLblPos val="nextTo"/>
        <c:spPr>
          <a:ln>
            <a:solidFill>
              <a:schemeClr val="bg1">
                <a:lumMod val="50000"/>
              </a:schemeClr>
            </a:solidFill>
          </a:ln>
        </c:spPr>
        <c:txPr>
          <a:bodyPr/>
          <a:lstStyle/>
          <a:p>
            <a:pPr>
              <a:defRPr sz="1600" b="0">
                <a:solidFill>
                  <a:schemeClr val="tx1">
                    <a:lumMod val="65000"/>
                    <a:lumOff val="35000"/>
                  </a:schemeClr>
                </a:solidFill>
                <a:latin typeface="Arial Narrow" pitchFamily="34" charset="0"/>
              </a:defRPr>
            </a:pPr>
            <a:endParaRPr lang="en-US"/>
          </a:p>
        </c:txPr>
        <c:crossAx val="116250880"/>
        <c:crosses val="autoZero"/>
        <c:auto val="1"/>
        <c:lblAlgn val="ctr"/>
        <c:lblOffset val="100"/>
        <c:noMultiLvlLbl val="0"/>
      </c:catAx>
      <c:valAx>
        <c:axId val="116250880"/>
        <c:scaling>
          <c:orientation val="minMax"/>
          <c:max val="1"/>
        </c:scaling>
        <c:delete val="0"/>
        <c:axPos val="l"/>
        <c:majorGridlines>
          <c:spPr>
            <a:ln>
              <a:noFill/>
            </a:ln>
          </c:spPr>
        </c:majorGridlines>
        <c:numFmt formatCode="0%" sourceLinked="0"/>
        <c:majorTickMark val="out"/>
        <c:minorTickMark val="none"/>
        <c:tickLblPos val="nextTo"/>
        <c:spPr>
          <a:ln>
            <a:solidFill>
              <a:schemeClr val="bg1">
                <a:lumMod val="50000"/>
              </a:schemeClr>
            </a:solidFill>
          </a:ln>
        </c:spPr>
        <c:txPr>
          <a:bodyPr/>
          <a:lstStyle/>
          <a:p>
            <a:pPr>
              <a:defRPr sz="1600" b="0">
                <a:solidFill>
                  <a:schemeClr val="tx1">
                    <a:lumMod val="65000"/>
                    <a:lumOff val="35000"/>
                  </a:schemeClr>
                </a:solidFill>
                <a:latin typeface="Arial Narrow" pitchFamily="34" charset="0"/>
              </a:defRPr>
            </a:pPr>
            <a:endParaRPr lang="en-US"/>
          </a:p>
        </c:txPr>
        <c:crossAx val="116249344"/>
        <c:crosses val="autoZero"/>
        <c:crossBetween val="between"/>
        <c:majorUnit val="0.2"/>
      </c:valAx>
    </c:plotArea>
    <c:plotVisOnly val="1"/>
    <c:dispBlanksAs val="gap"/>
    <c:showDLblsOverMax val="0"/>
  </c:chart>
  <c:spPr>
    <a:ln>
      <a:noFill/>
    </a:ln>
  </c:spPr>
  <c:txPr>
    <a:bodyPr/>
    <a:lstStyle/>
    <a:p>
      <a:pPr>
        <a:defRPr sz="1800"/>
      </a:pPr>
      <a:endParaRPr lang="en-US"/>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234490495612147"/>
          <c:y val="7.2832248708637456E-2"/>
          <c:w val="0.5707958041384128"/>
          <c:h val="0.73721784776902888"/>
        </c:manualLayout>
      </c:layout>
      <c:barChart>
        <c:barDir val="bar"/>
        <c:grouping val="clustered"/>
        <c:varyColors val="0"/>
        <c:ser>
          <c:idx val="0"/>
          <c:order val="0"/>
          <c:tx>
            <c:strRef>
              <c:f>Sheet1!$B$1</c:f>
              <c:strCache>
                <c:ptCount val="1"/>
                <c:pt idx="0">
                  <c:v>Overall</c:v>
                </c:pt>
              </c:strCache>
            </c:strRef>
          </c:tx>
          <c:spPr>
            <a:solidFill>
              <a:srgbClr val="2E648C"/>
            </a:solidFill>
          </c:spPr>
          <c:invertIfNegative val="0"/>
          <c:dPt>
            <c:idx val="1"/>
            <c:invertIfNegative val="0"/>
            <c:bubble3D val="0"/>
            <c:extLst>
              <c:ext xmlns:c16="http://schemas.microsoft.com/office/drawing/2014/chart" uri="{C3380CC4-5D6E-409C-BE32-E72D297353CC}">
                <c16:uniqueId val="{00000000-D9BA-43BF-A93B-073B9813C1BF}"/>
              </c:ext>
            </c:extLst>
          </c:dPt>
          <c:dPt>
            <c:idx val="2"/>
            <c:invertIfNegative val="0"/>
            <c:bubble3D val="0"/>
            <c:extLst>
              <c:ext xmlns:c16="http://schemas.microsoft.com/office/drawing/2014/chart" uri="{C3380CC4-5D6E-409C-BE32-E72D297353CC}">
                <c16:uniqueId val="{00000001-D9BA-43BF-A93B-073B9813C1BF}"/>
              </c:ext>
            </c:extLst>
          </c:dPt>
          <c:dPt>
            <c:idx val="3"/>
            <c:invertIfNegative val="0"/>
            <c:bubble3D val="0"/>
            <c:extLst>
              <c:ext xmlns:c16="http://schemas.microsoft.com/office/drawing/2014/chart" uri="{C3380CC4-5D6E-409C-BE32-E72D297353CC}">
                <c16:uniqueId val="{00000002-D9BA-43BF-A93B-073B9813C1BF}"/>
              </c:ext>
            </c:extLst>
          </c:dPt>
          <c:dPt>
            <c:idx val="4"/>
            <c:invertIfNegative val="0"/>
            <c:bubble3D val="0"/>
            <c:extLst>
              <c:ext xmlns:c16="http://schemas.microsoft.com/office/drawing/2014/chart" uri="{C3380CC4-5D6E-409C-BE32-E72D297353CC}">
                <c16:uniqueId val="{00000003-D9BA-43BF-A93B-073B9813C1BF}"/>
              </c:ext>
            </c:extLst>
          </c:dPt>
          <c:dPt>
            <c:idx val="5"/>
            <c:invertIfNegative val="0"/>
            <c:bubble3D val="0"/>
            <c:extLst>
              <c:ext xmlns:c16="http://schemas.microsoft.com/office/drawing/2014/chart" uri="{C3380CC4-5D6E-409C-BE32-E72D297353CC}">
                <c16:uniqueId val="{00000004-D9BA-43BF-A93B-073B9813C1BF}"/>
              </c:ext>
            </c:extLst>
          </c:dPt>
          <c:dLbls>
            <c:spPr>
              <a:noFill/>
              <a:ln>
                <a:noFill/>
              </a:ln>
              <a:effectLst/>
            </c:spPr>
            <c:txPr>
              <a:bodyPr/>
              <a:lstStyle/>
              <a:p>
                <a:pPr>
                  <a:defRPr sz="1600" b="1">
                    <a:solidFill>
                      <a:srgbClr val="2E648C"/>
                    </a:solidFill>
                    <a:latin typeface="Arial Narrow"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Other/Unknown</c:v>
                </c:pt>
                <c:pt idx="1">
                  <c:v>Asian/Pacific Islander</c:v>
                </c:pt>
                <c:pt idx="2">
                  <c:v>Hispanic/Latinx</c:v>
                </c:pt>
                <c:pt idx="3">
                  <c:v>Black NH</c:v>
                </c:pt>
                <c:pt idx="4">
                  <c:v>White NH</c:v>
                </c:pt>
              </c:strCache>
            </c:strRef>
          </c:cat>
          <c:val>
            <c:numRef>
              <c:f>Sheet1!$B$2:$B$6</c:f>
              <c:numCache>
                <c:formatCode>0%</c:formatCode>
                <c:ptCount val="5"/>
                <c:pt idx="0">
                  <c:v>0.03</c:v>
                </c:pt>
                <c:pt idx="1">
                  <c:v>0.03</c:v>
                </c:pt>
                <c:pt idx="2">
                  <c:v>0.27</c:v>
                </c:pt>
                <c:pt idx="3">
                  <c:v>0.32</c:v>
                </c:pt>
                <c:pt idx="4">
                  <c:v>0.35</c:v>
                </c:pt>
              </c:numCache>
            </c:numRef>
          </c:val>
          <c:extLst>
            <c:ext xmlns:c16="http://schemas.microsoft.com/office/drawing/2014/chart" uri="{C3380CC4-5D6E-409C-BE32-E72D297353CC}">
              <c16:uniqueId val="{00000005-D9BA-43BF-A93B-073B9813C1BF}"/>
            </c:ext>
          </c:extLst>
        </c:ser>
        <c:dLbls>
          <c:dLblPos val="outEnd"/>
          <c:showLegendKey val="0"/>
          <c:showVal val="1"/>
          <c:showCatName val="0"/>
          <c:showSerName val="0"/>
          <c:showPercent val="0"/>
          <c:showBubbleSize val="0"/>
        </c:dLbls>
        <c:gapWidth val="80"/>
        <c:axId val="120150272"/>
        <c:axId val="120173696"/>
      </c:barChart>
      <c:catAx>
        <c:axId val="120150272"/>
        <c:scaling>
          <c:orientation val="minMax"/>
        </c:scaling>
        <c:delete val="0"/>
        <c:axPos val="l"/>
        <c:numFmt formatCode="General" sourceLinked="0"/>
        <c:majorTickMark val="out"/>
        <c:minorTickMark val="none"/>
        <c:tickLblPos val="nextTo"/>
        <c:spPr>
          <a:ln>
            <a:solidFill>
              <a:schemeClr val="bg1">
                <a:lumMod val="50000"/>
              </a:schemeClr>
            </a:solidFill>
          </a:ln>
        </c:spPr>
        <c:txPr>
          <a:bodyPr/>
          <a:lstStyle/>
          <a:p>
            <a:pPr>
              <a:defRPr sz="1600">
                <a:solidFill>
                  <a:schemeClr val="tx1">
                    <a:lumMod val="65000"/>
                    <a:lumOff val="35000"/>
                  </a:schemeClr>
                </a:solidFill>
                <a:latin typeface="Arial Narrow" panose="020B0606020202030204" pitchFamily="34" charset="0"/>
              </a:defRPr>
            </a:pPr>
            <a:endParaRPr lang="en-US"/>
          </a:p>
        </c:txPr>
        <c:crossAx val="120173696"/>
        <c:crosses val="autoZero"/>
        <c:auto val="1"/>
        <c:lblAlgn val="ctr"/>
        <c:lblOffset val="100"/>
        <c:noMultiLvlLbl val="0"/>
      </c:catAx>
      <c:valAx>
        <c:axId val="120173696"/>
        <c:scaling>
          <c:orientation val="minMax"/>
          <c:max val="0.75000000000000011"/>
          <c:min val="0"/>
        </c:scaling>
        <c:delete val="1"/>
        <c:axPos val="b"/>
        <c:numFmt formatCode="0%" sourceLinked="1"/>
        <c:majorTickMark val="out"/>
        <c:minorTickMark val="none"/>
        <c:tickLblPos val="nextTo"/>
        <c:crossAx val="120150272"/>
        <c:crosses val="autoZero"/>
        <c:crossBetween val="between"/>
        <c:majorUnit val="0.25"/>
      </c:valAx>
    </c:plotArea>
    <c:plotVisOnly val="1"/>
    <c:dispBlanksAs val="gap"/>
    <c:showDLblsOverMax val="0"/>
  </c:chart>
  <c:spPr>
    <a:ln>
      <a:noFill/>
    </a:ln>
  </c:spPr>
  <c:txPr>
    <a:bodyPr/>
    <a:lstStyle/>
    <a:p>
      <a:pPr>
        <a:defRPr sz="1800"/>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499280688249533"/>
          <c:y val="6.3934902644580058E-2"/>
          <c:w val="0.54191741619141442"/>
          <c:h val="0.76766904813981174"/>
        </c:manualLayout>
      </c:layout>
      <c:pieChart>
        <c:varyColors val="1"/>
        <c:ser>
          <c:idx val="0"/>
          <c:order val="0"/>
          <c:tx>
            <c:strRef>
              <c:f>Sheet1!$B$1</c:f>
              <c:strCache>
                <c:ptCount val="1"/>
                <c:pt idx="0">
                  <c:v>Percentage of Viral Loads</c:v>
                </c:pt>
              </c:strCache>
            </c:strRef>
          </c:tx>
          <c:dPt>
            <c:idx val="0"/>
            <c:bubble3D val="0"/>
            <c:spPr>
              <a:solidFill>
                <a:schemeClr val="accent5">
                  <a:lumMod val="50000"/>
                </a:schemeClr>
              </a:solidFill>
            </c:spPr>
            <c:extLst>
              <c:ext xmlns:c16="http://schemas.microsoft.com/office/drawing/2014/chart" uri="{C3380CC4-5D6E-409C-BE32-E72D297353CC}">
                <c16:uniqueId val="{00000001-3A52-4258-BD48-4E60BBC47059}"/>
              </c:ext>
            </c:extLst>
          </c:dPt>
          <c:dPt>
            <c:idx val="1"/>
            <c:bubble3D val="0"/>
            <c:spPr>
              <a:solidFill>
                <a:schemeClr val="accent5">
                  <a:lumMod val="60000"/>
                  <a:lumOff val="40000"/>
                </a:schemeClr>
              </a:solidFill>
            </c:spPr>
            <c:extLst>
              <c:ext xmlns:c16="http://schemas.microsoft.com/office/drawing/2014/chart" uri="{C3380CC4-5D6E-409C-BE32-E72D297353CC}">
                <c16:uniqueId val="{00000003-3A52-4258-BD48-4E60BBC47059}"/>
              </c:ext>
            </c:extLst>
          </c:dPt>
          <c:dPt>
            <c:idx val="2"/>
            <c:bubble3D val="0"/>
            <c:spPr>
              <a:solidFill>
                <a:schemeClr val="accent4">
                  <a:lumMod val="60000"/>
                  <a:lumOff val="40000"/>
                </a:schemeClr>
              </a:solidFill>
            </c:spPr>
            <c:extLst>
              <c:ext xmlns:c16="http://schemas.microsoft.com/office/drawing/2014/chart" uri="{C3380CC4-5D6E-409C-BE32-E72D297353CC}">
                <c16:uniqueId val="{00000005-3A52-4258-BD48-4E60BBC47059}"/>
              </c:ext>
            </c:extLst>
          </c:dPt>
          <c:dLbls>
            <c:dLbl>
              <c:idx val="0"/>
              <c:layout>
                <c:manualLayout>
                  <c:x val="-7.3292971533331697E-2"/>
                  <c:y val="-0.17433130361756219"/>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A52-4258-BD48-4E60BBC47059}"/>
                </c:ext>
              </c:extLst>
            </c:dLbl>
            <c:dLbl>
              <c:idx val="1"/>
              <c:layout>
                <c:manualLayout>
                  <c:x val="0.11842689321811273"/>
                  <c:y val="5.540912765927905E-2"/>
                </c:manualLayout>
              </c:layout>
              <c:tx>
                <c:rich>
                  <a:bodyPr/>
                  <a:lstStyle/>
                  <a:p>
                    <a:pPr>
                      <a:defRPr sz="1600" b="1">
                        <a:solidFill>
                          <a:sysClr val="windowText" lastClr="000000"/>
                        </a:solidFill>
                        <a:latin typeface="Arial Narrow" pitchFamily="34" charset="0"/>
                      </a:defRPr>
                    </a:pPr>
                    <a:fld id="{386B0288-7C9C-4926-8EC9-842E5DD2B8F2}" type="VALUE">
                      <a:rPr lang="en-US" sz="1600" smtClean="0"/>
                      <a:pPr>
                        <a:defRPr sz="1600" b="1">
                          <a:solidFill>
                            <a:sysClr val="windowText" lastClr="000000"/>
                          </a:solidFill>
                          <a:latin typeface="Arial Narrow" pitchFamily="34" charset="0"/>
                        </a:defRPr>
                      </a:pPr>
                      <a:t>[VALUE]</a:t>
                    </a:fld>
                    <a:r>
                      <a:rPr lang="en-US" sz="1600" dirty="0"/>
                      <a:t>*</a:t>
                    </a:r>
                  </a:p>
                </c:rich>
              </c:tx>
              <c:sp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A52-4258-BD48-4E60BBC47059}"/>
                </c:ext>
              </c:extLst>
            </c:dLbl>
            <c:dLbl>
              <c:idx val="2"/>
              <c:spPr/>
              <c:txPr>
                <a:bodyPr/>
                <a:lstStyle/>
                <a:p>
                  <a:pPr>
                    <a:defRPr sz="1600" b="1">
                      <a:solidFill>
                        <a:sysClr val="windowText" lastClr="000000"/>
                      </a:solidFill>
                      <a:latin typeface="Arial Narrow"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5-3A52-4258-BD48-4E60BBC47059}"/>
                </c:ext>
              </c:extLst>
            </c:dLbl>
            <c:spPr>
              <a:noFill/>
              <a:ln>
                <a:noFill/>
              </a:ln>
              <a:effectLst/>
            </c:spPr>
            <c:txPr>
              <a:bodyPr/>
              <a:lstStyle/>
              <a:p>
                <a:pPr>
                  <a:defRPr sz="1600" b="1">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1"/>
            <c:extLst>
              <c:ext xmlns:c15="http://schemas.microsoft.com/office/drawing/2012/chart" uri="{CE6537A1-D6FC-4f65-9D91-7224C49458BB}"/>
            </c:extLst>
          </c:dLbls>
          <c:cat>
            <c:strRef>
              <c:f>Sheet1!$A$2:$A$4</c:f>
              <c:strCache>
                <c:ptCount val="3"/>
                <c:pt idx="0">
                  <c:v>Viral Load Suppressed</c:v>
                </c:pt>
                <c:pt idx="1">
                  <c:v>Missing Viral Load Data</c:v>
                </c:pt>
                <c:pt idx="2">
                  <c:v>Viral Load Not Suppressed</c:v>
                </c:pt>
              </c:strCache>
            </c:strRef>
          </c:cat>
          <c:val>
            <c:numRef>
              <c:f>Sheet1!$B$2:$B$4</c:f>
              <c:numCache>
                <c:formatCode>0%</c:formatCode>
                <c:ptCount val="3"/>
                <c:pt idx="0">
                  <c:v>0.66</c:v>
                </c:pt>
                <c:pt idx="1">
                  <c:v>0.31</c:v>
                </c:pt>
                <c:pt idx="2">
                  <c:v>0.04</c:v>
                </c:pt>
              </c:numCache>
            </c:numRef>
          </c:val>
          <c:extLst>
            <c:ext xmlns:c16="http://schemas.microsoft.com/office/drawing/2014/chart" uri="{C3380CC4-5D6E-409C-BE32-E72D297353CC}">
              <c16:uniqueId val="{00000006-3A52-4258-BD48-4E60BBC47059}"/>
            </c:ext>
          </c:extLst>
        </c:ser>
        <c:dLbls>
          <c:dLblPos val="inEnd"/>
          <c:showLegendKey val="0"/>
          <c:showVal val="1"/>
          <c:showCatName val="0"/>
          <c:showSerName val="0"/>
          <c:showPercent val="0"/>
          <c:showBubbleSize val="0"/>
          <c:showLeaderLines val="1"/>
        </c:dLbls>
        <c:firstSliceAng val="0"/>
      </c:pieChart>
    </c:plotArea>
    <c:legend>
      <c:legendPos val="b"/>
      <c:layout>
        <c:manualLayout>
          <c:xMode val="edge"/>
          <c:yMode val="edge"/>
          <c:x val="2.5569519209120494E-2"/>
          <c:y val="0.85515397792707593"/>
          <c:w val="0.97215547979976769"/>
          <c:h val="0.12747890696217021"/>
        </c:manualLayout>
      </c:layout>
      <c:overlay val="0"/>
      <c:txPr>
        <a:bodyPr/>
        <a:lstStyle/>
        <a:p>
          <a:pPr>
            <a:defRPr sz="1600">
              <a:solidFill>
                <a:schemeClr val="tx1">
                  <a:lumMod val="65000"/>
                  <a:lumOff val="35000"/>
                </a:schemeClr>
              </a:solidFill>
              <a:latin typeface="Arial Narrow" pitchFamily="34" charset="0"/>
            </a:defRPr>
          </a:pPr>
          <a:endParaRPr lang="en-US"/>
        </a:p>
      </c:txPr>
    </c:legend>
    <c:plotVisOnly val="1"/>
    <c:dispBlanksAs val="gap"/>
    <c:showDLblsOverMax val="0"/>
  </c:chart>
  <c:spPr>
    <a:ln>
      <a:noFill/>
    </a:ln>
  </c:sp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0267526968948643E-2"/>
          <c:y val="3.3683703119908301E-2"/>
          <c:w val="0.94008053643452338"/>
          <c:h val="0.81616444579043002"/>
        </c:manualLayout>
      </c:layout>
      <c:barChart>
        <c:barDir val="col"/>
        <c:grouping val="clustered"/>
        <c:varyColors val="0"/>
        <c:ser>
          <c:idx val="0"/>
          <c:order val="0"/>
          <c:tx>
            <c:strRef>
              <c:f>Sheet1!$B$1</c:f>
              <c:strCache>
                <c:ptCount val="1"/>
                <c:pt idx="0">
                  <c:v>Linked to care</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1496-4B53-9CBF-29B5CBE1FB2A}"/>
              </c:ext>
            </c:extLst>
          </c:dPt>
          <c:dPt>
            <c:idx val="1"/>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3-1496-4B53-9CBF-29B5CBE1FB2A}"/>
              </c:ext>
            </c:extLst>
          </c:dPt>
          <c:dPt>
            <c:idx val="3"/>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5-1496-4B53-9CBF-29B5CBE1FB2A}"/>
              </c:ext>
            </c:extLst>
          </c:dPt>
          <c:dPt>
            <c:idx val="4"/>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7-1496-4B53-9CBF-29B5CBE1FB2A}"/>
              </c:ext>
            </c:extLst>
          </c:dPt>
          <c:dPt>
            <c:idx val="5"/>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9-1496-4B53-9CBF-29B5CBE1FB2A}"/>
              </c:ext>
            </c:extLst>
          </c:dPt>
          <c:dPt>
            <c:idx val="7"/>
            <c:invertIfNegative val="0"/>
            <c:bubble3D val="0"/>
            <c:spPr>
              <a:solidFill>
                <a:schemeClr val="accent1">
                  <a:lumMod val="75000"/>
                </a:schemeClr>
              </a:solidFill>
              <a:ln>
                <a:noFill/>
              </a:ln>
              <a:effectLst/>
            </c:spPr>
            <c:extLst>
              <c:ext xmlns:c16="http://schemas.microsoft.com/office/drawing/2014/chart" uri="{C3380CC4-5D6E-409C-BE32-E72D297353CC}">
                <c16:uniqueId val="{0000000B-1496-4B53-9CBF-29B5CBE1FB2A}"/>
              </c:ext>
            </c:extLst>
          </c:dPt>
          <c:dPt>
            <c:idx val="8"/>
            <c:invertIfNegative val="0"/>
            <c:bubble3D val="0"/>
            <c:spPr>
              <a:solidFill>
                <a:schemeClr val="accent1">
                  <a:lumMod val="75000"/>
                </a:schemeClr>
              </a:solidFill>
              <a:ln>
                <a:noFill/>
              </a:ln>
              <a:effectLst/>
            </c:spPr>
            <c:extLst>
              <c:ext xmlns:c16="http://schemas.microsoft.com/office/drawing/2014/chart" uri="{C3380CC4-5D6E-409C-BE32-E72D297353CC}">
                <c16:uniqueId val="{0000000D-1496-4B53-9CBF-29B5CBE1FB2A}"/>
              </c:ext>
            </c:extLst>
          </c:dPt>
          <c:dPt>
            <c:idx val="9"/>
            <c:invertIfNegative val="0"/>
            <c:bubble3D val="0"/>
            <c:spPr>
              <a:solidFill>
                <a:schemeClr val="accent1">
                  <a:lumMod val="75000"/>
                </a:schemeClr>
              </a:solidFill>
              <a:ln>
                <a:noFill/>
              </a:ln>
              <a:effectLst/>
            </c:spPr>
            <c:extLst>
              <c:ext xmlns:c16="http://schemas.microsoft.com/office/drawing/2014/chart" uri="{C3380CC4-5D6E-409C-BE32-E72D297353CC}">
                <c16:uniqueId val="{0000000F-1496-4B53-9CBF-29B5CBE1FB2A}"/>
              </c:ext>
            </c:extLst>
          </c:dPt>
          <c:dPt>
            <c:idx val="10"/>
            <c:invertIfNegative val="0"/>
            <c:bubble3D val="0"/>
            <c:spPr>
              <a:solidFill>
                <a:schemeClr val="accent1">
                  <a:lumMod val="75000"/>
                </a:schemeClr>
              </a:solidFill>
              <a:ln>
                <a:noFill/>
              </a:ln>
              <a:effectLst/>
            </c:spPr>
            <c:extLst>
              <c:ext xmlns:c16="http://schemas.microsoft.com/office/drawing/2014/chart" uri="{C3380CC4-5D6E-409C-BE32-E72D297353CC}">
                <c16:uniqueId val="{00000011-1496-4B53-9CBF-29B5CBE1FB2A}"/>
              </c:ext>
            </c:extLst>
          </c:dPt>
          <c:dPt>
            <c:idx val="11"/>
            <c:invertIfNegative val="0"/>
            <c:bubble3D val="0"/>
            <c:spPr>
              <a:solidFill>
                <a:schemeClr val="accent1">
                  <a:lumMod val="75000"/>
                </a:schemeClr>
              </a:solidFill>
              <a:ln>
                <a:noFill/>
              </a:ln>
              <a:effectLst/>
            </c:spPr>
            <c:extLst>
              <c:ext xmlns:c16="http://schemas.microsoft.com/office/drawing/2014/chart" uri="{C3380CC4-5D6E-409C-BE32-E72D297353CC}">
                <c16:uniqueId val="{00000013-1496-4B53-9CBF-29B5CBE1FB2A}"/>
              </c:ext>
            </c:extLst>
          </c:dPt>
          <c:dPt>
            <c:idx val="12"/>
            <c:invertIfNegative val="0"/>
            <c:bubble3D val="0"/>
            <c:spPr>
              <a:solidFill>
                <a:schemeClr val="accent1">
                  <a:lumMod val="75000"/>
                </a:schemeClr>
              </a:solidFill>
              <a:ln>
                <a:noFill/>
              </a:ln>
              <a:effectLst/>
            </c:spPr>
            <c:extLst>
              <c:ext xmlns:c16="http://schemas.microsoft.com/office/drawing/2014/chart" uri="{C3380CC4-5D6E-409C-BE32-E72D297353CC}">
                <c16:uniqueId val="{00000015-1496-4B53-9CBF-29B5CBE1FB2A}"/>
              </c:ext>
            </c:extLst>
          </c:dPt>
          <c:dPt>
            <c:idx val="13"/>
            <c:invertIfNegative val="0"/>
            <c:bubble3D val="0"/>
            <c:spPr>
              <a:solidFill>
                <a:schemeClr val="accent1">
                  <a:lumMod val="75000"/>
                </a:schemeClr>
              </a:solidFill>
              <a:ln>
                <a:noFill/>
              </a:ln>
              <a:effectLst/>
            </c:spPr>
            <c:extLst>
              <c:ext xmlns:c16="http://schemas.microsoft.com/office/drawing/2014/chart" uri="{C3380CC4-5D6E-409C-BE32-E72D297353CC}">
                <c16:uniqueId val="{00000017-1496-4B53-9CBF-29B5CBE1FB2A}"/>
              </c:ext>
            </c:extLst>
          </c:dPt>
          <c:dPt>
            <c:idx val="15"/>
            <c:invertIfNegative val="0"/>
            <c:bubble3D val="0"/>
            <c:spPr>
              <a:solidFill>
                <a:schemeClr val="accent1">
                  <a:lumMod val="50000"/>
                </a:schemeClr>
              </a:solidFill>
              <a:ln>
                <a:noFill/>
              </a:ln>
              <a:effectLst/>
            </c:spPr>
            <c:extLst>
              <c:ext xmlns:c16="http://schemas.microsoft.com/office/drawing/2014/chart" uri="{C3380CC4-5D6E-409C-BE32-E72D297353CC}">
                <c16:uniqueId val="{00000019-1496-4B53-9CBF-29B5CBE1FB2A}"/>
              </c:ext>
            </c:extLst>
          </c:dPt>
          <c:dPt>
            <c:idx val="16"/>
            <c:invertIfNegative val="0"/>
            <c:bubble3D val="0"/>
            <c:spPr>
              <a:solidFill>
                <a:schemeClr val="accent1">
                  <a:lumMod val="50000"/>
                </a:schemeClr>
              </a:solidFill>
              <a:ln>
                <a:noFill/>
              </a:ln>
              <a:effectLst/>
            </c:spPr>
            <c:extLst>
              <c:ext xmlns:c16="http://schemas.microsoft.com/office/drawing/2014/chart" uri="{C3380CC4-5D6E-409C-BE32-E72D297353CC}">
                <c16:uniqueId val="{0000001B-1496-4B53-9CBF-29B5CBE1FB2A}"/>
              </c:ext>
            </c:extLst>
          </c:dPt>
          <c:dPt>
            <c:idx val="17"/>
            <c:invertIfNegative val="0"/>
            <c:bubble3D val="0"/>
            <c:spPr>
              <a:solidFill>
                <a:schemeClr val="accent1">
                  <a:lumMod val="50000"/>
                </a:schemeClr>
              </a:solidFill>
              <a:ln>
                <a:noFill/>
              </a:ln>
              <a:effectLst/>
            </c:spPr>
            <c:extLst>
              <c:ext xmlns:c16="http://schemas.microsoft.com/office/drawing/2014/chart" uri="{C3380CC4-5D6E-409C-BE32-E72D297353CC}">
                <c16:uniqueId val="{0000001D-1496-4B53-9CBF-29B5CBE1FB2A}"/>
              </c:ext>
            </c:extLst>
          </c:dPt>
          <c:dPt>
            <c:idx val="18"/>
            <c:invertIfNegative val="0"/>
            <c:bubble3D val="0"/>
            <c:spPr>
              <a:solidFill>
                <a:schemeClr val="accent1">
                  <a:lumMod val="50000"/>
                </a:schemeClr>
              </a:solidFill>
              <a:ln>
                <a:noFill/>
              </a:ln>
              <a:effectLst/>
            </c:spPr>
            <c:extLst>
              <c:ext xmlns:c16="http://schemas.microsoft.com/office/drawing/2014/chart" uri="{C3380CC4-5D6E-409C-BE32-E72D297353CC}">
                <c16:uniqueId val="{0000001F-1496-4B53-9CBF-29B5CBE1FB2A}"/>
              </c:ext>
            </c:extLst>
          </c:dPt>
          <c:dPt>
            <c:idx val="19"/>
            <c:invertIfNegative val="0"/>
            <c:bubble3D val="0"/>
            <c:spPr>
              <a:solidFill>
                <a:schemeClr val="accent1">
                  <a:lumMod val="50000"/>
                </a:schemeClr>
              </a:solidFill>
              <a:ln>
                <a:noFill/>
              </a:ln>
              <a:effectLst/>
            </c:spPr>
            <c:extLst>
              <c:ext xmlns:c16="http://schemas.microsoft.com/office/drawing/2014/chart" uri="{C3380CC4-5D6E-409C-BE32-E72D297353CC}">
                <c16:uniqueId val="{00000021-1496-4B53-9CBF-29B5CBE1FB2A}"/>
              </c:ext>
            </c:extLst>
          </c:dPt>
          <c:dPt>
            <c:idx val="20"/>
            <c:invertIfNegative val="0"/>
            <c:bubble3D val="0"/>
            <c:spPr>
              <a:solidFill>
                <a:schemeClr val="accent1">
                  <a:lumMod val="50000"/>
                </a:schemeClr>
              </a:solidFill>
              <a:ln>
                <a:noFill/>
              </a:ln>
              <a:effectLst/>
            </c:spPr>
            <c:extLst>
              <c:ext xmlns:c16="http://schemas.microsoft.com/office/drawing/2014/chart" uri="{C3380CC4-5D6E-409C-BE32-E72D297353CC}">
                <c16:uniqueId val="{00000023-1496-4B53-9CBF-29B5CBE1FB2A}"/>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Narrow" panose="020B0606020202030204" pitchFamily="34" charset="0"/>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1496-4B53-9CBF-29B5CBE1FB2A}"/>
                </c:ext>
              </c:extLst>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Narrow" panose="020B0606020202030204" pitchFamily="34" charset="0"/>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1496-4B53-9CBF-29B5CBE1FB2A}"/>
                </c:ext>
              </c:extLst>
            </c:dLbl>
            <c:dLbl>
              <c:idx val="3"/>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Narrow" panose="020B0606020202030204" pitchFamily="34" charset="0"/>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5-1496-4B53-9CBF-29B5CBE1FB2A}"/>
                </c:ext>
              </c:extLst>
            </c:dLbl>
            <c:dLbl>
              <c:idx val="4"/>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Narrow" panose="020B0606020202030204" pitchFamily="34" charset="0"/>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7-1496-4B53-9CBF-29B5CBE1FB2A}"/>
                </c:ext>
              </c:extLst>
            </c:dLbl>
            <c:dLbl>
              <c:idx val="5"/>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Narrow" panose="020B0606020202030204" pitchFamily="34" charset="0"/>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9-1496-4B53-9CBF-29B5CBE1FB2A}"/>
                </c:ext>
              </c:extLst>
            </c:dLbl>
            <c:dLbl>
              <c:idx val="13"/>
              <c:layout>
                <c:manualLayout>
                  <c:x val="0"/>
                  <c:y val="6.702956453297158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1496-4B53-9CBF-29B5CBE1FB2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Narrow" panose="020B060602020203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Sheet1!$A$2:$A$22</c:f>
              <c:strCache>
                <c:ptCount val="21"/>
                <c:pt idx="0">
                  <c:v>AMAB</c:v>
                </c:pt>
                <c:pt idx="1">
                  <c:v>AFAB</c:v>
                </c:pt>
                <c:pt idx="3">
                  <c:v>White</c:v>
                </c:pt>
                <c:pt idx="4">
                  <c:v>Black</c:v>
                </c:pt>
                <c:pt idx="5">
                  <c:v>Hispanic</c:v>
                </c:pt>
                <c:pt idx="7">
                  <c:v>0-19</c:v>
                </c:pt>
                <c:pt idx="8">
                  <c:v>20-29</c:v>
                </c:pt>
                <c:pt idx="9">
                  <c:v>30-39</c:v>
                </c:pt>
                <c:pt idx="10">
                  <c:v>40-49</c:v>
                </c:pt>
                <c:pt idx="11">
                  <c:v>50-59</c:v>
                </c:pt>
                <c:pt idx="12">
                  <c:v>60-69</c:v>
                </c:pt>
                <c:pt idx="13">
                  <c:v>70+</c:v>
                </c:pt>
                <c:pt idx="15">
                  <c:v>MSM</c:v>
                </c:pt>
                <c:pt idx="16">
                  <c:v>IDU</c:v>
                </c:pt>
                <c:pt idx="17">
                  <c:v>MSM/IDU</c:v>
                </c:pt>
                <c:pt idx="18">
                  <c:v>HTSX</c:v>
                </c:pt>
                <c:pt idx="19">
                  <c:v>Pres. HTSX</c:v>
                </c:pt>
                <c:pt idx="20">
                  <c:v>NIR</c:v>
                </c:pt>
              </c:strCache>
            </c:strRef>
          </c:cat>
          <c:val>
            <c:numRef>
              <c:f>Sheet1!$B$2:$B$22</c:f>
              <c:numCache>
                <c:formatCode>0%</c:formatCode>
                <c:ptCount val="21"/>
                <c:pt idx="0">
                  <c:v>0.71</c:v>
                </c:pt>
                <c:pt idx="1">
                  <c:v>0.74</c:v>
                </c:pt>
                <c:pt idx="3">
                  <c:v>0.74</c:v>
                </c:pt>
                <c:pt idx="4">
                  <c:v>0.72</c:v>
                </c:pt>
                <c:pt idx="5">
                  <c:v>0.69</c:v>
                </c:pt>
                <c:pt idx="7">
                  <c:v>0.88</c:v>
                </c:pt>
                <c:pt idx="8">
                  <c:v>0.76</c:v>
                </c:pt>
                <c:pt idx="9">
                  <c:v>0.72</c:v>
                </c:pt>
                <c:pt idx="10">
                  <c:v>0.7</c:v>
                </c:pt>
                <c:pt idx="11">
                  <c:v>0.71</c:v>
                </c:pt>
                <c:pt idx="12">
                  <c:v>0.74</c:v>
                </c:pt>
                <c:pt idx="13">
                  <c:v>0.68</c:v>
                </c:pt>
                <c:pt idx="15">
                  <c:v>0.72</c:v>
                </c:pt>
                <c:pt idx="16">
                  <c:v>0.71</c:v>
                </c:pt>
                <c:pt idx="17">
                  <c:v>0.69</c:v>
                </c:pt>
                <c:pt idx="18">
                  <c:v>0.74</c:v>
                </c:pt>
                <c:pt idx="19">
                  <c:v>0.74</c:v>
                </c:pt>
                <c:pt idx="20">
                  <c:v>0.69</c:v>
                </c:pt>
              </c:numCache>
            </c:numRef>
          </c:val>
          <c:extLst>
            <c:ext xmlns:c16="http://schemas.microsoft.com/office/drawing/2014/chart" uri="{C3380CC4-5D6E-409C-BE32-E72D297353CC}">
              <c16:uniqueId val="{00000024-1496-4B53-9CBF-29B5CBE1FB2A}"/>
            </c:ext>
          </c:extLst>
        </c:ser>
        <c:dLbls>
          <c:dLblPos val="inEnd"/>
          <c:showLegendKey val="0"/>
          <c:showVal val="1"/>
          <c:showCatName val="0"/>
          <c:showSerName val="0"/>
          <c:showPercent val="0"/>
          <c:showBubbleSize val="0"/>
        </c:dLbls>
        <c:gapWidth val="13"/>
        <c:axId val="368245376"/>
        <c:axId val="369733632"/>
      </c:barChart>
      <c:catAx>
        <c:axId val="368245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369733632"/>
        <c:crosses val="autoZero"/>
        <c:auto val="1"/>
        <c:lblAlgn val="ctr"/>
        <c:lblOffset val="100"/>
        <c:noMultiLvlLbl val="0"/>
      </c:catAx>
      <c:valAx>
        <c:axId val="369733632"/>
        <c:scaling>
          <c:orientation val="minMax"/>
          <c:max val="1"/>
        </c:scaling>
        <c:delete val="0"/>
        <c:axPos val="l"/>
        <c:numFmt formatCode="0%" sourceLinked="1"/>
        <c:majorTickMark val="out"/>
        <c:minorTickMark val="none"/>
        <c:tickLblPos val="nextTo"/>
        <c:spPr>
          <a:noFill/>
          <a:ln w="6350">
            <a:solidFill>
              <a:schemeClr val="bg1">
                <a:lumMod val="65000"/>
              </a:schemeClr>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3682453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latin typeface="Arial Narrow" panose="020B0606020202030204" pitchFamily="34" charset="0"/>
        </a:defRPr>
      </a:pPr>
      <a:endParaRPr lang="en-US"/>
    </a:p>
  </c:txPr>
  <c:externalData r:id="rId2">
    <c:autoUpdate val="0"/>
  </c:externalData>
  <c:userShapes r:id="rId3"/>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3453493018097147E-2"/>
          <c:y val="3.457651472512021E-2"/>
          <c:w val="0.93689455156688095"/>
          <c:h val="0.81616444579043002"/>
        </c:manualLayout>
      </c:layout>
      <c:barChart>
        <c:barDir val="col"/>
        <c:grouping val="clustered"/>
        <c:varyColors val="0"/>
        <c:ser>
          <c:idx val="0"/>
          <c:order val="0"/>
          <c:tx>
            <c:strRef>
              <c:f>Sheet1!$B$1</c:f>
              <c:strCache>
                <c:ptCount val="1"/>
                <c:pt idx="0">
                  <c:v>Suppression</c:v>
                </c:pt>
              </c:strCache>
            </c:strRef>
          </c:tx>
          <c:spPr>
            <a:solidFill>
              <a:schemeClr val="accent1"/>
            </a:solidFill>
            <a:ln>
              <a:noFill/>
            </a:ln>
            <a:effectLst/>
          </c:spPr>
          <c:invertIfNegative val="0"/>
          <c:dPt>
            <c:idx val="0"/>
            <c:invertIfNegative val="0"/>
            <c:bubble3D val="0"/>
            <c:spPr>
              <a:solidFill>
                <a:schemeClr val="accent3">
                  <a:lumMod val="40000"/>
                  <a:lumOff val="60000"/>
                </a:schemeClr>
              </a:solidFill>
              <a:ln>
                <a:noFill/>
              </a:ln>
              <a:effectLst/>
            </c:spPr>
            <c:extLst>
              <c:ext xmlns:c16="http://schemas.microsoft.com/office/drawing/2014/chart" uri="{C3380CC4-5D6E-409C-BE32-E72D297353CC}">
                <c16:uniqueId val="{00000001-3776-4C78-8ECA-C5F41CD31C82}"/>
              </c:ext>
            </c:extLst>
          </c:dPt>
          <c:dPt>
            <c:idx val="1"/>
            <c:invertIfNegative val="0"/>
            <c:bubble3D val="0"/>
            <c:spPr>
              <a:solidFill>
                <a:schemeClr val="accent3">
                  <a:lumMod val="40000"/>
                  <a:lumOff val="60000"/>
                </a:schemeClr>
              </a:solidFill>
              <a:ln>
                <a:noFill/>
              </a:ln>
              <a:effectLst/>
            </c:spPr>
            <c:extLst>
              <c:ext xmlns:c16="http://schemas.microsoft.com/office/drawing/2014/chart" uri="{C3380CC4-5D6E-409C-BE32-E72D297353CC}">
                <c16:uniqueId val="{00000003-3776-4C78-8ECA-C5F41CD31C82}"/>
              </c:ext>
            </c:extLst>
          </c:dPt>
          <c:dPt>
            <c:idx val="3"/>
            <c:invertIfNegative val="0"/>
            <c:bubble3D val="0"/>
            <c:spPr>
              <a:solidFill>
                <a:schemeClr val="accent3">
                  <a:lumMod val="60000"/>
                  <a:lumOff val="40000"/>
                </a:schemeClr>
              </a:solidFill>
              <a:ln>
                <a:noFill/>
              </a:ln>
              <a:effectLst/>
            </c:spPr>
            <c:extLst>
              <c:ext xmlns:c16="http://schemas.microsoft.com/office/drawing/2014/chart" uri="{C3380CC4-5D6E-409C-BE32-E72D297353CC}">
                <c16:uniqueId val="{00000005-3776-4C78-8ECA-C5F41CD31C82}"/>
              </c:ext>
            </c:extLst>
          </c:dPt>
          <c:dPt>
            <c:idx val="4"/>
            <c:invertIfNegative val="0"/>
            <c:bubble3D val="0"/>
            <c:spPr>
              <a:solidFill>
                <a:schemeClr val="accent3">
                  <a:lumMod val="60000"/>
                  <a:lumOff val="40000"/>
                </a:schemeClr>
              </a:solidFill>
              <a:ln>
                <a:noFill/>
              </a:ln>
              <a:effectLst/>
            </c:spPr>
            <c:extLst>
              <c:ext xmlns:c16="http://schemas.microsoft.com/office/drawing/2014/chart" uri="{C3380CC4-5D6E-409C-BE32-E72D297353CC}">
                <c16:uniqueId val="{00000007-3776-4C78-8ECA-C5F41CD31C82}"/>
              </c:ext>
            </c:extLst>
          </c:dPt>
          <c:dPt>
            <c:idx val="5"/>
            <c:invertIfNegative val="0"/>
            <c:bubble3D val="0"/>
            <c:spPr>
              <a:solidFill>
                <a:schemeClr val="accent3">
                  <a:lumMod val="60000"/>
                  <a:lumOff val="40000"/>
                </a:schemeClr>
              </a:solidFill>
              <a:ln>
                <a:noFill/>
              </a:ln>
              <a:effectLst/>
            </c:spPr>
            <c:extLst>
              <c:ext xmlns:c16="http://schemas.microsoft.com/office/drawing/2014/chart" uri="{C3380CC4-5D6E-409C-BE32-E72D297353CC}">
                <c16:uniqueId val="{00000009-3776-4C78-8ECA-C5F41CD31C82}"/>
              </c:ext>
            </c:extLst>
          </c:dPt>
          <c:dPt>
            <c:idx val="7"/>
            <c:invertIfNegative val="0"/>
            <c:bubble3D val="0"/>
            <c:spPr>
              <a:solidFill>
                <a:schemeClr val="accent3">
                  <a:lumMod val="75000"/>
                </a:schemeClr>
              </a:solidFill>
              <a:ln>
                <a:noFill/>
              </a:ln>
              <a:effectLst/>
            </c:spPr>
            <c:extLst>
              <c:ext xmlns:c16="http://schemas.microsoft.com/office/drawing/2014/chart" uri="{C3380CC4-5D6E-409C-BE32-E72D297353CC}">
                <c16:uniqueId val="{0000000B-3776-4C78-8ECA-C5F41CD31C82}"/>
              </c:ext>
            </c:extLst>
          </c:dPt>
          <c:dPt>
            <c:idx val="8"/>
            <c:invertIfNegative val="0"/>
            <c:bubble3D val="0"/>
            <c:spPr>
              <a:solidFill>
                <a:schemeClr val="accent3">
                  <a:lumMod val="75000"/>
                </a:schemeClr>
              </a:solidFill>
              <a:ln>
                <a:noFill/>
              </a:ln>
              <a:effectLst/>
            </c:spPr>
            <c:extLst>
              <c:ext xmlns:c16="http://schemas.microsoft.com/office/drawing/2014/chart" uri="{C3380CC4-5D6E-409C-BE32-E72D297353CC}">
                <c16:uniqueId val="{0000000D-3776-4C78-8ECA-C5F41CD31C82}"/>
              </c:ext>
            </c:extLst>
          </c:dPt>
          <c:dPt>
            <c:idx val="9"/>
            <c:invertIfNegative val="0"/>
            <c:bubble3D val="0"/>
            <c:spPr>
              <a:solidFill>
                <a:schemeClr val="accent3">
                  <a:lumMod val="75000"/>
                </a:schemeClr>
              </a:solidFill>
              <a:ln>
                <a:noFill/>
              </a:ln>
              <a:effectLst/>
            </c:spPr>
            <c:extLst>
              <c:ext xmlns:c16="http://schemas.microsoft.com/office/drawing/2014/chart" uri="{C3380CC4-5D6E-409C-BE32-E72D297353CC}">
                <c16:uniqueId val="{0000000F-3776-4C78-8ECA-C5F41CD31C82}"/>
              </c:ext>
            </c:extLst>
          </c:dPt>
          <c:dPt>
            <c:idx val="10"/>
            <c:invertIfNegative val="0"/>
            <c:bubble3D val="0"/>
            <c:spPr>
              <a:solidFill>
                <a:schemeClr val="accent3">
                  <a:lumMod val="75000"/>
                </a:schemeClr>
              </a:solidFill>
              <a:ln>
                <a:noFill/>
              </a:ln>
              <a:effectLst/>
            </c:spPr>
            <c:extLst>
              <c:ext xmlns:c16="http://schemas.microsoft.com/office/drawing/2014/chart" uri="{C3380CC4-5D6E-409C-BE32-E72D297353CC}">
                <c16:uniqueId val="{00000011-3776-4C78-8ECA-C5F41CD31C82}"/>
              </c:ext>
            </c:extLst>
          </c:dPt>
          <c:dPt>
            <c:idx val="11"/>
            <c:invertIfNegative val="0"/>
            <c:bubble3D val="0"/>
            <c:spPr>
              <a:solidFill>
                <a:schemeClr val="accent3">
                  <a:lumMod val="75000"/>
                </a:schemeClr>
              </a:solidFill>
              <a:ln>
                <a:noFill/>
              </a:ln>
              <a:effectLst/>
            </c:spPr>
            <c:extLst>
              <c:ext xmlns:c16="http://schemas.microsoft.com/office/drawing/2014/chart" uri="{C3380CC4-5D6E-409C-BE32-E72D297353CC}">
                <c16:uniqueId val="{00000013-3776-4C78-8ECA-C5F41CD31C82}"/>
              </c:ext>
            </c:extLst>
          </c:dPt>
          <c:dPt>
            <c:idx val="12"/>
            <c:invertIfNegative val="0"/>
            <c:bubble3D val="0"/>
            <c:spPr>
              <a:solidFill>
                <a:schemeClr val="accent3">
                  <a:lumMod val="75000"/>
                </a:schemeClr>
              </a:solidFill>
              <a:ln>
                <a:noFill/>
              </a:ln>
              <a:effectLst/>
            </c:spPr>
            <c:extLst>
              <c:ext xmlns:c16="http://schemas.microsoft.com/office/drawing/2014/chart" uri="{C3380CC4-5D6E-409C-BE32-E72D297353CC}">
                <c16:uniqueId val="{00000015-3776-4C78-8ECA-C5F41CD31C82}"/>
              </c:ext>
            </c:extLst>
          </c:dPt>
          <c:dPt>
            <c:idx val="13"/>
            <c:invertIfNegative val="0"/>
            <c:bubble3D val="0"/>
            <c:spPr>
              <a:solidFill>
                <a:schemeClr val="accent3">
                  <a:lumMod val="75000"/>
                </a:schemeClr>
              </a:solidFill>
              <a:ln>
                <a:noFill/>
              </a:ln>
              <a:effectLst/>
            </c:spPr>
            <c:extLst>
              <c:ext xmlns:c16="http://schemas.microsoft.com/office/drawing/2014/chart" uri="{C3380CC4-5D6E-409C-BE32-E72D297353CC}">
                <c16:uniqueId val="{00000017-3776-4C78-8ECA-C5F41CD31C82}"/>
              </c:ext>
            </c:extLst>
          </c:dPt>
          <c:dPt>
            <c:idx val="15"/>
            <c:invertIfNegative val="0"/>
            <c:bubble3D val="0"/>
            <c:spPr>
              <a:solidFill>
                <a:schemeClr val="accent3">
                  <a:lumMod val="50000"/>
                </a:schemeClr>
              </a:solidFill>
              <a:ln>
                <a:noFill/>
              </a:ln>
              <a:effectLst/>
            </c:spPr>
            <c:extLst>
              <c:ext xmlns:c16="http://schemas.microsoft.com/office/drawing/2014/chart" uri="{C3380CC4-5D6E-409C-BE32-E72D297353CC}">
                <c16:uniqueId val="{00000019-3776-4C78-8ECA-C5F41CD31C82}"/>
              </c:ext>
            </c:extLst>
          </c:dPt>
          <c:dPt>
            <c:idx val="16"/>
            <c:invertIfNegative val="0"/>
            <c:bubble3D val="0"/>
            <c:spPr>
              <a:solidFill>
                <a:schemeClr val="accent3">
                  <a:lumMod val="50000"/>
                </a:schemeClr>
              </a:solidFill>
              <a:ln>
                <a:noFill/>
              </a:ln>
              <a:effectLst/>
            </c:spPr>
            <c:extLst>
              <c:ext xmlns:c16="http://schemas.microsoft.com/office/drawing/2014/chart" uri="{C3380CC4-5D6E-409C-BE32-E72D297353CC}">
                <c16:uniqueId val="{0000001B-3776-4C78-8ECA-C5F41CD31C82}"/>
              </c:ext>
            </c:extLst>
          </c:dPt>
          <c:dPt>
            <c:idx val="17"/>
            <c:invertIfNegative val="0"/>
            <c:bubble3D val="0"/>
            <c:spPr>
              <a:solidFill>
                <a:schemeClr val="accent3">
                  <a:lumMod val="50000"/>
                </a:schemeClr>
              </a:solidFill>
              <a:ln>
                <a:noFill/>
              </a:ln>
              <a:effectLst/>
            </c:spPr>
            <c:extLst>
              <c:ext xmlns:c16="http://schemas.microsoft.com/office/drawing/2014/chart" uri="{C3380CC4-5D6E-409C-BE32-E72D297353CC}">
                <c16:uniqueId val="{0000001D-3776-4C78-8ECA-C5F41CD31C82}"/>
              </c:ext>
            </c:extLst>
          </c:dPt>
          <c:dPt>
            <c:idx val="18"/>
            <c:invertIfNegative val="0"/>
            <c:bubble3D val="0"/>
            <c:spPr>
              <a:solidFill>
                <a:schemeClr val="accent3">
                  <a:lumMod val="50000"/>
                </a:schemeClr>
              </a:solidFill>
              <a:ln>
                <a:noFill/>
              </a:ln>
              <a:effectLst/>
            </c:spPr>
            <c:extLst>
              <c:ext xmlns:c16="http://schemas.microsoft.com/office/drawing/2014/chart" uri="{C3380CC4-5D6E-409C-BE32-E72D297353CC}">
                <c16:uniqueId val="{0000001F-3776-4C78-8ECA-C5F41CD31C82}"/>
              </c:ext>
            </c:extLst>
          </c:dPt>
          <c:dPt>
            <c:idx val="19"/>
            <c:invertIfNegative val="0"/>
            <c:bubble3D val="0"/>
            <c:spPr>
              <a:solidFill>
                <a:schemeClr val="accent3">
                  <a:lumMod val="50000"/>
                </a:schemeClr>
              </a:solidFill>
              <a:ln>
                <a:noFill/>
              </a:ln>
              <a:effectLst/>
            </c:spPr>
            <c:extLst>
              <c:ext xmlns:c16="http://schemas.microsoft.com/office/drawing/2014/chart" uri="{C3380CC4-5D6E-409C-BE32-E72D297353CC}">
                <c16:uniqueId val="{00000021-3776-4C78-8ECA-C5F41CD31C82}"/>
              </c:ext>
            </c:extLst>
          </c:dPt>
          <c:dPt>
            <c:idx val="20"/>
            <c:invertIfNegative val="0"/>
            <c:bubble3D val="0"/>
            <c:spPr>
              <a:solidFill>
                <a:schemeClr val="accent3">
                  <a:lumMod val="50000"/>
                </a:schemeClr>
              </a:solidFill>
              <a:ln>
                <a:noFill/>
              </a:ln>
              <a:effectLst/>
            </c:spPr>
            <c:extLst>
              <c:ext xmlns:c16="http://schemas.microsoft.com/office/drawing/2014/chart" uri="{C3380CC4-5D6E-409C-BE32-E72D297353CC}">
                <c16:uniqueId val="{00000023-3776-4C78-8ECA-C5F41CD31C82}"/>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Narrow" panose="020B0606020202030204" pitchFamily="34" charset="0"/>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3776-4C78-8ECA-C5F41CD31C82}"/>
                </c:ext>
              </c:extLst>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Narrow" panose="020B0606020202030204" pitchFamily="34" charset="0"/>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manualLayout>
                      <c:w val="3.8462962962962963E-2"/>
                      <c:h val="8.9704378421055414E-2"/>
                    </c:manualLayout>
                  </c15:layout>
                </c:ext>
                <c:ext xmlns:c16="http://schemas.microsoft.com/office/drawing/2014/chart" uri="{C3380CC4-5D6E-409C-BE32-E72D297353CC}">
                  <c16:uniqueId val="{00000003-3776-4C78-8ECA-C5F41CD31C82}"/>
                </c:ext>
              </c:extLst>
            </c:dLbl>
            <c:dLbl>
              <c:idx val="3"/>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Narrow" panose="020B0606020202030204" pitchFamily="34" charset="0"/>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5-3776-4C78-8ECA-C5F41CD31C82}"/>
                </c:ext>
              </c:extLst>
            </c:dLbl>
            <c:dLbl>
              <c:idx val="4"/>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Narrow" panose="020B0606020202030204" pitchFamily="34" charset="0"/>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7-3776-4C78-8ECA-C5F41CD31C82}"/>
                </c:ext>
              </c:extLst>
            </c:dLbl>
            <c:dLbl>
              <c:idx val="5"/>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Narrow" panose="020B0606020202030204" pitchFamily="34" charset="0"/>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9-3776-4C78-8ECA-C5F41CD31C82}"/>
                </c:ext>
              </c:extLst>
            </c:dLbl>
            <c:dLbl>
              <c:idx val="13"/>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bg1"/>
                      </a:solidFill>
                      <a:latin typeface="Arial Narrow" panose="020B0606020202030204" pitchFamily="34" charset="0"/>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manualLayout>
                      <c:w val="4.4111111111111108E-2"/>
                      <c:h val="8.8141025641025647E-2"/>
                    </c:manualLayout>
                  </c15:layout>
                </c:ext>
                <c:ext xmlns:c16="http://schemas.microsoft.com/office/drawing/2014/chart" uri="{C3380CC4-5D6E-409C-BE32-E72D297353CC}">
                  <c16:uniqueId val="{00000017-3776-4C78-8ECA-C5F41CD31C82}"/>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Narrow" panose="020B060602020203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Sheet1!$A$2:$A$22</c:f>
              <c:strCache>
                <c:ptCount val="21"/>
                <c:pt idx="0">
                  <c:v>AMAB</c:v>
                </c:pt>
                <c:pt idx="1">
                  <c:v>AFAB</c:v>
                </c:pt>
                <c:pt idx="3">
                  <c:v>White</c:v>
                </c:pt>
                <c:pt idx="4">
                  <c:v>Black</c:v>
                </c:pt>
                <c:pt idx="5">
                  <c:v>Hispanic</c:v>
                </c:pt>
                <c:pt idx="7">
                  <c:v>0-19</c:v>
                </c:pt>
                <c:pt idx="8">
                  <c:v>20-29</c:v>
                </c:pt>
                <c:pt idx="9">
                  <c:v>30-39</c:v>
                </c:pt>
                <c:pt idx="10">
                  <c:v>40-49</c:v>
                </c:pt>
                <c:pt idx="11">
                  <c:v>50-59</c:v>
                </c:pt>
                <c:pt idx="12">
                  <c:v>60-69</c:v>
                </c:pt>
                <c:pt idx="13">
                  <c:v>70+</c:v>
                </c:pt>
                <c:pt idx="15">
                  <c:v>MSM</c:v>
                </c:pt>
                <c:pt idx="16">
                  <c:v>IDU</c:v>
                </c:pt>
                <c:pt idx="17">
                  <c:v>MSM/IDU</c:v>
                </c:pt>
                <c:pt idx="18">
                  <c:v>HTSX</c:v>
                </c:pt>
                <c:pt idx="19">
                  <c:v>Pres. HTSX</c:v>
                </c:pt>
                <c:pt idx="20">
                  <c:v>NIR</c:v>
                </c:pt>
              </c:strCache>
            </c:strRef>
          </c:cat>
          <c:val>
            <c:numRef>
              <c:f>Sheet1!$B$2:$B$22</c:f>
              <c:numCache>
                <c:formatCode>0%</c:formatCode>
                <c:ptCount val="21"/>
                <c:pt idx="0">
                  <c:v>0.66</c:v>
                </c:pt>
                <c:pt idx="1">
                  <c:v>0.67</c:v>
                </c:pt>
                <c:pt idx="3">
                  <c:v>0.69</c:v>
                </c:pt>
                <c:pt idx="4">
                  <c:v>0.65</c:v>
                </c:pt>
                <c:pt idx="5">
                  <c:v>0.64</c:v>
                </c:pt>
                <c:pt idx="7">
                  <c:v>0.8</c:v>
                </c:pt>
                <c:pt idx="8">
                  <c:v>0.66</c:v>
                </c:pt>
                <c:pt idx="9">
                  <c:v>0.64</c:v>
                </c:pt>
                <c:pt idx="10">
                  <c:v>0.64</c:v>
                </c:pt>
                <c:pt idx="11">
                  <c:v>0.66</c:v>
                </c:pt>
                <c:pt idx="12">
                  <c:v>0.69</c:v>
                </c:pt>
                <c:pt idx="13">
                  <c:v>0.64</c:v>
                </c:pt>
                <c:pt idx="15">
                  <c:v>0.68</c:v>
                </c:pt>
                <c:pt idx="16">
                  <c:v>0.63</c:v>
                </c:pt>
                <c:pt idx="17">
                  <c:v>0.62</c:v>
                </c:pt>
                <c:pt idx="18">
                  <c:v>0.68</c:v>
                </c:pt>
                <c:pt idx="19">
                  <c:v>0.67</c:v>
                </c:pt>
                <c:pt idx="20">
                  <c:v>0.63</c:v>
                </c:pt>
              </c:numCache>
            </c:numRef>
          </c:val>
          <c:extLst>
            <c:ext xmlns:c16="http://schemas.microsoft.com/office/drawing/2014/chart" uri="{C3380CC4-5D6E-409C-BE32-E72D297353CC}">
              <c16:uniqueId val="{00000024-3776-4C78-8ECA-C5F41CD31C82}"/>
            </c:ext>
          </c:extLst>
        </c:ser>
        <c:dLbls>
          <c:dLblPos val="inEnd"/>
          <c:showLegendKey val="0"/>
          <c:showVal val="1"/>
          <c:showCatName val="0"/>
          <c:showSerName val="0"/>
          <c:showPercent val="0"/>
          <c:showBubbleSize val="0"/>
        </c:dLbls>
        <c:gapWidth val="13"/>
        <c:axId val="393700096"/>
        <c:axId val="393702784"/>
      </c:barChart>
      <c:catAx>
        <c:axId val="393700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393702784"/>
        <c:crosses val="autoZero"/>
        <c:auto val="1"/>
        <c:lblAlgn val="ctr"/>
        <c:lblOffset val="100"/>
        <c:noMultiLvlLbl val="0"/>
      </c:catAx>
      <c:valAx>
        <c:axId val="393702784"/>
        <c:scaling>
          <c:orientation val="minMax"/>
          <c:max val="1"/>
          <c:min val="0"/>
        </c:scaling>
        <c:delete val="0"/>
        <c:axPos val="l"/>
        <c:numFmt formatCode="0%" sourceLinked="1"/>
        <c:majorTickMark val="out"/>
        <c:minorTickMark val="none"/>
        <c:tickLblPos val="nextTo"/>
        <c:spPr>
          <a:noFill/>
          <a:ln w="6350">
            <a:solidFill>
              <a:schemeClr val="bg1">
                <a:lumMod val="65000"/>
              </a:schemeClr>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393700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latin typeface="Arial Narrow" panose="020B0606020202030204" pitchFamily="34" charset="0"/>
        </a:defRPr>
      </a:pPr>
      <a:endParaRPr lang="en-US"/>
    </a:p>
  </c:txPr>
  <c:externalData r:id="rId2">
    <c:autoUpdate val="0"/>
  </c:externalData>
  <c:userShapes r:id="rId3"/>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3453493018097147E-2"/>
          <c:y val="3.457651472512021E-2"/>
          <c:w val="0.93689455156688095"/>
          <c:h val="0.81616444579043002"/>
        </c:manualLayout>
      </c:layout>
      <c:barChart>
        <c:barDir val="col"/>
        <c:grouping val="clustered"/>
        <c:varyColors val="0"/>
        <c:ser>
          <c:idx val="0"/>
          <c:order val="0"/>
          <c:tx>
            <c:strRef>
              <c:f>Sheet1!$B$1</c:f>
              <c:strCache>
                <c:ptCount val="1"/>
                <c:pt idx="0">
                  <c:v>Suppression</c:v>
                </c:pt>
              </c:strCache>
            </c:strRef>
          </c:tx>
          <c:spPr>
            <a:solidFill>
              <a:schemeClr val="accent1"/>
            </a:solidFill>
            <a:ln>
              <a:noFill/>
            </a:ln>
            <a:effectLst/>
          </c:spPr>
          <c:invertIfNegative val="0"/>
          <c:dPt>
            <c:idx val="0"/>
            <c:invertIfNegative val="0"/>
            <c:bubble3D val="0"/>
            <c:spPr>
              <a:solidFill>
                <a:schemeClr val="accent3">
                  <a:lumMod val="40000"/>
                  <a:lumOff val="60000"/>
                </a:schemeClr>
              </a:solidFill>
              <a:ln>
                <a:noFill/>
              </a:ln>
              <a:effectLst/>
            </c:spPr>
            <c:extLst>
              <c:ext xmlns:c16="http://schemas.microsoft.com/office/drawing/2014/chart" uri="{C3380CC4-5D6E-409C-BE32-E72D297353CC}">
                <c16:uniqueId val="{00000001-3776-4C78-8ECA-C5F41CD31C82}"/>
              </c:ext>
            </c:extLst>
          </c:dPt>
          <c:dPt>
            <c:idx val="1"/>
            <c:invertIfNegative val="0"/>
            <c:bubble3D val="0"/>
            <c:spPr>
              <a:solidFill>
                <a:schemeClr val="accent3">
                  <a:lumMod val="40000"/>
                  <a:lumOff val="60000"/>
                </a:schemeClr>
              </a:solidFill>
              <a:ln>
                <a:noFill/>
              </a:ln>
              <a:effectLst/>
            </c:spPr>
            <c:extLst>
              <c:ext xmlns:c16="http://schemas.microsoft.com/office/drawing/2014/chart" uri="{C3380CC4-5D6E-409C-BE32-E72D297353CC}">
                <c16:uniqueId val="{00000003-3776-4C78-8ECA-C5F41CD31C82}"/>
              </c:ext>
            </c:extLst>
          </c:dPt>
          <c:dPt>
            <c:idx val="3"/>
            <c:invertIfNegative val="0"/>
            <c:bubble3D val="0"/>
            <c:spPr>
              <a:solidFill>
                <a:schemeClr val="accent3">
                  <a:lumMod val="60000"/>
                  <a:lumOff val="40000"/>
                </a:schemeClr>
              </a:solidFill>
              <a:ln>
                <a:noFill/>
              </a:ln>
              <a:effectLst/>
            </c:spPr>
            <c:extLst>
              <c:ext xmlns:c16="http://schemas.microsoft.com/office/drawing/2014/chart" uri="{C3380CC4-5D6E-409C-BE32-E72D297353CC}">
                <c16:uniqueId val="{00000005-3776-4C78-8ECA-C5F41CD31C82}"/>
              </c:ext>
            </c:extLst>
          </c:dPt>
          <c:dPt>
            <c:idx val="4"/>
            <c:invertIfNegative val="0"/>
            <c:bubble3D val="0"/>
            <c:spPr>
              <a:solidFill>
                <a:schemeClr val="accent3">
                  <a:lumMod val="60000"/>
                  <a:lumOff val="40000"/>
                </a:schemeClr>
              </a:solidFill>
              <a:ln>
                <a:noFill/>
              </a:ln>
              <a:effectLst/>
            </c:spPr>
            <c:extLst>
              <c:ext xmlns:c16="http://schemas.microsoft.com/office/drawing/2014/chart" uri="{C3380CC4-5D6E-409C-BE32-E72D297353CC}">
                <c16:uniqueId val="{00000007-3776-4C78-8ECA-C5F41CD31C82}"/>
              </c:ext>
            </c:extLst>
          </c:dPt>
          <c:dPt>
            <c:idx val="5"/>
            <c:invertIfNegative val="0"/>
            <c:bubble3D val="0"/>
            <c:spPr>
              <a:solidFill>
                <a:schemeClr val="accent3">
                  <a:lumMod val="60000"/>
                  <a:lumOff val="40000"/>
                </a:schemeClr>
              </a:solidFill>
              <a:ln>
                <a:noFill/>
              </a:ln>
              <a:effectLst/>
            </c:spPr>
            <c:extLst>
              <c:ext xmlns:c16="http://schemas.microsoft.com/office/drawing/2014/chart" uri="{C3380CC4-5D6E-409C-BE32-E72D297353CC}">
                <c16:uniqueId val="{00000009-3776-4C78-8ECA-C5F41CD31C82}"/>
              </c:ext>
            </c:extLst>
          </c:dPt>
          <c:dPt>
            <c:idx val="7"/>
            <c:invertIfNegative val="0"/>
            <c:bubble3D val="0"/>
            <c:spPr>
              <a:solidFill>
                <a:schemeClr val="accent3">
                  <a:lumMod val="75000"/>
                </a:schemeClr>
              </a:solidFill>
              <a:ln>
                <a:noFill/>
              </a:ln>
              <a:effectLst/>
            </c:spPr>
            <c:extLst>
              <c:ext xmlns:c16="http://schemas.microsoft.com/office/drawing/2014/chart" uri="{C3380CC4-5D6E-409C-BE32-E72D297353CC}">
                <c16:uniqueId val="{0000000B-3776-4C78-8ECA-C5F41CD31C82}"/>
              </c:ext>
            </c:extLst>
          </c:dPt>
          <c:dPt>
            <c:idx val="8"/>
            <c:invertIfNegative val="0"/>
            <c:bubble3D val="0"/>
            <c:spPr>
              <a:solidFill>
                <a:schemeClr val="accent3">
                  <a:lumMod val="75000"/>
                </a:schemeClr>
              </a:solidFill>
              <a:ln>
                <a:noFill/>
              </a:ln>
              <a:effectLst/>
            </c:spPr>
            <c:extLst>
              <c:ext xmlns:c16="http://schemas.microsoft.com/office/drawing/2014/chart" uri="{C3380CC4-5D6E-409C-BE32-E72D297353CC}">
                <c16:uniqueId val="{0000000D-3776-4C78-8ECA-C5F41CD31C82}"/>
              </c:ext>
            </c:extLst>
          </c:dPt>
          <c:dPt>
            <c:idx val="9"/>
            <c:invertIfNegative val="0"/>
            <c:bubble3D val="0"/>
            <c:spPr>
              <a:solidFill>
                <a:schemeClr val="accent3">
                  <a:lumMod val="75000"/>
                </a:schemeClr>
              </a:solidFill>
              <a:ln>
                <a:noFill/>
              </a:ln>
              <a:effectLst/>
            </c:spPr>
            <c:extLst>
              <c:ext xmlns:c16="http://schemas.microsoft.com/office/drawing/2014/chart" uri="{C3380CC4-5D6E-409C-BE32-E72D297353CC}">
                <c16:uniqueId val="{0000000F-3776-4C78-8ECA-C5F41CD31C82}"/>
              </c:ext>
            </c:extLst>
          </c:dPt>
          <c:dPt>
            <c:idx val="10"/>
            <c:invertIfNegative val="0"/>
            <c:bubble3D val="0"/>
            <c:spPr>
              <a:solidFill>
                <a:schemeClr val="accent3">
                  <a:lumMod val="75000"/>
                </a:schemeClr>
              </a:solidFill>
              <a:ln>
                <a:noFill/>
              </a:ln>
              <a:effectLst/>
            </c:spPr>
            <c:extLst>
              <c:ext xmlns:c16="http://schemas.microsoft.com/office/drawing/2014/chart" uri="{C3380CC4-5D6E-409C-BE32-E72D297353CC}">
                <c16:uniqueId val="{00000011-3776-4C78-8ECA-C5F41CD31C82}"/>
              </c:ext>
            </c:extLst>
          </c:dPt>
          <c:dPt>
            <c:idx val="11"/>
            <c:invertIfNegative val="0"/>
            <c:bubble3D val="0"/>
            <c:spPr>
              <a:solidFill>
                <a:schemeClr val="accent3">
                  <a:lumMod val="75000"/>
                </a:schemeClr>
              </a:solidFill>
              <a:ln>
                <a:noFill/>
              </a:ln>
              <a:effectLst/>
            </c:spPr>
            <c:extLst>
              <c:ext xmlns:c16="http://schemas.microsoft.com/office/drawing/2014/chart" uri="{C3380CC4-5D6E-409C-BE32-E72D297353CC}">
                <c16:uniqueId val="{00000013-3776-4C78-8ECA-C5F41CD31C82}"/>
              </c:ext>
            </c:extLst>
          </c:dPt>
          <c:dPt>
            <c:idx val="12"/>
            <c:invertIfNegative val="0"/>
            <c:bubble3D val="0"/>
            <c:spPr>
              <a:solidFill>
                <a:schemeClr val="accent3">
                  <a:lumMod val="75000"/>
                </a:schemeClr>
              </a:solidFill>
              <a:ln>
                <a:noFill/>
              </a:ln>
              <a:effectLst/>
            </c:spPr>
            <c:extLst>
              <c:ext xmlns:c16="http://schemas.microsoft.com/office/drawing/2014/chart" uri="{C3380CC4-5D6E-409C-BE32-E72D297353CC}">
                <c16:uniqueId val="{00000015-3776-4C78-8ECA-C5F41CD31C82}"/>
              </c:ext>
            </c:extLst>
          </c:dPt>
          <c:dPt>
            <c:idx val="13"/>
            <c:invertIfNegative val="0"/>
            <c:bubble3D val="0"/>
            <c:spPr>
              <a:solidFill>
                <a:schemeClr val="accent3">
                  <a:lumMod val="75000"/>
                </a:schemeClr>
              </a:solidFill>
              <a:ln>
                <a:noFill/>
              </a:ln>
              <a:effectLst/>
            </c:spPr>
            <c:extLst>
              <c:ext xmlns:c16="http://schemas.microsoft.com/office/drawing/2014/chart" uri="{C3380CC4-5D6E-409C-BE32-E72D297353CC}">
                <c16:uniqueId val="{00000017-3776-4C78-8ECA-C5F41CD31C82}"/>
              </c:ext>
            </c:extLst>
          </c:dPt>
          <c:dPt>
            <c:idx val="15"/>
            <c:invertIfNegative val="0"/>
            <c:bubble3D val="0"/>
            <c:spPr>
              <a:solidFill>
                <a:schemeClr val="accent3">
                  <a:lumMod val="50000"/>
                </a:schemeClr>
              </a:solidFill>
              <a:ln>
                <a:noFill/>
              </a:ln>
              <a:effectLst/>
            </c:spPr>
            <c:extLst>
              <c:ext xmlns:c16="http://schemas.microsoft.com/office/drawing/2014/chart" uri="{C3380CC4-5D6E-409C-BE32-E72D297353CC}">
                <c16:uniqueId val="{00000019-3776-4C78-8ECA-C5F41CD31C82}"/>
              </c:ext>
            </c:extLst>
          </c:dPt>
          <c:dPt>
            <c:idx val="16"/>
            <c:invertIfNegative val="0"/>
            <c:bubble3D val="0"/>
            <c:spPr>
              <a:solidFill>
                <a:schemeClr val="accent3">
                  <a:lumMod val="50000"/>
                </a:schemeClr>
              </a:solidFill>
              <a:ln>
                <a:noFill/>
              </a:ln>
              <a:effectLst/>
            </c:spPr>
            <c:extLst>
              <c:ext xmlns:c16="http://schemas.microsoft.com/office/drawing/2014/chart" uri="{C3380CC4-5D6E-409C-BE32-E72D297353CC}">
                <c16:uniqueId val="{0000001B-3776-4C78-8ECA-C5F41CD31C82}"/>
              </c:ext>
            </c:extLst>
          </c:dPt>
          <c:dPt>
            <c:idx val="17"/>
            <c:invertIfNegative val="0"/>
            <c:bubble3D val="0"/>
            <c:spPr>
              <a:solidFill>
                <a:schemeClr val="accent3">
                  <a:lumMod val="50000"/>
                </a:schemeClr>
              </a:solidFill>
              <a:ln>
                <a:noFill/>
              </a:ln>
              <a:effectLst/>
            </c:spPr>
            <c:extLst>
              <c:ext xmlns:c16="http://schemas.microsoft.com/office/drawing/2014/chart" uri="{C3380CC4-5D6E-409C-BE32-E72D297353CC}">
                <c16:uniqueId val="{0000001D-3776-4C78-8ECA-C5F41CD31C82}"/>
              </c:ext>
            </c:extLst>
          </c:dPt>
          <c:dPt>
            <c:idx val="18"/>
            <c:invertIfNegative val="0"/>
            <c:bubble3D val="0"/>
            <c:spPr>
              <a:solidFill>
                <a:schemeClr val="accent3">
                  <a:lumMod val="50000"/>
                </a:schemeClr>
              </a:solidFill>
              <a:ln>
                <a:noFill/>
              </a:ln>
              <a:effectLst/>
            </c:spPr>
            <c:extLst>
              <c:ext xmlns:c16="http://schemas.microsoft.com/office/drawing/2014/chart" uri="{C3380CC4-5D6E-409C-BE32-E72D297353CC}">
                <c16:uniqueId val="{0000001F-3776-4C78-8ECA-C5F41CD31C82}"/>
              </c:ext>
            </c:extLst>
          </c:dPt>
          <c:dPt>
            <c:idx val="19"/>
            <c:invertIfNegative val="0"/>
            <c:bubble3D val="0"/>
            <c:spPr>
              <a:solidFill>
                <a:schemeClr val="accent3">
                  <a:lumMod val="50000"/>
                </a:schemeClr>
              </a:solidFill>
              <a:ln>
                <a:noFill/>
              </a:ln>
              <a:effectLst/>
            </c:spPr>
            <c:extLst>
              <c:ext xmlns:c16="http://schemas.microsoft.com/office/drawing/2014/chart" uri="{C3380CC4-5D6E-409C-BE32-E72D297353CC}">
                <c16:uniqueId val="{00000021-3776-4C78-8ECA-C5F41CD31C82}"/>
              </c:ext>
            </c:extLst>
          </c:dPt>
          <c:dPt>
            <c:idx val="20"/>
            <c:invertIfNegative val="0"/>
            <c:bubble3D val="0"/>
            <c:spPr>
              <a:solidFill>
                <a:schemeClr val="accent3">
                  <a:lumMod val="50000"/>
                </a:schemeClr>
              </a:solidFill>
              <a:ln>
                <a:noFill/>
              </a:ln>
              <a:effectLst/>
            </c:spPr>
            <c:extLst>
              <c:ext xmlns:c16="http://schemas.microsoft.com/office/drawing/2014/chart" uri="{C3380CC4-5D6E-409C-BE32-E72D297353CC}">
                <c16:uniqueId val="{00000023-3776-4C78-8ECA-C5F41CD31C82}"/>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Narrow" panose="020B0606020202030204" pitchFamily="34" charset="0"/>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3776-4C78-8ECA-C5F41CD31C82}"/>
                </c:ext>
              </c:extLst>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Narrow" panose="020B0606020202030204" pitchFamily="34" charset="0"/>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manualLayout>
                      <c:w val="3.8462962962962963E-2"/>
                      <c:h val="8.9704378421055414E-2"/>
                    </c:manualLayout>
                  </c15:layout>
                </c:ext>
                <c:ext xmlns:c16="http://schemas.microsoft.com/office/drawing/2014/chart" uri="{C3380CC4-5D6E-409C-BE32-E72D297353CC}">
                  <c16:uniqueId val="{00000003-3776-4C78-8ECA-C5F41CD31C82}"/>
                </c:ext>
              </c:extLst>
            </c:dLbl>
            <c:dLbl>
              <c:idx val="3"/>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Narrow" panose="020B0606020202030204" pitchFamily="34" charset="0"/>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5-3776-4C78-8ECA-C5F41CD31C82}"/>
                </c:ext>
              </c:extLst>
            </c:dLbl>
            <c:dLbl>
              <c:idx val="4"/>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Narrow" panose="020B0606020202030204" pitchFamily="34" charset="0"/>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7-3776-4C78-8ECA-C5F41CD31C82}"/>
                </c:ext>
              </c:extLst>
            </c:dLbl>
            <c:dLbl>
              <c:idx val="5"/>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Narrow" panose="020B0606020202030204" pitchFamily="34" charset="0"/>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9-3776-4C78-8ECA-C5F41CD31C82}"/>
                </c:ext>
              </c:extLst>
            </c:dLbl>
            <c:dLbl>
              <c:idx val="13"/>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bg1"/>
                      </a:solidFill>
                      <a:latin typeface="Arial Narrow" panose="020B0606020202030204" pitchFamily="34" charset="0"/>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manualLayout>
                      <c:w val="4.4111111111111108E-2"/>
                      <c:h val="8.8141025641025647E-2"/>
                    </c:manualLayout>
                  </c15:layout>
                </c:ext>
                <c:ext xmlns:c16="http://schemas.microsoft.com/office/drawing/2014/chart" uri="{C3380CC4-5D6E-409C-BE32-E72D297353CC}">
                  <c16:uniqueId val="{00000017-3776-4C78-8ECA-C5F41CD31C82}"/>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Narrow" panose="020B060602020203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Sheet1!$A$2:$A$22</c:f>
              <c:strCache>
                <c:ptCount val="21"/>
                <c:pt idx="0">
                  <c:v>AMAB</c:v>
                </c:pt>
                <c:pt idx="1">
                  <c:v>AFAB</c:v>
                </c:pt>
                <c:pt idx="3">
                  <c:v>White</c:v>
                </c:pt>
                <c:pt idx="4">
                  <c:v>Black</c:v>
                </c:pt>
                <c:pt idx="5">
                  <c:v>Hispanic</c:v>
                </c:pt>
                <c:pt idx="7">
                  <c:v>0-19</c:v>
                </c:pt>
                <c:pt idx="8">
                  <c:v>20-29</c:v>
                </c:pt>
                <c:pt idx="9">
                  <c:v>30-39</c:v>
                </c:pt>
                <c:pt idx="10">
                  <c:v>40-49</c:v>
                </c:pt>
                <c:pt idx="11">
                  <c:v>50-59</c:v>
                </c:pt>
                <c:pt idx="12">
                  <c:v>60-69</c:v>
                </c:pt>
                <c:pt idx="13">
                  <c:v>70+</c:v>
                </c:pt>
                <c:pt idx="15">
                  <c:v>MSM</c:v>
                </c:pt>
                <c:pt idx="16">
                  <c:v>IDU</c:v>
                </c:pt>
                <c:pt idx="17">
                  <c:v>MSM/IDU</c:v>
                </c:pt>
                <c:pt idx="18">
                  <c:v>HTSX</c:v>
                </c:pt>
                <c:pt idx="19">
                  <c:v>Pres. HTSX</c:v>
                </c:pt>
                <c:pt idx="20">
                  <c:v>NIR</c:v>
                </c:pt>
              </c:strCache>
            </c:strRef>
          </c:cat>
          <c:val>
            <c:numRef>
              <c:f>Sheet1!$B$2:$B$22</c:f>
              <c:numCache>
                <c:formatCode>0%</c:formatCode>
                <c:ptCount val="21"/>
                <c:pt idx="0">
                  <c:v>0.93</c:v>
                </c:pt>
                <c:pt idx="1">
                  <c:v>0.9</c:v>
                </c:pt>
                <c:pt idx="3">
                  <c:v>0.93</c:v>
                </c:pt>
                <c:pt idx="4">
                  <c:v>0.9</c:v>
                </c:pt>
                <c:pt idx="5">
                  <c:v>0.93</c:v>
                </c:pt>
                <c:pt idx="7">
                  <c:v>0.91</c:v>
                </c:pt>
                <c:pt idx="8">
                  <c:v>0.87</c:v>
                </c:pt>
                <c:pt idx="9">
                  <c:v>0.9</c:v>
                </c:pt>
                <c:pt idx="10">
                  <c:v>0.91</c:v>
                </c:pt>
                <c:pt idx="11">
                  <c:v>0.93</c:v>
                </c:pt>
                <c:pt idx="12">
                  <c:v>0.93</c:v>
                </c:pt>
                <c:pt idx="13">
                  <c:v>0.94</c:v>
                </c:pt>
                <c:pt idx="15">
                  <c:v>0.94</c:v>
                </c:pt>
                <c:pt idx="16">
                  <c:v>0.9</c:v>
                </c:pt>
                <c:pt idx="17">
                  <c:v>0.9</c:v>
                </c:pt>
                <c:pt idx="18">
                  <c:v>0.92</c:v>
                </c:pt>
                <c:pt idx="19">
                  <c:v>0.9</c:v>
                </c:pt>
                <c:pt idx="20">
                  <c:v>0.91</c:v>
                </c:pt>
              </c:numCache>
            </c:numRef>
          </c:val>
          <c:extLst>
            <c:ext xmlns:c16="http://schemas.microsoft.com/office/drawing/2014/chart" uri="{C3380CC4-5D6E-409C-BE32-E72D297353CC}">
              <c16:uniqueId val="{00000024-3776-4C78-8ECA-C5F41CD31C82}"/>
            </c:ext>
          </c:extLst>
        </c:ser>
        <c:dLbls>
          <c:dLblPos val="inEnd"/>
          <c:showLegendKey val="0"/>
          <c:showVal val="1"/>
          <c:showCatName val="0"/>
          <c:showSerName val="0"/>
          <c:showPercent val="0"/>
          <c:showBubbleSize val="0"/>
        </c:dLbls>
        <c:gapWidth val="13"/>
        <c:axId val="393700096"/>
        <c:axId val="393702784"/>
      </c:barChart>
      <c:catAx>
        <c:axId val="393700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393702784"/>
        <c:crosses val="autoZero"/>
        <c:auto val="1"/>
        <c:lblAlgn val="ctr"/>
        <c:lblOffset val="100"/>
        <c:noMultiLvlLbl val="0"/>
      </c:catAx>
      <c:valAx>
        <c:axId val="393702784"/>
        <c:scaling>
          <c:orientation val="minMax"/>
          <c:max val="1"/>
          <c:min val="0"/>
        </c:scaling>
        <c:delete val="0"/>
        <c:axPos val="l"/>
        <c:numFmt formatCode="0%" sourceLinked="1"/>
        <c:majorTickMark val="out"/>
        <c:minorTickMark val="none"/>
        <c:tickLblPos val="nextTo"/>
        <c:spPr>
          <a:noFill/>
          <a:ln w="6350">
            <a:solidFill>
              <a:schemeClr val="bg1">
                <a:lumMod val="65000"/>
              </a:schemeClr>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393700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latin typeface="Arial Narrow" panose="020B0606020202030204" pitchFamily="34" charset="0"/>
        </a:defRPr>
      </a:pPr>
      <a:endParaRPr lang="en-US"/>
    </a:p>
  </c:txPr>
  <c:externalData r:id="rId2">
    <c:autoUpdate val="0"/>
  </c:externalData>
  <c:userShapes r:id="rId3"/>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119711694112367E-2"/>
          <c:y val="4.0647785905540655E-2"/>
          <c:w val="0.92880287151904084"/>
          <c:h val="0.87046033470148909"/>
        </c:manualLayout>
      </c:layout>
      <c:barChart>
        <c:barDir val="col"/>
        <c:grouping val="stacked"/>
        <c:varyColors val="0"/>
        <c:ser>
          <c:idx val="0"/>
          <c:order val="0"/>
          <c:tx>
            <c:strRef>
              <c:f>Sheet1!$B$1</c:f>
              <c:strCache>
                <c:ptCount val="1"/>
                <c:pt idx="0">
                  <c:v>High</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rial Narrow" panose="020B0606020202030204" pitchFamily="34" charset="0"/>
                    <a:ea typeface="+mn-ea"/>
                    <a:cs typeface="+mn-cs"/>
                  </a:defRPr>
                </a:pPr>
                <a:endParaRPr lang="en-US"/>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2019 (N=537)</c:v>
                </c:pt>
                <c:pt idx="1">
                  <c:v>2020 (N=436)</c:v>
                </c:pt>
                <c:pt idx="2">
                  <c:v>2021 (N=446)</c:v>
                </c:pt>
              </c:strCache>
            </c:strRef>
          </c:cat>
          <c:val>
            <c:numRef>
              <c:f>Sheet1!$B$2:$B$4</c:f>
              <c:numCache>
                <c:formatCode>0%</c:formatCode>
                <c:ptCount val="3"/>
                <c:pt idx="0">
                  <c:v>0.44692737430167595</c:v>
                </c:pt>
                <c:pt idx="1">
                  <c:v>0.50229357798165142</c:v>
                </c:pt>
                <c:pt idx="2">
                  <c:v>0.452914798206278</c:v>
                </c:pt>
              </c:numCache>
            </c:numRef>
          </c:val>
          <c:extLst>
            <c:ext xmlns:c16="http://schemas.microsoft.com/office/drawing/2014/chart" uri="{C3380CC4-5D6E-409C-BE32-E72D297353CC}">
              <c16:uniqueId val="{00000000-8EE8-43BA-AECF-30D2AE2066F2}"/>
            </c:ext>
          </c:extLst>
        </c:ser>
        <c:ser>
          <c:idx val="1"/>
          <c:order val="1"/>
          <c:tx>
            <c:strRef>
              <c:f>Sheet1!$C$1</c:f>
              <c:strCache>
                <c:ptCount val="1"/>
                <c:pt idx="0">
                  <c:v>Moderately High</c:v>
                </c:pt>
              </c:strCache>
            </c:strRef>
          </c:tx>
          <c:spPr>
            <a:solidFill>
              <a:schemeClr val="accent3">
                <a:lumMod val="20000"/>
                <a:lumOff val="8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2019 (N=537)</c:v>
                </c:pt>
                <c:pt idx="1">
                  <c:v>2020 (N=436)</c:v>
                </c:pt>
                <c:pt idx="2">
                  <c:v>2021 (N=446)</c:v>
                </c:pt>
              </c:strCache>
            </c:strRef>
          </c:cat>
          <c:val>
            <c:numRef>
              <c:f>Sheet1!$C$2:$C$4</c:f>
              <c:numCache>
                <c:formatCode>0%</c:formatCode>
                <c:ptCount val="3"/>
                <c:pt idx="0">
                  <c:v>0.26070763500931099</c:v>
                </c:pt>
                <c:pt idx="1">
                  <c:v>0.24541284403669725</c:v>
                </c:pt>
                <c:pt idx="2">
                  <c:v>0.23094170403587444</c:v>
                </c:pt>
              </c:numCache>
            </c:numRef>
          </c:val>
          <c:extLst>
            <c:ext xmlns:c16="http://schemas.microsoft.com/office/drawing/2014/chart" uri="{C3380CC4-5D6E-409C-BE32-E72D297353CC}">
              <c16:uniqueId val="{00000001-8EE8-43BA-AECF-30D2AE2066F2}"/>
            </c:ext>
          </c:extLst>
        </c:ser>
        <c:ser>
          <c:idx val="2"/>
          <c:order val="2"/>
          <c:tx>
            <c:strRef>
              <c:f>Sheet1!$D$1</c:f>
              <c:strCache>
                <c:ptCount val="1"/>
                <c:pt idx="0">
                  <c:v>Moderately Low</c:v>
                </c:pt>
              </c:strCache>
            </c:strRef>
          </c:tx>
          <c:spPr>
            <a:solidFill>
              <a:schemeClr val="accent3">
                <a:lumMod val="5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rial Narrow" panose="020B0606020202030204" pitchFamily="34" charset="0"/>
                    <a:ea typeface="+mn-ea"/>
                    <a:cs typeface="+mn-cs"/>
                  </a:defRPr>
                </a:pPr>
                <a:endParaRPr lang="en-US"/>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2019 (N=537)</c:v>
                </c:pt>
                <c:pt idx="1">
                  <c:v>2020 (N=436)</c:v>
                </c:pt>
                <c:pt idx="2">
                  <c:v>2021 (N=446)</c:v>
                </c:pt>
              </c:strCache>
            </c:strRef>
          </c:cat>
          <c:val>
            <c:numRef>
              <c:f>Sheet1!$D$2:$D$4</c:f>
              <c:numCache>
                <c:formatCode>0%</c:formatCode>
                <c:ptCount val="3"/>
                <c:pt idx="0">
                  <c:v>0.13966480446927373</c:v>
                </c:pt>
                <c:pt idx="1">
                  <c:v>0.10091743119266056</c:v>
                </c:pt>
                <c:pt idx="2">
                  <c:v>0.14573991031390135</c:v>
                </c:pt>
              </c:numCache>
            </c:numRef>
          </c:val>
          <c:extLst>
            <c:ext xmlns:c16="http://schemas.microsoft.com/office/drawing/2014/chart" uri="{C3380CC4-5D6E-409C-BE32-E72D297353CC}">
              <c16:uniqueId val="{00000002-8EE8-43BA-AECF-30D2AE2066F2}"/>
            </c:ext>
          </c:extLst>
        </c:ser>
        <c:ser>
          <c:idx val="3"/>
          <c:order val="3"/>
          <c:tx>
            <c:strRef>
              <c:f>Sheet1!$E$1</c:f>
              <c:strCache>
                <c:ptCount val="1"/>
                <c:pt idx="0">
                  <c:v>Low</c:v>
                </c:pt>
              </c:strCache>
            </c:strRef>
          </c:tx>
          <c:spPr>
            <a:solidFill>
              <a:schemeClr val="accent4">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2019 (N=537)</c:v>
                </c:pt>
                <c:pt idx="1">
                  <c:v>2020 (N=436)</c:v>
                </c:pt>
                <c:pt idx="2">
                  <c:v>2021 (N=446)</c:v>
                </c:pt>
              </c:strCache>
            </c:strRef>
          </c:cat>
          <c:val>
            <c:numRef>
              <c:f>Sheet1!$E$2:$E$4</c:f>
              <c:numCache>
                <c:formatCode>0%</c:formatCode>
                <c:ptCount val="3"/>
                <c:pt idx="0">
                  <c:v>8.1936685288640593E-2</c:v>
                </c:pt>
                <c:pt idx="1">
                  <c:v>5.2752293577981654E-2</c:v>
                </c:pt>
                <c:pt idx="2">
                  <c:v>8.9686098654708515E-2</c:v>
                </c:pt>
              </c:numCache>
            </c:numRef>
          </c:val>
          <c:extLst>
            <c:ext xmlns:c16="http://schemas.microsoft.com/office/drawing/2014/chart" uri="{C3380CC4-5D6E-409C-BE32-E72D297353CC}">
              <c16:uniqueId val="{00000003-8EE8-43BA-AECF-30D2AE2066F2}"/>
            </c:ext>
          </c:extLst>
        </c:ser>
        <c:ser>
          <c:idx val="4"/>
          <c:order val="4"/>
          <c:tx>
            <c:strRef>
              <c:f>Sheet1!$F$1</c:f>
              <c:strCache>
                <c:ptCount val="1"/>
                <c:pt idx="0">
                  <c:v>Homeless</c:v>
                </c:pt>
              </c:strCache>
            </c:strRef>
          </c:tx>
          <c:spPr>
            <a:solidFill>
              <a:schemeClr val="tx2">
                <a:lumMod val="60000"/>
                <a:lumOff val="40000"/>
              </a:schemeClr>
            </a:solidFill>
            <a:ln>
              <a:noFill/>
            </a:ln>
            <a:effectLst/>
          </c:spPr>
          <c:invertIfNegative val="0"/>
          <c:dLbls>
            <c:dLbl>
              <c:idx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rial Narrow" panose="020B0606020202030204" pitchFamily="34" charset="0"/>
                      <a:ea typeface="+mn-ea"/>
                      <a:cs typeface="+mn-cs"/>
                    </a:defRPr>
                  </a:pPr>
                  <a:endParaRPr lang="en-US"/>
                </a:p>
              </c:txPr>
              <c:dLblPos val="ctr"/>
              <c:showLegendKey val="0"/>
              <c:showVal val="1"/>
              <c:showCatName val="0"/>
              <c:showSerName val="1"/>
              <c:showPercent val="0"/>
              <c:showBubbleSize val="0"/>
              <c:extLst>
                <c:ext xmlns:c16="http://schemas.microsoft.com/office/drawing/2014/chart" uri="{C3380CC4-5D6E-409C-BE32-E72D297353CC}">
                  <c16:uniqueId val="{00000004-8EE8-43BA-AECF-30D2AE2066F2}"/>
                </c:ext>
              </c:extLst>
            </c:dLbl>
            <c:dLbl>
              <c:idx val="1"/>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rial Narrow" panose="020B0606020202030204" pitchFamily="34" charset="0"/>
                      <a:ea typeface="+mn-ea"/>
                      <a:cs typeface="+mn-cs"/>
                    </a:defRPr>
                  </a:pPr>
                  <a:endParaRPr lang="en-US"/>
                </a:p>
              </c:txPr>
              <c:dLblPos val="ctr"/>
              <c:showLegendKey val="0"/>
              <c:showVal val="1"/>
              <c:showCatName val="0"/>
              <c:showSerName val="1"/>
              <c:showPercent val="0"/>
              <c:showBubbleSize val="0"/>
              <c:extLst>
                <c:ext xmlns:c16="http://schemas.microsoft.com/office/drawing/2014/chart" uri="{C3380CC4-5D6E-409C-BE32-E72D297353CC}">
                  <c16:uniqueId val="{00000005-8EE8-43BA-AECF-30D2AE2066F2}"/>
                </c:ext>
              </c:extLst>
            </c:dLbl>
            <c:dLbl>
              <c:idx val="2"/>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rial Narrow" panose="020B0606020202030204" pitchFamily="34" charset="0"/>
                      <a:ea typeface="+mn-ea"/>
                      <a:cs typeface="+mn-cs"/>
                    </a:defRPr>
                  </a:pPr>
                  <a:endParaRPr lang="en-US"/>
                </a:p>
              </c:txPr>
              <c:dLblPos val="ctr"/>
              <c:showLegendKey val="0"/>
              <c:showVal val="1"/>
              <c:showCatName val="0"/>
              <c:showSerName val="1"/>
              <c:showPercent val="0"/>
              <c:showBubbleSize val="0"/>
              <c:extLst>
                <c:ext xmlns:c16="http://schemas.microsoft.com/office/drawing/2014/chart" uri="{C3380CC4-5D6E-409C-BE32-E72D297353CC}">
                  <c16:uniqueId val="{00000006-8EE8-43BA-AECF-30D2AE2066F2}"/>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2019 (N=537)</c:v>
                </c:pt>
                <c:pt idx="1">
                  <c:v>2020 (N=436)</c:v>
                </c:pt>
                <c:pt idx="2">
                  <c:v>2021 (N=446)</c:v>
                </c:pt>
              </c:strCache>
            </c:strRef>
          </c:cat>
          <c:val>
            <c:numRef>
              <c:f>Sheet1!$F$2:$F$4</c:f>
              <c:numCache>
                <c:formatCode>0%</c:formatCode>
                <c:ptCount val="3"/>
                <c:pt idx="0">
                  <c:v>3.165735567970205E-2</c:v>
                </c:pt>
                <c:pt idx="1">
                  <c:v>6.8807339449541288E-2</c:v>
                </c:pt>
                <c:pt idx="2">
                  <c:v>5.829596412556054E-2</c:v>
                </c:pt>
              </c:numCache>
            </c:numRef>
          </c:val>
          <c:extLst>
            <c:ext xmlns:c16="http://schemas.microsoft.com/office/drawing/2014/chart" uri="{C3380CC4-5D6E-409C-BE32-E72D297353CC}">
              <c16:uniqueId val="{00000007-8EE8-43BA-AECF-30D2AE2066F2}"/>
            </c:ext>
          </c:extLst>
        </c:ser>
        <c:ser>
          <c:idx val="5"/>
          <c:order val="5"/>
          <c:tx>
            <c:strRef>
              <c:f>Sheet1!$G$1</c:f>
              <c:strCache>
                <c:ptCount val="1"/>
                <c:pt idx="0">
                  <c:v>Other/Unknownⱡ</c:v>
                </c:pt>
              </c:strCache>
            </c:strRef>
          </c:tx>
          <c:spPr>
            <a:solidFill>
              <a:schemeClr val="accent4">
                <a:lumMod val="75000"/>
              </a:schemeClr>
            </a:solidFill>
            <a:ln>
              <a:noFill/>
            </a:ln>
            <a:effectLst/>
          </c:spPr>
          <c:invertIfNegative val="0"/>
          <c:dLbls>
            <c:dLbl>
              <c:idx val="0"/>
              <c:layout>
                <c:manualLayout>
                  <c:x val="1.8886873132411704E-3"/>
                  <c:y val="-3.7957208776304423E-2"/>
                </c:manualLayout>
              </c:layout>
              <c:dLblPos val="ct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8-8EE8-43BA-AECF-30D2AE2066F2}"/>
                </c:ext>
              </c:extLst>
            </c:dLbl>
            <c:dLbl>
              <c:idx val="1"/>
              <c:layout>
                <c:manualLayout>
                  <c:x val="-6.9251068157927457E-17"/>
                  <c:y val="-3.416148789867398E-2"/>
                </c:manualLayout>
              </c:layout>
              <c:dLblPos val="ct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9-8EE8-43BA-AECF-30D2AE2066F2}"/>
                </c:ext>
              </c:extLst>
            </c:dLbl>
            <c:dLbl>
              <c:idx val="2"/>
              <c:layout>
                <c:manualLayout>
                  <c:x val="1.8886873132411704E-3"/>
                  <c:y val="-3.0365767021043537E-2"/>
                </c:manualLayout>
              </c:layout>
              <c:dLblPos val="ct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A-8EE8-43BA-AECF-30D2AE2066F2}"/>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2019 (N=537)</c:v>
                </c:pt>
                <c:pt idx="1">
                  <c:v>2020 (N=436)</c:v>
                </c:pt>
                <c:pt idx="2">
                  <c:v>2021 (N=446)</c:v>
                </c:pt>
              </c:strCache>
            </c:strRef>
          </c:cat>
          <c:val>
            <c:numRef>
              <c:f>Sheet1!$G$2:$G$4</c:f>
              <c:numCache>
                <c:formatCode>0%</c:formatCode>
                <c:ptCount val="3"/>
                <c:pt idx="0">
                  <c:v>3.9106145251396648E-2</c:v>
                </c:pt>
                <c:pt idx="1">
                  <c:v>2.9816513761467892E-2</c:v>
                </c:pt>
                <c:pt idx="2">
                  <c:v>2.2421524663677129E-2</c:v>
                </c:pt>
              </c:numCache>
            </c:numRef>
          </c:val>
          <c:extLst>
            <c:ext xmlns:c16="http://schemas.microsoft.com/office/drawing/2014/chart" uri="{C3380CC4-5D6E-409C-BE32-E72D297353CC}">
              <c16:uniqueId val="{0000000B-8EE8-43BA-AECF-30D2AE2066F2}"/>
            </c:ext>
          </c:extLst>
        </c:ser>
        <c:dLbls>
          <c:dLblPos val="ctr"/>
          <c:showLegendKey val="0"/>
          <c:showVal val="1"/>
          <c:showCatName val="0"/>
          <c:showSerName val="0"/>
          <c:showPercent val="0"/>
          <c:showBubbleSize val="0"/>
        </c:dLbls>
        <c:gapWidth val="26"/>
        <c:overlap val="100"/>
        <c:axId val="675905520"/>
        <c:axId val="675911280"/>
      </c:barChart>
      <c:catAx>
        <c:axId val="675905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675911280"/>
        <c:crosses val="autoZero"/>
        <c:auto val="1"/>
        <c:lblAlgn val="ctr"/>
        <c:lblOffset val="100"/>
        <c:noMultiLvlLbl val="0"/>
      </c:catAx>
      <c:valAx>
        <c:axId val="675911280"/>
        <c:scaling>
          <c:orientation val="minMax"/>
          <c:max val="1"/>
        </c:scaling>
        <c:delete val="0"/>
        <c:axPos val="l"/>
        <c:numFmt formatCode="0%" sourceLinked="1"/>
        <c:majorTickMark val="out"/>
        <c:minorTickMark val="none"/>
        <c:tickLblPos val="nextTo"/>
        <c:spPr>
          <a:solidFill>
            <a:sysClr val="window" lastClr="FFFFFF"/>
          </a:solidFill>
          <a:ln>
            <a:solidFill>
              <a:sysClr val="windowText" lastClr="000000">
                <a:lumMod val="50000"/>
                <a:lumOff val="50000"/>
              </a:sysClr>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675905520"/>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latin typeface="Arial Narrow" panose="020B0606020202030204" pitchFamily="34" charset="0"/>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086374522758555"/>
          <c:y val="8.3687484269945711E-2"/>
          <c:w val="0.68348816758041642"/>
          <c:h val="0.71873524371097453"/>
        </c:manualLayout>
      </c:layout>
      <c:barChart>
        <c:barDir val="bar"/>
        <c:grouping val="clustered"/>
        <c:varyColors val="0"/>
        <c:ser>
          <c:idx val="0"/>
          <c:order val="0"/>
          <c:tx>
            <c:strRef>
              <c:f>Sheet1!$B$1</c:f>
              <c:strCache>
                <c:ptCount val="1"/>
                <c:pt idx="0">
                  <c:v>Overall</c:v>
                </c:pt>
              </c:strCache>
            </c:strRef>
          </c:tx>
          <c:spPr>
            <a:solidFill>
              <a:srgbClr val="2E648C"/>
            </a:solidFill>
          </c:spPr>
          <c:invertIfNegative val="0"/>
          <c:dPt>
            <c:idx val="0"/>
            <c:invertIfNegative val="0"/>
            <c:bubble3D val="0"/>
            <c:extLst>
              <c:ext xmlns:c16="http://schemas.microsoft.com/office/drawing/2014/chart" uri="{C3380CC4-5D6E-409C-BE32-E72D297353CC}">
                <c16:uniqueId val="{00000000-7A94-4909-9D98-483277C2A756}"/>
              </c:ext>
            </c:extLst>
          </c:dPt>
          <c:dPt>
            <c:idx val="3"/>
            <c:invertIfNegative val="0"/>
            <c:bubble3D val="0"/>
            <c:extLst>
              <c:ext xmlns:c16="http://schemas.microsoft.com/office/drawing/2014/chart" uri="{C3380CC4-5D6E-409C-BE32-E72D297353CC}">
                <c16:uniqueId val="{00000001-7A94-4909-9D98-483277C2A756}"/>
              </c:ext>
            </c:extLst>
          </c:dPt>
          <c:dPt>
            <c:idx val="4"/>
            <c:invertIfNegative val="0"/>
            <c:bubble3D val="0"/>
            <c:extLst>
              <c:ext xmlns:c16="http://schemas.microsoft.com/office/drawing/2014/chart" uri="{C3380CC4-5D6E-409C-BE32-E72D297353CC}">
                <c16:uniqueId val="{00000002-7A94-4909-9D98-483277C2A756}"/>
              </c:ext>
            </c:extLst>
          </c:dPt>
          <c:dPt>
            <c:idx val="5"/>
            <c:invertIfNegative val="0"/>
            <c:bubble3D val="0"/>
            <c:extLst>
              <c:ext xmlns:c16="http://schemas.microsoft.com/office/drawing/2014/chart" uri="{C3380CC4-5D6E-409C-BE32-E72D297353CC}">
                <c16:uniqueId val="{00000003-7A94-4909-9D98-483277C2A756}"/>
              </c:ext>
            </c:extLst>
          </c:dPt>
          <c:dPt>
            <c:idx val="6"/>
            <c:invertIfNegative val="0"/>
            <c:bubble3D val="0"/>
            <c:extLst>
              <c:ext xmlns:c16="http://schemas.microsoft.com/office/drawing/2014/chart" uri="{C3380CC4-5D6E-409C-BE32-E72D297353CC}">
                <c16:uniqueId val="{00000004-7A94-4909-9D98-483277C2A756}"/>
              </c:ext>
            </c:extLst>
          </c:dPt>
          <c:dLbls>
            <c:dLbl>
              <c:idx val="2"/>
              <c:tx>
                <c:rich>
                  <a:bodyPr/>
                  <a:lstStyle/>
                  <a:p>
                    <a:r>
                      <a:rPr lang="en-US"/>
                      <a:t>&lt;1%</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7A94-4909-9D98-483277C2A756}"/>
                </c:ext>
              </c:extLst>
            </c:dLbl>
            <c:spPr>
              <a:noFill/>
              <a:ln>
                <a:noFill/>
              </a:ln>
              <a:effectLst/>
            </c:spPr>
            <c:txPr>
              <a:bodyPr/>
              <a:lstStyle/>
              <a:p>
                <a:pPr>
                  <a:defRPr sz="1600" b="1">
                    <a:solidFill>
                      <a:srgbClr val="2E648C"/>
                    </a:solidFill>
                    <a:latin typeface="Arial Narrow"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NIR</c:v>
                </c:pt>
                <c:pt idx="1">
                  <c:v>Pres. HTSX</c:v>
                </c:pt>
                <c:pt idx="2">
                  <c:v>Other</c:v>
                </c:pt>
                <c:pt idx="3">
                  <c:v>HTSX</c:v>
                </c:pt>
                <c:pt idx="4">
                  <c:v>MSM/IDU</c:v>
                </c:pt>
                <c:pt idx="5">
                  <c:v>IDU</c:v>
                </c:pt>
                <c:pt idx="6">
                  <c:v>MSM</c:v>
                </c:pt>
              </c:strCache>
            </c:strRef>
          </c:cat>
          <c:val>
            <c:numRef>
              <c:f>Sheet1!$B$2:$B$8</c:f>
              <c:numCache>
                <c:formatCode>0%</c:formatCode>
                <c:ptCount val="7"/>
                <c:pt idx="0">
                  <c:v>0.25</c:v>
                </c:pt>
                <c:pt idx="1">
                  <c:v>0.08</c:v>
                </c:pt>
                <c:pt idx="2">
                  <c:v>1.2232415902140672E-3</c:v>
                </c:pt>
                <c:pt idx="3">
                  <c:v>0.08</c:v>
                </c:pt>
                <c:pt idx="4">
                  <c:v>0.04</c:v>
                </c:pt>
                <c:pt idx="5">
                  <c:v>0.15</c:v>
                </c:pt>
                <c:pt idx="6">
                  <c:v>0.39</c:v>
                </c:pt>
              </c:numCache>
            </c:numRef>
          </c:val>
          <c:extLst>
            <c:ext xmlns:c16="http://schemas.microsoft.com/office/drawing/2014/chart" uri="{C3380CC4-5D6E-409C-BE32-E72D297353CC}">
              <c16:uniqueId val="{00000006-7A94-4909-9D98-483277C2A756}"/>
            </c:ext>
          </c:extLst>
        </c:ser>
        <c:dLbls>
          <c:dLblPos val="outEnd"/>
          <c:showLegendKey val="0"/>
          <c:showVal val="1"/>
          <c:showCatName val="0"/>
          <c:showSerName val="0"/>
          <c:showPercent val="0"/>
          <c:showBubbleSize val="0"/>
        </c:dLbls>
        <c:gapWidth val="80"/>
        <c:axId val="121532416"/>
        <c:axId val="121535104"/>
      </c:barChart>
      <c:catAx>
        <c:axId val="121532416"/>
        <c:scaling>
          <c:orientation val="minMax"/>
        </c:scaling>
        <c:delete val="0"/>
        <c:axPos val="l"/>
        <c:numFmt formatCode="General" sourceLinked="0"/>
        <c:majorTickMark val="out"/>
        <c:minorTickMark val="none"/>
        <c:tickLblPos val="nextTo"/>
        <c:spPr>
          <a:ln>
            <a:solidFill>
              <a:schemeClr val="bg1">
                <a:lumMod val="50000"/>
              </a:schemeClr>
            </a:solidFill>
          </a:ln>
        </c:spPr>
        <c:txPr>
          <a:bodyPr/>
          <a:lstStyle/>
          <a:p>
            <a:pPr>
              <a:defRPr sz="1600">
                <a:solidFill>
                  <a:srgbClr val="595959"/>
                </a:solidFill>
                <a:latin typeface="Arial Narrow" panose="020B0606020202030204" pitchFamily="34" charset="0"/>
              </a:defRPr>
            </a:pPr>
            <a:endParaRPr lang="en-US"/>
          </a:p>
        </c:txPr>
        <c:crossAx val="121535104"/>
        <c:crosses val="autoZero"/>
        <c:auto val="1"/>
        <c:lblAlgn val="ctr"/>
        <c:lblOffset val="100"/>
        <c:noMultiLvlLbl val="0"/>
      </c:catAx>
      <c:valAx>
        <c:axId val="121535104"/>
        <c:scaling>
          <c:orientation val="minMax"/>
          <c:max val="0.75000000000000011"/>
          <c:min val="0"/>
        </c:scaling>
        <c:delete val="1"/>
        <c:axPos val="b"/>
        <c:numFmt formatCode="0%" sourceLinked="1"/>
        <c:majorTickMark val="out"/>
        <c:minorTickMark val="none"/>
        <c:tickLblPos val="nextTo"/>
        <c:crossAx val="121532416"/>
        <c:crosses val="autoZero"/>
        <c:crossBetween val="between"/>
        <c:majorUnit val="0.25"/>
      </c:valAx>
    </c:plotArea>
    <c:plotVisOnly val="1"/>
    <c:dispBlanksAs val="gap"/>
    <c:showDLblsOverMax val="0"/>
  </c:chart>
  <c:spPr>
    <a:ln>
      <a:noFill/>
    </a:ln>
  </c:spPr>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034170616985064"/>
          <c:y val="6.1361693868507483E-2"/>
          <c:w val="0.6447514300392877"/>
          <c:h val="0.69058016045746262"/>
        </c:manualLayout>
      </c:layout>
      <c:barChart>
        <c:barDir val="bar"/>
        <c:grouping val="clustered"/>
        <c:varyColors val="0"/>
        <c:ser>
          <c:idx val="0"/>
          <c:order val="0"/>
          <c:tx>
            <c:strRef>
              <c:f>Sheet1!$B$1</c:f>
              <c:strCache>
                <c:ptCount val="1"/>
                <c:pt idx="0">
                  <c:v>Overall</c:v>
                </c:pt>
              </c:strCache>
            </c:strRef>
          </c:tx>
          <c:spPr>
            <a:solidFill>
              <a:srgbClr val="2E648C"/>
            </a:solidFill>
          </c:spPr>
          <c:invertIfNegative val="0"/>
          <c:dPt>
            <c:idx val="0"/>
            <c:invertIfNegative val="0"/>
            <c:bubble3D val="0"/>
            <c:extLst>
              <c:ext xmlns:c16="http://schemas.microsoft.com/office/drawing/2014/chart" uri="{C3380CC4-5D6E-409C-BE32-E72D297353CC}">
                <c16:uniqueId val="{00000000-7DDF-4295-B80D-3935DD3DEFAA}"/>
              </c:ext>
            </c:extLst>
          </c:dPt>
          <c:dPt>
            <c:idx val="1"/>
            <c:invertIfNegative val="0"/>
            <c:bubble3D val="0"/>
            <c:extLst>
              <c:ext xmlns:c16="http://schemas.microsoft.com/office/drawing/2014/chart" uri="{C3380CC4-5D6E-409C-BE32-E72D297353CC}">
                <c16:uniqueId val="{00000001-7DDF-4295-B80D-3935DD3DEFAA}"/>
              </c:ext>
            </c:extLst>
          </c:dPt>
          <c:dPt>
            <c:idx val="2"/>
            <c:invertIfNegative val="0"/>
            <c:bubble3D val="0"/>
            <c:extLst>
              <c:ext xmlns:c16="http://schemas.microsoft.com/office/drawing/2014/chart" uri="{C3380CC4-5D6E-409C-BE32-E72D297353CC}">
                <c16:uniqueId val="{00000002-7DDF-4295-B80D-3935DD3DEFAA}"/>
              </c:ext>
            </c:extLst>
          </c:dPt>
          <c:dLbls>
            <c:spPr>
              <a:noFill/>
              <a:ln>
                <a:noFill/>
              </a:ln>
              <a:effectLst/>
            </c:spPr>
            <c:txPr>
              <a:bodyPr/>
              <a:lstStyle/>
              <a:p>
                <a:pPr>
                  <a:defRPr sz="1600" b="1">
                    <a:solidFill>
                      <a:srgbClr val="2E648C"/>
                    </a:solidFill>
                    <a:latin typeface="Arial Narrow"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Transgender</c:v>
                </c:pt>
                <c:pt idx="1">
                  <c:v>Female</c:v>
                </c:pt>
                <c:pt idx="2">
                  <c:v>Male</c:v>
                </c:pt>
              </c:strCache>
            </c:strRef>
          </c:cat>
          <c:val>
            <c:numRef>
              <c:f>Sheet1!$B$2:$B$4</c:f>
              <c:numCache>
                <c:formatCode>0%</c:formatCode>
                <c:ptCount val="3"/>
                <c:pt idx="0">
                  <c:v>0.01</c:v>
                </c:pt>
                <c:pt idx="1">
                  <c:v>0.27</c:v>
                </c:pt>
                <c:pt idx="2">
                  <c:v>0.72</c:v>
                </c:pt>
              </c:numCache>
            </c:numRef>
          </c:val>
          <c:extLst>
            <c:ext xmlns:c16="http://schemas.microsoft.com/office/drawing/2014/chart" uri="{C3380CC4-5D6E-409C-BE32-E72D297353CC}">
              <c16:uniqueId val="{00000003-7DDF-4295-B80D-3935DD3DEFAA}"/>
            </c:ext>
          </c:extLst>
        </c:ser>
        <c:dLbls>
          <c:dLblPos val="outEnd"/>
          <c:showLegendKey val="0"/>
          <c:showVal val="1"/>
          <c:showCatName val="0"/>
          <c:showSerName val="0"/>
          <c:showPercent val="0"/>
          <c:showBubbleSize val="0"/>
        </c:dLbls>
        <c:gapWidth val="30"/>
        <c:axId val="120136832"/>
        <c:axId val="120143872"/>
      </c:barChart>
      <c:catAx>
        <c:axId val="120136832"/>
        <c:scaling>
          <c:orientation val="minMax"/>
        </c:scaling>
        <c:delete val="0"/>
        <c:axPos val="l"/>
        <c:numFmt formatCode="General" sourceLinked="0"/>
        <c:majorTickMark val="out"/>
        <c:minorTickMark val="none"/>
        <c:tickLblPos val="nextTo"/>
        <c:spPr>
          <a:ln>
            <a:solidFill>
              <a:schemeClr val="bg1">
                <a:lumMod val="50000"/>
              </a:schemeClr>
            </a:solidFill>
          </a:ln>
        </c:spPr>
        <c:txPr>
          <a:bodyPr/>
          <a:lstStyle/>
          <a:p>
            <a:pPr>
              <a:defRPr sz="1600">
                <a:solidFill>
                  <a:schemeClr val="tx1">
                    <a:lumMod val="65000"/>
                    <a:lumOff val="35000"/>
                  </a:schemeClr>
                </a:solidFill>
                <a:latin typeface="Arial Narrow" panose="020B0606020202030204" pitchFamily="34" charset="0"/>
              </a:defRPr>
            </a:pPr>
            <a:endParaRPr lang="en-US"/>
          </a:p>
        </c:txPr>
        <c:crossAx val="120143872"/>
        <c:crosses val="autoZero"/>
        <c:auto val="1"/>
        <c:lblAlgn val="ctr"/>
        <c:lblOffset val="100"/>
        <c:noMultiLvlLbl val="0"/>
      </c:catAx>
      <c:valAx>
        <c:axId val="120143872"/>
        <c:scaling>
          <c:orientation val="minMax"/>
          <c:max val="0.75000000000000011"/>
          <c:min val="0"/>
        </c:scaling>
        <c:delete val="1"/>
        <c:axPos val="b"/>
        <c:numFmt formatCode="0%" sourceLinked="1"/>
        <c:majorTickMark val="out"/>
        <c:minorTickMark val="none"/>
        <c:tickLblPos val="nextTo"/>
        <c:crossAx val="120136832"/>
        <c:crosses val="autoZero"/>
        <c:crossBetween val="between"/>
        <c:majorUnit val="0.25"/>
      </c:valAx>
    </c:plotArea>
    <c:plotVisOnly val="1"/>
    <c:dispBlanksAs val="gap"/>
    <c:showDLblsOverMax val="0"/>
  </c:chart>
  <c:spPr>
    <a:ln>
      <a:noFill/>
    </a:ln>
  </c:spPr>
  <c:txPr>
    <a:bodyPr/>
    <a:lstStyle/>
    <a:p>
      <a:pPr>
        <a:defRPr sz="180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5679731574836058E-2"/>
          <c:y val="4.0495655620294065E-2"/>
          <c:w val="0.90432026842516389"/>
          <c:h val="0.78396432109746716"/>
        </c:manualLayout>
      </c:layout>
      <c:barChart>
        <c:barDir val="col"/>
        <c:grouping val="stacked"/>
        <c:varyColors val="0"/>
        <c:ser>
          <c:idx val="0"/>
          <c:order val="0"/>
          <c:tx>
            <c:strRef>
              <c:f>Sheet1!$B$1</c:f>
              <c:strCache>
                <c:ptCount val="1"/>
                <c:pt idx="0">
                  <c:v>US </c:v>
                </c:pt>
              </c:strCache>
            </c:strRef>
          </c:tx>
          <c:spPr>
            <a:solidFill>
              <a:schemeClr val="accent3">
                <a:lumMod val="75000"/>
              </a:schemeClr>
            </a:solidFill>
          </c:spPr>
          <c:invertIfNegative val="0"/>
          <c:dPt>
            <c:idx val="0"/>
            <c:invertIfNegative val="0"/>
            <c:bubble3D val="0"/>
            <c:extLst>
              <c:ext xmlns:c16="http://schemas.microsoft.com/office/drawing/2014/chart" uri="{C3380CC4-5D6E-409C-BE32-E72D297353CC}">
                <c16:uniqueId val="{00000000-90DD-4E61-B19F-E22A3C29953D}"/>
              </c:ext>
            </c:extLst>
          </c:dPt>
          <c:dPt>
            <c:idx val="1"/>
            <c:invertIfNegative val="0"/>
            <c:bubble3D val="0"/>
            <c:extLst>
              <c:ext xmlns:c16="http://schemas.microsoft.com/office/drawing/2014/chart" uri="{C3380CC4-5D6E-409C-BE32-E72D297353CC}">
                <c16:uniqueId val="{00000001-90DD-4E61-B19F-E22A3C29953D}"/>
              </c:ext>
            </c:extLst>
          </c:dPt>
          <c:dPt>
            <c:idx val="2"/>
            <c:invertIfNegative val="0"/>
            <c:bubble3D val="0"/>
            <c:extLst>
              <c:ext xmlns:c16="http://schemas.microsoft.com/office/drawing/2014/chart" uri="{C3380CC4-5D6E-409C-BE32-E72D297353CC}">
                <c16:uniqueId val="{00000002-90DD-4E61-B19F-E22A3C29953D}"/>
              </c:ext>
            </c:extLst>
          </c:dPt>
          <c:dPt>
            <c:idx val="3"/>
            <c:invertIfNegative val="0"/>
            <c:bubble3D val="0"/>
            <c:extLst>
              <c:ext xmlns:c16="http://schemas.microsoft.com/office/drawing/2014/chart" uri="{C3380CC4-5D6E-409C-BE32-E72D297353CC}">
                <c16:uniqueId val="{00000003-90DD-4E61-B19F-E22A3C29953D}"/>
              </c:ext>
            </c:extLst>
          </c:dPt>
          <c:dLbls>
            <c:spPr>
              <a:noFill/>
              <a:ln>
                <a:noFill/>
              </a:ln>
              <a:effectLst/>
            </c:spPr>
            <c:txPr>
              <a:bodyPr/>
              <a:lstStyle/>
              <a:p>
                <a:pPr>
                  <a:defRPr sz="1600" b="1">
                    <a:solidFill>
                      <a:schemeClr val="bg1"/>
                    </a:solidFill>
                    <a:latin typeface="Arial Narrow"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White NH, N=501</c:v>
                </c:pt>
                <c:pt idx="1">
                  <c:v>Black NH, N=458</c:v>
                </c:pt>
                <c:pt idx="2">
                  <c:v>Hispanic/Latinx, N=384</c:v>
                </c:pt>
                <c:pt idx="3">
                  <c:v>API, N=36</c:v>
                </c:pt>
              </c:strCache>
            </c:strRef>
          </c:cat>
          <c:val>
            <c:numRef>
              <c:f>Sheet1!$B$2:$B$5</c:f>
              <c:numCache>
                <c:formatCode>0%</c:formatCode>
                <c:ptCount val="4"/>
                <c:pt idx="0">
                  <c:v>0.88</c:v>
                </c:pt>
                <c:pt idx="1">
                  <c:v>0.41</c:v>
                </c:pt>
                <c:pt idx="2">
                  <c:v>0.36</c:v>
                </c:pt>
                <c:pt idx="3">
                  <c:v>0.28000000000000003</c:v>
                </c:pt>
              </c:numCache>
            </c:numRef>
          </c:val>
          <c:extLst>
            <c:ext xmlns:c16="http://schemas.microsoft.com/office/drawing/2014/chart" uri="{C3380CC4-5D6E-409C-BE32-E72D297353CC}">
              <c16:uniqueId val="{00000004-90DD-4E61-B19F-E22A3C29953D}"/>
            </c:ext>
          </c:extLst>
        </c:ser>
        <c:ser>
          <c:idx val="1"/>
          <c:order val="1"/>
          <c:tx>
            <c:strRef>
              <c:f>Sheet1!$C$1</c:f>
              <c:strCache>
                <c:ptCount val="1"/>
                <c:pt idx="0">
                  <c:v>US Dependency</c:v>
                </c:pt>
              </c:strCache>
            </c:strRef>
          </c:tx>
          <c:spPr>
            <a:solidFill>
              <a:srgbClr val="7030A0"/>
            </a:solidFill>
          </c:spPr>
          <c:invertIfNegative val="0"/>
          <c:dPt>
            <c:idx val="0"/>
            <c:invertIfNegative val="0"/>
            <c:bubble3D val="0"/>
            <c:extLst>
              <c:ext xmlns:c16="http://schemas.microsoft.com/office/drawing/2014/chart" uri="{C3380CC4-5D6E-409C-BE32-E72D297353CC}">
                <c16:uniqueId val="{00000005-90DD-4E61-B19F-E22A3C29953D}"/>
              </c:ext>
            </c:extLst>
          </c:dPt>
          <c:dPt>
            <c:idx val="1"/>
            <c:invertIfNegative val="0"/>
            <c:bubble3D val="0"/>
            <c:extLst>
              <c:ext xmlns:c16="http://schemas.microsoft.com/office/drawing/2014/chart" uri="{C3380CC4-5D6E-409C-BE32-E72D297353CC}">
                <c16:uniqueId val="{00000006-90DD-4E61-B19F-E22A3C29953D}"/>
              </c:ext>
            </c:extLst>
          </c:dPt>
          <c:dPt>
            <c:idx val="2"/>
            <c:invertIfNegative val="0"/>
            <c:bubble3D val="0"/>
            <c:extLst>
              <c:ext xmlns:c16="http://schemas.microsoft.com/office/drawing/2014/chart" uri="{C3380CC4-5D6E-409C-BE32-E72D297353CC}">
                <c16:uniqueId val="{00000007-90DD-4E61-B19F-E22A3C29953D}"/>
              </c:ext>
            </c:extLst>
          </c:dPt>
          <c:dPt>
            <c:idx val="3"/>
            <c:invertIfNegative val="0"/>
            <c:bubble3D val="0"/>
            <c:extLst>
              <c:ext xmlns:c16="http://schemas.microsoft.com/office/drawing/2014/chart" uri="{C3380CC4-5D6E-409C-BE32-E72D297353CC}">
                <c16:uniqueId val="{00000008-90DD-4E61-B19F-E22A3C29953D}"/>
              </c:ext>
            </c:extLst>
          </c:dPt>
          <c:dLbls>
            <c:dLbl>
              <c:idx val="0"/>
              <c:layout>
                <c:manualLayout>
                  <c:x val="-3.3391966941813123E-3"/>
                  <c:y val="9.3431138088726617E-3"/>
                </c:manualLayout>
              </c:layout>
              <c:showLegendKey val="0"/>
              <c:showVal val="1"/>
              <c:showCatName val="0"/>
              <c:showSerName val="0"/>
              <c:showPercent val="0"/>
              <c:showBubbleSize val="0"/>
              <c:extLst>
                <c:ext xmlns:c15="http://schemas.microsoft.com/office/drawing/2012/chart" uri="{CE6537A1-D6FC-4f65-9D91-7224C49458BB}">
                  <c15:layout>
                    <c:manualLayout>
                      <c:w val="4.990100819347567E-2"/>
                      <c:h val="6.0694141720110728E-2"/>
                    </c:manualLayout>
                  </c15:layout>
                </c:ext>
                <c:ext xmlns:c16="http://schemas.microsoft.com/office/drawing/2014/chart" uri="{C3380CC4-5D6E-409C-BE32-E72D297353CC}">
                  <c16:uniqueId val="{00000005-90DD-4E61-B19F-E22A3C29953D}"/>
                </c:ext>
              </c:extLst>
            </c:dLbl>
            <c:dLbl>
              <c:idx val="1"/>
              <c:delete val="1"/>
              <c:extLst>
                <c:ext xmlns:c15="http://schemas.microsoft.com/office/drawing/2012/chart" uri="{CE6537A1-D6FC-4f65-9D91-7224C49458BB}"/>
                <c:ext xmlns:c16="http://schemas.microsoft.com/office/drawing/2014/chart" uri="{C3380CC4-5D6E-409C-BE32-E72D297353CC}">
                  <c16:uniqueId val="{00000006-90DD-4E61-B19F-E22A3C29953D}"/>
                </c:ext>
              </c:extLst>
            </c:dLbl>
            <c:dLbl>
              <c:idx val="3"/>
              <c:delete val="1"/>
              <c:extLst>
                <c:ext xmlns:c15="http://schemas.microsoft.com/office/drawing/2012/chart" uri="{CE6537A1-D6FC-4f65-9D91-7224C49458BB}"/>
                <c:ext xmlns:c16="http://schemas.microsoft.com/office/drawing/2014/chart" uri="{C3380CC4-5D6E-409C-BE32-E72D297353CC}">
                  <c16:uniqueId val="{00000008-90DD-4E61-B19F-E22A3C29953D}"/>
                </c:ext>
              </c:extLst>
            </c:dLbl>
            <c:spPr>
              <a:noFill/>
              <a:ln>
                <a:noFill/>
              </a:ln>
              <a:effectLst/>
            </c:spPr>
            <c:txPr>
              <a:bodyPr/>
              <a:lstStyle/>
              <a:p>
                <a:pPr>
                  <a:defRPr sz="1600" b="1">
                    <a:solidFill>
                      <a:schemeClr val="bg1"/>
                    </a:solidFill>
                    <a:latin typeface="Arial Narrow"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White NH, N=501</c:v>
                </c:pt>
                <c:pt idx="1">
                  <c:v>Black NH, N=458</c:v>
                </c:pt>
                <c:pt idx="2">
                  <c:v>Hispanic/Latinx, N=384</c:v>
                </c:pt>
                <c:pt idx="3">
                  <c:v>API, N=36</c:v>
                </c:pt>
              </c:strCache>
            </c:strRef>
          </c:cat>
          <c:val>
            <c:numRef>
              <c:f>Sheet1!$C$2:$C$5</c:f>
              <c:numCache>
                <c:formatCode>General</c:formatCode>
                <c:ptCount val="4"/>
                <c:pt idx="2" formatCode="0%">
                  <c:v>0.11</c:v>
                </c:pt>
                <c:pt idx="3" formatCode="0%">
                  <c:v>0</c:v>
                </c:pt>
              </c:numCache>
            </c:numRef>
          </c:val>
          <c:extLst>
            <c:ext xmlns:c16="http://schemas.microsoft.com/office/drawing/2014/chart" uri="{C3380CC4-5D6E-409C-BE32-E72D297353CC}">
              <c16:uniqueId val="{00000009-90DD-4E61-B19F-E22A3C29953D}"/>
            </c:ext>
          </c:extLst>
        </c:ser>
        <c:ser>
          <c:idx val="2"/>
          <c:order val="2"/>
          <c:tx>
            <c:strRef>
              <c:f>Sheet1!$D$1</c:f>
              <c:strCache>
                <c:ptCount val="1"/>
                <c:pt idx="0">
                  <c:v>Non-US</c:v>
                </c:pt>
              </c:strCache>
            </c:strRef>
          </c:tx>
          <c:spPr>
            <a:solidFill>
              <a:srgbClr val="2E648C"/>
            </a:solidFill>
          </c:spPr>
          <c:invertIfNegative val="0"/>
          <c:dLbls>
            <c:dLbl>
              <c:idx val="0"/>
              <c:spPr/>
              <c:txPr>
                <a:bodyPr/>
                <a:lstStyle/>
                <a:p>
                  <a:pPr>
                    <a:defRPr sz="1600" b="1">
                      <a:solidFill>
                        <a:schemeClr val="bg1"/>
                      </a:solidFill>
                      <a:latin typeface="Arial Narrow" panose="020B060602020203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A-90DD-4E61-B19F-E22A3C29953D}"/>
                </c:ext>
              </c:extLst>
            </c:dLbl>
            <c:dLbl>
              <c:idx val="1"/>
              <c:spPr/>
              <c:txPr>
                <a:bodyPr/>
                <a:lstStyle/>
                <a:p>
                  <a:pPr>
                    <a:defRPr sz="1600" b="1">
                      <a:solidFill>
                        <a:schemeClr val="bg1"/>
                      </a:solidFill>
                      <a:latin typeface="Arial Narrow" panose="020B060602020203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B-90DD-4E61-B19F-E22A3C29953D}"/>
                </c:ext>
              </c:extLst>
            </c:dLbl>
            <c:dLbl>
              <c:idx val="2"/>
              <c:spPr/>
              <c:txPr>
                <a:bodyPr/>
                <a:lstStyle/>
                <a:p>
                  <a:pPr>
                    <a:defRPr sz="1600" b="1">
                      <a:solidFill>
                        <a:schemeClr val="bg1"/>
                      </a:solidFill>
                      <a:latin typeface="Arial Narrow" panose="020B060602020203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C-90DD-4E61-B19F-E22A3C29953D}"/>
                </c:ext>
              </c:extLst>
            </c:dLbl>
            <c:dLbl>
              <c:idx val="3"/>
              <c:spPr/>
              <c:txPr>
                <a:bodyPr/>
                <a:lstStyle/>
                <a:p>
                  <a:pPr>
                    <a:defRPr sz="1600" b="1">
                      <a:solidFill>
                        <a:schemeClr val="bg1"/>
                      </a:solidFill>
                      <a:latin typeface="Arial Narrow" panose="020B060602020203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D-90DD-4E61-B19F-E22A3C29953D}"/>
                </c:ext>
              </c:extLst>
            </c:dLbl>
            <c:spPr>
              <a:noFill/>
              <a:ln>
                <a:noFill/>
              </a:ln>
              <a:effectLst/>
            </c:spPr>
            <c:txPr>
              <a:bodyPr/>
              <a:lstStyle/>
              <a:p>
                <a:pPr>
                  <a:defRPr sz="1600" b="1">
                    <a:latin typeface="Arial Narrow" panose="020B0606020202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White NH, N=501</c:v>
                </c:pt>
                <c:pt idx="1">
                  <c:v>Black NH, N=458</c:v>
                </c:pt>
                <c:pt idx="2">
                  <c:v>Hispanic/Latinx, N=384</c:v>
                </c:pt>
                <c:pt idx="3">
                  <c:v>API, N=36</c:v>
                </c:pt>
              </c:strCache>
            </c:strRef>
          </c:cat>
          <c:val>
            <c:numRef>
              <c:f>Sheet1!$D$2:$D$5</c:f>
              <c:numCache>
                <c:formatCode>0%</c:formatCode>
                <c:ptCount val="4"/>
                <c:pt idx="0">
                  <c:v>0.12</c:v>
                </c:pt>
                <c:pt idx="1">
                  <c:v>0.59</c:v>
                </c:pt>
                <c:pt idx="2">
                  <c:v>0.53</c:v>
                </c:pt>
                <c:pt idx="3">
                  <c:v>0.72</c:v>
                </c:pt>
              </c:numCache>
            </c:numRef>
          </c:val>
          <c:extLst>
            <c:ext xmlns:c16="http://schemas.microsoft.com/office/drawing/2014/chart" uri="{C3380CC4-5D6E-409C-BE32-E72D297353CC}">
              <c16:uniqueId val="{0000000E-90DD-4E61-B19F-E22A3C29953D}"/>
            </c:ext>
          </c:extLst>
        </c:ser>
        <c:dLbls>
          <c:showLegendKey val="0"/>
          <c:showVal val="1"/>
          <c:showCatName val="0"/>
          <c:showSerName val="0"/>
          <c:showPercent val="0"/>
          <c:showBubbleSize val="0"/>
        </c:dLbls>
        <c:gapWidth val="80"/>
        <c:overlap val="100"/>
        <c:axId val="121372032"/>
        <c:axId val="121390208"/>
      </c:barChart>
      <c:catAx>
        <c:axId val="121372032"/>
        <c:scaling>
          <c:orientation val="minMax"/>
        </c:scaling>
        <c:delete val="0"/>
        <c:axPos val="b"/>
        <c:numFmt formatCode="General" sourceLinked="0"/>
        <c:majorTickMark val="out"/>
        <c:minorTickMark val="none"/>
        <c:tickLblPos val="nextTo"/>
        <c:spPr>
          <a:ln>
            <a:solidFill>
              <a:schemeClr val="bg1">
                <a:lumMod val="50000"/>
              </a:schemeClr>
            </a:solidFill>
          </a:ln>
        </c:spPr>
        <c:txPr>
          <a:bodyPr/>
          <a:lstStyle/>
          <a:p>
            <a:pPr>
              <a:defRPr sz="1600">
                <a:solidFill>
                  <a:schemeClr val="tx1">
                    <a:lumMod val="65000"/>
                    <a:lumOff val="35000"/>
                  </a:schemeClr>
                </a:solidFill>
                <a:latin typeface="Arial Narrow" panose="020B0606020202030204" pitchFamily="34" charset="0"/>
              </a:defRPr>
            </a:pPr>
            <a:endParaRPr lang="en-US"/>
          </a:p>
        </c:txPr>
        <c:crossAx val="121390208"/>
        <c:crosses val="autoZero"/>
        <c:auto val="1"/>
        <c:lblAlgn val="ctr"/>
        <c:lblOffset val="100"/>
        <c:noMultiLvlLbl val="0"/>
      </c:catAx>
      <c:valAx>
        <c:axId val="121390208"/>
        <c:scaling>
          <c:orientation val="minMax"/>
          <c:max val="1"/>
        </c:scaling>
        <c:delete val="0"/>
        <c:axPos val="l"/>
        <c:title>
          <c:tx>
            <c:rich>
              <a:bodyPr rot="-5400000" vert="horz"/>
              <a:lstStyle/>
              <a:p>
                <a:pPr>
                  <a:defRPr sz="1600">
                    <a:solidFill>
                      <a:schemeClr val="tx1">
                        <a:lumMod val="65000"/>
                        <a:lumOff val="35000"/>
                      </a:schemeClr>
                    </a:solidFill>
                  </a:defRPr>
                </a:pPr>
                <a:r>
                  <a:rPr lang="en-US" sz="1600" b="0" dirty="0">
                    <a:solidFill>
                      <a:schemeClr val="tx1">
                        <a:lumMod val="65000"/>
                        <a:lumOff val="35000"/>
                      </a:schemeClr>
                    </a:solidFill>
                    <a:latin typeface="Arial Narrow" panose="020B0606020202030204" pitchFamily="34" charset="0"/>
                  </a:rPr>
                  <a:t>Percentage</a:t>
                </a:r>
                <a:r>
                  <a:rPr lang="en-US" sz="1600" b="0" baseline="0" dirty="0">
                    <a:solidFill>
                      <a:schemeClr val="tx1">
                        <a:lumMod val="65000"/>
                        <a:lumOff val="35000"/>
                      </a:schemeClr>
                    </a:solidFill>
                    <a:latin typeface="Arial Narrow" panose="020B0606020202030204" pitchFamily="34" charset="0"/>
                  </a:rPr>
                  <a:t> (%)</a:t>
                </a:r>
                <a:endParaRPr lang="en-US" sz="1600" b="0" dirty="0">
                  <a:solidFill>
                    <a:schemeClr val="tx1">
                      <a:lumMod val="65000"/>
                      <a:lumOff val="35000"/>
                    </a:schemeClr>
                  </a:solidFill>
                  <a:latin typeface="Arial Narrow" panose="020B0606020202030204" pitchFamily="34" charset="0"/>
                </a:endParaRPr>
              </a:p>
            </c:rich>
          </c:tx>
          <c:layout>
            <c:manualLayout>
              <c:xMode val="edge"/>
              <c:yMode val="edge"/>
              <c:x val="7.8150402475609098E-3"/>
              <c:y val="0.2638888888888889"/>
            </c:manualLayout>
          </c:layout>
          <c:overlay val="0"/>
        </c:title>
        <c:numFmt formatCode="0%" sourceLinked="1"/>
        <c:majorTickMark val="out"/>
        <c:minorTickMark val="none"/>
        <c:tickLblPos val="nextTo"/>
        <c:spPr>
          <a:ln>
            <a:solidFill>
              <a:schemeClr val="bg1">
                <a:lumMod val="50000"/>
              </a:schemeClr>
            </a:solidFill>
          </a:ln>
        </c:spPr>
        <c:txPr>
          <a:bodyPr/>
          <a:lstStyle/>
          <a:p>
            <a:pPr>
              <a:defRPr sz="1600">
                <a:solidFill>
                  <a:schemeClr val="tx1">
                    <a:lumMod val="65000"/>
                    <a:lumOff val="35000"/>
                  </a:schemeClr>
                </a:solidFill>
                <a:latin typeface="Arial Narrow" panose="020B0606020202030204" pitchFamily="34" charset="0"/>
              </a:defRPr>
            </a:pPr>
            <a:endParaRPr lang="en-US"/>
          </a:p>
        </c:txPr>
        <c:crossAx val="121372032"/>
        <c:crosses val="autoZero"/>
        <c:crossBetween val="between"/>
        <c:majorUnit val="0.2"/>
      </c:valAx>
    </c:plotArea>
    <c:plotVisOnly val="1"/>
    <c:dispBlanksAs val="gap"/>
    <c:showDLblsOverMax val="0"/>
  </c:chart>
  <c:spPr>
    <a:ln>
      <a:noFill/>
    </a:ln>
  </c:spPr>
  <c:txPr>
    <a:bodyPr/>
    <a:lstStyle/>
    <a:p>
      <a:pPr>
        <a:defRPr sz="18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801493627729524"/>
          <c:y val="8.486757337151038E-2"/>
          <c:w val="0.843282902137233"/>
          <c:h val="0.90972128483939507"/>
        </c:manualLayout>
      </c:layout>
      <c:barChart>
        <c:barDir val="bar"/>
        <c:grouping val="clustered"/>
        <c:varyColors val="0"/>
        <c:ser>
          <c:idx val="0"/>
          <c:order val="0"/>
          <c:tx>
            <c:strRef>
              <c:f>Sheet1!$B$1</c:f>
              <c:strCache>
                <c:ptCount val="1"/>
                <c:pt idx="0">
                  <c:v>Women</c:v>
                </c:pt>
              </c:strCache>
            </c:strRef>
          </c:tx>
          <c:spPr>
            <a:solidFill>
              <a:srgbClr val="2E648C"/>
            </a:solidFill>
            <a:ln>
              <a:noFill/>
            </a:ln>
            <a:effectLst/>
          </c:spPr>
          <c:invertIfNegative val="0"/>
          <c:dLbls>
            <c:dLbl>
              <c:idx val="5"/>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rgbClr val="2E648C"/>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32E0-4F1A-98FD-69A9E1804132}"/>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2E648C"/>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70+</c:v>
                </c:pt>
                <c:pt idx="1">
                  <c:v>60-69</c:v>
                </c:pt>
                <c:pt idx="2">
                  <c:v>50-59</c:v>
                </c:pt>
                <c:pt idx="3">
                  <c:v>40-49</c:v>
                </c:pt>
                <c:pt idx="4">
                  <c:v>30-39</c:v>
                </c:pt>
                <c:pt idx="5">
                  <c:v>20-29</c:v>
                </c:pt>
                <c:pt idx="6">
                  <c:v>0-19</c:v>
                </c:pt>
              </c:strCache>
            </c:strRef>
          </c:cat>
          <c:val>
            <c:numRef>
              <c:f>Sheet1!$B$2:$B$8</c:f>
              <c:numCache>
                <c:formatCode>0%</c:formatCode>
                <c:ptCount val="7"/>
                <c:pt idx="0">
                  <c:v>0.02</c:v>
                </c:pt>
                <c:pt idx="1">
                  <c:v>0.13</c:v>
                </c:pt>
                <c:pt idx="2">
                  <c:v>0.17</c:v>
                </c:pt>
                <c:pt idx="3">
                  <c:v>0.2</c:v>
                </c:pt>
                <c:pt idx="4">
                  <c:v>0.3</c:v>
                </c:pt>
                <c:pt idx="5">
                  <c:v>0.17</c:v>
                </c:pt>
                <c:pt idx="6">
                  <c:v>0.01</c:v>
                </c:pt>
              </c:numCache>
            </c:numRef>
          </c:val>
          <c:extLst>
            <c:ext xmlns:c16="http://schemas.microsoft.com/office/drawing/2014/chart" uri="{C3380CC4-5D6E-409C-BE32-E72D297353CC}">
              <c16:uniqueId val="{00000001-32E0-4F1A-98FD-69A9E1804132}"/>
            </c:ext>
          </c:extLst>
        </c:ser>
        <c:ser>
          <c:idx val="1"/>
          <c:order val="1"/>
          <c:tx>
            <c:strRef>
              <c:f>Sheet1!$C$1</c:f>
              <c:strCache>
                <c:ptCount val="1"/>
                <c:pt idx="0">
                  <c:v>Men</c:v>
                </c:pt>
              </c:strCache>
            </c:strRef>
          </c:tx>
          <c:spPr>
            <a:solidFill>
              <a:schemeClr val="accent3">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3">
                        <a:lumMod val="75000"/>
                      </a:schemeClr>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70+</c:v>
                </c:pt>
                <c:pt idx="1">
                  <c:v>60-69</c:v>
                </c:pt>
                <c:pt idx="2">
                  <c:v>50-59</c:v>
                </c:pt>
                <c:pt idx="3">
                  <c:v>40-49</c:v>
                </c:pt>
                <c:pt idx="4">
                  <c:v>30-39</c:v>
                </c:pt>
                <c:pt idx="5">
                  <c:v>20-29</c:v>
                </c:pt>
                <c:pt idx="6">
                  <c:v>0-19</c:v>
                </c:pt>
              </c:strCache>
            </c:strRef>
          </c:cat>
          <c:val>
            <c:numRef>
              <c:f>Sheet1!$C$2:$C$8</c:f>
              <c:numCache>
                <c:formatCode>0%</c:formatCode>
                <c:ptCount val="7"/>
                <c:pt idx="0">
                  <c:v>0.01</c:v>
                </c:pt>
                <c:pt idx="1">
                  <c:v>0.06</c:v>
                </c:pt>
                <c:pt idx="2">
                  <c:v>0.12</c:v>
                </c:pt>
                <c:pt idx="3">
                  <c:v>0.16</c:v>
                </c:pt>
                <c:pt idx="4">
                  <c:v>0.34</c:v>
                </c:pt>
                <c:pt idx="5">
                  <c:v>0.28999999999999998</c:v>
                </c:pt>
                <c:pt idx="6">
                  <c:v>0.02</c:v>
                </c:pt>
              </c:numCache>
            </c:numRef>
          </c:val>
          <c:extLst>
            <c:ext xmlns:c16="http://schemas.microsoft.com/office/drawing/2014/chart" uri="{C3380CC4-5D6E-409C-BE32-E72D297353CC}">
              <c16:uniqueId val="{00000002-32E0-4F1A-98FD-69A9E1804132}"/>
            </c:ext>
          </c:extLst>
        </c:ser>
        <c:dLbls>
          <c:dLblPos val="outEnd"/>
          <c:showLegendKey val="0"/>
          <c:showVal val="1"/>
          <c:showCatName val="0"/>
          <c:showSerName val="0"/>
          <c:showPercent val="0"/>
          <c:showBubbleSize val="0"/>
        </c:dLbls>
        <c:gapWidth val="30"/>
        <c:axId val="122014720"/>
        <c:axId val="121635200"/>
      </c:barChart>
      <c:catAx>
        <c:axId val="12201472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121635200"/>
        <c:crosses val="autoZero"/>
        <c:auto val="1"/>
        <c:lblAlgn val="ctr"/>
        <c:lblOffset val="100"/>
        <c:noMultiLvlLbl val="0"/>
      </c:catAx>
      <c:valAx>
        <c:axId val="121635200"/>
        <c:scaling>
          <c:orientation val="minMax"/>
        </c:scaling>
        <c:delete val="1"/>
        <c:axPos val="b"/>
        <c:numFmt formatCode="0%" sourceLinked="1"/>
        <c:majorTickMark val="none"/>
        <c:minorTickMark val="none"/>
        <c:tickLblPos val="nextTo"/>
        <c:crossAx val="1220147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2409720561452565"/>
          <c:y val="0"/>
          <c:w val="0.67590282748747321"/>
          <c:h val="0.90972128483939507"/>
        </c:manualLayout>
      </c:layout>
      <c:barChart>
        <c:barDir val="bar"/>
        <c:grouping val="clustered"/>
        <c:varyColors val="0"/>
        <c:ser>
          <c:idx val="0"/>
          <c:order val="0"/>
          <c:tx>
            <c:strRef>
              <c:f>Sheet1!$B$1</c:f>
              <c:strCache>
                <c:ptCount val="1"/>
                <c:pt idx="0">
                  <c:v>Women</c:v>
                </c:pt>
              </c:strCache>
            </c:strRef>
          </c:tx>
          <c:spPr>
            <a:solidFill>
              <a:srgbClr val="2E648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2E648C"/>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Other/Unknown</c:v>
                </c:pt>
                <c:pt idx="1">
                  <c:v>Asian/Pacific Islander</c:v>
                </c:pt>
                <c:pt idx="2">
                  <c:v>Hispanic/Latinx</c:v>
                </c:pt>
                <c:pt idx="3">
                  <c:v>Black NH</c:v>
                </c:pt>
                <c:pt idx="4">
                  <c:v>White NH</c:v>
                </c:pt>
              </c:strCache>
            </c:strRef>
          </c:cat>
          <c:val>
            <c:numRef>
              <c:f>Sheet1!$B$2:$B$6</c:f>
              <c:numCache>
                <c:formatCode>0%</c:formatCode>
                <c:ptCount val="5"/>
                <c:pt idx="0">
                  <c:v>0.03</c:v>
                </c:pt>
                <c:pt idx="1">
                  <c:v>0.01</c:v>
                </c:pt>
                <c:pt idx="2">
                  <c:v>0.18</c:v>
                </c:pt>
                <c:pt idx="3">
                  <c:v>0.5</c:v>
                </c:pt>
                <c:pt idx="4">
                  <c:v>0.28000000000000003</c:v>
                </c:pt>
              </c:numCache>
            </c:numRef>
          </c:val>
          <c:extLst>
            <c:ext xmlns:c16="http://schemas.microsoft.com/office/drawing/2014/chart" uri="{C3380CC4-5D6E-409C-BE32-E72D297353CC}">
              <c16:uniqueId val="{00000000-916D-4D07-828B-65DC4CE4F41E}"/>
            </c:ext>
          </c:extLst>
        </c:ser>
        <c:ser>
          <c:idx val="1"/>
          <c:order val="1"/>
          <c:tx>
            <c:strRef>
              <c:f>Sheet1!$C$1</c:f>
              <c:strCache>
                <c:ptCount val="1"/>
                <c:pt idx="0">
                  <c:v>Men</c:v>
                </c:pt>
              </c:strCache>
            </c:strRef>
          </c:tx>
          <c:spPr>
            <a:solidFill>
              <a:schemeClr val="accent3">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3">
                        <a:lumMod val="75000"/>
                      </a:schemeClr>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Other/Unknown</c:v>
                </c:pt>
                <c:pt idx="1">
                  <c:v>Asian/Pacific Islander</c:v>
                </c:pt>
                <c:pt idx="2">
                  <c:v>Hispanic/Latinx</c:v>
                </c:pt>
                <c:pt idx="3">
                  <c:v>Black NH</c:v>
                </c:pt>
                <c:pt idx="4">
                  <c:v>White NH</c:v>
                </c:pt>
              </c:strCache>
            </c:strRef>
          </c:cat>
          <c:val>
            <c:numRef>
              <c:f>Sheet1!$C$2:$C$6</c:f>
              <c:numCache>
                <c:formatCode>0%</c:formatCode>
                <c:ptCount val="5"/>
                <c:pt idx="0">
                  <c:v>0.03</c:v>
                </c:pt>
                <c:pt idx="1">
                  <c:v>0.03</c:v>
                </c:pt>
                <c:pt idx="2">
                  <c:v>0.31</c:v>
                </c:pt>
                <c:pt idx="3">
                  <c:v>0.25</c:v>
                </c:pt>
                <c:pt idx="4">
                  <c:v>0.38</c:v>
                </c:pt>
              </c:numCache>
            </c:numRef>
          </c:val>
          <c:extLst>
            <c:ext xmlns:c16="http://schemas.microsoft.com/office/drawing/2014/chart" uri="{C3380CC4-5D6E-409C-BE32-E72D297353CC}">
              <c16:uniqueId val="{00000001-916D-4D07-828B-65DC4CE4F41E}"/>
            </c:ext>
          </c:extLst>
        </c:ser>
        <c:dLbls>
          <c:dLblPos val="outEnd"/>
          <c:showLegendKey val="0"/>
          <c:showVal val="1"/>
          <c:showCatName val="0"/>
          <c:showSerName val="0"/>
          <c:showPercent val="0"/>
          <c:showBubbleSize val="0"/>
        </c:dLbls>
        <c:gapWidth val="30"/>
        <c:axId val="121981952"/>
        <c:axId val="121987840"/>
      </c:barChart>
      <c:catAx>
        <c:axId val="12198195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121987840"/>
        <c:crosses val="autoZero"/>
        <c:auto val="1"/>
        <c:lblAlgn val="ctr"/>
        <c:lblOffset val="100"/>
        <c:noMultiLvlLbl val="0"/>
      </c:catAx>
      <c:valAx>
        <c:axId val="121987840"/>
        <c:scaling>
          <c:orientation val="minMax"/>
        </c:scaling>
        <c:delete val="1"/>
        <c:axPos val="b"/>
        <c:numFmt formatCode="0%" sourceLinked="1"/>
        <c:majorTickMark val="none"/>
        <c:minorTickMark val="none"/>
        <c:tickLblPos val="nextTo"/>
        <c:crossAx val="1219819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0.46888</cdr:x>
      <cdr:y>0.02341</cdr:y>
    </cdr:from>
    <cdr:to>
      <cdr:x>0.86601</cdr:x>
      <cdr:y>0.11295</cdr:y>
    </cdr:to>
    <cdr:sp macro="" textlink="">
      <cdr:nvSpPr>
        <cdr:cNvPr id="2" name="Text Box 21"/>
        <cdr:cNvSpPr txBox="1">
          <a:spLocks xmlns:a="http://schemas.openxmlformats.org/drawingml/2006/main" noChangeArrowheads="1"/>
        </cdr:cNvSpPr>
      </cdr:nvSpPr>
      <cdr:spPr bwMode="auto">
        <a:xfrm xmlns:a="http://schemas.openxmlformats.org/drawingml/2006/main">
          <a:off x="1629234" y="59758"/>
          <a:ext cx="1379908" cy="22857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Lst>
      </cdr:spPr>
      <cdr:txBody>
        <a:bodyPr xmlns:a="http://schemas.openxmlformats.org/drawingml/2006/main" wrap="square" lIns="27432" tIns="22860" rIns="27432" bIns="22860" anchor="ctr" upright="1"/>
        <a:lstStyle xmlns:a="http://schemas.openxmlformats.org/drawingml/2006/main"/>
        <a:p xmlns:a="http://schemas.openxmlformats.org/drawingml/2006/main">
          <a:pPr marL="0" marR="0">
            <a:spcBef>
              <a:spcPts val="0"/>
            </a:spcBef>
            <a:spcAft>
              <a:spcPts val="0"/>
            </a:spcAft>
          </a:pPr>
          <a:r>
            <a:rPr lang="en-US" sz="1600" b="1" kern="1200" dirty="0">
              <a:solidFill>
                <a:schemeClr val="tx2"/>
              </a:solidFill>
              <a:effectLst/>
              <a:latin typeface="Arial Narrow" panose="020B0606020202030204" pitchFamily="34" charset="0"/>
              <a:ea typeface="+mn-ea"/>
              <a:cs typeface="Arial" panose="020B0604020202020204" pitchFamily="34" charset="0"/>
            </a:rPr>
            <a:t>New HIV Infection Diagnoses</a:t>
          </a:r>
          <a:endParaRPr lang="en-US" sz="1600" dirty="0">
            <a:solidFill>
              <a:schemeClr val="tx2"/>
            </a:solidFill>
            <a:effectLst/>
            <a:latin typeface="Times New Roman" panose="02020603050405020304" pitchFamily="18" charset="0"/>
            <a:ea typeface="Times New Roman" panose="02020603050405020304" pitchFamily="18" charset="0"/>
          </a:endParaRPr>
        </a:p>
      </cdr:txBody>
    </cdr:sp>
  </cdr:relSizeAnchor>
  <cdr:relSizeAnchor xmlns:cdr="http://schemas.openxmlformats.org/drawingml/2006/chartDrawing">
    <cdr:from>
      <cdr:x>0.3377</cdr:x>
      <cdr:y>0.35586</cdr:y>
    </cdr:from>
    <cdr:to>
      <cdr:x>0.91903</cdr:x>
      <cdr:y>0.4665</cdr:y>
    </cdr:to>
    <cdr:sp macro="" textlink="">
      <cdr:nvSpPr>
        <cdr:cNvPr id="3" name="Text Box 21"/>
        <cdr:cNvSpPr txBox="1">
          <a:spLocks xmlns:a="http://schemas.openxmlformats.org/drawingml/2006/main" noChangeArrowheads="1"/>
        </cdr:cNvSpPr>
      </cdr:nvSpPr>
      <cdr:spPr bwMode="auto">
        <a:xfrm xmlns:a="http://schemas.openxmlformats.org/drawingml/2006/main">
          <a:off x="1173424" y="908416"/>
          <a:ext cx="2019959" cy="28242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Lst>
      </cdr:spPr>
      <cdr:txBody>
        <a:bodyPr xmlns:a="http://schemas.openxmlformats.org/drawingml/2006/main" wrap="square" lIns="27432" tIns="22860" rIns="27432" bIns="22860"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a:solidFill>
                <a:srgbClr val="C00000"/>
              </a:solidFill>
              <a:effectLst/>
              <a:latin typeface="Arial Narrow" panose="020B0606020202030204" pitchFamily="34" charset="0"/>
              <a:ea typeface="+mn-ea"/>
              <a:cs typeface="+mn-cs"/>
            </a:rPr>
            <a:t>Deaths among </a:t>
          </a:r>
          <a:r>
            <a:rPr lang="en-US" sz="1600" b="1" dirty="0">
              <a:solidFill>
                <a:srgbClr val="C00000"/>
              </a:solidFill>
              <a:latin typeface="Arial Narrow" panose="020B0606020202030204" pitchFamily="34" charset="0"/>
            </a:rPr>
            <a:t>Individuals</a:t>
          </a:r>
          <a:r>
            <a:rPr lang="en-US" sz="1600" b="1" dirty="0">
              <a:solidFill>
                <a:srgbClr val="C00000"/>
              </a:solidFill>
              <a:effectLst/>
              <a:latin typeface="Arial Narrow" panose="020B0606020202030204" pitchFamily="34" charset="0"/>
              <a:ea typeface="+mn-ea"/>
              <a:cs typeface="+mn-cs"/>
            </a:rPr>
            <a:t> with HIV</a:t>
          </a:r>
          <a:endParaRPr lang="en-US" sz="1600" dirty="0">
            <a:solidFill>
              <a:srgbClr val="C00000"/>
            </a:solidFill>
            <a:effectLst/>
            <a:latin typeface="Arial Narrow" panose="020B0606020202030204" pitchFamily="34" charset="0"/>
            <a:ea typeface="+mn-ea"/>
            <a:cs typeface="+mn-cs"/>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0.05374</cdr:x>
      <cdr:y>0.91137</cdr:y>
    </cdr:from>
    <cdr:to>
      <cdr:x>0.18417</cdr:x>
      <cdr:y>1</cdr:y>
    </cdr:to>
    <cdr:sp macro="" textlink="">
      <cdr:nvSpPr>
        <cdr:cNvPr id="2" name="Text Box 1"/>
        <cdr:cNvSpPr txBox="1"/>
      </cdr:nvSpPr>
      <cdr:spPr>
        <a:xfrm xmlns:a="http://schemas.openxmlformats.org/drawingml/2006/main">
          <a:off x="368554" y="1719948"/>
          <a:ext cx="894471" cy="16726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a:solidFill>
                <a:schemeClr val="tx1">
                  <a:lumMod val="65000"/>
                  <a:lumOff val="35000"/>
                </a:schemeClr>
              </a:solidFill>
              <a:latin typeface="Arial Narrow" panose="020B0606020202030204" pitchFamily="34" charset="0"/>
            </a:rPr>
            <a:t>Sex</a:t>
          </a:r>
          <a:r>
            <a:rPr lang="en-US" sz="1200" baseline="0" dirty="0">
              <a:solidFill>
                <a:schemeClr val="tx1">
                  <a:lumMod val="65000"/>
                  <a:lumOff val="35000"/>
                </a:schemeClr>
              </a:solidFill>
              <a:latin typeface="Arial Narrow" panose="020B0606020202030204" pitchFamily="34" charset="0"/>
            </a:rPr>
            <a:t> assigned at birth</a:t>
          </a:r>
          <a:r>
            <a:rPr lang="en-US" sz="1200" dirty="0">
              <a:solidFill>
                <a:schemeClr val="tx1">
                  <a:lumMod val="65000"/>
                  <a:lumOff val="35000"/>
                </a:schemeClr>
              </a:solidFill>
              <a:latin typeface="Arial Narrow" panose="020B0606020202030204" pitchFamily="34" charset="0"/>
            </a:rPr>
            <a:t> </a:t>
          </a:r>
        </a:p>
      </cdr:txBody>
    </cdr:sp>
  </cdr:relSizeAnchor>
  <cdr:relSizeAnchor xmlns:cdr="http://schemas.openxmlformats.org/drawingml/2006/chartDrawing">
    <cdr:from>
      <cdr:x>0.20926</cdr:x>
      <cdr:y>0.92233</cdr:y>
    </cdr:from>
    <cdr:to>
      <cdr:x>0.3213</cdr:x>
      <cdr:y>0.97707</cdr:y>
    </cdr:to>
    <cdr:sp macro="" textlink="">
      <cdr:nvSpPr>
        <cdr:cNvPr id="3" name="Text Box 1"/>
        <cdr:cNvSpPr txBox="1"/>
      </cdr:nvSpPr>
      <cdr:spPr>
        <a:xfrm xmlns:a="http://schemas.openxmlformats.org/drawingml/2006/main">
          <a:off x="1435100" y="2400692"/>
          <a:ext cx="768350" cy="14250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dirty="0">
              <a:solidFill>
                <a:schemeClr val="tx1">
                  <a:lumMod val="65000"/>
                  <a:lumOff val="35000"/>
                </a:schemeClr>
              </a:solidFill>
              <a:latin typeface="Arial Narrow" panose="020B0606020202030204" pitchFamily="34" charset="0"/>
            </a:rPr>
            <a:t>Race/Ethnicity </a:t>
          </a:r>
        </a:p>
      </cdr:txBody>
    </cdr:sp>
  </cdr:relSizeAnchor>
  <cdr:relSizeAnchor xmlns:cdr="http://schemas.openxmlformats.org/drawingml/2006/chartDrawing">
    <cdr:from>
      <cdr:x>0.46409</cdr:x>
      <cdr:y>0.92619</cdr:y>
    </cdr:from>
    <cdr:to>
      <cdr:x>0.59098</cdr:x>
      <cdr:y>1</cdr:y>
    </cdr:to>
    <cdr:sp macro="" textlink="">
      <cdr:nvSpPr>
        <cdr:cNvPr id="4" name="Text Box 1"/>
        <cdr:cNvSpPr txBox="1"/>
      </cdr:nvSpPr>
      <cdr:spPr>
        <a:xfrm xmlns:a="http://schemas.openxmlformats.org/drawingml/2006/main">
          <a:off x="5389420" y="4234542"/>
          <a:ext cx="1473505" cy="33745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dirty="0">
              <a:solidFill>
                <a:schemeClr val="tx1">
                  <a:lumMod val="65000"/>
                  <a:lumOff val="35000"/>
                </a:schemeClr>
              </a:solidFill>
              <a:latin typeface="Arial Narrow" panose="020B0606020202030204" pitchFamily="34" charset="0"/>
            </a:rPr>
            <a:t>Age as of 12/31/2021 </a:t>
          </a:r>
        </a:p>
      </cdr:txBody>
    </cdr:sp>
  </cdr:relSizeAnchor>
  <cdr:relSizeAnchor xmlns:cdr="http://schemas.openxmlformats.org/drawingml/2006/chartDrawing">
    <cdr:from>
      <cdr:x>0.77438</cdr:x>
      <cdr:y>0.92376</cdr:y>
    </cdr:from>
    <cdr:to>
      <cdr:x>0.91787</cdr:x>
      <cdr:y>1</cdr:y>
    </cdr:to>
    <cdr:sp macro="" textlink="">
      <cdr:nvSpPr>
        <cdr:cNvPr id="5" name="Text Box 1"/>
        <cdr:cNvSpPr txBox="1"/>
      </cdr:nvSpPr>
      <cdr:spPr>
        <a:xfrm xmlns:a="http://schemas.openxmlformats.org/drawingml/2006/main">
          <a:off x="5310692" y="1830153"/>
          <a:ext cx="984060" cy="15104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dirty="0">
              <a:solidFill>
                <a:schemeClr val="tx1">
                  <a:lumMod val="65000"/>
                  <a:lumOff val="35000"/>
                </a:schemeClr>
              </a:solidFill>
              <a:latin typeface="Arial Narrow" panose="020B0606020202030204" pitchFamily="34" charset="0"/>
            </a:rPr>
            <a:t>Primary Exposure</a:t>
          </a:r>
          <a:r>
            <a:rPr lang="en-US" sz="1200" baseline="0" dirty="0">
              <a:solidFill>
                <a:schemeClr val="tx1">
                  <a:lumMod val="65000"/>
                  <a:lumOff val="35000"/>
                </a:schemeClr>
              </a:solidFill>
              <a:latin typeface="Arial Narrow" panose="020B0606020202030204" pitchFamily="34" charset="0"/>
            </a:rPr>
            <a:t> Mode</a:t>
          </a:r>
          <a:endParaRPr lang="en-US" sz="1200" dirty="0">
            <a:solidFill>
              <a:schemeClr val="tx1">
                <a:lumMod val="65000"/>
                <a:lumOff val="35000"/>
              </a:schemeClr>
            </a:solidFill>
            <a:latin typeface="Arial Narrow" panose="020B0606020202030204" pitchFamily="34" charset="0"/>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0.05374</cdr:x>
      <cdr:y>0.91137</cdr:y>
    </cdr:from>
    <cdr:to>
      <cdr:x>0.18417</cdr:x>
      <cdr:y>1</cdr:y>
    </cdr:to>
    <cdr:sp macro="" textlink="">
      <cdr:nvSpPr>
        <cdr:cNvPr id="2" name="Text Box 1"/>
        <cdr:cNvSpPr txBox="1"/>
      </cdr:nvSpPr>
      <cdr:spPr>
        <a:xfrm xmlns:a="http://schemas.openxmlformats.org/drawingml/2006/main">
          <a:off x="368554" y="1719948"/>
          <a:ext cx="894471" cy="16726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a:solidFill>
                <a:schemeClr val="tx1">
                  <a:lumMod val="65000"/>
                  <a:lumOff val="35000"/>
                </a:schemeClr>
              </a:solidFill>
              <a:latin typeface="Arial Narrow" panose="020B0606020202030204" pitchFamily="34" charset="0"/>
            </a:rPr>
            <a:t>Sex</a:t>
          </a:r>
          <a:r>
            <a:rPr lang="en-US" sz="1200" baseline="0" dirty="0">
              <a:solidFill>
                <a:schemeClr val="tx1">
                  <a:lumMod val="65000"/>
                  <a:lumOff val="35000"/>
                </a:schemeClr>
              </a:solidFill>
              <a:latin typeface="Arial Narrow" panose="020B0606020202030204" pitchFamily="34" charset="0"/>
            </a:rPr>
            <a:t> assigned at birth</a:t>
          </a:r>
          <a:r>
            <a:rPr lang="en-US" sz="1200" dirty="0">
              <a:solidFill>
                <a:schemeClr val="tx1">
                  <a:lumMod val="65000"/>
                  <a:lumOff val="35000"/>
                </a:schemeClr>
              </a:solidFill>
              <a:latin typeface="Arial Narrow" panose="020B0606020202030204" pitchFamily="34" charset="0"/>
            </a:rPr>
            <a:t> </a:t>
          </a:r>
        </a:p>
      </cdr:txBody>
    </cdr:sp>
  </cdr:relSizeAnchor>
  <cdr:relSizeAnchor xmlns:cdr="http://schemas.openxmlformats.org/drawingml/2006/chartDrawing">
    <cdr:from>
      <cdr:x>0.20926</cdr:x>
      <cdr:y>0.92233</cdr:y>
    </cdr:from>
    <cdr:to>
      <cdr:x>0.3213</cdr:x>
      <cdr:y>0.97707</cdr:y>
    </cdr:to>
    <cdr:sp macro="" textlink="">
      <cdr:nvSpPr>
        <cdr:cNvPr id="3" name="Text Box 1"/>
        <cdr:cNvSpPr txBox="1"/>
      </cdr:nvSpPr>
      <cdr:spPr>
        <a:xfrm xmlns:a="http://schemas.openxmlformats.org/drawingml/2006/main">
          <a:off x="1435100" y="2400692"/>
          <a:ext cx="768350" cy="14250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dirty="0">
              <a:solidFill>
                <a:schemeClr val="tx1">
                  <a:lumMod val="65000"/>
                  <a:lumOff val="35000"/>
                </a:schemeClr>
              </a:solidFill>
              <a:latin typeface="Arial Narrow" panose="020B0606020202030204" pitchFamily="34" charset="0"/>
            </a:rPr>
            <a:t>Race/Ethnicity </a:t>
          </a:r>
        </a:p>
      </cdr:txBody>
    </cdr:sp>
  </cdr:relSizeAnchor>
  <cdr:relSizeAnchor xmlns:cdr="http://schemas.openxmlformats.org/drawingml/2006/chartDrawing">
    <cdr:from>
      <cdr:x>0.46409</cdr:x>
      <cdr:y>0.92619</cdr:y>
    </cdr:from>
    <cdr:to>
      <cdr:x>0.59098</cdr:x>
      <cdr:y>1</cdr:y>
    </cdr:to>
    <cdr:sp macro="" textlink="">
      <cdr:nvSpPr>
        <cdr:cNvPr id="4" name="Text Box 1"/>
        <cdr:cNvSpPr txBox="1"/>
      </cdr:nvSpPr>
      <cdr:spPr>
        <a:xfrm xmlns:a="http://schemas.openxmlformats.org/drawingml/2006/main">
          <a:off x="5389420" y="4234542"/>
          <a:ext cx="1473505" cy="33745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dirty="0">
              <a:solidFill>
                <a:schemeClr val="tx1">
                  <a:lumMod val="65000"/>
                  <a:lumOff val="35000"/>
                </a:schemeClr>
              </a:solidFill>
              <a:latin typeface="Arial Narrow" panose="020B0606020202030204" pitchFamily="34" charset="0"/>
            </a:rPr>
            <a:t>Age as of 12/31/2021 </a:t>
          </a:r>
        </a:p>
      </cdr:txBody>
    </cdr:sp>
  </cdr:relSizeAnchor>
  <cdr:relSizeAnchor xmlns:cdr="http://schemas.openxmlformats.org/drawingml/2006/chartDrawing">
    <cdr:from>
      <cdr:x>0.77438</cdr:x>
      <cdr:y>0.92376</cdr:y>
    </cdr:from>
    <cdr:to>
      <cdr:x>0.91787</cdr:x>
      <cdr:y>1</cdr:y>
    </cdr:to>
    <cdr:sp macro="" textlink="">
      <cdr:nvSpPr>
        <cdr:cNvPr id="5" name="Text Box 1"/>
        <cdr:cNvSpPr txBox="1"/>
      </cdr:nvSpPr>
      <cdr:spPr>
        <a:xfrm xmlns:a="http://schemas.openxmlformats.org/drawingml/2006/main">
          <a:off x="5310692" y="1830153"/>
          <a:ext cx="984060" cy="15104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dirty="0">
              <a:solidFill>
                <a:schemeClr val="tx1">
                  <a:lumMod val="65000"/>
                  <a:lumOff val="35000"/>
                </a:schemeClr>
              </a:solidFill>
              <a:latin typeface="Arial Narrow" panose="020B0606020202030204" pitchFamily="34" charset="0"/>
            </a:rPr>
            <a:t>Primary Exposure</a:t>
          </a:r>
          <a:r>
            <a:rPr lang="en-US" sz="1200" baseline="0" dirty="0">
              <a:solidFill>
                <a:schemeClr val="tx1">
                  <a:lumMod val="65000"/>
                  <a:lumOff val="35000"/>
                </a:schemeClr>
              </a:solidFill>
              <a:latin typeface="Arial Narrow" panose="020B0606020202030204" pitchFamily="34" charset="0"/>
            </a:rPr>
            <a:t> Mode</a:t>
          </a:r>
          <a:endParaRPr lang="en-US" sz="1200" dirty="0">
            <a:solidFill>
              <a:schemeClr val="tx1">
                <a:lumMod val="65000"/>
                <a:lumOff val="35000"/>
              </a:schemeClr>
            </a:solidFill>
            <a:latin typeface="Arial Narrow" panose="020B060602020203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0.3303</cdr:x>
      <cdr:y>0.0163</cdr:y>
    </cdr:from>
    <cdr:to>
      <cdr:x>0.85942</cdr:x>
      <cdr:y>0.12132</cdr:y>
    </cdr:to>
    <cdr:sp macro="" textlink="">
      <cdr:nvSpPr>
        <cdr:cNvPr id="2" name="Text Box 21"/>
        <cdr:cNvSpPr txBox="1">
          <a:spLocks xmlns:a="http://schemas.openxmlformats.org/drawingml/2006/main" noChangeArrowheads="1"/>
        </cdr:cNvSpPr>
      </cdr:nvSpPr>
      <cdr:spPr bwMode="auto">
        <a:xfrm xmlns:a="http://schemas.openxmlformats.org/drawingml/2006/main">
          <a:off x="1147703" y="41605"/>
          <a:ext cx="1838531" cy="26807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Lst>
      </cdr:spPr>
      <cdr:txBody>
        <a:bodyPr xmlns:a="http://schemas.openxmlformats.org/drawingml/2006/main" wrap="square" lIns="27432" tIns="22860" rIns="27432" bIns="22860" anchor="ctr" upright="1">
          <a:noAutofit/>
        </a:bodyPr>
        <a:lstStyle xmlns:a="http://schemas.openxmlformats.org/drawingml/2006/main"/>
        <a:p xmlns:a="http://schemas.openxmlformats.org/drawingml/2006/main">
          <a:pPr marL="0" marR="0">
            <a:spcBef>
              <a:spcPts val="0"/>
            </a:spcBef>
            <a:spcAft>
              <a:spcPts val="0"/>
            </a:spcAft>
          </a:pPr>
          <a:r>
            <a:rPr lang="en-US" sz="1600" b="1" kern="1200" dirty="0">
              <a:solidFill>
                <a:srgbClr val="1F497D"/>
              </a:solidFill>
              <a:latin typeface="Arial Narrow" panose="020B0606020202030204" pitchFamily="34" charset="0"/>
              <a:cs typeface="Arial" panose="020B0604020202020204" pitchFamily="34" charset="0"/>
            </a:rPr>
            <a:t>Persons</a:t>
          </a:r>
          <a:r>
            <a:rPr lang="en-US" sz="1600" b="1" kern="1200" dirty="0">
              <a:solidFill>
                <a:srgbClr val="1F497D"/>
              </a:solidFill>
              <a:effectLst/>
              <a:latin typeface="Arial Narrow" panose="020B0606020202030204" pitchFamily="34" charset="0"/>
              <a:ea typeface="+mn-ea"/>
              <a:cs typeface="Arial" panose="020B0604020202020204" pitchFamily="34" charset="0"/>
            </a:rPr>
            <a:t> Living with HIV</a:t>
          </a:r>
          <a:r>
            <a:rPr lang="en-US" sz="1600" b="1" kern="1200" baseline="0" dirty="0">
              <a:solidFill>
                <a:srgbClr val="1F497D"/>
              </a:solidFill>
              <a:effectLst/>
              <a:latin typeface="Arial Narrow" panose="020B0606020202030204" pitchFamily="34" charset="0"/>
              <a:ea typeface="+mn-ea"/>
              <a:cs typeface="Arial" panose="020B0604020202020204" pitchFamily="34" charset="0"/>
            </a:rPr>
            <a:t> Infection</a:t>
          </a:r>
          <a:endParaRPr lang="en-US" sz="1600" dirty="0">
            <a:solidFill>
              <a:srgbClr val="1F497D"/>
            </a:solidFill>
            <a:effectLst/>
            <a:latin typeface="Times New Roman" panose="02020603050405020304" pitchFamily="18" charset="0"/>
            <a:ea typeface="Times New Roman" panose="02020603050405020304" pitchFamily="18"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0.42721</cdr:x>
      <cdr:y>0.86652</cdr:y>
    </cdr:from>
    <cdr:to>
      <cdr:x>0.54177</cdr:x>
      <cdr:y>0.97649</cdr:y>
    </cdr:to>
    <cdr:sp macro="" textlink="">
      <cdr:nvSpPr>
        <cdr:cNvPr id="3" name="TextBox 1">
          <a:extLst xmlns:a="http://schemas.openxmlformats.org/drawingml/2006/main">
            <a:ext uri="{FF2B5EF4-FFF2-40B4-BE49-F238E27FC236}">
              <a16:creationId xmlns:a16="http://schemas.microsoft.com/office/drawing/2014/main" id="{40100E87-7481-4BE7-B710-EFB032A819F2}"/>
            </a:ext>
          </a:extLst>
        </cdr:cNvPr>
        <cdr:cNvSpPr txBox="1"/>
      </cdr:nvSpPr>
      <cdr:spPr>
        <a:xfrm xmlns:a="http://schemas.openxmlformats.org/drawingml/2006/main">
          <a:off x="5043868" y="4128092"/>
          <a:ext cx="1352550" cy="52389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dirty="0">
              <a:solidFill>
                <a:schemeClr val="tx1">
                  <a:lumMod val="65000"/>
                  <a:lumOff val="35000"/>
                </a:schemeClr>
              </a:solidFill>
              <a:latin typeface="Arial Narrow" panose="020B0606020202030204" pitchFamily="34" charset="0"/>
            </a:rPr>
            <a:t>Assigned Female at Birth</a:t>
          </a:r>
        </a:p>
      </cdr:txBody>
    </cdr:sp>
  </cdr:relSizeAnchor>
  <cdr:relSizeAnchor xmlns:cdr="http://schemas.openxmlformats.org/drawingml/2006/chartDrawing">
    <cdr:from>
      <cdr:x>0.31668</cdr:x>
      <cdr:y>0.86711</cdr:y>
    </cdr:from>
    <cdr:to>
      <cdr:x>0.41914</cdr:x>
      <cdr:y>1</cdr:y>
    </cdr:to>
    <cdr:sp macro="" textlink="">
      <cdr:nvSpPr>
        <cdr:cNvPr id="2" name="TextBox 1">
          <a:extLst xmlns:a="http://schemas.openxmlformats.org/drawingml/2006/main">
            <a:ext uri="{FF2B5EF4-FFF2-40B4-BE49-F238E27FC236}">
              <a16:creationId xmlns:a16="http://schemas.microsoft.com/office/drawing/2014/main" id="{C3CF902C-D73E-442C-BA45-7B686C50D642}"/>
            </a:ext>
          </a:extLst>
        </cdr:cNvPr>
        <cdr:cNvSpPr txBox="1"/>
      </cdr:nvSpPr>
      <cdr:spPr>
        <a:xfrm xmlns:a="http://schemas.openxmlformats.org/drawingml/2006/main">
          <a:off x="3738943" y="4130891"/>
          <a:ext cx="1209675" cy="6330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dirty="0">
              <a:solidFill>
                <a:schemeClr val="tx1">
                  <a:lumMod val="65000"/>
                  <a:lumOff val="35000"/>
                </a:schemeClr>
              </a:solidFill>
              <a:latin typeface="Arial Narrow" panose="020B0606020202030204" pitchFamily="34" charset="0"/>
            </a:rPr>
            <a:t>Assigned </a:t>
          </a:r>
        </a:p>
        <a:p xmlns:a="http://schemas.openxmlformats.org/drawingml/2006/main">
          <a:pPr algn="ctr"/>
          <a:r>
            <a:rPr lang="en-US" sz="1600" dirty="0">
              <a:solidFill>
                <a:schemeClr val="tx1">
                  <a:lumMod val="65000"/>
                  <a:lumOff val="35000"/>
                </a:schemeClr>
              </a:solidFill>
              <a:latin typeface="Arial Narrow" panose="020B0606020202030204" pitchFamily="34" charset="0"/>
            </a:rPr>
            <a:t>Male at Birth</a:t>
          </a:r>
        </a:p>
      </cdr:txBody>
    </cdr:sp>
  </cdr:relSizeAnchor>
</c:userShapes>
</file>

<file path=ppt/drawings/drawing4.xml><?xml version="1.0" encoding="utf-8"?>
<c:userShapes xmlns:c="http://schemas.openxmlformats.org/drawingml/2006/chart">
  <cdr:relSizeAnchor xmlns:cdr="http://schemas.openxmlformats.org/drawingml/2006/chartDrawing">
    <cdr:from>
      <cdr:x>0.35054</cdr:x>
      <cdr:y>0.38549</cdr:y>
    </cdr:from>
    <cdr:to>
      <cdr:x>0.64946</cdr:x>
      <cdr:y>0.61796</cdr:y>
    </cdr:to>
    <cdr:sp macro="" textlink="">
      <cdr:nvSpPr>
        <cdr:cNvPr id="2" name="TextBox 1">
          <a:extLst xmlns:a="http://schemas.openxmlformats.org/drawingml/2006/main">
            <a:ext uri="{FF2B5EF4-FFF2-40B4-BE49-F238E27FC236}">
              <a16:creationId xmlns:a16="http://schemas.microsoft.com/office/drawing/2014/main" id="{5D3D9219-7577-43C7-B49A-743A96BB1E5C}"/>
            </a:ext>
          </a:extLst>
        </cdr:cNvPr>
        <cdr:cNvSpPr txBox="1"/>
      </cdr:nvSpPr>
      <cdr:spPr>
        <a:xfrm xmlns:a="http://schemas.openxmlformats.org/drawingml/2006/main">
          <a:off x="2611014" y="1868937"/>
          <a:ext cx="2226521" cy="112706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3200" b="1" dirty="0">
              <a:latin typeface="Arial Narrow" panose="020B0606020202030204" pitchFamily="34" charset="0"/>
            </a:rPr>
            <a:t>41%</a:t>
          </a:r>
        </a:p>
        <a:p xmlns:a="http://schemas.openxmlformats.org/drawingml/2006/main">
          <a:pPr algn="ctr"/>
          <a:r>
            <a:rPr lang="en-US" sz="1600" dirty="0">
              <a:latin typeface="Arial Narrow" panose="020B0606020202030204" pitchFamily="34" charset="0"/>
            </a:rPr>
            <a:t>reported IDU</a:t>
          </a:r>
        </a:p>
      </cdr:txBody>
    </cdr:sp>
  </cdr:relSizeAnchor>
</c:userShapes>
</file>

<file path=ppt/drawings/drawing5.xml><?xml version="1.0" encoding="utf-8"?>
<c:userShapes xmlns:c="http://schemas.openxmlformats.org/drawingml/2006/chart">
  <cdr:relSizeAnchor xmlns:cdr="http://schemas.openxmlformats.org/drawingml/2006/chartDrawing">
    <cdr:from>
      <cdr:x>0.42242</cdr:x>
      <cdr:y>0.00792</cdr:y>
    </cdr:from>
    <cdr:to>
      <cdr:x>0.812</cdr:x>
      <cdr:y>0.12037</cdr:y>
    </cdr:to>
    <cdr:sp macro="" textlink="">
      <cdr:nvSpPr>
        <cdr:cNvPr id="2" name="Text Box 1"/>
        <cdr:cNvSpPr txBox="1"/>
      </cdr:nvSpPr>
      <cdr:spPr>
        <a:xfrm xmlns:a="http://schemas.openxmlformats.org/drawingml/2006/main">
          <a:off x="4976563" y="40837"/>
          <a:ext cx="4589599" cy="57942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r>
            <a:rPr lang="en-US" altLang="en-US" sz="1600" b="0" dirty="0">
              <a:solidFill>
                <a:schemeClr val="tx1">
                  <a:lumMod val="65000"/>
                  <a:lumOff val="35000"/>
                </a:schemeClr>
              </a:solidFill>
              <a:latin typeface="Arial Narrow" panose="020B0606020202030204" pitchFamily="34" charset="0"/>
              <a:ea typeface="ＭＳ Ｐゴシック" pitchFamily="34" charset="-128"/>
              <a:cs typeface="Times New Roman" pitchFamily="18" charset="0"/>
            </a:rPr>
            <a:t>Among those </a:t>
          </a:r>
          <a:r>
            <a:rPr lang="en-US" altLang="en-US" sz="1600" dirty="0">
              <a:solidFill>
                <a:schemeClr val="tx1">
                  <a:lumMod val="65000"/>
                  <a:lumOff val="35000"/>
                </a:schemeClr>
              </a:solidFill>
              <a:latin typeface="Arial Narrow" panose="020B0606020202030204" pitchFamily="34" charset="0"/>
              <a:ea typeface="ＭＳ Ｐゴシック" pitchFamily="34" charset="-128"/>
              <a:cs typeface="Times New Roman" pitchFamily="18" charset="0"/>
            </a:rPr>
            <a:t>linked</a:t>
          </a:r>
          <a:r>
            <a:rPr lang="en-US" altLang="en-US" sz="1600" b="0" dirty="0">
              <a:solidFill>
                <a:schemeClr val="tx1">
                  <a:lumMod val="65000"/>
                  <a:lumOff val="35000"/>
                </a:schemeClr>
              </a:solidFill>
              <a:latin typeface="Arial Narrow" panose="020B0606020202030204" pitchFamily="34" charset="0"/>
              <a:ea typeface="ＭＳ Ｐゴシック" pitchFamily="34" charset="-128"/>
              <a:cs typeface="Times New Roman" pitchFamily="18" charset="0"/>
            </a:rPr>
            <a:t> </a:t>
          </a:r>
          <a:r>
            <a:rPr lang="en-US" altLang="en-US" sz="1600" dirty="0">
              <a:solidFill>
                <a:schemeClr val="tx1">
                  <a:lumMod val="65000"/>
                  <a:lumOff val="35000"/>
                </a:schemeClr>
              </a:solidFill>
              <a:latin typeface="Arial Narrow" panose="020B0606020202030204" pitchFamily="34" charset="0"/>
              <a:ea typeface="ＭＳ Ｐゴシック" pitchFamily="34" charset="-128"/>
              <a:cs typeface="Times New Roman" pitchFamily="18" charset="0"/>
            </a:rPr>
            <a:t>to</a:t>
          </a:r>
          <a:r>
            <a:rPr lang="en-US" altLang="en-US" sz="1600" b="0" dirty="0">
              <a:solidFill>
                <a:schemeClr val="tx1">
                  <a:lumMod val="65000"/>
                  <a:lumOff val="35000"/>
                </a:schemeClr>
              </a:solidFill>
              <a:latin typeface="Arial Narrow" panose="020B0606020202030204" pitchFamily="34" charset="0"/>
              <a:ea typeface="ＭＳ Ｐゴシック" pitchFamily="34" charset="-128"/>
              <a:cs typeface="Times New Roman" pitchFamily="18" charset="0"/>
            </a:rPr>
            <a:t> care, </a:t>
          </a:r>
          <a:r>
            <a:rPr lang="en-US" altLang="en-US" sz="1600" dirty="0">
              <a:solidFill>
                <a:schemeClr val="tx1">
                  <a:lumMod val="65000"/>
                  <a:lumOff val="35000"/>
                </a:schemeClr>
              </a:solidFill>
              <a:latin typeface="Arial Narrow" panose="020B0606020202030204" pitchFamily="34" charset="0"/>
              <a:ea typeface="ＭＳ Ｐゴシック" pitchFamily="34" charset="-128"/>
              <a:cs typeface="Times New Roman" pitchFamily="18" charset="0"/>
            </a:rPr>
            <a:t>87</a:t>
          </a:r>
          <a:r>
            <a:rPr lang="en-US" altLang="en-US" sz="1600" b="0" dirty="0">
              <a:solidFill>
                <a:schemeClr val="tx1">
                  <a:lumMod val="65000"/>
                  <a:lumOff val="35000"/>
                </a:schemeClr>
              </a:solidFill>
              <a:latin typeface="Arial Narrow" panose="020B0606020202030204" pitchFamily="34" charset="0"/>
              <a:ea typeface="ＭＳ Ｐゴシック" pitchFamily="34" charset="-128"/>
              <a:cs typeface="Times New Roman" pitchFamily="18" charset="0"/>
            </a:rPr>
            <a:t>% are virally suppressed</a:t>
          </a:r>
        </a:p>
        <a:p xmlns:a="http://schemas.openxmlformats.org/drawingml/2006/main">
          <a:endParaRPr lang="en-US" sz="1600" dirty="0">
            <a:solidFill>
              <a:schemeClr val="tx1">
                <a:lumMod val="65000"/>
                <a:lumOff val="35000"/>
              </a:schemeClr>
            </a:solidFill>
            <a:latin typeface="Arial Narrow" panose="020B0606020202030204" pitchFamily="34" charset="0"/>
          </a:endParaRPr>
        </a:p>
      </cdr:txBody>
    </cdr:sp>
  </cdr:relSizeAnchor>
  <cdr:relSizeAnchor xmlns:cdr="http://schemas.openxmlformats.org/drawingml/2006/chartDrawing">
    <cdr:from>
      <cdr:x>0.42447</cdr:x>
      <cdr:y>0.09183</cdr:y>
    </cdr:from>
    <cdr:to>
      <cdr:x>0.89765</cdr:x>
      <cdr:y>0.09183</cdr:y>
    </cdr:to>
    <cdr:cxnSp macro="">
      <cdr:nvCxnSpPr>
        <cdr:cNvPr id="3" name="Straight Arrow Connector 2">
          <a:extLst xmlns:a="http://schemas.openxmlformats.org/drawingml/2006/main">
            <a:ext uri="{FF2B5EF4-FFF2-40B4-BE49-F238E27FC236}">
              <a16:creationId xmlns:a16="http://schemas.microsoft.com/office/drawing/2014/main" id="{5E5B6936-8C0E-4D9D-ABDC-7DD3581DB711}"/>
            </a:ext>
          </a:extLst>
        </cdr:cNvPr>
        <cdr:cNvCxnSpPr/>
      </cdr:nvCxnSpPr>
      <cdr:spPr>
        <a:xfrm xmlns:a="http://schemas.openxmlformats.org/drawingml/2006/main">
          <a:off x="5000625" y="473202"/>
          <a:ext cx="5574573" cy="0"/>
        </a:xfrm>
        <a:prstGeom xmlns:a="http://schemas.openxmlformats.org/drawingml/2006/main" prst="straightConnector1">
          <a:avLst/>
        </a:prstGeom>
        <a:ln xmlns:a="http://schemas.openxmlformats.org/drawingml/2006/main" w="28575">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0.65204</cdr:x>
      <cdr:y>0.11758</cdr:y>
    </cdr:from>
    <cdr:to>
      <cdr:x>0.88903</cdr:x>
      <cdr:y>0.24545</cdr:y>
    </cdr:to>
    <cdr:sp macro="" textlink="">
      <cdr:nvSpPr>
        <cdr:cNvPr id="4" name="Text Box 1"/>
        <cdr:cNvSpPr txBox="1"/>
      </cdr:nvSpPr>
      <cdr:spPr>
        <a:xfrm xmlns:a="http://schemas.openxmlformats.org/drawingml/2006/main">
          <a:off x="7547284" y="605882"/>
          <a:ext cx="2743200" cy="65891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r>
            <a:rPr lang="en-US" altLang="en-US" sz="1600" b="0" dirty="0">
              <a:solidFill>
                <a:schemeClr val="tx1">
                  <a:lumMod val="65000"/>
                  <a:lumOff val="35000"/>
                </a:schemeClr>
              </a:solidFill>
              <a:latin typeface="Arial Narrow" panose="020B0606020202030204" pitchFamily="34" charset="0"/>
              <a:ea typeface="ＭＳ Ｐゴシック" pitchFamily="34" charset="-128"/>
              <a:cs typeface="Times New Roman" pitchFamily="18" charset="0"/>
            </a:rPr>
            <a:t>Among those retained in care, 91% are virally suppressed</a:t>
          </a:r>
        </a:p>
        <a:p xmlns:a="http://schemas.openxmlformats.org/drawingml/2006/main">
          <a:endParaRPr lang="en-US" sz="1600" dirty="0">
            <a:solidFill>
              <a:schemeClr val="tx1">
                <a:lumMod val="65000"/>
                <a:lumOff val="35000"/>
              </a:schemeClr>
            </a:solidFill>
            <a:latin typeface="Arial Narrow" panose="020B0606020202030204" pitchFamily="34" charset="0"/>
          </a:endParaRPr>
        </a:p>
      </cdr:txBody>
    </cdr:sp>
  </cdr:relSizeAnchor>
  <cdr:relSizeAnchor xmlns:cdr="http://schemas.openxmlformats.org/drawingml/2006/chartDrawing">
    <cdr:from>
      <cdr:x>0.65889</cdr:x>
      <cdr:y>0.25043</cdr:y>
    </cdr:from>
    <cdr:to>
      <cdr:x>0.8983</cdr:x>
      <cdr:y>0.25043</cdr:y>
    </cdr:to>
    <cdr:cxnSp macro="">
      <cdr:nvCxnSpPr>
        <cdr:cNvPr id="5" name="Straight Arrow Connector 4">
          <a:extLst xmlns:a="http://schemas.openxmlformats.org/drawingml/2006/main">
            <a:ext uri="{FF2B5EF4-FFF2-40B4-BE49-F238E27FC236}">
              <a16:creationId xmlns:a16="http://schemas.microsoft.com/office/drawing/2014/main" id="{2CD759A1-C8F2-4DDD-ADB8-423C760DF7CD}"/>
            </a:ext>
          </a:extLst>
        </cdr:cNvPr>
        <cdr:cNvCxnSpPr/>
      </cdr:nvCxnSpPr>
      <cdr:spPr>
        <a:xfrm xmlns:a="http://schemas.openxmlformats.org/drawingml/2006/main">
          <a:off x="2186939" y="515372"/>
          <a:ext cx="794646" cy="0"/>
        </a:xfrm>
        <a:prstGeom xmlns:a="http://schemas.openxmlformats.org/drawingml/2006/main" prst="straightConnector1">
          <a:avLst/>
        </a:prstGeom>
        <a:ln xmlns:a="http://schemas.openxmlformats.org/drawingml/2006/main" w="28575">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6.xml><?xml version="1.0" encoding="utf-8"?>
<c:userShapes xmlns:c="http://schemas.openxmlformats.org/drawingml/2006/chart">
  <cdr:relSizeAnchor xmlns:cdr="http://schemas.openxmlformats.org/drawingml/2006/chartDrawing">
    <cdr:from>
      <cdr:x>0.05374</cdr:x>
      <cdr:y>0.91522</cdr:y>
    </cdr:from>
    <cdr:to>
      <cdr:x>0.18754</cdr:x>
      <cdr:y>1</cdr:y>
    </cdr:to>
    <cdr:sp macro="" textlink="">
      <cdr:nvSpPr>
        <cdr:cNvPr id="2" name="Text Box 1"/>
        <cdr:cNvSpPr txBox="1"/>
      </cdr:nvSpPr>
      <cdr:spPr>
        <a:xfrm xmlns:a="http://schemas.openxmlformats.org/drawingml/2006/main">
          <a:off x="368554" y="1758159"/>
          <a:ext cx="917620" cy="16285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a:solidFill>
                <a:schemeClr val="tx1">
                  <a:lumMod val="65000"/>
                  <a:lumOff val="35000"/>
                </a:schemeClr>
              </a:solidFill>
              <a:latin typeface="Arial Narrow" panose="020B0606020202030204" pitchFamily="34" charset="0"/>
            </a:rPr>
            <a:t>Sex</a:t>
          </a:r>
          <a:r>
            <a:rPr lang="en-US" sz="1200" baseline="0" dirty="0">
              <a:solidFill>
                <a:schemeClr val="tx1">
                  <a:lumMod val="65000"/>
                  <a:lumOff val="35000"/>
                </a:schemeClr>
              </a:solidFill>
              <a:latin typeface="Arial Narrow" panose="020B0606020202030204" pitchFamily="34" charset="0"/>
            </a:rPr>
            <a:t> assigned at birth</a:t>
          </a:r>
          <a:r>
            <a:rPr lang="en-US" sz="1200" dirty="0">
              <a:solidFill>
                <a:schemeClr val="tx1">
                  <a:lumMod val="65000"/>
                  <a:lumOff val="35000"/>
                </a:schemeClr>
              </a:solidFill>
              <a:latin typeface="Arial Narrow" panose="020B0606020202030204" pitchFamily="34" charset="0"/>
            </a:rPr>
            <a:t> </a:t>
          </a:r>
        </a:p>
      </cdr:txBody>
    </cdr:sp>
  </cdr:relSizeAnchor>
  <cdr:relSizeAnchor xmlns:cdr="http://schemas.openxmlformats.org/drawingml/2006/chartDrawing">
    <cdr:from>
      <cdr:x>0.20926</cdr:x>
      <cdr:y>0.92233</cdr:y>
    </cdr:from>
    <cdr:to>
      <cdr:x>0.3213</cdr:x>
      <cdr:y>0.97707</cdr:y>
    </cdr:to>
    <cdr:sp macro="" textlink="">
      <cdr:nvSpPr>
        <cdr:cNvPr id="3" name="Text Box 1"/>
        <cdr:cNvSpPr txBox="1"/>
      </cdr:nvSpPr>
      <cdr:spPr>
        <a:xfrm xmlns:a="http://schemas.openxmlformats.org/drawingml/2006/main">
          <a:off x="1435100" y="2400692"/>
          <a:ext cx="768350" cy="14250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dirty="0">
              <a:solidFill>
                <a:schemeClr val="tx1">
                  <a:lumMod val="65000"/>
                  <a:lumOff val="35000"/>
                </a:schemeClr>
              </a:solidFill>
              <a:latin typeface="Arial Narrow" panose="020B0606020202030204" pitchFamily="34" charset="0"/>
            </a:rPr>
            <a:t>Race/Ethnicity </a:t>
          </a:r>
        </a:p>
      </cdr:txBody>
    </cdr:sp>
  </cdr:relSizeAnchor>
  <cdr:relSizeAnchor xmlns:cdr="http://schemas.openxmlformats.org/drawingml/2006/chartDrawing">
    <cdr:from>
      <cdr:x>0.45278</cdr:x>
      <cdr:y>0.90385</cdr:y>
    </cdr:from>
    <cdr:to>
      <cdr:x>0.58176</cdr:x>
      <cdr:y>0.97756</cdr:y>
    </cdr:to>
    <cdr:sp macro="" textlink="">
      <cdr:nvSpPr>
        <cdr:cNvPr id="4" name="Text Box 1"/>
        <cdr:cNvSpPr txBox="1"/>
      </cdr:nvSpPr>
      <cdr:spPr>
        <a:xfrm xmlns:a="http://schemas.openxmlformats.org/drawingml/2006/main">
          <a:off x="3105150" y="1790708"/>
          <a:ext cx="884560" cy="14604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dirty="0">
              <a:solidFill>
                <a:schemeClr val="tx1">
                  <a:lumMod val="65000"/>
                  <a:lumOff val="35000"/>
                </a:schemeClr>
              </a:solidFill>
              <a:latin typeface="Arial Narrow" panose="020B0606020202030204" pitchFamily="34" charset="0"/>
            </a:rPr>
            <a:t>Age at Diagnosis </a:t>
          </a:r>
        </a:p>
      </cdr:txBody>
    </cdr:sp>
  </cdr:relSizeAnchor>
  <cdr:relSizeAnchor xmlns:cdr="http://schemas.openxmlformats.org/drawingml/2006/chartDrawing">
    <cdr:from>
      <cdr:x>0.77322</cdr:x>
      <cdr:y>0.91638</cdr:y>
    </cdr:from>
    <cdr:to>
      <cdr:x>0.92599</cdr:x>
      <cdr:y>0.97781</cdr:y>
    </cdr:to>
    <cdr:sp macro="" textlink="">
      <cdr:nvSpPr>
        <cdr:cNvPr id="5" name="Text Box 1"/>
        <cdr:cNvSpPr txBox="1"/>
      </cdr:nvSpPr>
      <cdr:spPr>
        <a:xfrm xmlns:a="http://schemas.openxmlformats.org/drawingml/2006/main">
          <a:off x="5302741" y="1815524"/>
          <a:ext cx="1047670" cy="12172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dirty="0">
              <a:solidFill>
                <a:schemeClr val="tx1">
                  <a:lumMod val="65000"/>
                  <a:lumOff val="35000"/>
                </a:schemeClr>
              </a:solidFill>
              <a:latin typeface="Arial Narrow" panose="020B0606020202030204" pitchFamily="34" charset="0"/>
            </a:rPr>
            <a:t>Primary Exposure</a:t>
          </a:r>
          <a:r>
            <a:rPr lang="en-US" sz="1200" baseline="0" dirty="0">
              <a:solidFill>
                <a:schemeClr val="tx1">
                  <a:lumMod val="65000"/>
                  <a:lumOff val="35000"/>
                </a:schemeClr>
              </a:solidFill>
              <a:latin typeface="Arial Narrow" panose="020B0606020202030204" pitchFamily="34" charset="0"/>
            </a:rPr>
            <a:t> Mode</a:t>
          </a:r>
          <a:endParaRPr lang="en-US" sz="1200" dirty="0">
            <a:solidFill>
              <a:schemeClr val="tx1">
                <a:lumMod val="65000"/>
                <a:lumOff val="35000"/>
              </a:schemeClr>
            </a:solidFill>
            <a:latin typeface="Arial Narrow" panose="020B0606020202030204" pitchFamily="34"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0.05374</cdr:x>
      <cdr:y>0.91137</cdr:y>
    </cdr:from>
    <cdr:to>
      <cdr:x>0.18417</cdr:x>
      <cdr:y>1</cdr:y>
    </cdr:to>
    <cdr:sp macro="" textlink="">
      <cdr:nvSpPr>
        <cdr:cNvPr id="2" name="Text Box 1"/>
        <cdr:cNvSpPr txBox="1"/>
      </cdr:nvSpPr>
      <cdr:spPr>
        <a:xfrm xmlns:a="http://schemas.openxmlformats.org/drawingml/2006/main">
          <a:off x="368554" y="1719948"/>
          <a:ext cx="894471" cy="16726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a:solidFill>
                <a:schemeClr val="tx1">
                  <a:lumMod val="65000"/>
                  <a:lumOff val="35000"/>
                </a:schemeClr>
              </a:solidFill>
              <a:latin typeface="Arial Narrow" panose="020B0606020202030204" pitchFamily="34" charset="0"/>
            </a:rPr>
            <a:t>Sex</a:t>
          </a:r>
          <a:r>
            <a:rPr lang="en-US" sz="1200" baseline="0" dirty="0">
              <a:solidFill>
                <a:schemeClr val="tx1">
                  <a:lumMod val="65000"/>
                  <a:lumOff val="35000"/>
                </a:schemeClr>
              </a:solidFill>
              <a:latin typeface="Arial Narrow" panose="020B0606020202030204" pitchFamily="34" charset="0"/>
            </a:rPr>
            <a:t> assigned at birth</a:t>
          </a:r>
          <a:r>
            <a:rPr lang="en-US" sz="1200" dirty="0">
              <a:solidFill>
                <a:schemeClr val="tx1">
                  <a:lumMod val="65000"/>
                  <a:lumOff val="35000"/>
                </a:schemeClr>
              </a:solidFill>
              <a:latin typeface="Arial Narrow" panose="020B0606020202030204" pitchFamily="34" charset="0"/>
            </a:rPr>
            <a:t> </a:t>
          </a:r>
        </a:p>
      </cdr:txBody>
    </cdr:sp>
  </cdr:relSizeAnchor>
  <cdr:relSizeAnchor xmlns:cdr="http://schemas.openxmlformats.org/drawingml/2006/chartDrawing">
    <cdr:from>
      <cdr:x>0.20926</cdr:x>
      <cdr:y>0.92233</cdr:y>
    </cdr:from>
    <cdr:to>
      <cdr:x>0.3213</cdr:x>
      <cdr:y>0.97707</cdr:y>
    </cdr:to>
    <cdr:sp macro="" textlink="">
      <cdr:nvSpPr>
        <cdr:cNvPr id="3" name="Text Box 1"/>
        <cdr:cNvSpPr txBox="1"/>
      </cdr:nvSpPr>
      <cdr:spPr>
        <a:xfrm xmlns:a="http://schemas.openxmlformats.org/drawingml/2006/main">
          <a:off x="1435100" y="2400692"/>
          <a:ext cx="768350" cy="14250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dirty="0">
              <a:solidFill>
                <a:schemeClr val="tx1">
                  <a:lumMod val="65000"/>
                  <a:lumOff val="35000"/>
                </a:schemeClr>
              </a:solidFill>
              <a:latin typeface="Arial Narrow" panose="020B0606020202030204" pitchFamily="34" charset="0"/>
            </a:rPr>
            <a:t>Race/Ethnicity </a:t>
          </a:r>
        </a:p>
      </cdr:txBody>
    </cdr:sp>
  </cdr:relSizeAnchor>
  <cdr:relSizeAnchor xmlns:cdr="http://schemas.openxmlformats.org/drawingml/2006/chartDrawing">
    <cdr:from>
      <cdr:x>0.46409</cdr:x>
      <cdr:y>0.926</cdr:y>
    </cdr:from>
    <cdr:to>
      <cdr:x>0.57613</cdr:x>
      <cdr:y>1</cdr:y>
    </cdr:to>
    <cdr:sp macro="" textlink="">
      <cdr:nvSpPr>
        <cdr:cNvPr id="4" name="Text Box 1"/>
        <cdr:cNvSpPr txBox="1"/>
      </cdr:nvSpPr>
      <cdr:spPr>
        <a:xfrm xmlns:a="http://schemas.openxmlformats.org/drawingml/2006/main">
          <a:off x="5389397" y="4233672"/>
          <a:ext cx="1301107" cy="33832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dirty="0">
              <a:solidFill>
                <a:schemeClr val="tx1">
                  <a:lumMod val="65000"/>
                  <a:lumOff val="35000"/>
                </a:schemeClr>
              </a:solidFill>
              <a:latin typeface="Arial Narrow" panose="020B0606020202030204" pitchFamily="34" charset="0"/>
            </a:rPr>
            <a:t>Age at Diagnosis</a:t>
          </a:r>
        </a:p>
      </cdr:txBody>
    </cdr:sp>
  </cdr:relSizeAnchor>
  <cdr:relSizeAnchor xmlns:cdr="http://schemas.openxmlformats.org/drawingml/2006/chartDrawing">
    <cdr:from>
      <cdr:x>0.77438</cdr:x>
      <cdr:y>0.92376</cdr:y>
    </cdr:from>
    <cdr:to>
      <cdr:x>0.91787</cdr:x>
      <cdr:y>1</cdr:y>
    </cdr:to>
    <cdr:sp macro="" textlink="">
      <cdr:nvSpPr>
        <cdr:cNvPr id="5" name="Text Box 1"/>
        <cdr:cNvSpPr txBox="1"/>
      </cdr:nvSpPr>
      <cdr:spPr>
        <a:xfrm xmlns:a="http://schemas.openxmlformats.org/drawingml/2006/main">
          <a:off x="5310692" y="1830153"/>
          <a:ext cx="984060" cy="15104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dirty="0">
              <a:solidFill>
                <a:schemeClr val="tx1">
                  <a:lumMod val="65000"/>
                  <a:lumOff val="35000"/>
                </a:schemeClr>
              </a:solidFill>
              <a:latin typeface="Arial Narrow" panose="020B0606020202030204" pitchFamily="34" charset="0"/>
            </a:rPr>
            <a:t>Primary Exposure</a:t>
          </a:r>
          <a:r>
            <a:rPr lang="en-US" sz="1200" baseline="0" dirty="0">
              <a:solidFill>
                <a:schemeClr val="tx1">
                  <a:lumMod val="65000"/>
                  <a:lumOff val="35000"/>
                </a:schemeClr>
              </a:solidFill>
              <a:latin typeface="Arial Narrow" panose="020B0606020202030204" pitchFamily="34" charset="0"/>
            </a:rPr>
            <a:t> Mode</a:t>
          </a:r>
          <a:endParaRPr lang="en-US" sz="1200" dirty="0">
            <a:solidFill>
              <a:schemeClr val="tx1">
                <a:lumMod val="65000"/>
                <a:lumOff val="35000"/>
              </a:schemeClr>
            </a:solidFill>
            <a:latin typeface="Arial Narrow" panose="020B0606020202030204" pitchFamily="34" charset="0"/>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0.42242</cdr:x>
      <cdr:y>0.00792</cdr:y>
    </cdr:from>
    <cdr:to>
      <cdr:x>0.812</cdr:x>
      <cdr:y>0.12037</cdr:y>
    </cdr:to>
    <cdr:sp macro="" textlink="">
      <cdr:nvSpPr>
        <cdr:cNvPr id="2" name="Text Box 1"/>
        <cdr:cNvSpPr txBox="1"/>
      </cdr:nvSpPr>
      <cdr:spPr>
        <a:xfrm xmlns:a="http://schemas.openxmlformats.org/drawingml/2006/main">
          <a:off x="4976563" y="40837"/>
          <a:ext cx="4589599" cy="57942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r>
            <a:rPr lang="en-US" altLang="en-US" sz="1600" b="0" dirty="0">
              <a:solidFill>
                <a:schemeClr val="tx1">
                  <a:lumMod val="65000"/>
                  <a:lumOff val="35000"/>
                </a:schemeClr>
              </a:solidFill>
              <a:latin typeface="Arial Narrow" panose="020B0606020202030204" pitchFamily="34" charset="0"/>
              <a:ea typeface="ＭＳ Ｐゴシック" pitchFamily="34" charset="-128"/>
              <a:cs typeface="Times New Roman" pitchFamily="18" charset="0"/>
            </a:rPr>
            <a:t>Among those </a:t>
          </a:r>
          <a:r>
            <a:rPr lang="en-US" altLang="en-US" sz="1600" dirty="0">
              <a:solidFill>
                <a:schemeClr val="tx1">
                  <a:lumMod val="65000"/>
                  <a:lumOff val="35000"/>
                </a:schemeClr>
              </a:solidFill>
              <a:latin typeface="Arial Narrow" panose="020B0606020202030204" pitchFamily="34" charset="0"/>
              <a:ea typeface="ＭＳ Ｐゴシック" pitchFamily="34" charset="-128"/>
              <a:cs typeface="Times New Roman" pitchFamily="18" charset="0"/>
            </a:rPr>
            <a:t>engaged in</a:t>
          </a:r>
          <a:r>
            <a:rPr lang="en-US" altLang="en-US" sz="1600" b="0" dirty="0">
              <a:solidFill>
                <a:schemeClr val="tx1">
                  <a:lumMod val="65000"/>
                  <a:lumOff val="35000"/>
                </a:schemeClr>
              </a:solidFill>
              <a:latin typeface="Arial Narrow" panose="020B0606020202030204" pitchFamily="34" charset="0"/>
              <a:ea typeface="ＭＳ Ｐゴシック" pitchFamily="34" charset="-128"/>
              <a:cs typeface="Times New Roman" pitchFamily="18" charset="0"/>
            </a:rPr>
            <a:t> care, </a:t>
          </a:r>
          <a:r>
            <a:rPr lang="en-US" altLang="en-US" sz="1600" dirty="0">
              <a:solidFill>
                <a:schemeClr val="tx1">
                  <a:lumMod val="65000"/>
                  <a:lumOff val="35000"/>
                </a:schemeClr>
              </a:solidFill>
              <a:latin typeface="Arial Narrow" panose="020B0606020202030204" pitchFamily="34" charset="0"/>
              <a:ea typeface="ＭＳ Ｐゴシック" pitchFamily="34" charset="-128"/>
              <a:cs typeface="Times New Roman" pitchFamily="18" charset="0"/>
            </a:rPr>
            <a:t>92</a:t>
          </a:r>
          <a:r>
            <a:rPr lang="en-US" altLang="en-US" sz="1600" b="0" dirty="0">
              <a:solidFill>
                <a:schemeClr val="tx1">
                  <a:lumMod val="65000"/>
                  <a:lumOff val="35000"/>
                </a:schemeClr>
              </a:solidFill>
              <a:latin typeface="Arial Narrow" panose="020B0606020202030204" pitchFamily="34" charset="0"/>
              <a:ea typeface="ＭＳ Ｐゴシック" pitchFamily="34" charset="-128"/>
              <a:cs typeface="Times New Roman" pitchFamily="18" charset="0"/>
            </a:rPr>
            <a:t>% are virally suppressed</a:t>
          </a:r>
        </a:p>
        <a:p xmlns:a="http://schemas.openxmlformats.org/drawingml/2006/main">
          <a:endParaRPr lang="en-US" sz="1600" dirty="0">
            <a:solidFill>
              <a:schemeClr val="tx1">
                <a:lumMod val="65000"/>
                <a:lumOff val="35000"/>
              </a:schemeClr>
            </a:solidFill>
            <a:latin typeface="Arial Narrow" panose="020B0606020202030204" pitchFamily="34" charset="0"/>
          </a:endParaRPr>
        </a:p>
      </cdr:txBody>
    </cdr:sp>
  </cdr:relSizeAnchor>
  <cdr:relSizeAnchor xmlns:cdr="http://schemas.openxmlformats.org/drawingml/2006/chartDrawing">
    <cdr:from>
      <cdr:x>0.42447</cdr:x>
      <cdr:y>0.09183</cdr:y>
    </cdr:from>
    <cdr:to>
      <cdr:x>0.89765</cdr:x>
      <cdr:y>0.09183</cdr:y>
    </cdr:to>
    <cdr:cxnSp macro="">
      <cdr:nvCxnSpPr>
        <cdr:cNvPr id="3" name="Straight Arrow Connector 2">
          <a:extLst xmlns:a="http://schemas.openxmlformats.org/drawingml/2006/main">
            <a:ext uri="{FF2B5EF4-FFF2-40B4-BE49-F238E27FC236}">
              <a16:creationId xmlns:a16="http://schemas.microsoft.com/office/drawing/2014/main" id="{5E5B6936-8C0E-4D9D-ABDC-7DD3581DB711}"/>
            </a:ext>
          </a:extLst>
        </cdr:cNvPr>
        <cdr:cNvCxnSpPr/>
      </cdr:nvCxnSpPr>
      <cdr:spPr>
        <a:xfrm xmlns:a="http://schemas.openxmlformats.org/drawingml/2006/main">
          <a:off x="5000625" y="473202"/>
          <a:ext cx="5574573" cy="0"/>
        </a:xfrm>
        <a:prstGeom xmlns:a="http://schemas.openxmlformats.org/drawingml/2006/main" prst="straightConnector1">
          <a:avLst/>
        </a:prstGeom>
        <a:ln xmlns:a="http://schemas.openxmlformats.org/drawingml/2006/main" w="28575">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0.65204</cdr:x>
      <cdr:y>0.11758</cdr:y>
    </cdr:from>
    <cdr:to>
      <cdr:x>0.88903</cdr:x>
      <cdr:y>0.24545</cdr:y>
    </cdr:to>
    <cdr:sp macro="" textlink="">
      <cdr:nvSpPr>
        <cdr:cNvPr id="4" name="Text Box 1"/>
        <cdr:cNvSpPr txBox="1"/>
      </cdr:nvSpPr>
      <cdr:spPr>
        <a:xfrm xmlns:a="http://schemas.openxmlformats.org/drawingml/2006/main">
          <a:off x="7547284" y="605882"/>
          <a:ext cx="2743200" cy="65891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r>
            <a:rPr lang="en-US" altLang="en-US" sz="1600" b="0" dirty="0">
              <a:solidFill>
                <a:schemeClr val="tx1">
                  <a:lumMod val="65000"/>
                  <a:lumOff val="35000"/>
                </a:schemeClr>
              </a:solidFill>
              <a:latin typeface="Arial Narrow" panose="020B0606020202030204" pitchFamily="34" charset="0"/>
              <a:ea typeface="ＭＳ Ｐゴシック" pitchFamily="34" charset="-128"/>
              <a:cs typeface="Times New Roman" pitchFamily="18" charset="0"/>
            </a:rPr>
            <a:t>Among those retained in care, 95% are virally suppressed</a:t>
          </a:r>
        </a:p>
        <a:p xmlns:a="http://schemas.openxmlformats.org/drawingml/2006/main">
          <a:endParaRPr lang="en-US" sz="1600" dirty="0">
            <a:solidFill>
              <a:schemeClr val="tx1">
                <a:lumMod val="65000"/>
                <a:lumOff val="35000"/>
              </a:schemeClr>
            </a:solidFill>
            <a:latin typeface="Arial Narrow" panose="020B0606020202030204" pitchFamily="34" charset="0"/>
          </a:endParaRPr>
        </a:p>
      </cdr:txBody>
    </cdr:sp>
  </cdr:relSizeAnchor>
  <cdr:relSizeAnchor xmlns:cdr="http://schemas.openxmlformats.org/drawingml/2006/chartDrawing">
    <cdr:from>
      <cdr:x>0.65889</cdr:x>
      <cdr:y>0.25043</cdr:y>
    </cdr:from>
    <cdr:to>
      <cdr:x>0.8983</cdr:x>
      <cdr:y>0.25043</cdr:y>
    </cdr:to>
    <cdr:cxnSp macro="">
      <cdr:nvCxnSpPr>
        <cdr:cNvPr id="5" name="Straight Arrow Connector 4">
          <a:extLst xmlns:a="http://schemas.openxmlformats.org/drawingml/2006/main">
            <a:ext uri="{FF2B5EF4-FFF2-40B4-BE49-F238E27FC236}">
              <a16:creationId xmlns:a16="http://schemas.microsoft.com/office/drawing/2014/main" id="{2CD759A1-C8F2-4DDD-ADB8-423C760DF7CD}"/>
            </a:ext>
          </a:extLst>
        </cdr:cNvPr>
        <cdr:cNvCxnSpPr/>
      </cdr:nvCxnSpPr>
      <cdr:spPr>
        <a:xfrm xmlns:a="http://schemas.openxmlformats.org/drawingml/2006/main">
          <a:off x="2186939" y="515372"/>
          <a:ext cx="794646" cy="0"/>
        </a:xfrm>
        <a:prstGeom xmlns:a="http://schemas.openxmlformats.org/drawingml/2006/main" prst="straightConnector1">
          <a:avLst/>
        </a:prstGeom>
        <a:ln xmlns:a="http://schemas.openxmlformats.org/drawingml/2006/main" w="28575">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9.xml><?xml version="1.0" encoding="utf-8"?>
<c:userShapes xmlns:c="http://schemas.openxmlformats.org/drawingml/2006/chart">
  <cdr:relSizeAnchor xmlns:cdr="http://schemas.openxmlformats.org/drawingml/2006/chartDrawing">
    <cdr:from>
      <cdr:x>0.05374</cdr:x>
      <cdr:y>0.91522</cdr:y>
    </cdr:from>
    <cdr:to>
      <cdr:x>0.18754</cdr:x>
      <cdr:y>1</cdr:y>
    </cdr:to>
    <cdr:sp macro="" textlink="">
      <cdr:nvSpPr>
        <cdr:cNvPr id="2" name="Text Box 1"/>
        <cdr:cNvSpPr txBox="1"/>
      </cdr:nvSpPr>
      <cdr:spPr>
        <a:xfrm xmlns:a="http://schemas.openxmlformats.org/drawingml/2006/main">
          <a:off x="368554" y="1758159"/>
          <a:ext cx="917620" cy="16285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a:solidFill>
                <a:schemeClr val="tx1">
                  <a:lumMod val="65000"/>
                  <a:lumOff val="35000"/>
                </a:schemeClr>
              </a:solidFill>
              <a:latin typeface="Arial Narrow" panose="020B0606020202030204" pitchFamily="34" charset="0"/>
            </a:rPr>
            <a:t>Sex</a:t>
          </a:r>
          <a:r>
            <a:rPr lang="en-US" sz="1200" baseline="0" dirty="0">
              <a:solidFill>
                <a:schemeClr val="tx1">
                  <a:lumMod val="65000"/>
                  <a:lumOff val="35000"/>
                </a:schemeClr>
              </a:solidFill>
              <a:latin typeface="Arial Narrow" panose="020B0606020202030204" pitchFamily="34" charset="0"/>
            </a:rPr>
            <a:t> assigned at birth</a:t>
          </a:r>
          <a:r>
            <a:rPr lang="en-US" sz="1200" dirty="0">
              <a:solidFill>
                <a:schemeClr val="tx1">
                  <a:lumMod val="65000"/>
                  <a:lumOff val="35000"/>
                </a:schemeClr>
              </a:solidFill>
              <a:latin typeface="Arial Narrow" panose="020B0606020202030204" pitchFamily="34" charset="0"/>
            </a:rPr>
            <a:t> </a:t>
          </a:r>
        </a:p>
      </cdr:txBody>
    </cdr:sp>
  </cdr:relSizeAnchor>
  <cdr:relSizeAnchor xmlns:cdr="http://schemas.openxmlformats.org/drawingml/2006/chartDrawing">
    <cdr:from>
      <cdr:x>0.20926</cdr:x>
      <cdr:y>0.92233</cdr:y>
    </cdr:from>
    <cdr:to>
      <cdr:x>0.3213</cdr:x>
      <cdr:y>0.97707</cdr:y>
    </cdr:to>
    <cdr:sp macro="" textlink="">
      <cdr:nvSpPr>
        <cdr:cNvPr id="3" name="Text Box 1"/>
        <cdr:cNvSpPr txBox="1"/>
      </cdr:nvSpPr>
      <cdr:spPr>
        <a:xfrm xmlns:a="http://schemas.openxmlformats.org/drawingml/2006/main">
          <a:off x="1435100" y="2400692"/>
          <a:ext cx="768350" cy="14250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dirty="0">
              <a:solidFill>
                <a:schemeClr val="tx1">
                  <a:lumMod val="65000"/>
                  <a:lumOff val="35000"/>
                </a:schemeClr>
              </a:solidFill>
              <a:latin typeface="Arial Narrow" panose="020B0606020202030204" pitchFamily="34" charset="0"/>
            </a:rPr>
            <a:t>Race/Ethnicity </a:t>
          </a:r>
        </a:p>
      </cdr:txBody>
    </cdr:sp>
  </cdr:relSizeAnchor>
  <cdr:relSizeAnchor xmlns:cdr="http://schemas.openxmlformats.org/drawingml/2006/chartDrawing">
    <cdr:from>
      <cdr:x>0.45278</cdr:x>
      <cdr:y>0.92161</cdr:y>
    </cdr:from>
    <cdr:to>
      <cdr:x>0.58176</cdr:x>
      <cdr:y>0.99532</cdr:y>
    </cdr:to>
    <cdr:sp macro="" textlink="">
      <cdr:nvSpPr>
        <cdr:cNvPr id="4" name="Text Box 1"/>
        <cdr:cNvSpPr txBox="1"/>
      </cdr:nvSpPr>
      <cdr:spPr>
        <a:xfrm xmlns:a="http://schemas.openxmlformats.org/drawingml/2006/main">
          <a:off x="5286753" y="4186669"/>
          <a:ext cx="1505997" cy="3348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dirty="0">
              <a:solidFill>
                <a:schemeClr val="tx1">
                  <a:lumMod val="65000"/>
                  <a:lumOff val="35000"/>
                </a:schemeClr>
              </a:solidFill>
              <a:latin typeface="Arial Narrow" panose="020B0606020202030204" pitchFamily="34" charset="0"/>
            </a:rPr>
            <a:t>Age as of 12/31/2021 </a:t>
          </a:r>
        </a:p>
      </cdr:txBody>
    </cdr:sp>
  </cdr:relSizeAnchor>
  <cdr:relSizeAnchor xmlns:cdr="http://schemas.openxmlformats.org/drawingml/2006/chartDrawing">
    <cdr:from>
      <cdr:x>0.77322</cdr:x>
      <cdr:y>0.91638</cdr:y>
    </cdr:from>
    <cdr:to>
      <cdr:x>0.92599</cdr:x>
      <cdr:y>0.97781</cdr:y>
    </cdr:to>
    <cdr:sp macro="" textlink="">
      <cdr:nvSpPr>
        <cdr:cNvPr id="5" name="Text Box 1"/>
        <cdr:cNvSpPr txBox="1"/>
      </cdr:nvSpPr>
      <cdr:spPr>
        <a:xfrm xmlns:a="http://schemas.openxmlformats.org/drawingml/2006/main">
          <a:off x="5302741" y="1815524"/>
          <a:ext cx="1047670" cy="12172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dirty="0">
              <a:solidFill>
                <a:schemeClr val="tx1">
                  <a:lumMod val="65000"/>
                  <a:lumOff val="35000"/>
                </a:schemeClr>
              </a:solidFill>
              <a:latin typeface="Arial Narrow" panose="020B0606020202030204" pitchFamily="34" charset="0"/>
            </a:rPr>
            <a:t>Primary Exposure</a:t>
          </a:r>
          <a:r>
            <a:rPr lang="en-US" sz="1200" baseline="0" dirty="0">
              <a:solidFill>
                <a:schemeClr val="tx1">
                  <a:lumMod val="65000"/>
                  <a:lumOff val="35000"/>
                </a:schemeClr>
              </a:solidFill>
              <a:latin typeface="Arial Narrow" panose="020B0606020202030204" pitchFamily="34" charset="0"/>
            </a:rPr>
            <a:t> Mode</a:t>
          </a:r>
          <a:endParaRPr lang="en-US" sz="1200" dirty="0">
            <a:solidFill>
              <a:schemeClr val="tx1">
                <a:lumMod val="65000"/>
                <a:lumOff val="35000"/>
              </a:schemeClr>
            </a:solidFill>
            <a:latin typeface="Arial Narrow" panose="020B060602020203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1502" cy="468951"/>
          </a:xfrm>
          <a:prstGeom prst="rect">
            <a:avLst/>
          </a:prstGeom>
        </p:spPr>
        <p:txBody>
          <a:bodyPr vert="horz" lIns="92290" tIns="46145" rIns="92290" bIns="46145" rtlCol="0"/>
          <a:lstStyle>
            <a:lvl1pPr algn="l">
              <a:defRPr sz="1200"/>
            </a:lvl1pPr>
          </a:lstStyle>
          <a:p>
            <a:endParaRPr lang="en-US"/>
          </a:p>
        </p:txBody>
      </p:sp>
      <p:sp>
        <p:nvSpPr>
          <p:cNvPr id="3" name="Date Placeholder 2"/>
          <p:cNvSpPr>
            <a:spLocks noGrp="1"/>
          </p:cNvSpPr>
          <p:nvPr>
            <p:ph type="dt" sz="quarter" idx="1"/>
          </p:nvPr>
        </p:nvSpPr>
        <p:spPr>
          <a:xfrm>
            <a:off x="4013494" y="0"/>
            <a:ext cx="3071502" cy="468951"/>
          </a:xfrm>
          <a:prstGeom prst="rect">
            <a:avLst/>
          </a:prstGeom>
        </p:spPr>
        <p:txBody>
          <a:bodyPr vert="horz" lIns="92290" tIns="46145" rIns="92290" bIns="46145" rtlCol="0"/>
          <a:lstStyle>
            <a:lvl1pPr algn="r">
              <a:defRPr sz="1200"/>
            </a:lvl1pPr>
          </a:lstStyle>
          <a:p>
            <a:fld id="{F33EE6C5-4F47-4445-8BCE-B8BE9FB65DED}" type="datetimeFigureOut">
              <a:rPr lang="en-US" smtClean="0"/>
              <a:t>1/25/2024</a:t>
            </a:fld>
            <a:endParaRPr lang="en-US"/>
          </a:p>
        </p:txBody>
      </p:sp>
      <p:sp>
        <p:nvSpPr>
          <p:cNvPr id="4" name="Footer Placeholder 3"/>
          <p:cNvSpPr>
            <a:spLocks noGrp="1"/>
          </p:cNvSpPr>
          <p:nvPr>
            <p:ph type="ftr" sz="quarter" idx="2"/>
          </p:nvPr>
        </p:nvSpPr>
        <p:spPr>
          <a:xfrm>
            <a:off x="0" y="8902049"/>
            <a:ext cx="3071502" cy="468951"/>
          </a:xfrm>
          <a:prstGeom prst="rect">
            <a:avLst/>
          </a:prstGeom>
        </p:spPr>
        <p:txBody>
          <a:bodyPr vert="horz" lIns="92290" tIns="46145" rIns="92290" bIns="46145" rtlCol="0" anchor="b"/>
          <a:lstStyle>
            <a:lvl1pPr algn="l">
              <a:defRPr sz="1200"/>
            </a:lvl1pPr>
          </a:lstStyle>
          <a:p>
            <a:endParaRPr lang="en-US"/>
          </a:p>
        </p:txBody>
      </p:sp>
      <p:sp>
        <p:nvSpPr>
          <p:cNvPr id="5" name="Slide Number Placeholder 4"/>
          <p:cNvSpPr>
            <a:spLocks noGrp="1"/>
          </p:cNvSpPr>
          <p:nvPr>
            <p:ph type="sldNum" sz="quarter" idx="3"/>
          </p:nvPr>
        </p:nvSpPr>
        <p:spPr>
          <a:xfrm>
            <a:off x="4013494" y="8902049"/>
            <a:ext cx="3071502" cy="468951"/>
          </a:xfrm>
          <a:prstGeom prst="rect">
            <a:avLst/>
          </a:prstGeom>
        </p:spPr>
        <p:txBody>
          <a:bodyPr vert="horz" lIns="92290" tIns="46145" rIns="92290" bIns="46145" rtlCol="0" anchor="b"/>
          <a:lstStyle>
            <a:lvl1pPr algn="r">
              <a:defRPr sz="1200"/>
            </a:lvl1pPr>
          </a:lstStyle>
          <a:p>
            <a:fld id="{B8A8D0D6-5496-4D9E-81CA-3E43FBC8EAE3}" type="slidenum">
              <a:rPr lang="en-US" smtClean="0"/>
              <a:t>‹#›</a:t>
            </a:fld>
            <a:endParaRPr lang="en-US"/>
          </a:p>
        </p:txBody>
      </p:sp>
    </p:spTree>
    <p:extLst>
      <p:ext uri="{BB962C8B-B14F-4D97-AF65-F5344CB8AC3E}">
        <p14:creationId xmlns:p14="http://schemas.microsoft.com/office/powerpoint/2010/main" val="18856302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70257"/>
          </a:xfrm>
          <a:prstGeom prst="rect">
            <a:avLst/>
          </a:prstGeom>
        </p:spPr>
        <p:txBody>
          <a:bodyPr vert="horz" lIns="94044" tIns="47022" rIns="94044" bIns="47022" rtlCol="0"/>
          <a:lstStyle>
            <a:lvl1pPr algn="l">
              <a:defRPr sz="1200"/>
            </a:lvl1pPr>
          </a:lstStyle>
          <a:p>
            <a:endParaRPr lang="en-US"/>
          </a:p>
        </p:txBody>
      </p:sp>
      <p:sp>
        <p:nvSpPr>
          <p:cNvPr id="3" name="Date Placeholder 2"/>
          <p:cNvSpPr>
            <a:spLocks noGrp="1"/>
          </p:cNvSpPr>
          <p:nvPr>
            <p:ph type="dt" idx="1"/>
          </p:nvPr>
        </p:nvSpPr>
        <p:spPr>
          <a:xfrm>
            <a:off x="4014100" y="0"/>
            <a:ext cx="3070860" cy="470257"/>
          </a:xfrm>
          <a:prstGeom prst="rect">
            <a:avLst/>
          </a:prstGeom>
        </p:spPr>
        <p:txBody>
          <a:bodyPr vert="horz" lIns="94044" tIns="47022" rIns="94044" bIns="47022" rtlCol="0"/>
          <a:lstStyle>
            <a:lvl1pPr algn="r">
              <a:defRPr sz="1200"/>
            </a:lvl1pPr>
          </a:lstStyle>
          <a:p>
            <a:fld id="{5A6C4BF5-E566-BD4E-BF84-8EF979555B2D}" type="datetimeFigureOut">
              <a:rPr lang="en-US" smtClean="0"/>
              <a:t>1/25/2024</a:t>
            </a:fld>
            <a:endParaRPr lang="en-US"/>
          </a:p>
        </p:txBody>
      </p:sp>
      <p:sp>
        <p:nvSpPr>
          <p:cNvPr id="5" name="Notes Placeholder 4"/>
          <p:cNvSpPr>
            <a:spLocks noGrp="1"/>
          </p:cNvSpPr>
          <p:nvPr>
            <p:ph type="body" sz="quarter" idx="3"/>
          </p:nvPr>
        </p:nvSpPr>
        <p:spPr>
          <a:xfrm>
            <a:off x="708660" y="4510563"/>
            <a:ext cx="5669280" cy="3690462"/>
          </a:xfrm>
          <a:prstGeom prst="rect">
            <a:avLst/>
          </a:prstGeom>
        </p:spPr>
        <p:txBody>
          <a:bodyPr vert="horz" lIns="94044" tIns="47022" rIns="94044" bIns="4702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02344"/>
            <a:ext cx="3070860" cy="470256"/>
          </a:xfrm>
          <a:prstGeom prst="rect">
            <a:avLst/>
          </a:prstGeom>
        </p:spPr>
        <p:txBody>
          <a:bodyPr vert="horz" lIns="94044" tIns="47022" rIns="94044" bIns="47022" rtlCol="0" anchor="b"/>
          <a:lstStyle>
            <a:lvl1pPr algn="l">
              <a:defRPr sz="1200"/>
            </a:lvl1pPr>
          </a:lstStyle>
          <a:p>
            <a:endParaRPr lang="en-US"/>
          </a:p>
        </p:txBody>
      </p:sp>
      <p:sp>
        <p:nvSpPr>
          <p:cNvPr id="7" name="Slide Number Placeholder 6"/>
          <p:cNvSpPr>
            <a:spLocks noGrp="1"/>
          </p:cNvSpPr>
          <p:nvPr>
            <p:ph type="sldNum" sz="quarter" idx="5"/>
          </p:nvPr>
        </p:nvSpPr>
        <p:spPr>
          <a:xfrm>
            <a:off x="4014100" y="8902344"/>
            <a:ext cx="3070860" cy="470256"/>
          </a:xfrm>
          <a:prstGeom prst="rect">
            <a:avLst/>
          </a:prstGeom>
        </p:spPr>
        <p:txBody>
          <a:bodyPr vert="horz" lIns="94044" tIns="47022" rIns="94044" bIns="47022" rtlCol="0" anchor="b"/>
          <a:lstStyle>
            <a:lvl1pPr algn="r">
              <a:defRPr sz="1200"/>
            </a:lvl1pPr>
          </a:lstStyle>
          <a:p>
            <a:fld id="{D34CBBDB-52D0-FE4C-8729-D7393D454E10}" type="slidenum">
              <a:rPr lang="en-US" smtClean="0"/>
              <a:t>‹#›</a:t>
            </a:fld>
            <a:endParaRPr lang="en-US"/>
          </a:p>
        </p:txBody>
      </p:sp>
      <p:sp>
        <p:nvSpPr>
          <p:cNvPr id="8" name="Slide Image Placeholder 7"/>
          <p:cNvSpPr>
            <a:spLocks noGrp="1" noRot="1" noChangeAspect="1"/>
          </p:cNvSpPr>
          <p:nvPr>
            <p:ph type="sldImg" idx="2"/>
          </p:nvPr>
        </p:nvSpPr>
        <p:spPr>
          <a:xfrm>
            <a:off x="419100" y="703263"/>
            <a:ext cx="6248400" cy="3514725"/>
          </a:xfrm>
          <a:prstGeom prst="rect">
            <a:avLst/>
          </a:prstGeom>
          <a:noFill/>
          <a:ln w="12700">
            <a:solidFill>
              <a:prstClr val="black"/>
            </a:solidFill>
          </a:ln>
        </p:spPr>
        <p:txBody>
          <a:bodyPr vert="horz" lIns="92290" tIns="46145" rIns="92290" bIns="46145" rtlCol="0" anchor="ctr"/>
          <a:lstStyle/>
          <a:p>
            <a:endParaRPr lang="en-US"/>
          </a:p>
        </p:txBody>
      </p:sp>
    </p:spTree>
    <p:extLst>
      <p:ext uri="{BB962C8B-B14F-4D97-AF65-F5344CB8AC3E}">
        <p14:creationId xmlns:p14="http://schemas.microsoft.com/office/powerpoint/2010/main" val="161336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mass.gov/lists/hivaids-epidemiologic-profiles"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www.mass.gov/service-details/partner-services-program-information-for-healthcare-providers" TargetMode="External"/><Relationship Id="rId4" Type="http://schemas.openxmlformats.org/officeDocument/2006/relationships/hyperlink" Target="https://www.mass.gov/lists/infectious-disease-data-reports-and-requests"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mass.gov/doc/2020-death-report/download"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hrsa.gov/ending-hiv-epidemic"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jri.org/ending-the-hiv-epidemic-in-Massachusetts#:~:text=EHE%20efforts%20in%20Massachusetts%20aim,new%20HIV%20infections%2C%20and%20end"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atsdr.cdc.gov/placeandhealth/svi/index.html" TargetMode="External"/><Relationship Id="rId2" Type="http://schemas.openxmlformats.org/officeDocument/2006/relationships/slide" Target="../slides/slide34.xml"/><Relationship Id="rId1" Type="http://schemas.openxmlformats.org/officeDocument/2006/relationships/notesMaster" Target="../notesMasters/notesMaster1.xml"/><Relationship Id="rId5" Type="http://schemas.openxmlformats.org/officeDocument/2006/relationships/hyperlink" Target="http://dx.doi.org/10.15585/mmwr.mm6942a3" TargetMode="External"/><Relationship Id="rId4" Type="http://schemas.openxmlformats.org/officeDocument/2006/relationships/hyperlink" Target="https://doi.org/10.1007/s40615-022-01456-7"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400" b="1" dirty="0">
                <a:latin typeface="Arial" panose="020B0604020202020204" pitchFamily="34" charset="0"/>
                <a:cs typeface="Arial" panose="020B0604020202020204" pitchFamily="34" charset="0"/>
              </a:rPr>
              <a:t>Suggested citation:</a:t>
            </a:r>
            <a:endParaRPr lang="en-US" sz="1400" dirty="0">
              <a:latin typeface="Arial" panose="020B0604020202020204" pitchFamily="34" charset="0"/>
              <a:cs typeface="Arial" panose="020B0604020202020204" pitchFamily="34" charset="0"/>
            </a:endParaRPr>
          </a:p>
          <a:p>
            <a:pPr algn="l">
              <a:spcBef>
                <a:spcPts val="1200"/>
              </a:spcBef>
            </a:pPr>
            <a:r>
              <a:rPr lang="en-US" sz="1200" dirty="0">
                <a:latin typeface="Arial" panose="020B0604020202020204" pitchFamily="34" charset="0"/>
                <a:cs typeface="Arial" panose="020B0604020202020204" pitchFamily="34" charset="0"/>
              </a:rPr>
              <a:t>Massachusetts Department of Public Health, Bureau of Infectious Disease and Laboratory Sciences. Massachusetts HIV Epidemiologic Profile, Statewide Report – Data as of 1/1/2023 </a:t>
            </a:r>
            <a:r>
              <a:rPr lang="en-US" sz="1200" u="sng" dirty="0">
                <a:latin typeface="Arial" panose="020B0604020202020204" pitchFamily="34" charset="0"/>
                <a:cs typeface="Arial" panose="020B0604020202020204" pitchFamily="34" charset="0"/>
                <a:hlinkClick r:id="rId3"/>
              </a:rPr>
              <a:t>https://www.mass.gov/lists/hivaids-epidemiologic-profiles</a:t>
            </a:r>
            <a:r>
              <a:rPr lang="en-US" sz="1200" b="1"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Published November 2023. Accessed [date].</a:t>
            </a:r>
            <a:endParaRPr lang="en-US" sz="1200" b="1" dirty="0">
              <a:latin typeface="Arial" panose="020B0604020202020204" pitchFamily="34" charset="0"/>
              <a:cs typeface="Arial" panose="020B0604020202020204" pitchFamily="34" charset="0"/>
            </a:endParaRPr>
          </a:p>
          <a:p>
            <a:pPr algn="l">
              <a:lnSpc>
                <a:spcPct val="100000"/>
              </a:lnSpc>
              <a:spcBef>
                <a:spcPts val="0"/>
              </a:spcBef>
            </a:pPr>
            <a:endParaRPr lang="en-US" sz="1200" b="1" dirty="0">
              <a:latin typeface="+mj-lt"/>
            </a:endParaRPr>
          </a:p>
          <a:p>
            <a:pPr algn="l">
              <a:lnSpc>
                <a:spcPct val="100000"/>
              </a:lnSpc>
              <a:spcBef>
                <a:spcPts val="0"/>
              </a:spcBef>
            </a:pPr>
            <a:r>
              <a:rPr lang="en-US" sz="1200" b="1" dirty="0">
                <a:latin typeface="+mj-lt"/>
              </a:rPr>
              <a:t>Bureau of Infectious Disease and Laboratory Sciences</a:t>
            </a:r>
            <a:br>
              <a:rPr lang="en-US" sz="1200" dirty="0">
                <a:latin typeface="+mj-lt"/>
              </a:rPr>
            </a:br>
            <a:r>
              <a:rPr lang="en-US" sz="1200" b="1" dirty="0">
                <a:latin typeface="+mj-lt"/>
              </a:rPr>
              <a:t>Massachusetts Department of Public Health</a:t>
            </a:r>
            <a:endParaRPr lang="en-US" sz="1200" dirty="0">
              <a:latin typeface="+mj-lt"/>
            </a:endParaRPr>
          </a:p>
          <a:p>
            <a:pPr algn="l">
              <a:lnSpc>
                <a:spcPct val="100000"/>
              </a:lnSpc>
              <a:spcBef>
                <a:spcPts val="0"/>
              </a:spcBef>
            </a:pPr>
            <a:r>
              <a:rPr lang="en-US" sz="1200" b="1" dirty="0">
                <a:latin typeface="+mj-lt"/>
              </a:rPr>
              <a:t>Jamaica Plain Campus/State Public Health Laboratory</a:t>
            </a:r>
          </a:p>
          <a:p>
            <a:pPr algn="l">
              <a:lnSpc>
                <a:spcPct val="100000"/>
              </a:lnSpc>
              <a:spcBef>
                <a:spcPts val="0"/>
              </a:spcBef>
            </a:pPr>
            <a:r>
              <a:rPr lang="en-US" sz="1200" dirty="0">
                <a:latin typeface="+mj-lt"/>
                <a:cs typeface="Arial" panose="020B0604020202020204" pitchFamily="34" charset="0"/>
              </a:rPr>
              <a:t>305 South Street</a:t>
            </a:r>
            <a:br>
              <a:rPr lang="en-US" sz="1200" dirty="0">
                <a:latin typeface="+mj-lt"/>
                <a:cs typeface="Arial" panose="020B0604020202020204" pitchFamily="34" charset="0"/>
              </a:rPr>
            </a:br>
            <a:r>
              <a:rPr lang="en-US" sz="1200" dirty="0">
                <a:latin typeface="+mj-lt"/>
                <a:cs typeface="Arial" panose="020B0604020202020204" pitchFamily="34" charset="0"/>
              </a:rPr>
              <a:t>Jamaica Plain, MA 02130</a:t>
            </a:r>
          </a:p>
          <a:p>
            <a:pPr algn="l">
              <a:lnSpc>
                <a:spcPct val="100000"/>
              </a:lnSpc>
              <a:spcBef>
                <a:spcPts val="0"/>
              </a:spcBef>
            </a:pPr>
            <a:endParaRPr lang="en-US" sz="1200" b="1" dirty="0">
              <a:latin typeface="+mj-lt"/>
              <a:cs typeface="Arial" panose="020B0604020202020204" pitchFamily="34" charset="0"/>
            </a:endParaRPr>
          </a:p>
          <a:p>
            <a:pPr algn="l">
              <a:lnSpc>
                <a:spcPct val="100000"/>
              </a:lnSpc>
              <a:spcBef>
                <a:spcPts val="0"/>
              </a:spcBef>
            </a:pPr>
            <a:r>
              <a:rPr lang="en-US" sz="1200" b="1" dirty="0">
                <a:latin typeface="+mj-lt"/>
                <a:cs typeface="Arial" panose="020B0604020202020204" pitchFamily="34" charset="0"/>
              </a:rPr>
              <a:t>Questions about this report</a:t>
            </a:r>
            <a:endParaRPr lang="en-US" sz="1200" dirty="0">
              <a:latin typeface="+mj-lt"/>
              <a:cs typeface="Arial" panose="020B0604020202020204" pitchFamily="34" charset="0"/>
            </a:endParaRPr>
          </a:p>
          <a:p>
            <a:pPr algn="l">
              <a:lnSpc>
                <a:spcPct val="100000"/>
              </a:lnSpc>
              <a:spcBef>
                <a:spcPts val="0"/>
              </a:spcBef>
              <a:spcAft>
                <a:spcPts val="600"/>
              </a:spcAft>
            </a:pPr>
            <a:r>
              <a:rPr lang="en-US" sz="1200" dirty="0">
                <a:latin typeface="+mj-lt"/>
                <a:cs typeface="Arial" panose="020B0604020202020204" pitchFamily="34" charset="0"/>
              </a:rPr>
              <a:t>Tel: (617) 983-6560</a:t>
            </a:r>
          </a:p>
          <a:p>
            <a:pPr algn="l">
              <a:lnSpc>
                <a:spcPct val="100000"/>
              </a:lnSpc>
              <a:spcBef>
                <a:spcPts val="0"/>
              </a:spcBef>
            </a:pPr>
            <a:r>
              <a:rPr lang="en-US" sz="1200" b="1" dirty="0">
                <a:latin typeface="+mj-lt"/>
              </a:rPr>
              <a:t>To reach the Reporting and Partner Services Line</a:t>
            </a:r>
            <a:r>
              <a:rPr lang="en-US" sz="1200" b="1" baseline="30000" dirty="0">
                <a:latin typeface="+mj-lt"/>
              </a:rPr>
              <a:t>*</a:t>
            </a:r>
            <a:endParaRPr lang="en-US" sz="1200" baseline="30000" dirty="0">
              <a:latin typeface="+mj-lt"/>
            </a:endParaRPr>
          </a:p>
          <a:p>
            <a:pPr algn="l">
              <a:lnSpc>
                <a:spcPct val="100000"/>
              </a:lnSpc>
              <a:spcBef>
                <a:spcPts val="0"/>
              </a:spcBef>
              <a:spcAft>
                <a:spcPts val="600"/>
              </a:spcAft>
            </a:pPr>
            <a:r>
              <a:rPr lang="en-US" sz="1200" dirty="0">
                <a:latin typeface="+mj-lt"/>
              </a:rPr>
              <a:t>Tel: (617) 983-6999</a:t>
            </a:r>
          </a:p>
          <a:p>
            <a:pPr algn="l">
              <a:lnSpc>
                <a:spcPct val="100000"/>
              </a:lnSpc>
              <a:spcBef>
                <a:spcPts val="0"/>
              </a:spcBef>
            </a:pPr>
            <a:r>
              <a:rPr lang="en-US" sz="1200" b="1" dirty="0">
                <a:latin typeface="+mj-lt"/>
                <a:cs typeface="Arial" panose="020B0604020202020204" pitchFamily="34" charset="0"/>
              </a:rPr>
              <a:t>To speak to the on-call epidemiologist </a:t>
            </a:r>
            <a:endParaRPr lang="en-US" sz="1200" dirty="0">
              <a:latin typeface="+mj-lt"/>
              <a:cs typeface="Arial" panose="020B0604020202020204" pitchFamily="34" charset="0"/>
            </a:endParaRPr>
          </a:p>
          <a:p>
            <a:pPr algn="l">
              <a:lnSpc>
                <a:spcPct val="100000"/>
              </a:lnSpc>
              <a:spcBef>
                <a:spcPts val="0"/>
              </a:spcBef>
              <a:spcAft>
                <a:spcPts val="600"/>
              </a:spcAft>
            </a:pPr>
            <a:r>
              <a:rPr lang="en-US" sz="1200" dirty="0">
                <a:latin typeface="+mj-lt"/>
                <a:cs typeface="Arial" panose="020B0604020202020204" pitchFamily="34" charset="0"/>
              </a:rPr>
              <a:t>Tel: (617) 983-6800</a:t>
            </a:r>
          </a:p>
          <a:p>
            <a:pPr algn="l">
              <a:lnSpc>
                <a:spcPct val="100000"/>
              </a:lnSpc>
              <a:spcBef>
                <a:spcPts val="0"/>
              </a:spcBef>
            </a:pPr>
            <a:r>
              <a:rPr lang="en-US" sz="1200" b="1" dirty="0">
                <a:latin typeface="+mj-lt"/>
                <a:cs typeface="Arial" panose="020B0604020202020204" pitchFamily="34" charset="0"/>
              </a:rPr>
              <a:t>Questions about infectious disease reporting</a:t>
            </a:r>
            <a:endParaRPr lang="en-US" sz="1200" dirty="0">
              <a:latin typeface="+mj-lt"/>
              <a:cs typeface="Arial" panose="020B0604020202020204" pitchFamily="34" charset="0"/>
            </a:endParaRPr>
          </a:p>
          <a:p>
            <a:pPr algn="l">
              <a:lnSpc>
                <a:spcPct val="100000"/>
              </a:lnSpc>
              <a:spcBef>
                <a:spcPts val="0"/>
              </a:spcBef>
              <a:spcAft>
                <a:spcPts val="600"/>
              </a:spcAft>
            </a:pPr>
            <a:r>
              <a:rPr lang="en-US" sz="1200" dirty="0">
                <a:latin typeface="+mj-lt"/>
                <a:cs typeface="Arial" panose="020B0604020202020204" pitchFamily="34" charset="0"/>
              </a:rPr>
              <a:t>Tel: (617) 983-6801</a:t>
            </a:r>
          </a:p>
          <a:p>
            <a:pPr algn="l">
              <a:lnSpc>
                <a:spcPct val="100000"/>
              </a:lnSpc>
              <a:spcBef>
                <a:spcPts val="0"/>
              </a:spcBef>
            </a:pPr>
            <a:r>
              <a:rPr lang="en-US" sz="1200" b="1" dirty="0">
                <a:latin typeface="+mj-lt"/>
                <a:cs typeface="Arial" panose="020B0604020202020204" pitchFamily="34" charset="0"/>
              </a:rPr>
              <a:t>Requests for additional data</a:t>
            </a:r>
            <a:endParaRPr lang="en-US" sz="1200" dirty="0">
              <a:latin typeface="+mj-lt"/>
              <a:cs typeface="Arial" panose="020B0604020202020204" pitchFamily="34" charset="0"/>
            </a:endParaRPr>
          </a:p>
          <a:p>
            <a:pPr algn="l">
              <a:lnSpc>
                <a:spcPct val="100000"/>
              </a:lnSpc>
              <a:spcBef>
                <a:spcPts val="0"/>
              </a:spcBef>
              <a:spcAft>
                <a:spcPts val="600"/>
              </a:spcAft>
            </a:pPr>
            <a:r>
              <a:rPr lang="en-US" sz="1200" u="sng" dirty="0">
                <a:latin typeface="+mj-lt"/>
                <a:cs typeface="Arial" panose="020B0604020202020204" pitchFamily="34" charset="0"/>
                <a:hlinkClick r:id="rId4"/>
              </a:rPr>
              <a:t>https://www.mass.gov/lists/infectious-disease-data-reports-and-requests</a:t>
            </a:r>
            <a:r>
              <a:rPr lang="en-US" sz="1200" dirty="0">
                <a:latin typeface="+mj-lt"/>
                <a:cs typeface="Arial" panose="020B0604020202020204" pitchFamily="34" charset="0"/>
              </a:rPr>
              <a:t> </a:t>
            </a:r>
          </a:p>
          <a:p>
            <a:pPr algn="l">
              <a:lnSpc>
                <a:spcPct val="100000"/>
              </a:lnSpc>
              <a:spcBef>
                <a:spcPts val="0"/>
              </a:spcBef>
            </a:pPr>
            <a:r>
              <a:rPr lang="en-US" sz="1200" b="1" dirty="0">
                <a:latin typeface="+mj-lt"/>
                <a:cs typeface="Arial" panose="020B0604020202020204" pitchFamily="34" charset="0"/>
              </a:rPr>
              <a:t>Slide sets for HIV Epidemiologic Profile Reports</a:t>
            </a:r>
            <a:endParaRPr lang="en-US" sz="1200" dirty="0">
              <a:latin typeface="+mj-lt"/>
              <a:cs typeface="Arial" panose="020B0604020202020204" pitchFamily="34" charset="0"/>
            </a:endParaRPr>
          </a:p>
          <a:p>
            <a:pPr algn="l">
              <a:lnSpc>
                <a:spcPct val="100000"/>
              </a:lnSpc>
              <a:spcBef>
                <a:spcPts val="0"/>
              </a:spcBef>
            </a:pPr>
            <a:r>
              <a:rPr lang="en-US" sz="1200" u="sng" dirty="0">
                <a:latin typeface="+mj-lt"/>
                <a:cs typeface="Arial" panose="020B0604020202020204" pitchFamily="34" charset="0"/>
                <a:hlinkClick r:id="rId3"/>
              </a:rPr>
              <a:t>https://www.mass.gov/lists/hivaids-epidemiologic-profiles</a:t>
            </a:r>
            <a:endParaRPr lang="en-US" sz="1200" u="sng" dirty="0">
              <a:latin typeface="+mj-lt"/>
              <a:cs typeface="Arial" panose="020B0604020202020204" pitchFamily="34" charset="0"/>
            </a:endParaRPr>
          </a:p>
          <a:p>
            <a:pPr algn="l">
              <a:lnSpc>
                <a:spcPct val="100000"/>
              </a:lnSpc>
              <a:spcBef>
                <a:spcPts val="0"/>
              </a:spcBef>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baseline="30000" dirty="0">
                <a:solidFill>
                  <a:srgbClr val="000000"/>
                </a:solidFill>
                <a:effectLst/>
                <a:latin typeface="Arial Narrow" panose="020B0606020202030204" pitchFamily="34" charset="0"/>
              </a:rPr>
              <a:t>* </a:t>
            </a:r>
            <a:r>
              <a:rPr lang="en-US" sz="1200" b="0" i="0" dirty="0">
                <a:solidFill>
                  <a:srgbClr val="000000"/>
                </a:solidFill>
                <a:effectLst/>
                <a:latin typeface="Arial Narrow" panose="020B0606020202030204" pitchFamily="34" charset="0"/>
              </a:rPr>
              <a:t>Providers may use this number to report individuals newly diagnosed with a notifiable sexually transmitted infection, including HIV, or request partner services. Partner services is a free and confidential service for individuals recently diagnosed with a priority infection. The client-centered program offers counseling, linkage to other health and social services, anonymous notification of partners who were exposed and assistance with getting testing and treatment. For more</a:t>
            </a:r>
            <a:r>
              <a:rPr lang="en-US" sz="1200" b="0" i="0" dirty="0">
                <a:solidFill>
                  <a:srgbClr val="0078D4"/>
                </a:solidFill>
                <a:effectLst/>
                <a:latin typeface="Arial Narrow" panose="020B0606020202030204" pitchFamily="34" charset="0"/>
              </a:rPr>
              <a:t> </a:t>
            </a:r>
            <a:r>
              <a:rPr lang="en-US" sz="1200" b="0" i="0" dirty="0">
                <a:solidFill>
                  <a:srgbClr val="000000"/>
                </a:solidFill>
                <a:effectLst/>
                <a:latin typeface="Arial Narrow" panose="020B0606020202030204" pitchFamily="34" charset="0"/>
              </a:rPr>
              <a:t>information</a:t>
            </a:r>
            <a:r>
              <a:rPr lang="en-US" sz="1200" b="0" i="0" u="sng" dirty="0">
                <a:solidFill>
                  <a:srgbClr val="0078D4"/>
                </a:solidFill>
                <a:effectLst/>
                <a:latin typeface="Arial Narrow" panose="020B0606020202030204" pitchFamily="34" charset="0"/>
              </a:rPr>
              <a:t>,</a:t>
            </a:r>
            <a:r>
              <a:rPr lang="en-US" sz="1200" b="0" i="0" dirty="0">
                <a:solidFill>
                  <a:srgbClr val="000000"/>
                </a:solidFill>
                <a:effectLst/>
                <a:latin typeface="Arial Narrow" panose="020B0606020202030204" pitchFamily="34" charset="0"/>
              </a:rPr>
              <a:t> see: </a:t>
            </a:r>
            <a:r>
              <a:rPr lang="en-US" sz="1200" b="0" i="1" u="sng" strike="noStrike" dirty="0">
                <a:solidFill>
                  <a:srgbClr val="000000"/>
                </a:solidFill>
                <a:effectLst/>
                <a:latin typeface="Arial Narrow" panose="020B0606020202030204" pitchFamily="34" charset="0"/>
                <a:hlinkClick r:id="rId5"/>
              </a:rPr>
              <a:t>https://www.mass.gov/service-details/partner-services-program-information-for-healthcare-providers</a:t>
            </a:r>
            <a:r>
              <a:rPr lang="en-US" sz="1200" b="0" i="0" dirty="0">
                <a:solidFill>
                  <a:srgbClr val="0078D4"/>
                </a:solidFill>
                <a:effectLst/>
                <a:latin typeface="Arial Narrow" panose="020B0606020202030204" pitchFamily="34" charset="0"/>
              </a:rPr>
              <a:t>) </a:t>
            </a:r>
            <a:endParaRPr lang="en-US" sz="1200" dirty="0">
              <a:latin typeface="Arial Narrow" panose="020B0606020202030204" pitchFamily="34" charset="0"/>
            </a:endParaRP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a:t>
            </a:fld>
            <a:endParaRPr lang="en-US"/>
          </a:p>
        </p:txBody>
      </p:sp>
    </p:spTree>
    <p:extLst>
      <p:ext uri="{BB962C8B-B14F-4D97-AF65-F5344CB8AC3E}">
        <p14:creationId xmlns:p14="http://schemas.microsoft.com/office/powerpoint/2010/main" val="1041215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figure is a stacked bar chart displaying the distribution of persons living with HIV infection by place of birth (non-US, Puerto Rico/US Dependency, or US) for each of four racial/ethnic groups: white NH (N=9,140), black NH (N=7,035), Hispanic/Latinx (N=6,346) and Asian/Pacific Islander (N=560).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 total of 77% of Asian/Pacific Islander PLWH in Massachusetts in 2021 were born outside the US, compared to 52% of black (non-Hispanic), 33% of Hispanic/Latinx, and 8% of white (non-Hispanic) PLWH.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10</a:t>
            </a:fld>
            <a:endParaRPr lang="en-US"/>
          </a:p>
        </p:txBody>
      </p:sp>
    </p:spTree>
    <p:extLst>
      <p:ext uri="{BB962C8B-B14F-4D97-AF65-F5344CB8AC3E}">
        <p14:creationId xmlns:p14="http://schemas.microsoft.com/office/powerpoint/2010/main" val="2603772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series of bar charts displaying a comparison of the distribution of persons living with HIV infection for individuals assigned male at birth (AMAB) and individuals assigned female at birth (AFAB) by race/ethnicity, age, exposure mode, and place of birth.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distributions of PLWH by race/ethnicity, exposure mode, and place of birth varied by sex assigned at birth: the largest proportion of individuals assigned male at birth (AMAB) living with HIV infection was white (non-Hispanic) (46%), while the largest proportion of individuals assigned female at birth (AFAB) was black (non-Hispanic) (47%). MSM (56%) was the predominant exposure mode among individuals AMAB compared to heterosexual sex (34%) and presumed heterosexual sex (31%) among individuals AFAB. A larger proportion of individuals AFAB (42%) than AMAB (25%) was born outside the US.</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11</a:t>
            </a:fld>
            <a:endParaRPr lang="en-US"/>
          </a:p>
        </p:txBody>
      </p:sp>
    </p:spTree>
    <p:extLst>
      <p:ext uri="{BB962C8B-B14F-4D97-AF65-F5344CB8AC3E}">
        <p14:creationId xmlns:p14="http://schemas.microsoft.com/office/powerpoint/2010/main" val="290048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figure is a bar chart displaying the distribution of persons living with HIV infection by exposure mode for each of three racial/ethnic groups: white NH (N=9,140), black NH (N=7,035), and Hispanic/Latinx (N=6,346).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predominant exposure mode among white (non-Hispanic) PLWH was MSM (60%). Among black (non-Hispanic) PLWH, the largest proportion was reported with no identified risk (27%), followed by heterosexual sex (21%), presumed heterosexual sex (19%), and MSM (19%). Among Hispanic/Latinx PLWH, the largest proportion was MSM (32%), followed by IDU (23%). </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12</a:t>
            </a:fld>
            <a:endParaRPr lang="en-US"/>
          </a:p>
        </p:txBody>
      </p:sp>
    </p:spTree>
    <p:extLst>
      <p:ext uri="{BB962C8B-B14F-4D97-AF65-F5344CB8AC3E}">
        <p14:creationId xmlns:p14="http://schemas.microsoft.com/office/powerpoint/2010/main" val="582582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figure is a bar chart displaying the </a:t>
            </a:r>
            <a:r>
              <a:rPr lang="en-US" sz="1200" dirty="0"/>
              <a:t>age-adjusted HIV prevalence rates per 100,000 population </a:t>
            </a:r>
            <a:r>
              <a:rPr lang="en-US" dirty="0"/>
              <a:t>among individuals assigned male at birth, individuals assigned female at birth, and the Massachusetts total population for four racial/ethnic groups: white NH, black NH, Hispanic/Latinx, and Asian/Pacific Islander.</a:t>
            </a:r>
          </a:p>
          <a:p>
            <a:pPr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In 2021,</a:t>
            </a:r>
            <a:r>
              <a:rPr lang="en-US" sz="1200" dirty="0">
                <a:latin typeface="Arial" panose="020B0604020202020204" pitchFamily="34" charset="0"/>
                <a:ea typeface="Calibri" panose="020F0502020204030204" pitchFamily="34" charset="0"/>
                <a:cs typeface="Times New Roman" panose="02020603050405020304" pitchFamily="18" charset="0"/>
              </a:rPr>
              <a:t> </a:t>
            </a:r>
            <a:r>
              <a:rPr lang="en-US" sz="1200" dirty="0">
                <a:effectLst/>
                <a:latin typeface="Arial" panose="020B0604020202020204" pitchFamily="34" charset="0"/>
                <a:ea typeface="Calibri" panose="020F0502020204030204" pitchFamily="34" charset="0"/>
                <a:cs typeface="Times New Roman" panose="02020603050405020304" pitchFamily="18" charset="0"/>
              </a:rPr>
              <a:t>the age-adjusted HIV prevalence rate per 100,000 population </a:t>
            </a:r>
            <a:r>
              <a:rPr lang="en-US" sz="1200" dirty="0">
                <a:latin typeface="Arial" panose="020B0604020202020204" pitchFamily="34" charset="0"/>
                <a:ea typeface="Calibri" panose="020F0502020204030204" pitchFamily="34" charset="0"/>
                <a:cs typeface="Times New Roman" panose="02020603050405020304" pitchFamily="18" charset="0"/>
              </a:rPr>
              <a:t>of individuals assigned</a:t>
            </a:r>
            <a:r>
              <a:rPr lang="en-US" sz="1200" dirty="0">
                <a:effectLst/>
                <a:latin typeface="Arial" panose="020B0604020202020204" pitchFamily="34" charset="0"/>
                <a:ea typeface="Calibri" panose="020F0502020204030204" pitchFamily="34" charset="0"/>
                <a:cs typeface="Times New Roman" panose="02020603050405020304" pitchFamily="18" charset="0"/>
              </a:rPr>
              <a:t> male at birth (AMAB) was </a:t>
            </a:r>
            <a:r>
              <a:rPr lang="en-US" sz="1200" dirty="0">
                <a:latin typeface="Arial" panose="020B0604020202020204" pitchFamily="34" charset="0"/>
                <a:ea typeface="Calibri" panose="020F0502020204030204" pitchFamily="34" charset="0"/>
                <a:cs typeface="Times New Roman" panose="02020603050405020304" pitchFamily="18" charset="0"/>
              </a:rPr>
              <a:t>three</a:t>
            </a:r>
            <a:r>
              <a:rPr lang="en-US" sz="1200" dirty="0">
                <a:effectLst/>
                <a:latin typeface="Arial" panose="020B0604020202020204" pitchFamily="34" charset="0"/>
                <a:ea typeface="Calibri" panose="020F0502020204030204" pitchFamily="34" charset="0"/>
                <a:cs typeface="Times New Roman" panose="02020603050405020304" pitchFamily="18" charset="0"/>
              </a:rPr>
              <a:t> times that </a:t>
            </a:r>
            <a:r>
              <a:rPr lang="en-US" sz="1200" dirty="0">
                <a:latin typeface="Arial" panose="020B0604020202020204" pitchFamily="34" charset="0"/>
                <a:ea typeface="Calibri" panose="020F0502020204030204" pitchFamily="34" charset="0"/>
                <a:cs typeface="Times New Roman" panose="02020603050405020304" pitchFamily="18" charset="0"/>
              </a:rPr>
              <a:t>of</a:t>
            </a:r>
            <a:r>
              <a:rPr lang="en-US" sz="1200" dirty="0">
                <a:effectLst/>
                <a:latin typeface="Arial" panose="020B0604020202020204" pitchFamily="34" charset="0"/>
                <a:ea typeface="Calibri" panose="020F0502020204030204" pitchFamily="34" charset="0"/>
                <a:cs typeface="Times New Roman" panose="02020603050405020304" pitchFamily="18" charset="0"/>
              </a:rPr>
              <a:t> individuals assigned </a:t>
            </a:r>
            <a:r>
              <a:rPr lang="en-US" sz="1200" dirty="0">
                <a:latin typeface="Arial" panose="020B0604020202020204" pitchFamily="34" charset="0"/>
                <a:ea typeface="Calibri" panose="020F0502020204030204" pitchFamily="34" charset="0"/>
                <a:cs typeface="Times New Roman" panose="02020603050405020304" pitchFamily="18" charset="0"/>
              </a:rPr>
              <a:t>female at birth (AFAB)</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a:latin typeface="Arial" panose="020B0604020202020204" pitchFamily="34" charset="0"/>
                <a:ea typeface="Calibri" panose="020F0502020204030204" pitchFamily="34" charset="0"/>
                <a:cs typeface="Times New Roman" panose="02020603050405020304" pitchFamily="18" charset="0"/>
              </a:rPr>
              <a:t>T</a:t>
            </a:r>
            <a:r>
              <a:rPr lang="en-US" sz="1200" dirty="0">
                <a:effectLst/>
                <a:latin typeface="Arial" panose="020B0604020202020204" pitchFamily="34" charset="0"/>
                <a:ea typeface="Calibri" panose="020F0502020204030204" pitchFamily="34" charset="0"/>
                <a:cs typeface="Times New Roman" panose="02020603050405020304" pitchFamily="18" charset="0"/>
              </a:rPr>
              <a:t>here </a:t>
            </a:r>
            <a:r>
              <a:rPr lang="en-US" sz="1200" dirty="0">
                <a:latin typeface="Arial" panose="020B0604020202020204" pitchFamily="34" charset="0"/>
                <a:ea typeface="Calibri" panose="020F0502020204030204" pitchFamily="34" charset="0"/>
                <a:cs typeface="Times New Roman" panose="02020603050405020304" pitchFamily="18" charset="0"/>
              </a:rPr>
              <a:t>we</a:t>
            </a:r>
            <a:r>
              <a:rPr lang="en-US" sz="1200" dirty="0">
                <a:effectLst/>
                <a:latin typeface="Arial" panose="020B0604020202020204" pitchFamily="34" charset="0"/>
                <a:ea typeface="Calibri" panose="020F0502020204030204" pitchFamily="34" charset="0"/>
                <a:cs typeface="Times New Roman" panose="02020603050405020304" pitchFamily="18" charset="0"/>
              </a:rPr>
              <a:t>re large disparities in age-adjusted prevalence rates by race/ethnicity. Compared to the rate among white (non-Hispanic) individuals, the rate among: </a:t>
            </a:r>
          </a:p>
          <a:p>
            <a:pPr marL="171450" marR="0" indent="-171450">
              <a:lnSpc>
                <a:spcPct val="115000"/>
              </a:lnSpc>
              <a:spcBef>
                <a:spcPts val="0"/>
              </a:spcBef>
              <a:spcAft>
                <a:spcPts val="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black (non-Hispanic) individuals was nine times greater, and</a:t>
            </a:r>
          </a:p>
          <a:p>
            <a:pPr marL="171450" marR="0" indent="-171450">
              <a:lnSpc>
                <a:spcPct val="115000"/>
              </a:lnSpc>
              <a:spcBef>
                <a:spcPts val="0"/>
              </a:spcBef>
              <a:spcAft>
                <a:spcPts val="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Hispanic/Latinx individuals was six times greater. </a:t>
            </a:r>
          </a:p>
          <a:p>
            <a:pPr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With respect to differences based on race/ethnicity and sex assigned at birth, the age-adjusted HIV prevalence rate among: </a:t>
            </a:r>
          </a:p>
          <a:p>
            <a:pPr marL="171450" marR="0" indent="-171450">
              <a:lnSpc>
                <a:spcPct val="115000"/>
              </a:lnSpc>
              <a:spcBef>
                <a:spcPts val="0"/>
              </a:spcBef>
              <a:spcAft>
                <a:spcPts val="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black (non-Hispanic) individuals AFAB was 24 times that of white (non-Hispanic) individuals AFAB,</a:t>
            </a:r>
          </a:p>
          <a:p>
            <a:pPr marL="171450" marR="0" indent="-171450">
              <a:lnSpc>
                <a:spcPct val="115000"/>
              </a:lnSpc>
              <a:spcBef>
                <a:spcPts val="0"/>
              </a:spcBef>
              <a:spcAft>
                <a:spcPts val="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Hispanic/Latinx individuals AFAB was 10 times that of white (non-Hispanic) individuals AFAB, </a:t>
            </a:r>
          </a:p>
          <a:p>
            <a:pPr marL="171450" marR="0" indent="-171450">
              <a:lnSpc>
                <a:spcPct val="115000"/>
              </a:lnSpc>
              <a:spcBef>
                <a:spcPts val="0"/>
              </a:spcBef>
              <a:spcAft>
                <a:spcPts val="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black (non-Hispanic) individuals AMAB was six times that of white (non-Hispanic) individuals AMAB, and</a:t>
            </a:r>
          </a:p>
          <a:p>
            <a:pPr marL="171450" marR="0" indent="-171450">
              <a:lnSpc>
                <a:spcPct val="115000"/>
              </a:lnSpc>
              <a:spcBef>
                <a:spcPts val="0"/>
              </a:spcBef>
              <a:spcAft>
                <a:spcPts val="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Hispanic/Latinx individuals AMAB was five times that of white (non-Hispanic) individuals AMAB. </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13</a:t>
            </a:fld>
            <a:endParaRPr lang="en-US"/>
          </a:p>
        </p:txBody>
      </p:sp>
    </p:spTree>
    <p:extLst>
      <p:ext uri="{BB962C8B-B14F-4D97-AF65-F5344CB8AC3E}">
        <p14:creationId xmlns:p14="http://schemas.microsoft.com/office/powerpoint/2010/main" val="1919091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figure is a bar chart displaying the average annual age-adjusted death rate (2019-2021) among individuals reported with HIV per 100,000 for Massachusetts total, individuals assigned male at birth, individuals assigned female at birth, white NH individuals, black NH individuals, and Hispanic/Latinx individuals.</a:t>
            </a:r>
          </a:p>
          <a:p>
            <a:r>
              <a:rPr lang="en-US" sz="1200" b="1" dirty="0"/>
              <a:t>Age-Adjusted Rates</a:t>
            </a:r>
            <a:endParaRPr lang="en-US" sz="1200" dirty="0"/>
          </a:p>
          <a:p>
            <a:pPr>
              <a:spcAft>
                <a:spcPts val="600"/>
              </a:spcAft>
            </a:pPr>
            <a:r>
              <a:rPr lang="en-US" sz="1200" dirty="0"/>
              <a:t>In 2019 – 2021, the average annual age-adjusted death rate per 100,000 population for individuals assigned male at birth reported with HIV was three times that for individuals assigned female at birth. There were also large disparities in death rates by race/ethnicity: the rates among black (non-Hispanic) individuals and Hispanic/Latinx individuals were nine and five times that of white (non-Hispanic) individuals, respectively. </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14</a:t>
            </a:fld>
            <a:endParaRPr lang="en-US"/>
          </a:p>
        </p:txBody>
      </p:sp>
    </p:spTree>
    <p:extLst>
      <p:ext uri="{BB962C8B-B14F-4D97-AF65-F5344CB8AC3E}">
        <p14:creationId xmlns:p14="http://schemas.microsoft.com/office/powerpoint/2010/main" val="24222044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figure is an open pie chart which displays the distribution by exposure mode of deaths among individuals reported with HIV/AIDS for 2021. A text box in the center of the pie chart reads, “41% reported IDU".</a:t>
            </a:r>
          </a:p>
          <a:p>
            <a:endParaRPr lang="en-US" dirty="0"/>
          </a:p>
          <a:p>
            <a:pPr marL="0" marR="0">
              <a:lnSpc>
                <a:spcPct val="115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Exposure Mode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latin typeface="+mj-lt"/>
              </a:rPr>
              <a:t>Individuals with IDU exposure mode accounted for the largest proportion of deaths among individuals reported with HIV</a:t>
            </a:r>
            <a:r>
              <a:rPr lang="en-US" sz="1200" dirty="0">
                <a:effectLst/>
                <a:latin typeface="+mj-lt"/>
                <a:ea typeface="Calibri" panose="020F0502020204030204" pitchFamily="34" charset="0"/>
                <a:cs typeface="Times New Roman" panose="02020603050405020304" pitchFamily="18" charset="0"/>
              </a:rPr>
              <a:t>. </a:t>
            </a:r>
            <a:r>
              <a:rPr lang="en-US" sz="1200" dirty="0">
                <a:effectLst/>
                <a:latin typeface="Arial" panose="020B0604020202020204" pitchFamily="34" charset="0"/>
                <a:ea typeface="Calibri" panose="020F0502020204030204" pitchFamily="34" charset="0"/>
                <a:cs typeface="Times New Roman" panose="02020603050405020304" pitchFamily="18" charset="0"/>
              </a:rPr>
              <a:t>In 2021, 35% of deaths among individuals with HIV were reported with an exposure mode of IDU and an additional 6% were reported with an exposure mode of MSM/IDU, compared to 18% and 3%, respectively, of 2021 HIV infection diagnoses.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15</a:t>
            </a:fld>
            <a:endParaRPr lang="en-US"/>
          </a:p>
        </p:txBody>
      </p:sp>
    </p:spTree>
    <p:extLst>
      <p:ext uri="{BB962C8B-B14F-4D97-AF65-F5344CB8AC3E}">
        <p14:creationId xmlns:p14="http://schemas.microsoft.com/office/powerpoint/2010/main" val="39171032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figure is a trendline that displays the percent of individuals alive less than 1, 1, 2, 3, 4, and 5 years after AIDS diagnosis for 7 cohorts by year of AIDS diagnosis: 1987-1991, 1992-1996, 1997-2001, 2002-2006, 2007-2011, 2012-2016, 2017-2021.</a:t>
            </a:r>
          </a:p>
          <a:p>
            <a:pPr marL="0" marR="0">
              <a:lnSpc>
                <a:spcPct val="115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Survival among individuals diagnosed with </a:t>
            </a:r>
            <a:r>
              <a:rPr lang="en-US" sz="1200" b="1" cap="all" dirty="0">
                <a:effectLst/>
                <a:latin typeface="Arial" panose="020B0604020202020204" pitchFamily="34" charset="0"/>
                <a:ea typeface="Calibri" panose="020F0502020204030204" pitchFamily="34" charset="0"/>
                <a:cs typeface="Times New Roman" panose="02020603050405020304" pitchFamily="18" charset="0"/>
              </a:rPr>
              <a:t>AIDS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Survival of individuals diagnosed with AIDS has increased over time. </a:t>
            </a:r>
            <a:r>
              <a:rPr lang="en-US" sz="1200" dirty="0">
                <a:latin typeface="Arial" panose="020B0604020202020204" pitchFamily="34" charset="0"/>
                <a:ea typeface="Calibri" panose="020F0502020204030204" pitchFamily="34" charset="0"/>
                <a:cs typeface="Times New Roman" panose="02020603050405020304" pitchFamily="18" charset="0"/>
              </a:rPr>
              <a:t>In the earliest cohort of AIDS diagnoses (1987–1991), estimated survival at five years after AIDS diagnosis was 18%, compared to 86% in the most recent cohort (2017–2021).</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16</a:t>
            </a:fld>
            <a:endParaRPr lang="en-US"/>
          </a:p>
        </p:txBody>
      </p:sp>
    </p:spTree>
    <p:extLst>
      <p:ext uri="{BB962C8B-B14F-4D97-AF65-F5344CB8AC3E}">
        <p14:creationId xmlns:p14="http://schemas.microsoft.com/office/powerpoint/2010/main" val="33821411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 figure is a trendline displaying the age-adjusted rate of death per 100,000 population among individuals reported with HIV/AIDS for 2012 to 2021 for three groups: individuals assigned male at birth, individuals assigned female at birth, and the total population.</a:t>
            </a:r>
          </a:p>
          <a:p>
            <a:pPr marL="0" marR="0">
              <a:lnSpc>
                <a:spcPct val="115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Trends in Age-Adjusted Rates of Death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Over the last 10 years of available data, the age-adjusted rate of death per 100,000 population </a:t>
            </a:r>
            <a:r>
              <a:rPr lang="en-US" sz="1200" dirty="0">
                <a:latin typeface="Arial" panose="020B0604020202020204" pitchFamily="34" charset="0"/>
                <a:ea typeface="Calibri" panose="020F0502020204030204" pitchFamily="34" charset="0"/>
                <a:cs typeface="Times New Roman" panose="02020603050405020304" pitchFamily="18" charset="0"/>
              </a:rPr>
              <a:t>of individuals assigned</a:t>
            </a:r>
            <a:r>
              <a:rPr lang="en-US" sz="1200" dirty="0">
                <a:effectLst/>
                <a:latin typeface="Arial" panose="020B0604020202020204" pitchFamily="34" charset="0"/>
                <a:ea typeface="Calibri" panose="020F0502020204030204" pitchFamily="34" charset="0"/>
                <a:cs typeface="Times New Roman" panose="02020603050405020304" pitchFamily="18" charset="0"/>
              </a:rPr>
              <a:t> male at birth (AMAB) reported with HIV has remained two to three times that of individuals assigned </a:t>
            </a:r>
            <a:r>
              <a:rPr lang="en-US" sz="1200" dirty="0">
                <a:latin typeface="Arial" panose="020B0604020202020204" pitchFamily="34" charset="0"/>
                <a:ea typeface="Calibri" panose="020F0502020204030204" pitchFamily="34" charset="0"/>
                <a:cs typeface="Times New Roman" panose="02020603050405020304" pitchFamily="18" charset="0"/>
              </a:rPr>
              <a:t>female at birth (AFAB)</a:t>
            </a:r>
            <a:r>
              <a:rPr lang="en-US" sz="1200" dirty="0">
                <a:effectLst/>
                <a:latin typeface="Arial" panose="020B0604020202020204" pitchFamily="34" charset="0"/>
                <a:ea typeface="Calibri" panose="020F0502020204030204" pitchFamily="34" charset="0"/>
                <a:cs typeface="Times New Roman" panose="02020603050405020304" pitchFamily="18" charset="0"/>
              </a:rPr>
              <a:t>. In 2021, the age-adjusted rate </a:t>
            </a:r>
            <a:r>
              <a:rPr lang="en-US" sz="1200" dirty="0">
                <a:latin typeface="Arial" panose="020B0604020202020204" pitchFamily="34" charset="0"/>
                <a:ea typeface="Calibri" panose="020F0502020204030204" pitchFamily="34" charset="0"/>
                <a:cs typeface="Times New Roman" panose="02020603050405020304" pitchFamily="18" charset="0"/>
              </a:rPr>
              <a:t>of individuals AMAB</a:t>
            </a:r>
            <a:r>
              <a:rPr lang="en-US" sz="1200" dirty="0">
                <a:effectLst/>
                <a:latin typeface="Arial" panose="020B0604020202020204" pitchFamily="34" charset="0"/>
                <a:ea typeface="Calibri" panose="020F0502020204030204" pitchFamily="34" charset="0"/>
                <a:cs typeface="Times New Roman" panose="02020603050405020304" pitchFamily="18" charset="0"/>
              </a:rPr>
              <a:t> (6.3 per 100,000) was </a:t>
            </a:r>
            <a:r>
              <a:rPr lang="en-US" sz="1200" dirty="0">
                <a:latin typeface="Arial" panose="020B0604020202020204" pitchFamily="34" charset="0"/>
                <a:ea typeface="Calibri" panose="020F0502020204030204" pitchFamily="34" charset="0"/>
                <a:cs typeface="Times New Roman" panose="02020603050405020304" pitchFamily="18" charset="0"/>
              </a:rPr>
              <a:t>over</a:t>
            </a:r>
            <a:r>
              <a:rPr lang="en-US" sz="1200" dirty="0">
                <a:effectLst/>
                <a:latin typeface="Arial" panose="020B0604020202020204" pitchFamily="34" charset="0"/>
                <a:ea typeface="Calibri" panose="020F0502020204030204" pitchFamily="34" charset="0"/>
                <a:cs typeface="Times New Roman" panose="02020603050405020304" pitchFamily="18" charset="0"/>
              </a:rPr>
              <a:t> three times the rate </a:t>
            </a:r>
            <a:r>
              <a:rPr lang="en-US" sz="1200" dirty="0">
                <a:latin typeface="Arial" panose="020B0604020202020204" pitchFamily="34" charset="0"/>
                <a:ea typeface="Calibri" panose="020F0502020204030204" pitchFamily="34" charset="0"/>
                <a:cs typeface="Times New Roman" panose="02020603050405020304" pitchFamily="18" charset="0"/>
              </a:rPr>
              <a:t>of individuals AFAB</a:t>
            </a:r>
            <a:r>
              <a:rPr lang="en-US" sz="1200" dirty="0">
                <a:effectLst/>
                <a:latin typeface="Arial" panose="020B0604020202020204" pitchFamily="34" charset="0"/>
                <a:ea typeface="Calibri" panose="020F0502020204030204" pitchFamily="34" charset="0"/>
                <a:cs typeface="Times New Roman" panose="02020603050405020304" pitchFamily="18" charset="0"/>
              </a:rPr>
              <a:t> (1.8 per 100,000).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17</a:t>
            </a:fld>
            <a:endParaRPr lang="en-US"/>
          </a:p>
        </p:txBody>
      </p:sp>
    </p:spTree>
    <p:extLst>
      <p:ext uri="{BB962C8B-B14F-4D97-AF65-F5344CB8AC3E}">
        <p14:creationId xmlns:p14="http://schemas.microsoft.com/office/powerpoint/2010/main" val="3722009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figure is a stacked bar chart displaying the number of deaths by cause of death for each year from 2012 to 2020. Six causes of death are included in the chart: HIV, COVID-19, External causes of injuries and poisonings, Cancer, Heart disease, and All other causes. </a:t>
            </a:r>
          </a:p>
          <a:p>
            <a:endParaRPr lang="en-US" dirty="0"/>
          </a:p>
          <a:p>
            <a:pPr marL="0" marR="0">
              <a:lnSpc>
                <a:spcPct val="115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Trends in Causes of Death</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In 2020,</a:t>
            </a:r>
            <a:r>
              <a:rPr lang="en-US" sz="1200" baseline="30000" dirty="0">
                <a:effectLst/>
                <a:latin typeface="Arial" panose="020B0604020202020204" pitchFamily="34" charset="0"/>
                <a:ea typeface="Calibri" panose="020F0502020204030204" pitchFamily="34" charset="0"/>
                <a:cs typeface="Times New Roman" panose="02020603050405020304" pitchFamily="18" charset="0"/>
              </a:rPr>
              <a:t>i</a:t>
            </a:r>
            <a:r>
              <a:rPr lang="en-US" sz="1200" dirty="0">
                <a:effectLst/>
                <a:latin typeface="Arial" panose="020B0604020202020204" pitchFamily="34" charset="0"/>
                <a:ea typeface="Calibri" panose="020F0502020204030204" pitchFamily="34" charset="0"/>
                <a:cs typeface="Times New Roman" panose="02020603050405020304" pitchFamily="18" charset="0"/>
              </a:rPr>
              <a:t> the leading causes of death among persons reported with HIV infection (with a known cause) were external causes of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injuries</a:t>
            </a:r>
            <a:r>
              <a:rPr lang="en-US" sz="1200" baseline="30000" dirty="0" err="1">
                <a:effectLst/>
                <a:latin typeface="Arial" panose="020B0604020202020204" pitchFamily="34" charset="0"/>
                <a:ea typeface="Calibri" panose="020F0502020204030204" pitchFamily="34" charset="0"/>
                <a:cs typeface="Times New Roman" panose="02020603050405020304" pitchFamily="18" charset="0"/>
              </a:rPr>
              <a:t>ii</a:t>
            </a:r>
            <a:r>
              <a:rPr lang="en-US" sz="1200" dirty="0">
                <a:effectLst/>
                <a:latin typeface="Arial" panose="020B0604020202020204" pitchFamily="34" charset="0"/>
                <a:ea typeface="Calibri" panose="020F0502020204030204" pitchFamily="34" charset="0"/>
                <a:cs typeface="Times New Roman" panose="02020603050405020304" pitchFamily="18" charset="0"/>
              </a:rPr>
              <a:t> and poisonings (which includes opioid overdoses) which accounted for 22% (N=65/294) of deaths, followed by HIV which accounted for 17% (N=50/294), and COVID-19, which accounted for 13% (N=37/294) of deaths. </a:t>
            </a:r>
            <a:r>
              <a:rPr lang="en-US" sz="1200" dirty="0">
                <a:latin typeface="Arial" panose="020B0604020202020204" pitchFamily="34" charset="0"/>
                <a:ea typeface="Calibri" panose="020F0502020204030204" pitchFamily="34" charset="0"/>
                <a:cs typeface="Times New Roman" panose="02020603050405020304" pitchFamily="18" charset="0"/>
              </a:rPr>
              <a:t>By comparison, the leading causes of death in 2020 among the general population of Massachusetts were cancer which accounted for 18% (N=12,381/68,269) of deaths, heart disease which accounted for 17% (N=11,797/68,269), and COVID-19, which accounted for 14% (N=9,455/68,269).</a:t>
            </a:r>
            <a:r>
              <a:rPr lang="en-US" sz="1200" baseline="30000" dirty="0">
                <a:latin typeface="Arial" panose="020B0604020202020204" pitchFamily="34" charset="0"/>
                <a:ea typeface="Calibri" panose="020F0502020204030204" pitchFamily="34" charset="0"/>
                <a:cs typeface="Times New Roman" panose="02020603050405020304" pitchFamily="18" charset="0"/>
              </a:rPr>
              <a:t>iii</a:t>
            </a:r>
            <a:r>
              <a:rPr lang="en-US" sz="1200" dirty="0">
                <a:latin typeface="Arial" panose="020B0604020202020204" pitchFamily="34" charset="0"/>
                <a:ea typeface="Calibri" panose="020F0502020204030204" pitchFamily="34" charset="0"/>
                <a:cs typeface="Times New Roman" panose="02020603050405020304" pitchFamily="18" charset="0"/>
              </a:rPr>
              <a:t> While the top two causes of death differed for persons with reported HIV infection and the general population, COVID-19 was the third leading cause in both groups and accounted for a similar percentage of deaths. </a:t>
            </a:r>
            <a:endParaRPr lang="en-US" sz="1200" baseline="30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baseline="30000" dirty="0" err="1">
                <a:latin typeface="Arial Narrow" panose="020B0606020202030204" pitchFamily="34" charset="0"/>
              </a:rPr>
              <a:t>i</a:t>
            </a:r>
            <a:r>
              <a:rPr lang="en-US" sz="1200" dirty="0">
                <a:latin typeface="Arial Narrow" panose="020B0606020202030204" pitchFamily="34" charset="0"/>
              </a:rPr>
              <a:t> Please consider the impact of the COVID-19 pandemic on infectious disease screening, treatment, and surveillance in the interpretation of 2020 and 2021 data</a:t>
            </a:r>
          </a:p>
          <a:p>
            <a:r>
              <a:rPr lang="en-US" sz="1200" baseline="30000" dirty="0">
                <a:latin typeface="Arial Narrow" panose="020B0606020202030204" pitchFamily="34" charset="0"/>
              </a:rPr>
              <a:t>ii</a:t>
            </a:r>
            <a:r>
              <a:rPr lang="en-US" sz="1200" dirty="0">
                <a:latin typeface="Arial Narrow" panose="020B0606020202030204" pitchFamily="34" charset="0"/>
              </a:rPr>
              <a:t> External causes of injuries includes intentional injuries (e.g., homicide and suicide), unintentional injuries (e.g., motor vehicle and non-transport related accidents), and injuries of undetermined intent.</a:t>
            </a:r>
          </a:p>
          <a:p>
            <a:r>
              <a:rPr lang="en-US" sz="1200" baseline="30000" dirty="0">
                <a:latin typeface="Arial Narrow" panose="020B0606020202030204" pitchFamily="34" charset="0"/>
              </a:rPr>
              <a:t>iii</a:t>
            </a:r>
            <a:r>
              <a:rPr lang="en-US" sz="1200" dirty="0">
                <a:latin typeface="Arial Narrow" panose="020B0606020202030204" pitchFamily="34" charset="0"/>
              </a:rPr>
              <a:t> Source: Massachusetts Department of Public Health, Office of Population Health. Massachusetts Deaths 2020; January 2023. available at: </a:t>
            </a:r>
            <a:r>
              <a:rPr lang="en-US" sz="1200" dirty="0">
                <a:latin typeface="Arial Narrow" panose="020B0606020202030204" pitchFamily="34" charset="0"/>
                <a:hlinkClick r:id="rId3"/>
              </a:rPr>
              <a:t>https://www.mass.gov/doc/2020-death-report/download</a:t>
            </a:r>
            <a:r>
              <a:rPr lang="en-US" sz="1200" dirty="0">
                <a:latin typeface="Arial Narrow" panose="020B0606020202030204" pitchFamily="34" charset="0"/>
              </a:rPr>
              <a:t> </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18</a:t>
            </a:fld>
            <a:endParaRPr lang="en-US"/>
          </a:p>
        </p:txBody>
      </p:sp>
    </p:spTree>
    <p:extLst>
      <p:ext uri="{BB962C8B-B14F-4D97-AF65-F5344CB8AC3E}">
        <p14:creationId xmlns:p14="http://schemas.microsoft.com/office/powerpoint/2010/main" val="26850026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figure is a series of bar charts showing the percentage distribution of recent HIV diagnoses and people living with HIV infection by health service region.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Calibri" panose="020F0502020204030204" pitchFamily="34" charset="0"/>
                <a:cs typeface="Times New Roman" panose="02020603050405020304" pitchFamily="18" charset="0"/>
              </a:rPr>
              <a:t>The </a:t>
            </a:r>
            <a:r>
              <a:rPr lang="en-US" sz="1200" dirty="0">
                <a:latin typeface="Arial" panose="020B0604020202020204" pitchFamily="34" charset="0"/>
                <a:ea typeface="Calibri" panose="020F0502020204030204" pitchFamily="34" charset="0"/>
                <a:cs typeface="Times New Roman" panose="02020603050405020304" pitchFamily="18" charset="0"/>
              </a:rPr>
              <a:t>highest</a:t>
            </a:r>
            <a:r>
              <a:rPr lang="en-US" sz="1200" dirty="0">
                <a:effectLst/>
                <a:latin typeface="Arial" panose="020B0604020202020204" pitchFamily="34" charset="0"/>
                <a:ea typeface="Calibri" panose="020F0502020204030204" pitchFamily="34" charset="0"/>
                <a:cs typeface="Times New Roman" panose="02020603050405020304" pitchFamily="18" charset="0"/>
              </a:rPr>
              <a:t> proportion of new HIV infection diagnoses in </a:t>
            </a:r>
            <a:r>
              <a:rPr lang="en-US" sz="1200" dirty="0"/>
              <a:t>2019 – 2021</a:t>
            </a:r>
            <a:r>
              <a:rPr lang="en-US" sz="1200" baseline="30000" dirty="0"/>
              <a:t>i</a:t>
            </a:r>
            <a:r>
              <a:rPr lang="en-US" sz="1200" dirty="0">
                <a:effectLst/>
                <a:latin typeface="Arial" panose="020B0604020202020204" pitchFamily="34" charset="0"/>
                <a:ea typeface="Calibri" panose="020F0502020204030204" pitchFamily="34" charset="0"/>
                <a:cs typeface="Times New Roman" panose="02020603050405020304" pitchFamily="18" charset="0"/>
              </a:rPr>
              <a:t> was among residents of the Boston HSR (27%), followed by the Northeast HSR (21%), the </a:t>
            </a:r>
            <a:r>
              <a:rPr lang="en-US" sz="1200" dirty="0">
                <a:latin typeface="Arial" panose="020B0604020202020204" pitchFamily="34" charset="0"/>
                <a:ea typeface="Calibri" panose="020F0502020204030204" pitchFamily="34" charset="0"/>
                <a:cs typeface="Times New Roman" panose="02020603050405020304" pitchFamily="18" charset="0"/>
              </a:rPr>
              <a:t>Southeast HSR (16%)</a:t>
            </a:r>
            <a:r>
              <a:rPr lang="en-US" sz="1200" dirty="0">
                <a:effectLst/>
                <a:latin typeface="Arial" panose="020B0604020202020204" pitchFamily="34" charset="0"/>
                <a:ea typeface="Calibri" panose="020F0502020204030204" pitchFamily="34" charset="0"/>
                <a:cs typeface="Times New Roman" panose="02020603050405020304" pitchFamily="18" charset="0"/>
              </a:rPr>
              <a:t>, and the </a:t>
            </a:r>
            <a:r>
              <a:rPr lang="en-US" sz="1200" dirty="0">
                <a:latin typeface="Arial" panose="020B0604020202020204" pitchFamily="34" charset="0"/>
                <a:ea typeface="Calibri" panose="020F0502020204030204" pitchFamily="34" charset="0"/>
                <a:cs typeface="Times New Roman" panose="02020603050405020304" pitchFamily="18" charset="0"/>
              </a:rPr>
              <a:t>Metro West HSR (15%). </a:t>
            </a:r>
            <a:r>
              <a:rPr lang="en-US" sz="1200" dirty="0">
                <a:effectLst/>
                <a:latin typeface="Arial" panose="020B0604020202020204" pitchFamily="34" charset="0"/>
                <a:ea typeface="Calibri" panose="020F0502020204030204" pitchFamily="34" charset="0"/>
                <a:cs typeface="Times New Roman" panose="02020603050405020304" pitchFamily="18" charset="0"/>
              </a:rPr>
              <a:t>Similar geographic distributions were observed for </a:t>
            </a:r>
            <a:r>
              <a:rPr lang="en-US" sz="1200" dirty="0">
                <a:latin typeface="Arial" panose="020B0604020202020204" pitchFamily="34" charset="0"/>
                <a:ea typeface="Calibri" panose="020F0502020204030204" pitchFamily="34" charset="0"/>
                <a:cs typeface="Times New Roman" panose="02020603050405020304" pitchFamily="18" charset="0"/>
              </a:rPr>
              <a:t>persons</a:t>
            </a:r>
            <a:r>
              <a:rPr lang="en-US" sz="1200" dirty="0">
                <a:effectLst/>
                <a:latin typeface="Arial" panose="020B0604020202020204" pitchFamily="34" charset="0"/>
                <a:ea typeface="Calibri" panose="020F0502020204030204" pitchFamily="34" charset="0"/>
                <a:cs typeface="Times New Roman" panose="02020603050405020304" pitchFamily="18" charset="0"/>
              </a:rPr>
              <a:t> living with HIV infection (PLWH). The Boston HSR had the </a:t>
            </a:r>
            <a:r>
              <a:rPr lang="en-US" sz="1200" dirty="0">
                <a:latin typeface="Arial" panose="020B0604020202020204" pitchFamily="34" charset="0"/>
                <a:ea typeface="Calibri" panose="020F0502020204030204" pitchFamily="34" charset="0"/>
                <a:cs typeface="Times New Roman" panose="02020603050405020304" pitchFamily="18" charset="0"/>
              </a:rPr>
              <a:t>highest</a:t>
            </a:r>
            <a:r>
              <a:rPr lang="en-US" sz="1200" dirty="0">
                <a:effectLst/>
                <a:latin typeface="Arial" panose="020B0604020202020204" pitchFamily="34" charset="0"/>
                <a:ea typeface="Calibri" panose="020F0502020204030204" pitchFamily="34" charset="0"/>
                <a:cs typeface="Times New Roman" panose="02020603050405020304" pitchFamily="18" charset="0"/>
              </a:rPr>
              <a:t> proportion of PLWH in 2021 (25%), followed by the Northeast and Southeast HSRs (both 18</a:t>
            </a:r>
            <a:r>
              <a:rPr lang="en-US" sz="1200" dirty="0">
                <a:latin typeface="Arial" panose="020B0604020202020204" pitchFamily="34" charset="0"/>
                <a:ea typeface="Calibri" panose="020F0502020204030204" pitchFamily="34" charset="0"/>
                <a:cs typeface="Times New Roman" panose="02020603050405020304" pitchFamily="18" charset="0"/>
              </a:rPr>
              <a:t>%), and the Western HSR (17%)</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19</a:t>
            </a:fld>
            <a:endParaRPr lang="en-US"/>
          </a:p>
        </p:txBody>
      </p:sp>
    </p:spTree>
    <p:extLst>
      <p:ext uri="{BB962C8B-B14F-4D97-AF65-F5344CB8AC3E}">
        <p14:creationId xmlns:p14="http://schemas.microsoft.com/office/powerpoint/2010/main" val="2031726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displays trends in the annual number of new HIV diagnoses and deaths among individuals with HIV/AIDS from 2012-2021.</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After decreasing from 711 diagnoses in 2012 to approximately 640 diagnoses per year from 2014 to 2018 (five-year average = 638), the number of new HIV infection diagnoses declined to a ten-year low of 537 in 2019. In 2020, the number of new HIV infection diagnoses further declined to 436 and then remained at this lower level in 2021, when there were 446 diagnoses. However, caution should be used in the interpretation of this decline and following stabilization due to the impact of COVID-19 on access to HIV testing and care services, and case surveillance activities. The number of deaths due to any cause among individuals reported with HIV infection increased by 23% from 280 in 2012 to 345 in 2021.</a:t>
            </a:r>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a:t>
            </a:fld>
            <a:endParaRPr lang="en-US"/>
          </a:p>
        </p:txBody>
      </p:sp>
    </p:spTree>
    <p:extLst>
      <p:ext uri="{BB962C8B-B14F-4D97-AF65-F5344CB8AC3E}">
        <p14:creationId xmlns:p14="http://schemas.microsoft.com/office/powerpoint/2010/main" val="38001997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figure is a bar chart displaying the percentage distribution of recent HIV diagnoses by exposure mode for each of six health service regions: Boston, Central, MetroWest, Northeast, Southeast, and Western.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Calibri" panose="020F0502020204030204" pitchFamily="34" charset="0"/>
                <a:cs typeface="Times New Roman" panose="02020603050405020304" pitchFamily="18" charset="0"/>
              </a:rPr>
              <a:t>MSM was the most frequently reported exposure mode in all regions of Massachusetts for individuals diagnosed with HIV infection during 2019 to 2021, accounting for 51% of diagnoses </a:t>
            </a:r>
            <a:r>
              <a:rPr lang="en-US" sz="1200" dirty="0">
                <a:latin typeface="Arial" panose="020B0604020202020204" pitchFamily="34" charset="0"/>
                <a:ea typeface="Calibri" panose="020F0502020204030204" pitchFamily="34" charset="0"/>
                <a:cs typeface="Times New Roman" panose="02020603050405020304" pitchFamily="18" charset="0"/>
              </a:rPr>
              <a:t>in the Western HSR, 44% in the Metro West HSR, 41% in the Central </a:t>
            </a:r>
            <a:r>
              <a:rPr lang="en-US" sz="1200" dirty="0">
                <a:effectLst/>
                <a:latin typeface="Arial" panose="020B0604020202020204" pitchFamily="34" charset="0"/>
                <a:ea typeface="Calibri" panose="020F0502020204030204" pitchFamily="34" charset="0"/>
                <a:cs typeface="Times New Roman" panose="02020603050405020304" pitchFamily="18" charset="0"/>
              </a:rPr>
              <a:t>HSRs,</a:t>
            </a:r>
            <a:r>
              <a:rPr lang="en-US" sz="1200" dirty="0">
                <a:latin typeface="Arial" panose="020B0604020202020204" pitchFamily="34" charset="0"/>
                <a:ea typeface="Calibri" panose="020F0502020204030204" pitchFamily="34" charset="0"/>
                <a:cs typeface="Times New Roman" panose="02020603050405020304" pitchFamily="18" charset="0"/>
              </a:rPr>
              <a:t> 40% in the Northeast HSR, 37% in the Boston HSR, and 34</a:t>
            </a:r>
            <a:r>
              <a:rPr lang="en-US" sz="1200" dirty="0">
                <a:effectLst/>
                <a:latin typeface="Arial" panose="020B0604020202020204" pitchFamily="34" charset="0"/>
                <a:ea typeface="Calibri" panose="020F0502020204030204" pitchFamily="34" charset="0"/>
                <a:cs typeface="Times New Roman" panose="02020603050405020304" pitchFamily="18" charset="0"/>
              </a:rPr>
              <a:t>% in the </a:t>
            </a:r>
            <a:r>
              <a:rPr lang="en-US" sz="1200" dirty="0">
                <a:latin typeface="Arial" panose="020B0604020202020204" pitchFamily="34" charset="0"/>
                <a:ea typeface="Calibri" panose="020F0502020204030204" pitchFamily="34" charset="0"/>
                <a:cs typeface="Times New Roman" panose="02020603050405020304" pitchFamily="18" charset="0"/>
              </a:rPr>
              <a:t>Sou</a:t>
            </a:r>
            <a:r>
              <a:rPr lang="en-US" sz="1200" dirty="0">
                <a:effectLst/>
                <a:latin typeface="Arial" panose="020B0604020202020204" pitchFamily="34" charset="0"/>
                <a:ea typeface="Calibri" panose="020F0502020204030204" pitchFamily="34" charset="0"/>
                <a:cs typeface="Times New Roman" panose="02020603050405020304" pitchFamily="18" charset="0"/>
              </a:rPr>
              <a:t>theast HSR. The Boston HSR had the highest proportion of individuals with IDU exposure mode at 24%. IDU accounted for 4% to 15% of HIV infection diagnoses in the remaining regions.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20</a:t>
            </a:fld>
            <a:endParaRPr lang="en-US"/>
          </a:p>
        </p:txBody>
      </p:sp>
    </p:spTree>
    <p:extLst>
      <p:ext uri="{BB962C8B-B14F-4D97-AF65-F5344CB8AC3E}">
        <p14:creationId xmlns:p14="http://schemas.microsoft.com/office/powerpoint/2010/main" val="42159303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figure is a bar chart displaying the percentage distribution of recent HIV diagnoses by race/ethnicity for each of six health service regions: Boston, Central, MetroWest, Northeast, Southeast, and Western.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Calibri" panose="020F0502020204030204" pitchFamily="34" charset="0"/>
                <a:cs typeface="Times New Roman" panose="02020603050405020304" pitchFamily="18" charset="0"/>
              </a:rPr>
              <a:t>The Southeast HSR had the </a:t>
            </a:r>
            <a:r>
              <a:rPr lang="en-US" sz="1200" dirty="0">
                <a:latin typeface="Arial" panose="020B0604020202020204" pitchFamily="34" charset="0"/>
                <a:ea typeface="Calibri" panose="020F0502020204030204" pitchFamily="34" charset="0"/>
                <a:cs typeface="Times New Roman" panose="02020603050405020304" pitchFamily="18" charset="0"/>
              </a:rPr>
              <a:t>highest</a:t>
            </a:r>
            <a:r>
              <a:rPr lang="en-US" sz="1200" dirty="0">
                <a:effectLst/>
                <a:latin typeface="Arial" panose="020B0604020202020204" pitchFamily="34" charset="0"/>
                <a:ea typeface="Calibri" panose="020F0502020204030204" pitchFamily="34" charset="0"/>
                <a:cs typeface="Times New Roman" panose="02020603050405020304" pitchFamily="18" charset="0"/>
              </a:rPr>
              <a:t> proportion of </a:t>
            </a:r>
            <a:r>
              <a:rPr lang="en-US" sz="1200" dirty="0">
                <a:latin typeface="Arial" panose="020B0604020202020204" pitchFamily="34" charset="0"/>
                <a:ea typeface="Calibri" panose="020F0502020204030204" pitchFamily="34" charset="0"/>
                <a:cs typeface="Times New Roman" panose="02020603050405020304" pitchFamily="18" charset="0"/>
              </a:rPr>
              <a:t>recent HIV infection diagnoses (2019–2021</a:t>
            </a:r>
            <a:r>
              <a:rPr lang="en-US" sz="1200" baseline="30000" dirty="0"/>
              <a:t>i</a:t>
            </a:r>
            <a:r>
              <a:rPr lang="en-US" sz="1200" dirty="0">
                <a:latin typeface="Arial" panose="020B0604020202020204" pitchFamily="34" charset="0"/>
                <a:ea typeface="Calibri" panose="020F0502020204030204" pitchFamily="34" charset="0"/>
                <a:cs typeface="Times New Roman" panose="02020603050405020304" pitchFamily="18" charset="0"/>
              </a:rPr>
              <a:t>) among </a:t>
            </a:r>
            <a:r>
              <a:rPr lang="en-US" sz="1200" dirty="0">
                <a:effectLst/>
                <a:latin typeface="Arial" panose="020B0604020202020204" pitchFamily="34" charset="0"/>
                <a:ea typeface="Calibri" panose="020F0502020204030204" pitchFamily="34" charset="0"/>
                <a:cs typeface="Times New Roman" panose="02020603050405020304" pitchFamily="18" charset="0"/>
              </a:rPr>
              <a:t>white (non-Hispanic) individuals at 45%, while the Boston HSR had the highest proportion among black non-Hispanic individuals at 40%, and the Northeast and Western HSRs had the highest proportions among Hispanic/Latinx individuals at 36% and 35%, respectively.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21</a:t>
            </a:fld>
            <a:endParaRPr lang="en-US"/>
          </a:p>
        </p:txBody>
      </p:sp>
    </p:spTree>
    <p:extLst>
      <p:ext uri="{BB962C8B-B14F-4D97-AF65-F5344CB8AC3E}">
        <p14:creationId xmlns:p14="http://schemas.microsoft.com/office/powerpoint/2010/main" val="5703362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figure is a bar chart that displays the average annual rate of HIV diagnosis per 100,000 population for all Massachusetts counties: Barnstable/Dukes/Nantucket (6.6), Berkshire (2.7), Bristol (5.4), Essex (6.5), Franklin (2.1), Hampden (6.0), Hampshire (2.8), Middlesex (5.5), Norfolk (4.8), Plymouth (5.9), Suffolk (14.7), and Worcester (5.7).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Recently, Suffolk County, in which Boston is the biggest city, was selected as one of 48 counties nationally that is prioritized for funding in the U.S. Department of Health and Human Services’ initiative “Ending the HIV Epidemic (EHE): A Plan for America”. This is a ten-year initiative beginning in 2020 to achieve a 75% reduction in new HIV infections in five years and at least a 90% reduction in ten years. For more information about EHE, see </a:t>
            </a:r>
            <a:r>
              <a:rPr lang="en-US" sz="1200" dirty="0">
                <a:hlinkClick r:id="rId3"/>
              </a:rPr>
              <a:t>https://www.hrsa.gov/ending-hiv-epidemic</a:t>
            </a:r>
            <a:r>
              <a:rPr lang="en-US" sz="1200" dirty="0"/>
              <a:t> and </a:t>
            </a:r>
            <a:r>
              <a:rPr lang="en-US" sz="1200" dirty="0">
                <a:hlinkClick r:id="rId4"/>
              </a:rPr>
              <a:t>https://jri.org/ending-the-hiv-epidemic-in-Massachusetts#:~:text=EHE%20efforts%20in%20Massachusetts%20aim,new%20HIV%20infections%2C%20and%20end</a:t>
            </a:r>
            <a:r>
              <a:rPr lang="en-US" sz="1200" dirty="0"/>
              <a:t> for the Suffolk County EHE Plan. Suffolk County had the highest average age-adjusted rate of HIV infection diagnosis during 2019 to 2021 among all Massachusetts counties at 14.7 per 100,000, as well as the highest prevalence rate of persons living with HIV infection in 2021 at 785.8 per 100,000.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22</a:t>
            </a:fld>
            <a:endParaRPr lang="en-US"/>
          </a:p>
        </p:txBody>
      </p:sp>
    </p:spTree>
    <p:extLst>
      <p:ext uri="{BB962C8B-B14F-4D97-AF65-F5344CB8AC3E}">
        <p14:creationId xmlns:p14="http://schemas.microsoft.com/office/powerpoint/2010/main" val="40349792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figure is a rate map of Massachusetts displaying the average annual rate of diagnosis per 100,000 population by city/town. Cities and towns are in one of six categories: no reported cases, less than 2.3 per 100,000, 2.3-3.6 per 100,000, 3.7-5.2 per 100,000, 5.3-8.5 per 100,000, or greater than 8.5 per 100,000.</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cities and towns with the highest average annual rate of HIV infection diagnosis during 2019 to 2021</a:t>
            </a:r>
            <a:r>
              <a:rPr lang="en-US" sz="1200" baseline="30000" dirty="0"/>
              <a:t>ii</a:t>
            </a:r>
            <a:r>
              <a:rPr lang="en-US" sz="1200" dirty="0"/>
              <a:t> included Everett (20.4 per 100,000), Brockton (18.9), Boston (17.0), Lawrence (15.7), and Malden (14.6).</a:t>
            </a:r>
            <a:r>
              <a:rPr lang="en-US" sz="1200" baseline="30000" dirty="0"/>
              <a:t>iii</a:t>
            </a:r>
            <a:r>
              <a:rPr lang="en-US" sz="1200" dirty="0"/>
              <a:t> Boston had the highest number of new HIV infection diagnoses from 2019–2021 (N=344), followed by Worcester (N=82).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r>
              <a:rPr lang="en-US" sz="1200" baseline="30000" dirty="0">
                <a:latin typeface="Arial Narrow" panose="020B0606020202030204" pitchFamily="34" charset="0"/>
              </a:rPr>
              <a:t>ii </a:t>
            </a:r>
            <a:r>
              <a:rPr lang="en-US" sz="1200" dirty="0">
                <a:latin typeface="Arial Narrow" panose="020B0606020202030204" pitchFamily="34" charset="0"/>
              </a:rPr>
              <a:t>Please consider the impact of the COVID-19 pandemic on infectious disease screening, treatment, and surveillance in the interpretation of 2020 and 2021 data</a:t>
            </a:r>
          </a:p>
          <a:p>
            <a:r>
              <a:rPr lang="en-US" sz="1200" baseline="30000" dirty="0">
                <a:latin typeface="Arial Narrow" panose="020B0606020202030204" pitchFamily="34" charset="0"/>
              </a:rPr>
              <a:t>iii </a:t>
            </a:r>
            <a:r>
              <a:rPr lang="en-US" sz="1200" dirty="0">
                <a:latin typeface="Arial Narrow" panose="020B0606020202030204" pitchFamily="34" charset="0"/>
              </a:rPr>
              <a:t>Among cities that reported at least 12 HIV infections during 2019-2021.</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23</a:t>
            </a:fld>
            <a:endParaRPr lang="en-US"/>
          </a:p>
        </p:txBody>
      </p:sp>
    </p:spTree>
    <p:extLst>
      <p:ext uri="{BB962C8B-B14F-4D97-AF65-F5344CB8AC3E}">
        <p14:creationId xmlns:p14="http://schemas.microsoft.com/office/powerpoint/2010/main" val="39747103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figure is a rate map of Massachusetts displaying the HIV prevalence rate per 100,000 population by city/town. Cities and towns are in one of six categories: no reported cases, less than 73.0 per 100,000, 73.0-111.7 per 100,000, 111.8-160.0 per 100,000, 160.1-251.5 per 100,000, or greater than 251.5 per 100,000.</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cities and towns in Massachusetts with the highest prevalence rate of PLWH in 2021 included Provincetown (11,439.9 per 100,000), Boston (838.9), Springfield (834.4), Holyoke (781.9), and Chelsea (740.4).</a:t>
            </a:r>
            <a:r>
              <a:rPr lang="en-US" sz="1200" baseline="30000" dirty="0">
                <a:ea typeface="Calibri" panose="020F0502020204030204" pitchFamily="34" charset="0"/>
                <a:cs typeface="Times New Roman" panose="02020603050405020304" pitchFamily="18" charset="0"/>
              </a:rPr>
              <a:t>v</a:t>
            </a:r>
            <a:r>
              <a:rPr lang="en-US" sz="1200" dirty="0"/>
              <a:t> Boston and Springfield had the highest numbers of PLWH in 2021, at 5,668 and 1,301, respectively.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30000" dirty="0">
                <a:latin typeface="Arial Narrow" panose="020B0606020202030204" pitchFamily="34" charset="0"/>
              </a:rPr>
              <a:t>v </a:t>
            </a:r>
            <a:r>
              <a:rPr lang="en-US" sz="1200" dirty="0">
                <a:latin typeface="Arial Narrow" panose="020B0606020202030204" pitchFamily="34" charset="0"/>
              </a:rPr>
              <a:t>Among cities that reported at least 50 PLWH as of 12/31/2021. Note: The rate of HIV prevalence for Provincetown is very high because of small population size (3,663), as opposed to the number of cases (419).</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24</a:t>
            </a:fld>
            <a:endParaRPr lang="en-US"/>
          </a:p>
        </p:txBody>
      </p:sp>
    </p:spTree>
    <p:extLst>
      <p:ext uri="{BB962C8B-B14F-4D97-AF65-F5344CB8AC3E}">
        <p14:creationId xmlns:p14="http://schemas.microsoft.com/office/powerpoint/2010/main" val="30378764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figure is a bar chart displaying the percentage of individuals newly diagnosed with HIV infection in Massachusetts in 2020 who were linked to care (90%), retained in care (81%), and virally suppressed (81%).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Calibri" panose="020F0502020204030204" pitchFamily="34" charset="0"/>
                <a:cs typeface="Times New Roman" panose="02020603050405020304" pitchFamily="18" charset="0"/>
              </a:rPr>
              <a:t>Among </a:t>
            </a:r>
            <a:r>
              <a:rPr lang="en-US" sz="1200" dirty="0">
                <a:latin typeface="Arial" panose="020B0604020202020204" pitchFamily="34" charset="0"/>
                <a:ea typeface="Calibri" panose="020F0502020204030204" pitchFamily="34" charset="0"/>
                <a:cs typeface="Times New Roman" panose="02020603050405020304" pitchFamily="18" charset="0"/>
              </a:rPr>
              <a:t>408</a:t>
            </a:r>
            <a:r>
              <a:rPr lang="en-US" sz="1200" dirty="0">
                <a:effectLst/>
                <a:latin typeface="Arial" panose="020B0604020202020204" pitchFamily="34" charset="0"/>
                <a:ea typeface="Calibri" panose="020F0502020204030204" pitchFamily="34" charset="0"/>
                <a:cs typeface="Times New Roman" panose="02020603050405020304" pitchFamily="18" charset="0"/>
              </a:rPr>
              <a:t> individuals newly diagnosed with HIV infection in 2020 (and alive in Massachusetts through 2021), </a:t>
            </a:r>
            <a:r>
              <a:rPr lang="en-US" sz="1200" dirty="0">
                <a:latin typeface="Arial" panose="020B0604020202020204" pitchFamily="34" charset="0"/>
                <a:ea typeface="Calibri" panose="020F0502020204030204" pitchFamily="34" charset="0"/>
                <a:cs typeface="Times New Roman" panose="02020603050405020304" pitchFamily="18" charset="0"/>
              </a:rPr>
              <a:t>81</a:t>
            </a:r>
            <a:r>
              <a:rPr lang="en-US" sz="1200" dirty="0">
                <a:effectLst/>
                <a:latin typeface="Arial" panose="020B0604020202020204" pitchFamily="34" charset="0"/>
                <a:ea typeface="Calibri" panose="020F0502020204030204" pitchFamily="34" charset="0"/>
                <a:cs typeface="Times New Roman" panose="02020603050405020304" pitchFamily="18" charset="0"/>
              </a:rPr>
              <a:t>% were virally suppressed, 14% were not virally suppressed, and 5% did not have a viral load test in the year after diagnosis</a:t>
            </a:r>
            <a:r>
              <a:rPr lang="en-US" sz="1200" dirty="0">
                <a:effectLst/>
                <a:latin typeface="+mj-lt"/>
                <a:ea typeface="Calibri" panose="020F0502020204030204" pitchFamily="34" charset="0"/>
                <a:cs typeface="Times New Roman" panose="02020603050405020304" pitchFamily="18" charset="0"/>
              </a:rPr>
              <a:t>. </a:t>
            </a:r>
            <a:r>
              <a:rPr lang="en-US" sz="1200" dirty="0">
                <a:solidFill>
                  <a:srgbClr val="000000"/>
                </a:solidFill>
                <a:latin typeface="+mj-lt"/>
              </a:rPr>
              <a:t>Among those newly diagnosed individuals who were linked to care (N=368) and retained in care (N=331), rates of viral suppression were higher at 87% and 91%, respectively. </a:t>
            </a:r>
            <a:r>
              <a:rPr lang="en-US" sz="1200" dirty="0">
                <a:latin typeface="Arial" panose="020B0604020202020204" pitchFamily="34" charset="0"/>
                <a:ea typeface="Calibri" panose="020F0502020204030204" pitchFamily="34" charset="0"/>
                <a:cs typeface="Times New Roman" panose="02020603050405020304" pitchFamily="18" charset="0"/>
              </a:rPr>
              <a:t>Among individuals diagnosed with HIV infection in 2020</a:t>
            </a:r>
            <a:r>
              <a:rPr lang="en-US" sz="1200" dirty="0">
                <a:effectLst/>
                <a:latin typeface="Arial" panose="020B0604020202020204" pitchFamily="34" charset="0"/>
                <a:ea typeface="Calibri" panose="020F0502020204030204" pitchFamily="34" charset="0"/>
                <a:cs typeface="Times New Roman" panose="02020603050405020304" pitchFamily="18" charset="0"/>
              </a:rPr>
              <a:t>, timely linkage to care differed by exposure mode. V</a:t>
            </a:r>
            <a:r>
              <a:rPr lang="en-US" sz="1200" dirty="0">
                <a:latin typeface="Arial" panose="020B0604020202020204" pitchFamily="34" charset="0"/>
                <a:ea typeface="Calibri" panose="020F0502020204030204" pitchFamily="34" charset="0"/>
                <a:cs typeface="Times New Roman" panose="02020603050405020304" pitchFamily="18" charset="0"/>
              </a:rPr>
              <a:t>iral suppression was lowest among individuals aged under 40 years and with injection drug use exposure mode</a:t>
            </a:r>
            <a:r>
              <a:rPr lang="en-US" sz="1200" dirty="0">
                <a:effectLst/>
                <a:latin typeface="Arial" panose="020B0604020202020204"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25</a:t>
            </a:fld>
            <a:endParaRPr lang="en-US"/>
          </a:p>
        </p:txBody>
      </p:sp>
    </p:spTree>
    <p:extLst>
      <p:ext uri="{BB962C8B-B14F-4D97-AF65-F5344CB8AC3E}">
        <p14:creationId xmlns:p14="http://schemas.microsoft.com/office/powerpoint/2010/main" val="32059021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figure is a pie chart indicating the proportion of individuals who were newly diagnosed with HIV infection in 2019 who were virally suppressed (89%), missing viral load data (2%), or for whom viral load was not suppressed (9%). NOTE: Missing viral load data includes individuals who have not had a lab reported in the past year.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Calibri" panose="020F0502020204030204" pitchFamily="34" charset="0"/>
                <a:cs typeface="Times New Roman" panose="02020603050405020304" pitchFamily="18" charset="0"/>
              </a:rPr>
              <a:t>Among </a:t>
            </a:r>
            <a:r>
              <a:rPr lang="en-US" sz="1200" dirty="0">
                <a:latin typeface="Arial" panose="020B0604020202020204" pitchFamily="34" charset="0"/>
                <a:ea typeface="Calibri" panose="020F0502020204030204" pitchFamily="34" charset="0"/>
                <a:cs typeface="Times New Roman" panose="02020603050405020304" pitchFamily="18" charset="0"/>
              </a:rPr>
              <a:t>408</a:t>
            </a:r>
            <a:r>
              <a:rPr lang="en-US" sz="1200" dirty="0">
                <a:effectLst/>
                <a:latin typeface="Arial" panose="020B0604020202020204" pitchFamily="34" charset="0"/>
                <a:ea typeface="Calibri" panose="020F0502020204030204" pitchFamily="34" charset="0"/>
                <a:cs typeface="Times New Roman" panose="02020603050405020304" pitchFamily="18" charset="0"/>
              </a:rPr>
              <a:t> individuals newly diagnosed with HIV infection in 2020 (and alive in Massachusetts through 2021), </a:t>
            </a:r>
            <a:r>
              <a:rPr lang="en-US" sz="1200" dirty="0">
                <a:latin typeface="Arial" panose="020B0604020202020204" pitchFamily="34" charset="0"/>
                <a:ea typeface="Calibri" panose="020F0502020204030204" pitchFamily="34" charset="0"/>
                <a:cs typeface="Times New Roman" panose="02020603050405020304" pitchFamily="18" charset="0"/>
              </a:rPr>
              <a:t>81</a:t>
            </a:r>
            <a:r>
              <a:rPr lang="en-US" sz="1200" dirty="0">
                <a:effectLst/>
                <a:latin typeface="Arial" panose="020B0604020202020204" pitchFamily="34" charset="0"/>
                <a:ea typeface="Calibri" panose="020F0502020204030204" pitchFamily="34" charset="0"/>
                <a:cs typeface="Times New Roman" panose="02020603050405020304" pitchFamily="18" charset="0"/>
              </a:rPr>
              <a:t>% were virally suppressed, 14% were not virally suppressed, and 5% did not have a viral load test in the year after diagnosis</a:t>
            </a:r>
            <a:r>
              <a:rPr lang="en-US" sz="1200" dirty="0">
                <a:effectLst/>
                <a:latin typeface="+mj-lt"/>
                <a:ea typeface="Calibri" panose="020F0502020204030204" pitchFamily="34" charset="0"/>
                <a:cs typeface="Times New Roman" panose="02020603050405020304" pitchFamily="18" charset="0"/>
              </a:rPr>
              <a:t>. </a:t>
            </a:r>
            <a:r>
              <a:rPr lang="en-US" sz="1200" dirty="0">
                <a:solidFill>
                  <a:srgbClr val="000000"/>
                </a:solidFill>
                <a:latin typeface="+mj-lt"/>
              </a:rPr>
              <a:t>Among those newly diagnosed individuals who were linked to care (N=368) and retained in care (N=331), rates of viral suppression were higher at 87% and 91%, respectively. </a:t>
            </a:r>
            <a:r>
              <a:rPr lang="en-US" sz="1200" dirty="0">
                <a:latin typeface="Arial" panose="020B0604020202020204" pitchFamily="34" charset="0"/>
                <a:ea typeface="Calibri" panose="020F0502020204030204" pitchFamily="34" charset="0"/>
                <a:cs typeface="Times New Roman" panose="02020603050405020304" pitchFamily="18" charset="0"/>
              </a:rPr>
              <a:t>Among individuals diagnosed with HIV infection in 2020</a:t>
            </a:r>
            <a:r>
              <a:rPr lang="en-US" sz="1200" dirty="0">
                <a:effectLst/>
                <a:latin typeface="Arial" panose="020B0604020202020204" pitchFamily="34" charset="0"/>
                <a:ea typeface="Calibri" panose="020F0502020204030204" pitchFamily="34" charset="0"/>
                <a:cs typeface="Times New Roman" panose="02020603050405020304" pitchFamily="18" charset="0"/>
              </a:rPr>
              <a:t>, timely linkage to care differed by exposure mode. V</a:t>
            </a:r>
            <a:r>
              <a:rPr lang="en-US" sz="1200" dirty="0">
                <a:latin typeface="Arial" panose="020B0604020202020204" pitchFamily="34" charset="0"/>
                <a:ea typeface="Calibri" panose="020F0502020204030204" pitchFamily="34" charset="0"/>
                <a:cs typeface="Times New Roman" panose="02020603050405020304" pitchFamily="18" charset="0"/>
              </a:rPr>
              <a:t>iral suppression was lowest among individuals aged under 40 years and with injection drug use exposure mode</a:t>
            </a:r>
            <a:r>
              <a:rPr lang="en-US" sz="1200" dirty="0">
                <a:effectLst/>
                <a:latin typeface="Arial" panose="020B0604020202020204"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26</a:t>
            </a:fld>
            <a:endParaRPr lang="en-US"/>
          </a:p>
        </p:txBody>
      </p:sp>
    </p:spTree>
    <p:extLst>
      <p:ext uri="{BB962C8B-B14F-4D97-AF65-F5344CB8AC3E}">
        <p14:creationId xmlns:p14="http://schemas.microsoft.com/office/powerpoint/2010/main" val="31523810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figure is a bar chart which displays the percentage of individuals who were linked to care among those newly diagnosed with HIV infection for: individuals AMAB (91%), individuals AFAB (88%); white NH (90%), black NH (89%), and Hispanic/Latinx (92%) individuals; individuals aged 0-19 years (90%), 20-29 years (91%), 30-39 years (89%), 40-49 years (89%), 50-59 years (91%), 60-69 years (94%), and aged 70+ years (100%); and individuals with MSM (93%), IDU (83%), MSM/IDU (91%), HTSX (92%), Pres. HTSX (93%), and NIR (89%) exposure modes.</a:t>
            </a:r>
          </a:p>
          <a:p>
            <a:endParaRPr lang="en-US" dirty="0"/>
          </a:p>
          <a:p>
            <a:r>
              <a:rPr lang="en-US" sz="1200" dirty="0">
                <a:latin typeface="Arial" panose="020B0604020202020204" pitchFamily="34" charset="0"/>
                <a:ea typeface="Calibri" panose="020F0502020204030204" pitchFamily="34" charset="0"/>
                <a:cs typeface="Times New Roman" panose="02020603050405020304" pitchFamily="18" charset="0"/>
              </a:rPr>
              <a:t>Among individuals diagnosed with HIV infection in 2020</a:t>
            </a:r>
            <a:r>
              <a:rPr lang="en-US" sz="1200" dirty="0">
                <a:effectLst/>
                <a:latin typeface="Arial" panose="020B0604020202020204" pitchFamily="34" charset="0"/>
                <a:ea typeface="Calibri" panose="020F0502020204030204" pitchFamily="34" charset="0"/>
                <a:cs typeface="Times New Roman" panose="02020603050405020304" pitchFamily="18" charset="0"/>
              </a:rPr>
              <a:t>, timely linkage to care differed by exposure mode. </a:t>
            </a:r>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27</a:t>
            </a:fld>
            <a:endParaRPr lang="en-US"/>
          </a:p>
        </p:txBody>
      </p:sp>
    </p:spTree>
    <p:extLst>
      <p:ext uri="{BB962C8B-B14F-4D97-AF65-F5344CB8AC3E}">
        <p14:creationId xmlns:p14="http://schemas.microsoft.com/office/powerpoint/2010/main" val="929905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figure is a bar chart which displays the percentage of individuals who were virally suppressed among those newly diagnosed with HIV infection for: individuals AMAB (82%), individuals AFAB (80%); white NH (78%), black NH (80%), and Hispanic/Latinx (85%) individuals; individuals aged 0-19 years (70%), 20-29 years (79%), 30-39 years (77%), 40-49 years (89%), 50-59 years (87%), 60-69 years (89%), and aged 70+ years (100%); and individuals with MSM (89%), IDU (59%), MSM/IDU (81%), HTSX (89%), Pres. HTSX (79%), and NIR (85%) exposure modes.</a:t>
            </a:r>
          </a:p>
          <a:p>
            <a:endParaRPr lang="en-US" dirty="0"/>
          </a:p>
          <a:p>
            <a:r>
              <a:rPr lang="en-US" sz="1200" dirty="0">
                <a:effectLst/>
                <a:latin typeface="Arial" panose="020B0604020202020204" pitchFamily="34" charset="0"/>
                <a:ea typeface="Calibri" panose="020F0502020204030204" pitchFamily="34" charset="0"/>
                <a:cs typeface="Times New Roman" panose="02020603050405020304" pitchFamily="18" charset="0"/>
              </a:rPr>
              <a:t>V</a:t>
            </a:r>
            <a:r>
              <a:rPr lang="en-US" sz="1200" dirty="0">
                <a:latin typeface="Arial" panose="020B0604020202020204" pitchFamily="34" charset="0"/>
                <a:ea typeface="Calibri" panose="020F0502020204030204" pitchFamily="34" charset="0"/>
                <a:cs typeface="Times New Roman" panose="02020603050405020304" pitchFamily="18" charset="0"/>
              </a:rPr>
              <a:t>iral suppression was lowest among individuals aged under 40 years and with injection drug use exposure mode</a:t>
            </a:r>
            <a:r>
              <a:rPr lang="en-US" sz="1200" dirty="0">
                <a:effectLst/>
                <a:latin typeface="Arial" panose="020B0604020202020204" pitchFamily="34" charset="0"/>
                <a:ea typeface="Calibri" panose="020F0502020204030204" pitchFamily="34" charset="0"/>
                <a:cs typeface="Times New Roman" panose="02020603050405020304" pitchFamily="18" charset="0"/>
              </a:rPr>
              <a:t>.</a:t>
            </a:r>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28</a:t>
            </a:fld>
            <a:endParaRPr lang="en-US"/>
          </a:p>
        </p:txBody>
      </p:sp>
    </p:spTree>
    <p:extLst>
      <p:ext uri="{BB962C8B-B14F-4D97-AF65-F5344CB8AC3E}">
        <p14:creationId xmlns:p14="http://schemas.microsoft.com/office/powerpoint/2010/main" val="20530578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figure is a bar chart displaying the percentage of individuals living with HIV infection in Massachusetts in 2021 who were engaged in care (72%), retained in care (45%), and virally suppressed (66%). </a:t>
            </a:r>
          </a:p>
          <a:p>
            <a:endParaRPr lang="en-US" dirty="0"/>
          </a:p>
          <a:p>
            <a:r>
              <a:rPr lang="en-US" sz="1200" dirty="0"/>
              <a:t>Among 22,221 persons living with HIV infection (PLWH) in Massachusetts at the end of 2021</a:t>
            </a:r>
            <a:r>
              <a:rPr lang="en-US" sz="1200" baseline="30000" dirty="0"/>
              <a:t>i</a:t>
            </a:r>
            <a:r>
              <a:rPr lang="en-US" sz="1200" dirty="0"/>
              <a:t> (and diagnosed through 2020), 66% were virally suppressed, 4% were not virally suppressed, and 31% did not have a viral load test in 2021. Rates of care engagement and retention were lower in 2021 (72% and 45%, respectively) and 2020 (69% and 39%, respectively) than in 2019 (75% and 54% respectively), likely due to the effects of the COVID-19 pandemic. However, please note that the total number of PLWH used to calculate these rates includes all individuals who have ever been diagnosed with HIV infection in Massachusetts with no evidence of death or having moved out of the state or country. Quality assurance efforts are currently being conducted to update the number of PLWH used for this analysis. Among those PLWH who were engaged in care (N=15,936) and retained in care (N=10,010), rates of viral suppression were higher at 92% and 95%, respectively. </a:t>
            </a:r>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29</a:t>
            </a:fld>
            <a:endParaRPr lang="en-US"/>
          </a:p>
        </p:txBody>
      </p:sp>
    </p:spTree>
    <p:extLst>
      <p:ext uri="{BB962C8B-B14F-4D97-AF65-F5344CB8AC3E}">
        <p14:creationId xmlns:p14="http://schemas.microsoft.com/office/powerpoint/2010/main" val="135082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figure displays a trend in the annual number of persons living with HIV infection from 2012-2021.</a:t>
            </a:r>
          </a:p>
          <a:p>
            <a:r>
              <a:rPr lang="en-US" sz="1200" dirty="0"/>
              <a:t>The number of persons living with HIV infection (PLWH) in Massachusetts increased by 13% from 20,737 in 2012 to 23,393 in 2021</a:t>
            </a:r>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3</a:t>
            </a:fld>
            <a:endParaRPr lang="en-US"/>
          </a:p>
        </p:txBody>
      </p:sp>
    </p:spTree>
    <p:extLst>
      <p:ext uri="{BB962C8B-B14F-4D97-AF65-F5344CB8AC3E}">
        <p14:creationId xmlns:p14="http://schemas.microsoft.com/office/powerpoint/2010/main" val="34200833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figure is a pie chart indicating the proportion of individuals who were living with HIV infection in 2021 who were virally suppressed (66%), missing viral load data (31%), or for whom viral load was not suppressed (4%). NOTE:  Missing Viral Load Data includes individuals who have not had a lab reported in the past year.</a:t>
            </a:r>
          </a:p>
          <a:p>
            <a:endParaRPr lang="en-US" sz="1200" dirty="0"/>
          </a:p>
          <a:p>
            <a:r>
              <a:rPr lang="en-US" sz="1200" dirty="0"/>
              <a:t>Among 22,221 persons living with HIV infection (PLWH) in Massachusetts at the end of 2021</a:t>
            </a:r>
            <a:r>
              <a:rPr lang="en-US" sz="1200" baseline="30000" dirty="0"/>
              <a:t>i</a:t>
            </a:r>
            <a:r>
              <a:rPr lang="en-US" sz="1200" dirty="0"/>
              <a:t> (and diagnosed through 2020), 66% were virally suppressed, 4% were not virally suppressed, and 31% did not have a viral load test in 2021.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30000" dirty="0" err="1">
                <a:latin typeface="Arial Narrow" panose="020B0606020202030204" pitchFamily="34" charset="0"/>
              </a:rPr>
              <a:t>i</a:t>
            </a:r>
            <a:r>
              <a:rPr lang="en-US" sz="1200" baseline="30000" dirty="0">
                <a:latin typeface="Arial Narrow" panose="020B0606020202030204" pitchFamily="34" charset="0"/>
              </a:rPr>
              <a:t> </a:t>
            </a:r>
            <a:r>
              <a:rPr lang="en-US" sz="1200" dirty="0">
                <a:latin typeface="Arial Narrow" panose="020B0606020202030204" pitchFamily="34" charset="0"/>
              </a:rPr>
              <a:t>Please consider the impact of the COVID-19 pandemic on infectious disease screening, treatment, and surveillance in the interpretation of 2020 and 2021 data</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30</a:t>
            </a:fld>
            <a:endParaRPr lang="en-US"/>
          </a:p>
        </p:txBody>
      </p:sp>
    </p:spTree>
    <p:extLst>
      <p:ext uri="{BB962C8B-B14F-4D97-AF65-F5344CB8AC3E}">
        <p14:creationId xmlns:p14="http://schemas.microsoft.com/office/powerpoint/2010/main" val="37807163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figure is a bar chart which displays the percentage of individuals who were engaged in care among those living with HIV infection for: individuals AMAB (71%), individuals AFAB (74%); white NH (74%), black NH (72%), and Hispanic/Latinx (69%) individuals; individuals aged 0-19 years (88%), 20-29 years (76%), 30-39 years (72%), 40-49 years (70%), 50-59 years (71%), 60-69 years (74%), and aged 70+ years (68%); and individuals with MSM (72%), IDU (71%), MSM/IDU (69%), HTSX (74%), Pres. HTSX (74%), and NIR (69%) exposure modes.</a:t>
            </a:r>
          </a:p>
          <a:p>
            <a:r>
              <a:rPr lang="en-US" sz="1200" dirty="0"/>
              <a:t>In 2021, engagement in care and viral suppression among PLWH differed by age. </a:t>
            </a:r>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31</a:t>
            </a:fld>
            <a:endParaRPr lang="en-US"/>
          </a:p>
        </p:txBody>
      </p:sp>
    </p:spTree>
    <p:extLst>
      <p:ext uri="{BB962C8B-B14F-4D97-AF65-F5344CB8AC3E}">
        <p14:creationId xmlns:p14="http://schemas.microsoft.com/office/powerpoint/2010/main" val="32152102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figure is a bar chart which displays the percentage of individuals who were virally suppressed among those living with HIV infection for: individuals AMAB (66%), individuals AFAB (67%); white NH (69%), black NH (65%), and Hispanic/Latinx (64%) individuals; individuals aged 0-19 years (80%), 20-29 years (66%), 30-39 years (64%), 40-49 years (64%), 50-59 years (66%), 60-69 years (69%), and aged 70+ years (64%); and individuals with MSM (68%), IDU (63%), MSM/IDU (62%), HTSX (68%), Pres. HTSX (67%), and NIR (63%) exposure modes.</a:t>
            </a:r>
          </a:p>
          <a:p>
            <a:endParaRPr lang="en-US" sz="1200" dirty="0"/>
          </a:p>
          <a:p>
            <a:r>
              <a:rPr lang="en-US" sz="1200" dirty="0"/>
              <a:t>In 2021, engagement in care and viral suppression among PLWH differed by age. </a:t>
            </a:r>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32</a:t>
            </a:fld>
            <a:endParaRPr lang="en-US"/>
          </a:p>
        </p:txBody>
      </p:sp>
    </p:spTree>
    <p:extLst>
      <p:ext uri="{BB962C8B-B14F-4D97-AF65-F5344CB8AC3E}">
        <p14:creationId xmlns:p14="http://schemas.microsoft.com/office/powerpoint/2010/main" val="381080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figure is a bar chart which displays the percentage of individuals who were virally suppressed among those living with HIV infection and engaged in care for: individuals AMAB (93%), individuals AFAB (90%); white NH (93%), black NH (90%), and Hispanic/Latinx (93%) individuals; individuals aged 0-19 years (91%), 20-29 years (87%), 30-39 years (90%), 40-49 years (91%), 50-59 years (93%), 60-69 years (93%), and aged 70+ years (94%); and individuals with MSM (94%), IDU (90%), MSM/IDU (90%), HTSX (92%), Pres. HTSX (90%), and NIR (91%) exposure modes.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Among 15,936 persons living with HIV infection (PLWH) and engaged in care in Massachusetts at the end of 2021,</a:t>
            </a:r>
            <a:r>
              <a:rPr lang="en-US" sz="1200" baseline="30000" dirty="0"/>
              <a:t>i</a:t>
            </a:r>
            <a:r>
              <a:rPr lang="en-US" sz="1200" dirty="0"/>
              <a:t> viral suppression was lowest among individuals aged 20 to 29 years (87% versus 90%-94% for all other age groups). Viral suppression did not differ substantially by sex assigned at birth, race/ethnicity, or exposure mode among PLWH engaged in care.</a:t>
            </a:r>
          </a:p>
          <a:p>
            <a:endParaRPr lang="en-US" sz="1200" dirty="0"/>
          </a:p>
          <a:p>
            <a:r>
              <a:rPr lang="en-US" sz="1200" dirty="0"/>
              <a:t>In 2021, engagement in care and viral suppression among PLWH differed by age. </a:t>
            </a:r>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33</a:t>
            </a:fld>
            <a:endParaRPr lang="en-US"/>
          </a:p>
        </p:txBody>
      </p:sp>
    </p:spTree>
    <p:extLst>
      <p:ext uri="{BB962C8B-B14F-4D97-AF65-F5344CB8AC3E}">
        <p14:creationId xmlns:p14="http://schemas.microsoft.com/office/powerpoint/2010/main" val="33466211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figure is a stacked bar chart displaying the distribution of HIV infection diagnoses by the social vulnerability index. The distribution of social vulnerability by six categories (high, moderately high, moderately low, low, homeless, other/unknown) is displayed for each year.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rgbClr val="1F497D"/>
                </a:solidFill>
                <a:ea typeface="Calibri" panose="020F0502020204030204" pitchFamily="34" charset="0"/>
                <a:cs typeface="Arial" panose="020B0604020202020204" pitchFamily="34" charset="0"/>
              </a:rPr>
              <a:t>The social vulnerability index (SVI)</a:t>
            </a:r>
            <a:r>
              <a:rPr lang="en-US" sz="1200" i="1" baseline="30000" dirty="0" err="1">
                <a:solidFill>
                  <a:srgbClr val="1F497D"/>
                </a:solidFill>
                <a:ea typeface="Calibri" panose="020F0502020204030204" pitchFamily="34" charset="0"/>
                <a:cs typeface="Arial" panose="020B0604020202020204" pitchFamily="34" charset="0"/>
              </a:rPr>
              <a:t>i</a:t>
            </a:r>
            <a:r>
              <a:rPr lang="en-US" sz="1200" i="1" dirty="0">
                <a:solidFill>
                  <a:srgbClr val="1F497D"/>
                </a:solidFill>
                <a:ea typeface="Calibri" panose="020F0502020204030204" pitchFamily="34" charset="0"/>
                <a:cs typeface="Arial" panose="020B0604020202020204" pitchFamily="34" charset="0"/>
              </a:rPr>
              <a:t> is a tool to identify socially vulnerable communities that was created by CDC and the Agency for Toxic Substances and Disease Registry (ATSDR). The CDC/ATSDR SVI uses U.S. Census data to determine the social vulnerability of every census tract. The SVI ranks each tract on 16 social factors, including poverty, lack of vehicle access, and crowded housing, and groups them into four related themes: socioeconomic status, household characteristics, racial and ethnic minority status, and housing type/transportation. Each census tract receives a separate ranking for each of the four themes, as well as an overall ranking. Originally developed to incorporate social determinants of health into emergency response and recovery efforts for environmental and natural disasters, more recently, higher SVI has been linked to higher HIV diagnosis </a:t>
            </a:r>
            <a:r>
              <a:rPr lang="en-US" sz="1200" i="1" dirty="0" err="1">
                <a:solidFill>
                  <a:srgbClr val="1F497D"/>
                </a:solidFill>
                <a:ea typeface="Calibri" panose="020F0502020204030204" pitchFamily="34" charset="0"/>
                <a:cs typeface="Arial" panose="020B0604020202020204" pitchFamily="34" charset="0"/>
              </a:rPr>
              <a:t>rates,</a:t>
            </a:r>
            <a:r>
              <a:rPr lang="en-US" sz="1200" i="1" baseline="30000" dirty="0" err="1">
                <a:solidFill>
                  <a:srgbClr val="1F497D"/>
                </a:solidFill>
                <a:ea typeface="Calibri" panose="020F0502020204030204" pitchFamily="34" charset="0"/>
                <a:cs typeface="Arial" panose="020B0604020202020204" pitchFamily="34" charset="0"/>
              </a:rPr>
              <a:t>ii</a:t>
            </a:r>
            <a:r>
              <a:rPr lang="en-US" sz="1200" i="1" dirty="0">
                <a:solidFill>
                  <a:srgbClr val="1F497D"/>
                </a:solidFill>
                <a:ea typeface="Calibri" panose="020F0502020204030204" pitchFamily="34" charset="0"/>
                <a:cs typeface="Arial" panose="020B0604020202020204" pitchFamily="34" charset="0"/>
              </a:rPr>
              <a:t> COVID-19 mortality, and lower COVID-19 vaccination </a:t>
            </a:r>
            <a:r>
              <a:rPr lang="en-US" sz="1200" i="1" dirty="0" err="1">
                <a:solidFill>
                  <a:srgbClr val="1F497D"/>
                </a:solidFill>
                <a:ea typeface="Calibri" panose="020F0502020204030204" pitchFamily="34" charset="0"/>
                <a:cs typeface="Arial" panose="020B0604020202020204" pitchFamily="34" charset="0"/>
              </a:rPr>
              <a:t>coverage.</a:t>
            </a:r>
            <a:r>
              <a:rPr lang="en-US" sz="1200" i="1" baseline="30000" dirty="0" err="1">
                <a:solidFill>
                  <a:srgbClr val="1F497D"/>
                </a:solidFill>
                <a:ea typeface="Calibri" panose="020F0502020204030204" pitchFamily="34" charset="0"/>
                <a:cs typeface="Arial" panose="020B0604020202020204" pitchFamily="34" charset="0"/>
              </a:rPr>
              <a:t>iii</a:t>
            </a:r>
            <a:r>
              <a:rPr lang="en-US" sz="1200" i="1" dirty="0">
                <a:solidFill>
                  <a:srgbClr val="1F497D"/>
                </a:solidFill>
                <a:ea typeface="Calibri" panose="020F0502020204030204" pitchFamily="34" charset="0"/>
                <a:cs typeface="Arial" panose="020B0604020202020204" pitchFamily="34" charset="0"/>
              </a:rPr>
              <a:t> </a:t>
            </a:r>
          </a:p>
          <a:p>
            <a:pPr marL="0" marR="0">
              <a:lnSpc>
                <a:spcPct val="115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Social Vulnerability Index</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latin typeface="+mj-lt"/>
              </a:rPr>
              <a:t>The majority of individuals recently diagnosed with HIV infection in Massachusetts were diagnosed in areas with high (45% in 2021) or moderately high (23% in 2021) social </a:t>
            </a:r>
            <a:r>
              <a:rPr lang="en-US" sz="1200" dirty="0" err="1">
                <a:latin typeface="+mj-lt"/>
              </a:rPr>
              <a:t>vulnerability</a:t>
            </a:r>
            <a:r>
              <a:rPr lang="en-US" sz="1200" dirty="0" err="1">
                <a:effectLst/>
                <a:latin typeface="Arial" panose="020B0604020202020204" pitchFamily="34" charset="0"/>
                <a:ea typeface="Calibri" panose="020F0502020204030204" pitchFamily="34" charset="0"/>
                <a:cs typeface="Times New Roman" panose="02020603050405020304" pitchFamily="18" charset="0"/>
              </a:rPr>
              <a:t>.</a:t>
            </a:r>
            <a:r>
              <a:rPr lang="en-US" sz="1200" baseline="30000" dirty="0" err="1">
                <a:effectLst/>
                <a:latin typeface="Arial" panose="020B0604020202020204" pitchFamily="34" charset="0"/>
                <a:ea typeface="Calibri" panose="020F0502020204030204" pitchFamily="34" charset="0"/>
                <a:cs typeface="Times New Roman" panose="02020603050405020304" pitchFamily="18" charset="0"/>
              </a:rPr>
              <a:t>iv</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baseline="30000" dirty="0" err="1">
                <a:latin typeface="Arial Narrow" panose="020B0606020202030204" pitchFamily="34" charset="0"/>
              </a:rPr>
              <a:t>i</a:t>
            </a:r>
            <a:r>
              <a:rPr lang="en-US" sz="1200" baseline="30000" dirty="0">
                <a:latin typeface="Arial Narrow" panose="020B0606020202030204" pitchFamily="34" charset="0"/>
              </a:rPr>
              <a:t> </a:t>
            </a:r>
            <a:r>
              <a:rPr lang="en-US" sz="1200" dirty="0">
                <a:latin typeface="Arial Narrow" panose="020B0606020202030204" pitchFamily="34" charset="0"/>
              </a:rPr>
              <a:t>For more information, see: </a:t>
            </a:r>
            <a:r>
              <a:rPr lang="en-US" sz="1200" dirty="0">
                <a:latin typeface="Arial Narrow" panose="020B0606020202030204" pitchFamily="34" charset="0"/>
                <a:hlinkClick r:id="rId3"/>
              </a:rPr>
              <a:t>https://www.atsdr.cdc.gov/placeandhealth/svi/index.html</a:t>
            </a:r>
            <a:r>
              <a:rPr lang="en-US" sz="1200" dirty="0">
                <a:latin typeface="Arial Narrow" panose="020B0606020202030204" pitchFamily="34" charset="0"/>
              </a:rPr>
              <a:t> </a:t>
            </a:r>
          </a:p>
          <a:p>
            <a:r>
              <a:rPr lang="en-US" sz="1200" baseline="30000" dirty="0">
                <a:latin typeface="Arial Narrow" panose="020B0606020202030204" pitchFamily="34" charset="0"/>
              </a:rPr>
              <a:t>ii </a:t>
            </a:r>
            <a:r>
              <a:rPr lang="en-US" sz="1200" dirty="0">
                <a:latin typeface="Arial Narrow" panose="020B0606020202030204" pitchFamily="34" charset="0"/>
              </a:rPr>
              <a:t>Gant, Z., Dailey, A., Hu, X. et al. A Census Tract–Level Examination of Diagnosed HIV Infection and Social Vulnerability among Black/African American, Hispanic/Latinx, and White Adults, 2018: United States. J. Racial and Ethnic Health Disparities (2022). </a:t>
            </a:r>
            <a:r>
              <a:rPr lang="en-US" sz="1200" dirty="0">
                <a:solidFill>
                  <a:srgbClr val="3333FF"/>
                </a:solidFill>
                <a:latin typeface="Arial Narrow" panose="020B0606020202030204" pitchFamily="34" charset="0"/>
                <a:hlinkClick r:id="rId4">
                  <a:extLst>
                    <a:ext uri="{A12FA001-AC4F-418D-AE19-62706E023703}">
                      <ahyp:hlinkClr xmlns:ahyp="http://schemas.microsoft.com/office/drawing/2018/hyperlinkcolor" val="tx"/>
                    </a:ext>
                  </a:extLst>
                </a:hlinkClick>
              </a:rPr>
              <a:t>https://doi.org/10.1007/s40615-022-01456-7</a:t>
            </a:r>
            <a:r>
              <a:rPr lang="en-US" sz="1200" dirty="0">
                <a:solidFill>
                  <a:srgbClr val="3333FF"/>
                </a:solidFill>
                <a:latin typeface="Arial Narrow" panose="020B0606020202030204" pitchFamily="34" charset="0"/>
              </a:rPr>
              <a:t>  </a:t>
            </a:r>
          </a:p>
          <a:p>
            <a:r>
              <a:rPr lang="en-US" sz="1200" baseline="30000" dirty="0">
                <a:latin typeface="Arial Narrow" panose="020B0606020202030204" pitchFamily="34" charset="0"/>
              </a:rPr>
              <a:t>iii </a:t>
            </a:r>
            <a:r>
              <a:rPr lang="en-US" sz="1200" dirty="0">
                <a:latin typeface="Arial Narrow" panose="020B0606020202030204" pitchFamily="34" charset="0"/>
              </a:rPr>
              <a:t>Dasgupta S, Bowen VB, </a:t>
            </a:r>
            <a:r>
              <a:rPr lang="en-US" sz="1200" dirty="0" err="1">
                <a:latin typeface="Arial Narrow" panose="020B0606020202030204" pitchFamily="34" charset="0"/>
              </a:rPr>
              <a:t>Leidner</a:t>
            </a:r>
            <a:r>
              <a:rPr lang="en-US" sz="1200" dirty="0">
                <a:latin typeface="Arial Narrow" panose="020B0606020202030204" pitchFamily="34" charset="0"/>
              </a:rPr>
              <a:t> A, et al. Association Between Social Vulnerability and a County’s Risk for Becoming a COVID-19 Hotspot — United States, June 1–July 25, 2020. MMWR </a:t>
            </a:r>
            <a:r>
              <a:rPr lang="en-US" sz="1200" dirty="0" err="1">
                <a:latin typeface="Arial Narrow" panose="020B0606020202030204" pitchFamily="34" charset="0"/>
              </a:rPr>
              <a:t>Morb</a:t>
            </a:r>
            <a:r>
              <a:rPr lang="en-US" sz="1200" dirty="0">
                <a:latin typeface="Arial Narrow" panose="020B0606020202030204" pitchFamily="34" charset="0"/>
              </a:rPr>
              <a:t> Mortal </a:t>
            </a:r>
            <a:r>
              <a:rPr lang="en-US" sz="1200" dirty="0" err="1">
                <a:latin typeface="Arial Narrow" panose="020B0606020202030204" pitchFamily="34" charset="0"/>
              </a:rPr>
              <a:t>Wkly</a:t>
            </a:r>
            <a:r>
              <a:rPr lang="en-US" sz="1200" dirty="0">
                <a:latin typeface="Arial Narrow" panose="020B0606020202030204" pitchFamily="34" charset="0"/>
              </a:rPr>
              <a:t> Rep 2020;69:1535–1541. DOI: </a:t>
            </a:r>
            <a:r>
              <a:rPr lang="en-US" sz="1200" dirty="0">
                <a:latin typeface="Arial Narrow" panose="020B0606020202030204" pitchFamily="34" charset="0"/>
                <a:hlinkClick r:id="rId5"/>
              </a:rPr>
              <a:t>http://dx.doi.org/10.15585/mmwr.mm6942a3</a:t>
            </a:r>
            <a:r>
              <a:rPr lang="en-US" sz="1200" dirty="0">
                <a:latin typeface="Arial Narrow" panose="020B0606020202030204" pitchFamily="34" charset="0"/>
              </a:rPr>
              <a:t>  </a:t>
            </a:r>
          </a:p>
          <a:p>
            <a:r>
              <a:rPr lang="en-US" sz="1200" baseline="30000" dirty="0">
                <a:latin typeface="Arial Narrow" panose="020B0606020202030204" pitchFamily="34" charset="0"/>
              </a:rPr>
              <a:t>iv</a:t>
            </a:r>
            <a:r>
              <a:rPr lang="en-US" sz="1200" dirty="0">
                <a:latin typeface="Arial Narrow" panose="020B0606020202030204" pitchFamily="34" charset="0"/>
              </a:rPr>
              <a:t> Please consider the impact of the COVID-19 pandemic on infectious disease screening, treatment, and surveillance in the interpretation of 2020 and 2021 data </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34</a:t>
            </a:fld>
            <a:endParaRPr lang="en-US"/>
          </a:p>
        </p:txBody>
      </p:sp>
    </p:spTree>
    <p:extLst>
      <p:ext uri="{BB962C8B-B14F-4D97-AF65-F5344CB8AC3E}">
        <p14:creationId xmlns:p14="http://schemas.microsoft.com/office/powerpoint/2010/main" val="2845200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figure is a series of bar charts displaying the distribution of recent HIV diagnoses by current gender, </a:t>
            </a:r>
            <a:r>
              <a:rPr lang="en-US" sz="1200" dirty="0"/>
              <a:t>age, race/ethnicity, and exposure mode.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number of individuals diagnosed with HIV infection has decreased over the past decade in Massachusetts, but disparities persist by current gender, age, race/ethnicity, and exposure mode. Individuals newly diagnosed with HIV infection in Massachusetts during 2019–2021</a:t>
            </a:r>
            <a:r>
              <a:rPr lang="en-US" sz="1200" baseline="30000" dirty="0"/>
              <a:t>i</a:t>
            </a:r>
            <a:r>
              <a:rPr lang="en-US" sz="1200" dirty="0"/>
              <a:t> were predominantly male (72%), young (26% 20–29 year-olds and 33% 30–39 year-olds), white (non-Hispanic) (35%), with an exposure mode of MSM (39%). While MSM was the leading exposure mode, a large percentage of new HIV infection diagnoses had no identified risk (25%). </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4</a:t>
            </a:fld>
            <a:endParaRPr lang="en-US"/>
          </a:p>
        </p:txBody>
      </p:sp>
    </p:spTree>
    <p:extLst>
      <p:ext uri="{BB962C8B-B14F-4D97-AF65-F5344CB8AC3E}">
        <p14:creationId xmlns:p14="http://schemas.microsoft.com/office/powerpoint/2010/main" val="920192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figure is a stacked bar chart displaying the distribution of recent HIV diagnoses by place of birth (non-US, Puerto Rico/US Dependency, or US) for each of four racial/ethnic groups: white NH (N=501), black NH (N=458), Hispanic/Latinx (N=384), and Asian/Pacific Islander (N=36).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Seventy-two percent of Asian/Pacific Islander individuals diagnosed with HIV infection during 2019–2021 were born outside the US, compared to 59% of black (non-Hispanic) and 53% of Hispanic/Latinx individuals. Twelve percent of white (non-Hispanic) individuals were born outside the US or in Puerto Rico.     </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5</a:t>
            </a:fld>
            <a:endParaRPr lang="en-US"/>
          </a:p>
        </p:txBody>
      </p:sp>
    </p:spTree>
    <p:extLst>
      <p:ext uri="{BB962C8B-B14F-4D97-AF65-F5344CB8AC3E}">
        <p14:creationId xmlns:p14="http://schemas.microsoft.com/office/powerpoint/2010/main" val="3673669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figure is a series of bar charts displaying a comparison of the distribution of recent HIV diagnoses for individuals assigned male at birth (AMAB) and individuals assigned female at birth (AFAB) by </a:t>
            </a:r>
            <a:r>
              <a:rPr lang="en-US" sz="1200" dirty="0">
                <a:latin typeface="Arial" panose="020B0604020202020204" pitchFamily="34" charset="0"/>
                <a:ea typeface="Calibri" panose="020F0502020204030204" pitchFamily="34" charset="0"/>
              </a:rPr>
              <a:t>race/ethnicity, age, exposure mode, and place of birth.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distributions of new HIV infection diagnoses by race/ethnicity, age, exposure mode, and place of birth varied by sex assigned at birth: the largest proportion of individuals assigned male at birth (AMAB) was white (non-Hispanic) (38%), while the largest proportion of individuals assigned female at birth (AFAB) was black (non-Hispanic) (50%). A larger proportion of individuals AMAB (29%) than AFAB (17%) was diagnosed between the ages of 20 and 29 years. MSM was the predominant exposure mode among individuals AMAB (54%), while the largest proportion of individuals AFAB was reported with NIR (31%). A larger proportion of individuals AFAB (55%) than AMAB (35%) was born outside the US.</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6</a:t>
            </a:fld>
            <a:endParaRPr lang="en-US"/>
          </a:p>
        </p:txBody>
      </p:sp>
    </p:spTree>
    <p:extLst>
      <p:ext uri="{BB962C8B-B14F-4D97-AF65-F5344CB8AC3E}">
        <p14:creationId xmlns:p14="http://schemas.microsoft.com/office/powerpoint/2010/main" val="1581334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figure is a bar chart displaying the distribution of recent HIV diagnoses by exposure mode for each of three racial/ethnic groups: white NH (N=501), black NH (N=458), and Hispanic/Latinx (N=384).</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While the predominant exposure mode among white (non-Hispanic) and Hispanic/Latinx individuals recently diagnosed with HIV infection was MSM (39% and 55%, respectively), the largest proportion of black (non-Hispanic) individuals was assigned no identified risk for exposure mode (42%). </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7</a:t>
            </a:fld>
            <a:endParaRPr lang="en-US"/>
          </a:p>
        </p:txBody>
      </p:sp>
    </p:spTree>
    <p:extLst>
      <p:ext uri="{BB962C8B-B14F-4D97-AF65-F5344CB8AC3E}">
        <p14:creationId xmlns:p14="http://schemas.microsoft.com/office/powerpoint/2010/main" val="643559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figure is a bar chart displaying the average annual HIV diagnosis rates per 100,000 among individuals assigned male at birth, individuals assigned female at birth, and the Massachusetts total population for four racial/ethnic groups: white NH, black NH, Hispanic/Latinx, and Asian/Pacific Islander.</a:t>
            </a:r>
          </a:p>
          <a:p>
            <a:pPr>
              <a:lnSpc>
                <a:spcPct val="115000"/>
              </a:lnSpc>
            </a:pPr>
            <a:r>
              <a:rPr lang="en-US" sz="1200" dirty="0">
                <a:effectLst/>
                <a:latin typeface="Arial" panose="020B0604020202020204" pitchFamily="34" charset="0"/>
                <a:ea typeface="Calibri" panose="020F0502020204030204" pitchFamily="34" charset="0"/>
                <a:cs typeface="Times New Roman" panose="02020603050405020304" pitchFamily="18" charset="0"/>
              </a:rPr>
              <a:t>In 2019 – 2021, the average annual age-adjusted HIV diagnosis rate per 100,000 population </a:t>
            </a:r>
            <a:r>
              <a:rPr lang="en-US" sz="1200" dirty="0">
                <a:latin typeface="Arial" panose="020B0604020202020204" pitchFamily="34" charset="0"/>
                <a:ea typeface="Calibri" panose="020F0502020204030204" pitchFamily="34" charset="0"/>
                <a:cs typeface="Times New Roman" panose="02020603050405020304" pitchFamily="18" charset="0"/>
              </a:rPr>
              <a:t>of individuals assigned</a:t>
            </a:r>
            <a:r>
              <a:rPr lang="en-US" sz="1200" dirty="0">
                <a:effectLst/>
                <a:latin typeface="Arial" panose="020B0604020202020204" pitchFamily="34" charset="0"/>
                <a:ea typeface="Calibri" panose="020F0502020204030204" pitchFamily="34" charset="0"/>
                <a:cs typeface="Times New Roman" panose="02020603050405020304" pitchFamily="18" charset="0"/>
              </a:rPr>
              <a:t> male at birth (AMAB) was three times that </a:t>
            </a:r>
            <a:r>
              <a:rPr lang="en-US" sz="1200" dirty="0">
                <a:latin typeface="Arial" panose="020B0604020202020204" pitchFamily="34" charset="0"/>
                <a:ea typeface="Calibri" panose="020F0502020204030204" pitchFamily="34" charset="0"/>
                <a:cs typeface="Times New Roman" panose="02020603050405020304" pitchFamily="18" charset="0"/>
              </a:rPr>
              <a:t>of</a:t>
            </a:r>
            <a:r>
              <a:rPr lang="en-US" sz="1200" dirty="0">
                <a:effectLst/>
                <a:latin typeface="Arial" panose="020B0604020202020204" pitchFamily="34" charset="0"/>
                <a:ea typeface="Calibri" panose="020F0502020204030204" pitchFamily="34" charset="0"/>
                <a:cs typeface="Times New Roman" panose="02020603050405020304" pitchFamily="18" charset="0"/>
              </a:rPr>
              <a:t> individuals assigned </a:t>
            </a:r>
            <a:r>
              <a:rPr lang="en-US" sz="1200" dirty="0">
                <a:latin typeface="Arial" panose="020B0604020202020204" pitchFamily="34" charset="0"/>
                <a:ea typeface="Calibri" panose="020F0502020204030204" pitchFamily="34" charset="0"/>
                <a:cs typeface="Times New Roman" panose="02020603050405020304" pitchFamily="18" charset="0"/>
              </a:rPr>
              <a:t>female at birth (AFAB)</a:t>
            </a:r>
            <a:r>
              <a:rPr lang="en-US" sz="1200" dirty="0">
                <a:effectLst/>
                <a:latin typeface="Arial" panose="020B0604020202020204" pitchFamily="34" charset="0"/>
                <a:ea typeface="Calibri" panose="020F0502020204030204" pitchFamily="34" charset="0"/>
                <a:cs typeface="Times New Roman" panose="02020603050405020304" pitchFamily="18" charset="0"/>
              </a:rPr>
              <a:t>.</a:t>
            </a:r>
            <a:endParaRPr lang="en-US" sz="1200" b="1" dirty="0">
              <a:latin typeface="Arial" panose="020B0604020202020204" pitchFamily="34" charset="0"/>
              <a:ea typeface="Calibri" panose="020F0502020204030204" pitchFamily="34" charset="0"/>
              <a:cs typeface="Times New Roman" panose="02020603050405020304" pitchFamily="18" charset="0"/>
            </a:endParaRPr>
          </a:p>
          <a:p>
            <a:pPr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There were large disparities in average annual age-adjusted HIV diagnosis rates for 2019 to 2021 by race/ethnicity. C</a:t>
            </a:r>
            <a:r>
              <a:rPr lang="en-US" sz="1200" dirty="0">
                <a:latin typeface="Arial" panose="020B0604020202020204" pitchFamily="34" charset="0"/>
                <a:ea typeface="Calibri" panose="020F0502020204030204" pitchFamily="34" charset="0"/>
                <a:cs typeface="Times New Roman" panose="02020603050405020304" pitchFamily="18" charset="0"/>
              </a:rPr>
              <a:t>ompared to the</a:t>
            </a:r>
            <a:r>
              <a:rPr lang="en-US" sz="1200" dirty="0">
                <a:effectLst/>
                <a:latin typeface="Arial" panose="020B0604020202020204" pitchFamily="34" charset="0"/>
                <a:ea typeface="Calibri" panose="020F0502020204030204" pitchFamily="34" charset="0"/>
                <a:cs typeface="Times New Roman" panose="02020603050405020304" pitchFamily="18" charset="0"/>
              </a:rPr>
              <a:t> rate among white (non-Hispanic) individuals, the rate among: </a:t>
            </a:r>
          </a:p>
          <a:p>
            <a:pPr marL="171450" marR="0" indent="-171450">
              <a:lnSpc>
                <a:spcPct val="115000"/>
              </a:lnSpc>
              <a:spcBef>
                <a:spcPts val="0"/>
              </a:spcBef>
              <a:spcAft>
                <a:spcPts val="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black (non-Hispanic) individuals was eight times greater, and </a:t>
            </a:r>
          </a:p>
          <a:p>
            <a:pPr marL="171450" marR="0" indent="-171450">
              <a:lnSpc>
                <a:spcPct val="115000"/>
              </a:lnSpc>
              <a:spcBef>
                <a:spcPts val="0"/>
              </a:spcBef>
              <a:spcAft>
                <a:spcPts val="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Hispanic/Latinx individuals was four times greater.</a:t>
            </a:r>
          </a:p>
          <a:p>
            <a:pPr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With respect to differences based on race/ethnicity and sex assigned at birth, the average annual age-adjusted HIV diagnosis rate for 2019 to 2021 among:</a:t>
            </a:r>
          </a:p>
          <a:p>
            <a:pPr marL="171450" marR="0" indent="-171450">
              <a:lnSpc>
                <a:spcPct val="115000"/>
              </a:lnSpc>
              <a:spcBef>
                <a:spcPts val="0"/>
              </a:spcBef>
              <a:spcAft>
                <a:spcPts val="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black (non-Hispanic) individuals assigned male at birth (AMAB), was six times that of white (non-Hispanic) individuals AMAB, </a:t>
            </a:r>
          </a:p>
          <a:p>
            <a:pPr marL="171450" marR="0" indent="-171450">
              <a:lnSpc>
                <a:spcPct val="115000"/>
              </a:lnSpc>
              <a:spcBef>
                <a:spcPts val="0"/>
              </a:spcBef>
              <a:spcAft>
                <a:spcPts val="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Hispanic/Latinx individuals AMAB was four times that of white (non-Hispanic) individuals AMAB,</a:t>
            </a:r>
          </a:p>
          <a:p>
            <a:pPr marL="171450" marR="0" indent="-171450">
              <a:lnSpc>
                <a:spcPct val="115000"/>
              </a:lnSpc>
              <a:spcBef>
                <a:spcPts val="0"/>
              </a:spcBef>
              <a:spcAft>
                <a:spcPts val="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black (non-Hispanic) individuals assigned female at birth (AFAB) was 16 times that of white (non-Hispanic) individuals AFAB, and</a:t>
            </a:r>
          </a:p>
          <a:p>
            <a:pPr marL="171450" marR="0" indent="-171450">
              <a:lnSpc>
                <a:spcPct val="115000"/>
              </a:lnSpc>
              <a:spcBef>
                <a:spcPts val="0"/>
              </a:spcBef>
              <a:spcAft>
                <a:spcPts val="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Hispanic/Latinx individuals AFAB was </a:t>
            </a:r>
            <a:r>
              <a:rPr lang="en-US" sz="1200" dirty="0">
                <a:latin typeface="Arial" panose="020B0604020202020204" pitchFamily="34" charset="0"/>
                <a:ea typeface="Calibri" panose="020F0502020204030204" pitchFamily="34" charset="0"/>
                <a:cs typeface="Times New Roman" panose="02020603050405020304" pitchFamily="18" charset="0"/>
              </a:rPr>
              <a:t>three</a:t>
            </a:r>
            <a:r>
              <a:rPr lang="en-US" sz="1200" dirty="0">
                <a:effectLst/>
                <a:latin typeface="Arial" panose="020B0604020202020204" pitchFamily="34" charset="0"/>
                <a:ea typeface="Calibri" panose="020F0502020204030204" pitchFamily="34" charset="0"/>
                <a:cs typeface="Times New Roman" panose="02020603050405020304" pitchFamily="18" charset="0"/>
              </a:rPr>
              <a:t> times that of white (non-Hispanic) individuals AFAB</a:t>
            </a:r>
            <a:r>
              <a:rPr lang="en-US" sz="1200" dirty="0">
                <a:latin typeface="Arial" panose="020B0604020202020204" pitchFamily="34" charset="0"/>
                <a:ea typeface="Calibri" panose="020F0502020204030204" pitchFamily="34" charset="0"/>
                <a:cs typeface="Times New Roman" panose="02020603050405020304" pitchFamily="18" charset="0"/>
              </a:rPr>
              <a:t>.</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8</a:t>
            </a:fld>
            <a:endParaRPr lang="en-US"/>
          </a:p>
        </p:txBody>
      </p:sp>
    </p:spTree>
    <p:extLst>
      <p:ext uri="{BB962C8B-B14F-4D97-AF65-F5344CB8AC3E}">
        <p14:creationId xmlns:p14="http://schemas.microsoft.com/office/powerpoint/2010/main" val="1418598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figure is a series of bar charts displaying the distribution of persons living with HIV infection by current gender, </a:t>
            </a:r>
            <a:r>
              <a:rPr lang="en-US" sz="1200" dirty="0"/>
              <a:t>age, race/ethnicity, and exposure mode.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Racial/ethnic disparities persist among PLWH, and marked differences exist by current gender, age, and exposure mode. PLWH in Massachusetts are predominantly male (70%), older (32% among 50–59 year-olds), and white non-Hispanic (39%). Male-to-male sex was the most frequently reported exposure mode, at 40%.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9</a:t>
            </a:fld>
            <a:endParaRPr lang="en-US"/>
          </a:p>
        </p:txBody>
      </p:sp>
    </p:spTree>
    <p:extLst>
      <p:ext uri="{BB962C8B-B14F-4D97-AF65-F5344CB8AC3E}">
        <p14:creationId xmlns:p14="http://schemas.microsoft.com/office/powerpoint/2010/main" val="35674564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r Thank You Slide : Traditional Logo">
    <p:bg>
      <p:bgPr>
        <a:solidFill>
          <a:srgbClr val="055994"/>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5"/>
            <a:ext cx="12192000" cy="1444747"/>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F1BF8888-4050-4221-AD57-59EFEBA7E08D}"/>
              </a:ext>
            </a:extLst>
          </p:cNvPr>
          <p:cNvSpPr/>
          <p:nvPr userDrawn="1"/>
        </p:nvSpPr>
        <p:spPr>
          <a:xfrm>
            <a:off x="271206" y="120304"/>
            <a:ext cx="1697871" cy="17145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397F3066-0720-4C67-9304-D6F544BFF96F}"/>
              </a:ext>
            </a:extLst>
          </p:cNvPr>
          <p:cNvPicPr>
            <a:picLocks noChangeAspect="1" noChangeArrowheads="1"/>
          </p:cNvPicPr>
          <p:nvPr userDrawn="1"/>
        </p:nvPicPr>
        <p:blipFill>
          <a:blip r:embed="rId2"/>
          <a:srcRect/>
          <a:stretch/>
        </p:blipFill>
        <p:spPr bwMode="auto">
          <a:xfrm>
            <a:off x="361896" y="208410"/>
            <a:ext cx="1538288" cy="1538288"/>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21722467-00D5-48C4-A0E3-DBA0E54CD48E}"/>
              </a:ext>
            </a:extLst>
          </p:cNvPr>
          <p:cNvSpPr>
            <a:spLocks noGrp="1"/>
          </p:cNvSpPr>
          <p:nvPr>
            <p:ph type="body" sz="quarter" idx="10" hasCustomPrompt="1"/>
          </p:nvPr>
        </p:nvSpPr>
        <p:spPr>
          <a:xfrm>
            <a:off x="875729" y="2358615"/>
            <a:ext cx="10440537" cy="1373701"/>
          </a:xfrm>
          <a:prstGeom prst="rect">
            <a:avLst/>
          </a:prstGeom>
        </p:spPr>
        <p:txBody>
          <a:bodyPr/>
          <a:lstStyle>
            <a:lvl1pPr marL="0" indent="0" algn="ctr">
              <a:buNone/>
              <a:defRPr sz="4400" b="1">
                <a:solidFill>
                  <a:schemeClr val="bg1"/>
                </a:solidFill>
                <a:latin typeface="Arial" panose="020B0604020202020204" pitchFamily="34" charset="0"/>
                <a:cs typeface="Arial" panose="020B0604020202020204" pitchFamily="34" charset="0"/>
              </a:defRPr>
            </a:lvl1pPr>
          </a:lstStyle>
          <a:p>
            <a:pPr lvl="0"/>
            <a:r>
              <a:rPr lang="en-US" dirty="0"/>
              <a:t>Click to Add Presentation Title</a:t>
            </a:r>
          </a:p>
          <a:p>
            <a:pPr lvl="0"/>
            <a:r>
              <a:rPr lang="en-US" dirty="0"/>
              <a:t>or Closing Contact</a:t>
            </a:r>
          </a:p>
        </p:txBody>
      </p:sp>
      <p:sp>
        <p:nvSpPr>
          <p:cNvPr id="10" name="Text Placeholder 10">
            <a:extLst>
              <a:ext uri="{FF2B5EF4-FFF2-40B4-BE49-F238E27FC236}">
                <a16:creationId xmlns:a16="http://schemas.microsoft.com/office/drawing/2014/main" id="{5F0FA26E-40B5-44FF-A084-1554D187A6EE}"/>
              </a:ext>
            </a:extLst>
          </p:cNvPr>
          <p:cNvSpPr>
            <a:spLocks noGrp="1"/>
          </p:cNvSpPr>
          <p:nvPr>
            <p:ph type="body" sz="quarter" idx="11" hasCustomPrompt="1"/>
          </p:nvPr>
        </p:nvSpPr>
        <p:spPr>
          <a:xfrm>
            <a:off x="3697287" y="4032280"/>
            <a:ext cx="4797425" cy="746846"/>
          </a:xfrm>
          <a:prstGeom prst="rect">
            <a:avLst/>
          </a:prstGeom>
        </p:spPr>
        <p:txBody>
          <a:bodyPr/>
          <a:lstStyle>
            <a:lvl1pPr marL="0" indent="0" algn="ctr">
              <a:buNone/>
              <a:defRPr sz="3000" b="0">
                <a:solidFill>
                  <a:schemeClr val="bg1"/>
                </a:solidFill>
                <a:latin typeface="Arial" panose="020B0604020202020204" pitchFamily="34" charset="0"/>
                <a:cs typeface="Arial" panose="020B0604020202020204" pitchFamily="34" charset="0"/>
              </a:defRPr>
            </a:lvl1pPr>
          </a:lstStyle>
          <a:p>
            <a:pPr lvl="0"/>
            <a:r>
              <a:rPr lang="en-US" dirty="0"/>
              <a:t>Click to add Date, Year</a:t>
            </a:r>
          </a:p>
        </p:txBody>
      </p:sp>
      <p:sp>
        <p:nvSpPr>
          <p:cNvPr id="11" name="Text Placeholder 12">
            <a:extLst>
              <a:ext uri="{FF2B5EF4-FFF2-40B4-BE49-F238E27FC236}">
                <a16:creationId xmlns:a16="http://schemas.microsoft.com/office/drawing/2014/main" id="{ADDB5EC3-5D37-4757-9A9B-5A9AF30AC57E}"/>
              </a:ext>
            </a:extLst>
          </p:cNvPr>
          <p:cNvSpPr>
            <a:spLocks noGrp="1"/>
          </p:cNvSpPr>
          <p:nvPr>
            <p:ph type="body" sz="quarter" idx="12" hasCustomPrompt="1"/>
          </p:nvPr>
        </p:nvSpPr>
        <p:spPr>
          <a:xfrm>
            <a:off x="3174203" y="5400446"/>
            <a:ext cx="5843587" cy="850228"/>
          </a:xfrm>
          <a:prstGeom prst="rect">
            <a:avLst/>
          </a:prstGeom>
        </p:spPr>
        <p:txBody>
          <a:bodyPr/>
          <a:lstStyle>
            <a:lvl1pPr marL="0" indent="0" algn="ctr">
              <a:buNone/>
              <a:defRPr sz="2400" b="1" i="0">
                <a:solidFill>
                  <a:schemeClr val="bg1"/>
                </a:solidFill>
                <a:latin typeface="Arial" panose="020B0604020202020204" pitchFamily="34" charset="0"/>
                <a:cs typeface="Arial" panose="020B0604020202020204" pitchFamily="34" charset="0"/>
              </a:defRPr>
            </a:lvl1pPr>
          </a:lstStyle>
          <a:p>
            <a:pPr lvl="0"/>
            <a:r>
              <a:rPr lang="en-US" dirty="0"/>
              <a:t>Click to Add Presenter</a:t>
            </a:r>
            <a:br>
              <a:rPr lang="en-US" dirty="0"/>
            </a:br>
            <a:r>
              <a:rPr lang="en-US" dirty="0"/>
              <a:t>Title</a:t>
            </a:r>
          </a:p>
        </p:txBody>
      </p:sp>
      <p:sp>
        <p:nvSpPr>
          <p:cNvPr id="2" name="TextBox 1">
            <a:extLst>
              <a:ext uri="{FF2B5EF4-FFF2-40B4-BE49-F238E27FC236}">
                <a16:creationId xmlns:a16="http://schemas.microsoft.com/office/drawing/2014/main" id="{DED88445-FA02-7971-750E-32D4DDEEE526}"/>
              </a:ext>
            </a:extLst>
          </p:cNvPr>
          <p:cNvSpPr txBox="1"/>
          <p:nvPr userDrawn="1"/>
        </p:nvSpPr>
        <p:spPr>
          <a:xfrm>
            <a:off x="1785708" y="196391"/>
            <a:ext cx="10423375" cy="1015663"/>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w="12700">
                  <a:solidFill>
                    <a:schemeClr val="tx1"/>
                  </a:solidFill>
                  <a:prstDash val="solid"/>
                </a:ln>
                <a:solidFill>
                  <a:srgbClr val="FFFFFF"/>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dirty="0">
                <a:ln w="12700">
                  <a:noFill/>
                  <a:prstDash val="solid"/>
                </a:ln>
                <a:solidFill>
                  <a:srgbClr val="FFFFFF"/>
                </a:solidFill>
                <a:effectLst/>
                <a:uLnTx/>
                <a:uFillTx/>
                <a:latin typeface="Arial" panose="020B0604020202020204" pitchFamily="34" charset="0"/>
                <a:cs typeface="Arial" panose="020B0604020202020204" pitchFamily="34" charset="0"/>
              </a:rPr>
              <a:t>Massachusetts Department of Public Health</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w="12700">
                  <a:noFill/>
                  <a:prstDash val="solid"/>
                </a:ln>
                <a:solidFill>
                  <a:srgbClr val="FFFFFF"/>
                </a:solidFill>
                <a:effectLst/>
                <a:uLnTx/>
                <a:uFillTx/>
                <a:latin typeface="Arial" panose="020B0604020202020204" pitchFamily="34" charset="0"/>
                <a:cs typeface="Arial" panose="020B0604020202020204" pitchFamily="34" charset="0"/>
              </a:rPr>
              <a:t>  Bureau of Infectious Disease and Laboratory Sciences</a:t>
            </a:r>
          </a:p>
        </p:txBody>
      </p:sp>
    </p:spTree>
    <p:extLst>
      <p:ext uri="{BB962C8B-B14F-4D97-AF65-F5344CB8AC3E}">
        <p14:creationId xmlns:p14="http://schemas.microsoft.com/office/powerpoint/2010/main" val="4108470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17"/>
          <p:cNvSpPr>
            <a:spLocks noGrp="1" noChangeArrowheads="1"/>
          </p:cNvSpPr>
          <p:nvPr>
            <p:ph type="dt" sz="half" idx="10"/>
          </p:nvPr>
        </p:nvSpPr>
        <p:spPr>
          <a:ln/>
        </p:spPr>
        <p:txBody>
          <a:bodyPr/>
          <a:lstStyle>
            <a:lvl1pPr>
              <a:defRPr/>
            </a:lvl1pPr>
          </a:lstStyle>
          <a:p>
            <a:fld id="{9933D019-A32C-4EAD-B8E6-DBDA699692FD}" type="datetime2">
              <a:rPr lang="en-US" smtClean="0"/>
              <a:t>Thursday, January 25, 2024</a:t>
            </a:fld>
            <a:endParaRPr lang="en-US"/>
          </a:p>
        </p:txBody>
      </p:sp>
      <p:sp>
        <p:nvSpPr>
          <p:cNvPr id="5" name="Rectangle 18"/>
          <p:cNvSpPr>
            <a:spLocks noGrp="1" noChangeArrowheads="1"/>
          </p:cNvSpPr>
          <p:nvPr>
            <p:ph type="ftr" sz="quarter" idx="11"/>
          </p:nvPr>
        </p:nvSpPr>
        <p:spPr>
          <a:ln/>
        </p:spPr>
        <p:txBody>
          <a:bodyPr/>
          <a:lstStyle>
            <a:lvl1pPr>
              <a:defRPr/>
            </a:lvl1pPr>
          </a:lstStyle>
          <a:p>
            <a:pPr algn="r"/>
            <a:endParaRPr lang="en-US" dirty="0"/>
          </a:p>
        </p:txBody>
      </p:sp>
      <p:sp>
        <p:nvSpPr>
          <p:cNvPr id="6"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3171609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93801" y="1600201"/>
            <a:ext cx="509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89701" y="1600201"/>
            <a:ext cx="509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7"/>
          <p:cNvSpPr>
            <a:spLocks noGrp="1" noChangeArrowheads="1"/>
          </p:cNvSpPr>
          <p:nvPr>
            <p:ph type="dt" sz="half" idx="10"/>
          </p:nvPr>
        </p:nvSpPr>
        <p:spPr>
          <a:ln/>
        </p:spPr>
        <p:txBody>
          <a:bodyPr/>
          <a:lstStyle>
            <a:lvl1pPr>
              <a:defRPr/>
            </a:lvl1pPr>
          </a:lstStyle>
          <a:p>
            <a:fld id="{CCEBA98F-560C-4997-81C4-81D4D9187EAB}" type="datetime2">
              <a:rPr lang="en-US" smtClean="0"/>
              <a:t>Thursday, January 25, 2024</a:t>
            </a:fld>
            <a:endParaRPr lang="en-US"/>
          </a:p>
        </p:txBody>
      </p:sp>
      <p:sp>
        <p:nvSpPr>
          <p:cNvPr id="6" name="Rectangle 18"/>
          <p:cNvSpPr>
            <a:spLocks noGrp="1" noChangeArrowheads="1"/>
          </p:cNvSpPr>
          <p:nvPr>
            <p:ph type="ftr" sz="quarter" idx="11"/>
          </p:nvPr>
        </p:nvSpPr>
        <p:spPr>
          <a:ln/>
        </p:spPr>
        <p:txBody>
          <a:bodyPr/>
          <a:lstStyle>
            <a:lvl1pPr>
              <a:defRPr/>
            </a:lvl1pPr>
          </a:lstStyle>
          <a:p>
            <a:pPr algn="r"/>
            <a:endParaRPr lang="en-US" dirty="0"/>
          </a:p>
        </p:txBody>
      </p:sp>
      <p:sp>
        <p:nvSpPr>
          <p:cNvPr id="7"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4229289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7"/>
          <p:cNvSpPr>
            <a:spLocks noGrp="1" noChangeArrowheads="1"/>
          </p:cNvSpPr>
          <p:nvPr>
            <p:ph type="dt" sz="half" idx="10"/>
          </p:nvPr>
        </p:nvSpPr>
        <p:spPr>
          <a:ln/>
        </p:spPr>
        <p:txBody>
          <a:bodyPr/>
          <a:lstStyle>
            <a:lvl1pPr>
              <a:defRPr/>
            </a:lvl1pPr>
          </a:lstStyle>
          <a:p>
            <a:fld id="{150972B2-CA5C-437D-87D0-8081271A9E4B}" type="datetime2">
              <a:rPr lang="en-US" smtClean="0"/>
              <a:t>Thursday, January 25, 2024</a:t>
            </a:fld>
            <a:endParaRPr lang="en-US"/>
          </a:p>
        </p:txBody>
      </p:sp>
      <p:sp>
        <p:nvSpPr>
          <p:cNvPr id="8" name="Rectangle 18"/>
          <p:cNvSpPr>
            <a:spLocks noGrp="1" noChangeArrowheads="1"/>
          </p:cNvSpPr>
          <p:nvPr>
            <p:ph type="ftr" sz="quarter" idx="11"/>
          </p:nvPr>
        </p:nvSpPr>
        <p:spPr>
          <a:ln/>
        </p:spPr>
        <p:txBody>
          <a:bodyPr/>
          <a:lstStyle>
            <a:lvl1pPr>
              <a:defRPr/>
            </a:lvl1pPr>
          </a:lstStyle>
          <a:p>
            <a:pPr algn="r"/>
            <a:endParaRPr lang="en-US" dirty="0"/>
          </a:p>
        </p:txBody>
      </p:sp>
      <p:sp>
        <p:nvSpPr>
          <p:cNvPr id="9"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3614163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7"/>
          <p:cNvSpPr>
            <a:spLocks noGrp="1" noChangeArrowheads="1"/>
          </p:cNvSpPr>
          <p:nvPr>
            <p:ph type="dt" sz="half" idx="10"/>
          </p:nvPr>
        </p:nvSpPr>
        <p:spPr>
          <a:ln/>
        </p:spPr>
        <p:txBody>
          <a:bodyPr/>
          <a:lstStyle>
            <a:lvl1pPr>
              <a:defRPr/>
            </a:lvl1pPr>
          </a:lstStyle>
          <a:p>
            <a:fld id="{79CD4847-11EF-4466-A8AD-85CDB7B49118}" type="datetime2">
              <a:rPr lang="en-US" smtClean="0"/>
              <a:t>Thursday, January 25, 2024</a:t>
            </a:fld>
            <a:endParaRPr lang="en-US"/>
          </a:p>
        </p:txBody>
      </p:sp>
      <p:sp>
        <p:nvSpPr>
          <p:cNvPr id="4" name="Rectangle 18"/>
          <p:cNvSpPr>
            <a:spLocks noGrp="1" noChangeArrowheads="1"/>
          </p:cNvSpPr>
          <p:nvPr>
            <p:ph type="ftr" sz="quarter" idx="11"/>
          </p:nvPr>
        </p:nvSpPr>
        <p:spPr>
          <a:ln/>
        </p:spPr>
        <p:txBody>
          <a:bodyPr/>
          <a:lstStyle>
            <a:lvl1pPr>
              <a:defRPr/>
            </a:lvl1pPr>
          </a:lstStyle>
          <a:p>
            <a:pPr algn="r"/>
            <a:endParaRPr lang="en-US" dirty="0"/>
          </a:p>
        </p:txBody>
      </p:sp>
      <p:sp>
        <p:nvSpPr>
          <p:cNvPr id="5"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10952463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fld id="{F168457A-3AB9-4880-8A0C-9F8524491207}" type="datetime2">
              <a:rPr lang="en-US" smtClean="0"/>
              <a:t>Thursday, January 25, 2024</a:t>
            </a:fld>
            <a:endParaRPr lang="en-US"/>
          </a:p>
        </p:txBody>
      </p:sp>
      <p:sp>
        <p:nvSpPr>
          <p:cNvPr id="3" name="Rectangle 18"/>
          <p:cNvSpPr>
            <a:spLocks noGrp="1" noChangeArrowheads="1"/>
          </p:cNvSpPr>
          <p:nvPr>
            <p:ph type="ftr" sz="quarter" idx="11"/>
          </p:nvPr>
        </p:nvSpPr>
        <p:spPr>
          <a:ln/>
        </p:spPr>
        <p:txBody>
          <a:bodyPr/>
          <a:lstStyle>
            <a:lvl1pPr>
              <a:defRPr/>
            </a:lvl1pPr>
          </a:lstStyle>
          <a:p>
            <a:pPr algn="r"/>
            <a:endParaRPr lang="en-US" dirty="0"/>
          </a:p>
        </p:txBody>
      </p:sp>
      <p:sp>
        <p:nvSpPr>
          <p:cNvPr id="4"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36425380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17"/>
          <p:cNvSpPr>
            <a:spLocks noGrp="1" noChangeArrowheads="1"/>
          </p:cNvSpPr>
          <p:nvPr>
            <p:ph type="dt" sz="half" idx="10"/>
          </p:nvPr>
        </p:nvSpPr>
        <p:spPr>
          <a:ln/>
        </p:spPr>
        <p:txBody>
          <a:bodyPr/>
          <a:lstStyle>
            <a:lvl1pPr>
              <a:defRPr/>
            </a:lvl1pPr>
          </a:lstStyle>
          <a:p>
            <a:fld id="{3FE976D3-5B7F-4300-ABED-C91F1B2AE209}" type="datetime2">
              <a:rPr lang="en-US" smtClean="0"/>
              <a:t>Thursday, January 25, 2024</a:t>
            </a:fld>
            <a:endParaRPr lang="en-US"/>
          </a:p>
        </p:txBody>
      </p:sp>
      <p:sp>
        <p:nvSpPr>
          <p:cNvPr id="6" name="Rectangle 18"/>
          <p:cNvSpPr>
            <a:spLocks noGrp="1" noChangeArrowheads="1"/>
          </p:cNvSpPr>
          <p:nvPr>
            <p:ph type="ftr" sz="quarter" idx="11"/>
          </p:nvPr>
        </p:nvSpPr>
        <p:spPr>
          <a:ln/>
        </p:spPr>
        <p:txBody>
          <a:bodyPr/>
          <a:lstStyle>
            <a:lvl1pPr>
              <a:defRPr/>
            </a:lvl1pPr>
          </a:lstStyle>
          <a:p>
            <a:pPr algn="r"/>
            <a:endParaRPr lang="en-US" dirty="0"/>
          </a:p>
        </p:txBody>
      </p:sp>
      <p:sp>
        <p:nvSpPr>
          <p:cNvPr id="7"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3512803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17"/>
          <p:cNvSpPr>
            <a:spLocks noGrp="1" noChangeArrowheads="1"/>
          </p:cNvSpPr>
          <p:nvPr>
            <p:ph type="dt" sz="half" idx="10"/>
          </p:nvPr>
        </p:nvSpPr>
        <p:spPr>
          <a:ln/>
        </p:spPr>
        <p:txBody>
          <a:bodyPr/>
          <a:lstStyle>
            <a:lvl1pPr>
              <a:defRPr/>
            </a:lvl1pPr>
          </a:lstStyle>
          <a:p>
            <a:fld id="{EBDC1E59-17DD-41CE-97CA-624A472382D4}" type="datetime2">
              <a:rPr lang="en-US" smtClean="0"/>
              <a:t>Thursday, January 25, 2024</a:t>
            </a:fld>
            <a:endParaRPr lang="en-US"/>
          </a:p>
        </p:txBody>
      </p:sp>
      <p:sp>
        <p:nvSpPr>
          <p:cNvPr id="6" name="Rectangle 18"/>
          <p:cNvSpPr>
            <a:spLocks noGrp="1" noChangeArrowheads="1"/>
          </p:cNvSpPr>
          <p:nvPr>
            <p:ph type="ftr" sz="quarter" idx="11"/>
          </p:nvPr>
        </p:nvSpPr>
        <p:spPr>
          <a:ln/>
        </p:spPr>
        <p:txBody>
          <a:bodyPr/>
          <a:lstStyle>
            <a:lvl1pPr>
              <a:defRPr/>
            </a:lvl1pPr>
          </a:lstStyle>
          <a:p>
            <a:pPr algn="r"/>
            <a:endParaRPr lang="en-US" dirty="0"/>
          </a:p>
        </p:txBody>
      </p:sp>
      <p:sp>
        <p:nvSpPr>
          <p:cNvPr id="7"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1611742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p:cNvSpPr>
            <a:spLocks noGrp="1" noChangeArrowheads="1"/>
          </p:cNvSpPr>
          <p:nvPr>
            <p:ph type="dt" sz="half" idx="10"/>
          </p:nvPr>
        </p:nvSpPr>
        <p:spPr>
          <a:ln/>
        </p:spPr>
        <p:txBody>
          <a:bodyPr/>
          <a:lstStyle>
            <a:lvl1pPr>
              <a:defRPr/>
            </a:lvl1pPr>
          </a:lstStyle>
          <a:p>
            <a:fld id="{8CC057FC-95B6-4D89-AFDA-ABA33EE921E5}" type="datetime2">
              <a:rPr lang="en-US" smtClean="0"/>
              <a:t>Thursday, January 25, 2024</a:t>
            </a:fld>
            <a:endParaRPr lang="en-US"/>
          </a:p>
        </p:txBody>
      </p:sp>
      <p:sp>
        <p:nvSpPr>
          <p:cNvPr id="5" name="Rectangle 18"/>
          <p:cNvSpPr>
            <a:spLocks noGrp="1" noChangeArrowheads="1"/>
          </p:cNvSpPr>
          <p:nvPr>
            <p:ph type="ftr" sz="quarter" idx="11"/>
          </p:nvPr>
        </p:nvSpPr>
        <p:spPr>
          <a:ln/>
        </p:spPr>
        <p:txBody>
          <a:bodyPr/>
          <a:lstStyle>
            <a:lvl1pPr>
              <a:defRPr/>
            </a:lvl1pPr>
          </a:lstStyle>
          <a:p>
            <a:pPr algn="r"/>
            <a:endParaRPr lang="en-US" dirty="0"/>
          </a:p>
        </p:txBody>
      </p:sp>
      <p:sp>
        <p:nvSpPr>
          <p:cNvPr id="6"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1095840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69917" y="198439"/>
            <a:ext cx="2743200" cy="59277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40317" y="198439"/>
            <a:ext cx="8026400" cy="59277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p:cNvSpPr>
            <a:spLocks noGrp="1" noChangeArrowheads="1"/>
          </p:cNvSpPr>
          <p:nvPr>
            <p:ph type="dt" sz="half" idx="10"/>
          </p:nvPr>
        </p:nvSpPr>
        <p:spPr>
          <a:ln/>
        </p:spPr>
        <p:txBody>
          <a:bodyPr/>
          <a:lstStyle>
            <a:lvl1pPr>
              <a:defRPr/>
            </a:lvl1pPr>
          </a:lstStyle>
          <a:p>
            <a:fld id="{EC4549AC-EB31-477F-92A9-B1988E232878}" type="datetime2">
              <a:rPr lang="en-US" smtClean="0"/>
              <a:t>Thursday, January 25, 2024</a:t>
            </a:fld>
            <a:endParaRPr lang="en-US"/>
          </a:p>
        </p:txBody>
      </p:sp>
      <p:sp>
        <p:nvSpPr>
          <p:cNvPr id="5" name="Rectangle 18"/>
          <p:cNvSpPr>
            <a:spLocks noGrp="1" noChangeArrowheads="1"/>
          </p:cNvSpPr>
          <p:nvPr>
            <p:ph type="ftr" sz="quarter" idx="11"/>
          </p:nvPr>
        </p:nvSpPr>
        <p:spPr>
          <a:ln/>
        </p:spPr>
        <p:txBody>
          <a:bodyPr/>
          <a:lstStyle>
            <a:lvl1pPr>
              <a:defRPr/>
            </a:lvl1pPr>
          </a:lstStyle>
          <a:p>
            <a:pPr algn="r"/>
            <a:endParaRPr lang="en-US" dirty="0"/>
          </a:p>
        </p:txBody>
      </p:sp>
      <p:sp>
        <p:nvSpPr>
          <p:cNvPr id="6"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681855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tyle A: Regular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05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dirty="0"/>
          </a:p>
        </p:txBody>
      </p:sp>
      <p:sp>
        <p:nvSpPr>
          <p:cNvPr id="6" name="Title 1">
            <a:extLst>
              <a:ext uri="{FF2B5EF4-FFF2-40B4-BE49-F238E27FC236}">
                <a16:creationId xmlns:a16="http://schemas.microsoft.com/office/drawing/2014/main" id="{A5F94BD1-E74E-4058-8122-844053A505F5}"/>
              </a:ext>
            </a:extLst>
          </p:cNvPr>
          <p:cNvSpPr>
            <a:spLocks noGrp="1"/>
          </p:cNvSpPr>
          <p:nvPr>
            <p:ph type="title" hasCustomPrompt="1"/>
          </p:nvPr>
        </p:nvSpPr>
        <p:spPr>
          <a:xfrm>
            <a:off x="592822" y="56524"/>
            <a:ext cx="10972800" cy="87465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n-US" dirty="0"/>
              <a:t>Click to Add Slide Title</a:t>
            </a:r>
          </a:p>
        </p:txBody>
      </p:sp>
      <p:sp>
        <p:nvSpPr>
          <p:cNvPr id="8" name="Content Placeholder 2">
            <a:extLst>
              <a:ext uri="{FF2B5EF4-FFF2-40B4-BE49-F238E27FC236}">
                <a16:creationId xmlns:a16="http://schemas.microsoft.com/office/drawing/2014/main" id="{FABA3EC1-E8C0-4AA8-BEE7-D199FD603044}"/>
              </a:ext>
            </a:extLst>
          </p:cNvPr>
          <p:cNvSpPr>
            <a:spLocks noGrp="1"/>
          </p:cNvSpPr>
          <p:nvPr>
            <p:ph idx="1" hasCustomPrompt="1"/>
          </p:nvPr>
        </p:nvSpPr>
        <p:spPr>
          <a:xfrm>
            <a:off x="609600" y="1434514"/>
            <a:ext cx="10972800" cy="4679683"/>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Click to add regular text.</a:t>
            </a:r>
          </a:p>
        </p:txBody>
      </p:sp>
      <p:sp>
        <p:nvSpPr>
          <p:cNvPr id="2" name="TextBox 1">
            <a:extLst>
              <a:ext uri="{FF2B5EF4-FFF2-40B4-BE49-F238E27FC236}">
                <a16:creationId xmlns:a16="http://schemas.microsoft.com/office/drawing/2014/main" id="{02685929-CD5C-4159-9F1A-33CD10D7166D}"/>
              </a:ext>
            </a:extLst>
          </p:cNvPr>
          <p:cNvSpPr txBox="1"/>
          <p:nvPr userDrawn="1"/>
        </p:nvSpPr>
        <p:spPr>
          <a:xfrm>
            <a:off x="451263" y="6545764"/>
            <a:ext cx="5035137"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Massachusetts Department of Public Health | mass.gov/dph</a:t>
            </a:r>
          </a:p>
        </p:txBody>
      </p:sp>
    </p:spTree>
    <p:extLst>
      <p:ext uri="{BB962C8B-B14F-4D97-AF65-F5344CB8AC3E}">
        <p14:creationId xmlns:p14="http://schemas.microsoft.com/office/powerpoint/2010/main" val="3673210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tyle B: Bulle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05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itle 1">
            <a:extLst>
              <a:ext uri="{FF2B5EF4-FFF2-40B4-BE49-F238E27FC236}">
                <a16:creationId xmlns:a16="http://schemas.microsoft.com/office/drawing/2014/main" id="{A5F94BD1-E74E-4058-8122-844053A505F5}"/>
              </a:ext>
            </a:extLst>
          </p:cNvPr>
          <p:cNvSpPr>
            <a:spLocks noGrp="1"/>
          </p:cNvSpPr>
          <p:nvPr>
            <p:ph type="title" hasCustomPrompt="1"/>
          </p:nvPr>
        </p:nvSpPr>
        <p:spPr>
          <a:xfrm>
            <a:off x="592822" y="56524"/>
            <a:ext cx="10972800" cy="87465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n-US" dirty="0"/>
              <a:t>Click to Add Slide Title</a:t>
            </a:r>
          </a:p>
        </p:txBody>
      </p:sp>
      <p:sp>
        <p:nvSpPr>
          <p:cNvPr id="8" name="Content Placeholder 2">
            <a:extLst>
              <a:ext uri="{FF2B5EF4-FFF2-40B4-BE49-F238E27FC236}">
                <a16:creationId xmlns:a16="http://schemas.microsoft.com/office/drawing/2014/main" id="{FABA3EC1-E8C0-4AA8-BEE7-D199FD603044}"/>
              </a:ext>
            </a:extLst>
          </p:cNvPr>
          <p:cNvSpPr>
            <a:spLocks noGrp="1"/>
          </p:cNvSpPr>
          <p:nvPr>
            <p:ph idx="1" hasCustomPrompt="1"/>
          </p:nvPr>
        </p:nvSpPr>
        <p:spPr>
          <a:xfrm>
            <a:off x="609600" y="1438462"/>
            <a:ext cx="10972800" cy="470303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Click to edit level one bullet text. </a:t>
            </a:r>
          </a:p>
          <a:p>
            <a:pPr lvl="1"/>
            <a:r>
              <a:rPr lang="en-US" dirty="0"/>
              <a:t>Second level bullet text.</a:t>
            </a:r>
          </a:p>
        </p:txBody>
      </p:sp>
      <p:sp>
        <p:nvSpPr>
          <p:cNvPr id="2" name="TextBox 1">
            <a:extLst>
              <a:ext uri="{FF2B5EF4-FFF2-40B4-BE49-F238E27FC236}">
                <a16:creationId xmlns:a16="http://schemas.microsoft.com/office/drawing/2014/main" id="{02685929-CD5C-4159-9F1A-33CD10D7166D}"/>
              </a:ext>
            </a:extLst>
          </p:cNvPr>
          <p:cNvSpPr txBox="1"/>
          <p:nvPr userDrawn="1"/>
        </p:nvSpPr>
        <p:spPr>
          <a:xfrm>
            <a:off x="451263" y="6545764"/>
            <a:ext cx="5035137"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Massachusetts Department of Public Health | mass.gov/dph</a:t>
            </a:r>
          </a:p>
        </p:txBody>
      </p:sp>
      <p:sp>
        <p:nvSpPr>
          <p:cNvPr id="11" name="Slide Number Placeholder 5">
            <a:extLst>
              <a:ext uri="{FF2B5EF4-FFF2-40B4-BE49-F238E27FC236}">
                <a16:creationId xmlns:a16="http://schemas.microsoft.com/office/drawing/2014/main" id="{663A3D56-7B2F-49EE-B824-21DADD1106DB}"/>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dirty="0"/>
          </a:p>
        </p:txBody>
      </p:sp>
    </p:spTree>
    <p:extLst>
      <p:ext uri="{BB962C8B-B14F-4D97-AF65-F5344CB8AC3E}">
        <p14:creationId xmlns:p14="http://schemas.microsoft.com/office/powerpoint/2010/main" val="2517771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tyle C: Columns with Bullet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1A8284-67CC-404B-90F5-554DCBF9132D}"/>
              </a:ext>
            </a:extLst>
          </p:cNvPr>
          <p:cNvSpPr>
            <a:spLocks noGrp="1"/>
          </p:cNvSpPr>
          <p:nvPr>
            <p:ph type="body" idx="1" hasCustomPrompt="1"/>
          </p:nvPr>
        </p:nvSpPr>
        <p:spPr>
          <a:xfrm>
            <a:off x="839789" y="1097280"/>
            <a:ext cx="5157787" cy="823912"/>
          </a:xfrm>
          <a:prstGeom prst="rect">
            <a:avLst/>
          </a:prstGeom>
        </p:spPr>
        <p:txBody>
          <a:bodyPr anchor="b"/>
          <a:lstStyle>
            <a:lvl1pPr marL="0" indent="0">
              <a:buNone/>
              <a:defRPr sz="2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Header Text </a:t>
            </a:r>
          </a:p>
        </p:txBody>
      </p:sp>
      <p:sp>
        <p:nvSpPr>
          <p:cNvPr id="4" name="Content Placeholder 3">
            <a:extLst>
              <a:ext uri="{FF2B5EF4-FFF2-40B4-BE49-F238E27FC236}">
                <a16:creationId xmlns:a16="http://schemas.microsoft.com/office/drawing/2014/main" id="{5A90A712-FBB8-5B49-9A19-7524CF76EC3A}"/>
              </a:ext>
            </a:extLst>
          </p:cNvPr>
          <p:cNvSpPr>
            <a:spLocks noGrp="1"/>
          </p:cNvSpPr>
          <p:nvPr>
            <p:ph sz="half" idx="2" hasCustomPrompt="1"/>
          </p:nvPr>
        </p:nvSpPr>
        <p:spPr>
          <a:xfrm>
            <a:off x="839789" y="1920238"/>
            <a:ext cx="5157787" cy="4297680"/>
          </a:xfrm>
          <a:prstGeom prst="rect">
            <a:avLst/>
          </a:prstGeom>
        </p:spPr>
        <p:txBody>
          <a:bodyPr/>
          <a:lstStyle>
            <a:lvl1pPr>
              <a:defRPr sz="2400">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marL="1828800" indent="0">
              <a:buNone/>
              <a:defRPr/>
            </a:lvl5pPr>
          </a:lstStyle>
          <a:p>
            <a:pPr lvl="0"/>
            <a:r>
              <a:rPr lang="en-US" dirty="0"/>
              <a:t>Edit bullet level one text.</a:t>
            </a:r>
          </a:p>
          <a:p>
            <a:pPr lvl="1"/>
            <a:r>
              <a:rPr lang="en-US" dirty="0"/>
              <a:t>Edit bullet level two text.</a:t>
            </a:r>
          </a:p>
        </p:txBody>
      </p:sp>
      <p:sp>
        <p:nvSpPr>
          <p:cNvPr id="5" name="Text Placeholder 4">
            <a:extLst>
              <a:ext uri="{FF2B5EF4-FFF2-40B4-BE49-F238E27FC236}">
                <a16:creationId xmlns:a16="http://schemas.microsoft.com/office/drawing/2014/main" id="{55855752-6A74-934C-B334-F2DD6B79DA48}"/>
              </a:ext>
            </a:extLst>
          </p:cNvPr>
          <p:cNvSpPr>
            <a:spLocks noGrp="1"/>
          </p:cNvSpPr>
          <p:nvPr>
            <p:ph type="body" sz="quarter" idx="3" hasCustomPrompt="1"/>
          </p:nvPr>
        </p:nvSpPr>
        <p:spPr>
          <a:xfrm>
            <a:off x="6172203" y="1097280"/>
            <a:ext cx="5183188" cy="823912"/>
          </a:xfrm>
          <a:prstGeom prst="rect">
            <a:avLst/>
          </a:prstGeom>
        </p:spPr>
        <p:txBody>
          <a:bodyPr anchor="b"/>
          <a:lstStyle>
            <a:lvl1pPr marL="0" indent="0">
              <a:buNone/>
              <a:defRPr sz="2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Header Text</a:t>
            </a:r>
          </a:p>
        </p:txBody>
      </p:sp>
      <p:sp>
        <p:nvSpPr>
          <p:cNvPr id="6" name="Content Placeholder 5">
            <a:extLst>
              <a:ext uri="{FF2B5EF4-FFF2-40B4-BE49-F238E27FC236}">
                <a16:creationId xmlns:a16="http://schemas.microsoft.com/office/drawing/2014/main" id="{E51ED7E2-1F15-7C46-9001-20B2F8A00C5A}"/>
              </a:ext>
            </a:extLst>
          </p:cNvPr>
          <p:cNvSpPr>
            <a:spLocks noGrp="1"/>
          </p:cNvSpPr>
          <p:nvPr>
            <p:ph sz="quarter" idx="4" hasCustomPrompt="1"/>
          </p:nvPr>
        </p:nvSpPr>
        <p:spPr>
          <a:xfrm>
            <a:off x="6172203" y="1920238"/>
            <a:ext cx="5183188" cy="4297680"/>
          </a:xfrm>
          <a:prstGeom prst="rect">
            <a:avLst/>
          </a:prstGeom>
        </p:spPr>
        <p:txBody>
          <a:bodyPr/>
          <a:lstStyle>
            <a:lvl1pPr>
              <a:defRPr sz="2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stStyle>
          <a:p>
            <a:pPr lvl="0"/>
            <a:r>
              <a:rPr lang="en-US" dirty="0"/>
              <a:t>Edit bullet level one text.</a:t>
            </a:r>
          </a:p>
          <a:p>
            <a:pPr lvl="1"/>
            <a:r>
              <a:rPr lang="en-US" dirty="0"/>
              <a:t>Edit bullet level two text.</a:t>
            </a:r>
          </a:p>
        </p:txBody>
      </p:sp>
      <p:sp>
        <p:nvSpPr>
          <p:cNvPr id="10" name="Rectangle 9">
            <a:extLst>
              <a:ext uri="{FF2B5EF4-FFF2-40B4-BE49-F238E27FC236}">
                <a16:creationId xmlns:a16="http://schemas.microsoft.com/office/drawing/2014/main" id="{599027F3-96A1-F54F-89E8-F47E6B10DE1B}"/>
              </a:ext>
            </a:extLst>
          </p:cNvPr>
          <p:cNvSpPr/>
          <p:nvPr userDrawn="1"/>
        </p:nvSpPr>
        <p:spPr>
          <a:xfrm>
            <a:off x="0" y="5"/>
            <a:ext cx="12192000" cy="977549"/>
          </a:xfrm>
          <a:prstGeom prst="rect">
            <a:avLst/>
          </a:prstGeom>
          <a:solidFill>
            <a:srgbClr val="05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CFBF09-BBCF-454C-91A3-1D89A60FA302}"/>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Title 1">
            <a:extLst>
              <a:ext uri="{FF2B5EF4-FFF2-40B4-BE49-F238E27FC236}">
                <a16:creationId xmlns:a16="http://schemas.microsoft.com/office/drawing/2014/main" id="{8F696F47-27EC-4DEC-B31C-E3E63F7FBE43}"/>
              </a:ext>
            </a:extLst>
          </p:cNvPr>
          <p:cNvSpPr>
            <a:spLocks noGrp="1"/>
          </p:cNvSpPr>
          <p:nvPr>
            <p:ph type="title" hasCustomPrompt="1"/>
          </p:nvPr>
        </p:nvSpPr>
        <p:spPr>
          <a:xfrm>
            <a:off x="592822" y="56524"/>
            <a:ext cx="10972800" cy="87465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n-US" dirty="0"/>
              <a:t>Click to Add Slide Title</a:t>
            </a:r>
          </a:p>
        </p:txBody>
      </p:sp>
      <p:sp>
        <p:nvSpPr>
          <p:cNvPr id="13" name="TextBox 12">
            <a:extLst>
              <a:ext uri="{FF2B5EF4-FFF2-40B4-BE49-F238E27FC236}">
                <a16:creationId xmlns:a16="http://schemas.microsoft.com/office/drawing/2014/main" id="{03F1034B-732A-43E2-993F-868DF0D2772D}"/>
              </a:ext>
            </a:extLst>
          </p:cNvPr>
          <p:cNvSpPr txBox="1"/>
          <p:nvPr userDrawn="1"/>
        </p:nvSpPr>
        <p:spPr>
          <a:xfrm>
            <a:off x="451263" y="6545764"/>
            <a:ext cx="5035137"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Massachusetts Department of Public Health | mass.gov/dph</a:t>
            </a:r>
          </a:p>
        </p:txBody>
      </p:sp>
      <p:sp>
        <p:nvSpPr>
          <p:cNvPr id="14" name="Slide Number Placeholder 5">
            <a:extLst>
              <a:ext uri="{FF2B5EF4-FFF2-40B4-BE49-F238E27FC236}">
                <a16:creationId xmlns:a16="http://schemas.microsoft.com/office/drawing/2014/main" id="{BE009795-B8D9-482E-96A1-D1025E613A3F}"/>
              </a:ext>
            </a:extLst>
          </p:cNvPr>
          <p:cNvSpPr>
            <a:spLocks noGrp="1"/>
          </p:cNvSpPr>
          <p:nvPr>
            <p:ph type="sldNum" sz="quarter" idx="10"/>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dirty="0"/>
          </a:p>
        </p:txBody>
      </p:sp>
    </p:spTree>
    <p:extLst>
      <p:ext uri="{BB962C8B-B14F-4D97-AF65-F5344CB8AC3E}">
        <p14:creationId xmlns:p14="http://schemas.microsoft.com/office/powerpoint/2010/main" val="1663658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nect with DP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05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Picture 2" descr="C:\Users\ABCohen\AppData\Local\Microsoft\Windows\Temporary Internet Files\Content.IE5\43RR80EE\Twitter_bird_logo_2012.svg[1].png">
            <a:extLst>
              <a:ext uri="{FF2B5EF4-FFF2-40B4-BE49-F238E27FC236}">
                <a16:creationId xmlns:a16="http://schemas.microsoft.com/office/drawing/2014/main" id="{4F6B478E-A7A8-1F4E-B422-5CB6507546E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2285" y="2040338"/>
            <a:ext cx="843195" cy="6857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BCohen\AppData\Local\Microsoft\Windows\Temporary Internet Files\Content.IE5\75V1FWE6\LinkedIn_logo_initials[1].png">
            <a:extLst>
              <a:ext uri="{FF2B5EF4-FFF2-40B4-BE49-F238E27FC236}">
                <a16:creationId xmlns:a16="http://schemas.microsoft.com/office/drawing/2014/main" id="{655629D2-47C3-9740-AF5E-F6DEC31BCCD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5410" y="3158760"/>
            <a:ext cx="838201" cy="838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8F5FDECC-88AB-4247-9773-F39572AE3242}"/>
              </a:ext>
            </a:extLst>
          </p:cNvPr>
          <p:cNvSpPr/>
          <p:nvPr userDrawn="1"/>
        </p:nvSpPr>
        <p:spPr>
          <a:xfrm>
            <a:off x="2423333" y="2138083"/>
            <a:ext cx="9220201" cy="3016210"/>
          </a:xfrm>
          <a:prstGeom prst="rect">
            <a:avLst/>
          </a:prstGeom>
        </p:spPr>
        <p:txBody>
          <a:bodyPr wrap="square">
            <a:spAutoFit/>
          </a:bodyPr>
          <a:lstStyle/>
          <a:p>
            <a:pPr marL="0" marR="0" lvl="0" indent="0" algn="l" defTabSz="914400" rtl="0" eaLnBrk="1" fontAlgn="base" latinLnBrk="0" hangingPunct="1">
              <a:lnSpc>
                <a:spcPct val="100000"/>
              </a:lnSpc>
              <a:spcBef>
                <a:spcPts val="1800"/>
              </a:spcBef>
              <a:spcAft>
                <a:spcPts val="0"/>
              </a:spcAft>
              <a:buClrTx/>
              <a:buSzTx/>
              <a:buFontTx/>
              <a:buNone/>
              <a:tabLst/>
              <a:defRPr/>
            </a:pPr>
            <a:r>
              <a:rPr lang="en-US" sz="3200" dirty="0">
                <a:latin typeface="Arial" panose="020B0604020202020204" pitchFamily="34" charset="0"/>
                <a:cs typeface="Arial" panose="020B0604020202020204" pitchFamily="34" charset="0"/>
              </a:rPr>
              <a:t>@MassDPH</a:t>
            </a:r>
            <a:br>
              <a:rPr lang="en-US" sz="3200" dirty="0">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a:p>
            <a:pPr fontAlgn="base">
              <a:lnSpc>
                <a:spcPct val="100000"/>
              </a:lnSpc>
              <a:spcBef>
                <a:spcPts val="1800"/>
              </a:spcBef>
            </a:pPr>
            <a:r>
              <a:rPr lang="en-US" sz="3200" dirty="0">
                <a:latin typeface="Arial" panose="020B0604020202020204" pitchFamily="34" charset="0"/>
                <a:cs typeface="Arial" panose="020B0604020202020204" pitchFamily="34" charset="0"/>
              </a:rPr>
              <a:t>Massachusetts Department of Public Health</a:t>
            </a:r>
            <a:br>
              <a:rPr lang="en-US" sz="3200" dirty="0">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a:p>
            <a:pPr fontAlgn="base">
              <a:lnSpc>
                <a:spcPct val="100000"/>
              </a:lnSpc>
              <a:spcBef>
                <a:spcPts val="1800"/>
              </a:spcBef>
            </a:pPr>
            <a:r>
              <a:rPr lang="en-US" sz="3200" dirty="0">
                <a:latin typeface="Arial" panose="020B0604020202020204" pitchFamily="34" charset="0"/>
                <a:cs typeface="Arial" panose="020B0604020202020204" pitchFamily="34" charset="0"/>
              </a:rPr>
              <a:t>mass.gov/dph</a:t>
            </a:r>
          </a:p>
        </p:txBody>
      </p:sp>
      <p:pic>
        <p:nvPicPr>
          <p:cNvPr id="16" name="Picture 4">
            <a:extLst>
              <a:ext uri="{FF2B5EF4-FFF2-40B4-BE49-F238E27FC236}">
                <a16:creationId xmlns:a16="http://schemas.microsoft.com/office/drawing/2014/main" id="{375142A8-4983-3D49-94CC-CD7FE0DAAEF8}"/>
              </a:ext>
            </a:extLst>
          </p:cNvPr>
          <p:cNvPicPr>
            <a:picLocks noChangeAspect="1" noChangeArrowheads="1"/>
          </p:cNvPicPr>
          <p:nvPr userDrawn="1"/>
        </p:nvPicPr>
        <p:blipFill>
          <a:blip r:embed="rId4"/>
          <a:srcRect/>
          <a:stretch/>
        </p:blipFill>
        <p:spPr bwMode="auto">
          <a:xfrm>
            <a:off x="1093807" y="4248351"/>
            <a:ext cx="1200149" cy="120014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53D0130E-9D3A-4D88-A99C-681EBB4E32AF}"/>
              </a:ext>
            </a:extLst>
          </p:cNvPr>
          <p:cNvSpPr txBox="1"/>
          <p:nvPr userDrawn="1"/>
        </p:nvSpPr>
        <p:spPr>
          <a:xfrm>
            <a:off x="451263" y="6545764"/>
            <a:ext cx="5035137"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Massachusetts Department of Public Health | mass.gov/dph</a:t>
            </a:r>
          </a:p>
        </p:txBody>
      </p:sp>
      <p:sp>
        <p:nvSpPr>
          <p:cNvPr id="2" name="TextBox 1">
            <a:extLst>
              <a:ext uri="{FF2B5EF4-FFF2-40B4-BE49-F238E27FC236}">
                <a16:creationId xmlns:a16="http://schemas.microsoft.com/office/drawing/2014/main" id="{01573CFF-FEB4-457F-90DC-D389438D4775}"/>
              </a:ext>
            </a:extLst>
          </p:cNvPr>
          <p:cNvSpPr txBox="1"/>
          <p:nvPr userDrawn="1"/>
        </p:nvSpPr>
        <p:spPr>
          <a:xfrm>
            <a:off x="596900" y="140213"/>
            <a:ext cx="8864600" cy="646331"/>
          </a:xfrm>
          <a:prstGeom prst="rect">
            <a:avLst/>
          </a:prstGeom>
          <a:noFill/>
        </p:spPr>
        <p:txBody>
          <a:bodyPr wrap="square" rtlCol="0">
            <a:spAutoFit/>
          </a:bodyPr>
          <a:lstStyle/>
          <a:p>
            <a:r>
              <a:rPr lang="en-US" sz="3600" b="1" dirty="0">
                <a:solidFill>
                  <a:schemeClr val="bg1"/>
                </a:solidFill>
                <a:latin typeface="Arial" panose="020B0604020202020204" pitchFamily="34" charset="0"/>
                <a:cs typeface="Arial" panose="020B0604020202020204" pitchFamily="34" charset="0"/>
              </a:rPr>
              <a:t>Connect with DPH</a:t>
            </a:r>
          </a:p>
        </p:txBody>
      </p:sp>
      <p:sp>
        <p:nvSpPr>
          <p:cNvPr id="12" name="Slide Number Placeholder 5">
            <a:extLst>
              <a:ext uri="{FF2B5EF4-FFF2-40B4-BE49-F238E27FC236}">
                <a16:creationId xmlns:a16="http://schemas.microsoft.com/office/drawing/2014/main" id="{7C9B6E2D-48CD-4F33-96D0-5E3155FDD014}"/>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dirty="0"/>
          </a:p>
        </p:txBody>
      </p:sp>
    </p:spTree>
    <p:extLst>
      <p:ext uri="{BB962C8B-B14F-4D97-AF65-F5344CB8AC3E}">
        <p14:creationId xmlns:p14="http://schemas.microsoft.com/office/powerpoint/2010/main" val="1355803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Just Foot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extBox 10">
            <a:extLst>
              <a:ext uri="{FF2B5EF4-FFF2-40B4-BE49-F238E27FC236}">
                <a16:creationId xmlns:a16="http://schemas.microsoft.com/office/drawing/2014/main" id="{53D0130E-9D3A-4D88-A99C-681EBB4E32AF}"/>
              </a:ext>
            </a:extLst>
          </p:cNvPr>
          <p:cNvSpPr txBox="1"/>
          <p:nvPr userDrawn="1"/>
        </p:nvSpPr>
        <p:spPr>
          <a:xfrm>
            <a:off x="451263" y="6545764"/>
            <a:ext cx="5035137"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Massachusetts Department of Public Health | mass.gov/dph</a:t>
            </a:r>
          </a:p>
        </p:txBody>
      </p:sp>
      <p:sp>
        <p:nvSpPr>
          <p:cNvPr id="5" name="Slide Number Placeholder 5">
            <a:extLst>
              <a:ext uri="{FF2B5EF4-FFF2-40B4-BE49-F238E27FC236}">
                <a16:creationId xmlns:a16="http://schemas.microsoft.com/office/drawing/2014/main" id="{2585A0BC-7D09-4814-A71B-C90669C60B81}"/>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dirty="0"/>
          </a:p>
        </p:txBody>
      </p:sp>
    </p:spTree>
    <p:extLst>
      <p:ext uri="{BB962C8B-B14F-4D97-AF65-F5344CB8AC3E}">
        <p14:creationId xmlns:p14="http://schemas.microsoft.com/office/powerpoint/2010/main" val="2780067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6889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7"/>
          <p:cNvSpPr>
            <a:spLocks noGrp="1" noChangeArrowheads="1"/>
          </p:cNvSpPr>
          <p:nvPr>
            <p:ph type="dt" sz="half" idx="10"/>
          </p:nvPr>
        </p:nvSpPr>
        <p:spPr>
          <a:ln/>
        </p:spPr>
        <p:txBody>
          <a:bodyPr/>
          <a:lstStyle>
            <a:lvl1pPr>
              <a:defRPr/>
            </a:lvl1pPr>
          </a:lstStyle>
          <a:p>
            <a:fld id="{C8A432C8-69A7-458B-9684-2BFA64B31948}" type="datetime2">
              <a:rPr lang="en-US" smtClean="0"/>
              <a:t>Thursday, January 25, 2024</a:t>
            </a:fld>
            <a:endParaRPr lang="en-US" dirty="0"/>
          </a:p>
        </p:txBody>
      </p:sp>
      <p:sp>
        <p:nvSpPr>
          <p:cNvPr id="5" name="Rectangle 18"/>
          <p:cNvSpPr>
            <a:spLocks noGrp="1" noChangeArrowheads="1"/>
          </p:cNvSpPr>
          <p:nvPr>
            <p:ph type="ftr" sz="quarter" idx="11"/>
          </p:nvPr>
        </p:nvSpPr>
        <p:spPr>
          <a:ln/>
        </p:spPr>
        <p:txBody>
          <a:bodyPr/>
          <a:lstStyle>
            <a:lvl1pPr>
              <a:defRPr/>
            </a:lvl1pPr>
          </a:lstStyle>
          <a:p>
            <a:pPr algn="r"/>
            <a:endParaRPr lang="en-US" dirty="0"/>
          </a:p>
        </p:txBody>
      </p:sp>
      <p:sp>
        <p:nvSpPr>
          <p:cNvPr id="6"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1396217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b="1">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7"/>
          <p:cNvSpPr>
            <a:spLocks noGrp="1" noChangeArrowheads="1"/>
          </p:cNvSpPr>
          <p:nvPr>
            <p:ph type="dt" sz="half" idx="10"/>
          </p:nvPr>
        </p:nvSpPr>
        <p:spPr>
          <a:ln/>
        </p:spPr>
        <p:txBody>
          <a:bodyPr/>
          <a:lstStyle>
            <a:lvl1pPr>
              <a:defRPr/>
            </a:lvl1pPr>
          </a:lstStyle>
          <a:p>
            <a:fld id="{6396A3A3-94A6-4E5B-AF39-173ACA3E61CC}" type="datetime2">
              <a:rPr lang="en-US" smtClean="0"/>
              <a:t>Thursday, January 25, 2024</a:t>
            </a:fld>
            <a:endParaRPr lang="en-US"/>
          </a:p>
        </p:txBody>
      </p:sp>
      <p:sp>
        <p:nvSpPr>
          <p:cNvPr id="5" name="Rectangle 18"/>
          <p:cNvSpPr>
            <a:spLocks noGrp="1" noChangeArrowheads="1"/>
          </p:cNvSpPr>
          <p:nvPr>
            <p:ph type="ftr" sz="quarter" idx="11"/>
          </p:nvPr>
        </p:nvSpPr>
        <p:spPr>
          <a:ln/>
        </p:spPr>
        <p:txBody>
          <a:bodyPr/>
          <a:lstStyle>
            <a:lvl1pPr>
              <a:defRPr/>
            </a:lvl1pPr>
          </a:lstStyle>
          <a:p>
            <a:pPr algn="r"/>
            <a:endParaRPr lang="en-US" dirty="0"/>
          </a:p>
        </p:txBody>
      </p:sp>
      <p:sp>
        <p:nvSpPr>
          <p:cNvPr id="6"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3762783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4.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0931278"/>
      </p:ext>
    </p:extLst>
  </p:cSld>
  <p:clrMap bg1="lt1" tx1="dk1" bg2="lt2" tx2="dk2" accent1="accent1" accent2="accent2" accent3="accent3" accent4="accent4" accent5="accent5" accent6="accent6" hlink="hlink" folHlink="folHlink"/>
  <p:sldLayoutIdLst>
    <p:sldLayoutId id="2147483656" r:id="rId1"/>
    <p:sldLayoutId id="2147483658" r:id="rId2"/>
    <p:sldLayoutId id="2147483650" r:id="rId3"/>
    <p:sldLayoutId id="2147483653" r:id="rId4"/>
    <p:sldLayoutId id="2147483654" r:id="rId5"/>
    <p:sldLayoutId id="2147483659" r:id="rId6"/>
    <p:sldLayoutId id="2147483657"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4"/>
          <p:cNvSpPr>
            <a:spLocks noChangeArrowheads="1"/>
          </p:cNvSpPr>
          <p:nvPr/>
        </p:nvSpPr>
        <p:spPr bwMode="auto">
          <a:xfrm>
            <a:off x="0" y="0"/>
            <a:ext cx="12211051" cy="1309688"/>
          </a:xfrm>
          <a:prstGeom prst="rect">
            <a:avLst/>
          </a:prstGeom>
          <a:solidFill>
            <a:srgbClr val="006699"/>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b="1" dirty="0">
              <a:solidFill>
                <a:srgbClr val="000000"/>
              </a:solidFill>
            </a:endParaRPr>
          </a:p>
        </p:txBody>
      </p:sp>
      <p:sp>
        <p:nvSpPr>
          <p:cNvPr id="1027" name="Rectangle 15"/>
          <p:cNvSpPr>
            <a:spLocks noGrp="1" noChangeArrowheads="1"/>
          </p:cNvSpPr>
          <p:nvPr>
            <p:ph type="title"/>
          </p:nvPr>
        </p:nvSpPr>
        <p:spPr bwMode="auto">
          <a:xfrm>
            <a:off x="840317" y="198438"/>
            <a:ext cx="10972800" cy="111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8" name="Rectangle 16"/>
          <p:cNvSpPr>
            <a:spLocks noGrp="1" noChangeArrowheads="1"/>
          </p:cNvSpPr>
          <p:nvPr>
            <p:ph type="body" idx="1"/>
          </p:nvPr>
        </p:nvSpPr>
        <p:spPr bwMode="auto">
          <a:xfrm>
            <a:off x="1193800" y="1600201"/>
            <a:ext cx="10388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41" name="Rectangle 17"/>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r>
              <a:rPr lang="en-US"/>
              <a:t>DATE</a:t>
            </a:r>
            <a:endParaRPr lang="en-US" dirty="0"/>
          </a:p>
        </p:txBody>
      </p:sp>
      <p:sp>
        <p:nvSpPr>
          <p:cNvPr id="1042" name="Rectangle 18"/>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lgn="r"/>
            <a:r>
              <a:rPr lang="en-US"/>
              <a:t>April 28, 2017</a:t>
            </a:r>
            <a:endParaRPr lang="en-US" dirty="0"/>
          </a:p>
        </p:txBody>
      </p:sp>
      <p:sp>
        <p:nvSpPr>
          <p:cNvPr id="1043" name="Rectangle 19"/>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eaLnBrk="1" hangingPunct="1">
              <a:defRPr/>
            </a:pPr>
            <a:fld id="{F4F051AF-86DC-43B3-B8B0-8DF76A1509E7}" type="slidenum">
              <a:rPr lang="en-US" altLang="en-US">
                <a:solidFill>
                  <a:srgbClr val="000000"/>
                </a:solidFill>
              </a:rPr>
              <a:pPr eaLnBrk="1" hangingPunct="1">
                <a:defRPr/>
              </a:pPr>
              <a:t>‹#›</a:t>
            </a:fld>
            <a:endParaRPr lang="en-US" altLang="en-US">
              <a:solidFill>
                <a:srgbClr val="000000"/>
              </a:solidFill>
            </a:endParaRPr>
          </a:p>
        </p:txBody>
      </p:sp>
      <p:pic>
        <p:nvPicPr>
          <p:cNvPr id="8" name="Picture 4" descr="DPH Logo - Blue w-shadow">
            <a:extLst>
              <a:ext uri="{FF2B5EF4-FFF2-40B4-BE49-F238E27FC236}">
                <a16:creationId xmlns:a16="http://schemas.microsoft.com/office/drawing/2014/main" id="{DA3FFEC6-DB0F-4B35-B7B6-B78282722043}"/>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0995877" y="41669"/>
            <a:ext cx="1215175" cy="911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354097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hf sldNum="0" hdr="0" ftr="0" dt="0"/>
  <p:txStyles>
    <p:titleStyle>
      <a:lvl1pPr algn="ctr" rtl="0" eaLnBrk="1" fontAlgn="base" hangingPunct="1">
        <a:spcBef>
          <a:spcPct val="0"/>
        </a:spcBef>
        <a:spcAft>
          <a:spcPct val="0"/>
        </a:spcAft>
        <a:defRPr sz="2000" b="1">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chart" Target="../charts/chart22.xml"/><Relationship Id="rId5" Type="http://schemas.openxmlformats.org/officeDocument/2006/relationships/chart" Target="../charts/chart21.xml"/><Relationship Id="rId4" Type="http://schemas.openxmlformats.org/officeDocument/2006/relationships/chart" Target="../charts/chart20.xml"/></Relationships>
</file>

<file path=ppt/slides/_rels/slide12.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chart" Target="../charts/chart3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chart" Target="../charts/chart9.xml"/></Relationships>
</file>

<file path=ppt/slides/_rels/slide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785A978-E8DF-43C5-81AD-9E02D99320AA}"/>
              </a:ext>
            </a:extLst>
          </p:cNvPr>
          <p:cNvSpPr>
            <a:spLocks noGrp="1"/>
          </p:cNvSpPr>
          <p:nvPr>
            <p:ph type="body" sz="quarter" idx="10"/>
          </p:nvPr>
        </p:nvSpPr>
        <p:spPr/>
        <p:txBody>
          <a:bodyPr/>
          <a:lstStyle/>
          <a:p>
            <a:pPr>
              <a:lnSpc>
                <a:spcPct val="100000"/>
              </a:lnSpc>
              <a:spcBef>
                <a:spcPts val="0"/>
              </a:spcBef>
            </a:pPr>
            <a:r>
              <a:rPr lang="en-US" sz="4400" b="1" dirty="0">
                <a:latin typeface="Arial" panose="020B0604020202020204" pitchFamily="34" charset="0"/>
                <a:cs typeface="Arial" panose="020B0604020202020204" pitchFamily="34" charset="0"/>
              </a:rPr>
              <a:t>Massachusetts HIV Epidemiologic Profile: </a:t>
            </a:r>
          </a:p>
          <a:p>
            <a:pPr>
              <a:lnSpc>
                <a:spcPct val="100000"/>
              </a:lnSpc>
              <a:spcBef>
                <a:spcPts val="600"/>
              </a:spcBef>
            </a:pPr>
            <a:r>
              <a:rPr lang="en-US" sz="4400" b="1" dirty="0">
                <a:latin typeface="Arial" panose="020B0604020202020204" pitchFamily="34" charset="0"/>
                <a:cs typeface="Arial" panose="020B0604020202020204" pitchFamily="34" charset="0"/>
              </a:rPr>
              <a:t>Data as of 1/1/2023</a:t>
            </a:r>
          </a:p>
          <a:p>
            <a:pPr>
              <a:lnSpc>
                <a:spcPct val="110000"/>
              </a:lnSpc>
            </a:pPr>
            <a:r>
              <a:rPr lang="en-US" sz="4400" b="1" dirty="0">
                <a:latin typeface="Arial" panose="020B0604020202020204" pitchFamily="34" charset="0"/>
                <a:cs typeface="Arial" panose="020B0604020202020204" pitchFamily="34" charset="0"/>
              </a:rPr>
              <a:t>Statewide Report</a:t>
            </a:r>
          </a:p>
          <a:p>
            <a:endParaRPr lang="en-US" dirty="0"/>
          </a:p>
        </p:txBody>
      </p:sp>
    </p:spTree>
    <p:extLst>
      <p:ext uri="{BB962C8B-B14F-4D97-AF65-F5344CB8AC3E}">
        <p14:creationId xmlns:p14="http://schemas.microsoft.com/office/powerpoint/2010/main" val="25525313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Percentage of PLWH by race/ethnicity and place of birth, </a:t>
            </a:r>
            <a:br>
              <a:rPr lang="en-US" sz="2400" dirty="0"/>
            </a:br>
            <a:r>
              <a:rPr lang="en-US" sz="2400" dirty="0"/>
              <a:t>Massachusetts 2021</a:t>
            </a:r>
            <a:r>
              <a:rPr lang="en-US" sz="2400" baseline="30000" dirty="0"/>
              <a:t>1</a:t>
            </a:r>
            <a:r>
              <a:rPr lang="en-US" sz="2400" dirty="0"/>
              <a:t> </a:t>
            </a:r>
          </a:p>
        </p:txBody>
      </p:sp>
      <p:grpSp>
        <p:nvGrpSpPr>
          <p:cNvPr id="3" name="Group 2">
            <a:extLst>
              <a:ext uri="{FF2B5EF4-FFF2-40B4-BE49-F238E27FC236}">
                <a16:creationId xmlns:a16="http://schemas.microsoft.com/office/drawing/2014/main" id="{0FBFDE62-B0FF-2B9E-D7F7-3621E0CAB30B}"/>
              </a:ext>
            </a:extLst>
          </p:cNvPr>
          <p:cNvGrpSpPr/>
          <p:nvPr/>
        </p:nvGrpSpPr>
        <p:grpSpPr>
          <a:xfrm>
            <a:off x="718968" y="1162050"/>
            <a:ext cx="11222660" cy="4533900"/>
            <a:chOff x="-365679" y="6407745"/>
            <a:chExt cx="4637230" cy="2548615"/>
          </a:xfrm>
        </p:grpSpPr>
        <p:graphicFrame>
          <p:nvGraphicFramePr>
            <p:cNvPr id="4" name="Chart 3">
              <a:extLst>
                <a:ext uri="{FF2B5EF4-FFF2-40B4-BE49-F238E27FC236}">
                  <a16:creationId xmlns:a16="http://schemas.microsoft.com/office/drawing/2014/main" id="{F1854089-AE5E-6589-6797-34DE9E279B0B}"/>
                </a:ext>
              </a:extLst>
            </p:cNvPr>
            <p:cNvGraphicFramePr/>
            <p:nvPr>
              <p:extLst>
                <p:ext uri="{D42A27DB-BD31-4B8C-83A1-F6EECF244321}">
                  <p14:modId xmlns:p14="http://schemas.microsoft.com/office/powerpoint/2010/main" val="2995797191"/>
                </p:ext>
              </p:extLst>
            </p:nvPr>
          </p:nvGraphicFramePr>
          <p:xfrm>
            <a:off x="-365679" y="6407745"/>
            <a:ext cx="4443606" cy="254861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E634956E-DAB6-BE09-ECBA-CF0D51BEB39A}"/>
                </a:ext>
              </a:extLst>
            </p:cNvPr>
            <p:cNvSpPr txBox="1"/>
            <p:nvPr/>
          </p:nvSpPr>
          <p:spPr>
            <a:xfrm>
              <a:off x="3659314" y="6945139"/>
              <a:ext cx="398191" cy="190309"/>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1F497D"/>
                  </a:solidFill>
                  <a:effectLst/>
                  <a:uLnTx/>
                  <a:uFillTx/>
                  <a:latin typeface="Arial"/>
                </a:rPr>
                <a:t>Non-US</a:t>
              </a:r>
            </a:p>
          </p:txBody>
        </p:sp>
        <p:sp>
          <p:nvSpPr>
            <p:cNvPr id="8" name="TextBox 7">
              <a:extLst>
                <a:ext uri="{FF2B5EF4-FFF2-40B4-BE49-F238E27FC236}">
                  <a16:creationId xmlns:a16="http://schemas.microsoft.com/office/drawing/2014/main" id="{A516462E-4ABE-DEA2-561D-CC6BE9C092C1}"/>
                </a:ext>
              </a:extLst>
            </p:cNvPr>
            <p:cNvSpPr txBox="1"/>
            <p:nvPr/>
          </p:nvSpPr>
          <p:spPr>
            <a:xfrm>
              <a:off x="3679735" y="7539141"/>
              <a:ext cx="436449" cy="190309"/>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7030A0"/>
                  </a:solidFill>
                  <a:effectLst/>
                  <a:uLnTx/>
                  <a:uFillTx/>
                  <a:latin typeface="Arial"/>
                </a:rPr>
                <a:t>PR/USD</a:t>
              </a:r>
              <a:r>
                <a:rPr kumimoji="0" lang="en-US" sz="1600" b="1" i="0" u="none" strike="noStrike" kern="0" cap="none" spc="0" normalizeH="0" baseline="30000" noProof="0" dirty="0">
                  <a:ln>
                    <a:noFill/>
                  </a:ln>
                  <a:solidFill>
                    <a:srgbClr val="7030A0"/>
                  </a:solidFill>
                  <a:effectLst/>
                  <a:uLnTx/>
                  <a:uFillTx/>
                  <a:latin typeface="Arial"/>
                </a:rPr>
                <a:t>2</a:t>
              </a:r>
            </a:p>
          </p:txBody>
        </p:sp>
        <p:sp>
          <p:nvSpPr>
            <p:cNvPr id="9" name="TextBox 8">
              <a:extLst>
                <a:ext uri="{FF2B5EF4-FFF2-40B4-BE49-F238E27FC236}">
                  <a16:creationId xmlns:a16="http://schemas.microsoft.com/office/drawing/2014/main" id="{BC3AA740-A470-317E-C29D-527B5F25BA4D}"/>
                </a:ext>
              </a:extLst>
            </p:cNvPr>
            <p:cNvSpPr txBox="1"/>
            <p:nvPr/>
          </p:nvSpPr>
          <p:spPr>
            <a:xfrm>
              <a:off x="3629967" y="8316042"/>
              <a:ext cx="641584" cy="190309"/>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9BBB59">
                      <a:lumMod val="75000"/>
                    </a:srgbClr>
                  </a:solidFill>
                  <a:effectLst/>
                  <a:uLnTx/>
                  <a:uFillTx/>
                  <a:latin typeface="Arial"/>
                </a:rPr>
                <a:t>United States</a:t>
              </a:r>
            </a:p>
          </p:txBody>
        </p:sp>
      </p:grpSp>
      <p:sp>
        <p:nvSpPr>
          <p:cNvPr id="5" name="TextBox 4">
            <a:extLst>
              <a:ext uri="{FF2B5EF4-FFF2-40B4-BE49-F238E27FC236}">
                <a16:creationId xmlns:a16="http://schemas.microsoft.com/office/drawing/2014/main" id="{9110A464-8724-09B0-9BBA-7EE442EFCAAC}"/>
              </a:ext>
            </a:extLst>
          </p:cNvPr>
          <p:cNvSpPr txBox="1"/>
          <p:nvPr/>
        </p:nvSpPr>
        <p:spPr>
          <a:xfrm>
            <a:off x="95483" y="5873380"/>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2021.</a:t>
            </a:r>
          </a:p>
          <a:p>
            <a:r>
              <a:rPr lang="en-US" sz="1000" baseline="30000" dirty="0">
                <a:latin typeface="Arial Narrow" panose="020B0606020202030204" pitchFamily="34" charset="0"/>
              </a:rPr>
              <a:t>2</a:t>
            </a:r>
            <a:r>
              <a:rPr lang="en-US" sz="1000" dirty="0">
                <a:latin typeface="Arial Narrow" panose="020B0606020202030204" pitchFamily="34" charset="0"/>
              </a:rPr>
              <a:t> PR/USD = Puerto Rico/US Dependencies, 98% persons living with HIV infection on 12/31/2021 who were born in PR/USD were born in Puerto Rico; NH = non-Hispanic; API = Asian/Pacific Islander</a:t>
            </a:r>
            <a:r>
              <a:rPr lang="en-US" sz="1000" dirty="0">
                <a:latin typeface="Arial Narrow" panose="020B0606020202030204" pitchFamily="34" charset="0"/>
                <a:cs typeface="Arial" panose="020B0604020202020204" pitchFamily="34" charset="0"/>
              </a:rPr>
              <a:t>; </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1/1/2023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10</a:t>
            </a:fld>
            <a:endParaRPr lang="en-US" dirty="0"/>
          </a:p>
        </p:txBody>
      </p:sp>
    </p:spTree>
    <p:extLst>
      <p:ext uri="{BB962C8B-B14F-4D97-AF65-F5344CB8AC3E}">
        <p14:creationId xmlns:p14="http://schemas.microsoft.com/office/powerpoint/2010/main" val="3642054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fontScale="90000"/>
          </a:bodyPr>
          <a:lstStyle/>
          <a:p>
            <a:pPr algn="ctr"/>
            <a:r>
              <a:rPr lang="en-US" sz="2400" dirty="0">
                <a:latin typeface="Arial" panose="020B0604020202020204" pitchFamily="34" charset="0"/>
                <a:ea typeface="Calibri" panose="020F0502020204030204" pitchFamily="34" charset="0"/>
              </a:rPr>
              <a:t>Percentage of persons living with HIV infection (PLWH) by race/ethnicity, age, exposure mode, and place of birth by sex assigned at birth, Massachusetts 2021</a:t>
            </a:r>
            <a:r>
              <a:rPr lang="en-US" sz="2400" baseline="30000" dirty="0"/>
              <a:t>1</a:t>
            </a:r>
            <a:r>
              <a:rPr lang="en-US" sz="2400" dirty="0"/>
              <a:t> </a:t>
            </a:r>
          </a:p>
        </p:txBody>
      </p:sp>
      <p:sp>
        <p:nvSpPr>
          <p:cNvPr id="5" name="TextBox 4">
            <a:extLst>
              <a:ext uri="{FF2B5EF4-FFF2-40B4-BE49-F238E27FC236}">
                <a16:creationId xmlns:a16="http://schemas.microsoft.com/office/drawing/2014/main" id="{9110A464-8724-09B0-9BBA-7EE442EFCAAC}"/>
              </a:ext>
            </a:extLst>
          </p:cNvPr>
          <p:cNvSpPr txBox="1"/>
          <p:nvPr/>
        </p:nvSpPr>
        <p:spPr>
          <a:xfrm>
            <a:off x="437567" y="5938504"/>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2021. </a:t>
            </a:r>
          </a:p>
          <a:p>
            <a:r>
              <a:rPr lang="en-US" sz="1000" dirty="0">
                <a:latin typeface="Arial Narrow" panose="020B0606020202030204" pitchFamily="34" charset="0"/>
              </a:rPr>
              <a:t>NH = non-Hispanic; MSM=male-to-male sex; IDU=injection drug use; HTSX=heterosexual sex; Pres. HTSX=presumed heterosexual exposure, includes individuals assigned female at birth with a negative history of injection drug use who report having sex with an individual that identifies as male of unknown HIV status and risk; NIR=no identified risk; Data Source: Bureau of Infectious Disease and Laboratory Sciences, data are current as of 1/1/2023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11</a:t>
            </a:fld>
            <a:endParaRPr lang="en-US" dirty="0"/>
          </a:p>
        </p:txBody>
      </p:sp>
      <p:grpSp>
        <p:nvGrpSpPr>
          <p:cNvPr id="19" name="Group 18">
            <a:extLst>
              <a:ext uri="{FF2B5EF4-FFF2-40B4-BE49-F238E27FC236}">
                <a16:creationId xmlns:a16="http://schemas.microsoft.com/office/drawing/2014/main" id="{3E6DF2C3-2ACA-8934-B8E9-BDF71E160AFE}"/>
              </a:ext>
            </a:extLst>
          </p:cNvPr>
          <p:cNvGrpSpPr/>
          <p:nvPr/>
        </p:nvGrpSpPr>
        <p:grpSpPr>
          <a:xfrm>
            <a:off x="666750" y="1377443"/>
            <a:ext cx="10972800" cy="4467994"/>
            <a:chOff x="95599" y="534017"/>
            <a:chExt cx="6762401" cy="4252483"/>
          </a:xfrm>
        </p:grpSpPr>
        <p:graphicFrame>
          <p:nvGraphicFramePr>
            <p:cNvPr id="20" name="Chart 19">
              <a:extLst>
                <a:ext uri="{FF2B5EF4-FFF2-40B4-BE49-F238E27FC236}">
                  <a16:creationId xmlns:a16="http://schemas.microsoft.com/office/drawing/2014/main" id="{9E643DEC-4E1E-FCD4-BD06-AFB9464892A9}"/>
                </a:ext>
              </a:extLst>
            </p:cNvPr>
            <p:cNvGraphicFramePr/>
            <p:nvPr>
              <p:extLst>
                <p:ext uri="{D42A27DB-BD31-4B8C-83A1-F6EECF244321}">
                  <p14:modId xmlns:p14="http://schemas.microsoft.com/office/powerpoint/2010/main" val="1428333105"/>
                </p:ext>
              </p:extLst>
            </p:nvPr>
          </p:nvGraphicFramePr>
          <p:xfrm>
            <a:off x="3778250" y="657128"/>
            <a:ext cx="3079750" cy="20955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Chart 20">
              <a:extLst>
                <a:ext uri="{FF2B5EF4-FFF2-40B4-BE49-F238E27FC236}">
                  <a16:creationId xmlns:a16="http://schemas.microsoft.com/office/drawing/2014/main" id="{7DCA193A-4B54-574A-F47B-70EE301A28F6}"/>
                </a:ext>
              </a:extLst>
            </p:cNvPr>
            <p:cNvGraphicFramePr/>
            <p:nvPr>
              <p:extLst>
                <p:ext uri="{D42A27DB-BD31-4B8C-83A1-F6EECF244321}">
                  <p14:modId xmlns:p14="http://schemas.microsoft.com/office/powerpoint/2010/main" val="3168966097"/>
                </p:ext>
              </p:extLst>
            </p:nvPr>
          </p:nvGraphicFramePr>
          <p:xfrm>
            <a:off x="95599" y="747836"/>
            <a:ext cx="3590925" cy="204787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2" name="Chart 21">
              <a:extLst>
                <a:ext uri="{FF2B5EF4-FFF2-40B4-BE49-F238E27FC236}">
                  <a16:creationId xmlns:a16="http://schemas.microsoft.com/office/drawing/2014/main" id="{5610CA4A-FC8A-1DF9-0724-3230D8F2E675}"/>
                </a:ext>
              </a:extLst>
            </p:cNvPr>
            <p:cNvGraphicFramePr/>
            <p:nvPr>
              <p:extLst>
                <p:ext uri="{D42A27DB-BD31-4B8C-83A1-F6EECF244321}">
                  <p14:modId xmlns:p14="http://schemas.microsoft.com/office/powerpoint/2010/main" val="975503576"/>
                </p:ext>
              </p:extLst>
            </p:nvPr>
          </p:nvGraphicFramePr>
          <p:xfrm>
            <a:off x="3334534" y="3000088"/>
            <a:ext cx="3295650" cy="1733550"/>
          </p:xfrm>
          <a:graphic>
            <a:graphicData uri="http://schemas.openxmlformats.org/drawingml/2006/chart">
              <c:chart xmlns:c="http://schemas.openxmlformats.org/drawingml/2006/chart" xmlns:r="http://schemas.openxmlformats.org/officeDocument/2006/relationships" r:id="rId5"/>
            </a:graphicData>
          </a:graphic>
        </p:graphicFrame>
        <p:sp>
          <p:nvSpPr>
            <p:cNvPr id="23" name="TextBox 22">
              <a:extLst>
                <a:ext uri="{FF2B5EF4-FFF2-40B4-BE49-F238E27FC236}">
                  <a16:creationId xmlns:a16="http://schemas.microsoft.com/office/drawing/2014/main" id="{11FA35CC-CDC0-5428-B49D-7A54A3CCAD92}"/>
                </a:ext>
              </a:extLst>
            </p:cNvPr>
            <p:cNvSpPr txBox="1"/>
            <p:nvPr/>
          </p:nvSpPr>
          <p:spPr>
            <a:xfrm>
              <a:off x="1252954" y="587228"/>
              <a:ext cx="1400350" cy="338554"/>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Arial Narrow" panose="020B0606020202030204" pitchFamily="34" charset="0"/>
                </a:rPr>
                <a:t>Race/Ethnicity</a:t>
              </a:r>
            </a:p>
          </p:txBody>
        </p:sp>
        <p:sp>
          <p:nvSpPr>
            <p:cNvPr id="24" name="TextBox 23">
              <a:extLst>
                <a:ext uri="{FF2B5EF4-FFF2-40B4-BE49-F238E27FC236}">
                  <a16:creationId xmlns:a16="http://schemas.microsoft.com/office/drawing/2014/main" id="{B89B71E2-1863-6F5B-CEA5-D6AADF59F171}"/>
                </a:ext>
              </a:extLst>
            </p:cNvPr>
            <p:cNvSpPr txBox="1"/>
            <p:nvPr/>
          </p:nvSpPr>
          <p:spPr>
            <a:xfrm>
              <a:off x="4359673" y="534017"/>
              <a:ext cx="1245373" cy="338554"/>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Arial Narrow" panose="020B0606020202030204" pitchFamily="34" charset="0"/>
                </a:rPr>
                <a:t>Current Age</a:t>
              </a:r>
            </a:p>
          </p:txBody>
        </p:sp>
        <p:sp>
          <p:nvSpPr>
            <p:cNvPr id="25" name="TextBox 24">
              <a:extLst>
                <a:ext uri="{FF2B5EF4-FFF2-40B4-BE49-F238E27FC236}">
                  <a16:creationId xmlns:a16="http://schemas.microsoft.com/office/drawing/2014/main" id="{20D1EC02-F832-3C70-C66E-6F50C6A9E1FD}"/>
                </a:ext>
              </a:extLst>
            </p:cNvPr>
            <p:cNvSpPr txBox="1"/>
            <p:nvPr/>
          </p:nvSpPr>
          <p:spPr>
            <a:xfrm>
              <a:off x="1142439" y="2759316"/>
              <a:ext cx="1652154" cy="338554"/>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Arial Narrow" panose="020B0606020202030204" pitchFamily="34" charset="0"/>
                </a:rPr>
                <a:t>Exposure Mode</a:t>
              </a:r>
            </a:p>
          </p:txBody>
        </p:sp>
        <p:sp>
          <p:nvSpPr>
            <p:cNvPr id="26" name="TextBox 25">
              <a:extLst>
                <a:ext uri="{FF2B5EF4-FFF2-40B4-BE49-F238E27FC236}">
                  <a16:creationId xmlns:a16="http://schemas.microsoft.com/office/drawing/2014/main" id="{5C83A1A4-6E7D-BEBC-148F-F4ECFE07B42B}"/>
                </a:ext>
              </a:extLst>
            </p:cNvPr>
            <p:cNvSpPr txBox="1"/>
            <p:nvPr/>
          </p:nvSpPr>
          <p:spPr>
            <a:xfrm>
              <a:off x="4197308" y="2822353"/>
              <a:ext cx="1652154" cy="338554"/>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Arial Narrow" panose="020B0606020202030204" pitchFamily="34" charset="0"/>
                </a:rPr>
                <a:t>Place of Birth</a:t>
              </a:r>
              <a:endParaRPr kumimoji="0" lang="en-US" sz="1600" b="1" i="0" u="none" strike="noStrike" kern="0" cap="none" spc="0" normalizeH="0" baseline="0" noProof="0" dirty="0">
                <a:ln>
                  <a:noFill/>
                </a:ln>
                <a:solidFill>
                  <a:prstClr val="black"/>
                </a:solidFill>
                <a:effectLst/>
                <a:uLnTx/>
                <a:uFillTx/>
                <a:latin typeface="Arial"/>
              </a:endParaRPr>
            </a:p>
          </p:txBody>
        </p:sp>
        <p:graphicFrame>
          <p:nvGraphicFramePr>
            <p:cNvPr id="27" name="Chart 26">
              <a:extLst>
                <a:ext uri="{FF2B5EF4-FFF2-40B4-BE49-F238E27FC236}">
                  <a16:creationId xmlns:a16="http://schemas.microsoft.com/office/drawing/2014/main" id="{6D04F6BF-AAAD-F766-9F5A-D7E5DB325924}"/>
                </a:ext>
              </a:extLst>
            </p:cNvPr>
            <p:cNvGraphicFramePr/>
            <p:nvPr>
              <p:extLst>
                <p:ext uri="{D42A27DB-BD31-4B8C-83A1-F6EECF244321}">
                  <p14:modId xmlns:p14="http://schemas.microsoft.com/office/powerpoint/2010/main" val="4159265056"/>
                </p:ext>
              </p:extLst>
            </p:nvPr>
          </p:nvGraphicFramePr>
          <p:xfrm>
            <a:off x="294032" y="3030852"/>
            <a:ext cx="3081528" cy="1755648"/>
          </p:xfrm>
          <a:graphic>
            <a:graphicData uri="http://schemas.openxmlformats.org/drawingml/2006/chart">
              <c:chart xmlns:c="http://schemas.openxmlformats.org/drawingml/2006/chart" xmlns:r="http://schemas.openxmlformats.org/officeDocument/2006/relationships" r:id="rId6"/>
            </a:graphicData>
          </a:graphic>
        </p:graphicFrame>
      </p:grpSp>
      <p:sp>
        <p:nvSpPr>
          <p:cNvPr id="28" name="TextBox 27">
            <a:extLst>
              <a:ext uri="{FF2B5EF4-FFF2-40B4-BE49-F238E27FC236}">
                <a16:creationId xmlns:a16="http://schemas.microsoft.com/office/drawing/2014/main" id="{E4F5BFBA-B1A1-5C41-C2A7-6AE837C7AE42}"/>
              </a:ext>
            </a:extLst>
          </p:cNvPr>
          <p:cNvSpPr txBox="1"/>
          <p:nvPr/>
        </p:nvSpPr>
        <p:spPr>
          <a:xfrm>
            <a:off x="2738195" y="1012563"/>
            <a:ext cx="6153150" cy="307777"/>
          </a:xfrm>
          <a:prstGeom prst="rect">
            <a:avLst/>
          </a:prstGeom>
          <a:noFill/>
        </p:spPr>
        <p:txBody>
          <a:bodyPr wrap="square" rtlCol="0">
            <a:spAutoFit/>
          </a:bodyPr>
          <a:lstStyle/>
          <a:p>
            <a:r>
              <a:rPr kumimoji="0" lang="en-US" sz="1400" b="1" i="0" u="none" strike="noStrike" kern="1200" cap="none" spc="0" normalizeH="0" baseline="0" noProof="0" dirty="0">
                <a:ln>
                  <a:noFill/>
                </a:ln>
                <a:solidFill>
                  <a:srgbClr val="76923C"/>
                </a:solidFill>
                <a:effectLst/>
                <a:uLnTx/>
                <a:uFillTx/>
                <a:latin typeface="Arial" panose="020B0604020202020204" pitchFamily="34" charset="0"/>
                <a:ea typeface="Calibri" panose="020F0502020204030204" pitchFamily="34" charset="0"/>
                <a:cs typeface="+mn-cs"/>
              </a:rPr>
              <a:t>Assigned Male at Birth, N= </a:t>
            </a:r>
            <a:r>
              <a:rPr kumimoji="0" lang="en-US" sz="1400" b="1" i="0" u="none" strike="noStrike" kern="1200" cap="none" spc="0" normalizeH="0" baseline="0" noProof="0" dirty="0">
                <a:ln>
                  <a:noFill/>
                </a:ln>
                <a:solidFill>
                  <a:srgbClr val="9BBB59">
                    <a:lumMod val="75000"/>
                  </a:srgbClr>
                </a:solidFill>
                <a:effectLst/>
                <a:uLnTx/>
                <a:uFillTx/>
                <a:latin typeface="Arial" panose="020B0604020202020204" pitchFamily="34" charset="0"/>
                <a:ea typeface="Calibri" panose="020F0502020204030204" pitchFamily="34" charset="0"/>
                <a:cs typeface="+mn-cs"/>
              </a:rPr>
              <a:t>16,622</a:t>
            </a:r>
            <a:r>
              <a:rPr kumimoji="0" lang="en-US" sz="1400" b="1" i="0" u="none" strike="noStrike" kern="1200" cap="none" spc="0" normalizeH="0" baseline="0" noProof="0" dirty="0">
                <a:ln>
                  <a:noFill/>
                </a:ln>
                <a:solidFill>
                  <a:srgbClr val="76923C"/>
                </a:solidFill>
                <a:effectLst/>
                <a:uLnTx/>
                <a:uFillTx/>
                <a:latin typeface="Arial" panose="020B0604020202020204" pitchFamily="34" charset="0"/>
                <a:ea typeface="Calibri" panose="020F0502020204030204" pitchFamily="34" charset="0"/>
                <a:cs typeface="+mn-cs"/>
              </a:rPr>
              <a:t>; </a:t>
            </a:r>
            <a:r>
              <a:rPr kumimoji="0" lang="en-US" sz="1400" b="1" i="0" u="none" strike="noStrike" kern="1200" cap="none" spc="0" normalizeH="0" baseline="0" noProof="0" dirty="0">
                <a:ln>
                  <a:noFill/>
                </a:ln>
                <a:solidFill>
                  <a:srgbClr val="2E648C"/>
                </a:solidFill>
                <a:effectLst/>
                <a:uLnTx/>
                <a:uFillTx/>
                <a:latin typeface="Arial" panose="020B0604020202020204" pitchFamily="34" charset="0"/>
                <a:ea typeface="Calibri" panose="020F0502020204030204" pitchFamily="34" charset="0"/>
                <a:cs typeface="+mn-cs"/>
              </a:rPr>
              <a:t>Assigned Female at Birth, N=</a:t>
            </a:r>
            <a:r>
              <a:rPr kumimoji="0" lang="en-US" sz="1400" b="1" i="0" u="none" strike="noStrike" kern="1200" cap="none" spc="0" normalizeH="0" baseline="0" noProof="0" dirty="0">
                <a:ln>
                  <a:noFill/>
                </a:ln>
                <a:solidFill>
                  <a:srgbClr val="76923C"/>
                </a:solidFill>
                <a:effectLst/>
                <a:uLnTx/>
                <a:uFillTx/>
                <a:latin typeface="Arial" panose="020B0604020202020204" pitchFamily="34" charset="0"/>
                <a:ea typeface="Calibri" panose="020F0502020204030204" pitchFamily="34" charset="0"/>
                <a:cs typeface="+mn-cs"/>
              </a:rPr>
              <a:t> </a:t>
            </a:r>
            <a:r>
              <a:rPr kumimoji="0" lang="en-US" sz="1400" b="1" i="0" u="none" strike="noStrike" kern="1200" cap="none" spc="0" normalizeH="0" baseline="0" noProof="0" dirty="0">
                <a:ln>
                  <a:noFill/>
                </a:ln>
                <a:solidFill>
                  <a:srgbClr val="4F81BD">
                    <a:lumMod val="75000"/>
                  </a:srgbClr>
                </a:solidFill>
                <a:effectLst/>
                <a:uLnTx/>
                <a:uFillTx/>
                <a:latin typeface="Arial" panose="020B0604020202020204" pitchFamily="34" charset="0"/>
                <a:ea typeface="Calibri" panose="020F0502020204030204" pitchFamily="34" charset="0"/>
                <a:cs typeface="+mn-cs"/>
              </a:rPr>
              <a:t>6,771</a:t>
            </a:r>
            <a:endParaRPr lang="en-US" sz="1400" dirty="0"/>
          </a:p>
        </p:txBody>
      </p:sp>
    </p:spTree>
    <p:extLst>
      <p:ext uri="{BB962C8B-B14F-4D97-AF65-F5344CB8AC3E}">
        <p14:creationId xmlns:p14="http://schemas.microsoft.com/office/powerpoint/2010/main" val="2070319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Percentage of PLWH by exposure mode and race/ethnicity, </a:t>
            </a:r>
            <a:br>
              <a:rPr lang="en-US" sz="2400" dirty="0"/>
            </a:br>
            <a:r>
              <a:rPr lang="en-US" sz="2400" dirty="0"/>
              <a:t>Massachusetts 2021</a:t>
            </a:r>
            <a:r>
              <a:rPr lang="en-US" sz="2400" baseline="30000" dirty="0"/>
              <a:t>1</a:t>
            </a:r>
            <a:r>
              <a:rPr lang="en-US" sz="2400" dirty="0"/>
              <a:t> </a:t>
            </a:r>
          </a:p>
        </p:txBody>
      </p:sp>
      <p:graphicFrame>
        <p:nvGraphicFramePr>
          <p:cNvPr id="10" name="Chart 9">
            <a:extLst>
              <a:ext uri="{FF2B5EF4-FFF2-40B4-BE49-F238E27FC236}">
                <a16:creationId xmlns:a16="http://schemas.microsoft.com/office/drawing/2014/main" id="{298D54E8-8987-C094-6CA3-2D767D373F2B}"/>
              </a:ext>
            </a:extLst>
          </p:cNvPr>
          <p:cNvGraphicFramePr/>
          <p:nvPr>
            <p:extLst>
              <p:ext uri="{D42A27DB-BD31-4B8C-83A1-F6EECF244321}">
                <p14:modId xmlns:p14="http://schemas.microsoft.com/office/powerpoint/2010/main" val="1805740307"/>
              </p:ext>
            </p:extLst>
          </p:nvPr>
        </p:nvGraphicFramePr>
        <p:xfrm>
          <a:off x="66920" y="1056527"/>
          <a:ext cx="11704320" cy="484632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9110A464-8724-09B0-9BBA-7EE442EFCAAC}"/>
              </a:ext>
            </a:extLst>
          </p:cNvPr>
          <p:cNvSpPr txBox="1"/>
          <p:nvPr/>
        </p:nvSpPr>
        <p:spPr>
          <a:xfrm>
            <a:off x="463242" y="5970055"/>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2021.</a:t>
            </a:r>
          </a:p>
          <a:p>
            <a:r>
              <a:rPr lang="en-US" sz="1000" dirty="0">
                <a:latin typeface="Arial Narrow" panose="020B0606020202030204" pitchFamily="34" charset="0"/>
              </a:rPr>
              <a:t>NH = non-Hispanic; MSM=male-to-male sex; IDU=injection drug use; HTSX=heterosexual sex; Pres. HTSX=presumed heterosexual exposure, includes individuals assigned female at birth with a negative history of injection drug use who report having sex with an individual that identifies as male of unknown HIV status and risk; NIR=no identified risk; Data Source: Bureau of Infectious Disease and Laboratory Sciences, data are current as of 1/1/2023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12</a:t>
            </a:fld>
            <a:endParaRPr lang="en-US" dirty="0"/>
          </a:p>
        </p:txBody>
      </p:sp>
    </p:spTree>
    <p:extLst>
      <p:ext uri="{BB962C8B-B14F-4D97-AF65-F5344CB8AC3E}">
        <p14:creationId xmlns:p14="http://schemas.microsoft.com/office/powerpoint/2010/main" val="2061559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Age-adjusted HIV prevalence rates per 100,000 population</a:t>
            </a:r>
            <a:r>
              <a:rPr lang="en-US" sz="2400" baseline="30000" dirty="0"/>
              <a:t>1</a:t>
            </a:r>
            <a:r>
              <a:rPr lang="en-US" sz="2400" dirty="0"/>
              <a:t> by sex assigned at birth and race/ethnicity, Massachusetts 2021 (N=23,393)</a:t>
            </a:r>
            <a:r>
              <a:rPr lang="en-US" sz="2400" baseline="30000" dirty="0"/>
              <a:t>2</a:t>
            </a:r>
            <a:r>
              <a:rPr lang="en-US" sz="2400" dirty="0"/>
              <a:t> </a:t>
            </a:r>
          </a:p>
        </p:txBody>
      </p:sp>
      <p:sp>
        <p:nvSpPr>
          <p:cNvPr id="5" name="TextBox 4">
            <a:extLst>
              <a:ext uri="{FF2B5EF4-FFF2-40B4-BE49-F238E27FC236}">
                <a16:creationId xmlns:a16="http://schemas.microsoft.com/office/drawing/2014/main" id="{9110A464-8724-09B0-9BBA-7EE442EFCAAC}"/>
              </a:ext>
            </a:extLst>
          </p:cNvPr>
          <p:cNvSpPr txBox="1"/>
          <p:nvPr/>
        </p:nvSpPr>
        <p:spPr>
          <a:xfrm>
            <a:off x="463242" y="5849821"/>
            <a:ext cx="11470139" cy="707886"/>
          </a:xfrm>
          <a:prstGeom prst="rect">
            <a:avLst/>
          </a:prstGeom>
          <a:noFill/>
        </p:spPr>
        <p:txBody>
          <a:bodyPr wrap="square" rtlCol="0">
            <a:spAutoFit/>
          </a:bodyPr>
          <a:lstStyle/>
          <a:p>
            <a:r>
              <a:rPr lang="en-US" sz="1000" baseline="30000" dirty="0">
                <a:latin typeface="Arial Narrow" panose="020B0606020202030204" pitchFamily="34" charset="0"/>
              </a:rPr>
              <a:t>1</a:t>
            </a:r>
            <a:r>
              <a:rPr lang="en-US" sz="1000" dirty="0">
                <a:latin typeface="Arial Narrow" panose="020B0606020202030204" pitchFamily="34" charset="0"/>
              </a:rPr>
              <a:t> As of 1/1/2020, BIDLS calculates rates per 100,000 population using denominators estimated by the University of Massachusetts Donahue Institute using a modified Hamilton-Perry model (</a:t>
            </a:r>
            <a:r>
              <a:rPr lang="en-US" sz="1000" dirty="0" err="1">
                <a:latin typeface="Arial Narrow" panose="020B0606020202030204" pitchFamily="34" charset="0"/>
              </a:rPr>
              <a:t>Strate</a:t>
            </a:r>
            <a:r>
              <a:rPr lang="en-US" sz="1000" dirty="0">
                <a:latin typeface="Arial Narrow" panose="020B0606020202030204" pitchFamily="34" charset="0"/>
              </a:rPr>
              <a:t> S, et al. Small Area Population Estimates for 2011 through 2020, report published Oct 2016). Note that rates and trends calculated using previous methods cannot be compared to these. All rates are age-adjusted using the 2000 US standard population.</a:t>
            </a:r>
            <a:endParaRPr lang="en-US" sz="1000" baseline="30000" dirty="0">
              <a:latin typeface="Arial Narrow" panose="020B0606020202030204" pitchFamily="34" charset="0"/>
              <a:cs typeface="Arial" panose="020B0604020202020204" pitchFamily="34" charset="0"/>
            </a:endParaRPr>
          </a:p>
          <a:p>
            <a:r>
              <a:rPr lang="en-US" sz="1000" baseline="30000" dirty="0">
                <a:latin typeface="Arial Narrow" panose="020B0606020202030204" pitchFamily="34" charset="0"/>
                <a:cs typeface="Arial" panose="020B0604020202020204" pitchFamily="34" charset="0"/>
              </a:rPr>
              <a:t>2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2021; NH = non-Hispanic; API = Asian/Pacific Islander</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1/1/2023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13</a:t>
            </a:fld>
            <a:endParaRPr lang="en-US" dirty="0"/>
          </a:p>
        </p:txBody>
      </p:sp>
      <p:graphicFrame>
        <p:nvGraphicFramePr>
          <p:cNvPr id="12" name="Chart 11">
            <a:extLst>
              <a:ext uri="{FF2B5EF4-FFF2-40B4-BE49-F238E27FC236}">
                <a16:creationId xmlns:a16="http://schemas.microsoft.com/office/drawing/2014/main" id="{3E744EA1-C610-9BE7-2953-528E5716CCA1}"/>
              </a:ext>
            </a:extLst>
          </p:cNvPr>
          <p:cNvGraphicFramePr/>
          <p:nvPr>
            <p:extLst>
              <p:ext uri="{D42A27DB-BD31-4B8C-83A1-F6EECF244321}">
                <p14:modId xmlns:p14="http://schemas.microsoft.com/office/powerpoint/2010/main" val="156353382"/>
              </p:ext>
            </p:extLst>
          </p:nvPr>
        </p:nvGraphicFramePr>
        <p:xfrm>
          <a:off x="1285875" y="1095374"/>
          <a:ext cx="8953500" cy="48196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27292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463242" y="80806"/>
            <a:ext cx="11557308" cy="874654"/>
          </a:xfrm>
        </p:spPr>
        <p:txBody>
          <a:bodyPr>
            <a:noAutofit/>
          </a:bodyPr>
          <a:lstStyle/>
          <a:p>
            <a:pPr algn="ctr"/>
            <a:r>
              <a:rPr lang="en-US" sz="2000" dirty="0"/>
              <a:t>Average annual age-adjusted death rates among individuals reported with HIV per 100,000 population</a:t>
            </a:r>
            <a:r>
              <a:rPr lang="en-US" sz="2000" baseline="30000" dirty="0"/>
              <a:t>1</a:t>
            </a:r>
            <a:r>
              <a:rPr lang="en-US" sz="2000" dirty="0"/>
              <a:t> by sex assigned at birth and race/ethnicity, Massachusetts 2019–2021</a:t>
            </a:r>
            <a:r>
              <a:rPr lang="en-US" sz="2000" baseline="30000" dirty="0"/>
              <a:t>2</a:t>
            </a:r>
            <a:r>
              <a:rPr lang="en-US" sz="2000" dirty="0"/>
              <a:t> </a:t>
            </a:r>
            <a:br>
              <a:rPr lang="en-US" sz="2000" dirty="0"/>
            </a:br>
            <a:r>
              <a:rPr lang="en-US" sz="2000" dirty="0"/>
              <a:t>(Total number of deaths among individuals reported with HIV from 2019</a:t>
            </a:r>
            <a:r>
              <a:rPr lang="en-US" sz="2000" dirty="0">
                <a:latin typeface="Arial" panose="020B0604020202020204" pitchFamily="34" charset="0"/>
                <a:ea typeface="Calibri" panose="020F0502020204030204" pitchFamily="34" charset="0"/>
                <a:cs typeface="Times New Roman" panose="02020603050405020304" pitchFamily="18" charset="0"/>
              </a:rPr>
              <a:t>–</a:t>
            </a:r>
            <a:r>
              <a:rPr lang="en-US" sz="2000" dirty="0"/>
              <a:t>2021=962) </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14</a:t>
            </a:fld>
            <a:endParaRPr lang="en-US" dirty="0"/>
          </a:p>
        </p:txBody>
      </p:sp>
      <p:graphicFrame>
        <p:nvGraphicFramePr>
          <p:cNvPr id="10" name="Chart 9">
            <a:extLst>
              <a:ext uri="{FF2B5EF4-FFF2-40B4-BE49-F238E27FC236}">
                <a16:creationId xmlns:a16="http://schemas.microsoft.com/office/drawing/2014/main" id="{7AEE3165-B9FA-58CB-B201-B903A18E3015}"/>
              </a:ext>
            </a:extLst>
          </p:cNvPr>
          <p:cNvGraphicFramePr/>
          <p:nvPr>
            <p:extLst>
              <p:ext uri="{D42A27DB-BD31-4B8C-83A1-F6EECF244321}">
                <p14:modId xmlns:p14="http://schemas.microsoft.com/office/powerpoint/2010/main" val="1399069707"/>
              </p:ext>
            </p:extLst>
          </p:nvPr>
        </p:nvGraphicFramePr>
        <p:xfrm>
          <a:off x="213932" y="955460"/>
          <a:ext cx="11806618" cy="4763971"/>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816450A2-FAE6-61FC-D278-9B34C02C6C12}"/>
              </a:ext>
            </a:extLst>
          </p:cNvPr>
          <p:cNvSpPr txBox="1"/>
          <p:nvPr/>
        </p:nvSpPr>
        <p:spPr>
          <a:xfrm>
            <a:off x="463242" y="5849821"/>
            <a:ext cx="11470139" cy="707886"/>
          </a:xfrm>
          <a:prstGeom prst="rect">
            <a:avLst/>
          </a:prstGeom>
          <a:noFill/>
        </p:spPr>
        <p:txBody>
          <a:bodyPr wrap="square" rtlCol="0">
            <a:spAutoFit/>
          </a:bodyPr>
          <a:lstStyle/>
          <a:p>
            <a:r>
              <a:rPr lang="en-US" sz="1000" baseline="30000" dirty="0">
                <a:latin typeface="Arial Narrow" panose="020B0606020202030204" pitchFamily="34" charset="0"/>
              </a:rPr>
              <a:t>1</a:t>
            </a:r>
            <a:r>
              <a:rPr lang="en-US" sz="1000" dirty="0">
                <a:latin typeface="Arial Narrow" panose="020B0606020202030204" pitchFamily="34" charset="0"/>
              </a:rPr>
              <a:t> As of 1/1/2020, BIDLS calculates rates per 100,000 population using denominators estimated by the University of Massachusetts Donahue Institute using a modified Hamilton-Perry model (</a:t>
            </a:r>
            <a:r>
              <a:rPr lang="en-US" sz="1000" dirty="0" err="1">
                <a:latin typeface="Arial Narrow" panose="020B0606020202030204" pitchFamily="34" charset="0"/>
              </a:rPr>
              <a:t>Strate</a:t>
            </a:r>
            <a:r>
              <a:rPr lang="en-US" sz="1000" dirty="0">
                <a:latin typeface="Arial Narrow" panose="020B0606020202030204" pitchFamily="34" charset="0"/>
              </a:rPr>
              <a:t> S, et al. Small Area Population Estimates for 2011 through 2020, report published Oct 2016). Note that rates and trends calculated using previous methods cannot be compared to these. All rates are age-adjusted using the 2000 US standard population.</a:t>
            </a:r>
            <a:endParaRPr lang="en-US" sz="1000" baseline="30000" dirty="0">
              <a:latin typeface="Arial Narrow" panose="020B0606020202030204" pitchFamily="34" charset="0"/>
              <a:cs typeface="Arial" panose="020B0604020202020204" pitchFamily="34" charset="0"/>
            </a:endParaRPr>
          </a:p>
          <a:p>
            <a:r>
              <a:rPr lang="en-US" sz="1000" baseline="30000" dirty="0">
                <a:latin typeface="Arial Narrow" panose="020B0606020202030204" pitchFamily="34" charset="0"/>
                <a:cs typeface="Arial" panose="020B0604020202020204" pitchFamily="34" charset="0"/>
              </a:rPr>
              <a:t>2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2021; NH = non-Hispanic</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1/1/2023 and subject to change</a:t>
            </a:r>
          </a:p>
        </p:txBody>
      </p:sp>
    </p:spTree>
    <p:extLst>
      <p:ext uri="{BB962C8B-B14F-4D97-AF65-F5344CB8AC3E}">
        <p14:creationId xmlns:p14="http://schemas.microsoft.com/office/powerpoint/2010/main" val="4071702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Deaths among individuals reported with HIV by exposure mode, Massachusetts 2021 (N=345)</a:t>
            </a:r>
            <a:r>
              <a:rPr lang="en-US" sz="2400" baseline="30000" dirty="0"/>
              <a:t>1</a:t>
            </a:r>
            <a:r>
              <a:rPr lang="en-US" sz="2400" dirty="0"/>
              <a:t> </a:t>
            </a:r>
          </a:p>
        </p:txBody>
      </p:sp>
      <p:sp>
        <p:nvSpPr>
          <p:cNvPr id="5" name="TextBox 4">
            <a:extLst>
              <a:ext uri="{FF2B5EF4-FFF2-40B4-BE49-F238E27FC236}">
                <a16:creationId xmlns:a16="http://schemas.microsoft.com/office/drawing/2014/main" id="{9110A464-8724-09B0-9BBA-7EE442EFCAAC}"/>
              </a:ext>
            </a:extLst>
          </p:cNvPr>
          <p:cNvSpPr txBox="1"/>
          <p:nvPr/>
        </p:nvSpPr>
        <p:spPr>
          <a:xfrm>
            <a:off x="510651" y="5943600"/>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2021.</a:t>
            </a:r>
          </a:p>
          <a:p>
            <a:r>
              <a:rPr lang="en-US" sz="1000" dirty="0">
                <a:latin typeface="Arial Narrow" panose="020B0606020202030204" pitchFamily="34" charset="0"/>
              </a:rPr>
              <a:t>MSM=male-to-male sex; IDU=injection drug use; HTSX=heterosexual sex; Pres. HTSX=presumed heterosexual exposure, includes individuals assigned female at birth with a negative history of injection drug use who report having sex with an individual that identifies as male of unknown HIV status and risk; NIR=no identified risk; Data Source: Bureau of Infectious Disease and Laboratory Sciences, data are current as of 1/1/2023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15</a:t>
            </a:fld>
            <a:endParaRPr lang="en-US" dirty="0"/>
          </a:p>
        </p:txBody>
      </p:sp>
      <p:graphicFrame>
        <p:nvGraphicFramePr>
          <p:cNvPr id="10" name="Chart 9">
            <a:extLst>
              <a:ext uri="{FF2B5EF4-FFF2-40B4-BE49-F238E27FC236}">
                <a16:creationId xmlns:a16="http://schemas.microsoft.com/office/drawing/2014/main" id="{239EEF53-2741-4492-022D-FA8FB1FBB434}"/>
              </a:ext>
            </a:extLst>
          </p:cNvPr>
          <p:cNvGraphicFramePr/>
          <p:nvPr>
            <p:extLst>
              <p:ext uri="{D42A27DB-BD31-4B8C-83A1-F6EECF244321}">
                <p14:modId xmlns:p14="http://schemas.microsoft.com/office/powerpoint/2010/main" val="3675750384"/>
              </p:ext>
            </p:extLst>
          </p:nvPr>
        </p:nvGraphicFramePr>
        <p:xfrm>
          <a:off x="2057400" y="1095376"/>
          <a:ext cx="7448551" cy="48482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7786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73452" y="197013"/>
            <a:ext cx="10972800" cy="874654"/>
          </a:xfrm>
        </p:spPr>
        <p:txBody>
          <a:bodyPr>
            <a:normAutofit fontScale="90000"/>
          </a:bodyPr>
          <a:lstStyle/>
          <a:p>
            <a:pPr algn="ctr"/>
            <a:r>
              <a:rPr lang="en-US" sz="2400" dirty="0"/>
              <a:t>Five-year survival among with individuals with AIDS by year of diagnosis, Massachusetts 1987–2021</a:t>
            </a:r>
            <a:r>
              <a:rPr lang="en-US" sz="2400" baseline="30000" dirty="0"/>
              <a:t>1</a:t>
            </a:r>
            <a:r>
              <a:rPr lang="en-US" sz="2400" dirty="0"/>
              <a:t>  </a:t>
            </a:r>
            <a:br>
              <a:rPr lang="en-US" sz="2400" dirty="0"/>
            </a:br>
            <a:r>
              <a:rPr lang="en-US" sz="2400" dirty="0"/>
              <a:t>(Total number of AIDS diagnoses from 1987–2021, N=24,895)</a:t>
            </a:r>
            <a:br>
              <a:rPr lang="en-US" sz="2400" dirty="0"/>
            </a:br>
            <a:endParaRPr lang="en-US" sz="2400" dirty="0"/>
          </a:p>
        </p:txBody>
      </p:sp>
      <p:sp>
        <p:nvSpPr>
          <p:cNvPr id="5" name="TextBox 4">
            <a:extLst>
              <a:ext uri="{FF2B5EF4-FFF2-40B4-BE49-F238E27FC236}">
                <a16:creationId xmlns:a16="http://schemas.microsoft.com/office/drawing/2014/main" id="{9110A464-8724-09B0-9BBA-7EE442EFCAAC}"/>
              </a:ext>
            </a:extLst>
          </p:cNvPr>
          <p:cNvSpPr txBox="1"/>
          <p:nvPr/>
        </p:nvSpPr>
        <p:spPr>
          <a:xfrm>
            <a:off x="463242" y="6100233"/>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2021.</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1/1/2023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16</a:t>
            </a:fld>
            <a:endParaRPr lang="en-US" dirty="0"/>
          </a:p>
        </p:txBody>
      </p:sp>
      <p:grpSp>
        <p:nvGrpSpPr>
          <p:cNvPr id="26" name="Group 25">
            <a:extLst>
              <a:ext uri="{FF2B5EF4-FFF2-40B4-BE49-F238E27FC236}">
                <a16:creationId xmlns:a16="http://schemas.microsoft.com/office/drawing/2014/main" id="{007CE800-70C7-E3C8-7C32-4C02FC5C21CD}"/>
              </a:ext>
            </a:extLst>
          </p:cNvPr>
          <p:cNvGrpSpPr/>
          <p:nvPr/>
        </p:nvGrpSpPr>
        <p:grpSpPr>
          <a:xfrm>
            <a:off x="866775" y="1163371"/>
            <a:ext cx="10178249" cy="4837380"/>
            <a:chOff x="262100" y="5134239"/>
            <a:chExt cx="5712870" cy="3572725"/>
          </a:xfrm>
        </p:grpSpPr>
        <p:graphicFrame>
          <p:nvGraphicFramePr>
            <p:cNvPr id="27" name="Chart 26">
              <a:extLst>
                <a:ext uri="{FF2B5EF4-FFF2-40B4-BE49-F238E27FC236}">
                  <a16:creationId xmlns:a16="http://schemas.microsoft.com/office/drawing/2014/main" id="{C8EAE40B-3886-D4AC-8426-D82B6814B30C}"/>
                </a:ext>
              </a:extLst>
            </p:cNvPr>
            <p:cNvGraphicFramePr/>
            <p:nvPr>
              <p:extLst>
                <p:ext uri="{D42A27DB-BD31-4B8C-83A1-F6EECF244321}">
                  <p14:modId xmlns:p14="http://schemas.microsoft.com/office/powerpoint/2010/main" val="235893800"/>
                </p:ext>
              </p:extLst>
            </p:nvPr>
          </p:nvGraphicFramePr>
          <p:xfrm>
            <a:off x="262100" y="5134239"/>
            <a:ext cx="5648208" cy="3572725"/>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Box 49">
              <a:extLst>
                <a:ext uri="{FF2B5EF4-FFF2-40B4-BE49-F238E27FC236}">
                  <a16:creationId xmlns:a16="http://schemas.microsoft.com/office/drawing/2014/main" id="{508989E0-A23A-048A-9769-DA553061EBFD}"/>
                </a:ext>
              </a:extLst>
            </p:cNvPr>
            <p:cNvSpPr txBox="1"/>
            <p:nvPr/>
          </p:nvSpPr>
          <p:spPr>
            <a:xfrm>
              <a:off x="2197554" y="5202476"/>
              <a:ext cx="498635" cy="227314"/>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BE4B48"/>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2012-2016</a:t>
              </a:r>
              <a:endParaRPr kumimoji="0" lang="en-US" sz="14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endParaRPr>
            </a:p>
          </p:txBody>
        </p:sp>
        <p:sp>
          <p:nvSpPr>
            <p:cNvPr id="29" name="TextBox 49">
              <a:extLst>
                <a:ext uri="{FF2B5EF4-FFF2-40B4-BE49-F238E27FC236}">
                  <a16:creationId xmlns:a16="http://schemas.microsoft.com/office/drawing/2014/main" id="{9BC5D2B9-A485-F14A-AE8E-670A7DFABD32}"/>
                </a:ext>
              </a:extLst>
            </p:cNvPr>
            <p:cNvSpPr txBox="1"/>
            <p:nvPr/>
          </p:nvSpPr>
          <p:spPr>
            <a:xfrm>
              <a:off x="5476335" y="5423473"/>
              <a:ext cx="498635" cy="227314"/>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376092"/>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2007-2011</a:t>
              </a:r>
              <a:endParaRPr kumimoji="0" lang="en-US" sz="14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endParaRPr>
            </a:p>
          </p:txBody>
        </p:sp>
        <p:sp>
          <p:nvSpPr>
            <p:cNvPr id="30" name="TextBox 49">
              <a:extLst>
                <a:ext uri="{FF2B5EF4-FFF2-40B4-BE49-F238E27FC236}">
                  <a16:creationId xmlns:a16="http://schemas.microsoft.com/office/drawing/2014/main" id="{C603EFEB-C29D-4A11-E374-E7823D899265}"/>
                </a:ext>
              </a:extLst>
            </p:cNvPr>
            <p:cNvSpPr txBox="1"/>
            <p:nvPr/>
          </p:nvSpPr>
          <p:spPr>
            <a:xfrm>
              <a:off x="5476335" y="5565757"/>
              <a:ext cx="498635" cy="227314"/>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95B3D7"/>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2002-2006</a:t>
              </a:r>
              <a:endParaRPr kumimoji="0" lang="en-US" sz="14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endParaRPr>
            </a:p>
          </p:txBody>
        </p:sp>
        <p:sp>
          <p:nvSpPr>
            <p:cNvPr id="31" name="TextBox 49">
              <a:extLst>
                <a:ext uri="{FF2B5EF4-FFF2-40B4-BE49-F238E27FC236}">
                  <a16:creationId xmlns:a16="http://schemas.microsoft.com/office/drawing/2014/main" id="{0DD4F13E-1A3E-01DB-2DBA-4A6B1CED27C4}"/>
                </a:ext>
              </a:extLst>
            </p:cNvPr>
            <p:cNvSpPr txBox="1"/>
            <p:nvPr/>
          </p:nvSpPr>
          <p:spPr>
            <a:xfrm>
              <a:off x="5476335" y="5752889"/>
              <a:ext cx="498635" cy="227314"/>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B3A2C7"/>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1997-2001</a:t>
              </a:r>
              <a:endParaRPr kumimoji="0" lang="en-US" sz="14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endParaRPr>
            </a:p>
          </p:txBody>
        </p:sp>
        <p:sp>
          <p:nvSpPr>
            <p:cNvPr id="32" name="TextBox 49">
              <a:extLst>
                <a:ext uri="{FF2B5EF4-FFF2-40B4-BE49-F238E27FC236}">
                  <a16:creationId xmlns:a16="http://schemas.microsoft.com/office/drawing/2014/main" id="{6D9534A1-E3CE-D63D-AA5E-0F67DE3D4302}"/>
                </a:ext>
              </a:extLst>
            </p:cNvPr>
            <p:cNvSpPr txBox="1"/>
            <p:nvPr/>
          </p:nvSpPr>
          <p:spPr>
            <a:xfrm>
              <a:off x="5476335" y="6654630"/>
              <a:ext cx="498635" cy="227314"/>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606B2D"/>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1992-1996</a:t>
              </a:r>
              <a:endParaRPr kumimoji="0" lang="en-US" sz="14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endParaRPr>
            </a:p>
          </p:txBody>
        </p:sp>
        <p:sp>
          <p:nvSpPr>
            <p:cNvPr id="33" name="TextBox 49">
              <a:extLst>
                <a:ext uri="{FF2B5EF4-FFF2-40B4-BE49-F238E27FC236}">
                  <a16:creationId xmlns:a16="http://schemas.microsoft.com/office/drawing/2014/main" id="{867E3BF4-1BB8-CF6F-C516-5FC951E9990C}"/>
                </a:ext>
              </a:extLst>
            </p:cNvPr>
            <p:cNvSpPr txBox="1"/>
            <p:nvPr/>
          </p:nvSpPr>
          <p:spPr>
            <a:xfrm>
              <a:off x="5476335" y="7587794"/>
              <a:ext cx="498635" cy="227314"/>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7030A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1987-1991</a:t>
              </a:r>
              <a:endParaRPr kumimoji="0" lang="en-US" sz="1600" b="0" i="0" u="none" strike="noStrike" kern="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endParaRPr>
            </a:p>
          </p:txBody>
        </p:sp>
        <p:sp>
          <p:nvSpPr>
            <p:cNvPr id="34" name="TextBox 49">
              <a:extLst>
                <a:ext uri="{FF2B5EF4-FFF2-40B4-BE49-F238E27FC236}">
                  <a16:creationId xmlns:a16="http://schemas.microsoft.com/office/drawing/2014/main" id="{2C87FB15-EAE8-5214-A539-F339E03A281F}"/>
                </a:ext>
              </a:extLst>
            </p:cNvPr>
            <p:cNvSpPr txBox="1"/>
            <p:nvPr/>
          </p:nvSpPr>
          <p:spPr>
            <a:xfrm>
              <a:off x="2138333" y="5533527"/>
              <a:ext cx="730885" cy="276860"/>
            </a:xfrm>
            <a:prstGeom prst="rect">
              <a:avLst/>
            </a:prstGeom>
            <a:noFill/>
          </p:spPr>
          <p:txBody>
            <a:bodyPr wrap="none" rtlCol="0">
              <a:no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9BBB59"/>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2017-2021</a:t>
              </a:r>
              <a:endParaRPr kumimoji="0" lang="en-US" sz="14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15960885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324782" y="80806"/>
            <a:ext cx="11470139" cy="874654"/>
          </a:xfrm>
        </p:spPr>
        <p:txBody>
          <a:bodyPr>
            <a:normAutofit fontScale="90000"/>
          </a:bodyPr>
          <a:lstStyle/>
          <a:p>
            <a:pPr algn="ctr"/>
            <a:r>
              <a:rPr lang="en-US" sz="2400" dirty="0"/>
              <a:t>Age-adjusted rate of death per 100,000 population</a:t>
            </a:r>
            <a:r>
              <a:rPr lang="en-US" sz="2400" baseline="30000" dirty="0"/>
              <a:t>1</a:t>
            </a:r>
            <a:r>
              <a:rPr lang="en-US" sz="2400" dirty="0"/>
              <a:t> among individuals reported with HIV by sex assigned at birth, Massachusetts 2012–2021</a:t>
            </a:r>
            <a:r>
              <a:rPr lang="en-US" sz="2400" baseline="30000" dirty="0"/>
              <a:t>2</a:t>
            </a:r>
            <a:r>
              <a:rPr lang="en-US" sz="2400" dirty="0"/>
              <a:t> </a:t>
            </a:r>
            <a:br>
              <a:rPr lang="en-US" sz="2400" dirty="0"/>
            </a:br>
            <a:r>
              <a:rPr lang="en-US" sz="2400" dirty="0"/>
              <a:t>(Total number of deaths among individuals reported with HIV from 2012–2021=3,040)</a:t>
            </a:r>
          </a:p>
        </p:txBody>
      </p:sp>
      <p:sp>
        <p:nvSpPr>
          <p:cNvPr id="5" name="TextBox 4">
            <a:extLst>
              <a:ext uri="{FF2B5EF4-FFF2-40B4-BE49-F238E27FC236}">
                <a16:creationId xmlns:a16="http://schemas.microsoft.com/office/drawing/2014/main" id="{9110A464-8724-09B0-9BBA-7EE442EFCAAC}"/>
              </a:ext>
            </a:extLst>
          </p:cNvPr>
          <p:cNvSpPr txBox="1"/>
          <p:nvPr/>
        </p:nvSpPr>
        <p:spPr>
          <a:xfrm>
            <a:off x="450268" y="5784616"/>
            <a:ext cx="11470139" cy="707886"/>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rPr>
              <a:t>As of 1/1/2020, BIDLS calculates rates per 100,000 population using denominators estimated by the University of Massachusetts Donahue Institute using a modified Hamilton-Perry model (</a:t>
            </a:r>
            <a:r>
              <a:rPr lang="en-US" sz="1000" dirty="0" err="1">
                <a:latin typeface="Arial Narrow" panose="020B0606020202030204" pitchFamily="34" charset="0"/>
              </a:rPr>
              <a:t>Strate</a:t>
            </a:r>
            <a:r>
              <a:rPr lang="en-US" sz="1000" dirty="0">
                <a:latin typeface="Arial Narrow" panose="020B0606020202030204" pitchFamily="34" charset="0"/>
              </a:rPr>
              <a:t> S, et al. Small Area Population Estimates for 2011 through 2020, report published Oct 2016). Note that rates and trends calculated using previous methods cannot be compared to these. All rates are age-adjusted using the 2000 US standard population.</a:t>
            </a:r>
            <a:endParaRPr lang="en-US" sz="1000" baseline="30000" dirty="0">
              <a:latin typeface="Arial Narrow" panose="020B0606020202030204" pitchFamily="34" charset="0"/>
              <a:cs typeface="Arial" panose="020B0604020202020204" pitchFamily="34" charset="0"/>
            </a:endParaRPr>
          </a:p>
          <a:p>
            <a:r>
              <a:rPr lang="en-US" sz="1000" baseline="30000" dirty="0">
                <a:latin typeface="Arial Narrow" panose="020B0606020202030204" pitchFamily="34" charset="0"/>
                <a:cs typeface="Arial" panose="020B0604020202020204" pitchFamily="34" charset="0"/>
              </a:rPr>
              <a:t>2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2021.</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1/1/2023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17</a:t>
            </a:fld>
            <a:endParaRPr lang="en-US" dirty="0"/>
          </a:p>
        </p:txBody>
      </p:sp>
      <p:grpSp>
        <p:nvGrpSpPr>
          <p:cNvPr id="10" name="Group 9">
            <a:extLst>
              <a:ext uri="{FF2B5EF4-FFF2-40B4-BE49-F238E27FC236}">
                <a16:creationId xmlns:a16="http://schemas.microsoft.com/office/drawing/2014/main" id="{5C0E8814-587A-A09E-893D-B694998E81CC}"/>
              </a:ext>
            </a:extLst>
          </p:cNvPr>
          <p:cNvGrpSpPr/>
          <p:nvPr/>
        </p:nvGrpSpPr>
        <p:grpSpPr>
          <a:xfrm>
            <a:off x="324782" y="1119952"/>
            <a:ext cx="11650413" cy="4582291"/>
            <a:chOff x="425725" y="6484969"/>
            <a:chExt cx="6342023" cy="3140311"/>
          </a:xfrm>
        </p:grpSpPr>
        <p:graphicFrame>
          <p:nvGraphicFramePr>
            <p:cNvPr id="11" name="Chart 10">
              <a:extLst>
                <a:ext uri="{FF2B5EF4-FFF2-40B4-BE49-F238E27FC236}">
                  <a16:creationId xmlns:a16="http://schemas.microsoft.com/office/drawing/2014/main" id="{E4BEAD60-1066-B57E-5F5E-CC8BA92722AF}"/>
                </a:ext>
              </a:extLst>
            </p:cNvPr>
            <p:cNvGraphicFramePr/>
            <p:nvPr>
              <p:extLst>
                <p:ext uri="{D42A27DB-BD31-4B8C-83A1-F6EECF244321}">
                  <p14:modId xmlns:p14="http://schemas.microsoft.com/office/powerpoint/2010/main" val="4104618842"/>
                </p:ext>
              </p:extLst>
            </p:nvPr>
          </p:nvGraphicFramePr>
          <p:xfrm>
            <a:off x="425725" y="6484969"/>
            <a:ext cx="6267557" cy="3140311"/>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49">
              <a:extLst>
                <a:ext uri="{FF2B5EF4-FFF2-40B4-BE49-F238E27FC236}">
                  <a16:creationId xmlns:a16="http://schemas.microsoft.com/office/drawing/2014/main" id="{204BC309-37BB-995B-7D0E-4B51E73E6248}"/>
                </a:ext>
              </a:extLst>
            </p:cNvPr>
            <p:cNvSpPr txBox="1"/>
            <p:nvPr/>
          </p:nvSpPr>
          <p:spPr>
            <a:xfrm>
              <a:off x="5855711" y="6702958"/>
              <a:ext cx="889275" cy="412951"/>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2E648C"/>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Assigned Male at Birth</a:t>
              </a:r>
              <a:endParaRPr kumimoji="0" lang="en-US" sz="16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endParaRPr>
            </a:p>
          </p:txBody>
        </p:sp>
        <p:sp>
          <p:nvSpPr>
            <p:cNvPr id="13" name="TextBox 49">
              <a:extLst>
                <a:ext uri="{FF2B5EF4-FFF2-40B4-BE49-F238E27FC236}">
                  <a16:creationId xmlns:a16="http://schemas.microsoft.com/office/drawing/2014/main" id="{AAB65236-B770-7F6D-1E33-5CB7443141CE}"/>
                </a:ext>
              </a:extLst>
            </p:cNvPr>
            <p:cNvSpPr txBox="1"/>
            <p:nvPr/>
          </p:nvSpPr>
          <p:spPr>
            <a:xfrm>
              <a:off x="5911925" y="7618396"/>
              <a:ext cx="825999" cy="239077"/>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606B2D"/>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Total Population</a:t>
              </a:r>
              <a:endParaRPr kumimoji="0" lang="en-US" sz="16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endParaRPr>
            </a:p>
          </p:txBody>
        </p:sp>
        <p:sp>
          <p:nvSpPr>
            <p:cNvPr id="14" name="TextBox 49">
              <a:extLst>
                <a:ext uri="{FF2B5EF4-FFF2-40B4-BE49-F238E27FC236}">
                  <a16:creationId xmlns:a16="http://schemas.microsoft.com/office/drawing/2014/main" id="{14D096F2-0679-BBE4-D8CC-90246278D633}"/>
                </a:ext>
              </a:extLst>
            </p:cNvPr>
            <p:cNvSpPr txBox="1"/>
            <p:nvPr/>
          </p:nvSpPr>
          <p:spPr>
            <a:xfrm>
              <a:off x="5878473" y="8452846"/>
              <a:ext cx="889275" cy="412951"/>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BE4B48"/>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Assigned Female at Birth</a:t>
              </a:r>
              <a:endParaRPr kumimoji="0" lang="en-US" sz="16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3459076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 Trends in causes of death among individuals reported with HIV infection, Massachusetts 2012–2020 (N=2,310)</a:t>
            </a:r>
            <a:r>
              <a:rPr lang="en-US" sz="2400" baseline="30000" dirty="0"/>
              <a:t>1,2</a:t>
            </a:r>
            <a:r>
              <a:rPr lang="en-US" sz="2400" dirty="0"/>
              <a:t> </a:t>
            </a:r>
          </a:p>
        </p:txBody>
      </p:sp>
      <p:sp>
        <p:nvSpPr>
          <p:cNvPr id="5" name="TextBox 4">
            <a:extLst>
              <a:ext uri="{FF2B5EF4-FFF2-40B4-BE49-F238E27FC236}">
                <a16:creationId xmlns:a16="http://schemas.microsoft.com/office/drawing/2014/main" id="{9110A464-8724-09B0-9BBA-7EE442EFCAAC}"/>
              </a:ext>
            </a:extLst>
          </p:cNvPr>
          <p:cNvSpPr txBox="1"/>
          <p:nvPr/>
        </p:nvSpPr>
        <p:spPr>
          <a:xfrm>
            <a:off x="463242" y="5969404"/>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rPr>
              <a:t>Deaths among individuals reported with HIV infection with a missing cause of death are excluded from this analysis (2012</a:t>
            </a:r>
            <a:r>
              <a:rPr lang="en-US" sz="1000" dirty="0"/>
              <a:t>–</a:t>
            </a:r>
            <a:r>
              <a:rPr lang="en-US" sz="1000" dirty="0">
                <a:latin typeface="Arial Narrow" panose="020B0606020202030204" pitchFamily="34" charset="0"/>
              </a:rPr>
              <a:t>2020 N=385). Data are presented for the most recent ten-year period for which cause of death data was available.</a:t>
            </a:r>
          </a:p>
          <a:p>
            <a:r>
              <a:rPr lang="en-US" sz="1000" baseline="30000" dirty="0">
                <a:latin typeface="Arial Narrow" panose="020B0606020202030204" pitchFamily="34" charset="0"/>
                <a:cs typeface="Arial" panose="020B0604020202020204" pitchFamily="34" charset="0"/>
              </a:rPr>
              <a:t>2</a:t>
            </a:r>
            <a:r>
              <a:rPr lang="en-US" sz="1000" dirty="0">
                <a:latin typeface="Arial Narrow" panose="020B0606020202030204" pitchFamily="34" charset="0"/>
                <a:cs typeface="Arial" panose="020B0604020202020204" pitchFamily="34" charset="0"/>
              </a:rPr>
              <a:t> Please consider the impact of the COVID-19 pandemic on infectious disease screening, treatment, and surveillance in the interpretation of data from 2020 to 2021.</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1/1/2023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18</a:t>
            </a:fld>
            <a:endParaRPr lang="en-US" dirty="0"/>
          </a:p>
        </p:txBody>
      </p:sp>
      <p:grpSp>
        <p:nvGrpSpPr>
          <p:cNvPr id="10" name="Group 9">
            <a:extLst>
              <a:ext uri="{FF2B5EF4-FFF2-40B4-BE49-F238E27FC236}">
                <a16:creationId xmlns:a16="http://schemas.microsoft.com/office/drawing/2014/main" id="{73E71E90-6F17-6708-0963-C5C5070D90A9}"/>
              </a:ext>
            </a:extLst>
          </p:cNvPr>
          <p:cNvGrpSpPr/>
          <p:nvPr/>
        </p:nvGrpSpPr>
        <p:grpSpPr>
          <a:xfrm>
            <a:off x="77199" y="1136587"/>
            <a:ext cx="12120030" cy="4651690"/>
            <a:chOff x="72691" y="361699"/>
            <a:chExt cx="6948643" cy="4876567"/>
          </a:xfrm>
        </p:grpSpPr>
        <p:graphicFrame>
          <p:nvGraphicFramePr>
            <p:cNvPr id="11" name="Chart 10">
              <a:extLst>
                <a:ext uri="{FF2B5EF4-FFF2-40B4-BE49-F238E27FC236}">
                  <a16:creationId xmlns:a16="http://schemas.microsoft.com/office/drawing/2014/main" id="{AD5A17E5-8F25-9FB6-8237-2992BFDD146B}"/>
                </a:ext>
              </a:extLst>
            </p:cNvPr>
            <p:cNvGraphicFramePr/>
            <p:nvPr>
              <p:extLst>
                <p:ext uri="{D42A27DB-BD31-4B8C-83A1-F6EECF244321}">
                  <p14:modId xmlns:p14="http://schemas.microsoft.com/office/powerpoint/2010/main" val="1002720701"/>
                </p:ext>
              </p:extLst>
            </p:nvPr>
          </p:nvGraphicFramePr>
          <p:xfrm>
            <a:off x="72691" y="361699"/>
            <a:ext cx="6643335" cy="4876567"/>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796887AA-1618-F805-21ED-89B5326A0423}"/>
                </a:ext>
              </a:extLst>
            </p:cNvPr>
            <p:cNvSpPr txBox="1"/>
            <p:nvPr/>
          </p:nvSpPr>
          <p:spPr>
            <a:xfrm>
              <a:off x="5958287" y="4096089"/>
              <a:ext cx="670560" cy="322656"/>
            </a:xfrm>
            <a:prstGeom prst="rect">
              <a:avLst/>
            </a:prstGeom>
            <a:noFill/>
          </p:spPr>
          <p:txBody>
            <a:bodyPr wrap="square" rtlCol="0">
              <a:spAutoFit/>
            </a:bodyPr>
            <a:lstStyle/>
            <a:p>
              <a:pPr marL="0" marR="0" lvl="0" indent="-171450" defTabSz="457200" eaLnBrk="1" fontAlgn="auto" latinLnBrk="0" hangingPunct="1">
                <a:lnSpc>
                  <a:spcPct val="100000"/>
                </a:lnSpc>
                <a:spcBef>
                  <a:spcPts val="0"/>
                </a:spcBef>
                <a:spcAft>
                  <a:spcPts val="0"/>
                </a:spcAft>
                <a:buClrTx/>
                <a:buSzPct val="200000"/>
                <a:buFont typeface="Wingdings" panose="05000000000000000000" pitchFamily="2" charset="2"/>
                <a:buChar char="§"/>
                <a:tabLst/>
                <a:defRPr/>
              </a:pPr>
              <a:r>
                <a:rPr kumimoji="0" lang="en-US" sz="1400" b="1" i="0" u="none" strike="noStrike" kern="0" cap="none" spc="0" normalizeH="0" baseline="0" noProof="0" dirty="0">
                  <a:ln>
                    <a:noFill/>
                  </a:ln>
                  <a:solidFill>
                    <a:srgbClr val="1F497D">
                      <a:lumMod val="75000"/>
                    </a:srgbClr>
                  </a:solidFill>
                  <a:effectLst/>
                  <a:uLnTx/>
                  <a:uFillTx/>
                  <a:latin typeface="Arial Narrow" panose="020B0606020202030204" pitchFamily="34" charset="0"/>
                </a:rPr>
                <a:t>HIV</a:t>
              </a:r>
            </a:p>
          </p:txBody>
        </p:sp>
        <p:sp>
          <p:nvSpPr>
            <p:cNvPr id="13" name="TextBox 12">
              <a:extLst>
                <a:ext uri="{FF2B5EF4-FFF2-40B4-BE49-F238E27FC236}">
                  <a16:creationId xmlns:a16="http://schemas.microsoft.com/office/drawing/2014/main" id="{4315F06A-32D6-51D7-D561-155AE1AD9A18}"/>
                </a:ext>
              </a:extLst>
            </p:cNvPr>
            <p:cNvSpPr txBox="1"/>
            <p:nvPr/>
          </p:nvSpPr>
          <p:spPr>
            <a:xfrm>
              <a:off x="5942947" y="3645111"/>
              <a:ext cx="929640" cy="322656"/>
            </a:xfrm>
            <a:prstGeom prst="rect">
              <a:avLst/>
            </a:prstGeom>
            <a:noFill/>
          </p:spPr>
          <p:txBody>
            <a:bodyPr wrap="square" rtlCol="0">
              <a:spAutoFit/>
            </a:bodyPr>
            <a:lstStyle/>
            <a:p>
              <a:pPr marL="0" marR="0" lvl="0" indent="-171450" defTabSz="457200" eaLnBrk="1" fontAlgn="auto" latinLnBrk="0" hangingPunct="1">
                <a:lnSpc>
                  <a:spcPct val="100000"/>
                </a:lnSpc>
                <a:spcBef>
                  <a:spcPts val="0"/>
                </a:spcBef>
                <a:spcAft>
                  <a:spcPts val="0"/>
                </a:spcAft>
                <a:buClrTx/>
                <a:buSzPct val="200000"/>
                <a:buFont typeface="Wingdings" panose="05000000000000000000" pitchFamily="2" charset="2"/>
                <a:buChar char="§"/>
                <a:tabLst/>
                <a:defRPr/>
              </a:pPr>
              <a:r>
                <a:rPr kumimoji="0" lang="en-US" sz="1400" b="1" i="0" u="none" strike="noStrike" kern="0" cap="none" spc="0" normalizeH="0" baseline="0" noProof="0" dirty="0">
                  <a:ln>
                    <a:noFill/>
                  </a:ln>
                  <a:solidFill>
                    <a:srgbClr val="4BACC6">
                      <a:lumMod val="40000"/>
                      <a:lumOff val="60000"/>
                    </a:srgbClr>
                  </a:solidFill>
                  <a:effectLst/>
                  <a:uLnTx/>
                  <a:uFillTx/>
                  <a:latin typeface="Arial Narrow" panose="020B0606020202030204" pitchFamily="34" charset="0"/>
                </a:rPr>
                <a:t>COVID-19</a:t>
              </a:r>
            </a:p>
          </p:txBody>
        </p:sp>
        <p:sp>
          <p:nvSpPr>
            <p:cNvPr id="14" name="TextBox 13">
              <a:extLst>
                <a:ext uri="{FF2B5EF4-FFF2-40B4-BE49-F238E27FC236}">
                  <a16:creationId xmlns:a16="http://schemas.microsoft.com/office/drawing/2014/main" id="{91FA9BB9-AD0F-E8BB-A716-DCC0899628F2}"/>
                </a:ext>
              </a:extLst>
            </p:cNvPr>
            <p:cNvSpPr txBox="1"/>
            <p:nvPr/>
          </p:nvSpPr>
          <p:spPr>
            <a:xfrm>
              <a:off x="5939202" y="2750998"/>
              <a:ext cx="906122" cy="871170"/>
            </a:xfrm>
            <a:prstGeom prst="rect">
              <a:avLst/>
            </a:prstGeom>
            <a:noFill/>
          </p:spPr>
          <p:txBody>
            <a:bodyPr wrap="square" lIns="91440" tIns="91440" rIns="91440" bIns="91440" rtlCol="0">
              <a:spAutoFit/>
            </a:bodyPr>
            <a:lstStyle/>
            <a:p>
              <a:pPr marL="182880" marR="0" lvl="0" indent="-171450" defTabSz="457200" eaLnBrk="1" fontAlgn="auto" latinLnBrk="0" hangingPunct="1">
                <a:lnSpc>
                  <a:spcPct val="100000"/>
                </a:lnSpc>
                <a:spcBef>
                  <a:spcPts val="0"/>
                </a:spcBef>
                <a:spcAft>
                  <a:spcPts val="0"/>
                </a:spcAft>
                <a:buClrTx/>
                <a:buSzPct val="200000"/>
                <a:buFont typeface="Wingdings" panose="05000000000000000000" pitchFamily="2" charset="2"/>
                <a:buChar char="§"/>
                <a:tabLst/>
                <a:defRPr/>
              </a:pPr>
              <a:r>
                <a:rPr kumimoji="0" lang="en-US" sz="1400" b="1" i="0" u="none" strike="noStrike" kern="0" cap="none" spc="0" normalizeH="0" baseline="0" noProof="0" dirty="0">
                  <a:ln>
                    <a:noFill/>
                  </a:ln>
                  <a:solidFill>
                    <a:srgbClr val="9BBB59"/>
                  </a:solidFill>
                  <a:effectLst/>
                  <a:uLnTx/>
                  <a:uFillTx/>
                  <a:latin typeface="Arial Narrow" panose="020B0606020202030204" pitchFamily="34" charset="0"/>
                </a:rPr>
                <a:t>External Causes of Injuries and Poisonings</a:t>
              </a:r>
            </a:p>
          </p:txBody>
        </p:sp>
        <p:sp>
          <p:nvSpPr>
            <p:cNvPr id="15" name="TextBox 14">
              <a:extLst>
                <a:ext uri="{FF2B5EF4-FFF2-40B4-BE49-F238E27FC236}">
                  <a16:creationId xmlns:a16="http://schemas.microsoft.com/office/drawing/2014/main" id="{63D9699C-5018-36D2-F425-851572EF9AD8}"/>
                </a:ext>
              </a:extLst>
            </p:cNvPr>
            <p:cNvSpPr txBox="1"/>
            <p:nvPr/>
          </p:nvSpPr>
          <p:spPr>
            <a:xfrm>
              <a:off x="5942947" y="2356888"/>
              <a:ext cx="807720" cy="322656"/>
            </a:xfrm>
            <a:prstGeom prst="rect">
              <a:avLst/>
            </a:prstGeom>
            <a:noFill/>
          </p:spPr>
          <p:txBody>
            <a:bodyPr wrap="square" rtlCol="0">
              <a:spAutoFit/>
            </a:bodyPr>
            <a:lstStyle/>
            <a:p>
              <a:pPr marL="0" marR="0" lvl="0" indent="-171450" defTabSz="457200" eaLnBrk="1" fontAlgn="auto" latinLnBrk="0" hangingPunct="1">
                <a:lnSpc>
                  <a:spcPct val="100000"/>
                </a:lnSpc>
                <a:spcBef>
                  <a:spcPts val="0"/>
                </a:spcBef>
                <a:spcAft>
                  <a:spcPts val="0"/>
                </a:spcAft>
                <a:buClrTx/>
                <a:buSzPct val="200000"/>
                <a:buFont typeface="Wingdings" panose="05000000000000000000" pitchFamily="2" charset="2"/>
                <a:buChar char="§"/>
                <a:tabLst/>
                <a:defRPr/>
              </a:pPr>
              <a:r>
                <a:rPr kumimoji="0" lang="en-US" sz="1400" b="1" i="0" u="none" strike="noStrike" kern="0" cap="none" spc="0" normalizeH="0" baseline="0" noProof="0" dirty="0">
                  <a:ln>
                    <a:noFill/>
                  </a:ln>
                  <a:solidFill>
                    <a:srgbClr val="8064A2"/>
                  </a:solidFill>
                  <a:effectLst/>
                  <a:uLnTx/>
                  <a:uFillTx/>
                  <a:latin typeface="Arial Narrow" panose="020B0606020202030204" pitchFamily="34" charset="0"/>
                </a:rPr>
                <a:t>Cancer</a:t>
              </a:r>
            </a:p>
          </p:txBody>
        </p:sp>
        <p:sp>
          <p:nvSpPr>
            <p:cNvPr id="16" name="TextBox 15">
              <a:extLst>
                <a:ext uri="{FF2B5EF4-FFF2-40B4-BE49-F238E27FC236}">
                  <a16:creationId xmlns:a16="http://schemas.microsoft.com/office/drawing/2014/main" id="{5E531A06-2711-4A03-C4C2-3E909E6CAA45}"/>
                </a:ext>
              </a:extLst>
            </p:cNvPr>
            <p:cNvSpPr txBox="1"/>
            <p:nvPr/>
          </p:nvSpPr>
          <p:spPr>
            <a:xfrm>
              <a:off x="5916434" y="1899679"/>
              <a:ext cx="1104900" cy="419453"/>
            </a:xfrm>
            <a:prstGeom prst="rect">
              <a:avLst/>
            </a:prstGeom>
            <a:noFill/>
          </p:spPr>
          <p:txBody>
            <a:bodyPr wrap="square" lIns="91440" tIns="91440" rIns="91440" bIns="91440" rtlCol="0">
              <a:spAutoFit/>
            </a:bodyPr>
            <a:lstStyle/>
            <a:p>
              <a:pPr marL="182880" marR="0" lvl="0" indent="-171450" defTabSz="457200" eaLnBrk="1" fontAlgn="auto" latinLnBrk="0" hangingPunct="1">
                <a:lnSpc>
                  <a:spcPct val="100000"/>
                </a:lnSpc>
                <a:spcBef>
                  <a:spcPts val="0"/>
                </a:spcBef>
                <a:spcAft>
                  <a:spcPts val="0"/>
                </a:spcAft>
                <a:buClrTx/>
                <a:buSzPct val="200000"/>
                <a:buFont typeface="Wingdings" panose="05000000000000000000" pitchFamily="2" charset="2"/>
                <a:buChar char="§"/>
                <a:tabLst/>
                <a:defRPr/>
              </a:pPr>
              <a:r>
                <a:rPr kumimoji="0" lang="en-US" sz="1400" b="1" i="0" u="none" strike="noStrike" kern="0" cap="none" spc="0" normalizeH="0" baseline="0" noProof="0" dirty="0">
                  <a:ln>
                    <a:noFill/>
                  </a:ln>
                  <a:solidFill>
                    <a:srgbClr val="4BACC6"/>
                  </a:solidFill>
                  <a:effectLst/>
                  <a:uLnTx/>
                  <a:uFillTx/>
                  <a:latin typeface="Arial Narrow" panose="020B0606020202030204" pitchFamily="34" charset="0"/>
                </a:rPr>
                <a:t>Heart Disease</a:t>
              </a:r>
            </a:p>
          </p:txBody>
        </p:sp>
        <p:sp>
          <p:nvSpPr>
            <p:cNvPr id="17" name="TextBox 16">
              <a:extLst>
                <a:ext uri="{FF2B5EF4-FFF2-40B4-BE49-F238E27FC236}">
                  <a16:creationId xmlns:a16="http://schemas.microsoft.com/office/drawing/2014/main" id="{55FCF478-C95D-1BFA-A424-FBBA93B89663}"/>
                </a:ext>
              </a:extLst>
            </p:cNvPr>
            <p:cNvSpPr txBox="1"/>
            <p:nvPr/>
          </p:nvSpPr>
          <p:spPr>
            <a:xfrm>
              <a:off x="5913436" y="1520925"/>
              <a:ext cx="1104900" cy="419453"/>
            </a:xfrm>
            <a:prstGeom prst="rect">
              <a:avLst/>
            </a:prstGeom>
            <a:noFill/>
          </p:spPr>
          <p:txBody>
            <a:bodyPr wrap="square" lIns="91440" tIns="91440" rIns="91440" bIns="91440" rtlCol="0">
              <a:spAutoFit/>
            </a:bodyPr>
            <a:lstStyle/>
            <a:p>
              <a:pPr marL="182880" marR="0" lvl="0" indent="-171450" defTabSz="457200" eaLnBrk="1" fontAlgn="auto" latinLnBrk="0" hangingPunct="1">
                <a:lnSpc>
                  <a:spcPct val="100000"/>
                </a:lnSpc>
                <a:spcBef>
                  <a:spcPts val="0"/>
                </a:spcBef>
                <a:spcAft>
                  <a:spcPts val="0"/>
                </a:spcAft>
                <a:buClrTx/>
                <a:buSzPct val="200000"/>
                <a:buFont typeface="Wingdings" panose="05000000000000000000" pitchFamily="2" charset="2"/>
                <a:buChar char="§"/>
                <a:tabLst/>
                <a:defRPr/>
              </a:pPr>
              <a:r>
                <a:rPr kumimoji="0" lang="en-US" sz="1400" b="1" i="0" u="none" strike="noStrike" kern="0" cap="none" spc="0" normalizeH="0" baseline="0" noProof="0" dirty="0">
                  <a:ln>
                    <a:noFill/>
                  </a:ln>
                  <a:solidFill>
                    <a:srgbClr val="8064A2">
                      <a:lumMod val="50000"/>
                    </a:srgbClr>
                  </a:solidFill>
                  <a:effectLst/>
                  <a:uLnTx/>
                  <a:uFillTx/>
                  <a:latin typeface="Arial Narrow" panose="020B0606020202030204" pitchFamily="34" charset="0"/>
                </a:rPr>
                <a:t>All Other Causes</a:t>
              </a:r>
            </a:p>
          </p:txBody>
        </p:sp>
      </p:grpSp>
    </p:spTree>
    <p:extLst>
      <p:ext uri="{BB962C8B-B14F-4D97-AF65-F5344CB8AC3E}">
        <p14:creationId xmlns:p14="http://schemas.microsoft.com/office/powerpoint/2010/main" val="29889316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fontScale="90000"/>
          </a:bodyPr>
          <a:lstStyle/>
          <a:p>
            <a:pPr algn="ctr"/>
            <a:r>
              <a:rPr lang="en-US" sz="2400" dirty="0"/>
              <a:t>Percentage distributions of 2019–2021 HIV infection diagnoses (N=1,419) and 2021 persons living with HIV infection (PLWH, N=23,393) by Health Service Region (HSR), Massachusetts</a:t>
            </a:r>
            <a:r>
              <a:rPr lang="en-US" sz="2400" baseline="30000" dirty="0"/>
              <a:t>1</a:t>
            </a:r>
            <a:r>
              <a:rPr lang="en-US" sz="2400" dirty="0"/>
              <a:t> </a:t>
            </a:r>
          </a:p>
        </p:txBody>
      </p:sp>
      <p:sp>
        <p:nvSpPr>
          <p:cNvPr id="5" name="TextBox 4">
            <a:extLst>
              <a:ext uri="{FF2B5EF4-FFF2-40B4-BE49-F238E27FC236}">
                <a16:creationId xmlns:a16="http://schemas.microsoft.com/office/drawing/2014/main" id="{9110A464-8724-09B0-9BBA-7EE442EFCAAC}"/>
              </a:ext>
            </a:extLst>
          </p:cNvPr>
          <p:cNvSpPr txBox="1"/>
          <p:nvPr/>
        </p:nvSpPr>
        <p:spPr>
          <a:xfrm>
            <a:off x="491965" y="5784616"/>
            <a:ext cx="11470139" cy="707886"/>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2021.</a:t>
            </a:r>
          </a:p>
          <a:p>
            <a:r>
              <a:rPr lang="en-US" altLang="en-US" sz="1000" dirty="0">
                <a:latin typeface="Arial Narrow" panose="020B0606020202030204" pitchFamily="34" charset="0"/>
                <a:ea typeface="Calibri" panose="020F0502020204030204" pitchFamily="34" charset="0"/>
              </a:rPr>
              <a:t>* HSRs are regions defined geographically to facilitate focused health service planning. While prisons are not an HSR, the prison population is presented separately in this analysis because of its unique service planning needs. The prisons category represents persons who were diagnosed with HIV infection while in a correctional facility. As these data do not reflect current incarceration status, the category is not included for persons living with HIV infection.</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1/1/2023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19</a:t>
            </a:fld>
            <a:endParaRPr lang="en-US" dirty="0"/>
          </a:p>
        </p:txBody>
      </p:sp>
      <p:grpSp>
        <p:nvGrpSpPr>
          <p:cNvPr id="10" name="Group 9">
            <a:extLst>
              <a:ext uri="{FF2B5EF4-FFF2-40B4-BE49-F238E27FC236}">
                <a16:creationId xmlns:a16="http://schemas.microsoft.com/office/drawing/2014/main" id="{4DCB43F9-1153-221E-3F74-E22F047EC9AC}"/>
              </a:ext>
            </a:extLst>
          </p:cNvPr>
          <p:cNvGrpSpPr/>
          <p:nvPr/>
        </p:nvGrpSpPr>
        <p:grpSpPr>
          <a:xfrm>
            <a:off x="101600" y="1099995"/>
            <a:ext cx="12090400" cy="4684621"/>
            <a:chOff x="101600" y="1099995"/>
            <a:chExt cx="6476175" cy="1676549"/>
          </a:xfrm>
        </p:grpSpPr>
        <p:grpSp>
          <p:nvGrpSpPr>
            <p:cNvPr id="11" name="Group 10">
              <a:extLst>
                <a:ext uri="{FF2B5EF4-FFF2-40B4-BE49-F238E27FC236}">
                  <a16:creationId xmlns:a16="http://schemas.microsoft.com/office/drawing/2014/main" id="{A6F5EBBB-BC5B-DE1A-9696-D4B851BDECA5}"/>
                </a:ext>
              </a:extLst>
            </p:cNvPr>
            <p:cNvGrpSpPr/>
            <p:nvPr/>
          </p:nvGrpSpPr>
          <p:grpSpPr>
            <a:xfrm>
              <a:off x="101600" y="1099995"/>
              <a:ext cx="3057366" cy="1676549"/>
              <a:chOff x="101600" y="1211785"/>
              <a:chExt cx="3057366" cy="1676549"/>
            </a:xfrm>
          </p:grpSpPr>
          <p:graphicFrame>
            <p:nvGraphicFramePr>
              <p:cNvPr id="15" name="Chart 14">
                <a:extLst>
                  <a:ext uri="{FF2B5EF4-FFF2-40B4-BE49-F238E27FC236}">
                    <a16:creationId xmlns:a16="http://schemas.microsoft.com/office/drawing/2014/main" id="{E56E46C3-6E71-968A-DADD-430593CF458F}"/>
                  </a:ext>
                </a:extLst>
              </p:cNvPr>
              <p:cNvGraphicFramePr/>
              <p:nvPr>
                <p:extLst>
                  <p:ext uri="{D42A27DB-BD31-4B8C-83A1-F6EECF244321}">
                    <p14:modId xmlns:p14="http://schemas.microsoft.com/office/powerpoint/2010/main" val="826557657"/>
                  </p:ext>
                </p:extLst>
              </p:nvPr>
            </p:nvGraphicFramePr>
            <p:xfrm>
              <a:off x="101600" y="1373859"/>
              <a:ext cx="2781300" cy="1514475"/>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 Box 2">
                <a:extLst>
                  <a:ext uri="{FF2B5EF4-FFF2-40B4-BE49-F238E27FC236}">
                    <a16:creationId xmlns:a16="http://schemas.microsoft.com/office/drawing/2014/main" id="{7856E0DD-705A-E575-8E0D-3E84D12F5FA0}"/>
                  </a:ext>
                </a:extLst>
              </p:cNvPr>
              <p:cNvSpPr txBox="1">
                <a:spLocks noChangeArrowheads="1"/>
              </p:cNvSpPr>
              <p:nvPr/>
            </p:nvSpPr>
            <p:spPr bwMode="auto">
              <a:xfrm>
                <a:off x="491965" y="1211785"/>
                <a:ext cx="2667001" cy="26543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lvl="0" indent="0" defTabSz="457200" eaLnBrk="1" fontAlgn="auto" latinLnBrk="0" hangingPunct="1">
                  <a:lnSpc>
                    <a:spcPct val="115000"/>
                  </a:lnSpc>
                  <a:spcBef>
                    <a:spcPts val="0"/>
                  </a:spcBef>
                  <a:spcAft>
                    <a:spcPts val="100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New HIV Infection Diagnoses by HSR, 2019</a:t>
                </a:r>
                <a:r>
                  <a:rPr kumimoji="0" lang="en-US" sz="1600" b="0" i="0" u="none" strike="noStrike" kern="0" cap="none" spc="0" normalizeH="0" baseline="0" noProof="0" dirty="0">
                    <a:ln>
                      <a:noFill/>
                    </a:ln>
                    <a:solidFill>
                      <a:prstClr val="black"/>
                    </a:solidFill>
                    <a:effectLst/>
                    <a:uLnTx/>
                    <a:uFillTx/>
                    <a:latin typeface="Arial"/>
                  </a:rPr>
                  <a:t>–</a:t>
                </a:r>
                <a:r>
                  <a:rPr kumimoji="0" lang="en-US" sz="1600" b="1" i="0" u="none" strike="noStrike" kern="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2021</a:t>
                </a:r>
                <a:endParaRPr kumimoji="0" lang="en-US" sz="1600" b="0" i="0" u="none" strike="noStrike" kern="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p:txBody>
          </p:sp>
        </p:grpSp>
        <p:grpSp>
          <p:nvGrpSpPr>
            <p:cNvPr id="12" name="Group 11">
              <a:extLst>
                <a:ext uri="{FF2B5EF4-FFF2-40B4-BE49-F238E27FC236}">
                  <a16:creationId xmlns:a16="http://schemas.microsoft.com/office/drawing/2014/main" id="{BAB8BC02-680E-03E1-22F5-0083CB31150E}"/>
                </a:ext>
              </a:extLst>
            </p:cNvPr>
            <p:cNvGrpSpPr/>
            <p:nvPr/>
          </p:nvGrpSpPr>
          <p:grpSpPr>
            <a:xfrm>
              <a:off x="3429000" y="1105737"/>
              <a:ext cx="3148775" cy="1636079"/>
              <a:chOff x="3416617" y="1222896"/>
              <a:chExt cx="3148775" cy="1636079"/>
            </a:xfrm>
          </p:grpSpPr>
          <p:graphicFrame>
            <p:nvGraphicFramePr>
              <p:cNvPr id="13" name="Chart 12">
                <a:extLst>
                  <a:ext uri="{FF2B5EF4-FFF2-40B4-BE49-F238E27FC236}">
                    <a16:creationId xmlns:a16="http://schemas.microsoft.com/office/drawing/2014/main" id="{50D83C86-8569-C304-BB7F-D277ACDD5296}"/>
                  </a:ext>
                </a:extLst>
              </p:cNvPr>
              <p:cNvGraphicFramePr/>
              <p:nvPr>
                <p:extLst>
                  <p:ext uri="{D42A27DB-BD31-4B8C-83A1-F6EECF244321}">
                    <p14:modId xmlns:p14="http://schemas.microsoft.com/office/powerpoint/2010/main" val="2050487364"/>
                  </p:ext>
                </p:extLst>
              </p:nvPr>
            </p:nvGraphicFramePr>
            <p:xfrm>
              <a:off x="3416617" y="1344500"/>
              <a:ext cx="2781300" cy="1514475"/>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 Box 2">
                <a:extLst>
                  <a:ext uri="{FF2B5EF4-FFF2-40B4-BE49-F238E27FC236}">
                    <a16:creationId xmlns:a16="http://schemas.microsoft.com/office/drawing/2014/main" id="{E91FD669-3006-F990-1BCE-26608ABE128A}"/>
                  </a:ext>
                </a:extLst>
              </p:cNvPr>
              <p:cNvSpPr txBox="1">
                <a:spLocks noChangeArrowheads="1"/>
              </p:cNvSpPr>
              <p:nvPr/>
            </p:nvSpPr>
            <p:spPr bwMode="auto">
              <a:xfrm>
                <a:off x="3962402" y="1222896"/>
                <a:ext cx="2602990" cy="26543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lvl="0" indent="0" defTabSz="457200" eaLnBrk="1" fontAlgn="auto" latinLnBrk="0" hangingPunct="1">
                  <a:lnSpc>
                    <a:spcPct val="115000"/>
                  </a:lnSpc>
                  <a:spcBef>
                    <a:spcPts val="0"/>
                  </a:spcBef>
                  <a:spcAft>
                    <a:spcPts val="100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PLWH by HSR, 2021</a:t>
                </a:r>
                <a:endParaRPr kumimoji="0" lang="en-US" sz="1600" b="0" i="0" u="none" strike="noStrike" kern="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p:txBody>
          </p:sp>
        </p:grpSp>
      </p:grpSp>
    </p:spTree>
    <p:extLst>
      <p:ext uri="{BB962C8B-B14F-4D97-AF65-F5344CB8AC3E}">
        <p14:creationId xmlns:p14="http://schemas.microsoft.com/office/powerpoint/2010/main" val="3832587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2</a:t>
            </a:fld>
            <a:endParaRPr lang="en-US" dirty="0"/>
          </a:p>
        </p:txBody>
      </p:sp>
      <p:sp>
        <p:nvSpPr>
          <p:cNvPr id="5" name="TextBox 4">
            <a:extLst>
              <a:ext uri="{FF2B5EF4-FFF2-40B4-BE49-F238E27FC236}">
                <a16:creationId xmlns:a16="http://schemas.microsoft.com/office/drawing/2014/main" id="{9110A464-8724-09B0-9BBA-7EE442EFCAAC}"/>
              </a:ext>
            </a:extLst>
          </p:cNvPr>
          <p:cNvSpPr txBox="1"/>
          <p:nvPr/>
        </p:nvSpPr>
        <p:spPr>
          <a:xfrm>
            <a:off x="463242" y="6100233"/>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2021.</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1/1/2023 and subject to change</a:t>
            </a:r>
          </a:p>
        </p:txBody>
      </p:sp>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Number of new HIV infection diagnoses and deaths among individuals reported with HIV infection, Massachusetts 2012–2021</a:t>
            </a:r>
            <a:r>
              <a:rPr lang="en-US" sz="2400" baseline="30000" dirty="0"/>
              <a:t>1</a:t>
            </a:r>
            <a:r>
              <a:rPr lang="en-US" sz="2400" dirty="0"/>
              <a:t> </a:t>
            </a:r>
          </a:p>
        </p:txBody>
      </p:sp>
      <p:graphicFrame>
        <p:nvGraphicFramePr>
          <p:cNvPr id="3" name="Chart 2">
            <a:extLst>
              <a:ext uri="{FF2B5EF4-FFF2-40B4-BE49-F238E27FC236}">
                <a16:creationId xmlns:a16="http://schemas.microsoft.com/office/drawing/2014/main" id="{4A27D95F-6AD9-BAD5-6A2A-627ADB24A911}"/>
              </a:ext>
            </a:extLst>
          </p:cNvPr>
          <p:cNvGraphicFramePr/>
          <p:nvPr>
            <p:extLst>
              <p:ext uri="{D42A27DB-BD31-4B8C-83A1-F6EECF244321}">
                <p14:modId xmlns:p14="http://schemas.microsoft.com/office/powerpoint/2010/main" val="711127829"/>
              </p:ext>
            </p:extLst>
          </p:nvPr>
        </p:nvGraphicFramePr>
        <p:xfrm>
          <a:off x="197120" y="1118795"/>
          <a:ext cx="11797759" cy="49814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605934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Percentage distribution of HIV infection diagnoses by Health Service Region (HSR) and exposure mode, Massachusetts 2019–2021 (N=1,419)</a:t>
            </a:r>
            <a:r>
              <a:rPr lang="en-US" sz="2400" baseline="30000" dirty="0"/>
              <a:t>1</a:t>
            </a:r>
            <a:r>
              <a:rPr lang="en-US" sz="2400" dirty="0"/>
              <a:t> </a:t>
            </a:r>
          </a:p>
        </p:txBody>
      </p:sp>
      <p:sp>
        <p:nvSpPr>
          <p:cNvPr id="5" name="TextBox 4">
            <a:extLst>
              <a:ext uri="{FF2B5EF4-FFF2-40B4-BE49-F238E27FC236}">
                <a16:creationId xmlns:a16="http://schemas.microsoft.com/office/drawing/2014/main" id="{9110A464-8724-09B0-9BBA-7EE442EFCAAC}"/>
              </a:ext>
            </a:extLst>
          </p:cNvPr>
          <p:cNvSpPr txBox="1"/>
          <p:nvPr/>
        </p:nvSpPr>
        <p:spPr>
          <a:xfrm>
            <a:off x="463242" y="6100233"/>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2021.</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1/1/2023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20</a:t>
            </a:fld>
            <a:endParaRPr lang="en-US" dirty="0"/>
          </a:p>
        </p:txBody>
      </p:sp>
      <p:graphicFrame>
        <p:nvGraphicFramePr>
          <p:cNvPr id="10" name="Chart 9">
            <a:extLst>
              <a:ext uri="{FF2B5EF4-FFF2-40B4-BE49-F238E27FC236}">
                <a16:creationId xmlns:a16="http://schemas.microsoft.com/office/drawing/2014/main" id="{A3721523-FFB1-EB3B-3E14-C6A028F331D3}"/>
              </a:ext>
            </a:extLst>
          </p:cNvPr>
          <p:cNvGraphicFramePr/>
          <p:nvPr>
            <p:extLst>
              <p:ext uri="{D42A27DB-BD31-4B8C-83A1-F6EECF244321}">
                <p14:modId xmlns:p14="http://schemas.microsoft.com/office/powerpoint/2010/main" val="2564828330"/>
              </p:ext>
            </p:extLst>
          </p:nvPr>
        </p:nvGraphicFramePr>
        <p:xfrm>
          <a:off x="130179" y="1208315"/>
          <a:ext cx="12061821" cy="48919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037116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Percentage distribution of HIV infection diagnoses by Health Service Region (HSR) and race/ethnicity, Massachusetts 2019–2021 (N=1,419)</a:t>
            </a:r>
            <a:r>
              <a:rPr lang="en-US" sz="2400" baseline="30000" dirty="0"/>
              <a:t>1</a:t>
            </a:r>
            <a:r>
              <a:rPr lang="en-US" sz="2400" dirty="0"/>
              <a:t> </a:t>
            </a:r>
          </a:p>
        </p:txBody>
      </p:sp>
      <p:sp>
        <p:nvSpPr>
          <p:cNvPr id="5" name="TextBox 4">
            <a:extLst>
              <a:ext uri="{FF2B5EF4-FFF2-40B4-BE49-F238E27FC236}">
                <a16:creationId xmlns:a16="http://schemas.microsoft.com/office/drawing/2014/main" id="{9110A464-8724-09B0-9BBA-7EE442EFCAAC}"/>
              </a:ext>
            </a:extLst>
          </p:cNvPr>
          <p:cNvSpPr txBox="1"/>
          <p:nvPr/>
        </p:nvSpPr>
        <p:spPr>
          <a:xfrm>
            <a:off x="463242" y="6100233"/>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2021.</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1/1/2023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21</a:t>
            </a:fld>
            <a:endParaRPr lang="en-US" dirty="0"/>
          </a:p>
        </p:txBody>
      </p:sp>
      <p:graphicFrame>
        <p:nvGraphicFramePr>
          <p:cNvPr id="10" name="Chart 9">
            <a:extLst>
              <a:ext uri="{FF2B5EF4-FFF2-40B4-BE49-F238E27FC236}">
                <a16:creationId xmlns:a16="http://schemas.microsoft.com/office/drawing/2014/main" id="{665F6D35-9E80-DFB6-EB63-1473C66ADB23}"/>
              </a:ext>
            </a:extLst>
          </p:cNvPr>
          <p:cNvGraphicFramePr/>
          <p:nvPr>
            <p:extLst>
              <p:ext uri="{D42A27DB-BD31-4B8C-83A1-F6EECF244321}">
                <p14:modId xmlns:p14="http://schemas.microsoft.com/office/powerpoint/2010/main" val="139419919"/>
              </p:ext>
            </p:extLst>
          </p:nvPr>
        </p:nvGraphicFramePr>
        <p:xfrm>
          <a:off x="137621" y="1128440"/>
          <a:ext cx="11795760" cy="48463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26250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Average annual age-adjusted rate of HIV infection diagnosis per 100,000 population by county, Massachusetts 2019–2021</a:t>
            </a:r>
            <a:r>
              <a:rPr lang="en-US" sz="2400" baseline="30000" dirty="0"/>
              <a:t>1</a:t>
            </a:r>
            <a:r>
              <a:rPr lang="en-US" sz="2400" dirty="0"/>
              <a:t> </a:t>
            </a:r>
          </a:p>
        </p:txBody>
      </p:sp>
      <p:sp>
        <p:nvSpPr>
          <p:cNvPr id="5" name="TextBox 4">
            <a:extLst>
              <a:ext uri="{FF2B5EF4-FFF2-40B4-BE49-F238E27FC236}">
                <a16:creationId xmlns:a16="http://schemas.microsoft.com/office/drawing/2014/main" id="{9110A464-8724-09B0-9BBA-7EE442EFCAAC}"/>
              </a:ext>
            </a:extLst>
          </p:cNvPr>
          <p:cNvSpPr txBox="1"/>
          <p:nvPr/>
        </p:nvSpPr>
        <p:spPr>
          <a:xfrm>
            <a:off x="463242" y="5840107"/>
            <a:ext cx="11470139" cy="707886"/>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2021.</a:t>
            </a:r>
            <a:endParaRPr lang="en-US" sz="1000" dirty="0">
              <a:latin typeface="Arial Narrow" panose="020B0606020202030204" pitchFamily="34" charset="0"/>
            </a:endParaRPr>
          </a:p>
          <a:p>
            <a:r>
              <a:rPr lang="en-US" sz="1000" dirty="0">
                <a:latin typeface="Arial Narrow" panose="020B0606020202030204" pitchFamily="34" charset="0"/>
              </a:rPr>
              <a:t>*Rates based on numerators &lt;12 are marked with an asterisk (*) and should be interpreted with caution. </a:t>
            </a:r>
          </a:p>
          <a:p>
            <a:r>
              <a:rPr lang="en-US" sz="1000" dirty="0">
                <a:latin typeface="Arial Narrow" panose="020B0606020202030204" pitchFamily="34" charset="0"/>
              </a:rPr>
              <a:t>Barnstable, Dukes and Nantucket Counties are combined because of small numbers. </a:t>
            </a:r>
          </a:p>
          <a:p>
            <a:r>
              <a:rPr lang="en-US" sz="1000" dirty="0">
                <a:latin typeface="Arial Narrow" panose="020B0606020202030204" pitchFamily="34" charset="0"/>
              </a:rPr>
              <a:t>Data Source: Bureau of Infectious Disease and Laboratory Sciences, data are current as of 1/1/2023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22</a:t>
            </a:fld>
            <a:endParaRPr lang="en-US" dirty="0"/>
          </a:p>
        </p:txBody>
      </p:sp>
      <p:grpSp>
        <p:nvGrpSpPr>
          <p:cNvPr id="10" name="Group 9">
            <a:extLst>
              <a:ext uri="{FF2B5EF4-FFF2-40B4-BE49-F238E27FC236}">
                <a16:creationId xmlns:a16="http://schemas.microsoft.com/office/drawing/2014/main" id="{E428CF0D-6F52-56A9-2333-E5907A79986D}"/>
              </a:ext>
            </a:extLst>
          </p:cNvPr>
          <p:cNvGrpSpPr/>
          <p:nvPr/>
        </p:nvGrpSpPr>
        <p:grpSpPr>
          <a:xfrm>
            <a:off x="66920" y="993962"/>
            <a:ext cx="11704320" cy="4870075"/>
            <a:chOff x="57150" y="4754875"/>
            <a:chExt cx="6743700" cy="2511648"/>
          </a:xfrm>
        </p:grpSpPr>
        <p:graphicFrame>
          <p:nvGraphicFramePr>
            <p:cNvPr id="11" name="Chart 10">
              <a:extLst>
                <a:ext uri="{FF2B5EF4-FFF2-40B4-BE49-F238E27FC236}">
                  <a16:creationId xmlns:a16="http://schemas.microsoft.com/office/drawing/2014/main" id="{95FD80D0-3149-CCA9-1983-E810E591DA94}"/>
                </a:ext>
              </a:extLst>
            </p:cNvPr>
            <p:cNvGraphicFramePr/>
            <p:nvPr>
              <p:extLst>
                <p:ext uri="{D42A27DB-BD31-4B8C-83A1-F6EECF244321}">
                  <p14:modId xmlns:p14="http://schemas.microsoft.com/office/powerpoint/2010/main" val="3623820833"/>
                </p:ext>
              </p:extLst>
            </p:nvPr>
          </p:nvGraphicFramePr>
          <p:xfrm>
            <a:off x="57150" y="4754875"/>
            <a:ext cx="6743700" cy="2511648"/>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6974FB22-6FB2-7D6C-0242-7C3D6AA13A07}"/>
                </a:ext>
              </a:extLst>
            </p:cNvPr>
            <p:cNvSpPr txBox="1"/>
            <p:nvPr/>
          </p:nvSpPr>
          <p:spPr>
            <a:xfrm>
              <a:off x="685836" y="6871391"/>
              <a:ext cx="629158" cy="382819"/>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lumMod val="65000"/>
                      <a:lumOff val="35000"/>
                    </a:prstClr>
                  </a:solidFill>
                  <a:effectLst/>
                  <a:uLnTx/>
                  <a:uFillTx/>
                  <a:latin typeface="Arial Narrow" panose="020B0606020202030204" pitchFamily="34" charset="0"/>
                </a:rPr>
                <a:t>Barnstable/</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lumMod val="65000"/>
                      <a:lumOff val="35000"/>
                    </a:prstClr>
                  </a:solidFill>
                  <a:effectLst/>
                  <a:uLnTx/>
                  <a:uFillTx/>
                  <a:latin typeface="Arial Narrow" panose="020B0606020202030204" pitchFamily="34" charset="0"/>
                </a:rPr>
                <a:t>Dukes/</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lumMod val="65000"/>
                      <a:lumOff val="35000"/>
                    </a:prstClr>
                  </a:solidFill>
                  <a:effectLst/>
                  <a:uLnTx/>
                  <a:uFillTx/>
                  <a:latin typeface="Arial Narrow" panose="020B0606020202030204" pitchFamily="34" charset="0"/>
                </a:rPr>
                <a:t>Nantucket</a:t>
              </a:r>
            </a:p>
          </p:txBody>
        </p:sp>
      </p:grpSp>
    </p:spTree>
    <p:extLst>
      <p:ext uri="{BB962C8B-B14F-4D97-AF65-F5344CB8AC3E}">
        <p14:creationId xmlns:p14="http://schemas.microsoft.com/office/powerpoint/2010/main" val="27484941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73452" y="114132"/>
            <a:ext cx="10972800" cy="874654"/>
          </a:xfrm>
        </p:spPr>
        <p:txBody>
          <a:bodyPr>
            <a:normAutofit/>
          </a:bodyPr>
          <a:lstStyle/>
          <a:p>
            <a:pPr algn="ctr"/>
            <a:r>
              <a:rPr lang="en-US" sz="2400" dirty="0"/>
              <a:t>Average annual rate of HIV infection diagnosis per 100,000 population</a:t>
            </a:r>
            <a:r>
              <a:rPr lang="en-US" sz="2400" baseline="30000" dirty="0"/>
              <a:t>1</a:t>
            </a:r>
            <a:r>
              <a:rPr lang="en-US" sz="2400" dirty="0"/>
              <a:t> by city/town, Massachusetts 2019–2021</a:t>
            </a:r>
            <a:r>
              <a:rPr lang="en-US" sz="2400" baseline="30000" dirty="0"/>
              <a:t>2</a:t>
            </a:r>
            <a:r>
              <a:rPr lang="en-US" sz="2400" dirty="0"/>
              <a:t> </a:t>
            </a:r>
          </a:p>
        </p:txBody>
      </p:sp>
      <p:pic>
        <p:nvPicPr>
          <p:cNvPr id="10" name="Picture 9">
            <a:extLst>
              <a:ext uri="{FF2B5EF4-FFF2-40B4-BE49-F238E27FC236}">
                <a16:creationId xmlns:a16="http://schemas.microsoft.com/office/drawing/2014/main" id="{5F6270E5-2C0F-7759-9B60-26ABD168858A}"/>
              </a:ext>
            </a:extLst>
          </p:cNvPr>
          <p:cNvPicPr>
            <a:picLocks noChangeAspect="1"/>
          </p:cNvPicPr>
          <p:nvPr/>
        </p:nvPicPr>
        <p:blipFill>
          <a:blip r:embed="rId3"/>
          <a:stretch>
            <a:fillRect/>
          </a:stretch>
        </p:blipFill>
        <p:spPr>
          <a:xfrm>
            <a:off x="2272715" y="988786"/>
            <a:ext cx="7890480" cy="5031212"/>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5784616"/>
            <a:ext cx="11470139" cy="707886"/>
          </a:xfrm>
          <a:prstGeom prst="rect">
            <a:avLst/>
          </a:prstGeom>
          <a:noFill/>
        </p:spPr>
        <p:txBody>
          <a:bodyPr wrap="square" rtlCol="0">
            <a:spAutoFit/>
          </a:bodyPr>
          <a:lstStyle/>
          <a:p>
            <a:r>
              <a:rPr lang="en-US" sz="1000" dirty="0">
                <a:latin typeface="Arial Narrow" panose="020B0606020202030204" pitchFamily="34" charset="0"/>
              </a:rPr>
              <a:t>Note: regional HIV data exclude individuals diagnosed in a correctional facility</a:t>
            </a:r>
          </a:p>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rPr>
              <a:t>As of 1/1/2020, BIDLS calculates rates per 100,000 population using denominators estimated by the University of Massachusetts Donahue Institute using a modified Hamilton-Perry model.</a:t>
            </a:r>
            <a:endParaRPr lang="en-US" sz="1000" baseline="30000" dirty="0">
              <a:latin typeface="Arial Narrow" panose="020B0606020202030204" pitchFamily="34" charset="0"/>
              <a:cs typeface="Arial" panose="020B0604020202020204" pitchFamily="34" charset="0"/>
            </a:endParaRPr>
          </a:p>
          <a:p>
            <a:r>
              <a:rPr lang="en-US" sz="1000" baseline="30000" dirty="0">
                <a:latin typeface="Arial Narrow" panose="020B0606020202030204" pitchFamily="34" charset="0"/>
                <a:cs typeface="Arial" panose="020B0604020202020204" pitchFamily="34" charset="0"/>
              </a:rPr>
              <a:t>2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2021.</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1/1/2023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23</a:t>
            </a:fld>
            <a:endParaRPr lang="en-US" dirty="0"/>
          </a:p>
        </p:txBody>
      </p:sp>
    </p:spTree>
    <p:extLst>
      <p:ext uri="{BB962C8B-B14F-4D97-AF65-F5344CB8AC3E}">
        <p14:creationId xmlns:p14="http://schemas.microsoft.com/office/powerpoint/2010/main" val="10892933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81E20C7-1565-A255-25F7-9C05D9BAF752}"/>
              </a:ext>
            </a:extLst>
          </p:cNvPr>
          <p:cNvPicPr>
            <a:picLocks noChangeAspect="1"/>
          </p:cNvPicPr>
          <p:nvPr/>
        </p:nvPicPr>
        <p:blipFill>
          <a:blip r:embed="rId3"/>
          <a:stretch>
            <a:fillRect/>
          </a:stretch>
        </p:blipFill>
        <p:spPr>
          <a:xfrm>
            <a:off x="2173498" y="1003765"/>
            <a:ext cx="8075402" cy="5174177"/>
          </a:xfrm>
          <a:prstGeom prst="rect">
            <a:avLst/>
          </a:prstGeom>
        </p:spPr>
      </p:pic>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Prevalence rate of persons living with HIV infection (PLWH) per 100,000 population</a:t>
            </a:r>
            <a:r>
              <a:rPr lang="en-US" sz="2400" baseline="30000" dirty="0"/>
              <a:t>1</a:t>
            </a:r>
            <a:r>
              <a:rPr lang="en-US" sz="2400" dirty="0"/>
              <a:t> by city/town, Massachusetts 2021</a:t>
            </a:r>
            <a:r>
              <a:rPr lang="en-US" sz="2400" baseline="30000" dirty="0"/>
              <a:t>2</a:t>
            </a:r>
            <a:r>
              <a:rPr lang="en-US" sz="2400" dirty="0"/>
              <a:t> </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24</a:t>
            </a:fld>
            <a:endParaRPr lang="en-US" dirty="0"/>
          </a:p>
        </p:txBody>
      </p:sp>
      <p:sp>
        <p:nvSpPr>
          <p:cNvPr id="10" name="TextBox 9">
            <a:extLst>
              <a:ext uri="{FF2B5EF4-FFF2-40B4-BE49-F238E27FC236}">
                <a16:creationId xmlns:a16="http://schemas.microsoft.com/office/drawing/2014/main" id="{8C617DC1-FF10-2A10-5CCC-DCDF29223DBC}"/>
              </a:ext>
            </a:extLst>
          </p:cNvPr>
          <p:cNvSpPr txBox="1"/>
          <p:nvPr/>
        </p:nvSpPr>
        <p:spPr>
          <a:xfrm>
            <a:off x="463241" y="5835182"/>
            <a:ext cx="11470139" cy="707886"/>
          </a:xfrm>
          <a:prstGeom prst="rect">
            <a:avLst/>
          </a:prstGeom>
          <a:noFill/>
        </p:spPr>
        <p:txBody>
          <a:bodyPr wrap="square" rtlCol="0">
            <a:spAutoFit/>
          </a:bodyPr>
          <a:lstStyle/>
          <a:p>
            <a:r>
              <a:rPr lang="en-US" sz="1000" dirty="0">
                <a:latin typeface="Arial Narrow" panose="020B0606020202030204" pitchFamily="34" charset="0"/>
              </a:rPr>
              <a:t>Note: regional HIV data exclude individuals diagnosed in a correctional facility</a:t>
            </a:r>
          </a:p>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rPr>
              <a:t>As of 1/1/2020, BIDLS calculates rates per 100,000 population using denominators estimated by the University of Massachusetts Donahue Institute using a modified Hamilton-Perry model.</a:t>
            </a:r>
            <a:endParaRPr lang="en-US" sz="1000" baseline="30000" dirty="0">
              <a:latin typeface="Arial Narrow" panose="020B0606020202030204" pitchFamily="34" charset="0"/>
              <a:cs typeface="Arial" panose="020B0604020202020204" pitchFamily="34" charset="0"/>
            </a:endParaRPr>
          </a:p>
          <a:p>
            <a:r>
              <a:rPr lang="en-US" sz="1000" baseline="30000" dirty="0">
                <a:latin typeface="Arial Narrow" panose="020B0606020202030204" pitchFamily="34" charset="0"/>
                <a:cs typeface="Arial" panose="020B0604020202020204" pitchFamily="34" charset="0"/>
              </a:rPr>
              <a:t>2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2021.</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1/1/2023 and subject to change</a:t>
            </a:r>
          </a:p>
        </p:txBody>
      </p:sp>
    </p:spTree>
    <p:extLst>
      <p:ext uri="{BB962C8B-B14F-4D97-AF65-F5344CB8AC3E}">
        <p14:creationId xmlns:p14="http://schemas.microsoft.com/office/powerpoint/2010/main" val="41447607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Stages of HIV care among individuals newly diagnosed with HIV infection in Massachusetts, 2020 (N=408)</a:t>
            </a:r>
            <a:r>
              <a:rPr lang="en-US" sz="2400" baseline="30000" dirty="0"/>
              <a:t>1</a:t>
            </a:r>
            <a:r>
              <a:rPr lang="en-US" sz="2400" dirty="0"/>
              <a:t> </a:t>
            </a:r>
          </a:p>
        </p:txBody>
      </p:sp>
      <p:sp>
        <p:nvSpPr>
          <p:cNvPr id="5" name="TextBox 4">
            <a:extLst>
              <a:ext uri="{FF2B5EF4-FFF2-40B4-BE49-F238E27FC236}">
                <a16:creationId xmlns:a16="http://schemas.microsoft.com/office/drawing/2014/main" id="{9110A464-8724-09B0-9BBA-7EE442EFCAAC}"/>
              </a:ext>
            </a:extLst>
          </p:cNvPr>
          <p:cNvSpPr txBox="1"/>
          <p:nvPr/>
        </p:nvSpPr>
        <p:spPr>
          <a:xfrm>
            <a:off x="360930" y="5635784"/>
            <a:ext cx="11470139" cy="861774"/>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2021.</a:t>
            </a:r>
          </a:p>
          <a:p>
            <a:r>
              <a:rPr lang="en-US" sz="1000" dirty="0">
                <a:latin typeface="Arial Narrow" panose="020B0606020202030204" pitchFamily="34" charset="0"/>
              </a:rPr>
              <a:t>“Virally Suppressed” is defined as having a VL &lt;200 copies/mL for the most recent VL test drawn during the 12-month period after diagnosis.</a:t>
            </a:r>
          </a:p>
          <a:p>
            <a:r>
              <a:rPr lang="en-US" sz="1000" dirty="0">
                <a:latin typeface="Arial Narrow" panose="020B0606020202030204" pitchFamily="34" charset="0"/>
              </a:rPr>
              <a:t>“Linked to Care” is defined as having ≥1 viral load (VL) or CD4 test result within 3 months of diagnosis. </a:t>
            </a:r>
          </a:p>
          <a:p>
            <a:r>
              <a:rPr lang="en-US" sz="1000" dirty="0">
                <a:latin typeface="Arial Narrow" panose="020B0606020202030204" pitchFamily="34" charset="0"/>
              </a:rPr>
              <a:t>“Retained in Care” is defined as having ≥2 VL or CD4 test results at least 3 months apart during the 12-month period after diagnosis. </a:t>
            </a:r>
          </a:p>
          <a:p>
            <a:r>
              <a:rPr lang="en-US" sz="1000" dirty="0">
                <a:latin typeface="Arial Narrow" panose="020B0606020202030204" pitchFamily="34" charset="0"/>
              </a:rPr>
              <a:t>Data Source: Bureau of Infectious Disease and Laboratory Sciences, data are current as of 1/1/2023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25</a:t>
            </a:fld>
            <a:endParaRPr lang="en-US" dirty="0"/>
          </a:p>
        </p:txBody>
      </p:sp>
      <p:graphicFrame>
        <p:nvGraphicFramePr>
          <p:cNvPr id="10" name="Chart 9">
            <a:extLst>
              <a:ext uri="{FF2B5EF4-FFF2-40B4-BE49-F238E27FC236}">
                <a16:creationId xmlns:a16="http://schemas.microsoft.com/office/drawing/2014/main" id="{1DCAB6DE-5EB2-AE5C-E00A-2F7AD1D1A64C}"/>
              </a:ext>
            </a:extLst>
          </p:cNvPr>
          <p:cNvGraphicFramePr/>
          <p:nvPr>
            <p:extLst>
              <p:ext uri="{D42A27DB-BD31-4B8C-83A1-F6EECF244321}">
                <p14:modId xmlns:p14="http://schemas.microsoft.com/office/powerpoint/2010/main" val="3139270341"/>
              </p:ext>
            </p:extLst>
          </p:nvPr>
        </p:nvGraphicFramePr>
        <p:xfrm>
          <a:off x="152400" y="1062601"/>
          <a:ext cx="11780981" cy="45305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503160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Viral load status among individuals newly diagnosed with HIV infection in Massachusetts, 2020 (N=408)</a:t>
            </a:r>
            <a:r>
              <a:rPr lang="en-US" sz="2400" baseline="30000" dirty="0"/>
              <a:t>1</a:t>
            </a:r>
            <a:r>
              <a:rPr lang="en-US" sz="2400" dirty="0"/>
              <a:t> </a:t>
            </a:r>
          </a:p>
        </p:txBody>
      </p:sp>
      <p:sp>
        <p:nvSpPr>
          <p:cNvPr id="5" name="TextBox 4">
            <a:extLst>
              <a:ext uri="{FF2B5EF4-FFF2-40B4-BE49-F238E27FC236}">
                <a16:creationId xmlns:a16="http://schemas.microsoft.com/office/drawing/2014/main" id="{9110A464-8724-09B0-9BBA-7EE442EFCAAC}"/>
              </a:ext>
            </a:extLst>
          </p:cNvPr>
          <p:cNvSpPr txBox="1"/>
          <p:nvPr/>
        </p:nvSpPr>
        <p:spPr>
          <a:xfrm>
            <a:off x="420760" y="5784616"/>
            <a:ext cx="11470139" cy="707886"/>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2021.</a:t>
            </a:r>
          </a:p>
          <a:p>
            <a:r>
              <a:rPr lang="en-US" sz="1000" dirty="0">
                <a:latin typeface="Arial Narrow" panose="020B0606020202030204" pitchFamily="34" charset="0"/>
              </a:rPr>
              <a:t>* Includes individuals who had not had a lab reported in the past year</a:t>
            </a:r>
          </a:p>
          <a:p>
            <a:r>
              <a:rPr lang="en-US" sz="1000" dirty="0">
                <a:latin typeface="Arial Narrow" panose="020B0606020202030204" pitchFamily="34" charset="0"/>
              </a:rPr>
              <a:t>“Virally Suppressed” is defined as having a VL &lt;200 copies/mL for the most recent VL test drawn during the 12-month period after diagnosis.</a:t>
            </a:r>
          </a:p>
          <a:p>
            <a:r>
              <a:rPr lang="en-US" sz="1000" dirty="0">
                <a:latin typeface="Arial Narrow" panose="020B0606020202030204" pitchFamily="34" charset="0"/>
              </a:rPr>
              <a:t>Data Source: Bureau of Infectious Disease and Laboratory Sciences, data are current as of 1/1/2023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26</a:t>
            </a:fld>
            <a:endParaRPr lang="en-US" dirty="0"/>
          </a:p>
        </p:txBody>
      </p:sp>
      <p:graphicFrame>
        <p:nvGraphicFramePr>
          <p:cNvPr id="10" name="Chart 9">
            <a:extLst>
              <a:ext uri="{FF2B5EF4-FFF2-40B4-BE49-F238E27FC236}">
                <a16:creationId xmlns:a16="http://schemas.microsoft.com/office/drawing/2014/main" id="{1DF9AE9A-A099-2372-BC69-AA2F49A9E74B}"/>
              </a:ext>
            </a:extLst>
          </p:cNvPr>
          <p:cNvGraphicFramePr/>
          <p:nvPr>
            <p:extLst>
              <p:ext uri="{D42A27DB-BD31-4B8C-83A1-F6EECF244321}">
                <p14:modId xmlns:p14="http://schemas.microsoft.com/office/powerpoint/2010/main" val="289738281"/>
              </p:ext>
            </p:extLst>
          </p:nvPr>
        </p:nvGraphicFramePr>
        <p:xfrm>
          <a:off x="2163535" y="955460"/>
          <a:ext cx="7143749" cy="50429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74008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fontScale="90000"/>
          </a:bodyPr>
          <a:lstStyle/>
          <a:p>
            <a:pPr algn="ctr"/>
            <a:r>
              <a:rPr lang="en-US" sz="2400" dirty="0"/>
              <a:t>Linkage to care among individuals newly diagnosed with HIV infection by sex assigned at birth, race/ethnicity, age, and exposure mode, Massachusetts 2020 (N=408)</a:t>
            </a:r>
            <a:r>
              <a:rPr lang="en-US" sz="2400" baseline="30000" dirty="0"/>
              <a:t>1</a:t>
            </a:r>
            <a:r>
              <a:rPr lang="en-US" sz="2400" dirty="0"/>
              <a:t> </a:t>
            </a:r>
          </a:p>
        </p:txBody>
      </p:sp>
      <p:sp>
        <p:nvSpPr>
          <p:cNvPr id="5" name="TextBox 4">
            <a:extLst>
              <a:ext uri="{FF2B5EF4-FFF2-40B4-BE49-F238E27FC236}">
                <a16:creationId xmlns:a16="http://schemas.microsoft.com/office/drawing/2014/main" id="{9110A464-8724-09B0-9BBA-7EE442EFCAAC}"/>
              </a:ext>
            </a:extLst>
          </p:cNvPr>
          <p:cNvSpPr txBox="1"/>
          <p:nvPr/>
        </p:nvSpPr>
        <p:spPr>
          <a:xfrm>
            <a:off x="463964" y="5784616"/>
            <a:ext cx="11470139" cy="707886"/>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2021.</a:t>
            </a:r>
          </a:p>
          <a:p>
            <a:r>
              <a:rPr lang="en-US" sz="1000" dirty="0">
                <a:latin typeface="Arial Narrow" panose="020B0606020202030204" pitchFamily="34" charset="0"/>
              </a:rPr>
              <a:t>“Linked to Care” is defined as having ≥1 viral load (VL) or CD4 test result within 3 months of diagnosis. </a:t>
            </a:r>
          </a:p>
          <a:p>
            <a:r>
              <a:rPr lang="en-US" sz="1000" dirty="0">
                <a:latin typeface="Arial Narrow" panose="020B0606020202030204" pitchFamily="34" charset="0"/>
              </a:rPr>
              <a:t>* Percentages based on numerators </a:t>
            </a:r>
            <a:r>
              <a:rPr lang="en-US" sz="1000" u="sng" dirty="0">
                <a:latin typeface="Arial Narrow" panose="020B0606020202030204" pitchFamily="34" charset="0"/>
              </a:rPr>
              <a:t>&lt;</a:t>
            </a:r>
            <a:r>
              <a:rPr lang="en-US" sz="1000" dirty="0">
                <a:latin typeface="Arial Narrow" panose="020B0606020202030204" pitchFamily="34" charset="0"/>
              </a:rPr>
              <a:t>5 are marked with an asterisk (*) and should be interpreted with caution</a:t>
            </a:r>
          </a:p>
          <a:p>
            <a:r>
              <a:rPr lang="en-US" sz="1000" dirty="0">
                <a:latin typeface="Arial Narrow" panose="020B0606020202030204" pitchFamily="34" charset="0"/>
              </a:rPr>
              <a:t>Data Source: Bureau of Infectious Disease and Laboratory Sciences, data are current as of 1/1/2023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27</a:t>
            </a:fld>
            <a:endParaRPr lang="en-US" dirty="0"/>
          </a:p>
        </p:txBody>
      </p:sp>
      <p:graphicFrame>
        <p:nvGraphicFramePr>
          <p:cNvPr id="10" name="Chart 9">
            <a:extLst>
              <a:ext uri="{FF2B5EF4-FFF2-40B4-BE49-F238E27FC236}">
                <a16:creationId xmlns:a16="http://schemas.microsoft.com/office/drawing/2014/main" id="{E06A4B9D-9D38-ABDC-5C15-7A5CD1AA7D28}"/>
              </a:ext>
            </a:extLst>
          </p:cNvPr>
          <p:cNvGraphicFramePr/>
          <p:nvPr>
            <p:extLst>
              <p:ext uri="{D42A27DB-BD31-4B8C-83A1-F6EECF244321}">
                <p14:modId xmlns:p14="http://schemas.microsoft.com/office/powerpoint/2010/main" val="2854388224"/>
              </p:ext>
            </p:extLst>
          </p:nvPr>
        </p:nvGraphicFramePr>
        <p:xfrm>
          <a:off x="257897" y="1257302"/>
          <a:ext cx="11676206" cy="45427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402089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fontScale="90000"/>
          </a:bodyPr>
          <a:lstStyle/>
          <a:p>
            <a:pPr algn="ctr"/>
            <a:r>
              <a:rPr lang="en-US" sz="2400" dirty="0"/>
              <a:t>Viral suppression among individuals newly diagnosed with HIV infection by sex, race/ethnicity, age, and exposure mode, Massachusetts 2020 (N=408)</a:t>
            </a:r>
            <a:r>
              <a:rPr lang="en-US" sz="2400" baseline="30000" dirty="0"/>
              <a:t>1</a:t>
            </a:r>
            <a:r>
              <a:rPr lang="en-US" sz="2400" dirty="0"/>
              <a:t> </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28</a:t>
            </a:fld>
            <a:endParaRPr lang="en-US" dirty="0"/>
          </a:p>
        </p:txBody>
      </p:sp>
      <p:graphicFrame>
        <p:nvGraphicFramePr>
          <p:cNvPr id="10" name="Chart 9">
            <a:extLst>
              <a:ext uri="{FF2B5EF4-FFF2-40B4-BE49-F238E27FC236}">
                <a16:creationId xmlns:a16="http://schemas.microsoft.com/office/drawing/2014/main" id="{AC3D41FA-9F20-F6FE-AFF8-2F5DFBB9AB79}"/>
              </a:ext>
            </a:extLst>
          </p:cNvPr>
          <p:cNvGraphicFramePr/>
          <p:nvPr>
            <p:extLst>
              <p:ext uri="{D42A27DB-BD31-4B8C-83A1-F6EECF244321}">
                <p14:modId xmlns:p14="http://schemas.microsoft.com/office/powerpoint/2010/main" val="1604828855"/>
              </p:ext>
            </p:extLst>
          </p:nvPr>
        </p:nvGraphicFramePr>
        <p:xfrm>
          <a:off x="158360" y="1143000"/>
          <a:ext cx="1161288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3DC0F6B7-DAB1-3A92-3BF1-C255C51490F5}"/>
              </a:ext>
            </a:extLst>
          </p:cNvPr>
          <p:cNvSpPr txBox="1"/>
          <p:nvPr/>
        </p:nvSpPr>
        <p:spPr>
          <a:xfrm>
            <a:off x="463242" y="5793057"/>
            <a:ext cx="11470139" cy="707886"/>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2021.</a:t>
            </a:r>
          </a:p>
          <a:p>
            <a:r>
              <a:rPr lang="en-US" sz="1000" dirty="0">
                <a:latin typeface="Arial Narrow" panose="020B0606020202030204" pitchFamily="34" charset="0"/>
              </a:rPr>
              <a:t>“Virally Suppressed” is defined as having a VL &lt;200 copies/mL for the most recent VL test drawn during the 12-month period after diagnosis.</a:t>
            </a:r>
            <a:endParaRPr lang="en-US" sz="1000" dirty="0">
              <a:latin typeface="Arial Narrow" panose="020B0606020202030204" pitchFamily="34" charset="0"/>
              <a:cs typeface="Arial" panose="020B0604020202020204" pitchFamily="34" charset="0"/>
            </a:endParaRPr>
          </a:p>
          <a:p>
            <a:r>
              <a:rPr lang="en-US" sz="1000" dirty="0">
                <a:latin typeface="Arial Narrow" panose="020B0606020202030204" pitchFamily="34" charset="0"/>
              </a:rPr>
              <a:t>* Percentages based on numerators </a:t>
            </a:r>
            <a:r>
              <a:rPr lang="en-US" sz="1000" u="sng" dirty="0">
                <a:latin typeface="Arial Narrow" panose="020B0606020202030204" pitchFamily="34" charset="0"/>
              </a:rPr>
              <a:t>&lt;</a:t>
            </a:r>
            <a:r>
              <a:rPr lang="en-US" sz="1000" dirty="0">
                <a:latin typeface="Arial Narrow" panose="020B0606020202030204" pitchFamily="34" charset="0"/>
              </a:rPr>
              <a:t>5 are marked with an asterisk (*) and should be interpreted with caution</a:t>
            </a:r>
          </a:p>
          <a:p>
            <a:r>
              <a:rPr lang="en-US" sz="1000" dirty="0">
                <a:latin typeface="Arial Narrow" panose="020B0606020202030204" pitchFamily="34" charset="0"/>
              </a:rPr>
              <a:t>Data Source: Bureau of Infectious Disease and Laboratory Sciences, data are current as of 1/1/2023 and subject to change</a:t>
            </a:r>
          </a:p>
        </p:txBody>
      </p:sp>
    </p:spTree>
    <p:extLst>
      <p:ext uri="{BB962C8B-B14F-4D97-AF65-F5344CB8AC3E}">
        <p14:creationId xmlns:p14="http://schemas.microsoft.com/office/powerpoint/2010/main" val="40477056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Stages of HIV care among persons living with HIV infection in Massachusetts, 2021 (N=22,221)</a:t>
            </a:r>
            <a:r>
              <a:rPr lang="en-US" sz="2400" baseline="30000" dirty="0"/>
              <a:t>1</a:t>
            </a:r>
            <a:r>
              <a:rPr lang="en-US" sz="2400" dirty="0"/>
              <a:t> </a:t>
            </a:r>
          </a:p>
        </p:txBody>
      </p:sp>
      <p:sp>
        <p:nvSpPr>
          <p:cNvPr id="5" name="TextBox 4">
            <a:extLst>
              <a:ext uri="{FF2B5EF4-FFF2-40B4-BE49-F238E27FC236}">
                <a16:creationId xmlns:a16="http://schemas.microsoft.com/office/drawing/2014/main" id="{9110A464-8724-09B0-9BBA-7EE442EFCAAC}"/>
              </a:ext>
            </a:extLst>
          </p:cNvPr>
          <p:cNvSpPr txBox="1"/>
          <p:nvPr/>
        </p:nvSpPr>
        <p:spPr>
          <a:xfrm>
            <a:off x="420760" y="5636945"/>
            <a:ext cx="11470139" cy="861774"/>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2021.</a:t>
            </a:r>
          </a:p>
          <a:p>
            <a:r>
              <a:rPr lang="en-US" sz="1000" dirty="0">
                <a:latin typeface="Arial Narrow" panose="020B0606020202030204" pitchFamily="34" charset="0"/>
              </a:rPr>
              <a:t>“Virally Suppressed” is defined as having a VL &lt;200 copies/mL for the most recent VL test drawn in 2021.</a:t>
            </a:r>
          </a:p>
          <a:p>
            <a:r>
              <a:rPr lang="en-US" sz="1000" dirty="0">
                <a:latin typeface="Arial Narrow" panose="020B0606020202030204" pitchFamily="34" charset="0"/>
              </a:rPr>
              <a:t>“Engaged in Care” is defined as having ≥1 VL or CD4 test result in 2021. </a:t>
            </a:r>
          </a:p>
          <a:p>
            <a:r>
              <a:rPr lang="en-US" sz="1000" dirty="0">
                <a:latin typeface="Arial Narrow" panose="020B0606020202030204" pitchFamily="34" charset="0"/>
              </a:rPr>
              <a:t>“Retained in Care” is defined as having ≥2 VL or CD4 test results at least 3 months apart in 2021. </a:t>
            </a:r>
          </a:p>
          <a:p>
            <a:r>
              <a:rPr lang="en-US" sz="1000" dirty="0">
                <a:latin typeface="Arial Narrow" panose="020B0606020202030204" pitchFamily="34" charset="0"/>
              </a:rPr>
              <a:t>Data Source: Bureau of Infectious Disease and Laboratory Sciences, data are current as of 1/1/2023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29</a:t>
            </a:fld>
            <a:endParaRPr lang="en-US" dirty="0"/>
          </a:p>
        </p:txBody>
      </p:sp>
      <p:graphicFrame>
        <p:nvGraphicFramePr>
          <p:cNvPr id="10" name="Chart 9">
            <a:extLst>
              <a:ext uri="{FF2B5EF4-FFF2-40B4-BE49-F238E27FC236}">
                <a16:creationId xmlns:a16="http://schemas.microsoft.com/office/drawing/2014/main" id="{1EC44D39-27CB-C8FE-7ADF-724D36E08FDE}"/>
              </a:ext>
            </a:extLst>
          </p:cNvPr>
          <p:cNvGraphicFramePr/>
          <p:nvPr>
            <p:extLst>
              <p:ext uri="{D42A27DB-BD31-4B8C-83A1-F6EECF244321}">
                <p14:modId xmlns:p14="http://schemas.microsoft.com/office/powerpoint/2010/main" val="2086439401"/>
              </p:ext>
            </p:extLst>
          </p:nvPr>
        </p:nvGraphicFramePr>
        <p:xfrm>
          <a:off x="152400" y="1062601"/>
          <a:ext cx="11780981" cy="45305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09690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3</a:t>
            </a:fld>
            <a:endParaRPr lang="en-US" dirty="0"/>
          </a:p>
        </p:txBody>
      </p:sp>
      <p:sp>
        <p:nvSpPr>
          <p:cNvPr id="5" name="TextBox 4">
            <a:extLst>
              <a:ext uri="{FF2B5EF4-FFF2-40B4-BE49-F238E27FC236}">
                <a16:creationId xmlns:a16="http://schemas.microsoft.com/office/drawing/2014/main" id="{9110A464-8724-09B0-9BBA-7EE442EFCAAC}"/>
              </a:ext>
            </a:extLst>
          </p:cNvPr>
          <p:cNvSpPr txBox="1"/>
          <p:nvPr/>
        </p:nvSpPr>
        <p:spPr>
          <a:xfrm>
            <a:off x="463242" y="6100233"/>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2021.</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1/1/2023 and subject to change</a:t>
            </a:r>
          </a:p>
        </p:txBody>
      </p:sp>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Number of persons living with HIV infection, Massachusetts 2012–2021</a:t>
            </a:r>
            <a:r>
              <a:rPr lang="en-US" sz="2400" baseline="30000" dirty="0"/>
              <a:t>1</a:t>
            </a:r>
            <a:r>
              <a:rPr lang="en-US" sz="2400" dirty="0"/>
              <a:t> </a:t>
            </a:r>
          </a:p>
        </p:txBody>
      </p:sp>
      <p:graphicFrame>
        <p:nvGraphicFramePr>
          <p:cNvPr id="3" name="Chart 2">
            <a:extLst>
              <a:ext uri="{FF2B5EF4-FFF2-40B4-BE49-F238E27FC236}">
                <a16:creationId xmlns:a16="http://schemas.microsoft.com/office/drawing/2014/main" id="{2916353E-BB9D-9B14-A3EA-A372EC19592D}"/>
              </a:ext>
            </a:extLst>
          </p:cNvPr>
          <p:cNvGraphicFramePr/>
          <p:nvPr>
            <p:extLst>
              <p:ext uri="{D42A27DB-BD31-4B8C-83A1-F6EECF244321}">
                <p14:modId xmlns:p14="http://schemas.microsoft.com/office/powerpoint/2010/main" val="2609313737"/>
              </p:ext>
            </p:extLst>
          </p:nvPr>
        </p:nvGraphicFramePr>
        <p:xfrm>
          <a:off x="193638" y="1104686"/>
          <a:ext cx="11822654" cy="48463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353385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Viral load status among persons living with HIV infection in Massachusetts, 2021 (N=22,221)</a:t>
            </a:r>
            <a:r>
              <a:rPr lang="en-US" sz="2400" baseline="30000" dirty="0"/>
              <a:t>1</a:t>
            </a:r>
            <a:r>
              <a:rPr lang="en-US" sz="2400" dirty="0"/>
              <a:t> </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30</a:t>
            </a:fld>
            <a:endParaRPr lang="en-US" dirty="0"/>
          </a:p>
        </p:txBody>
      </p:sp>
      <p:sp>
        <p:nvSpPr>
          <p:cNvPr id="10" name="TextBox 9">
            <a:extLst>
              <a:ext uri="{FF2B5EF4-FFF2-40B4-BE49-F238E27FC236}">
                <a16:creationId xmlns:a16="http://schemas.microsoft.com/office/drawing/2014/main" id="{7ADEAF00-7525-12E9-EFEF-49A1EE45B020}"/>
              </a:ext>
            </a:extLst>
          </p:cNvPr>
          <p:cNvSpPr txBox="1"/>
          <p:nvPr/>
        </p:nvSpPr>
        <p:spPr>
          <a:xfrm>
            <a:off x="420760" y="5824954"/>
            <a:ext cx="11470139" cy="707886"/>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2021.</a:t>
            </a:r>
          </a:p>
          <a:p>
            <a:r>
              <a:rPr lang="en-US" sz="1000" dirty="0">
                <a:latin typeface="Arial Narrow" panose="020B0606020202030204" pitchFamily="34" charset="0"/>
              </a:rPr>
              <a:t>* Includes individuals who had not had a lab reported in the past year</a:t>
            </a:r>
          </a:p>
          <a:p>
            <a:r>
              <a:rPr lang="en-US" sz="1000" dirty="0">
                <a:latin typeface="Arial Narrow" panose="020B0606020202030204" pitchFamily="34" charset="0"/>
              </a:rPr>
              <a:t>“Virally Suppressed” is defined as having a VL &lt;200 copies/mL for the most recent VL test drawn in 2021.</a:t>
            </a:r>
          </a:p>
          <a:p>
            <a:r>
              <a:rPr lang="en-US" sz="1000" dirty="0">
                <a:latin typeface="Arial Narrow" panose="020B0606020202030204" pitchFamily="34" charset="0"/>
              </a:rPr>
              <a:t>Data Source: Bureau of Infectious Disease and Laboratory Sciences, data are current as of 1/1/2023 and subject to change</a:t>
            </a:r>
          </a:p>
        </p:txBody>
      </p:sp>
      <p:graphicFrame>
        <p:nvGraphicFramePr>
          <p:cNvPr id="11" name="Chart 10">
            <a:extLst>
              <a:ext uri="{FF2B5EF4-FFF2-40B4-BE49-F238E27FC236}">
                <a16:creationId xmlns:a16="http://schemas.microsoft.com/office/drawing/2014/main" id="{0F35400D-E220-589D-EC3C-90A669AA20CD}"/>
              </a:ext>
            </a:extLst>
          </p:cNvPr>
          <p:cNvGraphicFramePr/>
          <p:nvPr>
            <p:extLst>
              <p:ext uri="{D42A27DB-BD31-4B8C-83A1-F6EECF244321}">
                <p14:modId xmlns:p14="http://schemas.microsoft.com/office/powerpoint/2010/main" val="1476719808"/>
              </p:ext>
            </p:extLst>
          </p:nvPr>
        </p:nvGraphicFramePr>
        <p:xfrm>
          <a:off x="2163535" y="955459"/>
          <a:ext cx="7230836" cy="49554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152642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fontScale="90000"/>
          </a:bodyPr>
          <a:lstStyle/>
          <a:p>
            <a:pPr algn="ctr"/>
            <a:r>
              <a:rPr lang="en-US" sz="2400" dirty="0"/>
              <a:t>Engagement in care among persons living with HIV infection by sex assigned at birth, race/ethnicity, age, and exposure mode, Massachusetts 2021, (N=22,221)</a:t>
            </a:r>
            <a:r>
              <a:rPr lang="en-US" sz="2400" baseline="30000" dirty="0"/>
              <a:t>1</a:t>
            </a:r>
            <a:r>
              <a:rPr lang="en-US" sz="2400" dirty="0"/>
              <a:t> </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31</a:t>
            </a:fld>
            <a:endParaRPr lang="en-US" dirty="0"/>
          </a:p>
        </p:txBody>
      </p:sp>
      <p:sp>
        <p:nvSpPr>
          <p:cNvPr id="10" name="TextBox 9">
            <a:extLst>
              <a:ext uri="{FF2B5EF4-FFF2-40B4-BE49-F238E27FC236}">
                <a16:creationId xmlns:a16="http://schemas.microsoft.com/office/drawing/2014/main" id="{EF661331-2273-DB09-6BAD-E8CEE1EE7F0A}"/>
              </a:ext>
            </a:extLst>
          </p:cNvPr>
          <p:cNvSpPr txBox="1"/>
          <p:nvPr/>
        </p:nvSpPr>
        <p:spPr>
          <a:xfrm>
            <a:off x="463964" y="6092392"/>
            <a:ext cx="11470139" cy="400110"/>
          </a:xfrm>
          <a:prstGeom prst="rect">
            <a:avLst/>
          </a:prstGeom>
          <a:noFill/>
        </p:spPr>
        <p:txBody>
          <a:bodyPr wrap="square" rtlCol="0">
            <a:spAutoFit/>
          </a:bodyPr>
          <a:lstStyle/>
          <a:p>
            <a:r>
              <a:rPr lang="en-US" sz="1000" dirty="0">
                <a:latin typeface="Arial Narrow" panose="020B0606020202030204" pitchFamily="34" charset="0"/>
              </a:rPr>
              <a:t>“Engaged in Care” is defined as having ≥1 VL or CD4 test result in 2021. </a:t>
            </a:r>
          </a:p>
          <a:p>
            <a:r>
              <a:rPr lang="en-US" sz="1000" dirty="0">
                <a:latin typeface="Arial Narrow" panose="020B0606020202030204" pitchFamily="34" charset="0"/>
              </a:rPr>
              <a:t>Data Source: Bureau of Infectious Disease and Laboratory Sciences, data are current as of 1/1/2023 and subject to change</a:t>
            </a:r>
          </a:p>
        </p:txBody>
      </p:sp>
      <p:graphicFrame>
        <p:nvGraphicFramePr>
          <p:cNvPr id="11" name="Chart 10">
            <a:extLst>
              <a:ext uri="{FF2B5EF4-FFF2-40B4-BE49-F238E27FC236}">
                <a16:creationId xmlns:a16="http://schemas.microsoft.com/office/drawing/2014/main" id="{795910D2-D5F3-1D3F-53CF-8C273C1D3DDB}"/>
              </a:ext>
            </a:extLst>
          </p:cNvPr>
          <p:cNvGraphicFramePr/>
          <p:nvPr>
            <p:extLst>
              <p:ext uri="{D42A27DB-BD31-4B8C-83A1-F6EECF244321}">
                <p14:modId xmlns:p14="http://schemas.microsoft.com/office/powerpoint/2010/main" val="2659136166"/>
              </p:ext>
            </p:extLst>
          </p:nvPr>
        </p:nvGraphicFramePr>
        <p:xfrm>
          <a:off x="257897" y="1257302"/>
          <a:ext cx="11676206" cy="45427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056263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fontScale="90000"/>
          </a:bodyPr>
          <a:lstStyle/>
          <a:p>
            <a:pPr algn="ctr"/>
            <a:r>
              <a:rPr lang="en-US" sz="2400" dirty="0"/>
              <a:t>Viral suppression among persons living with HIV infection by sex assigned at birth, race/ethnicity, age, and exposure mode, Massachusetts 2021 (N=22,221)</a:t>
            </a:r>
            <a:r>
              <a:rPr lang="en-US" sz="2400" baseline="30000" dirty="0"/>
              <a:t>1</a:t>
            </a:r>
            <a:r>
              <a:rPr lang="en-US" sz="2400" dirty="0"/>
              <a:t> </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32</a:t>
            </a:fld>
            <a:endParaRPr lang="en-US" dirty="0"/>
          </a:p>
        </p:txBody>
      </p:sp>
      <p:sp>
        <p:nvSpPr>
          <p:cNvPr id="10" name="TextBox 9">
            <a:extLst>
              <a:ext uri="{FF2B5EF4-FFF2-40B4-BE49-F238E27FC236}">
                <a16:creationId xmlns:a16="http://schemas.microsoft.com/office/drawing/2014/main" id="{FC5157F9-1F8E-19AD-6652-C60B0AB94120}"/>
              </a:ext>
            </a:extLst>
          </p:cNvPr>
          <p:cNvSpPr txBox="1"/>
          <p:nvPr/>
        </p:nvSpPr>
        <p:spPr>
          <a:xfrm>
            <a:off x="496960" y="5938504"/>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2021.</a:t>
            </a:r>
          </a:p>
          <a:p>
            <a:r>
              <a:rPr lang="en-US" sz="1000" dirty="0">
                <a:latin typeface="Arial Narrow" panose="020B0606020202030204" pitchFamily="34" charset="0"/>
              </a:rPr>
              <a:t>“Virally Suppressed” is defined as having a VL &lt;200 copies/mL for the most recent VL test drawn in 2021.</a:t>
            </a:r>
          </a:p>
          <a:p>
            <a:r>
              <a:rPr lang="en-US" sz="1000" dirty="0">
                <a:latin typeface="Arial Narrow" panose="020B0606020202030204" pitchFamily="34" charset="0"/>
              </a:rPr>
              <a:t>Data Source: Bureau of Infectious Disease and Laboratory Sciences, data are current as of 1/1/2023 and subject to change</a:t>
            </a:r>
          </a:p>
        </p:txBody>
      </p:sp>
      <p:graphicFrame>
        <p:nvGraphicFramePr>
          <p:cNvPr id="5" name="Chart 4">
            <a:extLst>
              <a:ext uri="{FF2B5EF4-FFF2-40B4-BE49-F238E27FC236}">
                <a16:creationId xmlns:a16="http://schemas.microsoft.com/office/drawing/2014/main" id="{8D341411-60DA-24E1-7A1C-F7BABE9C7000}"/>
              </a:ext>
            </a:extLst>
          </p:cNvPr>
          <p:cNvGraphicFramePr/>
          <p:nvPr>
            <p:extLst>
              <p:ext uri="{D42A27DB-BD31-4B8C-83A1-F6EECF244321}">
                <p14:modId xmlns:p14="http://schemas.microsoft.com/office/powerpoint/2010/main" val="2159219971"/>
              </p:ext>
            </p:extLst>
          </p:nvPr>
        </p:nvGraphicFramePr>
        <p:xfrm>
          <a:off x="158360" y="1143000"/>
          <a:ext cx="1161288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126400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fontScale="90000"/>
          </a:bodyPr>
          <a:lstStyle/>
          <a:p>
            <a:pPr algn="ctr"/>
            <a:r>
              <a:rPr lang="en-US" sz="2400" dirty="0"/>
              <a:t>Viral suppression among persons living with HIV infection engaged in care by sex assigned at birth, race/ethnicity, age, and exposure mode, Massachusetts 2021 (N=15,936)</a:t>
            </a:r>
            <a:r>
              <a:rPr lang="en-US" sz="2400" baseline="30000" dirty="0"/>
              <a:t>1</a:t>
            </a:r>
            <a:r>
              <a:rPr lang="en-US" sz="2400" dirty="0"/>
              <a:t> </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33</a:t>
            </a:fld>
            <a:endParaRPr lang="en-US" dirty="0"/>
          </a:p>
        </p:txBody>
      </p:sp>
      <p:sp>
        <p:nvSpPr>
          <p:cNvPr id="10" name="TextBox 9">
            <a:extLst>
              <a:ext uri="{FF2B5EF4-FFF2-40B4-BE49-F238E27FC236}">
                <a16:creationId xmlns:a16="http://schemas.microsoft.com/office/drawing/2014/main" id="{FC5157F9-1F8E-19AD-6652-C60B0AB94120}"/>
              </a:ext>
            </a:extLst>
          </p:cNvPr>
          <p:cNvSpPr txBox="1"/>
          <p:nvPr/>
        </p:nvSpPr>
        <p:spPr>
          <a:xfrm>
            <a:off x="496960" y="5938504"/>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2021.</a:t>
            </a:r>
          </a:p>
          <a:p>
            <a:r>
              <a:rPr lang="en-US" sz="1000" dirty="0">
                <a:latin typeface="Arial Narrow" panose="020B0606020202030204" pitchFamily="34" charset="0"/>
              </a:rPr>
              <a:t>“Virally Suppressed” is defined as having a VL &lt;200 copies/mL for the most recent VL test drawn in 2021.</a:t>
            </a:r>
          </a:p>
          <a:p>
            <a:r>
              <a:rPr lang="en-US" sz="1000" dirty="0">
                <a:latin typeface="Arial Narrow" panose="020B0606020202030204" pitchFamily="34" charset="0"/>
              </a:rPr>
              <a:t>Data Source: Bureau of Infectious Disease and Laboratory Sciences, data are current as of 1/1/2023 and subject to change</a:t>
            </a:r>
          </a:p>
        </p:txBody>
      </p:sp>
      <p:graphicFrame>
        <p:nvGraphicFramePr>
          <p:cNvPr id="5" name="Chart 4">
            <a:extLst>
              <a:ext uri="{FF2B5EF4-FFF2-40B4-BE49-F238E27FC236}">
                <a16:creationId xmlns:a16="http://schemas.microsoft.com/office/drawing/2014/main" id="{8D341411-60DA-24E1-7A1C-F7BABE9C7000}"/>
              </a:ext>
            </a:extLst>
          </p:cNvPr>
          <p:cNvGraphicFramePr/>
          <p:nvPr/>
        </p:nvGraphicFramePr>
        <p:xfrm>
          <a:off x="158360" y="1143000"/>
          <a:ext cx="1161288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642615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HIV infection diagnoses by Social Vulnerability Index*, Massachusetts 2019–2021</a:t>
            </a:r>
            <a:r>
              <a:rPr lang="en-US" sz="2400" baseline="30000" dirty="0"/>
              <a:t>1</a:t>
            </a:r>
            <a:r>
              <a:rPr lang="en-US" sz="2400" dirty="0"/>
              <a:t> </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34</a:t>
            </a:fld>
            <a:endParaRPr lang="en-US" dirty="0"/>
          </a:p>
        </p:txBody>
      </p:sp>
      <p:sp>
        <p:nvSpPr>
          <p:cNvPr id="10" name="TextBox 9">
            <a:extLst>
              <a:ext uri="{FF2B5EF4-FFF2-40B4-BE49-F238E27FC236}">
                <a16:creationId xmlns:a16="http://schemas.microsoft.com/office/drawing/2014/main" id="{DD1E1DB2-1EF2-E563-36B4-3340999800EE}"/>
              </a:ext>
            </a:extLst>
          </p:cNvPr>
          <p:cNvSpPr txBox="1"/>
          <p:nvPr/>
        </p:nvSpPr>
        <p:spPr>
          <a:xfrm>
            <a:off x="420760" y="5636945"/>
            <a:ext cx="11470139" cy="861774"/>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2021.</a:t>
            </a:r>
          </a:p>
          <a:p>
            <a:r>
              <a:rPr lang="en-US" sz="1000" baseline="30000" dirty="0">
                <a:latin typeface="Arial Narrow" panose="020B0606020202030204" pitchFamily="34" charset="0"/>
              </a:rPr>
              <a:t>*</a:t>
            </a:r>
            <a:r>
              <a:rPr lang="en-US" sz="1000" dirty="0">
                <a:latin typeface="Arial Narrow" panose="020B0606020202030204" pitchFamily="34" charset="0"/>
              </a:rPr>
              <a:t> Census tract level overall SVI values for 2020 were obtained from CDC/Agency for Toxic Substance and Disease Registry (CDC/ATSDR) and assigned to all cases based on their  street address at diagnosis. Values range from 0 to 1, with higher values implying greater social vulnerability. SVI rankings were grouped into quartiles (low, &lt;0.25; mid low, 0.25 - &lt;0.5; mid high, 0.5 - &lt;0.75; high &gt;0.75).</a:t>
            </a:r>
          </a:p>
          <a:p>
            <a:r>
              <a:rPr lang="en-US" sz="1000" dirty="0">
                <a:latin typeface="Arial Narrow" panose="020B0606020202030204" pitchFamily="34" charset="0"/>
              </a:rPr>
              <a:t>ⱡ Other/Unknown includes correctional facility addresses, P.O. Box addresses, hospital addresses and addresses that could not be geocoded</a:t>
            </a:r>
            <a:endParaRPr lang="en-US" sz="1000" dirty="0">
              <a:latin typeface="Arial Narrow" panose="020B0606020202030204" pitchFamily="34" charset="0"/>
              <a:cs typeface="Arial" panose="020B0604020202020204" pitchFamily="34" charset="0"/>
            </a:endParaRPr>
          </a:p>
          <a:p>
            <a:r>
              <a:rPr lang="en-US" sz="1000" dirty="0">
                <a:latin typeface="Arial Narrow" panose="020B0606020202030204" pitchFamily="34" charset="0"/>
              </a:rPr>
              <a:t>Data Source: Bureau of Infectious Disease and Laboratory Sciences, data are current as of 1/1/2023 and subject to change</a:t>
            </a:r>
          </a:p>
        </p:txBody>
      </p:sp>
      <p:graphicFrame>
        <p:nvGraphicFramePr>
          <p:cNvPr id="11" name="Chart 10">
            <a:extLst>
              <a:ext uri="{FF2B5EF4-FFF2-40B4-BE49-F238E27FC236}">
                <a16:creationId xmlns:a16="http://schemas.microsoft.com/office/drawing/2014/main" id="{4292A718-A1FC-5337-C524-3C521592201A}"/>
              </a:ext>
            </a:extLst>
          </p:cNvPr>
          <p:cNvGraphicFramePr/>
          <p:nvPr>
            <p:extLst>
              <p:ext uri="{D42A27DB-BD31-4B8C-83A1-F6EECF244321}">
                <p14:modId xmlns:p14="http://schemas.microsoft.com/office/powerpoint/2010/main" val="4072120312"/>
              </p:ext>
            </p:extLst>
          </p:nvPr>
        </p:nvGraphicFramePr>
        <p:xfrm>
          <a:off x="0" y="1121229"/>
          <a:ext cx="12050486" cy="45157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49794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4</a:t>
            </a:fld>
            <a:endParaRPr lang="en-US" dirty="0"/>
          </a:p>
        </p:txBody>
      </p:sp>
      <p:sp>
        <p:nvSpPr>
          <p:cNvPr id="5" name="TextBox 4">
            <a:extLst>
              <a:ext uri="{FF2B5EF4-FFF2-40B4-BE49-F238E27FC236}">
                <a16:creationId xmlns:a16="http://schemas.microsoft.com/office/drawing/2014/main" id="{9110A464-8724-09B0-9BBA-7EE442EFCAAC}"/>
              </a:ext>
            </a:extLst>
          </p:cNvPr>
          <p:cNvSpPr txBox="1"/>
          <p:nvPr/>
        </p:nvSpPr>
        <p:spPr>
          <a:xfrm>
            <a:off x="360930" y="5889709"/>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2021.</a:t>
            </a:r>
          </a:p>
          <a:p>
            <a:r>
              <a:rPr lang="en-US" sz="1000" dirty="0">
                <a:latin typeface="Arial Narrow" panose="020B0606020202030204" pitchFamily="34" charset="0"/>
              </a:rPr>
              <a:t>NH = non-Hispanic; MSM=male-to-male sex; IDU=injection drug use; HTSX=heterosexual sex; Pres. HTSX=presumed heterosexual exposure, includes individuals assigned female at birth with a negative history of injection drug use who report having sex with an individual that identifies as male of unknown HIV status and risk; NIR=no identified risk; Data Source: Bureau of Infectious Disease and Laboratory Sciences, data are current as of 1/1/2023 and subject to change</a:t>
            </a:r>
          </a:p>
        </p:txBody>
      </p:sp>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fontScale="90000"/>
          </a:bodyPr>
          <a:lstStyle/>
          <a:p>
            <a:pPr algn="ctr"/>
            <a:r>
              <a:rPr lang="en-US" sz="2400" dirty="0"/>
              <a:t>Percentage of individuals diagnosed with HIV infection by current gender, age, race/ethnicity, and exposure mode, Massachusetts 2019 – 2021 (N=1,419)</a:t>
            </a:r>
            <a:r>
              <a:rPr lang="en-US" sz="2400" baseline="30000" dirty="0"/>
              <a:t>1</a:t>
            </a:r>
            <a:r>
              <a:rPr lang="en-US" sz="2400" dirty="0"/>
              <a:t> </a:t>
            </a:r>
          </a:p>
        </p:txBody>
      </p:sp>
      <p:grpSp>
        <p:nvGrpSpPr>
          <p:cNvPr id="3" name="Group 2">
            <a:extLst>
              <a:ext uri="{FF2B5EF4-FFF2-40B4-BE49-F238E27FC236}">
                <a16:creationId xmlns:a16="http://schemas.microsoft.com/office/drawing/2014/main" id="{4CAB095C-191A-A8EB-30E0-45BBF08371C9}"/>
              </a:ext>
            </a:extLst>
          </p:cNvPr>
          <p:cNvGrpSpPr/>
          <p:nvPr/>
        </p:nvGrpSpPr>
        <p:grpSpPr>
          <a:xfrm>
            <a:off x="181342" y="1085786"/>
            <a:ext cx="11795760" cy="4937760"/>
            <a:chOff x="283076" y="1706418"/>
            <a:chExt cx="6625657" cy="3374215"/>
          </a:xfrm>
        </p:grpSpPr>
        <p:graphicFrame>
          <p:nvGraphicFramePr>
            <p:cNvPr id="4" name="Chart 3">
              <a:extLst>
                <a:ext uri="{FF2B5EF4-FFF2-40B4-BE49-F238E27FC236}">
                  <a16:creationId xmlns:a16="http://schemas.microsoft.com/office/drawing/2014/main" id="{3C9A5A6E-006F-4F99-719C-B554D7490A40}"/>
                </a:ext>
              </a:extLst>
            </p:cNvPr>
            <p:cNvGraphicFramePr/>
            <p:nvPr>
              <p:extLst>
                <p:ext uri="{D42A27DB-BD31-4B8C-83A1-F6EECF244321}">
                  <p14:modId xmlns:p14="http://schemas.microsoft.com/office/powerpoint/2010/main" val="770324454"/>
                </p:ext>
              </p:extLst>
            </p:nvPr>
          </p:nvGraphicFramePr>
          <p:xfrm>
            <a:off x="3570538" y="1775124"/>
            <a:ext cx="3338195" cy="17538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E276F724-5CF8-0F7F-4AF5-1AA6C2B52FE1}"/>
                </a:ext>
              </a:extLst>
            </p:cNvPr>
            <p:cNvGraphicFramePr/>
            <p:nvPr>
              <p:extLst>
                <p:ext uri="{D42A27DB-BD31-4B8C-83A1-F6EECF244321}">
                  <p14:modId xmlns:p14="http://schemas.microsoft.com/office/powerpoint/2010/main" val="3228018318"/>
                </p:ext>
              </p:extLst>
            </p:nvPr>
          </p:nvGraphicFramePr>
          <p:xfrm>
            <a:off x="283076" y="3411853"/>
            <a:ext cx="3338195" cy="16687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a16="http://schemas.microsoft.com/office/drawing/2014/main" id="{409957A6-E896-DEFC-4450-25A2019DAF30}"/>
                </a:ext>
              </a:extLst>
            </p:cNvPr>
            <p:cNvGraphicFramePr/>
            <p:nvPr>
              <p:extLst>
                <p:ext uri="{D42A27DB-BD31-4B8C-83A1-F6EECF244321}">
                  <p14:modId xmlns:p14="http://schemas.microsoft.com/office/powerpoint/2010/main" val="1553702531"/>
                </p:ext>
              </p:extLst>
            </p:nvPr>
          </p:nvGraphicFramePr>
          <p:xfrm>
            <a:off x="3500468" y="3392994"/>
            <a:ext cx="3338195" cy="1668780"/>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a:extLst>
                <a:ext uri="{FF2B5EF4-FFF2-40B4-BE49-F238E27FC236}">
                  <a16:creationId xmlns:a16="http://schemas.microsoft.com/office/drawing/2014/main" id="{79B6B29A-C6B4-49E7-A1C0-615F954026E7}"/>
                </a:ext>
              </a:extLst>
            </p:cNvPr>
            <p:cNvSpPr txBox="1"/>
            <p:nvPr/>
          </p:nvSpPr>
          <p:spPr>
            <a:xfrm>
              <a:off x="1428916" y="1875661"/>
              <a:ext cx="1219200" cy="231351"/>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Arial Narrow" panose="020B0606020202030204" pitchFamily="34" charset="0"/>
                </a:rPr>
                <a:t>Current Gender</a:t>
              </a:r>
            </a:p>
          </p:txBody>
        </p:sp>
        <p:sp>
          <p:nvSpPr>
            <p:cNvPr id="10" name="TextBox 9">
              <a:extLst>
                <a:ext uri="{FF2B5EF4-FFF2-40B4-BE49-F238E27FC236}">
                  <a16:creationId xmlns:a16="http://schemas.microsoft.com/office/drawing/2014/main" id="{24F21299-1349-3343-B4D0-5358C88CF9AE}"/>
                </a:ext>
              </a:extLst>
            </p:cNvPr>
            <p:cNvSpPr txBox="1"/>
            <p:nvPr/>
          </p:nvSpPr>
          <p:spPr>
            <a:xfrm>
              <a:off x="1498649" y="3281048"/>
              <a:ext cx="1219200" cy="231351"/>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Arial Narrow" panose="020B0606020202030204" pitchFamily="34" charset="0"/>
                </a:rPr>
                <a:t>Race/Ethnicity</a:t>
              </a:r>
            </a:p>
          </p:txBody>
        </p:sp>
        <p:sp>
          <p:nvSpPr>
            <p:cNvPr id="11" name="TextBox 10">
              <a:extLst>
                <a:ext uri="{FF2B5EF4-FFF2-40B4-BE49-F238E27FC236}">
                  <a16:creationId xmlns:a16="http://schemas.microsoft.com/office/drawing/2014/main" id="{F87E0D7C-1618-AEF4-4678-F47DF2CF2C9E}"/>
                </a:ext>
              </a:extLst>
            </p:cNvPr>
            <p:cNvSpPr txBox="1"/>
            <p:nvPr/>
          </p:nvSpPr>
          <p:spPr>
            <a:xfrm>
              <a:off x="4403890" y="3266276"/>
              <a:ext cx="1652154" cy="231351"/>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Arial Narrow" panose="020B0606020202030204" pitchFamily="34" charset="0"/>
                </a:rPr>
                <a:t>Exposure</a:t>
              </a:r>
              <a:r>
                <a:rPr kumimoji="0" lang="en-US" sz="1600" b="1" i="0" u="none" strike="noStrike" kern="0" cap="none" spc="0" normalizeH="0" baseline="0" noProof="0" dirty="0">
                  <a:ln>
                    <a:noFill/>
                  </a:ln>
                  <a:solidFill>
                    <a:prstClr val="black"/>
                  </a:solidFill>
                  <a:effectLst/>
                  <a:uLnTx/>
                  <a:uFillTx/>
                  <a:latin typeface="Arial"/>
                </a:rPr>
                <a:t> Mode</a:t>
              </a:r>
            </a:p>
          </p:txBody>
        </p:sp>
        <p:sp>
          <p:nvSpPr>
            <p:cNvPr id="12" name="TextBox 11">
              <a:extLst>
                <a:ext uri="{FF2B5EF4-FFF2-40B4-BE49-F238E27FC236}">
                  <a16:creationId xmlns:a16="http://schemas.microsoft.com/office/drawing/2014/main" id="{42AB4838-C1C3-3CCE-E90D-A1D3415FF331}"/>
                </a:ext>
              </a:extLst>
            </p:cNvPr>
            <p:cNvSpPr txBox="1"/>
            <p:nvPr/>
          </p:nvSpPr>
          <p:spPr>
            <a:xfrm>
              <a:off x="4603007" y="1706418"/>
              <a:ext cx="1652154" cy="231351"/>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Arial Narrow" panose="020B0606020202030204" pitchFamily="34" charset="0"/>
                </a:rPr>
                <a:t>Age at Diagnosis</a:t>
              </a:r>
            </a:p>
          </p:txBody>
        </p:sp>
        <p:graphicFrame>
          <p:nvGraphicFramePr>
            <p:cNvPr id="13" name="Chart 12">
              <a:extLst>
                <a:ext uri="{FF2B5EF4-FFF2-40B4-BE49-F238E27FC236}">
                  <a16:creationId xmlns:a16="http://schemas.microsoft.com/office/drawing/2014/main" id="{5DABE862-0C87-2037-EAE1-08A62F05FD96}"/>
                </a:ext>
              </a:extLst>
            </p:cNvPr>
            <p:cNvGraphicFramePr/>
            <p:nvPr>
              <p:extLst>
                <p:ext uri="{D42A27DB-BD31-4B8C-83A1-F6EECF244321}">
                  <p14:modId xmlns:p14="http://schemas.microsoft.com/office/powerpoint/2010/main" val="4153991964"/>
                </p:ext>
              </p:extLst>
            </p:nvPr>
          </p:nvGraphicFramePr>
          <p:xfrm>
            <a:off x="681760" y="2075732"/>
            <a:ext cx="3100383" cy="855273"/>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932042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5</a:t>
            </a:fld>
            <a:endParaRPr lang="en-US" dirty="0"/>
          </a:p>
        </p:txBody>
      </p:sp>
      <p:sp>
        <p:nvSpPr>
          <p:cNvPr id="5" name="TextBox 4">
            <a:extLst>
              <a:ext uri="{FF2B5EF4-FFF2-40B4-BE49-F238E27FC236}">
                <a16:creationId xmlns:a16="http://schemas.microsoft.com/office/drawing/2014/main" id="{9110A464-8724-09B0-9BBA-7EE442EFCAAC}"/>
              </a:ext>
            </a:extLst>
          </p:cNvPr>
          <p:cNvSpPr txBox="1"/>
          <p:nvPr/>
        </p:nvSpPr>
        <p:spPr>
          <a:xfrm>
            <a:off x="360930" y="5525049"/>
            <a:ext cx="11470139" cy="1015663"/>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2021.</a:t>
            </a:r>
          </a:p>
          <a:p>
            <a:r>
              <a:rPr lang="en-US" sz="1000" baseline="30000" dirty="0">
                <a:latin typeface="Arial Narrow" panose="020B0606020202030204" pitchFamily="34" charset="0"/>
              </a:rPr>
              <a:t>2 </a:t>
            </a:r>
            <a:r>
              <a:rPr lang="en-US" sz="1000" dirty="0">
                <a:latin typeface="Arial Narrow" panose="020B0606020202030204" pitchFamily="34" charset="0"/>
              </a:rPr>
              <a:t>Non-US born and Puerto Rico/USD categories are combined for white non-Hispanic individuals due to small numbers to adhere to cell suppression rules.</a:t>
            </a:r>
          </a:p>
          <a:p>
            <a:r>
              <a:rPr lang="en-US" sz="1000" baseline="30000" dirty="0">
                <a:latin typeface="Arial Narrow" panose="020B0606020202030204" pitchFamily="34" charset="0"/>
              </a:rPr>
              <a:t>3 </a:t>
            </a:r>
            <a:r>
              <a:rPr lang="en-US" sz="1000" dirty="0">
                <a:latin typeface="Arial Narrow" panose="020B0606020202030204" pitchFamily="34" charset="0"/>
              </a:rPr>
              <a:t>US born and Puerto Rico/USD categories are combined for black non-Hispanic individuals due to small numbers to adhere to cell suppression rules.</a:t>
            </a:r>
            <a:endParaRPr lang="en-US" sz="1000" baseline="30000" dirty="0">
              <a:latin typeface="Arial Narrow" panose="020B0606020202030204" pitchFamily="34" charset="0"/>
            </a:endParaRPr>
          </a:p>
          <a:p>
            <a:r>
              <a:rPr lang="en-US" sz="1000" baseline="30000" dirty="0">
                <a:latin typeface="Arial Narrow" panose="020B0606020202030204" pitchFamily="34" charset="0"/>
              </a:rPr>
              <a:t>4 </a:t>
            </a:r>
            <a:r>
              <a:rPr lang="en-US" sz="1000" dirty="0">
                <a:latin typeface="Arial Narrow" panose="020B0606020202030204" pitchFamily="34" charset="0"/>
              </a:rPr>
              <a:t>All individuals diagnosed with HIV infection from 2019–2021 who were born in a US dependency (USD) were born in Puerto Rico (PR).</a:t>
            </a:r>
          </a:p>
          <a:p>
            <a:r>
              <a:rPr lang="en-US" sz="1000" dirty="0">
                <a:latin typeface="Arial Narrow" panose="020B0606020202030204" pitchFamily="34" charset="0"/>
              </a:rPr>
              <a:t>Data Source: Bureau of Infectious Disease and Laboratory Sciences, data are current as of 1/1/2023 and subject to change</a:t>
            </a:r>
          </a:p>
          <a:p>
            <a:r>
              <a:rPr lang="en-US" sz="1000" dirty="0">
                <a:latin typeface="Arial Narrow" panose="020B0606020202030204" pitchFamily="34" charset="0"/>
              </a:rPr>
              <a:t>NH = non-Hispanic; API = Asian/Pacific Islander; </a:t>
            </a:r>
          </a:p>
        </p:txBody>
      </p:sp>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Percentage of individuals diagnosed with HIV infection by race/ethnicity and place of birth, Massachusetts 2019 – 2021</a:t>
            </a:r>
            <a:r>
              <a:rPr lang="en-US" sz="2400" baseline="30000" dirty="0"/>
              <a:t>1</a:t>
            </a:r>
            <a:r>
              <a:rPr lang="en-US" sz="2400" dirty="0"/>
              <a:t> </a:t>
            </a:r>
          </a:p>
        </p:txBody>
      </p:sp>
      <p:grpSp>
        <p:nvGrpSpPr>
          <p:cNvPr id="13" name="Group 12">
            <a:extLst>
              <a:ext uri="{FF2B5EF4-FFF2-40B4-BE49-F238E27FC236}">
                <a16:creationId xmlns:a16="http://schemas.microsoft.com/office/drawing/2014/main" id="{E2C18F24-0D94-B716-B2B3-732E7DC34BB8}"/>
              </a:ext>
            </a:extLst>
          </p:cNvPr>
          <p:cNvGrpSpPr/>
          <p:nvPr/>
        </p:nvGrpSpPr>
        <p:grpSpPr>
          <a:xfrm>
            <a:off x="181039" y="1058523"/>
            <a:ext cx="11590200" cy="4740953"/>
            <a:chOff x="145231" y="5960156"/>
            <a:chExt cx="5114425" cy="2402542"/>
          </a:xfrm>
        </p:grpSpPr>
        <p:grpSp>
          <p:nvGrpSpPr>
            <p:cNvPr id="14" name="Group 13">
              <a:extLst>
                <a:ext uri="{FF2B5EF4-FFF2-40B4-BE49-F238E27FC236}">
                  <a16:creationId xmlns:a16="http://schemas.microsoft.com/office/drawing/2014/main" id="{EB4C4078-EE98-94C4-914B-F2CAE4D5EA16}"/>
                </a:ext>
              </a:extLst>
            </p:cNvPr>
            <p:cNvGrpSpPr/>
            <p:nvPr/>
          </p:nvGrpSpPr>
          <p:grpSpPr>
            <a:xfrm>
              <a:off x="145231" y="5960156"/>
              <a:ext cx="5114425" cy="2402542"/>
              <a:chOff x="138389" y="6201095"/>
              <a:chExt cx="5114425" cy="2402542"/>
            </a:xfrm>
          </p:grpSpPr>
          <p:graphicFrame>
            <p:nvGraphicFramePr>
              <p:cNvPr id="16" name="Chart 15">
                <a:extLst>
                  <a:ext uri="{FF2B5EF4-FFF2-40B4-BE49-F238E27FC236}">
                    <a16:creationId xmlns:a16="http://schemas.microsoft.com/office/drawing/2014/main" id="{F94F1269-73F5-6152-5B23-BBEB714F84ED}"/>
                  </a:ext>
                </a:extLst>
              </p:cNvPr>
              <p:cNvGraphicFramePr/>
              <p:nvPr>
                <p:extLst>
                  <p:ext uri="{D42A27DB-BD31-4B8C-83A1-F6EECF244321}">
                    <p14:modId xmlns:p14="http://schemas.microsoft.com/office/powerpoint/2010/main" val="1747769458"/>
                  </p:ext>
                </p:extLst>
              </p:nvPr>
            </p:nvGraphicFramePr>
            <p:xfrm>
              <a:off x="138389" y="6201095"/>
              <a:ext cx="4398887" cy="2402542"/>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66086CF4-401E-4B10-B40B-372F56907882}"/>
                  </a:ext>
                </a:extLst>
              </p:cNvPr>
              <p:cNvSpPr txBox="1"/>
              <p:nvPr/>
            </p:nvSpPr>
            <p:spPr>
              <a:xfrm>
                <a:off x="4587824" y="6744943"/>
                <a:ext cx="415587" cy="171567"/>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1F497D"/>
                    </a:solidFill>
                    <a:effectLst/>
                    <a:uLnTx/>
                    <a:uFillTx/>
                    <a:latin typeface="Arial"/>
                  </a:rPr>
                  <a:t>Non-US</a:t>
                </a:r>
              </a:p>
            </p:txBody>
          </p:sp>
          <p:sp>
            <p:nvSpPr>
              <p:cNvPr id="18" name="TextBox 17">
                <a:extLst>
                  <a:ext uri="{FF2B5EF4-FFF2-40B4-BE49-F238E27FC236}">
                    <a16:creationId xmlns:a16="http://schemas.microsoft.com/office/drawing/2014/main" id="{1D7C7DFA-F3C7-F585-0C4C-75A316C2A569}"/>
                  </a:ext>
                </a:extLst>
              </p:cNvPr>
              <p:cNvSpPr txBox="1"/>
              <p:nvPr/>
            </p:nvSpPr>
            <p:spPr>
              <a:xfrm>
                <a:off x="4587824" y="7272375"/>
                <a:ext cx="514215" cy="171567"/>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7030A0"/>
                    </a:solidFill>
                    <a:effectLst/>
                    <a:uLnTx/>
                    <a:uFillTx/>
                    <a:latin typeface="Arial"/>
                  </a:rPr>
                  <a:t>PR/USD</a:t>
                </a:r>
                <a:r>
                  <a:rPr kumimoji="0" lang="en-US" sz="1600" b="1" i="0" u="none" strike="noStrike" kern="0" cap="none" spc="0" normalizeH="0" baseline="30000" noProof="0" dirty="0">
                    <a:ln>
                      <a:noFill/>
                    </a:ln>
                    <a:solidFill>
                      <a:srgbClr val="7030A0"/>
                    </a:solidFill>
                    <a:effectLst/>
                    <a:uLnTx/>
                    <a:uFillTx/>
                    <a:latin typeface="Arial"/>
                  </a:rPr>
                  <a:t>4</a:t>
                </a:r>
              </a:p>
            </p:txBody>
          </p:sp>
          <p:sp>
            <p:nvSpPr>
              <p:cNvPr id="19" name="TextBox 18">
                <a:extLst>
                  <a:ext uri="{FF2B5EF4-FFF2-40B4-BE49-F238E27FC236}">
                    <a16:creationId xmlns:a16="http://schemas.microsoft.com/office/drawing/2014/main" id="{1ABB2BC2-FA2F-DEDF-37BF-550BE7164E7D}"/>
                  </a:ext>
                </a:extLst>
              </p:cNvPr>
              <p:cNvSpPr txBox="1"/>
              <p:nvPr/>
            </p:nvSpPr>
            <p:spPr>
              <a:xfrm>
                <a:off x="4576692" y="7840923"/>
                <a:ext cx="676122" cy="171567"/>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9BBB59">
                        <a:lumMod val="75000"/>
                      </a:srgbClr>
                    </a:solidFill>
                    <a:effectLst/>
                    <a:uLnTx/>
                    <a:uFillTx/>
                    <a:latin typeface="Arial"/>
                  </a:rPr>
                  <a:t>United States</a:t>
                </a:r>
              </a:p>
            </p:txBody>
          </p:sp>
          <p:sp>
            <p:nvSpPr>
              <p:cNvPr id="20" name="TextBox 19">
                <a:extLst>
                  <a:ext uri="{FF2B5EF4-FFF2-40B4-BE49-F238E27FC236}">
                    <a16:creationId xmlns:a16="http://schemas.microsoft.com/office/drawing/2014/main" id="{AC7AF368-6500-E427-69D8-B1397BBBF8E1}"/>
                  </a:ext>
                </a:extLst>
              </p:cNvPr>
              <p:cNvSpPr txBox="1"/>
              <p:nvPr/>
            </p:nvSpPr>
            <p:spPr>
              <a:xfrm>
                <a:off x="1119169" y="6381917"/>
                <a:ext cx="272800" cy="129975"/>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30000" noProof="0" dirty="0">
                    <a:ln>
                      <a:noFill/>
                    </a:ln>
                    <a:solidFill>
                      <a:prstClr val="white"/>
                    </a:solidFill>
                    <a:effectLst/>
                    <a:uLnTx/>
                    <a:uFillTx/>
                    <a:latin typeface="Arial Narrow" panose="020B0606020202030204" pitchFamily="34" charset="0"/>
                  </a:rPr>
                  <a:t>2</a:t>
                </a:r>
              </a:p>
            </p:txBody>
          </p:sp>
        </p:grpSp>
        <p:sp>
          <p:nvSpPr>
            <p:cNvPr id="15" name="TextBox 14">
              <a:extLst>
                <a:ext uri="{FF2B5EF4-FFF2-40B4-BE49-F238E27FC236}">
                  <a16:creationId xmlns:a16="http://schemas.microsoft.com/office/drawing/2014/main" id="{7BD557FE-EF04-D6D8-A426-42344316943C}"/>
                </a:ext>
              </a:extLst>
            </p:cNvPr>
            <p:cNvSpPr txBox="1"/>
            <p:nvPr/>
          </p:nvSpPr>
          <p:spPr>
            <a:xfrm>
              <a:off x="2115091" y="7492450"/>
              <a:ext cx="272800" cy="129975"/>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30000" noProof="0" dirty="0">
                  <a:ln>
                    <a:noFill/>
                  </a:ln>
                  <a:solidFill>
                    <a:prstClr val="white"/>
                  </a:solidFill>
                  <a:effectLst/>
                  <a:uLnTx/>
                  <a:uFillTx/>
                  <a:latin typeface="Arial Narrow" panose="020B0606020202030204" pitchFamily="34" charset="0"/>
                </a:rPr>
                <a:t>3</a:t>
              </a:r>
            </a:p>
          </p:txBody>
        </p:sp>
      </p:grpSp>
    </p:spTree>
    <p:extLst>
      <p:ext uri="{BB962C8B-B14F-4D97-AF65-F5344CB8AC3E}">
        <p14:creationId xmlns:p14="http://schemas.microsoft.com/office/powerpoint/2010/main" val="4233934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6</a:t>
            </a:fld>
            <a:endParaRPr lang="en-US" dirty="0"/>
          </a:p>
        </p:txBody>
      </p:sp>
      <p:sp>
        <p:nvSpPr>
          <p:cNvPr id="5" name="TextBox 4">
            <a:extLst>
              <a:ext uri="{FF2B5EF4-FFF2-40B4-BE49-F238E27FC236}">
                <a16:creationId xmlns:a16="http://schemas.microsoft.com/office/drawing/2014/main" id="{9110A464-8724-09B0-9BBA-7EE442EFCAAC}"/>
              </a:ext>
            </a:extLst>
          </p:cNvPr>
          <p:cNvSpPr txBox="1"/>
          <p:nvPr/>
        </p:nvSpPr>
        <p:spPr>
          <a:xfrm>
            <a:off x="463242" y="5784616"/>
            <a:ext cx="11470139" cy="707886"/>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2021.</a:t>
            </a:r>
          </a:p>
          <a:p>
            <a:r>
              <a:rPr lang="en-US" sz="1000" dirty="0">
                <a:latin typeface="Arial Narrow" panose="020B0606020202030204" pitchFamily="34" charset="0"/>
              </a:rPr>
              <a:t>AMAB = assigned male at birth; AFAB = assigned female at birth; NH = non-Hispanic; MSM=male-to-male sex; IDU=injection drug use; HTSX=heterosexual sex; Pres. HTSX=presumed heterosexual exposure, includes individuals assigned female at birth with a negative history of injection drug use who report having sex with an individual that identifies as male of unknown HIV status and risk; NIR=no identified risk</a:t>
            </a:r>
          </a:p>
          <a:p>
            <a:r>
              <a:rPr lang="en-US" sz="1000" dirty="0">
                <a:latin typeface="Arial Narrow" panose="020B0606020202030204" pitchFamily="34" charset="0"/>
              </a:rPr>
              <a:t>Data Source: Bureau of Infectious Disease and Laboratory Sciences, data are current as of 1/1/2023 and subject to change</a:t>
            </a:r>
          </a:p>
        </p:txBody>
      </p:sp>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fontScale="90000"/>
          </a:bodyPr>
          <a:lstStyle/>
          <a:p>
            <a:pPr algn="ctr"/>
            <a:r>
              <a:rPr lang="en-US" sz="2400" dirty="0"/>
              <a:t>Percentage of individuals diagnosed with HIV infection by race/ethnicity, age, exposure mode, and place of birth by sex assigned at birth, </a:t>
            </a:r>
            <a:br>
              <a:rPr lang="en-US" sz="2400" dirty="0"/>
            </a:br>
            <a:r>
              <a:rPr lang="en-US" sz="2400" dirty="0"/>
              <a:t>Massachusetts 2019 – 2021</a:t>
            </a:r>
            <a:r>
              <a:rPr lang="en-US" sz="2400" baseline="30000" dirty="0"/>
              <a:t>1</a:t>
            </a:r>
            <a:r>
              <a:rPr lang="en-US" sz="2400" dirty="0"/>
              <a:t> </a:t>
            </a:r>
          </a:p>
        </p:txBody>
      </p:sp>
      <p:grpSp>
        <p:nvGrpSpPr>
          <p:cNvPr id="3" name="Group 2">
            <a:extLst>
              <a:ext uri="{FF2B5EF4-FFF2-40B4-BE49-F238E27FC236}">
                <a16:creationId xmlns:a16="http://schemas.microsoft.com/office/drawing/2014/main" id="{1ABE5245-F6DE-855A-BBBC-D12CB52BDD29}"/>
              </a:ext>
            </a:extLst>
          </p:cNvPr>
          <p:cNvGrpSpPr/>
          <p:nvPr/>
        </p:nvGrpSpPr>
        <p:grpSpPr>
          <a:xfrm>
            <a:off x="463242" y="1394192"/>
            <a:ext cx="11307998" cy="4358353"/>
            <a:chOff x="67091" y="327902"/>
            <a:chExt cx="6790909" cy="4358353"/>
          </a:xfrm>
        </p:grpSpPr>
        <p:graphicFrame>
          <p:nvGraphicFramePr>
            <p:cNvPr id="4" name="Chart 3">
              <a:extLst>
                <a:ext uri="{FF2B5EF4-FFF2-40B4-BE49-F238E27FC236}">
                  <a16:creationId xmlns:a16="http://schemas.microsoft.com/office/drawing/2014/main" id="{8F5F29CD-68FE-4A5A-93F5-03110FF6DD51}"/>
                </a:ext>
              </a:extLst>
            </p:cNvPr>
            <p:cNvGraphicFramePr/>
            <p:nvPr>
              <p:extLst>
                <p:ext uri="{D42A27DB-BD31-4B8C-83A1-F6EECF244321}">
                  <p14:modId xmlns:p14="http://schemas.microsoft.com/office/powerpoint/2010/main" val="2432401098"/>
                </p:ext>
              </p:extLst>
            </p:nvPr>
          </p:nvGraphicFramePr>
          <p:xfrm>
            <a:off x="3778250" y="479558"/>
            <a:ext cx="3079750" cy="20955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FADCE764-82A7-D292-B3E4-402569478E7C}"/>
                </a:ext>
              </a:extLst>
            </p:cNvPr>
            <p:cNvGraphicFramePr/>
            <p:nvPr>
              <p:extLst>
                <p:ext uri="{D42A27DB-BD31-4B8C-83A1-F6EECF244321}">
                  <p14:modId xmlns:p14="http://schemas.microsoft.com/office/powerpoint/2010/main" val="1806411348"/>
                </p:ext>
              </p:extLst>
            </p:nvPr>
          </p:nvGraphicFramePr>
          <p:xfrm>
            <a:off x="67091" y="613080"/>
            <a:ext cx="3590925" cy="204787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a16="http://schemas.microsoft.com/office/drawing/2014/main" id="{CC9FDC34-A63A-9072-7E5B-18A0E64ECA73}"/>
                </a:ext>
              </a:extLst>
            </p:cNvPr>
            <p:cNvGraphicFramePr/>
            <p:nvPr>
              <p:extLst>
                <p:ext uri="{D42A27DB-BD31-4B8C-83A1-F6EECF244321}">
                  <p14:modId xmlns:p14="http://schemas.microsoft.com/office/powerpoint/2010/main" val="677159506"/>
                </p:ext>
              </p:extLst>
            </p:nvPr>
          </p:nvGraphicFramePr>
          <p:xfrm>
            <a:off x="3375765" y="2920634"/>
            <a:ext cx="3295650" cy="1733550"/>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a:extLst>
                <a:ext uri="{FF2B5EF4-FFF2-40B4-BE49-F238E27FC236}">
                  <a16:creationId xmlns:a16="http://schemas.microsoft.com/office/drawing/2014/main" id="{D499EF5A-582A-E275-7966-449B162FA1F7}"/>
                </a:ext>
              </a:extLst>
            </p:cNvPr>
            <p:cNvSpPr txBox="1"/>
            <p:nvPr/>
          </p:nvSpPr>
          <p:spPr>
            <a:xfrm>
              <a:off x="1232375" y="327902"/>
              <a:ext cx="1219200" cy="338554"/>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Arial Narrow" panose="020B0606020202030204" pitchFamily="34" charset="0"/>
                </a:rPr>
                <a:t>Race/Ethnicity</a:t>
              </a:r>
            </a:p>
          </p:txBody>
        </p:sp>
        <p:sp>
          <p:nvSpPr>
            <p:cNvPr id="10" name="TextBox 9">
              <a:extLst>
                <a:ext uri="{FF2B5EF4-FFF2-40B4-BE49-F238E27FC236}">
                  <a16:creationId xmlns:a16="http://schemas.microsoft.com/office/drawing/2014/main" id="{241954C3-F24F-5E29-496C-A3C368DE94BC}"/>
                </a:ext>
              </a:extLst>
            </p:cNvPr>
            <p:cNvSpPr txBox="1"/>
            <p:nvPr/>
          </p:nvSpPr>
          <p:spPr>
            <a:xfrm>
              <a:off x="4152323" y="327902"/>
              <a:ext cx="1652154" cy="338554"/>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Arial Narrow" panose="020B0606020202030204" pitchFamily="34" charset="0"/>
                </a:rPr>
                <a:t>Age at Diagnosis</a:t>
              </a:r>
            </a:p>
          </p:txBody>
        </p:sp>
        <p:sp>
          <p:nvSpPr>
            <p:cNvPr id="11" name="TextBox 10">
              <a:extLst>
                <a:ext uri="{FF2B5EF4-FFF2-40B4-BE49-F238E27FC236}">
                  <a16:creationId xmlns:a16="http://schemas.microsoft.com/office/drawing/2014/main" id="{3D164203-EE74-C76C-9734-58A272D28D54}"/>
                </a:ext>
              </a:extLst>
            </p:cNvPr>
            <p:cNvSpPr txBox="1"/>
            <p:nvPr/>
          </p:nvSpPr>
          <p:spPr>
            <a:xfrm>
              <a:off x="1228704" y="2443819"/>
              <a:ext cx="1652154" cy="338554"/>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Arial Narrow" panose="020B0606020202030204" pitchFamily="34" charset="0"/>
                </a:rPr>
                <a:t>Exposure Mode</a:t>
              </a:r>
            </a:p>
          </p:txBody>
        </p:sp>
        <p:sp>
          <p:nvSpPr>
            <p:cNvPr id="12" name="TextBox 11">
              <a:extLst>
                <a:ext uri="{FF2B5EF4-FFF2-40B4-BE49-F238E27FC236}">
                  <a16:creationId xmlns:a16="http://schemas.microsoft.com/office/drawing/2014/main" id="{36287B5C-150C-1F8A-D189-7BE7BFDBD5DB}"/>
                </a:ext>
              </a:extLst>
            </p:cNvPr>
            <p:cNvSpPr txBox="1"/>
            <p:nvPr/>
          </p:nvSpPr>
          <p:spPr>
            <a:xfrm>
              <a:off x="4221148" y="2686992"/>
              <a:ext cx="1652154" cy="338554"/>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Arial Narrow" panose="020B0606020202030204" pitchFamily="34" charset="0"/>
                </a:rPr>
                <a:t>Place of Birth</a:t>
              </a:r>
              <a:endParaRPr kumimoji="0" lang="en-US" sz="1600" b="1" i="0" u="none" strike="noStrike" kern="0" cap="none" spc="0" normalizeH="0" baseline="0" noProof="0" dirty="0">
                <a:ln>
                  <a:noFill/>
                </a:ln>
                <a:solidFill>
                  <a:prstClr val="black"/>
                </a:solidFill>
                <a:effectLst/>
                <a:uLnTx/>
                <a:uFillTx/>
                <a:latin typeface="Arial"/>
              </a:endParaRPr>
            </a:p>
          </p:txBody>
        </p:sp>
        <p:graphicFrame>
          <p:nvGraphicFramePr>
            <p:cNvPr id="13" name="Chart 12">
              <a:extLst>
                <a:ext uri="{FF2B5EF4-FFF2-40B4-BE49-F238E27FC236}">
                  <a16:creationId xmlns:a16="http://schemas.microsoft.com/office/drawing/2014/main" id="{AF15FDE1-E056-365A-3E06-553087F778CD}"/>
                </a:ext>
              </a:extLst>
            </p:cNvPr>
            <p:cNvGraphicFramePr/>
            <p:nvPr>
              <p:extLst>
                <p:ext uri="{D42A27DB-BD31-4B8C-83A1-F6EECF244321}">
                  <p14:modId xmlns:p14="http://schemas.microsoft.com/office/powerpoint/2010/main" val="2164823702"/>
                </p:ext>
              </p:extLst>
            </p:nvPr>
          </p:nvGraphicFramePr>
          <p:xfrm>
            <a:off x="301211" y="2766158"/>
            <a:ext cx="3081528" cy="1920097"/>
          </p:xfrm>
          <a:graphic>
            <a:graphicData uri="http://schemas.openxmlformats.org/drawingml/2006/chart">
              <c:chart xmlns:c="http://schemas.openxmlformats.org/drawingml/2006/chart" xmlns:r="http://schemas.openxmlformats.org/officeDocument/2006/relationships" r:id="rId6"/>
            </a:graphicData>
          </a:graphic>
        </p:graphicFrame>
      </p:grpSp>
      <p:sp>
        <p:nvSpPr>
          <p:cNvPr id="14" name="TextBox 13">
            <a:extLst>
              <a:ext uri="{FF2B5EF4-FFF2-40B4-BE49-F238E27FC236}">
                <a16:creationId xmlns:a16="http://schemas.microsoft.com/office/drawing/2014/main" id="{227368A5-BBA3-52B1-55E4-87C28E69F31F}"/>
              </a:ext>
            </a:extLst>
          </p:cNvPr>
          <p:cNvSpPr txBox="1"/>
          <p:nvPr/>
        </p:nvSpPr>
        <p:spPr>
          <a:xfrm>
            <a:off x="4433806" y="1042353"/>
            <a:ext cx="3067050" cy="338554"/>
          </a:xfrm>
          <a:prstGeom prst="rect">
            <a:avLst/>
          </a:prstGeom>
          <a:noFill/>
        </p:spPr>
        <p:txBody>
          <a:bodyPr wrap="square" rtlCol="0">
            <a:spAutoFit/>
          </a:bodyPr>
          <a:lstStyle/>
          <a:p>
            <a:r>
              <a:rPr kumimoji="0" lang="en-US" sz="1600" b="1" i="0" u="none" strike="noStrike" kern="1200" cap="none" spc="0" normalizeH="0" baseline="0" noProof="0" dirty="0">
                <a:ln>
                  <a:noFill/>
                </a:ln>
                <a:solidFill>
                  <a:srgbClr val="76923C"/>
                </a:solidFill>
                <a:effectLst/>
                <a:uLnTx/>
                <a:uFillTx/>
                <a:latin typeface="Arial" panose="020B0604020202020204" pitchFamily="34" charset="0"/>
                <a:ea typeface="Calibri" panose="020F0502020204030204" pitchFamily="34" charset="0"/>
                <a:cs typeface="+mn-cs"/>
              </a:rPr>
              <a:t>AMAB, N=1,022; </a:t>
            </a:r>
            <a:r>
              <a:rPr kumimoji="0" lang="en-US" sz="1600" b="1" i="0" u="none" strike="noStrike" kern="1200" cap="none" spc="0" normalizeH="0" baseline="0" noProof="0" dirty="0">
                <a:ln>
                  <a:noFill/>
                </a:ln>
                <a:solidFill>
                  <a:srgbClr val="2E648C"/>
                </a:solidFill>
                <a:effectLst/>
                <a:uLnTx/>
                <a:uFillTx/>
                <a:latin typeface="Arial" panose="020B0604020202020204" pitchFamily="34" charset="0"/>
                <a:ea typeface="Calibri" panose="020F0502020204030204" pitchFamily="34" charset="0"/>
                <a:cs typeface="+mn-cs"/>
              </a:rPr>
              <a:t>AFAB, N=397</a:t>
            </a:r>
            <a:endParaRPr lang="en-US" sz="1600" dirty="0">
              <a:latin typeface="Arial Narrow" panose="020B0606020202030204" pitchFamily="34" charset="0"/>
            </a:endParaRPr>
          </a:p>
        </p:txBody>
      </p:sp>
    </p:spTree>
    <p:extLst>
      <p:ext uri="{BB962C8B-B14F-4D97-AF65-F5344CB8AC3E}">
        <p14:creationId xmlns:p14="http://schemas.microsoft.com/office/powerpoint/2010/main" val="1504613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7</a:t>
            </a:fld>
            <a:endParaRPr lang="en-US" dirty="0"/>
          </a:p>
        </p:txBody>
      </p:sp>
      <p:sp>
        <p:nvSpPr>
          <p:cNvPr id="5" name="TextBox 4">
            <a:extLst>
              <a:ext uri="{FF2B5EF4-FFF2-40B4-BE49-F238E27FC236}">
                <a16:creationId xmlns:a16="http://schemas.microsoft.com/office/drawing/2014/main" id="{9110A464-8724-09B0-9BBA-7EE442EFCAAC}"/>
              </a:ext>
            </a:extLst>
          </p:cNvPr>
          <p:cNvSpPr txBox="1"/>
          <p:nvPr/>
        </p:nvSpPr>
        <p:spPr>
          <a:xfrm>
            <a:off x="360930" y="5798473"/>
            <a:ext cx="11470139" cy="707886"/>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2021.</a:t>
            </a:r>
          </a:p>
          <a:p>
            <a:r>
              <a:rPr lang="en-US" sz="1000" dirty="0">
                <a:latin typeface="Arial Narrow" panose="020B0606020202030204" pitchFamily="34" charset="0"/>
              </a:rPr>
              <a:t>NH = non-Hispanic; MSM=male-to-male sex; IDU=injection drug use; HTSX=heterosexual sex; Pres. HTSX=presumed heterosexual exposure, includes individuals assigned female at birth with a negative history of injection drug use who report having sex with an individual that identifies as male of unknown HIV status and risk; NIR=no identified risk</a:t>
            </a:r>
          </a:p>
          <a:p>
            <a:r>
              <a:rPr lang="en-US" sz="1000" dirty="0">
                <a:latin typeface="Arial Narrow" panose="020B0606020202030204" pitchFamily="34" charset="0"/>
              </a:rPr>
              <a:t>Data Source: Bureau of Infectious Disease and Laboratory Sciences, data are current as of 1/1/2023 and subject to change</a:t>
            </a:r>
          </a:p>
        </p:txBody>
      </p:sp>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Percentage of individuals diagnosed with HIV infection by exposure mode and race/ethnicity, Massachusetts 2019 – 2021</a:t>
            </a:r>
            <a:r>
              <a:rPr lang="en-US" sz="2400" baseline="30000" dirty="0"/>
              <a:t>1</a:t>
            </a:r>
            <a:r>
              <a:rPr lang="en-US" sz="2400" dirty="0"/>
              <a:t> </a:t>
            </a:r>
          </a:p>
        </p:txBody>
      </p:sp>
      <p:graphicFrame>
        <p:nvGraphicFramePr>
          <p:cNvPr id="3" name="Chart 2">
            <a:extLst>
              <a:ext uri="{FF2B5EF4-FFF2-40B4-BE49-F238E27FC236}">
                <a16:creationId xmlns:a16="http://schemas.microsoft.com/office/drawing/2014/main" id="{E39BECB2-55D2-C7CD-A522-BCADCB96AABA}"/>
              </a:ext>
            </a:extLst>
          </p:cNvPr>
          <p:cNvGraphicFramePr/>
          <p:nvPr>
            <p:extLst>
              <p:ext uri="{D42A27DB-BD31-4B8C-83A1-F6EECF244321}">
                <p14:modId xmlns:p14="http://schemas.microsoft.com/office/powerpoint/2010/main" val="590332177"/>
              </p:ext>
            </p:extLst>
          </p:nvPr>
        </p:nvGraphicFramePr>
        <p:xfrm>
          <a:off x="267063" y="1013246"/>
          <a:ext cx="11704320" cy="48463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41597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8</a:t>
            </a:fld>
            <a:endParaRPr lang="en-US" dirty="0"/>
          </a:p>
        </p:txBody>
      </p:sp>
      <p:sp>
        <p:nvSpPr>
          <p:cNvPr id="5" name="TextBox 4">
            <a:extLst>
              <a:ext uri="{FF2B5EF4-FFF2-40B4-BE49-F238E27FC236}">
                <a16:creationId xmlns:a16="http://schemas.microsoft.com/office/drawing/2014/main" id="{9110A464-8724-09B0-9BBA-7EE442EFCAAC}"/>
              </a:ext>
            </a:extLst>
          </p:cNvPr>
          <p:cNvSpPr txBox="1"/>
          <p:nvPr/>
        </p:nvSpPr>
        <p:spPr>
          <a:xfrm>
            <a:off x="344152" y="5710697"/>
            <a:ext cx="11470139" cy="861774"/>
          </a:xfrm>
          <a:prstGeom prst="rect">
            <a:avLst/>
          </a:prstGeom>
          <a:noFill/>
        </p:spPr>
        <p:txBody>
          <a:bodyPr wrap="square" rtlCol="0">
            <a:spAutoFit/>
          </a:bodyPr>
          <a:lstStyle/>
          <a:p>
            <a:r>
              <a:rPr lang="en-US" sz="1000" baseline="30000" dirty="0" err="1">
                <a:latin typeface="Arial Narrow" panose="020B0606020202030204" pitchFamily="34" charset="0"/>
              </a:rPr>
              <a:t>i</a:t>
            </a:r>
            <a:r>
              <a:rPr lang="en-US" sz="1000" dirty="0">
                <a:latin typeface="Arial Narrow" panose="020B0606020202030204" pitchFamily="34" charset="0"/>
              </a:rPr>
              <a:t> As of 1/1/2020, BIDLS calculates rates per 100,000 population using denominators estimated by the University of Massachusetts Donahue Institute using a modified Hamilton-Perry model (</a:t>
            </a:r>
            <a:r>
              <a:rPr lang="en-US" sz="1000" dirty="0" err="1">
                <a:latin typeface="Arial Narrow" panose="020B0606020202030204" pitchFamily="34" charset="0"/>
              </a:rPr>
              <a:t>Strate</a:t>
            </a:r>
            <a:r>
              <a:rPr lang="en-US" sz="1000" dirty="0">
                <a:latin typeface="Arial Narrow" panose="020B0606020202030204" pitchFamily="34" charset="0"/>
              </a:rPr>
              <a:t> S, et al. Small Area Population Estimates for 2011 through 2020, report published Oct 2016). Note that rates and trends calculated using previous methods cannot be compared to these. All rates are age-adjusted using the 2000 US standard population.</a:t>
            </a:r>
          </a:p>
          <a:p>
            <a:r>
              <a:rPr lang="en-US" sz="1000" dirty="0">
                <a:latin typeface="Arial Narrow" panose="020B0606020202030204" pitchFamily="34" charset="0"/>
              </a:rPr>
              <a:t>*Rates based on numerators &lt;12 are marked with an asterisk (*) and should be interpreted with caution.</a:t>
            </a:r>
          </a:p>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2021; NH = non-Hispanic; API = Asian/Pacific Islander</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1/1/2023 and subject to change</a:t>
            </a:r>
          </a:p>
        </p:txBody>
      </p:sp>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fontScale="90000"/>
          </a:bodyPr>
          <a:lstStyle/>
          <a:p>
            <a:pPr algn="ctr"/>
            <a:r>
              <a:rPr lang="en-US" sz="2400" dirty="0"/>
              <a:t>Average annual age-adjusted HIV diagnosis rates per 100,000 population</a:t>
            </a:r>
            <a:r>
              <a:rPr lang="en-US" sz="2400" baseline="30000" dirty="0"/>
              <a:t>1</a:t>
            </a:r>
            <a:r>
              <a:rPr lang="en-US" sz="2400" dirty="0"/>
              <a:t> by sex assigned at birth and race/ethnicity, Massachusetts 2019 – 2021</a:t>
            </a:r>
            <a:r>
              <a:rPr lang="en-US" sz="2400" baseline="30000" dirty="0"/>
              <a:t>2</a:t>
            </a:r>
            <a:r>
              <a:rPr lang="en-US" sz="2400" dirty="0"/>
              <a:t> (N=1,419) </a:t>
            </a:r>
          </a:p>
        </p:txBody>
      </p:sp>
      <p:graphicFrame>
        <p:nvGraphicFramePr>
          <p:cNvPr id="3" name="Chart 2">
            <a:extLst>
              <a:ext uri="{FF2B5EF4-FFF2-40B4-BE49-F238E27FC236}">
                <a16:creationId xmlns:a16="http://schemas.microsoft.com/office/drawing/2014/main" id="{CC34F6CC-2D47-CA31-C352-D103FBF487AE}"/>
              </a:ext>
            </a:extLst>
          </p:cNvPr>
          <p:cNvGraphicFramePr/>
          <p:nvPr>
            <p:extLst>
              <p:ext uri="{D42A27DB-BD31-4B8C-83A1-F6EECF244321}">
                <p14:modId xmlns:p14="http://schemas.microsoft.com/office/powerpoint/2010/main" val="2396068781"/>
              </p:ext>
            </p:extLst>
          </p:nvPr>
        </p:nvGraphicFramePr>
        <p:xfrm>
          <a:off x="876299" y="991427"/>
          <a:ext cx="9934575" cy="47192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9834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9</a:t>
            </a:fld>
            <a:endParaRPr lang="en-US" dirty="0"/>
          </a:p>
        </p:txBody>
      </p:sp>
      <p:sp>
        <p:nvSpPr>
          <p:cNvPr id="5" name="TextBox 4">
            <a:extLst>
              <a:ext uri="{FF2B5EF4-FFF2-40B4-BE49-F238E27FC236}">
                <a16:creationId xmlns:a16="http://schemas.microsoft.com/office/drawing/2014/main" id="{9110A464-8724-09B0-9BBA-7EE442EFCAAC}"/>
              </a:ext>
            </a:extLst>
          </p:cNvPr>
          <p:cNvSpPr txBox="1"/>
          <p:nvPr/>
        </p:nvSpPr>
        <p:spPr>
          <a:xfrm>
            <a:off x="437337" y="5874377"/>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2021.</a:t>
            </a:r>
            <a:endParaRPr lang="en-US" sz="1000" dirty="0">
              <a:latin typeface="Arial Narrow" panose="020B0606020202030204" pitchFamily="34" charset="0"/>
            </a:endParaRPr>
          </a:p>
          <a:p>
            <a:r>
              <a:rPr lang="en-US" sz="1000" dirty="0">
                <a:latin typeface="Arial Narrow" panose="020B0606020202030204" pitchFamily="34" charset="0"/>
              </a:rPr>
              <a:t>NH = non-Hispanic; MSM=male-to-male sex; IDU=injection drug use; HTSX=heterosexual sex; Pres. HTSX=presumed heterosexual exposure, includes individuals assigned female at birth with a negative history of injection drug use who report having sex with an individual that identifies as male of unknown HIV status and risk; NIR=no identified risk; Data Source: Bureau of Infectious Disease and Laboratory Sciences, data are current as of 1/1/2023 and subject to change</a:t>
            </a:r>
          </a:p>
        </p:txBody>
      </p:sp>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Percentage of PLWH by current gender, age, race/ethnicity, and exposure mode, Massachusetts 2021i (N=23,393)</a:t>
            </a:r>
            <a:r>
              <a:rPr lang="en-US" sz="2400" baseline="30000" dirty="0"/>
              <a:t>1</a:t>
            </a:r>
            <a:r>
              <a:rPr lang="en-US" sz="2400" dirty="0"/>
              <a:t> </a:t>
            </a:r>
          </a:p>
        </p:txBody>
      </p:sp>
      <p:grpSp>
        <p:nvGrpSpPr>
          <p:cNvPr id="3" name="Group 2">
            <a:extLst>
              <a:ext uri="{FF2B5EF4-FFF2-40B4-BE49-F238E27FC236}">
                <a16:creationId xmlns:a16="http://schemas.microsoft.com/office/drawing/2014/main" id="{C60B1F3F-EEC1-AEAE-A8A5-1B775A1EBC71}"/>
              </a:ext>
            </a:extLst>
          </p:cNvPr>
          <p:cNvGrpSpPr/>
          <p:nvPr/>
        </p:nvGrpSpPr>
        <p:grpSpPr>
          <a:xfrm>
            <a:off x="223123" y="1060764"/>
            <a:ext cx="11548117" cy="4781550"/>
            <a:chOff x="223123" y="1382041"/>
            <a:chExt cx="6650574" cy="3442637"/>
          </a:xfrm>
        </p:grpSpPr>
        <p:graphicFrame>
          <p:nvGraphicFramePr>
            <p:cNvPr id="4" name="Chart 3">
              <a:extLst>
                <a:ext uri="{FF2B5EF4-FFF2-40B4-BE49-F238E27FC236}">
                  <a16:creationId xmlns:a16="http://schemas.microsoft.com/office/drawing/2014/main" id="{BEC0F527-C56C-0DB3-C8E9-E3FE1C9F1A43}"/>
                </a:ext>
              </a:extLst>
            </p:cNvPr>
            <p:cNvGraphicFramePr/>
            <p:nvPr>
              <p:extLst>
                <p:ext uri="{D42A27DB-BD31-4B8C-83A1-F6EECF244321}">
                  <p14:modId xmlns:p14="http://schemas.microsoft.com/office/powerpoint/2010/main" val="1759641697"/>
                </p:ext>
              </p:extLst>
            </p:nvPr>
          </p:nvGraphicFramePr>
          <p:xfrm>
            <a:off x="3535502" y="1529640"/>
            <a:ext cx="3338195" cy="17538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484FE729-E0EF-840C-34A3-EC7CD882D83C}"/>
                </a:ext>
              </a:extLst>
            </p:cNvPr>
            <p:cNvGraphicFramePr/>
            <p:nvPr>
              <p:extLst>
                <p:ext uri="{D42A27DB-BD31-4B8C-83A1-F6EECF244321}">
                  <p14:modId xmlns:p14="http://schemas.microsoft.com/office/powerpoint/2010/main" val="2389960654"/>
                </p:ext>
              </p:extLst>
            </p:nvPr>
          </p:nvGraphicFramePr>
          <p:xfrm>
            <a:off x="223123" y="3155898"/>
            <a:ext cx="3338195" cy="16687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a16="http://schemas.microsoft.com/office/drawing/2014/main" id="{F643EE36-FB58-1A58-6919-DE6EB3E6BB35}"/>
                </a:ext>
              </a:extLst>
            </p:cNvPr>
            <p:cNvGraphicFramePr/>
            <p:nvPr>
              <p:extLst>
                <p:ext uri="{D42A27DB-BD31-4B8C-83A1-F6EECF244321}">
                  <p14:modId xmlns:p14="http://schemas.microsoft.com/office/powerpoint/2010/main" val="3376874718"/>
                </p:ext>
              </p:extLst>
            </p:nvPr>
          </p:nvGraphicFramePr>
          <p:xfrm>
            <a:off x="3442631" y="3155898"/>
            <a:ext cx="3338195" cy="1668780"/>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a:extLst>
                <a:ext uri="{FF2B5EF4-FFF2-40B4-BE49-F238E27FC236}">
                  <a16:creationId xmlns:a16="http://schemas.microsoft.com/office/drawing/2014/main" id="{BB5DD5E9-83E9-098E-1744-3326E816F710}"/>
                </a:ext>
              </a:extLst>
            </p:cNvPr>
            <p:cNvSpPr txBox="1"/>
            <p:nvPr/>
          </p:nvSpPr>
          <p:spPr>
            <a:xfrm>
              <a:off x="1359187" y="1682221"/>
              <a:ext cx="1219200" cy="246221"/>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Arial Narrow" panose="020B0606020202030204" pitchFamily="34" charset="0"/>
                </a:rPr>
                <a:t>Current Gender</a:t>
              </a:r>
            </a:p>
          </p:txBody>
        </p:sp>
        <p:sp>
          <p:nvSpPr>
            <p:cNvPr id="10" name="TextBox 9">
              <a:extLst>
                <a:ext uri="{FF2B5EF4-FFF2-40B4-BE49-F238E27FC236}">
                  <a16:creationId xmlns:a16="http://schemas.microsoft.com/office/drawing/2014/main" id="{D403ED0B-13C5-7068-32A6-04E6ED0373BA}"/>
                </a:ext>
              </a:extLst>
            </p:cNvPr>
            <p:cNvSpPr txBox="1"/>
            <p:nvPr/>
          </p:nvSpPr>
          <p:spPr>
            <a:xfrm>
              <a:off x="1404088" y="2989278"/>
              <a:ext cx="1219200" cy="246221"/>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Arial Narrow" panose="020B0606020202030204" pitchFamily="34" charset="0"/>
                </a:rPr>
                <a:t>Race/Ethnicity</a:t>
              </a:r>
            </a:p>
          </p:txBody>
        </p:sp>
        <p:sp>
          <p:nvSpPr>
            <p:cNvPr id="11" name="TextBox 10">
              <a:extLst>
                <a:ext uri="{FF2B5EF4-FFF2-40B4-BE49-F238E27FC236}">
                  <a16:creationId xmlns:a16="http://schemas.microsoft.com/office/drawing/2014/main" id="{86D3AA23-03F2-6F78-2CC9-A0032DB76752}"/>
                </a:ext>
              </a:extLst>
            </p:cNvPr>
            <p:cNvSpPr txBox="1"/>
            <p:nvPr/>
          </p:nvSpPr>
          <p:spPr>
            <a:xfrm>
              <a:off x="4378523" y="3050568"/>
              <a:ext cx="1652154" cy="246221"/>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Arial Narrow" panose="020B0606020202030204" pitchFamily="34" charset="0"/>
                </a:rPr>
                <a:t>Exposure Mode</a:t>
              </a:r>
            </a:p>
          </p:txBody>
        </p:sp>
        <p:sp>
          <p:nvSpPr>
            <p:cNvPr id="12" name="TextBox 11">
              <a:extLst>
                <a:ext uri="{FF2B5EF4-FFF2-40B4-BE49-F238E27FC236}">
                  <a16:creationId xmlns:a16="http://schemas.microsoft.com/office/drawing/2014/main" id="{F7AB9E20-E088-BA2A-AD15-02FD1489622C}"/>
                </a:ext>
              </a:extLst>
            </p:cNvPr>
            <p:cNvSpPr txBox="1"/>
            <p:nvPr/>
          </p:nvSpPr>
          <p:spPr>
            <a:xfrm>
              <a:off x="4556802" y="1382041"/>
              <a:ext cx="1213133" cy="246221"/>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Arial Narrow" panose="020B0606020202030204" pitchFamily="34" charset="0"/>
                </a:rPr>
                <a:t>Current Age</a:t>
              </a:r>
            </a:p>
          </p:txBody>
        </p:sp>
        <p:graphicFrame>
          <p:nvGraphicFramePr>
            <p:cNvPr id="13" name="Chart 12">
              <a:extLst>
                <a:ext uri="{FF2B5EF4-FFF2-40B4-BE49-F238E27FC236}">
                  <a16:creationId xmlns:a16="http://schemas.microsoft.com/office/drawing/2014/main" id="{2601EC37-93EE-3BF1-E990-A9A9B4AD2608}"/>
                </a:ext>
              </a:extLst>
            </p:cNvPr>
            <p:cNvGraphicFramePr/>
            <p:nvPr>
              <p:extLst>
                <p:ext uri="{D42A27DB-BD31-4B8C-83A1-F6EECF244321}">
                  <p14:modId xmlns:p14="http://schemas.microsoft.com/office/powerpoint/2010/main" val="2547361688"/>
                </p:ext>
              </p:extLst>
            </p:nvPr>
          </p:nvGraphicFramePr>
          <p:xfrm>
            <a:off x="681760" y="2075732"/>
            <a:ext cx="3100383" cy="855273"/>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1489748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PH-PPT-Template.pptx" id="{96C2E639-D294-4220-9985-8E2F7284829E}" vid="{6F8A1C8D-C38C-43CD-AF9D-6986CE62D258}"/>
    </a:ext>
  </a:extLst>
</a:theme>
</file>

<file path=ppt/theme/theme2.xml><?xml version="1.0" encoding="utf-8"?>
<a:theme xmlns:a="http://schemas.openxmlformats.org/drawingml/2006/main" name="6_Default Design">
  <a:themeElements>
    <a:clrScheme name="Custom 4">
      <a:dk1>
        <a:srgbClr val="000000"/>
      </a:dk1>
      <a:lt1>
        <a:srgbClr val="FFFFFF"/>
      </a:lt1>
      <a:dk2>
        <a:srgbClr val="FFFFFF"/>
      </a:dk2>
      <a:lt2>
        <a:srgbClr val="808080"/>
      </a:lt2>
      <a:accent1>
        <a:srgbClr val="BBE0E3"/>
      </a:accent1>
      <a:accent2>
        <a:srgbClr val="333399"/>
      </a:accent2>
      <a:accent3>
        <a:srgbClr val="FFFFFF"/>
      </a:accent3>
      <a:accent4>
        <a:srgbClr val="FFFFFF"/>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0.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1.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2.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3.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4.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5.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6.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7.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8.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9.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0.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1.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2.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3.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4.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e10e4db1-d899-403d-9807-651178ead3da">
      <UserInfo>
        <DisplayName>Cardwell, Gailee (DPH)</DisplayName>
        <AccountId>33</AccountId>
        <AccountType/>
      </UserInfo>
      <UserInfo>
        <DisplayName>Troche, Carlos (DPH)</DisplayName>
        <AccountId>28</AccountId>
        <AccountType/>
      </UserInfo>
      <UserInfo>
        <DisplayName>Cohen, Alison B (DPH)</DisplayName>
        <AccountId>11</AccountId>
        <AccountType/>
      </UserInfo>
    </SharedWithUsers>
    <TaxCatchAll xmlns="e10e4db1-d899-403d-9807-651178ead3da" xsi:nil="true"/>
    <lcf76f155ced4ddcb4097134ff3c332f xmlns="ae916ade-957f-4a2f-93c3-592a84a0e75c">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0F2FAA928F6D64BB16ED70B5ACF963F" ma:contentTypeVersion="12" ma:contentTypeDescription="Create a new document." ma:contentTypeScope="" ma:versionID="c69a5244d96e11b7c6b618d22e620e6e">
  <xsd:schema xmlns:xsd="http://www.w3.org/2001/XMLSchema" xmlns:xs="http://www.w3.org/2001/XMLSchema" xmlns:p="http://schemas.microsoft.com/office/2006/metadata/properties" xmlns:ns2="ae916ade-957f-4a2f-93c3-592a84a0e75c" xmlns:ns3="e10e4db1-d899-403d-9807-651178ead3da" targetNamespace="http://schemas.microsoft.com/office/2006/metadata/properties" ma:root="true" ma:fieldsID="d6b0ae09017d487677e27aaf3f625e08" ns2:_="" ns3:_="">
    <xsd:import namespace="ae916ade-957f-4a2f-93c3-592a84a0e75c"/>
    <xsd:import namespace="e10e4db1-d899-403d-9807-651178ead3d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916ade-957f-4a2f-93c3-592a84a0e7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10e4db1-d899-403d-9807-651178ead3d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4deacaf4-c60b-4f8e-ba39-6419a80e96c9}" ma:internalName="TaxCatchAll" ma:showField="CatchAllData" ma:web="e10e4db1-d899-403d-9807-651178ead3d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E8AD35F-6594-4B15-9277-8BFC9EFD0490}">
  <ds:schemaRef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ae916ade-957f-4a2f-93c3-592a84a0e75c"/>
    <ds:schemaRef ds:uri="http://purl.org/dc/elements/1.1/"/>
    <ds:schemaRef ds:uri="http://schemas.microsoft.com/office/2006/metadata/properties"/>
    <ds:schemaRef ds:uri="e10e4db1-d899-403d-9807-651178ead3da"/>
    <ds:schemaRef ds:uri="http://www.w3.org/XML/1998/namespace"/>
    <ds:schemaRef ds:uri="http://purl.org/dc/terms/"/>
  </ds:schemaRefs>
</ds:datastoreItem>
</file>

<file path=customXml/itemProps2.xml><?xml version="1.0" encoding="utf-8"?>
<ds:datastoreItem xmlns:ds="http://schemas.openxmlformats.org/officeDocument/2006/customXml" ds:itemID="{C2939460-63C8-4DB8-B728-9D65747926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916ade-957f-4a2f-93c3-592a84a0e75c"/>
    <ds:schemaRef ds:uri="e10e4db1-d899-403d-9807-651178ead3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24D9094-64B8-4632-A3B1-F24D23B186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2785</TotalTime>
  <Words>10239</Words>
  <Application>Microsoft Office PowerPoint</Application>
  <PresentationFormat>Widescreen</PresentationFormat>
  <Paragraphs>493</Paragraphs>
  <Slides>34</Slides>
  <Notes>34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34</vt:i4>
      </vt:variant>
    </vt:vector>
  </HeadingPairs>
  <TitlesOfParts>
    <vt:vector size="42" baseType="lpstr">
      <vt:lpstr>Arial</vt:lpstr>
      <vt:lpstr>Arial Narrow</vt:lpstr>
      <vt:lpstr>Calibri</vt:lpstr>
      <vt:lpstr>Franklin Gothic Book</vt:lpstr>
      <vt:lpstr>Times New Roman</vt:lpstr>
      <vt:lpstr>Wingdings</vt:lpstr>
      <vt:lpstr>Office Theme</vt:lpstr>
      <vt:lpstr>6_Default Design</vt:lpstr>
      <vt:lpstr>PowerPoint Presentation</vt:lpstr>
      <vt:lpstr>Number of new HIV infection diagnoses and deaths among individuals reported with HIV infection, Massachusetts 2012–20211 </vt:lpstr>
      <vt:lpstr>Number of persons living with HIV infection, Massachusetts 2012–20211 </vt:lpstr>
      <vt:lpstr>Percentage of individuals diagnosed with HIV infection by current gender, age, race/ethnicity, and exposure mode, Massachusetts 2019 – 2021 (N=1,419)1 </vt:lpstr>
      <vt:lpstr>Percentage of individuals diagnosed with HIV infection by race/ethnicity and place of birth, Massachusetts 2019 – 20211 </vt:lpstr>
      <vt:lpstr>Percentage of individuals diagnosed with HIV infection by race/ethnicity, age, exposure mode, and place of birth by sex assigned at birth,  Massachusetts 2019 – 20211 </vt:lpstr>
      <vt:lpstr>Percentage of individuals diagnosed with HIV infection by exposure mode and race/ethnicity, Massachusetts 2019 – 20211 </vt:lpstr>
      <vt:lpstr>Average annual age-adjusted HIV diagnosis rates per 100,000 population1 by sex assigned at birth and race/ethnicity, Massachusetts 2019 – 20212 (N=1,419) </vt:lpstr>
      <vt:lpstr>Percentage of PLWH by current gender, age, race/ethnicity, and exposure mode, Massachusetts 2021i (N=23,393)1 </vt:lpstr>
      <vt:lpstr>Percentage of PLWH by race/ethnicity and place of birth,  Massachusetts 20211 </vt:lpstr>
      <vt:lpstr>Percentage of persons living with HIV infection (PLWH) by race/ethnicity, age, exposure mode, and place of birth by sex assigned at birth, Massachusetts 20211 </vt:lpstr>
      <vt:lpstr>Percentage of PLWH by exposure mode and race/ethnicity,  Massachusetts 20211 </vt:lpstr>
      <vt:lpstr>Age-adjusted HIV prevalence rates per 100,000 population1 by sex assigned at birth and race/ethnicity, Massachusetts 2021 (N=23,393)2 </vt:lpstr>
      <vt:lpstr>Average annual age-adjusted death rates among individuals reported with HIV per 100,000 population1 by sex assigned at birth and race/ethnicity, Massachusetts 2019–20212  (Total number of deaths among individuals reported with HIV from 2019–2021=962) </vt:lpstr>
      <vt:lpstr>Deaths among individuals reported with HIV by exposure mode, Massachusetts 2021 (N=345)1 </vt:lpstr>
      <vt:lpstr>Five-year survival among with individuals with AIDS by year of diagnosis, Massachusetts 1987–20211   (Total number of AIDS diagnoses from 1987–2021, N=24,895) </vt:lpstr>
      <vt:lpstr>Age-adjusted rate of death per 100,000 population1 among individuals reported with HIV by sex assigned at birth, Massachusetts 2012–20212  (Total number of deaths among individuals reported with HIV from 2012–2021=3,040)</vt:lpstr>
      <vt:lpstr> Trends in causes of death among individuals reported with HIV infection, Massachusetts 2012–2020 (N=2,310)1,2 </vt:lpstr>
      <vt:lpstr>Percentage distributions of 2019–2021 HIV infection diagnoses (N=1,419) and 2021 persons living with HIV infection (PLWH, N=23,393) by Health Service Region (HSR), Massachusetts1 </vt:lpstr>
      <vt:lpstr>Percentage distribution of HIV infection diagnoses by Health Service Region (HSR) and exposure mode, Massachusetts 2019–2021 (N=1,419)1 </vt:lpstr>
      <vt:lpstr>Percentage distribution of HIV infection diagnoses by Health Service Region (HSR) and race/ethnicity, Massachusetts 2019–2021 (N=1,419)1 </vt:lpstr>
      <vt:lpstr>Average annual age-adjusted rate of HIV infection diagnosis per 100,000 population by county, Massachusetts 2019–20211 </vt:lpstr>
      <vt:lpstr>Average annual rate of HIV infection diagnosis per 100,000 population1 by city/town, Massachusetts 2019–20212 </vt:lpstr>
      <vt:lpstr>Prevalence rate of persons living with HIV infection (PLWH) per 100,000 population1 by city/town, Massachusetts 20212 </vt:lpstr>
      <vt:lpstr>Stages of HIV care among individuals newly diagnosed with HIV infection in Massachusetts, 2020 (N=408)1 </vt:lpstr>
      <vt:lpstr>Viral load status among individuals newly diagnosed with HIV infection in Massachusetts, 2020 (N=408)1 </vt:lpstr>
      <vt:lpstr>Linkage to care among individuals newly diagnosed with HIV infection by sex assigned at birth, race/ethnicity, age, and exposure mode, Massachusetts 2020 (N=408)1 </vt:lpstr>
      <vt:lpstr>Viral suppression among individuals newly diagnosed with HIV infection by sex, race/ethnicity, age, and exposure mode, Massachusetts 2020 (N=408)1 </vt:lpstr>
      <vt:lpstr>Stages of HIV care among persons living with HIV infection in Massachusetts, 2021 (N=22,221)1 </vt:lpstr>
      <vt:lpstr>Viral load status among persons living with HIV infection in Massachusetts, 2021 (N=22,221)1 </vt:lpstr>
      <vt:lpstr>Engagement in care among persons living with HIV infection by sex assigned at birth, race/ethnicity, age, and exposure mode, Massachusetts 2021, (N=22,221)1 </vt:lpstr>
      <vt:lpstr>Viral suppression among persons living with HIV infection by sex assigned at birth, race/ethnicity, age, and exposure mode, Massachusetts 2021 (N=22,221)1 </vt:lpstr>
      <vt:lpstr>Viral suppression among persons living with HIV infection engaged in care by sex assigned at birth, race/ethnicity, age, and exposure mode, Massachusetts 2021 (N=15,936)1 </vt:lpstr>
      <vt:lpstr>HIV infection diagnoses by Social Vulnerability Index*, Massachusetts 2019–20211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Atkinson, Jessica L (DPH)</dc:creator>
  <cp:lastModifiedBy>Maile Beatty</cp:lastModifiedBy>
  <cp:revision>445</cp:revision>
  <cp:lastPrinted>2021-01-21T15:13:04Z</cp:lastPrinted>
  <dcterms:created xsi:type="dcterms:W3CDTF">2022-07-05T15:37:33Z</dcterms:created>
  <dcterms:modified xsi:type="dcterms:W3CDTF">2024-01-25T14:17:52Z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0x010100B0F2FAA928F6D64BB16ED70B5ACF963F</vt:lpwstr>
  </property>
  <property fmtid="{D5CDD505-2E9C-101B-9397-08002B2CF9AE}" pid="3" name="MediaServiceImageTags">
    <vt:lpwstr/>
  </property>
</Properties>
</file>