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40"/>
  </p:notesMasterIdLst>
  <p:handoutMasterIdLst>
    <p:handoutMasterId r:id="rId41"/>
  </p:handoutMasterIdLst>
  <p:sldIdLst>
    <p:sldId id="2147470002" r:id="rId6"/>
    <p:sldId id="2147470016" r:id="rId7"/>
    <p:sldId id="2147470017" r:id="rId8"/>
    <p:sldId id="2147470018" r:id="rId9"/>
    <p:sldId id="2147470019" r:id="rId10"/>
    <p:sldId id="2147470020" r:id="rId11"/>
    <p:sldId id="2147470021" r:id="rId12"/>
    <p:sldId id="2147470022" r:id="rId13"/>
    <p:sldId id="2147470023" r:id="rId14"/>
    <p:sldId id="2147470024" r:id="rId15"/>
    <p:sldId id="2147470025" r:id="rId16"/>
    <p:sldId id="2147470026" r:id="rId17"/>
    <p:sldId id="2147470027" r:id="rId18"/>
    <p:sldId id="2147470028" r:id="rId19"/>
    <p:sldId id="2147470029" r:id="rId20"/>
    <p:sldId id="2147470030" r:id="rId21"/>
    <p:sldId id="2147470031" r:id="rId22"/>
    <p:sldId id="2147470032" r:id="rId23"/>
    <p:sldId id="2147470033" r:id="rId24"/>
    <p:sldId id="2147470034" r:id="rId25"/>
    <p:sldId id="2147470035" r:id="rId26"/>
    <p:sldId id="2147470036" r:id="rId27"/>
    <p:sldId id="2147470037" r:id="rId28"/>
    <p:sldId id="2147470038" r:id="rId29"/>
    <p:sldId id="2147470039" r:id="rId30"/>
    <p:sldId id="2147470040" r:id="rId31"/>
    <p:sldId id="2147470041" r:id="rId32"/>
    <p:sldId id="2147470042" r:id="rId33"/>
    <p:sldId id="2147470043" r:id="rId34"/>
    <p:sldId id="2147470044" r:id="rId35"/>
    <p:sldId id="2147470045" r:id="rId36"/>
    <p:sldId id="2147470048" r:id="rId37"/>
    <p:sldId id="2147470049" r:id="rId38"/>
    <p:sldId id="2147470046" r:id="rId39"/>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8824" autoAdjust="0"/>
  </p:normalViewPr>
  <p:slideViewPr>
    <p:cSldViewPr snapToGrid="0" snapToObjects="1">
      <p:cViewPr varScale="1">
        <p:scale>
          <a:sx n="61" d="100"/>
          <a:sy n="61" d="100"/>
        </p:scale>
        <p:origin x="754" y="53"/>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10/20/2024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10/20/2024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rsa.gov/ending-hiv-epidemic"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jri.org/ending-the-hiv-epidemic-in-Massachusett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tsdr.cdc.gov/placeandhealth/svi/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dx.doi.org/10.15585/mmwr.mm6942a3" TargetMode="External"/><Relationship Id="rId4" Type="http://schemas.openxmlformats.org/officeDocument/2006/relationships/hyperlink" Target="https://doi.org/10.1007/s40615-022-01456-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dirty="0">
                <a:latin typeface="Arial" panose="020B0604020202020204" pitchFamily="34" charset="0"/>
                <a:cs typeface="Arial" panose="020B0604020202020204" pitchFamily="34" charset="0"/>
              </a:rPr>
              <a:t>Suggested citation:</a:t>
            </a:r>
            <a:endParaRPr lang="en-US" sz="1800" dirty="0">
              <a:latin typeface="Arial" panose="020B0604020202020204" pitchFamily="34" charset="0"/>
              <a:cs typeface="Arial" panose="020B0604020202020204" pitchFamily="34" charset="0"/>
            </a:endParaRPr>
          </a:p>
          <a:p>
            <a:pPr algn="l">
              <a:spcBef>
                <a:spcPts val="1200"/>
              </a:spcBef>
            </a:pPr>
            <a:r>
              <a:rPr lang="en-US" sz="1600" dirty="0">
                <a:latin typeface="Arial" panose="020B0604020202020204" pitchFamily="34" charset="0"/>
                <a:cs typeface="Arial" panose="020B0604020202020204" pitchFamily="34" charset="0"/>
              </a:rPr>
              <a:t>Massachusetts Department of Public Health, Bureau of Infectious Disease and Laboratory Sciences. Massachusetts HIV Epidemiologic Profile, Statewide Report – Data as of 7/1/2024 </a:t>
            </a:r>
            <a:r>
              <a:rPr lang="en-US" sz="1600" u="sng" dirty="0">
                <a:latin typeface="Arial" panose="020B0604020202020204" pitchFamily="34" charset="0"/>
                <a:cs typeface="Arial" panose="020B0604020202020204" pitchFamily="34" charset="0"/>
                <a:hlinkClick r:id="rId3"/>
              </a:rPr>
              <a:t>https://www.mass.gov/lists/hivaids-epidemiologic-profiles</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Published September 2024. Accessed [date].</a:t>
            </a:r>
            <a:endParaRPr lang="en-US" sz="1600" b="1" dirty="0">
              <a:latin typeface="Arial" panose="020B0604020202020204" pitchFamily="34" charset="0"/>
              <a:cs typeface="Arial" panose="020B0604020202020204" pitchFamily="34" charset="0"/>
            </a:endParaRPr>
          </a:p>
          <a:p>
            <a:pPr algn="l">
              <a:spcBef>
                <a:spcPts val="0"/>
              </a:spcBef>
            </a:pPr>
            <a:endParaRPr lang="en-US" sz="1800" b="1" dirty="0"/>
          </a:p>
          <a:p>
            <a:pPr algn="l">
              <a:spcBef>
                <a:spcPts val="0"/>
              </a:spcBef>
            </a:pPr>
            <a:r>
              <a:rPr lang="en-US" sz="1600" b="1" dirty="0"/>
              <a:t>Bureau of Infectious Disease and Laboratory Sciences</a:t>
            </a:r>
            <a:br>
              <a:rPr lang="en-US" sz="1600" dirty="0"/>
            </a:br>
            <a:r>
              <a:rPr lang="en-US" sz="1600" b="1" dirty="0">
                <a:latin typeface="+mj-lt"/>
              </a:rPr>
              <a:t>Massachusetts Department of Public Health</a:t>
            </a:r>
            <a:endParaRPr lang="en-US" sz="1600" dirty="0">
              <a:latin typeface="+mj-lt"/>
            </a:endParaRPr>
          </a:p>
          <a:p>
            <a:pPr algn="l">
              <a:spcBef>
                <a:spcPts val="0"/>
              </a:spcBef>
            </a:pPr>
            <a:r>
              <a:rPr lang="en-US" sz="1600" b="1" dirty="0">
                <a:latin typeface="+mj-lt"/>
              </a:rPr>
              <a:t>Jamaica Plain Campus/State Public Health Laboratory</a:t>
            </a:r>
          </a:p>
          <a:p>
            <a:pPr algn="l">
              <a:spcBef>
                <a:spcPts val="0"/>
              </a:spcBef>
            </a:pPr>
            <a:r>
              <a:rPr lang="en-US" sz="1600" dirty="0">
                <a:latin typeface="+mj-lt"/>
                <a:cs typeface="Arial" panose="020B0604020202020204" pitchFamily="34" charset="0"/>
              </a:rPr>
              <a:t>305 South Street</a:t>
            </a:r>
            <a:br>
              <a:rPr lang="en-US" sz="1600" dirty="0">
                <a:latin typeface="+mj-lt"/>
                <a:cs typeface="Arial" panose="020B0604020202020204" pitchFamily="34" charset="0"/>
              </a:rPr>
            </a:br>
            <a:r>
              <a:rPr lang="en-US" sz="1600" dirty="0">
                <a:latin typeface="+mj-lt"/>
                <a:cs typeface="Arial" panose="020B0604020202020204" pitchFamily="34" charset="0"/>
              </a:rPr>
              <a:t>Jamaica Plain, MA 02130</a:t>
            </a:r>
          </a:p>
          <a:p>
            <a:pPr algn="l"/>
            <a:r>
              <a:rPr lang="en-US" sz="1600" b="1" dirty="0">
                <a:latin typeface="+mj-lt"/>
                <a:cs typeface="Arial" panose="020B0604020202020204" pitchFamily="34" charset="0"/>
              </a:rPr>
              <a:t>Questions about this report</a:t>
            </a:r>
            <a:endParaRPr lang="en-US" sz="1600" dirty="0">
              <a:latin typeface="+mj-lt"/>
              <a:cs typeface="Arial" panose="020B0604020202020204" pitchFamily="34" charset="0"/>
            </a:endParaRPr>
          </a:p>
          <a:p>
            <a:pPr algn="l"/>
            <a:r>
              <a:rPr lang="en-US" sz="1600" dirty="0">
                <a:latin typeface="+mj-lt"/>
                <a:cs typeface="Arial" panose="020B0604020202020204" pitchFamily="34" charset="0"/>
              </a:rPr>
              <a:t>Tel: (617) 983-6560</a:t>
            </a:r>
          </a:p>
          <a:p>
            <a:pPr algn="l"/>
            <a:r>
              <a:rPr lang="en-US" sz="1600" b="1" dirty="0">
                <a:latin typeface="+mj-lt"/>
              </a:rPr>
              <a:t>To reach the Reporting and Partner Services </a:t>
            </a:r>
            <a:r>
              <a:rPr lang="en-US" sz="1600" b="1" dirty="0" err="1">
                <a:latin typeface="+mj-lt"/>
              </a:rPr>
              <a:t>Line</a:t>
            </a:r>
            <a:r>
              <a:rPr lang="en-US" sz="1600" b="1" baseline="30000" dirty="0" err="1">
                <a:latin typeface="+mj-lt"/>
              </a:rPr>
              <a:t>i</a:t>
            </a:r>
            <a:endParaRPr lang="en-US" sz="1600" baseline="30000" dirty="0">
              <a:latin typeface="+mj-lt"/>
            </a:endParaRPr>
          </a:p>
          <a:p>
            <a:pPr algn="l"/>
            <a:r>
              <a:rPr lang="en-US" sz="1600" dirty="0">
                <a:latin typeface="+mj-lt"/>
              </a:rPr>
              <a:t>Tel: (617) 983-6999</a:t>
            </a:r>
          </a:p>
          <a:p>
            <a:pPr algn="l"/>
            <a:r>
              <a:rPr lang="en-US" sz="1600" b="1" dirty="0">
                <a:latin typeface="+mj-lt"/>
                <a:cs typeface="Arial" panose="020B0604020202020204" pitchFamily="34" charset="0"/>
              </a:rPr>
              <a:t>To speak to the on-call epidemiologist </a:t>
            </a:r>
            <a:endParaRPr lang="en-US" sz="1600" dirty="0">
              <a:latin typeface="+mj-lt"/>
              <a:cs typeface="Arial" panose="020B0604020202020204" pitchFamily="34" charset="0"/>
            </a:endParaRPr>
          </a:p>
          <a:p>
            <a:pPr algn="l"/>
            <a:r>
              <a:rPr lang="en-US" sz="1600" dirty="0">
                <a:latin typeface="+mj-lt"/>
                <a:cs typeface="Arial" panose="020B0604020202020204" pitchFamily="34" charset="0"/>
              </a:rPr>
              <a:t>Tel: (617) 983-6800</a:t>
            </a:r>
          </a:p>
          <a:p>
            <a:pPr algn="l"/>
            <a:r>
              <a:rPr lang="en-US" sz="1600" b="1" dirty="0">
                <a:latin typeface="+mj-lt"/>
                <a:cs typeface="Arial" panose="020B0604020202020204" pitchFamily="34" charset="0"/>
              </a:rPr>
              <a:t>Questions about infectious disease reporting</a:t>
            </a:r>
            <a:endParaRPr lang="en-US" sz="1600" dirty="0">
              <a:latin typeface="+mj-lt"/>
              <a:cs typeface="Arial" panose="020B0604020202020204" pitchFamily="34" charset="0"/>
            </a:endParaRPr>
          </a:p>
          <a:p>
            <a:pPr algn="l"/>
            <a:r>
              <a:rPr lang="en-US" sz="1600" dirty="0">
                <a:latin typeface="+mj-lt"/>
                <a:cs typeface="Arial" panose="020B0604020202020204" pitchFamily="34" charset="0"/>
              </a:rPr>
              <a:t>Tel: (617) 983-6801</a:t>
            </a:r>
          </a:p>
          <a:p>
            <a:pPr algn="l"/>
            <a:r>
              <a:rPr lang="en-US" sz="1600" b="1" dirty="0">
                <a:latin typeface="+mj-lt"/>
                <a:cs typeface="Arial" panose="020B0604020202020204" pitchFamily="34" charset="0"/>
              </a:rPr>
              <a:t>Requests for additional data</a:t>
            </a:r>
            <a:endParaRPr lang="en-US" sz="1600" dirty="0">
              <a:latin typeface="+mj-lt"/>
              <a:cs typeface="Arial" panose="020B0604020202020204" pitchFamily="34" charset="0"/>
            </a:endParaRPr>
          </a:p>
          <a:p>
            <a:pPr algn="l"/>
            <a:r>
              <a:rPr lang="en-US" sz="1600" u="sng" dirty="0">
                <a:latin typeface="+mj-lt"/>
                <a:cs typeface="Arial" panose="020B0604020202020204" pitchFamily="34" charset="0"/>
                <a:hlinkClick r:id="rId4"/>
              </a:rPr>
              <a:t>https://www.mass.gov/lists/infectious-disease-data-reports-and-requests</a:t>
            </a:r>
            <a:r>
              <a:rPr lang="en-US" sz="1600" dirty="0">
                <a:latin typeface="+mj-lt"/>
                <a:cs typeface="Arial" panose="020B0604020202020204" pitchFamily="34" charset="0"/>
              </a:rPr>
              <a:t> </a:t>
            </a:r>
          </a:p>
          <a:p>
            <a:pPr algn="l"/>
            <a:r>
              <a:rPr lang="en-US" sz="1600" b="1" dirty="0">
                <a:latin typeface="+mj-lt"/>
                <a:cs typeface="Arial" panose="020B0604020202020204" pitchFamily="34" charset="0"/>
              </a:rPr>
              <a:t>HIV Data Dashboard  </a:t>
            </a:r>
          </a:p>
          <a:p>
            <a:pPr algn="l">
              <a:spcAft>
                <a:spcPts val="600"/>
              </a:spcAft>
            </a:pPr>
            <a:r>
              <a:rPr lang="en-US" sz="1600" u="sng" dirty="0">
                <a:solidFill>
                  <a:srgbClr val="0000FF"/>
                </a:solidFill>
                <a:latin typeface="+mj-lt"/>
                <a:cs typeface="Arial" panose="020B0604020202020204" pitchFamily="34" charset="0"/>
              </a:rPr>
              <a:t>https://www.mass.gov/info-details/hiv-data-dashboard  </a:t>
            </a:r>
          </a:p>
          <a:p>
            <a:pPr algn="l"/>
            <a:r>
              <a:rPr lang="en-US" sz="1600" b="1" dirty="0">
                <a:latin typeface="+mj-lt"/>
                <a:cs typeface="Arial" panose="020B0604020202020204" pitchFamily="34" charset="0"/>
              </a:rPr>
              <a:t>Slide sets for HIV Epidemiologic Profile Reports</a:t>
            </a:r>
            <a:endParaRPr lang="en-US" sz="1600" dirty="0">
              <a:latin typeface="+mj-lt"/>
              <a:cs typeface="Arial" panose="020B0604020202020204" pitchFamily="34" charset="0"/>
            </a:endParaRPr>
          </a:p>
          <a:p>
            <a:pPr algn="l"/>
            <a:r>
              <a:rPr lang="en-US" sz="1600" u="sng" dirty="0">
                <a:latin typeface="+mj-lt"/>
                <a:cs typeface="Arial" panose="020B0604020202020204" pitchFamily="34" charset="0"/>
                <a:hlinkClick r:id="rId3"/>
              </a:rPr>
              <a:t>https://www.mass.gov/lists/hivaids-epidemiologic-profiles</a:t>
            </a:r>
            <a:endParaRPr lang="en-US" sz="1600" dirty="0">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rgbClr val="000000"/>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sng"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5"/>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stacked bar chart displaying the distribution of persons living with HIV infection by place of birth (non-US, Puerto Rico/US Dependency, or US) for each of four racial/ethnic groups: White NH (N=9,053), Black NH (N=7,370), Hispanic/Latinx (N=6,764) and Asian/Pacific Islander (N=603).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A total of 77% of Asian/Pacific Islander PLWH in Massachusetts in 2023 were born outside the US, compared to 55% of Black (non-Hispanic), 37% of Hispanic/Latinx, and 9% of White (non-Hispanic) PLWH. An additional 32% of Hispanic/Latinx PLWH were born in Puerto Rico/US Dependencies.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260377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bar charts displaying a comparison of the distribution of persons living with HIV infection for individuals assigned male at birth (AMAB) and individuals assigned female at birth (AFAB) by race/ethnicity, age, exposure mode, and place of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800" dirty="0"/>
              <a:t>The distributions of PLWH by race/ethnicity, exposure mode, and place of birth varied by sex assigned at birth: the largest proportion of individuals assigned male at birth (AMAB) living with HIV infection was White (non-Hispanic) (44%), while the largest proportion of individuals assigned female at birth (AFAB) was Black (non-Hispanic) (48%). MSM (56%) was the predominant exposure mode among individuals AMAB compared to heterosexual sex (33%) and presumed heterosexual sex (32%) among individuals AFAB. A larger proportion of individuals AFAB (45%) than AMAB (28%) was born outside the US.</a:t>
            </a:r>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29004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bar chart displaying the distribution of persons living with HIV infection by exposure mode for each of three racial/ethnic groups: White NH (N=9,053), Black NH (N=7,370), Hispanic/Latinx (N=6,764).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predominant exposure mode among White (non-Hispanic) PLWH was MSM (60%). Among Black (non-Hispanic) PLWH, the largest proportion was reported with no identified risk (28%), followed by heterosexual sex (20%), presumed heterosexual sex (20%), and MSM (19%). Among Hispanic/Latinx PLWH, the largest proportion was MSM (35%), followed by IDU (21%).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58258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bar chart displaying the age-adjusted HIV prevalence rates per 100,000 population among individuals assigned male at birth, individuals assigned female at birth, and the Massachusetts total population for four racial/ethnic groups: White NH, Black NH, Hispanic/Latinx, and Asian/Pacific Islander.</a:t>
            </a:r>
          </a:p>
          <a:p>
            <a:pPr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2023,</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i</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age-adjusted HIV prevalence rate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was </a:t>
            </a:r>
            <a:r>
              <a:rPr lang="en-US" sz="1200" dirty="0">
                <a:latin typeface="Arial" panose="020B0604020202020204" pitchFamily="34" charset="0"/>
                <a:ea typeface="Calibri" panose="020F0502020204030204" pitchFamily="34" charset="0"/>
                <a:cs typeface="Times New Roman" panose="02020603050405020304" pitchFamily="18" charset="0"/>
              </a:rPr>
              <a:t>three</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a:t>
            </a:r>
            <a:r>
              <a:rPr lang="en-US" sz="1200" dirty="0">
                <a:latin typeface="Arial" panose="020B0604020202020204" pitchFamily="34" charset="0"/>
                <a:ea typeface="Calibri" panose="020F0502020204030204" pitchFamily="34" charset="0"/>
                <a:cs typeface="Times New Roman" panose="02020603050405020304" pitchFamily="18" charset="0"/>
              </a:rPr>
              <a:t>of</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T</a:t>
            </a:r>
            <a:r>
              <a:rPr lang="en-US" sz="1200" dirty="0">
                <a:effectLst/>
                <a:latin typeface="Arial" panose="020B0604020202020204" pitchFamily="34" charset="0"/>
                <a:ea typeface="Calibri" panose="020F0502020204030204" pitchFamily="34" charset="0"/>
                <a:cs typeface="Times New Roman" panose="02020603050405020304" pitchFamily="18" charset="0"/>
              </a:rPr>
              <a:t>here </a:t>
            </a:r>
            <a:r>
              <a:rPr lang="en-US" sz="1200" dirty="0">
                <a:latin typeface="Arial" panose="020B0604020202020204" pitchFamily="34" charset="0"/>
                <a:ea typeface="Calibri" panose="020F0502020204030204" pitchFamily="34" charset="0"/>
                <a:cs typeface="Times New Roman" panose="02020603050405020304" pitchFamily="18" charset="0"/>
              </a:rPr>
              <a:t>we</a:t>
            </a:r>
            <a:r>
              <a:rPr lang="en-US" sz="1200" dirty="0">
                <a:effectLst/>
                <a:latin typeface="Arial" panose="020B0604020202020204" pitchFamily="34" charset="0"/>
                <a:ea typeface="Calibri" panose="020F0502020204030204" pitchFamily="34" charset="0"/>
                <a:cs typeface="Times New Roman" panose="02020603050405020304" pitchFamily="18" charset="0"/>
              </a:rPr>
              <a:t>re large disparities in age-adjusted prevalence rates by race/ethnicity. Compared to the rate among White (non-Hispanic) individuals, the rate among: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was </a:t>
            </a:r>
            <a:r>
              <a:rPr lang="en-US" sz="1200" dirty="0">
                <a:latin typeface="Arial" panose="020B0604020202020204" pitchFamily="34" charset="0"/>
                <a:ea typeface="Calibri" panose="020F0502020204030204" pitchFamily="34" charset="0"/>
                <a:cs typeface="Times New Roman" panose="02020603050405020304" pitchFamily="18" charset="0"/>
              </a:rPr>
              <a:t>ten</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greater, and</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was six times greater. </a:t>
            </a:r>
          </a:p>
          <a:p>
            <a:pPr marR="0">
              <a:lnSpc>
                <a:spcPct val="115000"/>
              </a:lnSpc>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With respect to differences based on race/ethnicity and sex assigned at birth, the age-adjusted HIV prevalence rate among: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AMAB was </a:t>
            </a:r>
            <a:r>
              <a:rPr lang="en-US" sz="1200" dirty="0">
                <a:latin typeface="Arial" panose="020B0604020202020204" pitchFamily="34" charset="0"/>
                <a:ea typeface="Calibri" panose="020F0502020204030204" pitchFamily="34" charset="0"/>
                <a:cs typeface="Times New Roman" panose="02020603050405020304" pitchFamily="18" charset="0"/>
              </a:rPr>
              <a:t>seven</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AMAB,</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AMAB was </a:t>
            </a:r>
            <a:r>
              <a:rPr lang="en-US" sz="1200" dirty="0">
                <a:latin typeface="Arial" panose="020B0604020202020204" pitchFamily="34" charset="0"/>
                <a:ea typeface="Calibri" panose="020F0502020204030204" pitchFamily="34" charset="0"/>
                <a:cs typeface="Times New Roman" panose="02020603050405020304" pitchFamily="18" charset="0"/>
              </a:rPr>
              <a:t>six</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AMAB, 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AFAB was 27 times that of White (non-Hispanic) individuals AFAB, and</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AFAB was 11 times that of White (non-Hispanic) individuals AFAB</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191909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average annual age-adjusted death rate (2021–2023) among individuals reported with HIV per 100,000 for Massachusetts total, individuals assigned male at birth, individuals assigned female at birth, white NH individuals, black NH individuals, and Hispanic/Latinx individuals.</a:t>
            </a:r>
          </a:p>
          <a:p>
            <a:endParaRPr lang="en-US" sz="1200" b="1" dirty="0"/>
          </a:p>
          <a:p>
            <a:r>
              <a:rPr lang="en-US" sz="1200" b="1" dirty="0"/>
              <a:t>Age-Adjusted Rates</a:t>
            </a:r>
            <a:endParaRPr lang="en-US" sz="1200" dirty="0"/>
          </a:p>
          <a:p>
            <a:pPr>
              <a:spcAft>
                <a:spcPts val="600"/>
              </a:spcAft>
            </a:pPr>
            <a:r>
              <a:rPr lang="en-US" sz="1200" dirty="0"/>
              <a:t>In 2021 – 2023, the average annual age-adjusted death rate per 100,000 population for individuals assigned male at birth reported with HIV was three times that for individuals assigned female at birth. There were also large disparities in death rates by race/ethnicity: the rates among Black (non-Hispanic) individuals and Hispanic/Latinx individuals were eight and six times that of White (non-Hispanic) individuals, respectively.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42220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an open pie chart which displays the distribution by exposure mode of deaths among individuals reported with HIV/AIDS for 2023. A text box in the center of the pie chart reads, “40% reported IDU".</a:t>
            </a:r>
          </a:p>
          <a:p>
            <a:endParaRPr lang="en-US" dirty="0"/>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Exposure Mode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mj-lt"/>
              </a:rPr>
              <a:t>Individuals with IDU exposure mode accounted for the largest proportion of deaths among individuals reported with HIV. In 2023, 32% of deaths among individuals with HIV were reported with an exposure mode of IDU and an additional 8% were reported with an exposure mode of MSM/IDU, compared to 7% and 3%, respectively, of 2023 HIV infection diagnoses. The leading causes of death among individuals reported with HIV infection with IDU and IDU/MSM exposure mode who died in 2022 (with a known cause) were external causes of injuries and poisonings (which includes opioid overdoses) which accounted for 36% (N=53/147) of deaths, HIV which accounted for 16% (N=23/147) of deaths, cancer which accounted for 11% (N=16/147) of deaths, and heart disease which accounted for 8% (N=12/147) (</a:t>
            </a:r>
            <a:r>
              <a:rPr lang="en-US" sz="1200" i="1" dirty="0">
                <a:latin typeface="+mj-lt"/>
              </a:rPr>
              <a:t>final cause of death is not yet available for all 2023 deaths among individuals with HIV as of 7/1/2024</a:t>
            </a:r>
            <a:r>
              <a:rPr lang="en-US" sz="1200" dirty="0">
                <a:latin typeface="+mj-lt"/>
              </a:rPr>
              <a:t>).</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91710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3">
              <a:defRPr/>
            </a:pPr>
            <a:r>
              <a:rPr lang="en-US" dirty="0"/>
              <a:t>The figure is a trendline that displays the percent of individuals alive less than 1, 1, 2, 3, 4, and 5 years after AIDS diagnosis for 7 cohorts by year of AIDS diagnosis: 1989-1993, 1994-1998, 1999-2003, 2004-2008, 2009-2013, 2014-2018, 2019-2023.</a:t>
            </a:r>
          </a:p>
          <a:p>
            <a:pPr marL="0" marR="0">
              <a:lnSpc>
                <a:spcPct val="115000"/>
              </a:lnSpc>
              <a:spcBef>
                <a:spcPts val="0"/>
              </a:spcBef>
              <a:spcAft>
                <a:spcPts val="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Survival among individuals diagnosed with </a:t>
            </a:r>
            <a:r>
              <a:rPr lang="en-US" sz="1200" b="1" cap="all" dirty="0">
                <a:effectLst/>
                <a:latin typeface="Arial" panose="020B0604020202020204" pitchFamily="34" charset="0"/>
                <a:ea typeface="Calibri" panose="020F0502020204030204" pitchFamily="34" charset="0"/>
                <a:cs typeface="Times New Roman" panose="02020603050405020304" pitchFamily="18" charset="0"/>
              </a:rPr>
              <a:t>AIDS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Survival of individuals diagnosed with AIDS has increased over time. </a:t>
            </a:r>
            <a:r>
              <a:rPr lang="en-US" sz="1200" dirty="0">
                <a:latin typeface="Arial" panose="020B0604020202020204" pitchFamily="34" charset="0"/>
                <a:ea typeface="Calibri" panose="020F0502020204030204" pitchFamily="34" charset="0"/>
                <a:cs typeface="Times New Roman" panose="02020603050405020304" pitchFamily="18" charset="0"/>
              </a:rPr>
              <a:t>In the earliest cohort of AIDS diagnoses (1989–1993), estimated survival at five years after AIDS diagnosis was 26%, compared to 88% in the most recent cohort (2019–2023).</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382141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age-adjusted rate of death per 100,000 population among individuals reported with HIV/AIDS for 2014 to 2023 for three groups: individuals assigned male at birth, individuals assigned female at birth, and the total population.</a:t>
            </a:r>
          </a:p>
          <a:p>
            <a:pPr marL="0" marR="0">
              <a:lnSpc>
                <a:spcPct val="115000"/>
              </a:lnSpc>
              <a:spcBef>
                <a:spcPts val="0"/>
              </a:spcBef>
              <a:spcAft>
                <a:spcPts val="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Trends in Age-Adjusted Rates of Death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Over the last 10 years of available data, the age-adjusted rate of death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reported with HIV has remained </a:t>
            </a:r>
            <a:r>
              <a:rPr lang="en-US" sz="1200" dirty="0">
                <a:latin typeface="Arial" panose="020B0604020202020204" pitchFamily="34" charset="0"/>
                <a:ea typeface="Calibri" panose="020F0502020204030204" pitchFamily="34" charset="0"/>
                <a:cs typeface="Times New Roman" panose="02020603050405020304" pitchFamily="18" charset="0"/>
              </a:rPr>
              <a:t>2.5 to 3.5</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In 2023, the age-adjusted rate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AMAB</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5.2</a:t>
            </a:r>
            <a:r>
              <a:rPr lang="en-US" sz="1200" dirty="0">
                <a:effectLst/>
                <a:latin typeface="Arial" panose="020B0604020202020204" pitchFamily="34" charset="0"/>
                <a:ea typeface="Calibri" panose="020F0502020204030204" pitchFamily="34" charset="0"/>
                <a:cs typeface="Times New Roman" panose="02020603050405020304" pitchFamily="18" charset="0"/>
              </a:rPr>
              <a:t> per 100,000) was </a:t>
            </a:r>
            <a:r>
              <a:rPr lang="en-US" sz="1200" dirty="0">
                <a:latin typeface="Arial" panose="020B0604020202020204" pitchFamily="34" charset="0"/>
                <a:ea typeface="Calibri" panose="020F0502020204030204" pitchFamily="34" charset="0"/>
                <a:cs typeface="Times New Roman" panose="02020603050405020304" pitchFamily="18" charset="0"/>
              </a:rPr>
              <a:t>2.8 </a:t>
            </a:r>
            <a:r>
              <a:rPr lang="en-US" sz="1200" dirty="0">
                <a:effectLst/>
                <a:latin typeface="Arial" panose="020B0604020202020204" pitchFamily="34" charset="0"/>
                <a:ea typeface="Calibri" panose="020F0502020204030204" pitchFamily="34" charset="0"/>
                <a:cs typeface="Times New Roman" panose="02020603050405020304" pitchFamily="18" charset="0"/>
              </a:rPr>
              <a:t>times the rate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(1.9 per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37220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deaths by cause of death for each year from 2014 to 2022. Six causes of death are included in the chart: HIV, COVID-19, External causes of injuries and poisonings, Cancer, Heart disease, and All other causes. </a:t>
            </a:r>
          </a:p>
          <a:p>
            <a:endParaRPr lang="en-US" dirty="0"/>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Trends in Causes of Death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proportion of deaths among individuals reported with HIV infection attributed to HIV-related causes decreased from 28% (N=43/155) in 2014 to 16% (N=57/355) in 2022.</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2022, 26% (N=</a:t>
            </a:r>
            <a:r>
              <a:rPr lang="en-US" sz="1200" dirty="0">
                <a:latin typeface="Arial" panose="020B0604020202020204" pitchFamily="34" charset="0"/>
                <a:ea typeface="Calibri" panose="020F0502020204030204" pitchFamily="34" charset="0"/>
                <a:cs typeface="Times New Roman" panose="02020603050405020304" pitchFamily="18" charset="0"/>
              </a:rPr>
              <a:t>91</a:t>
            </a:r>
            <a:r>
              <a:rPr lang="en-US" sz="1200" dirty="0">
                <a:effectLst/>
                <a:latin typeface="Arial" panose="020B0604020202020204" pitchFamily="34" charset="0"/>
                <a:ea typeface="Calibri" panose="020F0502020204030204" pitchFamily="34" charset="0"/>
                <a:cs typeface="Times New Roman" panose="02020603050405020304" pitchFamily="18" charset="0"/>
              </a:rPr>
              <a:t>/355) of deaths were attributable to external causes of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injuries</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ii</a:t>
            </a:r>
            <a:r>
              <a:rPr lang="en-US" sz="1200" dirty="0">
                <a:effectLst/>
                <a:latin typeface="Arial" panose="020B0604020202020204" pitchFamily="34" charset="0"/>
                <a:ea typeface="Calibri" panose="020F0502020204030204" pitchFamily="34" charset="0"/>
                <a:cs typeface="Times New Roman" panose="02020603050405020304" pitchFamily="18" charset="0"/>
              </a:rPr>
              <a:t> and poisonings (which includes opioid overdoses), followed by cancer and HIV which both accounted for 16% (N=57/355), and heart disease which accounted for 11% (N=</a:t>
            </a:r>
            <a:r>
              <a:rPr lang="en-US" sz="1200" dirty="0">
                <a:latin typeface="Arial" panose="020B0604020202020204" pitchFamily="34" charset="0"/>
                <a:ea typeface="Calibri" panose="020F0502020204030204" pitchFamily="34" charset="0"/>
                <a:cs typeface="Times New Roman" panose="02020603050405020304" pitchFamily="18" charset="0"/>
              </a:rPr>
              <a:t>40</a:t>
            </a:r>
            <a:r>
              <a:rPr lang="en-US" sz="1200" dirty="0">
                <a:effectLst/>
                <a:latin typeface="Arial" panose="020B0604020202020204" pitchFamily="34" charset="0"/>
                <a:ea typeface="Calibri" panose="020F0502020204030204" pitchFamily="34" charset="0"/>
                <a:cs typeface="Times New Roman" panose="02020603050405020304" pitchFamily="18" charset="0"/>
              </a:rPr>
              <a:t>/355). While COVID-19 was the third leading cause of death among persons reported with HIV infection in 2020, it was the sixth leading cause of death in 2022, accounting for 5% (N=16/355) of deaths in that year. By comparison, the leading causes of death in 2022 among the general population of Massachusetts were cancer which accounted for 26% (N=12,424/61,216) of deaths, heart disease which accounted for </a:t>
            </a:r>
            <a:r>
              <a:rPr lang="en-US" sz="1200" dirty="0">
                <a:latin typeface="Arial" panose="020B0604020202020204" pitchFamily="34" charset="0"/>
                <a:ea typeface="Calibri" panose="020F0502020204030204" pitchFamily="34" charset="0"/>
                <a:cs typeface="Times New Roman" panose="02020603050405020304" pitchFamily="18" charset="0"/>
              </a:rPr>
              <a:t>25</a:t>
            </a:r>
            <a:r>
              <a:rPr lang="en-US" sz="1200" dirty="0">
                <a:effectLst/>
                <a:latin typeface="Arial" panose="020B0604020202020204" pitchFamily="34" charset="0"/>
                <a:ea typeface="Calibri" panose="020F0502020204030204" pitchFamily="34" charset="0"/>
                <a:cs typeface="Times New Roman" panose="02020603050405020304" pitchFamily="18" charset="0"/>
              </a:rPr>
              <a:t>% (N=12,409/61,216), unintentional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injuries</a:t>
            </a:r>
            <a:r>
              <a:rPr lang="en-US" sz="1200" baseline="30000" dirty="0" err="1">
                <a:latin typeface="Arial" panose="020B0604020202020204" pitchFamily="34" charset="0"/>
                <a:ea typeface="Calibri" panose="020F0502020204030204" pitchFamily="34" charset="0"/>
                <a:cs typeface="Times New Roman" panose="02020603050405020304" pitchFamily="18" charset="0"/>
              </a:rPr>
              <a:t>iii</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which accounted for 10% (N=4,772/61,216), and stroke </a:t>
            </a:r>
            <a:r>
              <a:rPr lang="en-US" sz="1200" dirty="0">
                <a:latin typeface="Arial" panose="020B0604020202020204" pitchFamily="34" charset="0"/>
                <a:ea typeface="Calibri" panose="020F0502020204030204" pitchFamily="34" charset="0"/>
                <a:cs typeface="Times New Roman" panose="02020603050405020304" pitchFamily="18" charset="0"/>
              </a:rPr>
              <a:t>which accounted for 5% (N=2,391/61,216).</a:t>
            </a:r>
            <a:r>
              <a:rPr lang="en-US" sz="1200" baseline="30000" dirty="0">
                <a:latin typeface="Arial" panose="020B0604020202020204" pitchFamily="34" charset="0"/>
                <a:ea typeface="Calibri" panose="020F0502020204030204" pitchFamily="34" charset="0"/>
                <a:cs typeface="Times New Roman" panose="02020603050405020304" pitchFamily="18" charset="0"/>
              </a:rPr>
              <a:t>iv</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dirty="0">
                <a:latin typeface="Arial Narrow" panose="020B0606020202030204" pitchFamily="34" charset="0"/>
              </a:rPr>
              <a:t> Please consider the impact of the COVID-19 pandemic on infectious disease screening, treatment, and surveillance in the interpretation of 2020–2023 data</a:t>
            </a:r>
          </a:p>
          <a:p>
            <a:r>
              <a:rPr lang="en-US" sz="1200" baseline="30000" dirty="0">
                <a:latin typeface="Arial Narrow" panose="020B0606020202030204" pitchFamily="34" charset="0"/>
              </a:rPr>
              <a:t>ii</a:t>
            </a:r>
            <a:r>
              <a:rPr lang="en-US" sz="1200" dirty="0">
                <a:latin typeface="Arial Narrow" panose="020B0606020202030204" pitchFamily="34" charset="0"/>
              </a:rPr>
              <a:t> External causes of injuries include intentional injuries (e.g., homicide and suicide), unintentional injuries (e.g., motor vehicle and non-transport related accidents), and injuries of undetermined intent.</a:t>
            </a:r>
          </a:p>
          <a:p>
            <a:r>
              <a:rPr lang="en-US" sz="1200" baseline="30000" dirty="0">
                <a:latin typeface="Arial Narrow" panose="020B0606020202030204" pitchFamily="34" charset="0"/>
              </a:rPr>
              <a:t>iii </a:t>
            </a:r>
            <a:r>
              <a:rPr lang="en-US" sz="1200" dirty="0">
                <a:latin typeface="Arial Narrow" panose="020B0606020202030204" pitchFamily="34" charset="0"/>
              </a:rPr>
              <a:t>Unintentional injuries include injuries such as motor vehicle-related and other transportation related deaths, falls, fires, and drownings that were not intended to occur</a:t>
            </a:r>
          </a:p>
          <a:p>
            <a:r>
              <a:rPr lang="en-US" sz="1200" baseline="30000" dirty="0">
                <a:latin typeface="Arial Narrow" panose="020B0606020202030204" pitchFamily="34" charset="0"/>
              </a:rPr>
              <a:t>iv</a:t>
            </a:r>
            <a:r>
              <a:rPr lang="en-US" sz="1200" dirty="0">
                <a:latin typeface="Arial Narrow" panose="020B0606020202030204" pitchFamily="34" charset="0"/>
              </a:rPr>
              <a:t> Source: Massachusetts Department of Public Health, Office of Population Health. Note: 2022 and 2023 death data are preliminary. </a:t>
            </a:r>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2685002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bar charts showing the percentage distribution of recent HIV diagnoses and people living with HIV infection by health service region.</a:t>
            </a:r>
          </a:p>
          <a:p>
            <a:endParaRPr lang="en-US" dirty="0"/>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The great</a:t>
            </a:r>
            <a:r>
              <a:rPr lang="en-US" sz="1200" dirty="0">
                <a:latin typeface="Arial" panose="020B0604020202020204" pitchFamily="34" charset="0"/>
                <a:ea typeface="Calibri" panose="020F0502020204030204" pitchFamily="34" charset="0"/>
                <a:cs typeface="Times New Roman" panose="02020603050405020304" pitchFamily="18" charset="0"/>
              </a:rPr>
              <a:t>est</a:t>
            </a:r>
            <a:r>
              <a:rPr lang="en-US" sz="1200" dirty="0">
                <a:effectLst/>
                <a:latin typeface="Arial" panose="020B0604020202020204" pitchFamily="34" charset="0"/>
                <a:ea typeface="Calibri" panose="020F0502020204030204" pitchFamily="34" charset="0"/>
                <a:cs typeface="Times New Roman" panose="02020603050405020304" pitchFamily="18" charset="0"/>
              </a:rPr>
              <a:t> proportion of new HIV infection diagnoses in </a:t>
            </a:r>
            <a:r>
              <a:rPr lang="en-US" sz="1200" dirty="0"/>
              <a:t>2021 – 2023</a:t>
            </a:r>
            <a:r>
              <a:rPr lang="en-US" sz="1200" baseline="30000" dirty="0"/>
              <a:t>i</a:t>
            </a:r>
            <a:r>
              <a:rPr lang="en-US" sz="1200" dirty="0">
                <a:effectLst/>
                <a:latin typeface="Arial" panose="020B0604020202020204" pitchFamily="34" charset="0"/>
                <a:ea typeface="Calibri" panose="020F0502020204030204" pitchFamily="34" charset="0"/>
                <a:cs typeface="Times New Roman" panose="02020603050405020304" pitchFamily="18" charset="0"/>
              </a:rPr>
              <a:t> was among residents of the Boston HSR (27%), followed by the Northeast HSR (</a:t>
            </a:r>
            <a:r>
              <a:rPr lang="en-US" sz="1200" dirty="0">
                <a:latin typeface="Arial" panose="020B0604020202020204" pitchFamily="34" charset="0"/>
                <a:ea typeface="Calibri" panose="020F0502020204030204" pitchFamily="34" charset="0"/>
                <a:cs typeface="Times New Roman" panose="02020603050405020304" pitchFamily="18" charset="0"/>
              </a:rPr>
              <a:t>19</a:t>
            </a:r>
            <a:r>
              <a:rPr lang="en-US" sz="1200" dirty="0">
                <a:effectLst/>
                <a:latin typeface="Arial" panose="020B0604020202020204" pitchFamily="34" charset="0"/>
                <a:ea typeface="Calibri" panose="020F0502020204030204" pitchFamily="34" charset="0"/>
                <a:cs typeface="Times New Roman" panose="02020603050405020304" pitchFamily="18" charset="0"/>
              </a:rPr>
              <a:t>%), the Southeast HSR (18%), and the Metro West HSR (15%). Similar geographic distributions were observed for persons living with HIV infection (PLWH). The Boston HSR had the highest proportion of PLWH in 202</a:t>
            </a:r>
            <a:r>
              <a:rPr lang="en-US" sz="1200" dirty="0">
                <a:latin typeface="Arial" panose="020B0604020202020204" pitchFamily="34" charset="0"/>
                <a:ea typeface="Calibri" panose="020F0502020204030204" pitchFamily="34" charset="0"/>
                <a:cs typeface="Times New Roman" panose="02020603050405020304" pitchFamily="18" charset="0"/>
              </a:rPr>
              <a:t>3</a:t>
            </a:r>
            <a:r>
              <a:rPr lang="en-US" sz="1200" dirty="0">
                <a:effectLst/>
                <a:latin typeface="Arial" panose="020B0604020202020204" pitchFamily="34" charset="0"/>
                <a:ea typeface="Calibri" panose="020F0502020204030204" pitchFamily="34" charset="0"/>
                <a:cs typeface="Times New Roman" panose="02020603050405020304" pitchFamily="18" charset="0"/>
              </a:rPr>
              <a:t> (26%), followed by the Northeast HSR (18%), the Southeast HSR (17%), and the Metro West HSR (16%).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03172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displays trends in the annual number of new HIV diagnoses and deaths among individuals with HIV/AIDS from 2014-2023.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After averaging approximately 640 diagnoses per year from 2014 to 2018 (five-year average = 636), the number of new HIV infection diagnoses declined to 532 in 2019. In 2020, the number of new HIV infection diagnoses further declined to 434 and then remained at this lower level in 2021 and 2022, when there were 449 and 446 diagnoses, respectively. However, caution should be used in the interpretation of this decline and subsequent stabilization due to the impact of COVID-19 on access to HIV testing and care services, and case surveillance activities. In 2023, the number of new HIV infection diagnoses (N=540) returned to pre-pandemic levels, increasing by 21% compared to the prior year. The number of deaths due to any cause among individuals reported with HIV infection increased by 32% from 279 in 2014 to a peak of 367 in 2022, and then decreased by 16% to 307 in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recent HIV diagnoses by exposure mode for each of six health service regions: Boston, Central, MetroWest, Northeast, Southeast, and Western.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MSM was the most frequently reported exposure mode in all regions of Massachusetts for individuals diagnosed with HIV infection during 2021 to 2023, accounting for 50% of diagnoses in the Western HSR, 44% in the Metro West HSR, 40% in the Central HSR, 39% in the Northeast HSR, 38% in the Boston HSR, and 34% in the Southeast HSR. The Boston HSR had the highest proportion of individuals with IDU exposure mode at 16%, followed by the Central HSR at 14%. IDU accounted for 5% to 9% of HIV infection diagnoses in the remaining regions.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4215930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recent HIV diagnoses by race/ethnicity for each of six health service regions: Boston, Central, MetroWest, Northeast, Southeast, and Western.</a:t>
            </a:r>
          </a:p>
          <a:p>
            <a:endParaRPr lang="en-US" dirty="0"/>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The Southeast and Central HSRs had the highest proportions of </a:t>
            </a:r>
            <a:r>
              <a:rPr lang="en-US" sz="1200" dirty="0">
                <a:latin typeface="Arial" panose="020B0604020202020204" pitchFamily="34" charset="0"/>
                <a:ea typeface="Calibri" panose="020F0502020204030204" pitchFamily="34" charset="0"/>
                <a:cs typeface="Times New Roman" panose="02020603050405020304" pitchFamily="18" charset="0"/>
              </a:rPr>
              <a:t>recent HIV infection diagnoses (2021–2023) among White (non-Hispanic) individuals at 38% and 37%, respectively, while the Southeast HSR had the highest proportion among Black non-Hispanic individuals at 46%, and the Northeast HSR had the highest proportion among Hispanic/Latinx individuals at 39%</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57033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that displays the average annual rate of HIV diagnosis per 100,000 population for all Massachusetts counties: Barnstable/Dukes/Nantucket (6.4), Berkshire (3.9), Bristol (6.3), Essex (6.2), Franklin (2.7), Hampden (7.7), Hampshire (2.7), Middlesex (5.1), Norfolk (4.4), Plymouth (7.5), Suffolk (14.7), and Worcester (6.0). </a:t>
            </a:r>
          </a:p>
          <a:p>
            <a:endParaRPr lang="en-US" dirty="0"/>
          </a:p>
          <a:p>
            <a:r>
              <a:rPr lang="en-US" sz="1200" dirty="0"/>
              <a:t>Suffolk County, in which Boston is the biggest city, was selected as one of 48 counties nationally that was prioritized for funding in the U.S. Department of Health and Human Services’ initiative “Ending the HIV Epidemic (EHE): A Plan for America”. This is a ten-year initiative beginning in 2020 to achieve a 75% reduction in new HIV infections in five years and at least a 90% reduction in ten years. For more information about EHE, see </a:t>
            </a:r>
            <a:r>
              <a:rPr lang="en-US" sz="1200" dirty="0">
                <a:hlinkClick r:id="rId3"/>
              </a:rPr>
              <a:t>https://www.hrsa.gov/ending-hiv-epidemic</a:t>
            </a:r>
            <a:r>
              <a:rPr lang="en-US" sz="1200" dirty="0"/>
              <a:t> and </a:t>
            </a:r>
            <a:r>
              <a:rPr lang="en-US" sz="1200" dirty="0">
                <a:hlinkClick r:id="rId4"/>
              </a:rPr>
              <a:t>https://jri.org/ending-the-hiv-epidemic-in-Massachusetts</a:t>
            </a:r>
            <a:r>
              <a:rPr lang="en-US" sz="1200" dirty="0"/>
              <a:t> for the Suffolk County EHE Plan. Suffolk County had the highest average age-adjusted rate of HIV infection diagnosis during 2021 to 2023 among all Massachusetts counties at 14.7 per 100,000, as well as the highest prevalence rate of persons living with HIV infection in 2023 at 783.2 per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403497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average annual rate of diagnosis per 100,000 population by city/town. Cities and towns are in one of six categories: no reported cases, less than 2.2 per 100,000, 2.2-3.5 per 100,000, 3.6-5.4 per 100,000, 5.5-7.5 per 100,000, or greater than 7.5 per 100,000.</a:t>
            </a:r>
          </a:p>
          <a:p>
            <a:endParaRPr lang="en-US" dirty="0"/>
          </a:p>
          <a:p>
            <a:pPr>
              <a:lnSpc>
                <a:spcPct val="115000"/>
              </a:lnSpc>
            </a:pPr>
            <a:r>
              <a:rPr lang="en-US" sz="1800" dirty="0"/>
              <a:t>The cities and towns with the highest average annual rate of HIV infection diagnosis during 2021 to 2023</a:t>
            </a:r>
            <a:r>
              <a:rPr lang="en-US" sz="1800" baseline="30000" dirty="0"/>
              <a:t>ii</a:t>
            </a:r>
            <a:r>
              <a:rPr lang="en-US" sz="1800" dirty="0"/>
              <a:t> included Brockton (23.7 per 100,000), Boston (17.3), Chelsea (17.2), Malden (14.6), and Lynn (14.5).</a:t>
            </a:r>
            <a:r>
              <a:rPr lang="en-US" sz="1800" baseline="30000" dirty="0"/>
              <a:t>iii</a:t>
            </a:r>
            <a:r>
              <a:rPr lang="en-US" sz="1800" dirty="0"/>
              <a:t> Boston had the highest number of new HIV infection diagnoses from 2021–2023 (N=351), followed by Brockton (N=75), and Worcester (N=70).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Please consider the impact of the COVID-19 pandemic on infectious disease screening, treatment, and surveillance in the interpretation of 2020–2023 data.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Among cities that reported at least 12 HIV infections during 2021–2023.</a:t>
            </a:r>
          </a:p>
          <a:p>
            <a:endParaRPr lang="en-US" dirty="0"/>
          </a:p>
          <a:p>
            <a:r>
              <a:rPr lang="en-US" sz="1200" baseline="30000" dirty="0">
                <a:latin typeface="Arial Narrow" panose="020B0606020202030204" pitchFamily="34" charset="0"/>
              </a:rPr>
              <a:t>ii </a:t>
            </a:r>
            <a:r>
              <a:rPr lang="en-US" sz="1200" dirty="0">
                <a:latin typeface="Arial Narrow" panose="020B0606020202030204" pitchFamily="34" charset="0"/>
              </a:rPr>
              <a:t>Please consider the impact of the COVID-19 pandemic on infectious disease screening, treatment, and surveillance in the interpretation of 2020 and 2021 data</a:t>
            </a:r>
          </a:p>
          <a:p>
            <a:r>
              <a:rPr lang="en-US" sz="1200" baseline="30000" dirty="0">
                <a:latin typeface="Arial Narrow" panose="020B0606020202030204" pitchFamily="34" charset="0"/>
              </a:rPr>
              <a:t>iii </a:t>
            </a:r>
            <a:r>
              <a:rPr lang="en-US" sz="1200" dirty="0">
                <a:latin typeface="Arial Narrow" panose="020B0606020202030204" pitchFamily="34" charset="0"/>
              </a:rPr>
              <a:t>Among cities that reported at least 12 HIV infections during 2021–2023.</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3974710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HIV prevalence rate per 100,000 population by city/town. Cities and towns are in one of six categories: no reported cases, less than 80.8 per 100,000, 80.8-117.6 per 100,000, 117.7-164.0 per 100,000, 164.1-253.3 per 100,000, or greater than 253.3 per 100,000.</a:t>
            </a:r>
          </a:p>
          <a:p>
            <a:endParaRPr lang="en-US" dirty="0"/>
          </a:p>
          <a:p>
            <a:r>
              <a:rPr lang="en-US" sz="1800" dirty="0"/>
              <a:t>The cities and towns in Massachusetts with the highest prevalence rate of PLWH in 2023 included Provincetown (12,259.0 per 100,000), Shirley (847.8), Springfield (845.9), Boston (836.4), and Ayer (790.2).</a:t>
            </a:r>
            <a:r>
              <a:rPr lang="en-US" sz="1800" baseline="30000" dirty="0">
                <a:ea typeface="Calibri" panose="020F0502020204030204" pitchFamily="34" charset="0"/>
                <a:cs typeface="Times New Roman" panose="02020603050405020304" pitchFamily="18" charset="0"/>
              </a:rPr>
              <a:t>v</a:t>
            </a:r>
            <a:r>
              <a:rPr lang="en-US" sz="1800" dirty="0"/>
              <a:t> Boston and Springfield had the highest numbers of PLWH in 2023, at 5,651 and 1,319, respectively.</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3037876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percentage of individuals newly diagnosed with HIV infection in Massachusetts in 2022 who were linked to care (89%), retained in care (85%), and virally suppressed (83%).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Among </a:t>
            </a:r>
            <a:r>
              <a:rPr lang="en-US" sz="1200" dirty="0">
                <a:latin typeface="Arial" panose="020B0604020202020204" pitchFamily="34" charset="0"/>
                <a:ea typeface="Calibri" panose="020F0502020204030204" pitchFamily="34" charset="0"/>
                <a:cs typeface="Times New Roman" panose="02020603050405020304" pitchFamily="18" charset="0"/>
              </a:rPr>
              <a:t>419</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newly diagnosed with HIV infection in 2022 (and alive in Massachusetts through 2023), </a:t>
            </a:r>
            <a:r>
              <a:rPr lang="en-US" sz="1200" dirty="0">
                <a:latin typeface="Arial" panose="020B0604020202020204" pitchFamily="34" charset="0"/>
                <a:ea typeface="Calibri" panose="020F0502020204030204" pitchFamily="34" charset="0"/>
                <a:cs typeface="Times New Roman" panose="02020603050405020304" pitchFamily="18" charset="0"/>
              </a:rPr>
              <a:t>83</a:t>
            </a:r>
            <a:r>
              <a:rPr lang="en-US" sz="1200" dirty="0">
                <a:effectLst/>
                <a:latin typeface="Arial" panose="020B0604020202020204" pitchFamily="34" charset="0"/>
                <a:ea typeface="Calibri" panose="020F0502020204030204" pitchFamily="34" charset="0"/>
                <a:cs typeface="Times New Roman" panose="02020603050405020304" pitchFamily="18" charset="0"/>
              </a:rPr>
              <a:t>% were virally suppressed, 13% were not virally suppressed, and 4% did not have a viral load test in the year after diagnosis</a:t>
            </a:r>
            <a:r>
              <a:rPr lang="en-US" sz="1200" dirty="0">
                <a:effectLst/>
                <a:latin typeface="+mj-lt"/>
                <a:ea typeface="Calibri" panose="020F0502020204030204" pitchFamily="34" charset="0"/>
                <a:cs typeface="Times New Roman" panose="02020603050405020304" pitchFamily="18" charset="0"/>
              </a:rPr>
              <a:t>. </a:t>
            </a:r>
            <a:r>
              <a:rPr lang="en-US" sz="1200" dirty="0">
                <a:solidFill>
                  <a:srgbClr val="000000"/>
                </a:solidFill>
                <a:latin typeface="+mj-lt"/>
              </a:rPr>
              <a:t>Among those newly diagnosed individuals who were linked to care (N=372) and retained in care (N=358), rates of viral suppression were higher at 90% and 93%, respectively. </a:t>
            </a:r>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2022</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race/ethnicity and exposure mode. Viral suppression was lowest among individuals with IDU and MSM/IDU exposure modes (54% and 73%, respectively, compared to 85% to 96% among other exposure modes).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3205902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pie chart indicating the proportion of individuals who were newly diagnosed with HIV infection in 2022 who were virally suppressed (83%), missing viral load data (4%), or for whom viral load was not suppressed (13%). NOTE: Missing viral load data includes individuals who have not had a lab reported in the past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Among </a:t>
            </a:r>
            <a:r>
              <a:rPr lang="en-US" sz="1200" dirty="0">
                <a:latin typeface="Arial" panose="020B0604020202020204" pitchFamily="34" charset="0"/>
                <a:ea typeface="Calibri" panose="020F0502020204030204" pitchFamily="34" charset="0"/>
                <a:cs typeface="Times New Roman" panose="02020603050405020304" pitchFamily="18" charset="0"/>
              </a:rPr>
              <a:t>419</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newly diagnosed with HIV infection in 2022 (and alive in Massachusetts through 2023), </a:t>
            </a:r>
            <a:r>
              <a:rPr lang="en-US" sz="1200" dirty="0">
                <a:latin typeface="Arial" panose="020B0604020202020204" pitchFamily="34" charset="0"/>
                <a:ea typeface="Calibri" panose="020F0502020204030204" pitchFamily="34" charset="0"/>
                <a:cs typeface="Times New Roman" panose="02020603050405020304" pitchFamily="18" charset="0"/>
              </a:rPr>
              <a:t>83</a:t>
            </a:r>
            <a:r>
              <a:rPr lang="en-US" sz="1200" dirty="0">
                <a:effectLst/>
                <a:latin typeface="Arial" panose="020B0604020202020204" pitchFamily="34" charset="0"/>
                <a:ea typeface="Calibri" panose="020F0502020204030204" pitchFamily="34" charset="0"/>
                <a:cs typeface="Times New Roman" panose="02020603050405020304" pitchFamily="18" charset="0"/>
              </a:rPr>
              <a:t>% were virally suppressed, 13% were not virally suppressed, and 4% did not have a viral load test in the year after diagnosis</a:t>
            </a:r>
            <a:r>
              <a:rPr lang="en-US" sz="1200" dirty="0">
                <a:effectLst/>
                <a:latin typeface="+mj-lt"/>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315238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which displays the percentage of individuals who were linked to care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a:t>
            </a:r>
          </a:p>
          <a:p>
            <a:endParaRPr lang="en-US" dirty="0"/>
          </a:p>
          <a:p>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2022</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race/ethnicity and exposure mode.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9299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a:t>
            </a:r>
          </a:p>
          <a:p>
            <a:endParaRPr lang="en-US" dirty="0"/>
          </a:p>
          <a:p>
            <a:r>
              <a:rPr lang="en-US" sz="1200" dirty="0">
                <a:effectLst/>
                <a:latin typeface="Arial" panose="020B0604020202020204" pitchFamily="34" charset="0"/>
                <a:ea typeface="Calibri" panose="020F0502020204030204" pitchFamily="34" charset="0"/>
                <a:cs typeface="Times New Roman" panose="02020603050405020304" pitchFamily="18" charset="0"/>
              </a:rPr>
              <a:t>Viral suppression was lowest among individuals with IDU and MSM/IDU exposure modes (54% and 73%, respectively, compared to 85% to 96% among other exposure modes).</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053057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percentage of individuals living with HIV infection in Massachusetts in 2023 who were engaged in care (71%), retained in care (44%), and virally suppressed (64%).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22,837 persons living with HIV infection (PLWH) in Massachusetts at the end of 2023</a:t>
            </a:r>
            <a:r>
              <a:rPr lang="en-US" sz="1200" baseline="30000" dirty="0"/>
              <a:t>i</a:t>
            </a:r>
            <a:r>
              <a:rPr lang="en-US" sz="1200" dirty="0"/>
              <a:t> (and diagnosed through 2022), 64% were virally suppressed, 4% were not virally suppressed, and 32% did not have a viral load test in 2023. Rates of care engagement and retention were lower in 2023 (71% and 44%, respectively), 2022 (71% and 43%, respectively), 2021 (72% and 45%, respectively) and 2020 (69% and 39%, respectively) than in 2019 (75% and 54% respectively), likely due to the effects of the COVID-19 pandemic. However, please note that the total number of PLWH used to calculate these rates includes all individuals who have ever been diagnosed with HIV infection in Massachusetts with no evidence of death or having moved out of the state or country. Quality assurance efforts are currently being conducted to update the number of PLWH used for this analysis. Among those PLWH who were engaged in care (N=16,104) and retained in care (N=10,116), rates of viral suppression were higher at 91% and 95%, respectively. </a:t>
            </a: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13508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displays a trend in the annual number of persons living with HIV infection from 2014-2023.</a:t>
            </a:r>
          </a:p>
          <a:p>
            <a:r>
              <a:rPr lang="en-US" sz="1200" dirty="0"/>
              <a:t>The number of persons living with HIV infection (PLWH) in Massachusetts increased by 11% from 21,785 in 2014 to 24,119 in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2008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pie chart indicating the proportion of individuals who were living with HIV infection in 2023 who were virally suppressed (64%), missing viral load data (32%), or for whom viral load was not suppressed (4%). NOTE:  Missing Viral Load Data includes individuals who have not had a lab reported in the past year.</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22,837 persons living with HIV infection (PLWH) in Massachusetts at the end of 2023</a:t>
            </a:r>
            <a:r>
              <a:rPr lang="en-US" sz="1200" baseline="30000" dirty="0"/>
              <a:t>i</a:t>
            </a:r>
            <a:r>
              <a:rPr lang="en-US" sz="1200" dirty="0"/>
              <a:t> (and diagnosed through 2022), 64% were virally suppressed, 4% were not virally suppressed, and 32% did not have a viral load test in 2023.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780716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which displays the percentage of individuals who were engaged in care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2023, engagement in care and viral suppression among PLWH differed slightly by age.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215210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which displays the percentage of individuals who were virally suppressed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a:t>
            </a:r>
          </a:p>
          <a:p>
            <a:endParaRPr lang="en-US" sz="1200" dirty="0"/>
          </a:p>
          <a:p>
            <a:r>
              <a:rPr lang="en-US" sz="1200" dirty="0"/>
              <a:t>In 2023, engagement in care and viral suppression among PLWH differed by age.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38108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those living with HIV infection and engaged in care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16,104 persons living with HIV infection (PLWH) and engaged in care in Massachusetts at the end of 2023, viral suppression did not differ substantially by sex assigned at birth, race/ethnicity, age or exposure mode.</a:t>
            </a:r>
          </a:p>
          <a:p>
            <a:endParaRPr lang="en-U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3346621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of HIV infection diagnoses by the social vulnerability index. The distribution of social vulnerability by six categories (high, moderately high, moderately low, low, homeless, other/unknown) is displayed for each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F497D"/>
                </a:solidFill>
                <a:ea typeface="Calibri" panose="020F0502020204030204" pitchFamily="34" charset="0"/>
                <a:cs typeface="Arial" panose="020B0604020202020204" pitchFamily="34" charset="0"/>
              </a:rPr>
              <a:t>The social vulnerability index (SVI)</a:t>
            </a:r>
            <a:r>
              <a:rPr lang="en-US" sz="1200" i="1" baseline="30000" dirty="0" err="1">
                <a:solidFill>
                  <a:srgbClr val="1F497D"/>
                </a:solidFill>
                <a:ea typeface="Calibri" panose="020F0502020204030204" pitchFamily="34" charset="0"/>
                <a:cs typeface="Arial" panose="020B0604020202020204" pitchFamily="34" charset="0"/>
              </a:rPr>
              <a:t>i</a:t>
            </a:r>
            <a:r>
              <a:rPr lang="en-US" sz="1200" i="1" dirty="0">
                <a:solidFill>
                  <a:srgbClr val="1F497D"/>
                </a:solidFill>
                <a:ea typeface="Calibri" panose="020F0502020204030204" pitchFamily="34" charset="0"/>
                <a:cs typeface="Arial" panose="020B0604020202020204" pitchFamily="34" charset="0"/>
              </a:rPr>
              <a:t> is a tool to identify socially vulnerable communities that was created by CDC and the Agency for Toxic Substances and Disease Registry (ATSDR). The CDC/ATSDR SVI uses U.S. Census data to determine the social vulnerability of every census tract. The SVI ranks each tract on 16 social factors, including poverty, lack of vehicle access, and crowded housing, and groups them into four related themes: socioeconomic status, household characteristics, racial and ethnic minority status, and housing type/transportation. Each census tract receives a separate ranking for each of the four themes, as well as an overall ranking. Originally developed to incorporate social determinants of health into emergency response and recovery efforts for environmental and natural disasters, more recently, higher SVI has been linked to higher HIV diagnosis </a:t>
            </a:r>
            <a:r>
              <a:rPr lang="en-US" sz="1200" i="1" dirty="0" err="1">
                <a:solidFill>
                  <a:srgbClr val="1F497D"/>
                </a:solidFill>
                <a:ea typeface="Calibri" panose="020F0502020204030204" pitchFamily="34" charset="0"/>
                <a:cs typeface="Arial" panose="020B0604020202020204" pitchFamily="34" charset="0"/>
              </a:rPr>
              <a:t>rates,</a:t>
            </a:r>
            <a:r>
              <a:rPr lang="en-US" sz="1200" i="1" baseline="30000" dirty="0" err="1">
                <a:solidFill>
                  <a:srgbClr val="1F497D"/>
                </a:solidFill>
                <a:ea typeface="Calibri" panose="020F0502020204030204" pitchFamily="34" charset="0"/>
                <a:cs typeface="Arial" panose="020B0604020202020204" pitchFamily="34" charset="0"/>
              </a:rPr>
              <a:t>ii</a:t>
            </a:r>
            <a:r>
              <a:rPr lang="en-US" sz="1200" i="1" dirty="0">
                <a:solidFill>
                  <a:srgbClr val="1F497D"/>
                </a:solidFill>
                <a:ea typeface="Calibri" panose="020F0502020204030204" pitchFamily="34" charset="0"/>
                <a:cs typeface="Arial" panose="020B0604020202020204" pitchFamily="34" charset="0"/>
              </a:rPr>
              <a:t> COVID-19 mortality, and lower COVID-19 vaccination </a:t>
            </a:r>
            <a:r>
              <a:rPr lang="en-US" sz="1200" i="1" dirty="0" err="1">
                <a:solidFill>
                  <a:srgbClr val="1F497D"/>
                </a:solidFill>
                <a:ea typeface="Calibri" panose="020F0502020204030204" pitchFamily="34" charset="0"/>
                <a:cs typeface="Arial" panose="020B0604020202020204" pitchFamily="34" charset="0"/>
              </a:rPr>
              <a:t>coverage.</a:t>
            </a:r>
            <a:r>
              <a:rPr lang="en-US" sz="1200" i="1" baseline="30000" dirty="0" err="1">
                <a:solidFill>
                  <a:srgbClr val="1F497D"/>
                </a:solidFill>
                <a:ea typeface="Calibri" panose="020F0502020204030204" pitchFamily="34" charset="0"/>
                <a:cs typeface="Arial" panose="020B0604020202020204" pitchFamily="34" charset="0"/>
              </a:rPr>
              <a:t>iii</a:t>
            </a:r>
            <a:r>
              <a:rPr lang="en-US" sz="1200" i="1" dirty="0">
                <a:solidFill>
                  <a:srgbClr val="1F497D"/>
                </a:solidFill>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Social Vulnerability Index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latin typeface="+mj-lt"/>
              </a:rPr>
              <a:t>The majority of individuals recently diagnosed with HIV infection in Massachusetts were diagnosed in areas with high (51% in 2023) or moderately high (23% in 2023) social </a:t>
            </a:r>
            <a:r>
              <a:rPr lang="en-US" sz="1200" dirty="0" err="1">
                <a:latin typeface="+mj-lt"/>
              </a:rPr>
              <a:t>vulnerability</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iv</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baseline="30000" dirty="0">
                <a:latin typeface="Arial Narrow" panose="020B0606020202030204" pitchFamily="34" charset="0"/>
              </a:rPr>
              <a:t> </a:t>
            </a:r>
            <a:r>
              <a:rPr lang="en-US" sz="1200" dirty="0">
                <a:latin typeface="Arial Narrow" panose="020B0606020202030204" pitchFamily="34" charset="0"/>
              </a:rPr>
              <a:t>For more information, see: </a:t>
            </a:r>
            <a:r>
              <a:rPr lang="en-US" sz="1200" dirty="0">
                <a:latin typeface="Arial Narrow" panose="020B0606020202030204" pitchFamily="34" charset="0"/>
                <a:hlinkClick r:id="rId3"/>
              </a:rPr>
              <a:t>https://www.atsdr.cdc.gov/placeandhealth/svi/index.html</a:t>
            </a:r>
            <a:r>
              <a:rPr lang="en-US" sz="1200" dirty="0">
                <a:latin typeface="Arial Narrow" panose="020B0606020202030204" pitchFamily="34" charset="0"/>
              </a:rPr>
              <a:t> </a:t>
            </a:r>
          </a:p>
          <a:p>
            <a:r>
              <a:rPr lang="en-US" sz="1200" baseline="30000" dirty="0">
                <a:latin typeface="Arial Narrow" panose="020B0606020202030204" pitchFamily="34" charset="0"/>
              </a:rPr>
              <a:t>ii </a:t>
            </a:r>
            <a:r>
              <a:rPr lang="en-US" sz="1200" dirty="0">
                <a:latin typeface="Arial Narrow" panose="020B0606020202030204" pitchFamily="34" charset="0"/>
              </a:rPr>
              <a:t>Gant, Z., Dailey, A., Hu, X. et al. A Census Tract–Level Examination of Diagnosed HIV Infection and Social Vulnerability among Black/African American, Hispanic/Latinx, and White Adults, 2018: United States. J. Racial and Ethnic Health Disparities (2022). </a:t>
            </a:r>
            <a:r>
              <a:rPr lang="en-US" sz="1200" dirty="0">
                <a:solidFill>
                  <a:srgbClr val="3333FF"/>
                </a:solidFill>
                <a:latin typeface="Arial Narrow" panose="020B0606020202030204" pitchFamily="34" charset="0"/>
                <a:hlinkClick r:id="rId4">
                  <a:extLst>
                    <a:ext uri="{A12FA001-AC4F-418D-AE19-62706E023703}">
                      <ahyp:hlinkClr xmlns:ahyp="http://schemas.microsoft.com/office/drawing/2018/hyperlinkcolor" val="tx"/>
                    </a:ext>
                  </a:extLst>
                </a:hlinkClick>
              </a:rPr>
              <a:t>https://doi.org/10.1007/s40615-022-01456-7</a:t>
            </a:r>
            <a:r>
              <a:rPr lang="en-US" sz="1200" dirty="0">
                <a:solidFill>
                  <a:srgbClr val="3333FF"/>
                </a:solidFill>
                <a:latin typeface="Arial Narrow" panose="020B0606020202030204" pitchFamily="34" charset="0"/>
              </a:rPr>
              <a:t>  </a:t>
            </a:r>
          </a:p>
          <a:p>
            <a:r>
              <a:rPr lang="en-US" sz="1200" baseline="30000" dirty="0">
                <a:latin typeface="Arial Narrow" panose="020B0606020202030204" pitchFamily="34" charset="0"/>
              </a:rPr>
              <a:t>iii </a:t>
            </a:r>
            <a:r>
              <a:rPr lang="en-US" sz="1200" dirty="0">
                <a:latin typeface="Arial Narrow" panose="020B0606020202030204" pitchFamily="34" charset="0"/>
              </a:rPr>
              <a:t>Dasgupta S, Bowen VB, </a:t>
            </a:r>
            <a:r>
              <a:rPr lang="en-US" sz="1200" dirty="0" err="1">
                <a:latin typeface="Arial Narrow" panose="020B0606020202030204" pitchFamily="34" charset="0"/>
              </a:rPr>
              <a:t>Leidner</a:t>
            </a:r>
            <a:r>
              <a:rPr lang="en-US" sz="1200" dirty="0">
                <a:latin typeface="Arial Narrow" panose="020B0606020202030204" pitchFamily="34" charset="0"/>
              </a:rPr>
              <a:t> A, et al. Association Between Social Vulnerability and a County’s Risk for Becoming a COVID-19 Hotspot — United States, June 1–July 25, 2020. MMWR </a:t>
            </a:r>
            <a:r>
              <a:rPr lang="en-US" sz="1200" dirty="0" err="1">
                <a:latin typeface="Arial Narrow" panose="020B0606020202030204" pitchFamily="34" charset="0"/>
              </a:rPr>
              <a:t>Morb</a:t>
            </a:r>
            <a:r>
              <a:rPr lang="en-US" sz="1200" dirty="0">
                <a:latin typeface="Arial Narrow" panose="020B0606020202030204" pitchFamily="34" charset="0"/>
              </a:rPr>
              <a:t> Mortal </a:t>
            </a:r>
            <a:r>
              <a:rPr lang="en-US" sz="1200" dirty="0" err="1">
                <a:latin typeface="Arial Narrow" panose="020B0606020202030204" pitchFamily="34" charset="0"/>
              </a:rPr>
              <a:t>Wkly</a:t>
            </a:r>
            <a:r>
              <a:rPr lang="en-US" sz="1200" dirty="0">
                <a:latin typeface="Arial Narrow" panose="020B0606020202030204" pitchFamily="34" charset="0"/>
              </a:rPr>
              <a:t> Rep 2020;69:1535–1541. DOI: </a:t>
            </a:r>
            <a:r>
              <a:rPr lang="en-US" sz="1200" dirty="0">
                <a:latin typeface="Arial Narrow" panose="020B0606020202030204" pitchFamily="34" charset="0"/>
                <a:hlinkClick r:id="rId5"/>
              </a:rPr>
              <a:t>http://dx.doi.org/10.15585/mmwr.mm6942a3</a:t>
            </a:r>
            <a:r>
              <a:rPr lang="en-US" sz="1200" dirty="0">
                <a:latin typeface="Arial Narrow" panose="020B0606020202030204" pitchFamily="34" charset="0"/>
              </a:rPr>
              <a:t>  </a:t>
            </a:r>
          </a:p>
          <a:p>
            <a:r>
              <a:rPr lang="en-US" sz="1200" baseline="30000" dirty="0">
                <a:latin typeface="Arial Narrow" panose="020B0606020202030204" pitchFamily="34" charset="0"/>
              </a:rPr>
              <a:t>iv</a:t>
            </a:r>
            <a:r>
              <a:rPr lang="en-US" sz="1200" dirty="0">
                <a:latin typeface="Arial Narrow" panose="020B0606020202030204" pitchFamily="34" charset="0"/>
              </a:rPr>
              <a:t> Please consider the impact of the COVID-19 pandemic on infectious disease screening, treatment, and surveillance in the interpretation of 2020 and 2021 data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284520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recent HIV diagnoses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number of individuals diagnosed with HIV infection has decreased over the past decade in Massachusetts, but disparities persist by current gender, exposure mode, and race/ethnicity. Individuals newly diagnosed with HIV infection in Massachusetts during 2021–2023</a:t>
            </a:r>
            <a:r>
              <a:rPr lang="en-US" sz="1200" baseline="30000" dirty="0"/>
              <a:t>i</a:t>
            </a:r>
            <a:r>
              <a:rPr lang="en-US" sz="1200" dirty="0"/>
              <a:t> were predominantly male (71%), young (24% 20–29 year-olds and 35% 30–39 year-olds), Black (non-Hispanic) (35%), with an exposure mode of MSM (39%). While MSM was the leading exposure mode, a large percentage of new HIV infection diagnoses had no identified risk (28%).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92019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distribution of recent HIV diagnoses by place of birth (non-US, Puerto Rico/US Dependency, or US) for each of four racial/ethnic groups: White NH (N=437), Black NH (N=503), Hispanic/Latinx (N=434), and Asian/Pacific Islander (N=42).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800" dirty="0"/>
              <a:t>Seventy-four percent of Asian/Pacific Islander individuals diagnosed with HIV infection during 2021–2023 were born outside the US, compared to 67% of Black (non-Hispanic), 53% of Hispanic/Latinx, and 9% of White (non-Hispanic) individuals.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7366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a comparison of the distribution of recent HIV diagnoses for individuals assigned male at birth (AMAB) and individuals assigned female at birth (AFAB) by </a:t>
            </a:r>
            <a:r>
              <a:rPr lang="en-US" sz="1200" dirty="0">
                <a:latin typeface="Arial" panose="020B0604020202020204" pitchFamily="34" charset="0"/>
                <a:ea typeface="Calibri" panose="020F0502020204030204" pitchFamily="34" charset="0"/>
              </a:rPr>
              <a:t>race/ethnicity, age, exposure mode, and place of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distributions of new HIV infection diagnoses by race/ethnicity, age, exposure mode, and place of birth varied by sex assigned at birth: the largest proportions of individuals assigned male at birth (AMAB) were White (non-Hispanic) and Hispanic/Latinx (both 34%), while the largest proportion of individuals assigned female at birth (AFAB) was Black (non-Hispanic) (57%). A larger proportion of individuals AMAB (28%) than AFAB (13%) was diagnosed between the ages of 20 and 29 years. MSM was the predominant exposure mode among individuals AMAB (54%), while presumed heterosexual sex was the predominant exposure mode among individuals AFAB (47%). A larger proportion of individuals AFAB (61%) than AMAB (39%) was born outside the US.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58133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distribution of recent HIV diagnoses by exposure mode for each of three racial/ethnic groups: (N=437), Black NH (N=503), Hispanic/Latinx (N=434).</a:t>
            </a:r>
          </a:p>
          <a:p>
            <a:endParaRPr lang="en-US" dirty="0"/>
          </a:p>
          <a:p>
            <a:r>
              <a:rPr lang="en-US" sz="1200" dirty="0"/>
              <a:t>While the predominant exposure mode among White (non-Hispanic) and Hispanic/Latinx individuals recently diagnosed with HIV infection was MSM among (44% and 53%, respectively), the largest proportion of Black (non-Hispanic) individuals was assigned no identified risk for exposure mode (39%). Of the Black NH individuals assigned NIR, 75% (N=148/198) were non-US born.</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64355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average annual HIV diagnosis rates per 100,000 among individuals assigned male at birth, individuals assigned female at birth, and the Massachusetts total population for four racial/ethnic groups: White NH, Black NH, Hispanic/Latinx, and Asian/Pacific Islander.</a:t>
            </a:r>
          </a:p>
          <a:p>
            <a:pPr>
              <a:lnSpc>
                <a:spcPct val="115000"/>
              </a:lnSpc>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2021 – 2023,</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i</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average annual age-adjusted HIV diagnosis rate per 100,000 population of individuals assigned male at birth (AMAB) was three times that of individuals assigned female at birth (AFAB). There were large disparities in average annual age-adjusted HIV diagnosis rates for 2021 to 2023 by race/ethnicity. Compared to the rate among White (non-Hispanic) individuals, the rate among: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was 11 times greater, and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was five times greater.</a:t>
            </a:r>
          </a:p>
          <a:p>
            <a:pPr marR="0">
              <a:lnSpc>
                <a:spcPct val="115000"/>
              </a:lnSpc>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With respect to differences based on race/ethnicity and sex assigned at birth, the average annual age-adjusted HIV diagnosis rate for 2021 to 2023 among:</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assigned male at birth (AMAB) was seven times that of White (non-Hispanic) individuals AMAB,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AMAB was five times that of White (non-Hispanic) individuals AMAB,</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assigned female at birth (AFAB) was </a:t>
            </a:r>
            <a:r>
              <a:rPr lang="en-US" sz="1200" dirty="0">
                <a:latin typeface="Arial" panose="020B0604020202020204" pitchFamily="34" charset="0"/>
                <a:ea typeface="Calibri" panose="020F0502020204030204" pitchFamily="34" charset="0"/>
                <a:cs typeface="Times New Roman" panose="02020603050405020304" pitchFamily="18" charset="0"/>
              </a:rPr>
              <a:t>24</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White (non-Hispanic) individuals AFAB, and</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AFAB was five times that of White (non-Hispanic) individuals AFAB</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41859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persons living with HIV infection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Racial/ethnic disparities persist among PLWH, and marked differences exist by current gender, age, and exposure mode. PLWH in Massachusetts are predominantly male (70%), older (36% aged 60+ years), and White non-Hispanic (38%). Male-to-male sex was the most frequently reported exposure mode, at 40%.</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3567456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Sunday, October 20,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Sunday, October 20,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Sunday, October 20, 2024</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Sunday, October 20, 2024</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Sunday, October 20, 2024</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Sunday, October 20,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Sunday, October 20,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Sunday, October 20,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Sunday, October 20,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Sunday, October 20, 2024</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Sunday, October 20,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7/1/2024</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Statewide Report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race/ethnicity and place of birth, </a:t>
            </a:r>
            <a:br>
              <a:rPr lang="en-US" sz="2400" dirty="0"/>
            </a:br>
            <a:r>
              <a:rPr lang="en-US" sz="2400" dirty="0"/>
              <a:t>Massachusetts 2023</a:t>
            </a:r>
            <a:r>
              <a:rPr lang="en-US" sz="2400" baseline="30000" dirty="0"/>
              <a:t>1</a:t>
            </a:r>
            <a:r>
              <a:rPr lang="en-US" sz="2400" dirty="0"/>
              <a:t> </a:t>
            </a:r>
          </a:p>
        </p:txBody>
      </p:sp>
      <p:pic>
        <p:nvPicPr>
          <p:cNvPr id="10" name="Picture 9" descr="The figure is a stacked bar chart displaying the distribution of persons living with HIV infection by place of birth (non-US, Puerto Rico/US Dependency, or US) for each of four racial/ethnic groups: White NH (N=9,053), Black NH (N=7,370), Hispanic/Latinx (N=6,764) and Asian/Pacific Islander (N=603).">
            <a:extLst>
              <a:ext uri="{FF2B5EF4-FFF2-40B4-BE49-F238E27FC236}">
                <a16:creationId xmlns:a16="http://schemas.microsoft.com/office/drawing/2014/main" id="{7C1BB45A-2D17-A0DE-D114-D75AAC04C8AB}"/>
              </a:ext>
            </a:extLst>
          </p:cNvPr>
          <p:cNvPicPr>
            <a:picLocks noChangeAspect="1"/>
          </p:cNvPicPr>
          <p:nvPr/>
        </p:nvPicPr>
        <p:blipFill>
          <a:blip r:embed="rId3"/>
          <a:stretch>
            <a:fillRect/>
          </a:stretch>
        </p:blipFill>
        <p:spPr>
          <a:xfrm>
            <a:off x="484145" y="1161091"/>
            <a:ext cx="1122370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95483" y="5915071"/>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baseline="30000" dirty="0">
                <a:latin typeface="Arial Narrow" panose="020B0606020202030204" pitchFamily="34" charset="0"/>
              </a:rPr>
              <a:t>2</a:t>
            </a:r>
            <a:r>
              <a:rPr lang="en-US" sz="1000" dirty="0">
                <a:latin typeface="Arial Narrow" panose="020B0606020202030204" pitchFamily="34" charset="0"/>
              </a:rPr>
              <a:t> PR/USD = Puerto Rico/US Dependencies, 98% persons living with HIV infection on 12/31/2023 who were born in PR/USD were born in Puerto Rico; NH = non-Hispanic; API = Asian/Pacific Islander</a:t>
            </a:r>
            <a:r>
              <a:rPr lang="en-US" sz="1000" dirty="0">
                <a:latin typeface="Arial Narrow" panose="020B0606020202030204" pitchFamily="34" charset="0"/>
                <a:cs typeface="Arial" panose="020B0604020202020204" pitchFamily="34" charset="0"/>
              </a:rPr>
              <a:t>; </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364205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latin typeface="Arial" panose="020B0604020202020204" pitchFamily="34" charset="0"/>
                <a:ea typeface="Calibri" panose="020F0502020204030204" pitchFamily="34" charset="0"/>
              </a:rPr>
              <a:t>Percentage of persons living with HIV infection (PLWH) by race/ethnicity, age, exposure mode, and place of birth by sex assigned at birth, Massachusetts 2023</a:t>
            </a:r>
            <a:r>
              <a:rPr lang="en-US" sz="2400" baseline="30000" dirty="0"/>
              <a:t>1</a:t>
            </a:r>
            <a:r>
              <a:rPr lang="en-US" sz="2400" dirty="0"/>
              <a:t> </a:t>
            </a:r>
          </a:p>
        </p:txBody>
      </p:sp>
      <p:sp>
        <p:nvSpPr>
          <p:cNvPr id="28" name="TextBox 27">
            <a:extLst>
              <a:ext uri="{FF2B5EF4-FFF2-40B4-BE49-F238E27FC236}">
                <a16:creationId xmlns:a16="http://schemas.microsoft.com/office/drawing/2014/main" id="{E4F5BFBA-B1A1-5C41-C2A7-6AE837C7AE42}"/>
              </a:ext>
            </a:extLst>
          </p:cNvPr>
          <p:cNvSpPr txBox="1"/>
          <p:nvPr/>
        </p:nvSpPr>
        <p:spPr>
          <a:xfrm>
            <a:off x="2738195" y="1012563"/>
            <a:ext cx="6153150" cy="307777"/>
          </a:xfrm>
          <a:prstGeom prst="rect">
            <a:avLst/>
          </a:prstGeom>
          <a:noFill/>
        </p:spPr>
        <p:txBody>
          <a:bodyPr wrap="square" rtlCol="0">
            <a:spAutoFit/>
          </a:bodyPr>
          <a:lstStyle/>
          <a:p>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Assigned Male at Birth, N= </a:t>
            </a:r>
            <a:r>
              <a:rPr kumimoji="0" lang="en-US" sz="1400" b="1" i="0" u="none" strike="noStrike" kern="1200" cap="none" spc="0" normalizeH="0" baseline="0" noProof="0" dirty="0">
                <a:ln>
                  <a:noFill/>
                </a:ln>
                <a:solidFill>
                  <a:srgbClr val="9BBB59">
                    <a:lumMod val="75000"/>
                  </a:srgbClr>
                </a:solidFill>
                <a:effectLst/>
                <a:uLnTx/>
                <a:uFillTx/>
                <a:latin typeface="Arial" panose="020B0604020202020204" pitchFamily="34" charset="0"/>
                <a:ea typeface="Calibri" panose="020F0502020204030204" pitchFamily="34" charset="0"/>
                <a:cs typeface="+mn-cs"/>
              </a:rPr>
              <a:t>17,103</a:t>
            </a:r>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400" b="1" i="0" u="none" strike="noStrike" kern="1200" cap="none" spc="0" normalizeH="0" baseline="0" noProof="0" dirty="0">
                <a:ln>
                  <a:noFill/>
                </a:ln>
                <a:solidFill>
                  <a:srgbClr val="2E648C"/>
                </a:solidFill>
                <a:effectLst/>
                <a:uLnTx/>
                <a:uFillTx/>
                <a:latin typeface="Arial" panose="020B0604020202020204" pitchFamily="34" charset="0"/>
                <a:ea typeface="Calibri" panose="020F0502020204030204" pitchFamily="34" charset="0"/>
                <a:cs typeface="+mn-cs"/>
              </a:rPr>
              <a:t>Assigned Female at Birth, N=</a:t>
            </a:r>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lang="en-US" sz="1400" b="1" dirty="0">
                <a:solidFill>
                  <a:srgbClr val="4F81BD">
                    <a:lumMod val="75000"/>
                  </a:srgbClr>
                </a:solidFill>
                <a:latin typeface="Arial" panose="020B0604020202020204" pitchFamily="34" charset="0"/>
                <a:ea typeface="Calibri" panose="020F0502020204030204" pitchFamily="34" charset="0"/>
              </a:rPr>
              <a:t>7,016</a:t>
            </a:r>
            <a:endParaRPr lang="en-US" sz="1400" dirty="0"/>
          </a:p>
        </p:txBody>
      </p:sp>
      <p:pic>
        <p:nvPicPr>
          <p:cNvPr id="3" name="Picture 2" descr="The figure is a series of bar charts displaying a comparison of the distribution of persons living with HIV infection for individuals assigned male at birth (AMAB) and individuals assigned female at birth (AFAB) by race/ethnicity, age, exposure mode, and place of birth.">
            <a:extLst>
              <a:ext uri="{FF2B5EF4-FFF2-40B4-BE49-F238E27FC236}">
                <a16:creationId xmlns:a16="http://schemas.microsoft.com/office/drawing/2014/main" id="{962DA2AE-344D-4843-E472-CF1A2D2A5698}"/>
              </a:ext>
            </a:extLst>
          </p:cNvPr>
          <p:cNvPicPr>
            <a:picLocks noChangeAspect="1"/>
          </p:cNvPicPr>
          <p:nvPr/>
        </p:nvPicPr>
        <p:blipFill>
          <a:blip r:embed="rId3"/>
          <a:stretch>
            <a:fillRect/>
          </a:stretch>
        </p:blipFill>
        <p:spPr>
          <a:xfrm>
            <a:off x="609124" y="1185477"/>
            <a:ext cx="10973751" cy="448704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7567"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 </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20703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exposure mode and race/ethnicity, </a:t>
            </a:r>
            <a:br>
              <a:rPr lang="en-US" sz="2400" dirty="0"/>
            </a:br>
            <a:r>
              <a:rPr lang="en-US" sz="2400" dirty="0"/>
              <a:t>Massachusetts 2023</a:t>
            </a:r>
            <a:r>
              <a:rPr lang="en-US" sz="2400" baseline="30000" dirty="0"/>
              <a:t>1</a:t>
            </a:r>
            <a:r>
              <a:rPr lang="en-US" sz="2400" dirty="0"/>
              <a:t> </a:t>
            </a:r>
          </a:p>
        </p:txBody>
      </p:sp>
      <p:pic>
        <p:nvPicPr>
          <p:cNvPr id="3" name="Picture 2" descr="The figure is a bar chart displaying the distribution of persons living with HIV infection by exposure mode for each of three racial/ethnic groups: White NH (N=9,053), Black NH (N=7,370), Hispanic/Latinx (N=6,764).">
            <a:extLst>
              <a:ext uri="{FF2B5EF4-FFF2-40B4-BE49-F238E27FC236}">
                <a16:creationId xmlns:a16="http://schemas.microsoft.com/office/drawing/2014/main" id="{98A8EBD4-40AC-9C4B-EC77-7470220B4501}"/>
              </a:ext>
            </a:extLst>
          </p:cNvPr>
          <p:cNvPicPr>
            <a:picLocks noChangeAspect="1"/>
          </p:cNvPicPr>
          <p:nvPr/>
        </p:nvPicPr>
        <p:blipFill>
          <a:blip r:embed="rId3"/>
          <a:stretch>
            <a:fillRect/>
          </a:stretch>
        </p:blipFill>
        <p:spPr>
          <a:xfrm>
            <a:off x="243332" y="1005630"/>
            <a:ext cx="11705335"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70055"/>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206155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Age-adjusted HIV prevalence rates per 100,000 population</a:t>
            </a:r>
            <a:r>
              <a:rPr lang="en-US" sz="2400" baseline="30000" dirty="0"/>
              <a:t>1</a:t>
            </a:r>
            <a:r>
              <a:rPr lang="en-US" sz="2400" dirty="0"/>
              <a:t> by sex assigned at birth and race/ethnicity, Massachusetts 2023 (N=24,119)</a:t>
            </a:r>
            <a:r>
              <a:rPr lang="en-US" sz="2400" baseline="30000" dirty="0"/>
              <a:t>2</a:t>
            </a:r>
            <a:r>
              <a:rPr lang="en-US" sz="2400" dirty="0"/>
              <a:t> </a:t>
            </a:r>
          </a:p>
        </p:txBody>
      </p:sp>
      <p:pic>
        <p:nvPicPr>
          <p:cNvPr id="4" name="Picture 3" descr="The figure is a bar chart displaying the age-adjusted HIV prevalence rates per 100,000 population among individuals assigned male at birth, individuals assigned female at birth, and the Massachusetts total population for four racial/ethnic groups: White NH, Black NH, Hispanic/Latinx, and Asian/Pacific Islander.">
            <a:extLst>
              <a:ext uri="{FF2B5EF4-FFF2-40B4-BE49-F238E27FC236}">
                <a16:creationId xmlns:a16="http://schemas.microsoft.com/office/drawing/2014/main" id="{34413EF4-E90D-0CB9-5372-ED594FBC0AB5}"/>
              </a:ext>
            </a:extLst>
          </p:cNvPr>
          <p:cNvPicPr>
            <a:picLocks noChangeAspect="1"/>
          </p:cNvPicPr>
          <p:nvPr/>
        </p:nvPicPr>
        <p:blipFill>
          <a:blip r:embed="rId3"/>
          <a:stretch>
            <a:fillRect/>
          </a:stretch>
        </p:blipFill>
        <p:spPr>
          <a:xfrm>
            <a:off x="185415" y="1106222"/>
            <a:ext cx="11821169" cy="464555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49821"/>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 NH = non-Hispanic; API = Asian/Pacific Islander</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112729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463242" y="80806"/>
            <a:ext cx="11557308" cy="874654"/>
          </a:xfrm>
        </p:spPr>
        <p:txBody>
          <a:bodyPr>
            <a:noAutofit/>
          </a:bodyPr>
          <a:lstStyle/>
          <a:p>
            <a:pPr algn="ctr"/>
            <a:r>
              <a:rPr lang="en-US" sz="2000" dirty="0"/>
              <a:t>Average annual age-adjusted death rates among individuals reported with HIV per 100,000 population</a:t>
            </a:r>
            <a:r>
              <a:rPr lang="en-US" sz="2000" baseline="30000" dirty="0"/>
              <a:t>1</a:t>
            </a:r>
            <a:r>
              <a:rPr lang="en-US" sz="2000" dirty="0"/>
              <a:t> by sex assigned at birth and race/ethnicity, Massachusetts 2021–2023</a:t>
            </a:r>
            <a:r>
              <a:rPr lang="en-US" sz="2000" baseline="30000" dirty="0"/>
              <a:t>2</a:t>
            </a:r>
            <a:r>
              <a:rPr lang="en-US" sz="2000" dirty="0"/>
              <a:t> </a:t>
            </a:r>
            <a:br>
              <a:rPr lang="en-US" sz="2000" dirty="0"/>
            </a:br>
            <a:r>
              <a:rPr lang="en-US" sz="2000" dirty="0"/>
              <a:t>(Total number of deaths among individuals reported with HIV from 2021–2023=1,024) </a:t>
            </a:r>
          </a:p>
        </p:txBody>
      </p:sp>
      <p:pic>
        <p:nvPicPr>
          <p:cNvPr id="3" name="Picture 2" descr="The figure is a bar chart displaying the average annual age-adjusted death rate (2021–2023) among individuals reported with HIV per 100,000 for Massachusetts total, individuals assigned male at birth, individuals assigned female at birth, white NH individuals, black NH individuals, and Hispanic/Latinx individuals.">
            <a:extLst>
              <a:ext uri="{FF2B5EF4-FFF2-40B4-BE49-F238E27FC236}">
                <a16:creationId xmlns:a16="http://schemas.microsoft.com/office/drawing/2014/main" id="{C95C446A-61C8-5B60-2169-712236B41DBB}"/>
              </a:ext>
            </a:extLst>
          </p:cNvPr>
          <p:cNvPicPr>
            <a:picLocks noChangeAspect="1"/>
          </p:cNvPicPr>
          <p:nvPr/>
        </p:nvPicPr>
        <p:blipFill>
          <a:blip r:embed="rId3"/>
          <a:stretch>
            <a:fillRect/>
          </a:stretch>
        </p:blipFill>
        <p:spPr>
          <a:xfrm>
            <a:off x="191512" y="1045257"/>
            <a:ext cx="11808975" cy="4767485"/>
          </a:xfrm>
          <a:prstGeom prst="rect">
            <a:avLst/>
          </a:prstGeom>
        </p:spPr>
      </p:pic>
      <p:sp>
        <p:nvSpPr>
          <p:cNvPr id="11" name="TextBox 10">
            <a:extLst>
              <a:ext uri="{FF2B5EF4-FFF2-40B4-BE49-F238E27FC236}">
                <a16:creationId xmlns:a16="http://schemas.microsoft.com/office/drawing/2014/main" id="{816450A2-FAE6-61FC-D278-9B34C02C6C12}"/>
              </a:ext>
            </a:extLst>
          </p:cNvPr>
          <p:cNvSpPr txBox="1"/>
          <p:nvPr/>
        </p:nvSpPr>
        <p:spPr>
          <a:xfrm>
            <a:off x="463242" y="5849821"/>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 NH = non-Hispanic</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407170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Deaths among individuals reported with HIV by exposure mode, Massachusetts 2023 (N=307)</a:t>
            </a:r>
            <a:r>
              <a:rPr lang="en-US" sz="2400" baseline="30000" dirty="0"/>
              <a:t>1</a:t>
            </a:r>
            <a:r>
              <a:rPr lang="en-US" sz="2400" dirty="0"/>
              <a:t> </a:t>
            </a:r>
          </a:p>
        </p:txBody>
      </p:sp>
      <p:pic>
        <p:nvPicPr>
          <p:cNvPr id="3" name="Picture 2" descr="The figure is an open pie chart which displays the distribution by exposure mode of deaths among individuals reported with HIV/AIDS for 2023. A text box in the center of the pie chart reads, “40% reported IDU&quot;.">
            <a:extLst>
              <a:ext uri="{FF2B5EF4-FFF2-40B4-BE49-F238E27FC236}">
                <a16:creationId xmlns:a16="http://schemas.microsoft.com/office/drawing/2014/main" id="{1807027E-6367-EDBF-BBD6-9F99C6376A16}"/>
              </a:ext>
            </a:extLst>
          </p:cNvPr>
          <p:cNvPicPr>
            <a:picLocks noChangeAspect="1"/>
          </p:cNvPicPr>
          <p:nvPr/>
        </p:nvPicPr>
        <p:blipFill>
          <a:blip r:embed="rId3"/>
          <a:stretch>
            <a:fillRect/>
          </a:stretch>
        </p:blipFill>
        <p:spPr>
          <a:xfrm>
            <a:off x="2977662" y="955460"/>
            <a:ext cx="6181880" cy="559661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510651" y="5943600"/>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xfrm>
            <a:off x="2165988" y="1637227"/>
            <a:ext cx="1847028" cy="1301405"/>
          </a:xfrm>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41778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73452" y="197013"/>
            <a:ext cx="10972800" cy="874654"/>
          </a:xfrm>
        </p:spPr>
        <p:txBody>
          <a:bodyPr>
            <a:normAutofit fontScale="90000"/>
          </a:bodyPr>
          <a:lstStyle/>
          <a:p>
            <a:pPr algn="ctr"/>
            <a:r>
              <a:rPr lang="en-US" sz="2400" dirty="0"/>
              <a:t>Five-year survival among with individuals with AIDS by year of diagnosis, Massachusetts 1989–2023</a:t>
            </a:r>
            <a:r>
              <a:rPr lang="en-US" sz="2400" baseline="30000" dirty="0"/>
              <a:t>1</a:t>
            </a:r>
            <a:r>
              <a:rPr lang="en-US" sz="2400" dirty="0"/>
              <a:t>  </a:t>
            </a:r>
            <a:br>
              <a:rPr lang="en-US" sz="2400" dirty="0"/>
            </a:br>
            <a:r>
              <a:rPr lang="en-US" sz="2400" dirty="0"/>
              <a:t>(Total number of AIDS diagnoses from 1989–2023, N=23,861)</a:t>
            </a:r>
            <a:br>
              <a:rPr lang="en-US" sz="2400" dirty="0"/>
            </a:br>
            <a:endParaRPr lang="en-US" sz="2400" dirty="0"/>
          </a:p>
        </p:txBody>
      </p:sp>
      <p:pic>
        <p:nvPicPr>
          <p:cNvPr id="14" name="Picture 13" descr="The figure is a trendline that displays the percent of individuals alive less than 1, 1, 2, 3, 4, and 5 years after AIDS diagnosis for 7 cohorts by year of AIDS diagnosis: 1989-1993, 1994-1998, 1999-2003, 2004-2008, 2009-2013, 2014-2018, 2019-2023.">
            <a:extLst>
              <a:ext uri="{FF2B5EF4-FFF2-40B4-BE49-F238E27FC236}">
                <a16:creationId xmlns:a16="http://schemas.microsoft.com/office/drawing/2014/main" id="{28FBD6F5-F383-3F51-306A-F78250B5C572}"/>
              </a:ext>
            </a:extLst>
          </p:cNvPr>
          <p:cNvPicPr>
            <a:picLocks noChangeAspect="1"/>
          </p:cNvPicPr>
          <p:nvPr/>
        </p:nvPicPr>
        <p:blipFill>
          <a:blip r:embed="rId3"/>
          <a:stretch>
            <a:fillRect/>
          </a:stretch>
        </p:blipFill>
        <p:spPr>
          <a:xfrm>
            <a:off x="270767" y="1002581"/>
            <a:ext cx="11650466"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159608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324782" y="80806"/>
            <a:ext cx="11470139" cy="874654"/>
          </a:xfrm>
        </p:spPr>
        <p:txBody>
          <a:bodyPr>
            <a:normAutofit fontScale="90000"/>
          </a:bodyPr>
          <a:lstStyle/>
          <a:p>
            <a:pPr algn="ctr"/>
            <a:r>
              <a:rPr lang="en-US" sz="2400" dirty="0"/>
              <a:t>Age-adjusted rate of death per 100,000 population</a:t>
            </a:r>
            <a:r>
              <a:rPr lang="en-US" sz="2400" baseline="30000" dirty="0"/>
              <a:t>1</a:t>
            </a:r>
            <a:r>
              <a:rPr lang="en-US" sz="2400" dirty="0"/>
              <a:t> among individuals reported with HIV by sex assigned at birth, Massachusetts 2014–2023</a:t>
            </a:r>
            <a:r>
              <a:rPr lang="en-US" sz="2400" baseline="30000" dirty="0"/>
              <a:t>2</a:t>
            </a:r>
            <a:r>
              <a:rPr lang="en-US" sz="2400" dirty="0"/>
              <a:t> </a:t>
            </a:r>
            <a:br>
              <a:rPr lang="en-US" sz="2400" dirty="0"/>
            </a:br>
            <a:r>
              <a:rPr lang="en-US" sz="2400" dirty="0"/>
              <a:t>(Total number of deaths among individuals reported with HIV from 2014–2023=3,167)</a:t>
            </a:r>
          </a:p>
        </p:txBody>
      </p:sp>
      <p:pic>
        <p:nvPicPr>
          <p:cNvPr id="3" name="Picture 2" descr="The figure is a trendline displaying the age-adjusted rate of death per 100,000 population among individuals reported with HIV/AIDS for 2014 to 2023 for three groups: individuals assigned male at birth, individuals assigned female at birth, and the total population.">
            <a:extLst>
              <a:ext uri="{FF2B5EF4-FFF2-40B4-BE49-F238E27FC236}">
                <a16:creationId xmlns:a16="http://schemas.microsoft.com/office/drawing/2014/main" id="{154CA22C-87DF-B4C9-6869-A317861F01AE}"/>
              </a:ext>
            </a:extLst>
          </p:cNvPr>
          <p:cNvPicPr>
            <a:picLocks noChangeAspect="1"/>
          </p:cNvPicPr>
          <p:nvPr/>
        </p:nvPicPr>
        <p:blipFill>
          <a:blip r:embed="rId3"/>
          <a:stretch>
            <a:fillRect/>
          </a:stretch>
        </p:blipFill>
        <p:spPr>
          <a:xfrm>
            <a:off x="249429" y="1136705"/>
            <a:ext cx="11693141" cy="458458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50268"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345907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 Trends in causes of death among individuals reported with HIV infection, Massachusetts 2014–2022 (N=2,528)</a:t>
            </a:r>
            <a:r>
              <a:rPr lang="en-US" sz="2400" baseline="30000" dirty="0"/>
              <a:t>1,2</a:t>
            </a:r>
            <a:r>
              <a:rPr lang="en-US" sz="2400" dirty="0"/>
              <a:t> </a:t>
            </a:r>
          </a:p>
        </p:txBody>
      </p:sp>
      <p:pic>
        <p:nvPicPr>
          <p:cNvPr id="3" name="Picture 2" descr="The figure is a stacked bar chart displaying the number of deaths by cause of death for each year from 2014 to 2022. Six causes of death are included in the chart: HIV, COVID-19, External causes of injuries and poisonings, Cancer, Heart disease, and All other causes.">
            <a:extLst>
              <a:ext uri="{FF2B5EF4-FFF2-40B4-BE49-F238E27FC236}">
                <a16:creationId xmlns:a16="http://schemas.microsoft.com/office/drawing/2014/main" id="{CB0D338D-403E-93BD-C155-4FAE0FEE2710}"/>
              </a:ext>
            </a:extLst>
          </p:cNvPr>
          <p:cNvPicPr>
            <a:picLocks noChangeAspect="1"/>
          </p:cNvPicPr>
          <p:nvPr/>
        </p:nvPicPr>
        <p:blipFill>
          <a:blip r:embed="rId3"/>
          <a:stretch>
            <a:fillRect/>
          </a:stretch>
        </p:blipFill>
        <p:spPr>
          <a:xfrm>
            <a:off x="33002" y="1048305"/>
            <a:ext cx="12125995" cy="476138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21521"/>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Deaths among individuals reported with HIV infection with a missing cause of death are excluded from this analysis (2014</a:t>
            </a:r>
            <a:r>
              <a:rPr lang="en-US" sz="1000" dirty="0"/>
              <a:t>–</a:t>
            </a:r>
            <a:r>
              <a:rPr lang="en-US" sz="1000" dirty="0">
                <a:latin typeface="Arial Narrow" panose="020B0606020202030204" pitchFamily="34" charset="0"/>
              </a:rPr>
              <a:t>2022 N=332). Data are presented for the most recent nine-year period for which cause of death data was available.</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2020–2023 data.</a:t>
            </a:r>
          </a:p>
          <a:p>
            <a:r>
              <a:rPr lang="en-US" sz="1000" baseline="30000" dirty="0">
                <a:latin typeface="Arial Narrow" panose="020B0606020202030204" pitchFamily="34" charset="0"/>
                <a:cs typeface="Arial" panose="020B0604020202020204" pitchFamily="34" charset="0"/>
              </a:rPr>
              <a:t>3</a:t>
            </a:r>
            <a:r>
              <a:rPr lang="en-US" sz="1000" dirty="0">
                <a:latin typeface="Arial Narrow" panose="020B0606020202030204" pitchFamily="34" charset="0"/>
                <a:cs typeface="Arial" panose="020B0604020202020204" pitchFamily="34" charset="0"/>
              </a:rPr>
              <a:t> External causes of injuries includes intentional injuries (e.g., homicide and suicide), unintentional injuries (e.g., motor vehicle and non-transport related accidents), and injuries of undetermined intent.</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298893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distributions of 2021–2023 HIV infection diagnoses (N=1,435) and 2023 persons living with HIV infection (PLWH, N=24,119) by Health Service Region (HSR), Massachusetts</a:t>
            </a:r>
            <a:r>
              <a:rPr lang="en-US" sz="2400" baseline="30000" dirty="0"/>
              <a:t>1</a:t>
            </a:r>
            <a:r>
              <a:rPr lang="en-US" sz="2400" dirty="0"/>
              <a:t> </a:t>
            </a:r>
          </a:p>
        </p:txBody>
      </p:sp>
      <p:pic>
        <p:nvPicPr>
          <p:cNvPr id="3" name="Picture 2" descr="The figure is a series of bar charts showing the percentage distribution of recent HIV diagnoses and people living with HIV infection by health service region.">
            <a:extLst>
              <a:ext uri="{FF2B5EF4-FFF2-40B4-BE49-F238E27FC236}">
                <a16:creationId xmlns:a16="http://schemas.microsoft.com/office/drawing/2014/main" id="{02F53AB9-2C1D-C56F-3FE2-AF2C85217F31}"/>
              </a:ext>
            </a:extLst>
          </p:cNvPr>
          <p:cNvPicPr>
            <a:picLocks noChangeAspect="1"/>
          </p:cNvPicPr>
          <p:nvPr/>
        </p:nvPicPr>
        <p:blipFill>
          <a:blip r:embed="rId3"/>
          <a:stretch>
            <a:fillRect/>
          </a:stretch>
        </p:blipFill>
        <p:spPr>
          <a:xfrm>
            <a:off x="51292" y="1081836"/>
            <a:ext cx="12089416" cy="469432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91965"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altLang="en-US" sz="1000" dirty="0">
                <a:latin typeface="Arial Narrow" panose="020B0606020202030204" pitchFamily="34" charset="0"/>
                <a:ea typeface="Calibri" panose="020F0502020204030204" pitchFamily="34" charset="0"/>
              </a:rPr>
              <a:t>*.HSRs are regions defined geographically to facilitate focused health service planning. While prisons are not an HSR, the prison population is presented separately in this analysis because of its unique service planning needs. The prisons category represents persons who were diagnosed with HIV infection while in a correctional facility. As these data do not reflect current incarceration status, the category is not included for persons living with HIV infection.</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383258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Massachusetts 2014–2023</a:t>
            </a:r>
            <a:r>
              <a:rPr lang="en-US" sz="2400" baseline="30000" dirty="0"/>
              <a:t>1</a:t>
            </a:r>
            <a:r>
              <a:rPr lang="en-US" sz="2400" dirty="0"/>
              <a:t> </a:t>
            </a:r>
          </a:p>
        </p:txBody>
      </p:sp>
      <p:pic>
        <p:nvPicPr>
          <p:cNvPr id="4" name="Picture 3" descr="The figure displays trends in the annual number of new HIV diagnoses and deaths among individuals with HIV/AIDS from 2014-2023.">
            <a:extLst>
              <a:ext uri="{FF2B5EF4-FFF2-40B4-BE49-F238E27FC236}">
                <a16:creationId xmlns:a16="http://schemas.microsoft.com/office/drawing/2014/main" id="{E4EBECD1-CCC5-B080-7FAC-C390C8740D0E}"/>
              </a:ext>
            </a:extLst>
          </p:cNvPr>
          <p:cNvPicPr>
            <a:picLocks noChangeAspect="1"/>
          </p:cNvPicPr>
          <p:nvPr/>
        </p:nvPicPr>
        <p:blipFill>
          <a:blip r:embed="rId3"/>
          <a:stretch>
            <a:fillRect/>
          </a:stretch>
        </p:blipFill>
        <p:spPr>
          <a:xfrm>
            <a:off x="177782" y="1113273"/>
            <a:ext cx="11802879" cy="498696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HIV infection diagnoses by Health Service Region (HSR) and exposure mode, Massachusetts 2021–2023 (N=1,405)</a:t>
            </a:r>
            <a:r>
              <a:rPr lang="en-US" sz="2400" baseline="30000" dirty="0"/>
              <a:t>1</a:t>
            </a:r>
            <a:r>
              <a:rPr lang="en-US" sz="2400" dirty="0"/>
              <a:t> </a:t>
            </a:r>
          </a:p>
        </p:txBody>
      </p:sp>
      <p:pic>
        <p:nvPicPr>
          <p:cNvPr id="3" name="Picture 2" descr="The figure is a bar chart displaying the percentage distribution of recent HIV diagnoses by exposure mode for each of six health service regions: Boston, Central, MetroWest, Northeast, Southeast, and Western.">
            <a:extLst>
              <a:ext uri="{FF2B5EF4-FFF2-40B4-BE49-F238E27FC236}">
                <a16:creationId xmlns:a16="http://schemas.microsoft.com/office/drawing/2014/main" id="{8CEDF763-E160-9276-A9F1-D46D652E869C}"/>
              </a:ext>
            </a:extLst>
          </p:cNvPr>
          <p:cNvPicPr>
            <a:picLocks noChangeAspect="1"/>
          </p:cNvPicPr>
          <p:nvPr/>
        </p:nvPicPr>
        <p:blipFill>
          <a:blip r:embed="rId3"/>
          <a:stretch>
            <a:fillRect/>
          </a:stretch>
        </p:blipFill>
        <p:spPr>
          <a:xfrm>
            <a:off x="63485" y="981244"/>
            <a:ext cx="12065030" cy="489551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dirty="0">
                <a:latin typeface="Arial Narrow" panose="020B0606020202030204" pitchFamily="34" charset="0"/>
              </a:rPr>
              <a:t>* Values less than five are suppressed for populations less than 50,000 or for populations of unknown size</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70371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HIV infection diagnoses by Health Service Region (HSR) and race/ethnicity, Massachusetts 2021–2023 (N=1,405)</a:t>
            </a:r>
            <a:r>
              <a:rPr lang="en-US" sz="2400" baseline="30000" dirty="0"/>
              <a:t>1</a:t>
            </a:r>
            <a:r>
              <a:rPr lang="en-US" sz="2400" dirty="0"/>
              <a:t> </a:t>
            </a:r>
          </a:p>
        </p:txBody>
      </p:sp>
      <p:pic>
        <p:nvPicPr>
          <p:cNvPr id="3" name="Picture 2" descr="The figure is a bar chart displaying the percentage distribution of recent HIV diagnoses by race/ethnicity for each of six health service regions: Boston, Central, MetroWest, Northeast, Southeast, and Western.">
            <a:extLst>
              <a:ext uri="{FF2B5EF4-FFF2-40B4-BE49-F238E27FC236}">
                <a16:creationId xmlns:a16="http://schemas.microsoft.com/office/drawing/2014/main" id="{C146A7ED-8476-0AFF-52B3-AF5AC549FB2C}"/>
              </a:ext>
            </a:extLst>
          </p:cNvPr>
          <p:cNvPicPr>
            <a:picLocks noChangeAspect="1"/>
          </p:cNvPicPr>
          <p:nvPr/>
        </p:nvPicPr>
        <p:blipFill>
          <a:blip r:embed="rId3"/>
          <a:stretch>
            <a:fillRect/>
          </a:stretch>
        </p:blipFill>
        <p:spPr>
          <a:xfrm>
            <a:off x="197609" y="1005630"/>
            <a:ext cx="11796782"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15262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age-adjusted rate of HIV infection diagnosis per 100,000 population by county, Massachusetts 2021–2023</a:t>
            </a:r>
            <a:r>
              <a:rPr lang="en-US" sz="2400" baseline="30000" dirty="0"/>
              <a:t>1</a:t>
            </a:r>
            <a:r>
              <a:rPr lang="en-US" sz="2400" dirty="0"/>
              <a:t> </a:t>
            </a:r>
          </a:p>
        </p:txBody>
      </p:sp>
      <p:pic>
        <p:nvPicPr>
          <p:cNvPr id="3" name="Picture 2" descr="The figure is a bar chart that displays the average annual rate of HIV diagnosis per 100,000 population for all Massachusetts counties: Barnstable/Dukes/Nantucket (6.4), Berkshire (3.9), Bristol (6.3), Essex (6.2), Franklin (2.7), Hampden (7.7), Hampshire (2.7), Middlesex (5.1), Norfolk (4.4), Plymouth (7.5), Suffolk (14.7), and Worcester (6.0).">
            <a:extLst>
              <a:ext uri="{FF2B5EF4-FFF2-40B4-BE49-F238E27FC236}">
                <a16:creationId xmlns:a16="http://schemas.microsoft.com/office/drawing/2014/main" id="{65E876BE-85FB-0E49-AC10-2E363D90BC7D}"/>
              </a:ext>
            </a:extLst>
          </p:cNvPr>
          <p:cNvPicPr>
            <a:picLocks noChangeAspect="1"/>
          </p:cNvPicPr>
          <p:nvPr/>
        </p:nvPicPr>
        <p:blipFill>
          <a:blip r:embed="rId3"/>
          <a:stretch>
            <a:fillRect/>
          </a:stretch>
        </p:blipFill>
        <p:spPr>
          <a:xfrm>
            <a:off x="228046" y="978195"/>
            <a:ext cx="11705335" cy="490160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4010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endParaRPr lang="en-US" sz="1000" dirty="0">
              <a:latin typeface="Arial Narrow" panose="020B0606020202030204" pitchFamily="34" charset="0"/>
            </a:endParaRPr>
          </a:p>
          <a:p>
            <a:r>
              <a:rPr lang="en-US" sz="1000" dirty="0">
                <a:latin typeface="Arial Narrow" panose="020B0606020202030204" pitchFamily="34" charset="0"/>
              </a:rPr>
              <a:t>*Rates based on numerators &lt;12 are marked with an asterisk (*) and should be interpreted with caution. </a:t>
            </a:r>
          </a:p>
          <a:p>
            <a:r>
              <a:rPr lang="en-US" sz="1000" dirty="0">
                <a:latin typeface="Arial Narrow" panose="020B0606020202030204" pitchFamily="34" charset="0"/>
              </a:rPr>
              <a:t>Barnstable, Dukes and Nantucket Counties are combined because of small numbers. </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spTree>
    <p:extLst>
      <p:ext uri="{BB962C8B-B14F-4D97-AF65-F5344CB8AC3E}">
        <p14:creationId xmlns:p14="http://schemas.microsoft.com/office/powerpoint/2010/main" val="274849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73452" y="114132"/>
            <a:ext cx="10972800" cy="874654"/>
          </a:xfrm>
        </p:spPr>
        <p:txBody>
          <a:bodyPr>
            <a:normAutofit/>
          </a:bodyPr>
          <a:lstStyle/>
          <a:p>
            <a:pPr algn="ctr"/>
            <a:r>
              <a:rPr lang="en-US" sz="2400" dirty="0"/>
              <a:t>Average annual rate of HIV infection diagnosis per 100,000 population</a:t>
            </a:r>
            <a:r>
              <a:rPr lang="en-US" sz="2400" baseline="30000" dirty="0"/>
              <a:t>1</a:t>
            </a:r>
            <a:r>
              <a:rPr lang="en-US" sz="2400" dirty="0"/>
              <a:t> by city/town, Massachusetts 2021–2023</a:t>
            </a:r>
            <a:r>
              <a:rPr lang="en-US" sz="2400" baseline="30000" dirty="0"/>
              <a:t>2</a:t>
            </a:r>
            <a:r>
              <a:rPr lang="en-US" sz="2400" dirty="0"/>
              <a:t> </a:t>
            </a:r>
          </a:p>
        </p:txBody>
      </p:sp>
      <p:pic>
        <p:nvPicPr>
          <p:cNvPr id="3" name="Picture 2" descr="The figure is a rate map of Massachusetts displaying the average annual rate of diagnosis per 100,000 population by city/town. Cities and towns are in one of six categories: no reported cases, less than 2.5 per 100,000, 2.5-3.9 per 100,000, 4.0-5.5 per 100,000, 5.6-8.6 per 100,000, or greater than 8.6 per 100,000.">
            <a:extLst>
              <a:ext uri="{FF2B5EF4-FFF2-40B4-BE49-F238E27FC236}">
                <a16:creationId xmlns:a16="http://schemas.microsoft.com/office/drawing/2014/main" id="{3EB57D76-D735-9CB6-09D7-2162B064014E}"/>
              </a:ext>
            </a:extLst>
          </p:cNvPr>
          <p:cNvPicPr>
            <a:picLocks noChangeAspect="1"/>
          </p:cNvPicPr>
          <p:nvPr/>
        </p:nvPicPr>
        <p:blipFill>
          <a:blip r:embed="rId3"/>
          <a:srcRect l="1483" t="1466" b="2723"/>
          <a:stretch/>
        </p:blipFill>
        <p:spPr>
          <a:xfrm>
            <a:off x="2242289" y="988786"/>
            <a:ext cx="7684715" cy="484913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dirty="0">
                <a:latin typeface="Arial Narrow" panose="020B0606020202030204" pitchFamily="34" charset="0"/>
              </a:rPr>
              <a:t>Note: regional HIV data exclude individuals diagnosed in a correctional facility</a:t>
            </a: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 Among cities that reported at least 12 HIV infections during 2021-2023.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1089293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Prevalence rate of persons living with HIV infection (PLWH) per 100,000 population</a:t>
            </a:r>
            <a:r>
              <a:rPr lang="en-US" sz="2400" baseline="30000" dirty="0"/>
              <a:t>1</a:t>
            </a:r>
            <a:r>
              <a:rPr lang="en-US" sz="2400" dirty="0"/>
              <a:t> by city/town, Massachusetts 2023</a:t>
            </a:r>
            <a:r>
              <a:rPr lang="en-US" sz="2400" baseline="30000" dirty="0"/>
              <a:t>2</a:t>
            </a:r>
            <a:r>
              <a:rPr lang="en-US" sz="2400" dirty="0"/>
              <a:t> </a:t>
            </a:r>
          </a:p>
        </p:txBody>
      </p:sp>
      <p:pic>
        <p:nvPicPr>
          <p:cNvPr id="4" name="Picture 3" descr="The figure is a rate map of Massachusetts displaying the HIV prevalence rate per 100,000 population by city/town. Cities and towns are in one of six categories: no reported cases, less than 80.8 per 100,000, 80.8-117.6 per 100,000, 117.7-164.0 per 100,000, 164.1-253.3 per 100,000, or greater than 253.3 per 100,000.">
            <a:extLst>
              <a:ext uri="{FF2B5EF4-FFF2-40B4-BE49-F238E27FC236}">
                <a16:creationId xmlns:a16="http://schemas.microsoft.com/office/drawing/2014/main" id="{EC2F4DDE-1609-759A-7613-587A10A65C94}"/>
              </a:ext>
            </a:extLst>
          </p:cNvPr>
          <p:cNvPicPr>
            <a:picLocks noChangeAspect="1"/>
          </p:cNvPicPr>
          <p:nvPr/>
        </p:nvPicPr>
        <p:blipFill rotWithShape="1">
          <a:blip r:embed="rId3"/>
          <a:srcRect l="1483" t="4112"/>
          <a:stretch/>
        </p:blipFill>
        <p:spPr>
          <a:xfrm>
            <a:off x="2450123" y="981081"/>
            <a:ext cx="7936523" cy="5003378"/>
          </a:xfrm>
          <a:prstGeom prst="rect">
            <a:avLst/>
          </a:prstGeom>
        </p:spPr>
      </p:pic>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
        <p:nvSpPr>
          <p:cNvPr id="10" name="TextBox 9">
            <a:extLst>
              <a:ext uri="{FF2B5EF4-FFF2-40B4-BE49-F238E27FC236}">
                <a16:creationId xmlns:a16="http://schemas.microsoft.com/office/drawing/2014/main" id="{8C617DC1-FF10-2A10-5CCC-DCDF29223DBC}"/>
              </a:ext>
            </a:extLst>
          </p:cNvPr>
          <p:cNvSpPr txBox="1"/>
          <p:nvPr/>
        </p:nvSpPr>
        <p:spPr>
          <a:xfrm>
            <a:off x="420760" y="5630728"/>
            <a:ext cx="11470139" cy="861774"/>
          </a:xfrm>
          <a:prstGeom prst="rect">
            <a:avLst/>
          </a:prstGeom>
          <a:noFill/>
        </p:spPr>
        <p:txBody>
          <a:bodyPr wrap="square" rtlCol="0">
            <a:spAutoFit/>
          </a:bodyPr>
          <a:lstStyle/>
          <a:p>
            <a:r>
              <a:rPr lang="en-US" sz="1000" dirty="0">
                <a:latin typeface="Arial Narrow" panose="020B0606020202030204" pitchFamily="34" charset="0"/>
              </a:rPr>
              <a:t>Note: Regional HIV data may include PLWH who may have been incarcerated in 2023</a:t>
            </a: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 Among cities that reported at least 50 PLWH as of 12/31/2023. Note: The rates of HIV prevalence for Provincetown, Shirley, and Ayer are high because of small population sizes (3,663, 7,431, and 8,479, respectively), as opposed to the number of cases (449, 63, and 67, respectively). </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Tree>
    <p:extLst>
      <p:ext uri="{BB962C8B-B14F-4D97-AF65-F5344CB8AC3E}">
        <p14:creationId xmlns:p14="http://schemas.microsoft.com/office/powerpoint/2010/main" val="414476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Stages of HIV care among individuals newly diagnosed with HIV infection in Massachusetts, 2022 (N=419)</a:t>
            </a:r>
            <a:r>
              <a:rPr lang="en-US" sz="2400" baseline="30000" dirty="0"/>
              <a:t>1</a:t>
            </a:r>
            <a:r>
              <a:rPr lang="en-US" sz="2400" dirty="0"/>
              <a:t> </a:t>
            </a:r>
          </a:p>
        </p:txBody>
      </p:sp>
      <p:pic>
        <p:nvPicPr>
          <p:cNvPr id="3" name="Picture 2" descr="The figure is a bar chart displaying the percentage of individuals newly diagnosed with HIV infection in Massachusetts in 2022 who were linked to care (89%), retained in care (85%), and virally suppressed (83%).">
            <a:extLst>
              <a:ext uri="{FF2B5EF4-FFF2-40B4-BE49-F238E27FC236}">
                <a16:creationId xmlns:a16="http://schemas.microsoft.com/office/drawing/2014/main" id="{76380BB4-E5D3-94BD-BC6C-7DBB0028DFFE}"/>
              </a:ext>
            </a:extLst>
          </p:cNvPr>
          <p:cNvPicPr>
            <a:picLocks noChangeAspect="1"/>
          </p:cNvPicPr>
          <p:nvPr/>
        </p:nvPicPr>
        <p:blipFill>
          <a:blip r:embed="rId3"/>
          <a:stretch>
            <a:fillRect/>
          </a:stretch>
        </p:blipFill>
        <p:spPr>
          <a:xfrm>
            <a:off x="203705" y="1161091"/>
            <a:ext cx="1178458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635784"/>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“Virally Suppressed” is defined as having a VL &lt;200 copies/mL for the most recent VL test drawn during the 12-month period after diagnosis.</a:t>
            </a:r>
          </a:p>
          <a:p>
            <a:r>
              <a:rPr lang="en-US" sz="1000" dirty="0">
                <a:latin typeface="Arial Narrow" panose="020B0606020202030204" pitchFamily="34" charset="0"/>
              </a:rPr>
              <a:t>“Linked to Care” is defined as having ≥1 viral load (VL) or CD4 test result within 3 months of diagnosis. </a:t>
            </a:r>
          </a:p>
          <a:p>
            <a:r>
              <a:rPr lang="en-US" sz="1000" dirty="0">
                <a:latin typeface="Arial Narrow" panose="020B0606020202030204" pitchFamily="34" charset="0"/>
              </a:rPr>
              <a:t>“Retained in Care” is defined as having ≥2 VL or CD4 test results at least 3 months apart during the 12-month period after diagnosis. </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spTree>
    <p:extLst>
      <p:ext uri="{BB962C8B-B14F-4D97-AF65-F5344CB8AC3E}">
        <p14:creationId xmlns:p14="http://schemas.microsoft.com/office/powerpoint/2010/main" val="345031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load status among individuals newly diagnosed with HIV infection in Massachusetts, 2022 (N=419)</a:t>
            </a:r>
            <a:r>
              <a:rPr lang="en-US" sz="2400" baseline="30000" dirty="0"/>
              <a:t>1</a:t>
            </a:r>
            <a:r>
              <a:rPr lang="en-US" sz="2400" dirty="0"/>
              <a:t> </a:t>
            </a:r>
          </a:p>
        </p:txBody>
      </p:sp>
      <p:pic>
        <p:nvPicPr>
          <p:cNvPr id="3" name="Picture 2" descr="The figure is a pie chart indicating the proportion of individuals who were newly diagnosed with HIV infection in 2022 who were virally suppressed (83%), missing viral load data (4%), or for whom viral load was not suppressed (13%). NOTE: Missing viral load data includes individuals who have not had a lab reported in the past year.">
            <a:extLst>
              <a:ext uri="{FF2B5EF4-FFF2-40B4-BE49-F238E27FC236}">
                <a16:creationId xmlns:a16="http://schemas.microsoft.com/office/drawing/2014/main" id="{11CF442F-3B96-FC52-65FC-CEE83BFC6786}"/>
              </a:ext>
            </a:extLst>
          </p:cNvPr>
          <p:cNvPicPr>
            <a:picLocks noChangeAspect="1"/>
          </p:cNvPicPr>
          <p:nvPr/>
        </p:nvPicPr>
        <p:blipFill>
          <a:blip r:embed="rId3"/>
          <a:stretch>
            <a:fillRect/>
          </a:stretch>
        </p:blipFill>
        <p:spPr>
          <a:xfrm>
            <a:off x="2206911" y="1096730"/>
            <a:ext cx="7145131" cy="504182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 Includes individuals who had not had a lab reported in the past year</a:t>
            </a:r>
          </a:p>
          <a:p>
            <a:r>
              <a:rPr lang="en-US" sz="1000" dirty="0">
                <a:latin typeface="Arial Narrow" panose="020B0606020202030204" pitchFamily="34" charset="0"/>
              </a:rPr>
              <a:t>“Virally Suppressed” is defined as having a VL &lt;200 copies/mL for the most recent VL test drawn during the 12-month period after diagnosis.</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26</a:t>
            </a:fld>
            <a:endParaRPr lang="en-US" dirty="0"/>
          </a:p>
        </p:txBody>
      </p:sp>
    </p:spTree>
    <p:extLst>
      <p:ext uri="{BB962C8B-B14F-4D97-AF65-F5344CB8AC3E}">
        <p14:creationId xmlns:p14="http://schemas.microsoft.com/office/powerpoint/2010/main" val="17740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Linkage to care among individuals newly diagnosed with HIV infection by sex assigned at birth, race/ethnicity, age, and exposure mode, Massachusetts 2022 (N=419)</a:t>
            </a:r>
            <a:r>
              <a:rPr lang="en-US" sz="2400" baseline="30000" dirty="0"/>
              <a:t>1</a:t>
            </a:r>
            <a:r>
              <a:rPr lang="en-US" sz="2400" dirty="0"/>
              <a:t> </a:t>
            </a:r>
          </a:p>
        </p:txBody>
      </p:sp>
      <p:pic>
        <p:nvPicPr>
          <p:cNvPr id="3" name="Picture 2" descr="The figure is a bar chart which displays the percentage of individuals who were linked to care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A47BFB29-729D-1103-40C3-8D0FEC1DD4B2}"/>
              </a:ext>
            </a:extLst>
          </p:cNvPr>
          <p:cNvPicPr>
            <a:picLocks noChangeAspect="1"/>
          </p:cNvPicPr>
          <p:nvPr/>
        </p:nvPicPr>
        <p:blipFill>
          <a:blip r:embed="rId3"/>
          <a:stretch>
            <a:fillRect/>
          </a:stretch>
        </p:blipFill>
        <p:spPr>
          <a:xfrm>
            <a:off x="255526" y="1158043"/>
            <a:ext cx="11680948" cy="454191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964"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“Linked to Care” is defined as having ≥1 viral load (VL) or CD4 test result within 3 months of diagnosis. </a:t>
            </a:r>
          </a:p>
          <a:p>
            <a:r>
              <a:rPr lang="en-US" sz="1000" dirty="0">
                <a:latin typeface="Arial Narrow" panose="020B0606020202030204" pitchFamily="34" charset="0"/>
              </a:rPr>
              <a:t>* Percentages based on numerators </a:t>
            </a:r>
            <a:r>
              <a:rPr lang="en-US" sz="1000" u="sng" dirty="0">
                <a:latin typeface="Arial Narrow" panose="020B0606020202030204" pitchFamily="34" charset="0"/>
              </a:rPr>
              <a:t>&lt;</a:t>
            </a:r>
            <a:r>
              <a:rPr lang="en-US" sz="1000" dirty="0">
                <a:latin typeface="Arial Narrow" panose="020B0606020202030204" pitchFamily="34" charset="0"/>
              </a:rPr>
              <a:t>5 are marked with an asterisk (*) and should be interpreted with caution</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374020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individuals newly diagnosed with HIV infection by sex, race/ethnicity, age, and exposure mode, Massachusetts 2022 (N=419)</a:t>
            </a:r>
            <a:r>
              <a:rPr lang="en-US" sz="2400" baseline="30000" dirty="0"/>
              <a:t>1</a:t>
            </a:r>
            <a:r>
              <a:rPr lang="en-US" sz="2400" dirty="0"/>
              <a:t> </a:t>
            </a:r>
          </a:p>
        </p:txBody>
      </p:sp>
      <p:pic>
        <p:nvPicPr>
          <p:cNvPr id="3" name="Picture 2" descr="The figure is a bar chart which displays the percentage of individuals who were virally suppressed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7BDF3907-632C-A54A-559A-FCAED49190C0}"/>
              </a:ext>
            </a:extLst>
          </p:cNvPr>
          <p:cNvPicPr>
            <a:picLocks noChangeAspect="1"/>
          </p:cNvPicPr>
          <p:nvPr/>
        </p:nvPicPr>
        <p:blipFill>
          <a:blip r:embed="rId3"/>
          <a:stretch>
            <a:fillRect/>
          </a:stretch>
        </p:blipFill>
        <p:spPr>
          <a:xfrm>
            <a:off x="286008" y="1139753"/>
            <a:ext cx="11619983" cy="4578493"/>
          </a:xfrm>
          <a:prstGeom prst="rect">
            <a:avLst/>
          </a:prstGeom>
        </p:spPr>
      </p:pic>
      <p:sp>
        <p:nvSpPr>
          <p:cNvPr id="11" name="TextBox 10">
            <a:extLst>
              <a:ext uri="{FF2B5EF4-FFF2-40B4-BE49-F238E27FC236}">
                <a16:creationId xmlns:a16="http://schemas.microsoft.com/office/drawing/2014/main" id="{3DC0F6B7-DAB1-3A92-3BF1-C255C51490F5}"/>
              </a:ext>
            </a:extLst>
          </p:cNvPr>
          <p:cNvSpPr txBox="1"/>
          <p:nvPr/>
        </p:nvSpPr>
        <p:spPr>
          <a:xfrm>
            <a:off x="463242" y="579305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“Virally Suppressed” is defined as having a VL &lt;200 copies/mL for the most recent VL test drawn during the 12-month period after diagnosis.</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 Percentages based on numerators </a:t>
            </a:r>
            <a:r>
              <a:rPr lang="en-US" sz="1000" u="sng" dirty="0">
                <a:latin typeface="Arial Narrow" panose="020B0606020202030204" pitchFamily="34" charset="0"/>
              </a:rPr>
              <a:t>&lt;</a:t>
            </a:r>
            <a:r>
              <a:rPr lang="en-US" sz="1000" dirty="0">
                <a:latin typeface="Arial Narrow" panose="020B0606020202030204" pitchFamily="34" charset="0"/>
              </a:rPr>
              <a:t>5 are marked with an asterisk (*) and should be interpreted with caution</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404770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Stages of HIV care among persons living with HIV infection in Massachusetts, 2023 (N=22,837)</a:t>
            </a:r>
            <a:r>
              <a:rPr lang="en-US" sz="2400" baseline="30000" dirty="0"/>
              <a:t>1</a:t>
            </a:r>
            <a:r>
              <a:rPr lang="en-US" sz="2400" dirty="0"/>
              <a:t> </a:t>
            </a:r>
          </a:p>
        </p:txBody>
      </p:sp>
      <p:pic>
        <p:nvPicPr>
          <p:cNvPr id="3" name="Picture 2" descr="The figure is a bar chart displaying the percentage of individuals living with HIV infection in Massachusetts in 2023 who were engaged in care (71%), retained in care (44%), and virally suppressed (64%).">
            <a:extLst>
              <a:ext uri="{FF2B5EF4-FFF2-40B4-BE49-F238E27FC236}">
                <a16:creationId xmlns:a16="http://schemas.microsoft.com/office/drawing/2014/main" id="{05298675-D95D-E9EB-1EE0-DA70E2207AC7}"/>
              </a:ext>
            </a:extLst>
          </p:cNvPr>
          <p:cNvPicPr>
            <a:picLocks noChangeAspect="1"/>
          </p:cNvPicPr>
          <p:nvPr/>
        </p:nvPicPr>
        <p:blipFill>
          <a:blip r:embed="rId3"/>
          <a:stretch>
            <a:fillRect/>
          </a:stretch>
        </p:blipFill>
        <p:spPr>
          <a:xfrm>
            <a:off x="203705" y="1161091"/>
            <a:ext cx="1178458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636945"/>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“Virally Suppressed” is defined as having a VL &lt;200 copies/mL for the most recent VL test drawn in 2023.</a:t>
            </a:r>
          </a:p>
          <a:p>
            <a:r>
              <a:rPr lang="en-US" sz="1000" dirty="0">
                <a:latin typeface="Arial Narrow" panose="020B0606020202030204" pitchFamily="34" charset="0"/>
              </a:rPr>
              <a:t>“Engaged in Care” is defined as having ≥1 VL or CD4 test result in 2023. </a:t>
            </a:r>
          </a:p>
          <a:p>
            <a:r>
              <a:rPr lang="en-US" sz="1000" dirty="0">
                <a:latin typeface="Arial Narrow" panose="020B0606020202030204" pitchFamily="34" charset="0"/>
              </a:rPr>
              <a:t>“Retained in Care” is defined as having ≥2 VL or CD4 test results at least 3 months apart in 2023. </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310969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 Massachusetts 2014–2023</a:t>
            </a:r>
            <a:r>
              <a:rPr lang="en-US" sz="2400" baseline="30000" dirty="0"/>
              <a:t>1</a:t>
            </a:r>
            <a:r>
              <a:rPr lang="en-US" sz="2400" dirty="0"/>
              <a:t> </a:t>
            </a:r>
          </a:p>
        </p:txBody>
      </p:sp>
      <p:pic>
        <p:nvPicPr>
          <p:cNvPr id="4" name="Picture 3" descr="The figure displays a trend in the annual number of persons living with HIV infection from 2014-2023.">
            <a:extLst>
              <a:ext uri="{FF2B5EF4-FFF2-40B4-BE49-F238E27FC236}">
                <a16:creationId xmlns:a16="http://schemas.microsoft.com/office/drawing/2014/main" id="{C43EAAFF-86BC-31EA-0EF7-78C5E08D589A}"/>
              </a:ext>
            </a:extLst>
          </p:cNvPr>
          <p:cNvPicPr>
            <a:picLocks noChangeAspect="1"/>
          </p:cNvPicPr>
          <p:nvPr/>
        </p:nvPicPr>
        <p:blipFill>
          <a:blip r:embed="rId3"/>
          <a:stretch>
            <a:fillRect/>
          </a:stretch>
        </p:blipFill>
        <p:spPr>
          <a:xfrm>
            <a:off x="185415" y="1057359"/>
            <a:ext cx="1182116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3735338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load status among persons living with HIV infection in Massachusetts, 2023 (N=22,837)</a:t>
            </a:r>
            <a:r>
              <a:rPr lang="en-US" sz="2400" baseline="30000" dirty="0"/>
              <a:t>1</a:t>
            </a:r>
            <a:r>
              <a:rPr lang="en-US" sz="2400" dirty="0"/>
              <a:t> </a:t>
            </a:r>
          </a:p>
        </p:txBody>
      </p:sp>
      <p:pic>
        <p:nvPicPr>
          <p:cNvPr id="3" name="Picture 2" descr="The figure is a pie chart indicating the proportion of individuals who were living with HIV infection in 2023 who were virally suppressed (64%), missing viral load data (32%), or for whom viral load was not suppressed (4%). NOTE:  Missing Viral Load Data includes individuals who have not had a lab reported in the past year.">
            <a:extLst>
              <a:ext uri="{FF2B5EF4-FFF2-40B4-BE49-F238E27FC236}">
                <a16:creationId xmlns:a16="http://schemas.microsoft.com/office/drawing/2014/main" id="{643861A8-FF8E-76D5-5154-5C4480AF8721}"/>
              </a:ext>
            </a:extLst>
          </p:cNvPr>
          <p:cNvPicPr>
            <a:picLocks noChangeAspect="1"/>
          </p:cNvPicPr>
          <p:nvPr/>
        </p:nvPicPr>
        <p:blipFill>
          <a:blip r:embed="rId3"/>
          <a:stretch>
            <a:fillRect/>
          </a:stretch>
        </p:blipFill>
        <p:spPr>
          <a:xfrm>
            <a:off x="2480758" y="950761"/>
            <a:ext cx="7230483" cy="4956478"/>
          </a:xfrm>
          <a:prstGeom prst="rect">
            <a:avLst/>
          </a:prstGeom>
        </p:spPr>
      </p:pic>
      <p:sp>
        <p:nvSpPr>
          <p:cNvPr id="10" name="TextBox 9">
            <a:extLst>
              <a:ext uri="{FF2B5EF4-FFF2-40B4-BE49-F238E27FC236}">
                <a16:creationId xmlns:a16="http://schemas.microsoft.com/office/drawing/2014/main" id="{7ADEAF00-7525-12E9-EFEF-49A1EE45B020}"/>
              </a:ext>
            </a:extLst>
          </p:cNvPr>
          <p:cNvSpPr txBox="1"/>
          <p:nvPr/>
        </p:nvSpPr>
        <p:spPr>
          <a:xfrm>
            <a:off x="420760" y="5824954"/>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 Includes individuals who had not had a lab reported in the past year</a:t>
            </a:r>
          </a:p>
          <a:p>
            <a:r>
              <a:rPr lang="en-US" sz="1000" dirty="0">
                <a:latin typeface="Arial Narrow" panose="020B0606020202030204" pitchFamily="34" charset="0"/>
              </a:rPr>
              <a:t>“Virally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101526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Engagement in care among persons living with HIV infection by sex assigned at birth, race/ethnicity, age, and exposure mode, Massachusetts 2023 (N=22,837)</a:t>
            </a:r>
            <a:r>
              <a:rPr lang="en-US" sz="2400" baseline="30000" dirty="0"/>
              <a:t>1</a:t>
            </a:r>
            <a:r>
              <a:rPr lang="en-US" sz="2400" dirty="0"/>
              <a:t> </a:t>
            </a:r>
          </a:p>
        </p:txBody>
      </p:sp>
      <p:pic>
        <p:nvPicPr>
          <p:cNvPr id="3" name="Picture 2" descr="The figure is a bar chart which displays the percentage of individuals who were engaged in care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92D4112C-CE0B-D7C5-64BE-76B19EE26391}"/>
              </a:ext>
            </a:extLst>
          </p:cNvPr>
          <p:cNvPicPr>
            <a:picLocks noChangeAspect="1"/>
          </p:cNvPicPr>
          <p:nvPr/>
        </p:nvPicPr>
        <p:blipFill>
          <a:blip r:embed="rId3"/>
          <a:stretch>
            <a:fillRect/>
          </a:stretch>
        </p:blipFill>
        <p:spPr>
          <a:xfrm>
            <a:off x="255526" y="1158043"/>
            <a:ext cx="11680948" cy="4541914"/>
          </a:xfrm>
          <a:prstGeom prst="rect">
            <a:avLst/>
          </a:prstGeom>
        </p:spPr>
      </p:pic>
      <p:sp>
        <p:nvSpPr>
          <p:cNvPr id="10" name="TextBox 9">
            <a:extLst>
              <a:ext uri="{FF2B5EF4-FFF2-40B4-BE49-F238E27FC236}">
                <a16:creationId xmlns:a16="http://schemas.microsoft.com/office/drawing/2014/main" id="{EF661331-2273-DB09-6BAD-E8CEE1EE7F0A}"/>
              </a:ext>
            </a:extLst>
          </p:cNvPr>
          <p:cNvSpPr txBox="1"/>
          <p:nvPr/>
        </p:nvSpPr>
        <p:spPr>
          <a:xfrm>
            <a:off x="463964" y="6092392"/>
            <a:ext cx="11470139" cy="400110"/>
          </a:xfrm>
          <a:prstGeom prst="rect">
            <a:avLst/>
          </a:prstGeom>
          <a:noFill/>
        </p:spPr>
        <p:txBody>
          <a:bodyPr wrap="square" rtlCol="0">
            <a:spAutoFit/>
          </a:bodyPr>
          <a:lstStyle/>
          <a:p>
            <a:r>
              <a:rPr lang="en-US" sz="1000" dirty="0">
                <a:latin typeface="Arial Narrow" panose="020B0606020202030204" pitchFamily="34" charset="0"/>
              </a:rPr>
              <a:t>“Engaged in Care” is defined as having ≥1 VL or CD4 test result in 2023. </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Tree>
    <p:extLst>
      <p:ext uri="{BB962C8B-B14F-4D97-AF65-F5344CB8AC3E}">
        <p14:creationId xmlns:p14="http://schemas.microsoft.com/office/powerpoint/2010/main" val="2205626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persons living with HIV infection by sex assigned at birth, race/ethnicity, age, and exposure mode, Massachusetts 2023 (N=22,837)</a:t>
            </a:r>
            <a:r>
              <a:rPr lang="en-US" sz="2400" baseline="30000" dirty="0"/>
              <a:t>1</a:t>
            </a:r>
            <a:r>
              <a:rPr lang="en-US" sz="2400" dirty="0"/>
              <a:t> </a:t>
            </a:r>
          </a:p>
        </p:txBody>
      </p:sp>
      <p:pic>
        <p:nvPicPr>
          <p:cNvPr id="3" name="Picture 2" descr="The figure is a bar chart which displays the percentage of individuals who were virally suppressed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2E95E661-FFE7-FC16-F198-9900120EE299}"/>
              </a:ext>
            </a:extLst>
          </p:cNvPr>
          <p:cNvPicPr>
            <a:picLocks noChangeAspect="1"/>
          </p:cNvPicPr>
          <p:nvPr/>
        </p:nvPicPr>
        <p:blipFill>
          <a:blip r:embed="rId3"/>
          <a:stretch>
            <a:fillRect/>
          </a:stretch>
        </p:blipFill>
        <p:spPr>
          <a:xfrm>
            <a:off x="286008" y="1139753"/>
            <a:ext cx="11619983" cy="4578493"/>
          </a:xfrm>
          <a:prstGeom prst="rect">
            <a:avLst/>
          </a:prstGeom>
        </p:spPr>
      </p:pic>
      <p:sp>
        <p:nvSpPr>
          <p:cNvPr id="10" name="TextBox 9">
            <a:extLst>
              <a:ext uri="{FF2B5EF4-FFF2-40B4-BE49-F238E27FC236}">
                <a16:creationId xmlns:a16="http://schemas.microsoft.com/office/drawing/2014/main" id="{FC5157F9-1F8E-19AD-6652-C60B0AB94120}"/>
              </a:ext>
            </a:extLst>
          </p:cNvPr>
          <p:cNvSpPr txBox="1"/>
          <p:nvPr/>
        </p:nvSpPr>
        <p:spPr>
          <a:xfrm>
            <a:off x="4969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Tree>
    <p:extLst>
      <p:ext uri="{BB962C8B-B14F-4D97-AF65-F5344CB8AC3E}">
        <p14:creationId xmlns:p14="http://schemas.microsoft.com/office/powerpoint/2010/main" val="221264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persons living with HIV infection engaged in care by sex assigned at birth, race/ethnicity, age, and exposure mode, Massachusetts 2023 (N=16,104)</a:t>
            </a:r>
            <a:r>
              <a:rPr lang="en-US" sz="2400" baseline="30000" dirty="0"/>
              <a:t>1</a:t>
            </a:r>
            <a:r>
              <a:rPr lang="en-US" sz="2400" dirty="0"/>
              <a:t> </a:t>
            </a:r>
          </a:p>
        </p:txBody>
      </p:sp>
      <p:pic>
        <p:nvPicPr>
          <p:cNvPr id="3" name="Picture 2" descr="The figure is a bar chart which displays the percentage of individuals who were virally suppressed among those living with HIV infection and engaged in care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40BBBA6B-A42A-EE06-EF73-C4B2252041D5}"/>
              </a:ext>
            </a:extLst>
          </p:cNvPr>
          <p:cNvPicPr>
            <a:picLocks noChangeAspect="1"/>
          </p:cNvPicPr>
          <p:nvPr/>
        </p:nvPicPr>
        <p:blipFill>
          <a:blip r:embed="rId3"/>
          <a:stretch>
            <a:fillRect/>
          </a:stretch>
        </p:blipFill>
        <p:spPr>
          <a:xfrm>
            <a:off x="286008" y="1139753"/>
            <a:ext cx="11619983" cy="4578493"/>
          </a:xfrm>
          <a:prstGeom prst="rect">
            <a:avLst/>
          </a:prstGeom>
        </p:spPr>
      </p:pic>
      <p:sp>
        <p:nvSpPr>
          <p:cNvPr id="10" name="TextBox 9">
            <a:extLst>
              <a:ext uri="{FF2B5EF4-FFF2-40B4-BE49-F238E27FC236}">
                <a16:creationId xmlns:a16="http://schemas.microsoft.com/office/drawing/2014/main" id="{FC5157F9-1F8E-19AD-6652-C60B0AB94120}"/>
              </a:ext>
            </a:extLst>
          </p:cNvPr>
          <p:cNvSpPr txBox="1"/>
          <p:nvPr/>
        </p:nvSpPr>
        <p:spPr>
          <a:xfrm>
            <a:off x="4969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Tree>
    <p:extLst>
      <p:ext uri="{BB962C8B-B14F-4D97-AF65-F5344CB8AC3E}">
        <p14:creationId xmlns:p14="http://schemas.microsoft.com/office/powerpoint/2010/main" val="226426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HIV infection diagnoses by Social Vulnerability Index*, Massachusetts 2021–2023</a:t>
            </a:r>
            <a:r>
              <a:rPr lang="en-US" sz="2400" baseline="30000" dirty="0"/>
              <a:t>1</a:t>
            </a:r>
            <a:r>
              <a:rPr lang="en-US" sz="2400" dirty="0"/>
              <a:t> </a:t>
            </a:r>
          </a:p>
        </p:txBody>
      </p:sp>
      <p:pic>
        <p:nvPicPr>
          <p:cNvPr id="3" name="Picture 2" descr="The figure is a stacked bar chart displaying the distribution of HIV infection diagnoses by the social vulnerability index. The distribution of social vulnerability by six categories (high, moderately high, moderately low, low, homeless, other/unknown) is displayed for each year.">
            <a:extLst>
              <a:ext uri="{FF2B5EF4-FFF2-40B4-BE49-F238E27FC236}">
                <a16:creationId xmlns:a16="http://schemas.microsoft.com/office/drawing/2014/main" id="{986D530D-E8F0-E2C9-1835-DA469DC889BC}"/>
              </a:ext>
            </a:extLst>
          </p:cNvPr>
          <p:cNvPicPr>
            <a:picLocks noChangeAspect="1"/>
          </p:cNvPicPr>
          <p:nvPr/>
        </p:nvPicPr>
        <p:blipFill>
          <a:blip r:embed="rId3"/>
          <a:stretch>
            <a:fillRect/>
          </a:stretch>
        </p:blipFill>
        <p:spPr>
          <a:xfrm>
            <a:off x="69581" y="1167188"/>
            <a:ext cx="12052837" cy="4523624"/>
          </a:xfrm>
          <a:prstGeom prst="rect">
            <a:avLst/>
          </a:prstGeom>
        </p:spPr>
      </p:pic>
      <p:sp>
        <p:nvSpPr>
          <p:cNvPr id="10" name="TextBox 9">
            <a:extLst>
              <a:ext uri="{FF2B5EF4-FFF2-40B4-BE49-F238E27FC236}">
                <a16:creationId xmlns:a16="http://schemas.microsoft.com/office/drawing/2014/main" id="{DD1E1DB2-1EF2-E563-36B4-3340999800EE}"/>
              </a:ext>
            </a:extLst>
          </p:cNvPr>
          <p:cNvSpPr txBox="1"/>
          <p:nvPr/>
        </p:nvSpPr>
        <p:spPr>
          <a:xfrm>
            <a:off x="420760" y="5636945"/>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baseline="30000" dirty="0">
                <a:latin typeface="Arial Narrow" panose="020B0606020202030204" pitchFamily="34" charset="0"/>
              </a:rPr>
              <a:t>*</a:t>
            </a:r>
            <a:r>
              <a:rPr lang="en-US" sz="1000" dirty="0">
                <a:latin typeface="Arial Narrow" panose="020B0606020202030204" pitchFamily="34" charset="0"/>
              </a:rPr>
              <a:t> Census tract level overall SVI values for 2020 were obtained from CDC/Agency for Toxic Substance and Disease Registry (CDC/ATSDR) and assigned to all cases based on their  street address at diagnosis. Values range from 0 to 1, with higher values implying greater social vulnerability. SVI rankings were grouped into quartiles (low, &lt;0.25; mid low, 0.25 - &lt;0.5; mid high, 0.5 - &lt;0.75; high &gt;0.75).</a:t>
            </a:r>
          </a:p>
          <a:p>
            <a:r>
              <a:rPr lang="en-US" sz="1000" dirty="0">
                <a:latin typeface="Arial Narrow" panose="020B0606020202030204" pitchFamily="34" charset="0"/>
              </a:rPr>
              <a:t>ⱡ Other/Unknown includes correctional facility addresses, P.O. Box addresses, hospital addresses and addresses that could not be geocoded</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224979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diagnosed with HIV infection by current gender, age, race/ethnicity, and exposure mode, Massachusetts 2021 – 2023 (N=1,435)</a:t>
            </a:r>
            <a:r>
              <a:rPr lang="en-US" sz="2400" baseline="30000" dirty="0"/>
              <a:t>1</a:t>
            </a:r>
            <a:r>
              <a:rPr lang="en-US" sz="2400" dirty="0"/>
              <a:t> </a:t>
            </a:r>
          </a:p>
        </p:txBody>
      </p:sp>
      <p:pic>
        <p:nvPicPr>
          <p:cNvPr id="14" name="Picture 13" descr="The figure is a series of bar charts displaying the distribution of recent HIV diagnoses by current gender, age, race/ethnicity, and exposure mode.">
            <a:extLst>
              <a:ext uri="{FF2B5EF4-FFF2-40B4-BE49-F238E27FC236}">
                <a16:creationId xmlns:a16="http://schemas.microsoft.com/office/drawing/2014/main" id="{02EB3433-68AB-E86A-0A25-CF1FC81EECF0}"/>
              </a:ext>
            </a:extLst>
          </p:cNvPr>
          <p:cNvPicPr>
            <a:picLocks noChangeAspect="1"/>
          </p:cNvPicPr>
          <p:nvPr/>
        </p:nvPicPr>
        <p:blipFill>
          <a:blip r:embed="rId3"/>
          <a:stretch>
            <a:fillRect/>
          </a:stretch>
        </p:blipFill>
        <p:spPr>
          <a:xfrm>
            <a:off x="180831" y="1004255"/>
            <a:ext cx="11796782" cy="495647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889709"/>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193204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race/ethnicity and place of birth, Massachusetts 2021 – 2023</a:t>
            </a:r>
            <a:r>
              <a:rPr lang="en-US" sz="2400" baseline="30000" dirty="0"/>
              <a:t>1</a:t>
            </a:r>
            <a:r>
              <a:rPr lang="en-US" sz="2400" dirty="0"/>
              <a:t> </a:t>
            </a:r>
          </a:p>
        </p:txBody>
      </p:sp>
      <p:pic>
        <p:nvPicPr>
          <p:cNvPr id="3" name="Picture 2" descr="The figure is a stacked bar chart displaying the distribution of recent HIV diagnoses by place of birth (non-US, Puerto Rico/US Dependency, or US) for each of four racial/ethnic groups: White NH (N=437), Black NH (N=503), Hispanic/Latinx (N=434), and Asian/Pacific Islander (N=42).">
            <a:extLst>
              <a:ext uri="{FF2B5EF4-FFF2-40B4-BE49-F238E27FC236}">
                <a16:creationId xmlns:a16="http://schemas.microsoft.com/office/drawing/2014/main" id="{05360E98-BE56-6DA2-4016-5223C5DB0BF9}"/>
              </a:ext>
            </a:extLst>
          </p:cNvPr>
          <p:cNvPicPr>
            <a:picLocks noChangeAspect="1"/>
          </p:cNvPicPr>
          <p:nvPr/>
        </p:nvPicPr>
        <p:blipFill>
          <a:blip r:embed="rId3"/>
          <a:stretch>
            <a:fillRect/>
          </a:stretch>
        </p:blipFill>
        <p:spPr>
          <a:xfrm>
            <a:off x="363489" y="1154282"/>
            <a:ext cx="11589500" cy="473700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82850" y="5808899"/>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baseline="30000" dirty="0">
                <a:latin typeface="Arial Narrow" panose="020B0606020202030204" pitchFamily="34" charset="0"/>
              </a:rPr>
              <a:t>2 </a:t>
            </a:r>
            <a:r>
              <a:rPr lang="en-US" sz="1000" dirty="0">
                <a:latin typeface="Arial Narrow" panose="020B0606020202030204" pitchFamily="34" charset="0"/>
              </a:rPr>
              <a:t>US born and Puerto Rico/USD categories are combined for black non-Hispanic individuals due to small numbers to adhere to cell suppression rules.</a:t>
            </a:r>
            <a:endParaRPr lang="en-US" sz="1000" baseline="30000" dirty="0">
              <a:latin typeface="Arial Narrow" panose="020B0606020202030204" pitchFamily="34" charset="0"/>
            </a:endParaRPr>
          </a:p>
          <a:p>
            <a:r>
              <a:rPr lang="en-US" sz="1000" baseline="30000" dirty="0">
                <a:latin typeface="Arial Narrow" panose="020B0606020202030204" pitchFamily="34" charset="0"/>
              </a:rPr>
              <a:t>3 </a:t>
            </a:r>
            <a:r>
              <a:rPr lang="en-US" sz="1000" dirty="0">
                <a:latin typeface="Arial Narrow" panose="020B0606020202030204" pitchFamily="34" charset="0"/>
              </a:rPr>
              <a:t>94% of individuals diagnosed with HIV infection from 2021–2023 who were born in a US dependency (USD) were born in Puerto Rico (PR).Data Source: Bureau of Infectious Disease and Laboratory Sciences, data are current as of 7/1/2024 and subject to change, NH = non-Hispanic; API = Asian/Pacific Islander</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423393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diagnosed with HIV infection by race/ethnicity, age, exposure mode, and place of birth by sex assigned at birth, </a:t>
            </a:r>
            <a:br>
              <a:rPr lang="en-US" sz="2400" dirty="0"/>
            </a:br>
            <a:r>
              <a:rPr lang="en-US" sz="2400" dirty="0"/>
              <a:t>Massachusetts 2021 – 2023</a:t>
            </a:r>
            <a:r>
              <a:rPr lang="en-US" sz="2400" baseline="30000" dirty="0"/>
              <a:t>1</a:t>
            </a:r>
            <a:r>
              <a:rPr lang="en-US" sz="2400" dirty="0"/>
              <a:t> </a:t>
            </a:r>
          </a:p>
        </p:txBody>
      </p:sp>
      <p:sp>
        <p:nvSpPr>
          <p:cNvPr id="14" name="TextBox 13">
            <a:extLst>
              <a:ext uri="{FF2B5EF4-FFF2-40B4-BE49-F238E27FC236}">
                <a16:creationId xmlns:a16="http://schemas.microsoft.com/office/drawing/2014/main" id="{227368A5-BBA3-52B1-55E4-87C28E69F31F}"/>
              </a:ext>
            </a:extLst>
          </p:cNvPr>
          <p:cNvSpPr txBox="1"/>
          <p:nvPr/>
        </p:nvSpPr>
        <p:spPr>
          <a:xfrm>
            <a:off x="4433806" y="1042353"/>
            <a:ext cx="3067050" cy="338554"/>
          </a:xfrm>
          <a:prstGeom prst="rect">
            <a:avLst/>
          </a:prstGeom>
          <a:noFill/>
        </p:spPr>
        <p:txBody>
          <a:bodyPr wrap="square" rtlCol="0">
            <a:spAutoFit/>
          </a:bodyPr>
          <a:lstStyle/>
          <a:p>
            <a:r>
              <a:rPr kumimoji="0" lang="en-US" sz="16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AMAB, N=</a:t>
            </a:r>
            <a:r>
              <a:rPr lang="en-US" sz="1600" b="1" dirty="0">
                <a:solidFill>
                  <a:srgbClr val="76923C"/>
                </a:solidFill>
                <a:latin typeface="Arial" panose="020B0604020202020204" pitchFamily="34" charset="0"/>
                <a:ea typeface="Calibri" panose="020F0502020204030204" pitchFamily="34" charset="0"/>
              </a:rPr>
              <a:t>1,039</a:t>
            </a:r>
            <a:r>
              <a:rPr kumimoji="0" lang="en-US" sz="16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600" b="1" i="0" u="none" strike="noStrike" kern="1200" cap="none" spc="0" normalizeH="0" baseline="0" noProof="0" dirty="0">
                <a:ln>
                  <a:noFill/>
                </a:ln>
                <a:solidFill>
                  <a:srgbClr val="2E648C"/>
                </a:solidFill>
                <a:effectLst/>
                <a:uLnTx/>
                <a:uFillTx/>
                <a:latin typeface="Arial" panose="020B0604020202020204" pitchFamily="34" charset="0"/>
                <a:ea typeface="Calibri" panose="020F0502020204030204" pitchFamily="34" charset="0"/>
                <a:cs typeface="+mn-cs"/>
              </a:rPr>
              <a:t>AFAB, N=396</a:t>
            </a:r>
            <a:endParaRPr lang="en-US" sz="1600" dirty="0">
              <a:latin typeface="Arial Narrow" panose="020B0606020202030204" pitchFamily="34" charset="0"/>
            </a:endParaRPr>
          </a:p>
        </p:txBody>
      </p:sp>
      <p:pic>
        <p:nvPicPr>
          <p:cNvPr id="15" name="Picture 14" descr="The figure is a series of bar charts displaying a comparison of the distribution of recent HIV diagnoses for individuals assigned male at birth (AMAB) and individuals assigned female at birth (AFAB) by race/ethnicity, age, exposure mode, and place of birth.">
            <a:extLst>
              <a:ext uri="{FF2B5EF4-FFF2-40B4-BE49-F238E27FC236}">
                <a16:creationId xmlns:a16="http://schemas.microsoft.com/office/drawing/2014/main" id="{33DCAE38-2AFD-344A-7147-CD907B4BD350}"/>
              </a:ext>
            </a:extLst>
          </p:cNvPr>
          <p:cNvPicPr>
            <a:picLocks noChangeAspect="1"/>
          </p:cNvPicPr>
          <p:nvPr/>
        </p:nvPicPr>
        <p:blipFill>
          <a:blip r:embed="rId3"/>
          <a:stretch>
            <a:fillRect/>
          </a:stretch>
        </p:blipFill>
        <p:spPr>
          <a:xfrm>
            <a:off x="441470" y="1240346"/>
            <a:ext cx="11309060" cy="437730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AMAB = assigned male at birth; AFAB = assigned female at birth; 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150461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exposure mode and race/ethnicity, Massachusetts 2021 – 2023</a:t>
            </a:r>
            <a:r>
              <a:rPr lang="en-US" sz="2400" baseline="30000" dirty="0"/>
              <a:t>1</a:t>
            </a:r>
            <a:r>
              <a:rPr lang="en-US" sz="2400" dirty="0"/>
              <a:t> </a:t>
            </a:r>
          </a:p>
        </p:txBody>
      </p:sp>
      <p:pic>
        <p:nvPicPr>
          <p:cNvPr id="4" name="Picture 3" descr="The figure is a bar chart displaying the distribution of recent HIV diagnoses by exposure mode for each of three racial/ethnic groups: (N=437), Black NH (N=503), Hispanic/Latinx (N=434).">
            <a:extLst>
              <a:ext uri="{FF2B5EF4-FFF2-40B4-BE49-F238E27FC236}">
                <a16:creationId xmlns:a16="http://schemas.microsoft.com/office/drawing/2014/main" id="{337EF213-0781-468A-29A8-10FFF1E1ACF9}"/>
              </a:ext>
            </a:extLst>
          </p:cNvPr>
          <p:cNvPicPr>
            <a:picLocks noChangeAspect="1"/>
          </p:cNvPicPr>
          <p:nvPr/>
        </p:nvPicPr>
        <p:blipFill>
          <a:blip r:embed="rId3"/>
          <a:stretch>
            <a:fillRect/>
          </a:stretch>
        </p:blipFill>
        <p:spPr>
          <a:xfrm>
            <a:off x="240284" y="1005630"/>
            <a:ext cx="11711431"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798473"/>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64159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Average annual age-adjusted HIV diagnosis rates per 100,000 population</a:t>
            </a:r>
            <a:r>
              <a:rPr lang="en-US" sz="2400" baseline="30000" dirty="0"/>
              <a:t>1</a:t>
            </a:r>
            <a:r>
              <a:rPr lang="en-US" sz="2400" dirty="0"/>
              <a:t> by sex assigned at birth and race/ethnicity, Massachusetts 2021 – 2023</a:t>
            </a:r>
            <a:r>
              <a:rPr lang="en-US" sz="2400" baseline="30000" dirty="0"/>
              <a:t>2</a:t>
            </a:r>
            <a:r>
              <a:rPr lang="en-US" sz="2400" dirty="0"/>
              <a:t> (N=1,419) </a:t>
            </a:r>
          </a:p>
        </p:txBody>
      </p:sp>
      <p:pic>
        <p:nvPicPr>
          <p:cNvPr id="3" name="Picture 2" descr="The figure is a bar chart displaying the average annual HIV diagnosis rates per 100,000 among individuals assigned male at birth, individuals assigned female at birth, and the Massachusetts total population for four racial/ethnic groups: White NH, Black NH, Hispanic/Latinx, and Asian/Pacific Islander.">
            <a:extLst>
              <a:ext uri="{FF2B5EF4-FFF2-40B4-BE49-F238E27FC236}">
                <a16:creationId xmlns:a16="http://schemas.microsoft.com/office/drawing/2014/main" id="{16CB4686-C413-C7D9-2AC2-9072757DFC0D}"/>
              </a:ext>
            </a:extLst>
          </p:cNvPr>
          <p:cNvPicPr>
            <a:picLocks noChangeAspect="1"/>
          </p:cNvPicPr>
          <p:nvPr/>
        </p:nvPicPr>
        <p:blipFill>
          <a:blip r:embed="rId3"/>
          <a:stretch>
            <a:fillRect/>
          </a:stretch>
        </p:blipFill>
        <p:spPr>
          <a:xfrm>
            <a:off x="185415" y="1106222"/>
            <a:ext cx="11821169" cy="464555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44152" y="5710697"/>
            <a:ext cx="11470139" cy="861774"/>
          </a:xfrm>
          <a:prstGeom prst="rect">
            <a:avLst/>
          </a:prstGeom>
          <a:noFill/>
        </p:spPr>
        <p:txBody>
          <a:bodyPr wrap="square" rtlCol="0">
            <a:spAutoFit/>
          </a:bodyPr>
          <a:lstStyle/>
          <a:p>
            <a:r>
              <a:rPr lang="en-US" sz="1000" dirty="0">
                <a:latin typeface="Arial Narrow" panose="020B0606020202030204" pitchFamily="34" charset="0"/>
              </a:rPr>
              <a:t>*Rates based on numerators &lt;12 are marked with an asterisk (*) and should be interpreted with caution.</a:t>
            </a:r>
          </a:p>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 NH = non-Hispanic; API = Asian/Pacific Islander</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27983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current gender, age, race/ethnicity, and exposure mode, Massachusetts 2023 (N=24,119)</a:t>
            </a:r>
            <a:r>
              <a:rPr lang="en-US" sz="2400" baseline="30000" dirty="0"/>
              <a:t>1</a:t>
            </a:r>
            <a:r>
              <a:rPr lang="en-US" sz="2400" dirty="0"/>
              <a:t> </a:t>
            </a:r>
          </a:p>
        </p:txBody>
      </p:sp>
      <p:pic>
        <p:nvPicPr>
          <p:cNvPr id="14" name="Picture 13" descr="The figure is a series of bar charts displaying the distribution of persons living with HIV infection by current gender, age, race/ethnicity, and exposure mode.">
            <a:extLst>
              <a:ext uri="{FF2B5EF4-FFF2-40B4-BE49-F238E27FC236}">
                <a16:creationId xmlns:a16="http://schemas.microsoft.com/office/drawing/2014/main" id="{261FE69C-007A-7305-E82C-3F47BD76A7BF}"/>
              </a:ext>
            </a:extLst>
          </p:cNvPr>
          <p:cNvPicPr>
            <a:picLocks noChangeAspect="1"/>
          </p:cNvPicPr>
          <p:nvPr/>
        </p:nvPicPr>
        <p:blipFill>
          <a:blip r:embed="rId3"/>
          <a:stretch>
            <a:fillRect/>
          </a:stretch>
        </p:blipFill>
        <p:spPr>
          <a:xfrm>
            <a:off x="322587" y="1076409"/>
            <a:ext cx="11546825" cy="479796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7337" y="5874377"/>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2020–2023 data.</a:t>
            </a:r>
            <a:endParaRPr lang="en-US" sz="1000" dirty="0">
              <a:latin typeface="Arial Narrow" panose="020B0606020202030204" pitchFamily="34" charset="0"/>
            </a:endParaRP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1148974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AD35F-6594-4B15-9277-8BFC9EFD0490}">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terms/"/>
    <ds:schemaRef ds:uri="http://www.w3.org/XML/1998/namespace"/>
    <ds:schemaRef ds:uri="http://schemas.microsoft.com/office/infopath/2007/PartnerControls"/>
    <ds:schemaRef ds:uri="e10e4db1-d899-403d-9807-651178ead3da"/>
    <ds:schemaRef ds:uri="ae916ade-957f-4a2f-93c3-592a84a0e75c"/>
    <ds:schemaRef ds:uri="http://purl.org/dc/elements/1.1/"/>
  </ds:schemaRefs>
</ds:datastoreItem>
</file>

<file path=customXml/itemProps2.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3.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3093</TotalTime>
  <Words>9877</Words>
  <Application>Microsoft Office PowerPoint</Application>
  <PresentationFormat>Widescreen</PresentationFormat>
  <Paragraphs>363</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Arial Narrow</vt:lpstr>
      <vt:lpstr>Calibri</vt:lpstr>
      <vt:lpstr>Franklin Gothic Book</vt:lpstr>
      <vt:lpstr>Office Theme</vt:lpstr>
      <vt:lpstr>6_Default Design</vt:lpstr>
      <vt:lpstr>Massachusetts HIV Epidemiologic Profile:  Data as of 7/1/2024 Statewide Report </vt:lpstr>
      <vt:lpstr>Number of new HIV infection diagnoses and deaths among individuals reported with HIV infection, Massachusetts 2014–20231 </vt:lpstr>
      <vt:lpstr>Number of persons living with HIV infection, Massachusetts 2014–20231 </vt:lpstr>
      <vt:lpstr>Percentage of individuals diagnosed with HIV infection by current gender, age, race/ethnicity, and exposure mode, Massachusetts 2021 – 2023 (N=1,435)1 </vt:lpstr>
      <vt:lpstr>Percentage of individuals diagnosed with HIV infection by race/ethnicity and place of birth, Massachusetts 2021 – 20231 </vt:lpstr>
      <vt:lpstr>Percentage of individuals diagnosed with HIV infection by race/ethnicity, age, exposure mode, and place of birth by sex assigned at birth,  Massachusetts 2021 – 20231 </vt:lpstr>
      <vt:lpstr>Percentage of individuals diagnosed with HIV infection by exposure mode and race/ethnicity, Massachusetts 2021 – 20231 </vt:lpstr>
      <vt:lpstr>Average annual age-adjusted HIV diagnosis rates per 100,000 population1 by sex assigned at birth and race/ethnicity, Massachusetts 2021 – 20232 (N=1,419) </vt:lpstr>
      <vt:lpstr>Percentage of PLWH by current gender, age, race/ethnicity, and exposure mode, Massachusetts 2023 (N=24,119)1 </vt:lpstr>
      <vt:lpstr>Percentage of PLWH by race/ethnicity and place of birth,  Massachusetts 20231 </vt:lpstr>
      <vt:lpstr>Percentage of persons living with HIV infection (PLWH) by race/ethnicity, age, exposure mode, and place of birth by sex assigned at birth, Massachusetts 20231 </vt:lpstr>
      <vt:lpstr>Percentage of PLWH by exposure mode and race/ethnicity,  Massachusetts 20231 </vt:lpstr>
      <vt:lpstr>Age-adjusted HIV prevalence rates per 100,000 population1 by sex assigned at birth and race/ethnicity, Massachusetts 2023 (N=24,119)2 </vt:lpstr>
      <vt:lpstr>Average annual age-adjusted death rates among individuals reported with HIV per 100,000 population1 by sex assigned at birth and race/ethnicity, Massachusetts 2021–20232  (Total number of deaths among individuals reported with HIV from 2021–2023=1,024) </vt:lpstr>
      <vt:lpstr>Deaths among individuals reported with HIV by exposure mode, Massachusetts 2023 (N=307)1 </vt:lpstr>
      <vt:lpstr>Five-year survival among with individuals with AIDS by year of diagnosis, Massachusetts 1989–20231   (Total number of AIDS diagnoses from 1989–2023, N=23,861) </vt:lpstr>
      <vt:lpstr>Age-adjusted rate of death per 100,000 population1 among individuals reported with HIV by sex assigned at birth, Massachusetts 2014–20232  (Total number of deaths among individuals reported with HIV from 2014–2023=3,167)</vt:lpstr>
      <vt:lpstr> Trends in causes of death among individuals reported with HIV infection, Massachusetts 2014–2022 (N=2,528)1,2 </vt:lpstr>
      <vt:lpstr>Percentage distributions of 2021–2023 HIV infection diagnoses (N=1,435) and 2023 persons living with HIV infection (PLWH, N=24,119) by Health Service Region (HSR), Massachusetts1 </vt:lpstr>
      <vt:lpstr>Percentage distribution of HIV infection diagnoses by Health Service Region (HSR) and exposure mode, Massachusetts 2021–2023 (N=1,405)1 </vt:lpstr>
      <vt:lpstr>Percentage distribution of HIV infection diagnoses by Health Service Region (HSR) and race/ethnicity, Massachusetts 2021–2023 (N=1,405)1 </vt:lpstr>
      <vt:lpstr>Average annual age-adjusted rate of HIV infection diagnosis per 100,000 population by county, Massachusetts 2021–20231 </vt:lpstr>
      <vt:lpstr>Average annual rate of HIV infection diagnosis per 100,000 population1 by city/town, Massachusetts 2021–20232 </vt:lpstr>
      <vt:lpstr>Prevalence rate of persons living with HIV infection (PLWH) per 100,000 population1 by city/town, Massachusetts 20232 </vt:lpstr>
      <vt:lpstr>Stages of HIV care among individuals newly diagnosed with HIV infection in Massachusetts, 2022 (N=419)1 </vt:lpstr>
      <vt:lpstr>Viral load status among individuals newly diagnosed with HIV infection in Massachusetts, 2022 (N=419)1 </vt:lpstr>
      <vt:lpstr>Linkage to care among individuals newly diagnosed with HIV infection by sex assigned at birth, race/ethnicity, age, and exposure mode, Massachusetts 2022 (N=419)1 </vt:lpstr>
      <vt:lpstr>Viral suppression among individuals newly diagnosed with HIV infection by sex, race/ethnicity, age, and exposure mode, Massachusetts 2022 (N=419)1 </vt:lpstr>
      <vt:lpstr>Stages of HIV care among persons living with HIV infection in Massachusetts, 2023 (N=22,837)1 </vt:lpstr>
      <vt:lpstr>Viral load status among persons living with HIV infection in Massachusetts, 2023 (N=22,837)1 </vt:lpstr>
      <vt:lpstr>Engagement in care among persons living with HIV infection by sex assigned at birth, race/ethnicity, age, and exposure mode, Massachusetts 2023 (N=22,837)1 </vt:lpstr>
      <vt:lpstr>Viral suppression among persons living with HIV infection by sex assigned at birth, race/ethnicity, age, and exposure mode, Massachusetts 2023 (N=22,837)1 </vt:lpstr>
      <vt:lpstr>Viral suppression among persons living with HIV infection engaged in care by sex assigned at birth, race/ethnicity, age, and exposure mode, Massachusetts 2023 (N=16,104)1 </vt:lpstr>
      <vt:lpstr>HIV infection diagnoses by Social Vulnerability Index*, Massachusetts 2021–20231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Statewide Report – Data as of 7/1/2024, slideset</dc:title>
  <dc:creator>Massachusetts Department of Public Health;Bureau of Infectious Disease and Laboratory Sciences</dc:creator>
  <cp:keywords>HIV, AIDS, HIV Surveillance Report, Massachusetts, Epidemiologic Profile</cp:keywords>
  <cp:lastModifiedBy>Beatty, Maile (DPH)</cp:lastModifiedBy>
  <cp:revision>657</cp:revision>
  <cp:lastPrinted>2021-01-21T15:13:04Z</cp:lastPrinted>
  <dcterms:created xsi:type="dcterms:W3CDTF">2022-07-05T15:37:33Z</dcterms:created>
  <dcterms:modified xsi:type="dcterms:W3CDTF">2024-10-20T21:18:15Z</dcterms:modified>
  <cp:category>Massachusetts HIV Epidemiologic Profile</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