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147470021" r:id="rId5"/>
    <p:sldId id="2147470022" r:id="rId6"/>
    <p:sldId id="2147470023" r:id="rId7"/>
    <p:sldId id="2147470024" r:id="rId8"/>
    <p:sldId id="2147470025" r:id="rId9"/>
    <p:sldId id="2147470026" r:id="rId10"/>
    <p:sldId id="2147470027" r:id="rId11"/>
    <p:sldId id="2147470028" r:id="rId12"/>
    <p:sldId id="2147470029" r:id="rId13"/>
    <p:sldId id="2147470030" r:id="rId14"/>
    <p:sldId id="2147470031" r:id="rId15"/>
    <p:sldId id="2147470032" r:id="rId16"/>
    <p:sldId id="2147470033" r:id="rId17"/>
    <p:sldId id="2147470034" r:id="rId18"/>
    <p:sldId id="2147470035" r:id="rId19"/>
    <p:sldId id="2147470036" r:id="rId20"/>
    <p:sldId id="2147470037" r:id="rId21"/>
    <p:sldId id="2147470038" r:id="rId22"/>
    <p:sldId id="2147470039" r:id="rId23"/>
    <p:sldId id="2147470040" r:id="rId24"/>
    <p:sldId id="2147470041" r:id="rId25"/>
    <p:sldId id="2147470042" r:id="rId26"/>
    <p:sldId id="2147470056" r:id="rId27"/>
    <p:sldId id="2147470057" r:id="rId28"/>
    <p:sldId id="2147470045" r:id="rId29"/>
    <p:sldId id="2147470046" r:id="rId30"/>
    <p:sldId id="2147470047" r:id="rId31"/>
    <p:sldId id="2147470048" r:id="rId32"/>
    <p:sldId id="2147470049" r:id="rId33"/>
    <p:sldId id="2147470050" r:id="rId34"/>
    <p:sldId id="2147470051" r:id="rId35"/>
    <p:sldId id="2147470052" r:id="rId36"/>
    <p:sldId id="2147470053" r:id="rId37"/>
    <p:sldId id="2147470054" r:id="rId38"/>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4"/>
    <a:srgbClr val="032E53"/>
    <a:srgbClr val="055994"/>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57202" autoAdjust="0"/>
  </p:normalViewPr>
  <p:slideViewPr>
    <p:cSldViewPr snapToGrid="0" snapToObjects="1">
      <p:cViewPr varScale="1">
        <p:scale>
          <a:sx n="63" d="100"/>
          <a:sy n="63" d="100"/>
        </p:scale>
        <p:origin x="1296" y="66"/>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2/24/2026</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2/24/2026</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service-details/partner-services-program-information-for-healthcare-providers" TargetMode="External"/><Relationship Id="rId4" Type="http://schemas.openxmlformats.org/officeDocument/2006/relationships/hyperlink" Target="https://www.mass.gov/lists/infectious-disease-data-reports-and-reques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rsa.gov/ending-hiv-epidemic"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jri.org/sites/default/files/2021-01/EHE%20Plan%20for%20SC%202020.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tsdr.cdc.gov/placeandhealth/svi/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dx.doi.org/10.15585/mmwr.mm6942a3" TargetMode="External"/><Relationship Id="rId4" Type="http://schemas.openxmlformats.org/officeDocument/2006/relationships/hyperlink" Target="https://doi.org/10.1007/s40615-022-01456-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2800" b="1" dirty="0">
                <a:latin typeface="Arial" panose="020B0604020202020204" pitchFamily="34" charset="0"/>
                <a:cs typeface="Arial" panose="020B0604020202020204" pitchFamily="34" charset="0"/>
              </a:rPr>
              <a:t>Massachusetts HIV Epidemiologic Profile</a:t>
            </a:r>
          </a:p>
          <a:p>
            <a:pPr>
              <a:lnSpc>
                <a:spcPct val="110000"/>
              </a:lnSpc>
            </a:pPr>
            <a:r>
              <a:rPr lang="en-US" sz="2800" b="1" dirty="0">
                <a:latin typeface="Arial" panose="020B0604020202020204" pitchFamily="34" charset="0"/>
                <a:cs typeface="Arial" panose="020B0604020202020204" pitchFamily="34" charset="0"/>
              </a:rPr>
              <a:t>Statewide Report – Data as of 7/1/2025</a:t>
            </a:r>
          </a:p>
          <a:p>
            <a:pPr algn="l"/>
            <a:r>
              <a:rPr lang="en-US" sz="1800" dirty="0">
                <a:latin typeface="Arial" panose="020B0604020202020204" pitchFamily="34" charset="0"/>
                <a:cs typeface="Arial" panose="020B0604020202020204" pitchFamily="34" charset="0"/>
              </a:rPr>
              <a:t> </a:t>
            </a:r>
          </a:p>
          <a:p>
            <a:pPr algn="l"/>
            <a:r>
              <a:rPr lang="en-US" sz="2000" b="1" dirty="0">
                <a:latin typeface="Arial" panose="020B0604020202020204" pitchFamily="34" charset="0"/>
                <a:cs typeface="Arial" panose="020B0604020202020204" pitchFamily="34" charset="0"/>
              </a:rPr>
              <a:t>Suggested citation:</a:t>
            </a:r>
            <a:endParaRPr lang="en-US" sz="2000" dirty="0">
              <a:latin typeface="Arial" panose="020B0604020202020204" pitchFamily="34" charset="0"/>
              <a:cs typeface="Arial" panose="020B0604020202020204" pitchFamily="34" charset="0"/>
            </a:endParaRPr>
          </a:p>
          <a:p>
            <a:pPr algn="l">
              <a:spcBef>
                <a:spcPts val="1200"/>
              </a:spcBef>
            </a:pPr>
            <a:r>
              <a:rPr lang="en-US" sz="1800" dirty="0">
                <a:latin typeface="Arial" panose="020B0604020202020204" pitchFamily="34" charset="0"/>
                <a:cs typeface="Arial" panose="020B0604020202020204" pitchFamily="34" charset="0"/>
              </a:rPr>
              <a:t>Massachusetts Department of Public Health, Bureau of Infectious Disease and Laboratory Sciences. Massachusetts HIV Epidemiologic Profile, Statewide Report – Data as of 7/1/2025 </a:t>
            </a:r>
            <a:r>
              <a:rPr lang="en-US" sz="1800" u="sng" dirty="0">
                <a:latin typeface="Arial" panose="020B0604020202020204" pitchFamily="34" charset="0"/>
                <a:cs typeface="Arial" panose="020B0604020202020204" pitchFamily="34" charset="0"/>
                <a:hlinkClick r:id="rId3"/>
              </a:rPr>
              <a:t>https://www.mass.gov/lists/hivaids-epidemiologic-profiles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Published December 2025. Accessed [date].</a:t>
            </a:r>
            <a:endParaRPr lang="en-US" sz="1800" b="1" dirty="0">
              <a:latin typeface="Arial" panose="020B0604020202020204" pitchFamily="34" charset="0"/>
              <a:cs typeface="Arial" panose="020B0604020202020204" pitchFamily="34" charset="0"/>
            </a:endParaRPr>
          </a:p>
          <a:p>
            <a:pPr algn="l">
              <a:spcBef>
                <a:spcPts val="0"/>
              </a:spcBef>
            </a:pPr>
            <a:endParaRPr lang="en-US" sz="2000" b="1" dirty="0"/>
          </a:p>
          <a:p>
            <a:pPr algn="l">
              <a:spcBef>
                <a:spcPts val="0"/>
              </a:spcBef>
            </a:pPr>
            <a:r>
              <a:rPr lang="en-US" sz="1800" b="1" dirty="0"/>
              <a:t>Bureau of Infectious Disease and Laboratory Sciences</a:t>
            </a:r>
            <a:br>
              <a:rPr lang="en-US" sz="1800" dirty="0"/>
            </a:br>
            <a:r>
              <a:rPr lang="en-US" sz="1800" b="1" kern="1200" dirty="0">
                <a:solidFill>
                  <a:schemeClr val="tx1"/>
                </a:solidFill>
                <a:latin typeface="+mn-lt"/>
                <a:ea typeface="+mn-ea"/>
                <a:cs typeface="+mn-cs"/>
              </a:rPr>
              <a:t>Massachusetts Department of Public Health</a:t>
            </a:r>
            <a:endParaRPr lang="en-US" sz="1800" kern="1200" dirty="0">
              <a:solidFill>
                <a:schemeClr val="tx1"/>
              </a:solidFill>
              <a:latin typeface="+mn-lt"/>
              <a:ea typeface="+mn-ea"/>
              <a:cs typeface="+mn-cs"/>
            </a:endParaRPr>
          </a:p>
          <a:p>
            <a:pPr algn="l">
              <a:spcBef>
                <a:spcPts val="0"/>
              </a:spcBef>
            </a:pPr>
            <a:r>
              <a:rPr lang="en-US" sz="1800" b="1" kern="1200" dirty="0">
                <a:solidFill>
                  <a:schemeClr val="tx1"/>
                </a:solidFill>
                <a:latin typeface="+mn-lt"/>
                <a:ea typeface="+mn-ea"/>
                <a:cs typeface="+mn-cs"/>
              </a:rPr>
              <a:t>Dr. Alfred DeMaria, Jr. Campus</a:t>
            </a:r>
          </a:p>
          <a:p>
            <a:pPr algn="l">
              <a:spcBef>
                <a:spcPts val="0"/>
              </a:spcBef>
            </a:pPr>
            <a:endParaRPr lang="en-US" sz="1800" b="1" kern="1200" dirty="0">
              <a:solidFill>
                <a:schemeClr val="tx1"/>
              </a:solidFill>
              <a:latin typeface="+mn-lt"/>
              <a:ea typeface="+mn-ea"/>
              <a:cs typeface="Arial" panose="020B0604020202020204" pitchFamily="34" charset="0"/>
            </a:endParaRPr>
          </a:p>
          <a:p>
            <a:pPr algn="l">
              <a:spcBef>
                <a:spcPts val="0"/>
              </a:spcBef>
            </a:pPr>
            <a:r>
              <a:rPr lang="en-US" sz="1800" kern="1200" dirty="0">
                <a:solidFill>
                  <a:schemeClr val="tx1"/>
                </a:solidFill>
                <a:latin typeface="+mn-lt"/>
                <a:ea typeface="+mn-ea"/>
                <a:cs typeface="Arial" panose="020B0604020202020204" pitchFamily="34" charset="0"/>
              </a:rPr>
              <a:t>305 South Street</a:t>
            </a:r>
            <a:br>
              <a:rPr lang="en-US" sz="1800" kern="1200" dirty="0">
                <a:solidFill>
                  <a:schemeClr val="tx1"/>
                </a:solidFill>
                <a:latin typeface="+mn-lt"/>
                <a:ea typeface="+mn-ea"/>
                <a:cs typeface="Arial" panose="020B0604020202020204" pitchFamily="34" charset="0"/>
              </a:rPr>
            </a:br>
            <a:r>
              <a:rPr lang="en-US" sz="1800" kern="1200" dirty="0">
                <a:solidFill>
                  <a:schemeClr val="tx1"/>
                </a:solidFill>
                <a:latin typeface="+mn-lt"/>
                <a:ea typeface="+mn-ea"/>
                <a:cs typeface="Arial" panose="020B0604020202020204" pitchFamily="34" charset="0"/>
              </a:rPr>
              <a:t>Jamaica Plain, MA 02130</a:t>
            </a:r>
          </a:p>
          <a:p>
            <a:pPr algn="l"/>
            <a:r>
              <a:rPr lang="en-US" sz="1800" b="1" kern="1200" dirty="0">
                <a:solidFill>
                  <a:schemeClr val="tx1"/>
                </a:solidFill>
                <a:latin typeface="+mn-lt"/>
                <a:ea typeface="+mn-ea"/>
                <a:cs typeface="Arial" panose="020B0604020202020204" pitchFamily="34" charset="0"/>
              </a:rPr>
              <a:t>Questions about this report</a:t>
            </a:r>
            <a:endParaRPr lang="en-US" sz="1800" kern="1200" dirty="0">
              <a:solidFill>
                <a:schemeClr val="tx1"/>
              </a:solidFill>
              <a:latin typeface="+mn-lt"/>
              <a:ea typeface="+mn-ea"/>
              <a:cs typeface="Arial" panose="020B0604020202020204" pitchFamily="34" charset="0"/>
            </a:endParaRPr>
          </a:p>
          <a:p>
            <a:pPr algn="l"/>
            <a:r>
              <a:rPr lang="en-US" sz="1800" kern="1200" dirty="0">
                <a:solidFill>
                  <a:schemeClr val="tx1"/>
                </a:solidFill>
                <a:latin typeface="+mn-lt"/>
                <a:ea typeface="+mn-ea"/>
                <a:cs typeface="Arial" panose="020B0604020202020204" pitchFamily="34" charset="0"/>
              </a:rPr>
              <a:t>Tel: (617) 983-6560</a:t>
            </a:r>
          </a:p>
          <a:p>
            <a:pPr algn="l"/>
            <a:r>
              <a:rPr lang="en-US" sz="1800" b="1" kern="1200" dirty="0">
                <a:solidFill>
                  <a:schemeClr val="tx1"/>
                </a:solidFill>
                <a:latin typeface="+mn-lt"/>
                <a:ea typeface="+mn-ea"/>
                <a:cs typeface="+mn-cs"/>
              </a:rPr>
              <a:t>To reach the Reporting and Partner Services </a:t>
            </a:r>
            <a:r>
              <a:rPr lang="en-US" sz="1800" b="1" kern="1200" dirty="0" err="1">
                <a:solidFill>
                  <a:schemeClr val="tx1"/>
                </a:solidFill>
                <a:latin typeface="+mn-lt"/>
                <a:ea typeface="+mn-ea"/>
                <a:cs typeface="+mn-cs"/>
              </a:rPr>
              <a:t>Line</a:t>
            </a:r>
            <a:r>
              <a:rPr lang="en-US" sz="1800" b="1" kern="1200" baseline="30000" dirty="0" err="1">
                <a:solidFill>
                  <a:schemeClr val="tx1"/>
                </a:solidFill>
                <a:latin typeface="+mn-lt"/>
                <a:ea typeface="+mn-ea"/>
                <a:cs typeface="+mn-cs"/>
              </a:rPr>
              <a:t>i</a:t>
            </a:r>
            <a:endParaRPr lang="en-US" sz="1800" kern="1200" baseline="30000" dirty="0">
              <a:solidFill>
                <a:schemeClr val="tx1"/>
              </a:solidFill>
              <a:latin typeface="+mn-lt"/>
              <a:ea typeface="+mn-ea"/>
              <a:cs typeface="+mn-cs"/>
            </a:endParaRPr>
          </a:p>
          <a:p>
            <a:pPr algn="l"/>
            <a:r>
              <a:rPr lang="en-US" sz="1800" kern="1200" dirty="0">
                <a:solidFill>
                  <a:schemeClr val="tx1"/>
                </a:solidFill>
                <a:latin typeface="+mn-lt"/>
                <a:ea typeface="+mn-ea"/>
                <a:cs typeface="+mn-cs"/>
              </a:rPr>
              <a:t>Tel: (617) 983-6999</a:t>
            </a:r>
          </a:p>
          <a:p>
            <a:pPr algn="l"/>
            <a:r>
              <a:rPr lang="en-US" sz="1800" b="1" kern="1200" dirty="0">
                <a:solidFill>
                  <a:schemeClr val="tx1"/>
                </a:solidFill>
                <a:latin typeface="+mn-lt"/>
                <a:ea typeface="+mn-ea"/>
                <a:cs typeface="Arial" panose="020B0604020202020204" pitchFamily="34" charset="0"/>
              </a:rPr>
              <a:t>To speak to the on-call epidemiologist </a:t>
            </a:r>
            <a:endParaRPr lang="en-US" sz="1800" kern="1200" dirty="0">
              <a:solidFill>
                <a:schemeClr val="tx1"/>
              </a:solidFill>
              <a:latin typeface="+mn-lt"/>
              <a:ea typeface="+mn-ea"/>
              <a:cs typeface="Arial" panose="020B0604020202020204" pitchFamily="34" charset="0"/>
            </a:endParaRPr>
          </a:p>
          <a:p>
            <a:pPr algn="l"/>
            <a:r>
              <a:rPr lang="en-US" sz="1800" kern="1200" dirty="0">
                <a:solidFill>
                  <a:schemeClr val="tx1"/>
                </a:solidFill>
                <a:latin typeface="+mn-lt"/>
                <a:ea typeface="+mn-ea"/>
                <a:cs typeface="Arial" panose="020B0604020202020204" pitchFamily="34" charset="0"/>
              </a:rPr>
              <a:t>Tel: (617) 983-6800</a:t>
            </a:r>
          </a:p>
          <a:p>
            <a:pPr algn="l"/>
            <a:r>
              <a:rPr lang="en-US" sz="1800" b="1" kern="1200" dirty="0">
                <a:solidFill>
                  <a:schemeClr val="tx1"/>
                </a:solidFill>
                <a:latin typeface="+mn-lt"/>
                <a:ea typeface="+mn-ea"/>
                <a:cs typeface="Arial" panose="020B0604020202020204" pitchFamily="34" charset="0"/>
              </a:rPr>
              <a:t>Questions about infectious disease reporting</a:t>
            </a:r>
            <a:endParaRPr lang="en-US" sz="1800" kern="1200" dirty="0">
              <a:solidFill>
                <a:schemeClr val="tx1"/>
              </a:solidFill>
              <a:latin typeface="+mn-lt"/>
              <a:ea typeface="+mn-ea"/>
              <a:cs typeface="Arial" panose="020B0604020202020204" pitchFamily="34" charset="0"/>
            </a:endParaRPr>
          </a:p>
          <a:p>
            <a:pPr algn="l"/>
            <a:r>
              <a:rPr lang="en-US" sz="1800" kern="1200" dirty="0">
                <a:solidFill>
                  <a:schemeClr val="tx1"/>
                </a:solidFill>
                <a:latin typeface="+mn-lt"/>
                <a:ea typeface="+mn-ea"/>
                <a:cs typeface="Arial" panose="020B0604020202020204" pitchFamily="34" charset="0"/>
              </a:rPr>
              <a:t>Tel: (617) 983-6801</a:t>
            </a:r>
          </a:p>
          <a:p>
            <a:pPr algn="l"/>
            <a:r>
              <a:rPr lang="en-US" sz="1800" b="1" kern="1200" dirty="0">
                <a:solidFill>
                  <a:schemeClr val="tx1"/>
                </a:solidFill>
                <a:latin typeface="+mn-lt"/>
                <a:ea typeface="+mn-ea"/>
                <a:cs typeface="Arial" panose="020B0604020202020204" pitchFamily="34" charset="0"/>
              </a:rPr>
              <a:t>Requests for additional data</a:t>
            </a:r>
            <a:endParaRPr lang="en-US" sz="1800" kern="1200" dirty="0">
              <a:solidFill>
                <a:schemeClr val="tx1"/>
              </a:solidFill>
              <a:latin typeface="+mn-lt"/>
              <a:ea typeface="+mn-ea"/>
              <a:cs typeface="Arial" panose="020B0604020202020204" pitchFamily="34" charset="0"/>
            </a:endParaRPr>
          </a:p>
          <a:p>
            <a:pPr algn="l"/>
            <a:r>
              <a:rPr lang="en-US" sz="1800" u="sng" kern="1200" dirty="0">
                <a:solidFill>
                  <a:schemeClr val="tx1"/>
                </a:solidFill>
                <a:latin typeface="+mn-lt"/>
                <a:ea typeface="+mn-ea"/>
                <a:cs typeface="Arial" panose="020B0604020202020204" pitchFamily="34" charset="0"/>
                <a:hlinkClick r:id="rId4"/>
              </a:rPr>
              <a:t>https://www.mass.gov/lists/infectious-disease-data-reports-and-requests</a:t>
            </a:r>
            <a:r>
              <a:rPr lang="en-US" sz="1800" kern="1200" dirty="0">
                <a:solidFill>
                  <a:schemeClr val="tx1"/>
                </a:solidFill>
                <a:latin typeface="+mn-lt"/>
                <a:ea typeface="+mn-ea"/>
                <a:cs typeface="Arial" panose="020B0604020202020204" pitchFamily="34" charset="0"/>
              </a:rPr>
              <a:t> </a:t>
            </a:r>
          </a:p>
          <a:p>
            <a:pPr algn="l"/>
            <a:r>
              <a:rPr lang="en-US" sz="1800" b="1" kern="1200" dirty="0">
                <a:solidFill>
                  <a:schemeClr val="tx1"/>
                </a:solidFill>
                <a:latin typeface="+mn-lt"/>
                <a:ea typeface="+mn-ea"/>
                <a:cs typeface="Arial" panose="020B0604020202020204" pitchFamily="34" charset="0"/>
              </a:rPr>
              <a:t>HIV Data Dashboard  </a:t>
            </a:r>
          </a:p>
          <a:p>
            <a:pPr algn="l">
              <a:spcAft>
                <a:spcPts val="600"/>
              </a:spcAft>
            </a:pPr>
            <a:r>
              <a:rPr lang="en-US" sz="1800" u="sng" kern="1200" dirty="0">
                <a:solidFill>
                  <a:srgbClr val="0000FF"/>
                </a:solidFill>
                <a:latin typeface="+mn-lt"/>
                <a:ea typeface="+mn-ea"/>
                <a:cs typeface="Arial" panose="020B0604020202020204" pitchFamily="34" charset="0"/>
              </a:rPr>
              <a:t>https://www.mass.gov/info-details/hiv-data-dashboard  </a:t>
            </a:r>
          </a:p>
          <a:p>
            <a:pPr algn="l"/>
            <a:r>
              <a:rPr lang="en-US" sz="1800" b="1" kern="1200" dirty="0">
                <a:solidFill>
                  <a:schemeClr val="tx1"/>
                </a:solidFill>
                <a:latin typeface="+mn-lt"/>
                <a:ea typeface="+mn-ea"/>
                <a:cs typeface="Arial" panose="020B0604020202020204" pitchFamily="34" charset="0"/>
              </a:rPr>
              <a:t>Slide sets for HIV Epidemiologic Profile Reports</a:t>
            </a:r>
            <a:endParaRPr lang="en-US" sz="1800" kern="1200" dirty="0">
              <a:solidFill>
                <a:schemeClr val="tx1"/>
              </a:solidFill>
              <a:latin typeface="+mn-lt"/>
              <a:ea typeface="+mn-ea"/>
              <a:cs typeface="Arial" panose="020B0604020202020204" pitchFamily="34" charset="0"/>
            </a:endParaRPr>
          </a:p>
          <a:p>
            <a:pPr algn="l"/>
            <a:r>
              <a:rPr lang="en-US" sz="1800" u="sng" kern="1200" dirty="0">
                <a:solidFill>
                  <a:schemeClr val="tx1"/>
                </a:solidFill>
                <a:latin typeface="+mn-lt"/>
                <a:ea typeface="+mn-ea"/>
                <a:cs typeface="Arial" panose="020B0604020202020204" pitchFamily="34" charset="0"/>
                <a:hlinkClick r:id="rId3"/>
              </a:rPr>
              <a:t>https://www.mass.gov/lists/hivaids-epidemiologic-profiles</a:t>
            </a:r>
            <a:endParaRPr lang="en-US" sz="1800" kern="1200" dirty="0">
              <a:solidFill>
                <a:schemeClr val="tx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rgbClr val="000000"/>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a:t>
            </a:r>
            <a:r>
              <a:rPr lang="en-US" sz="1200" b="0" i="0" dirty="0">
                <a:solidFill>
                  <a:srgbClr val="0078D4"/>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information</a:t>
            </a:r>
            <a:r>
              <a:rPr lang="en-US" sz="1200" b="0" i="0" u="sng" dirty="0">
                <a:solidFill>
                  <a:srgbClr val="0078D4"/>
                </a:solidFill>
                <a:effectLst/>
                <a:latin typeface="Arial Narrow" panose="020B0606020202030204" pitchFamily="34" charset="0"/>
              </a:rPr>
              <a:t>,</a:t>
            </a:r>
            <a:r>
              <a:rPr lang="en-US" sz="1200" b="0" i="0" dirty="0">
                <a:solidFill>
                  <a:srgbClr val="000000"/>
                </a:solidFill>
                <a:effectLst/>
                <a:latin typeface="Arial Narrow" panose="020B0606020202030204" pitchFamily="34" charset="0"/>
              </a:rPr>
              <a:t> see: </a:t>
            </a:r>
            <a:r>
              <a:rPr lang="en-US" sz="1200" b="0" i="1" u="sng" strike="noStrike" dirty="0">
                <a:solidFill>
                  <a:srgbClr val="000000"/>
                </a:solidFill>
                <a:effectLst/>
                <a:latin typeface="Arial Narrow" panose="020B0606020202030204" pitchFamily="34" charset="0"/>
                <a:hlinkClick r:id="rId5"/>
              </a:rPr>
              <a:t>https://www.mass.gov/service-details/partner-services-program-information-for-healthcare-providers</a:t>
            </a:r>
            <a:r>
              <a:rPr lang="en-US" sz="1200" b="0" i="0" dirty="0">
                <a:solidFill>
                  <a:srgbClr val="0078D4"/>
                </a:solidFill>
                <a:effectLst/>
                <a:latin typeface="Arial Narrow" panose="020B0606020202030204" pitchFamily="34" charset="0"/>
              </a:rPr>
              <a:t>) </a:t>
            </a: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defRPr/>
            </a:pPr>
            <a:r>
              <a:rPr lang="en-US" dirty="0"/>
              <a:t>The figure is a stacked bar chart displaying the distribution of persons living with HIV infection by place of birth (non-US, Puerto Rico/US Dependency, or US) for each of four racial/ethnic groups: White NH (N=9,033), Black NH (N=7,782), Hispanic/Latinx (N=7,052) and Asian/Pacific Islander (N=632).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A total of 77% of Asian/Pacific Islander PLWH in Massachusetts in 2024 were born outside the US, compared to 56% of Black (non-Hispanic), 39% of Hispanic/Latinx, and 9% of White (non-Hispanic) PLWH. An additional 30% of Hispanic/Latinx PLWH were born in Puerto Rico/US Dependencies.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260377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bar charts displaying a comparison of the distribution of persons living with HIV infection for individuals assigned male at birth (AMAB) and individuals assigned female at birth (AFAB) by race/ethnicity, age, exposure mode, and place of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800" dirty="0"/>
              <a:t>The distributions of PLWH by race/ethnicity, exposure mode, and place of birth varied by sex assigned at birth: the largest proportion of individuals assigned male at birth (AMAB) living with HIV infection was White (non-Hispanic) (43%), while the largest proportion of individuals assigned female at birth (AFAB) was Black (non-Hispanic) (49%). MSM (57%) was the predominant exposure mode among individuals AMAB compared to heterosexual sex and presumed heterosexual sex (both 33%) among individuals AFAB. A larger proportion of individuals AFAB (47%) than AMAB (29%) was born outside the US.</a:t>
            </a:r>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29004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defRPr/>
            </a:pPr>
            <a:r>
              <a:rPr lang="en-US" dirty="0"/>
              <a:t>The figure is a bar chart displaying the distribution of persons living with HIV infection by exposure mode for each of three racial/ethnic groups: White NH (N=9,033), Black NH (N=7,782), Hispanic/Latinx (N=7,052).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predominant exposure mode among White (non-Hispanic) PLWH was MSM (60%). Among Black (non-Hispanic) PLWH, the largest proportion was reported with no identified risk (28%), followed by heterosexual sex (20%), presumed heterosexual sex (20%), and MSM (19%). Among Hispanic/Latinx PLWH, the largest proportion was MSM (36%), followed by IDU (19%).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582582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defRPr/>
            </a:pPr>
            <a:r>
              <a:rPr lang="en-US" dirty="0"/>
              <a:t>The figure is a bar chart displaying the age-adjusted HIV prevalence rates per 100,000 population among individuals assigned male at birth, individuals assigned female at birth, and the Massachusetts total population for four racial/ethnic groups: White NH, Black NH, Hispanic/Latinx, and Asian/Pacific Islander.</a:t>
            </a:r>
          </a:p>
          <a:p>
            <a:pPr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2024,</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age-adjusted HIV prevalence rate per 100,000 population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assigned</a:t>
            </a:r>
            <a:r>
              <a:rPr lang="en-US" sz="1200" dirty="0">
                <a:effectLst/>
                <a:latin typeface="Arial" panose="020B0604020202020204" pitchFamily="34" charset="0"/>
                <a:ea typeface="Calibri" panose="020F0502020204030204" pitchFamily="34" charset="0"/>
                <a:cs typeface="Times New Roman" panose="02020603050405020304" pitchFamily="18" charset="0"/>
              </a:rPr>
              <a:t> male at birth (AMAB) was nearly </a:t>
            </a:r>
            <a:r>
              <a:rPr lang="en-US" sz="1200" dirty="0">
                <a:latin typeface="Arial" panose="020B0604020202020204" pitchFamily="34" charset="0"/>
                <a:ea typeface="Calibri" panose="020F0502020204030204" pitchFamily="34" charset="0"/>
                <a:cs typeface="Times New Roman" panose="02020603050405020304" pitchFamily="18" charset="0"/>
              </a:rPr>
              <a:t>three</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a:t>
            </a:r>
            <a:r>
              <a:rPr lang="en-US" sz="1200" dirty="0">
                <a:latin typeface="Arial" panose="020B0604020202020204" pitchFamily="34" charset="0"/>
                <a:ea typeface="Calibri" panose="020F0502020204030204" pitchFamily="34" charset="0"/>
                <a:cs typeface="Times New Roman" panose="02020603050405020304" pitchFamily="18" charset="0"/>
              </a:rPr>
              <a:t>of</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assigned </a:t>
            </a:r>
            <a:r>
              <a:rPr lang="en-US" sz="1200" dirty="0">
                <a:latin typeface="Arial" panose="020B0604020202020204" pitchFamily="34" charset="0"/>
                <a:ea typeface="Calibri" panose="020F0502020204030204" pitchFamily="34" charset="0"/>
                <a:cs typeface="Times New Roman" panose="02020603050405020304" pitchFamily="18" charset="0"/>
              </a:rPr>
              <a:t>female at birth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T</a:t>
            </a:r>
            <a:r>
              <a:rPr lang="en-US" sz="1200" dirty="0">
                <a:effectLst/>
                <a:latin typeface="Arial" panose="020B0604020202020204" pitchFamily="34" charset="0"/>
                <a:ea typeface="Calibri" panose="020F0502020204030204" pitchFamily="34" charset="0"/>
                <a:cs typeface="Times New Roman" panose="02020603050405020304" pitchFamily="18" charset="0"/>
              </a:rPr>
              <a:t>here </a:t>
            </a:r>
            <a:r>
              <a:rPr lang="en-US" sz="1200" dirty="0">
                <a:latin typeface="Arial" panose="020B0604020202020204" pitchFamily="34" charset="0"/>
                <a:ea typeface="Calibri" panose="020F0502020204030204" pitchFamily="34" charset="0"/>
                <a:cs typeface="Times New Roman" panose="02020603050405020304" pitchFamily="18" charset="0"/>
              </a:rPr>
              <a:t>we</a:t>
            </a:r>
            <a:r>
              <a:rPr lang="en-US" sz="1200" dirty="0">
                <a:effectLst/>
                <a:latin typeface="Arial" panose="020B0604020202020204" pitchFamily="34" charset="0"/>
                <a:ea typeface="Calibri" panose="020F0502020204030204" pitchFamily="34" charset="0"/>
                <a:cs typeface="Times New Roman" panose="02020603050405020304" pitchFamily="18" charset="0"/>
              </a:rPr>
              <a:t>re large disparities in age-adjusted prevalence rates by race/ethnicity. Compared to the rate among White (non-Hispanic) individuals, the rate among: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was 11 times greater, and</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was seven times greater. </a:t>
            </a:r>
          </a:p>
          <a:p>
            <a:pPr marR="0">
              <a:lnSpc>
                <a:spcPct val="115000"/>
              </a:lnSpc>
              <a:spcBef>
                <a:spcPts val="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With respect to differences based on race/ethnicity and sex assigned at birth, the age-adjusted HIV prevalence rate among: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AMAB was </a:t>
            </a:r>
            <a:r>
              <a:rPr lang="en-US" sz="1200" dirty="0">
                <a:latin typeface="Arial" panose="020B0604020202020204" pitchFamily="34" charset="0"/>
                <a:ea typeface="Calibri" panose="020F0502020204030204" pitchFamily="34" charset="0"/>
                <a:cs typeface="Times New Roman" panose="02020603050405020304" pitchFamily="18" charset="0"/>
              </a:rPr>
              <a:t>seven</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White (non-Hispanic) individuals AMAB,</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AMAB was </a:t>
            </a:r>
            <a:r>
              <a:rPr lang="en-US" sz="1200" dirty="0">
                <a:latin typeface="Arial" panose="020B0604020202020204" pitchFamily="34" charset="0"/>
                <a:ea typeface="Calibri" panose="020F0502020204030204" pitchFamily="34" charset="0"/>
                <a:cs typeface="Times New Roman" panose="02020603050405020304" pitchFamily="18" charset="0"/>
              </a:rPr>
              <a:t>six</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White (non-Hispanic) individuals AMAB, 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AFAB was 29 times that of White (non-Hispanic) individuals AFAB, and</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AFAB was 11 times that of White (non-Hispanic) individuals AFAB</a:t>
            </a: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191909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average annual age-adjusted death rate (2022–2024) among individuals reported with HIV per 100,000 for Massachusetts total, individuals assigned male at birth, individuals assigned female at birth, white NH individuals, black NH individuals, and Hispanic/Latinx individuals.</a:t>
            </a:r>
          </a:p>
          <a:p>
            <a:endParaRPr lang="en-US" sz="1200" b="1" dirty="0"/>
          </a:p>
          <a:p>
            <a:r>
              <a:rPr lang="en-US" sz="1200" b="1" dirty="0"/>
              <a:t>Age-Adjusted Rates</a:t>
            </a:r>
            <a:endParaRPr lang="en-US" sz="1200" dirty="0"/>
          </a:p>
          <a:p>
            <a:pPr>
              <a:spcAft>
                <a:spcPts val="600"/>
              </a:spcAft>
            </a:pPr>
            <a:r>
              <a:rPr lang="en-US" sz="1200" dirty="0"/>
              <a:t>In 2022 – 2024, the average annual age-adjusted death rate per 100,000 population for individuals assigned male at birth reported with HIV was three times that for individuals assigned female at birth. There were also large disparities in death rates by race/ethnicity: the rates among Black (non-Hispanic) individuals and Hispanic/Latinx individuals were seven and five times that of White (non-Hispanic) individuals, respectively.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422204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defRPr/>
            </a:pPr>
            <a:r>
              <a:rPr lang="en-US" dirty="0"/>
              <a:t>The figure is an open pie chart which displays the distribution by exposure mode of deaths among individuals reported with HIV/AIDS for 2024. A text box in the center of the pie chart reads, “38% reported IDU".</a:t>
            </a:r>
          </a:p>
          <a:p>
            <a:endParaRPr lang="en-US" dirty="0"/>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Exposure Mode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kern="1200" dirty="0">
                <a:solidFill>
                  <a:schemeClr val="tx1"/>
                </a:solidFill>
                <a:latin typeface="+mn-lt"/>
                <a:ea typeface="+mn-ea"/>
                <a:cs typeface="+mn-cs"/>
              </a:rPr>
              <a:t>Individuals with IDU exposure mode accounted for the largest proportion of deaths among individuals reported with HIV. In 2024, 33% of deaths among individuals with HIV were reported with an exposure mode of IDU and an additional 5% were reported with an exposure mode of MSM/IDU, compared to 7% and 2%, respectively, of 2024 HIV infection diagnoses. The leading causes of death among individuals reported with HIV infection with IDU and IDU/MSM exposure mode who died in 2023 (with a known cause) were external causes of </a:t>
            </a:r>
            <a:r>
              <a:rPr lang="en-US" sz="1200" kern="1200" dirty="0" err="1">
                <a:solidFill>
                  <a:schemeClr val="tx1"/>
                </a:solidFill>
                <a:latin typeface="+mn-lt"/>
                <a:ea typeface="+mn-ea"/>
                <a:cs typeface="+mn-cs"/>
              </a:rPr>
              <a:t>injuries</a:t>
            </a:r>
            <a:r>
              <a:rPr lang="en-US" sz="1200" kern="1200" baseline="30000" dirty="0" err="1">
                <a:solidFill>
                  <a:schemeClr val="tx1"/>
                </a:solidFill>
                <a:latin typeface="+mn-lt"/>
                <a:ea typeface="+mn-ea"/>
                <a:cs typeface="+mn-cs"/>
              </a:rPr>
              <a:t>i</a:t>
            </a:r>
            <a:r>
              <a:rPr lang="en-US" sz="1200" kern="1200" dirty="0">
                <a:solidFill>
                  <a:schemeClr val="tx1"/>
                </a:solidFill>
                <a:latin typeface="+mn-lt"/>
                <a:ea typeface="+mn-ea"/>
                <a:cs typeface="+mn-cs"/>
              </a:rPr>
              <a:t> and poisonings (which includes opioid overdoses) which accounted for 37% (N=45/122) of deaths, </a:t>
            </a:r>
            <a:r>
              <a:rPr lang="en-US" sz="1200" dirty="0"/>
              <a:t>cancer which accounted for 17% (N=21/122) of deaths, and </a:t>
            </a:r>
            <a:r>
              <a:rPr lang="en-US" sz="1200" kern="1200" dirty="0">
                <a:solidFill>
                  <a:schemeClr val="tx1"/>
                </a:solidFill>
                <a:latin typeface="+mn-lt"/>
                <a:ea typeface="+mn-ea"/>
                <a:cs typeface="+mn-cs"/>
              </a:rPr>
              <a:t>HIV which accounted for 13% (N=16/122) of </a:t>
            </a:r>
            <a:r>
              <a:rPr lang="en-US" sz="1200" kern="1200" dirty="0" err="1">
                <a:solidFill>
                  <a:schemeClr val="tx1"/>
                </a:solidFill>
                <a:latin typeface="+mn-lt"/>
                <a:ea typeface="+mn-ea"/>
                <a:cs typeface="+mn-cs"/>
              </a:rPr>
              <a:t>deaths.</a:t>
            </a:r>
            <a:r>
              <a:rPr lang="en-US" sz="1200" kern="1200" baseline="30000" dirty="0" err="1">
                <a:solidFill>
                  <a:schemeClr val="tx1"/>
                </a:solidFill>
                <a:latin typeface="+mn-lt"/>
                <a:ea typeface="+mn-ea"/>
                <a:cs typeface="+mn-cs"/>
              </a:rPr>
              <a:t>ii</a:t>
            </a:r>
            <a:endParaRPr lang="en-US" sz="1200" kern="1200" baseline="30000" dirty="0">
              <a:solidFill>
                <a:schemeClr val="tx1"/>
              </a:solidFill>
              <a:latin typeface="+mn-lt"/>
              <a:ea typeface="+mn-ea"/>
              <a:cs typeface="+mn-cs"/>
            </a:endParaRPr>
          </a:p>
          <a:p>
            <a:pPr>
              <a:lnSpc>
                <a:spcPct val="115000"/>
              </a:lnSpc>
            </a:pPr>
            <a:endParaRPr lang="en-US"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r>
              <a:rPr lang="en-US" sz="1200" baseline="30000" dirty="0" err="1">
                <a:latin typeface="Arial Narrow" panose="020B0606020202030204" pitchFamily="34" charset="0"/>
              </a:rPr>
              <a:t>i</a:t>
            </a:r>
            <a:r>
              <a:rPr lang="en-US" sz="1200" dirty="0">
                <a:latin typeface="Arial Narrow" panose="020B0606020202030204" pitchFamily="34" charset="0"/>
              </a:rPr>
              <a:t> External causes of injuries include intentional injuries (e.g., homicide and suicide), unintentional injuries (e.g., motor vehicle and non-transport related accidents), and injuries of undetermined intent.</a:t>
            </a:r>
          </a:p>
          <a:p>
            <a:r>
              <a:rPr lang="en-US" sz="1200" baseline="30000" dirty="0">
                <a:latin typeface="Arial Narrow" panose="020B0606020202030204" pitchFamily="34" charset="0"/>
              </a:rPr>
              <a:t>ii </a:t>
            </a:r>
            <a:r>
              <a:rPr lang="en-US" sz="1200" dirty="0">
                <a:latin typeface="Arial Narrow" panose="020B0606020202030204" pitchFamily="34" charset="0"/>
              </a:rPr>
              <a:t>Final cause of death is not yet available for all 2024 deaths among individuals with HIV as of 7/1/2025.</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391710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defRPr/>
            </a:pPr>
            <a:r>
              <a:rPr lang="en-US" dirty="0"/>
              <a:t>The figure is a trendline that displays the percent of individuals alive less than 1, 1, 2, 3, 4, and 5 years after AIDS diagnosis for 7 cohorts by year of AIDS diagnosis: 1990-1994, 1995-1999, 2000-2004, 2005-2009, 2010-2014, 2015-2010, 2020-2024.</a:t>
            </a:r>
          </a:p>
          <a:p>
            <a:pPr marL="0" marR="0">
              <a:lnSpc>
                <a:spcPct val="115000"/>
              </a:lnSpc>
              <a:spcBef>
                <a:spcPts val="0"/>
              </a:spcBef>
              <a:spcAft>
                <a:spcPts val="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Survival among individuals diagnosed with </a:t>
            </a:r>
            <a:r>
              <a:rPr lang="en-US" sz="1200" b="1" cap="all" dirty="0">
                <a:effectLst/>
                <a:latin typeface="Arial" panose="020B0604020202020204" pitchFamily="34" charset="0"/>
                <a:ea typeface="Calibri" panose="020F0502020204030204" pitchFamily="34" charset="0"/>
                <a:cs typeface="Times New Roman" panose="02020603050405020304" pitchFamily="18" charset="0"/>
              </a:rPr>
              <a:t>AIDS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Survival of individuals diagnosed with AIDS has increased over time. </a:t>
            </a:r>
            <a:r>
              <a:rPr lang="en-US" sz="1200" dirty="0">
                <a:latin typeface="Arial" panose="020B0604020202020204" pitchFamily="34" charset="0"/>
                <a:ea typeface="Calibri" panose="020F0502020204030204" pitchFamily="34" charset="0"/>
                <a:cs typeface="Times New Roman" panose="02020603050405020304" pitchFamily="18" charset="0"/>
              </a:rPr>
              <a:t>In the earliest cohort of AIDS diagnoses (1990–1994), estimated survival at five years after AIDS diagnosis was 32%, compared to 89% in the most recent cohort (2020–2024).</a:t>
            </a:r>
            <a:r>
              <a:rPr lang="en-US" sz="1200" baseline="30000" dirty="0" err="1">
                <a:effectLst/>
                <a:latin typeface="Arial" panose="020B0604020202020204" pitchFamily="34" charset="0"/>
                <a:ea typeface="Calibri" panose="020F0502020204030204" pitchFamily="34" charset="0"/>
                <a:cs typeface="Times New Roman" panose="02020603050405020304" pitchFamily="18" charset="0"/>
              </a:rPr>
              <a:t>i</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3382141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age-adjusted rate of death per 100,000 population among individuals reported with HIV/AIDS for 2015 to 2024 for three groups: individuals assigned male at birth, individuals assigned female at birth, and the total population.</a:t>
            </a:r>
          </a:p>
          <a:p>
            <a:pPr marL="0" marR="0">
              <a:lnSpc>
                <a:spcPct val="115000"/>
              </a:lnSpc>
              <a:spcBef>
                <a:spcPts val="0"/>
              </a:spcBef>
              <a:spcAft>
                <a:spcPts val="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Trends in Age-Adjusted Rates of Death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Over the last 10 years of available data, the age-adjusted rate of death per 100,000 population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assigned</a:t>
            </a:r>
            <a:r>
              <a:rPr lang="en-US" sz="1200" dirty="0">
                <a:effectLst/>
                <a:latin typeface="Arial" panose="020B0604020202020204" pitchFamily="34" charset="0"/>
                <a:ea typeface="Calibri" panose="020F0502020204030204" pitchFamily="34" charset="0"/>
                <a:cs typeface="Times New Roman" panose="02020603050405020304" pitchFamily="18" charset="0"/>
              </a:rPr>
              <a:t> male at birth (AMAB) reported with HIV has remained </a:t>
            </a:r>
            <a:r>
              <a:rPr lang="en-US" sz="1200" dirty="0">
                <a:latin typeface="Arial" panose="020B0604020202020204" pitchFamily="34" charset="0"/>
                <a:ea typeface="Calibri" panose="020F0502020204030204" pitchFamily="34" charset="0"/>
                <a:cs typeface="Times New Roman" panose="02020603050405020304" pitchFamily="18" charset="0"/>
              </a:rPr>
              <a:t>2.6 to 3.4</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individuals assigned </a:t>
            </a:r>
            <a:r>
              <a:rPr lang="en-US" sz="1200" dirty="0">
                <a:latin typeface="Arial" panose="020B0604020202020204" pitchFamily="34" charset="0"/>
                <a:ea typeface="Calibri" panose="020F0502020204030204" pitchFamily="34" charset="0"/>
                <a:cs typeface="Times New Roman" panose="02020603050405020304" pitchFamily="18" charset="0"/>
              </a:rPr>
              <a:t>female at birth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In 2024, the age-adjusted rate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AMAB</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5.8</a:t>
            </a:r>
            <a:r>
              <a:rPr lang="en-US" sz="1200" dirty="0">
                <a:effectLst/>
                <a:latin typeface="Arial" panose="020B0604020202020204" pitchFamily="34" charset="0"/>
                <a:ea typeface="Calibri" panose="020F0502020204030204" pitchFamily="34" charset="0"/>
                <a:cs typeface="Times New Roman" panose="02020603050405020304" pitchFamily="18" charset="0"/>
              </a:rPr>
              <a:t> per 100,000) was </a:t>
            </a:r>
            <a:r>
              <a:rPr lang="en-US" sz="1200" dirty="0">
                <a:latin typeface="Arial" panose="020B0604020202020204" pitchFamily="34" charset="0"/>
                <a:ea typeface="Calibri" panose="020F0502020204030204" pitchFamily="34" charset="0"/>
                <a:cs typeface="Times New Roman" panose="02020603050405020304" pitchFamily="18" charset="0"/>
              </a:rPr>
              <a:t>2.8 </a:t>
            </a:r>
            <a:r>
              <a:rPr lang="en-US" sz="1200" dirty="0">
                <a:effectLst/>
                <a:latin typeface="Arial" panose="020B0604020202020204" pitchFamily="34" charset="0"/>
                <a:ea typeface="Calibri" panose="020F0502020204030204" pitchFamily="34" charset="0"/>
                <a:cs typeface="Times New Roman" panose="02020603050405020304" pitchFamily="18" charset="0"/>
              </a:rPr>
              <a:t>times the rate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2.0</a:t>
            </a:r>
            <a:r>
              <a:rPr lang="en-US" sz="1200" dirty="0">
                <a:effectLst/>
                <a:latin typeface="Arial" panose="020B0604020202020204" pitchFamily="34" charset="0"/>
                <a:ea typeface="Calibri" panose="020F0502020204030204" pitchFamily="34" charset="0"/>
                <a:cs typeface="Times New Roman" panose="02020603050405020304" pitchFamily="18" charset="0"/>
              </a:rPr>
              <a:t> per 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37220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number of deaths by cause of death for each year from 2015 to 2023. Six causes of death are included in the chart: HIV, COVID-19, External causes of injuries and poisonings, Cancer, Heart disease, and All other causes. </a:t>
            </a:r>
          </a:p>
          <a:p>
            <a:endParaRPr lang="en-US" dirty="0"/>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Trends in Causes of Death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proportion of deaths among individuals reported with HIV infection attributed to HIV-related causes decreased from </a:t>
            </a:r>
            <a:r>
              <a:rPr lang="en-US" sz="1200" dirty="0">
                <a:latin typeface="Arial" panose="020B0604020202020204" pitchFamily="34" charset="0"/>
                <a:ea typeface="Calibri" panose="020F0502020204030204" pitchFamily="34" charset="0"/>
                <a:cs typeface="Times New Roman" panose="02020603050405020304" pitchFamily="18" charset="0"/>
              </a:rPr>
              <a:t>31</a:t>
            </a:r>
            <a:r>
              <a:rPr lang="en-US" sz="1200" dirty="0">
                <a:effectLst/>
                <a:latin typeface="Arial" panose="020B0604020202020204" pitchFamily="34" charset="0"/>
                <a:ea typeface="Calibri" panose="020F0502020204030204" pitchFamily="34" charset="0"/>
                <a:cs typeface="Times New Roman" panose="02020603050405020304" pitchFamily="18" charset="0"/>
              </a:rPr>
              <a:t>% (N=</a:t>
            </a:r>
            <a:r>
              <a:rPr lang="en-US" sz="1200" dirty="0">
                <a:latin typeface="Arial" panose="020B0604020202020204" pitchFamily="34" charset="0"/>
                <a:ea typeface="Calibri" panose="020F0502020204030204" pitchFamily="34" charset="0"/>
                <a:cs typeface="Times New Roman" panose="02020603050405020304" pitchFamily="18" charset="0"/>
              </a:rPr>
              <a:t>89</a:t>
            </a:r>
            <a:r>
              <a:rPr lang="en-US" sz="1200" dirty="0">
                <a:effectLst/>
                <a:latin typeface="Arial" panose="020B0604020202020204" pitchFamily="34" charset="0"/>
                <a:ea typeface="Calibri" panose="020F0502020204030204" pitchFamily="34" charset="0"/>
                <a:cs typeface="Times New Roman" panose="02020603050405020304" pitchFamily="18" charset="0"/>
              </a:rPr>
              <a:t>/284) in 2015 to </a:t>
            </a:r>
            <a:r>
              <a:rPr lang="en-US" sz="1200" dirty="0">
                <a:latin typeface="Arial" panose="020B0604020202020204" pitchFamily="34" charset="0"/>
                <a:ea typeface="Calibri" panose="020F0502020204030204" pitchFamily="34" charset="0"/>
                <a:cs typeface="Times New Roman" panose="02020603050405020304" pitchFamily="18" charset="0"/>
              </a:rPr>
              <a:t>17</a:t>
            </a:r>
            <a:r>
              <a:rPr lang="en-US" sz="1200" dirty="0">
                <a:effectLst/>
                <a:latin typeface="Arial" panose="020B0604020202020204" pitchFamily="34" charset="0"/>
                <a:ea typeface="Calibri" panose="020F0502020204030204" pitchFamily="34" charset="0"/>
                <a:cs typeface="Times New Roman" panose="02020603050405020304" pitchFamily="18" charset="0"/>
              </a:rPr>
              <a:t>% (N=51/307) in 2023.</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2023, 22% (N=67/307) of deaths were attributable to both external causes of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injuries</a:t>
            </a:r>
            <a:r>
              <a:rPr lang="en-US" sz="1200" baseline="30000" dirty="0" err="1">
                <a:effectLst/>
                <a:latin typeface="Arial" panose="020B0604020202020204" pitchFamily="34" charset="0"/>
                <a:ea typeface="Calibri" panose="020F0502020204030204" pitchFamily="34" charset="0"/>
                <a:cs typeface="Times New Roman" panose="02020603050405020304" pitchFamily="18" charset="0"/>
              </a:rPr>
              <a:t>ii</a:t>
            </a:r>
            <a:r>
              <a:rPr lang="en-US" sz="1200" dirty="0">
                <a:effectLst/>
                <a:latin typeface="Arial" panose="020B0604020202020204" pitchFamily="34" charset="0"/>
                <a:ea typeface="Calibri" panose="020F0502020204030204" pitchFamily="34" charset="0"/>
                <a:cs typeface="Times New Roman" panose="02020603050405020304" pitchFamily="18" charset="0"/>
              </a:rPr>
              <a:t> and poisonings (which includes opioid overdoses) and cancer, followed by HIV which accounted for 17% (N=51/307), and heart disease which accounted for 9% (N=26/307). While COVID-19 was the third leading cause of death among persons reported with HIV infection in 2020, it was the </a:t>
            </a:r>
            <a:r>
              <a:rPr lang="en-US" sz="1200" dirty="0">
                <a:latin typeface="Arial" panose="020B0604020202020204" pitchFamily="34" charset="0"/>
                <a:ea typeface="Calibri" panose="020F0502020204030204" pitchFamily="34" charset="0"/>
                <a:cs typeface="Times New Roman" panose="02020603050405020304" pitchFamily="18" charset="0"/>
              </a:rPr>
              <a:t>eleventh</a:t>
            </a:r>
            <a:r>
              <a:rPr lang="en-US" sz="1200" dirty="0">
                <a:effectLst/>
                <a:latin typeface="Arial" panose="020B0604020202020204" pitchFamily="34" charset="0"/>
                <a:ea typeface="Calibri" panose="020F0502020204030204" pitchFamily="34" charset="0"/>
                <a:cs typeface="Times New Roman" panose="02020603050405020304" pitchFamily="18" charset="0"/>
              </a:rPr>
              <a:t> leading cause of death in 2023, accounting for only </a:t>
            </a:r>
            <a:r>
              <a:rPr lang="en-US" sz="1200" dirty="0">
                <a:latin typeface="Arial" panose="020B0604020202020204" pitchFamily="34" charset="0"/>
                <a:ea typeface="Calibri" panose="020F0502020204030204" pitchFamily="34" charset="0"/>
                <a:cs typeface="Times New Roman" panose="02020603050405020304" pitchFamily="18" charset="0"/>
              </a:rPr>
              <a:t>1</a:t>
            </a:r>
            <a:r>
              <a:rPr lang="en-US" sz="1200" dirty="0">
                <a:effectLst/>
                <a:latin typeface="Arial" panose="020B0604020202020204" pitchFamily="34" charset="0"/>
                <a:ea typeface="Calibri" panose="020F0502020204030204" pitchFamily="34" charset="0"/>
                <a:cs typeface="Times New Roman" panose="02020603050405020304" pitchFamily="18" charset="0"/>
              </a:rPr>
              <a:t>% (N=</a:t>
            </a:r>
            <a:r>
              <a:rPr lang="en-US" sz="1200" dirty="0">
                <a:latin typeface="Arial" panose="020B0604020202020204" pitchFamily="34" charset="0"/>
                <a:ea typeface="Calibri" panose="020F0502020204030204" pitchFamily="34" charset="0"/>
                <a:cs typeface="Times New Roman" panose="02020603050405020304" pitchFamily="18" charset="0"/>
              </a:rPr>
              <a:t>3</a:t>
            </a:r>
            <a:r>
              <a:rPr lang="en-US" sz="1200" dirty="0">
                <a:effectLst/>
                <a:latin typeface="Arial" panose="020B0604020202020204" pitchFamily="34" charset="0"/>
                <a:ea typeface="Calibri" panose="020F0502020204030204" pitchFamily="34" charset="0"/>
                <a:cs typeface="Times New Roman" panose="02020603050405020304" pitchFamily="18" charset="0"/>
              </a:rPr>
              <a:t>/307) of deaths in that year. By comparison, the leading causes of death in 2023 among the general population of Massachusetts residents cancer, which accounted for 21% (N=12,631/61,219) of deaths, heart disease, which accounted for 20% (N=11,970/61,219), unintentional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injuries</a:t>
            </a:r>
            <a:r>
              <a:rPr lang="en-US" sz="1200" baseline="30000" dirty="0" err="1">
                <a:latin typeface="Arial" panose="020B0604020202020204" pitchFamily="34" charset="0"/>
                <a:ea typeface="Calibri" panose="020F0502020204030204" pitchFamily="34" charset="0"/>
                <a:cs typeface="Times New Roman" panose="02020603050405020304" pitchFamily="18" charset="0"/>
              </a:rPr>
              <a:t>iii</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which accounted for 7% (N=4,465/61,219), and chronic lower respiratory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disease,</a:t>
            </a:r>
            <a:r>
              <a:rPr lang="en-US" sz="1200" baseline="30000" dirty="0" err="1">
                <a:latin typeface="Arial" panose="020B0604020202020204" pitchFamily="34" charset="0"/>
                <a:ea typeface="Calibri" panose="020F0502020204030204" pitchFamily="34" charset="0"/>
                <a:cs typeface="Times New Roman" panose="02020603050405020304" pitchFamily="18" charset="0"/>
              </a:rPr>
              <a:t>iv</a:t>
            </a:r>
            <a:r>
              <a:rPr lang="en-US" sz="1200" dirty="0">
                <a:effectLst/>
                <a:latin typeface="Arial" panose="020B0604020202020204" pitchFamily="34" charset="0"/>
                <a:ea typeface="Calibri" panose="020F0502020204030204" pitchFamily="34" charset="0"/>
                <a:cs typeface="Times New Roman" panose="02020603050405020304" pitchFamily="18" charset="0"/>
              </a:rPr>
              <a:t> which accounted for 4% (N=2,484/61,219).</a:t>
            </a:r>
            <a:r>
              <a:rPr lang="en-US" sz="1200" baseline="30000" dirty="0">
                <a:latin typeface="Arial" panose="020B0604020202020204" pitchFamily="34" charset="0"/>
                <a:ea typeface="Calibri" panose="020F0502020204030204" pitchFamily="34" charset="0"/>
                <a:cs typeface="Times New Roman" panose="02020603050405020304" pitchFamily="18" charset="0"/>
              </a:rPr>
              <a:t>v</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aseline="30000" dirty="0" err="1">
                <a:latin typeface="Arial Narrow" panose="020B0606020202030204" pitchFamily="34" charset="0"/>
              </a:rPr>
              <a:t>i</a:t>
            </a:r>
            <a:r>
              <a:rPr lang="en-US" sz="1200" dirty="0">
                <a:latin typeface="Arial Narrow" panose="020B0606020202030204" pitchFamily="34" charset="0"/>
              </a:rPr>
              <a:t> Please consider the impact of the COVID-19 pandemic on infectious disease screening, treatment, and surveillance in the interpretation of 2020–2022 data</a:t>
            </a:r>
          </a:p>
          <a:p>
            <a:r>
              <a:rPr lang="en-US" sz="1200" baseline="30000" dirty="0">
                <a:latin typeface="Arial Narrow" panose="020B0606020202030204" pitchFamily="34" charset="0"/>
              </a:rPr>
              <a:t>ii</a:t>
            </a:r>
            <a:r>
              <a:rPr lang="en-US" sz="1200" dirty="0">
                <a:latin typeface="Arial Narrow" panose="020B0606020202030204" pitchFamily="34" charset="0"/>
              </a:rPr>
              <a:t> External causes of injuries include intentional injuries (e.g., homicide and suicide), unintentional injuries (e.g., motor vehicle and non-transport related accidents), and injuries of undetermined intent.</a:t>
            </a:r>
          </a:p>
          <a:p>
            <a:r>
              <a:rPr lang="en-US" sz="1200" baseline="30000" dirty="0">
                <a:latin typeface="Arial Narrow" panose="020B0606020202030204" pitchFamily="34" charset="0"/>
              </a:rPr>
              <a:t>iii </a:t>
            </a:r>
            <a:r>
              <a:rPr lang="en-US" sz="1200" dirty="0">
                <a:latin typeface="Arial Narrow" panose="020B0606020202030204" pitchFamily="34" charset="0"/>
              </a:rPr>
              <a:t>Unintentional injuries include injuries such as motor vehicle-related and other transportation related deaths, falls, fires, and drownings that were not intended to occur</a:t>
            </a:r>
          </a:p>
          <a:p>
            <a:r>
              <a:rPr lang="en-US" sz="1200" baseline="30000" dirty="0">
                <a:latin typeface="Arial Narrow" panose="020B0606020202030204" pitchFamily="34" charset="0"/>
              </a:rPr>
              <a:t>iv </a:t>
            </a:r>
            <a:r>
              <a:rPr lang="en-US" sz="1200" dirty="0">
                <a:latin typeface="Arial Narrow" panose="020B0606020202030204" pitchFamily="34" charset="0"/>
              </a:rPr>
              <a:t>Chronic Lower Respiratory Disease (ICD-10 title) corresponds to Chronic Obstructive Pulmonary Disease (COPD) (ICD-9 title). ICD10 codes for this cause of death are J40-J47.</a:t>
            </a:r>
          </a:p>
          <a:p>
            <a:r>
              <a:rPr lang="en-US" sz="1200" baseline="30000" dirty="0">
                <a:latin typeface="Arial Narrow" panose="020B0606020202030204" pitchFamily="34" charset="0"/>
              </a:rPr>
              <a:t>v</a:t>
            </a:r>
            <a:r>
              <a:rPr lang="en-US" sz="1200" dirty="0">
                <a:latin typeface="Arial Narrow" panose="020B0606020202030204" pitchFamily="34" charset="0"/>
              </a:rPr>
              <a:t> Source: Massachusetts Department of Public Health, Office of Population Health. Note: 2023 death data are preliminary, and 2024 death data are not yet available. </a:t>
            </a:r>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2685002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bar charts showing the percentage distribution of recent HIV diagnoses and people living with HIV infection by health service region.</a:t>
            </a:r>
          </a:p>
          <a:p>
            <a:endParaRPr lang="en-US" dirty="0"/>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The great</a:t>
            </a:r>
            <a:r>
              <a:rPr lang="en-US" sz="1200" dirty="0">
                <a:latin typeface="Arial" panose="020B0604020202020204" pitchFamily="34" charset="0"/>
                <a:ea typeface="Calibri" panose="020F0502020204030204" pitchFamily="34" charset="0"/>
                <a:cs typeface="Times New Roman" panose="02020603050405020304" pitchFamily="18" charset="0"/>
              </a:rPr>
              <a:t>est</a:t>
            </a:r>
            <a:r>
              <a:rPr lang="en-US" sz="1200" dirty="0">
                <a:effectLst/>
                <a:latin typeface="Arial" panose="020B0604020202020204" pitchFamily="34" charset="0"/>
                <a:ea typeface="Calibri" panose="020F0502020204030204" pitchFamily="34" charset="0"/>
                <a:cs typeface="Times New Roman" panose="02020603050405020304" pitchFamily="18" charset="0"/>
              </a:rPr>
              <a:t> proportion of new HIV infection diagnoses in </a:t>
            </a:r>
            <a:r>
              <a:rPr lang="en-US" sz="1200" dirty="0"/>
              <a:t>2022 – 2024</a:t>
            </a:r>
            <a:r>
              <a:rPr lang="en-US" sz="1200" baseline="30000" dirty="0"/>
              <a:t>i</a:t>
            </a:r>
            <a:r>
              <a:rPr lang="en-US" sz="1200" dirty="0">
                <a:effectLst/>
                <a:latin typeface="Arial" panose="020B0604020202020204" pitchFamily="34" charset="0"/>
                <a:ea typeface="Calibri" panose="020F0502020204030204" pitchFamily="34" charset="0"/>
                <a:cs typeface="Times New Roman" panose="02020603050405020304" pitchFamily="18" charset="0"/>
              </a:rPr>
              <a:t> was among residents of the Boston HSR (25%), followed by the Northeast HSR (20%), the Southeast HSR (</a:t>
            </a:r>
            <a:r>
              <a:rPr lang="en-US" sz="1200" dirty="0">
                <a:latin typeface="Arial" panose="020B0604020202020204" pitchFamily="34" charset="0"/>
                <a:ea typeface="Calibri" panose="020F0502020204030204" pitchFamily="34" charset="0"/>
                <a:cs typeface="Times New Roman" panose="02020603050405020304" pitchFamily="18" charset="0"/>
              </a:rPr>
              <a:t>20</a:t>
            </a:r>
            <a:r>
              <a:rPr lang="en-US" sz="1200" dirty="0">
                <a:effectLst/>
                <a:latin typeface="Arial" panose="020B0604020202020204" pitchFamily="34" charset="0"/>
                <a:ea typeface="Calibri" panose="020F0502020204030204" pitchFamily="34" charset="0"/>
                <a:cs typeface="Times New Roman" panose="02020603050405020304" pitchFamily="18" charset="0"/>
              </a:rPr>
              <a:t>%), and the Metro West HSR (14%). Similar geographic distributions were observed for persons living with HIV infection (PLWH). The Boston HSR had the highest proportion of PLWH in 2024 (26%), followed by the Northeast HSR (19%), the Southeast HSR (17%), and the Metro West HSR (16%).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03172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displays trends in the annual number of new HIV diagnoses and deaths among individuals with HIV/AIDS from 2015-2024.</a:t>
            </a:r>
          </a:p>
          <a:p>
            <a:endParaRPr lang="en-US" dirty="0"/>
          </a:p>
          <a:p>
            <a:pPr lvl="0">
              <a:spcAft>
                <a:spcPts val="600"/>
              </a:spcAft>
            </a:pPr>
            <a:r>
              <a:rPr lang="en-US" sz="1200" dirty="0">
                <a:latin typeface="Arial" panose="020B0604020202020204" pitchFamily="34" charset="0"/>
                <a:cs typeface="Arial" panose="020B0604020202020204" pitchFamily="34" charset="0"/>
              </a:rPr>
              <a:t>After ranging from 609 to 654 from 2015 to 2018, the number of new HIV infection diagnoses declined to 529 in 2019. In 2020, the number of new HIV infection diagnoses further declined to 435 and then remained at this lower level in 2021 and 2022, when there were 451 and 448 diagnoses, respectively. However, caution should be used in the interpretation of this decline and subsequent stabilization due to the impact of COVID-19 on access to HIV testing and care services, and case surveillance activities. The number of new HIV infection diagnoses returned to pre-pandemic levels in 2023 (N=546), increasing by 22% compared to the prior year, and then by an additional 10% in 2024 (N=602). The number of deaths due to any cause among individuals reported with HIV infection increased by 14% from 325 in 2015 to a peak of 369 in 2022 and then decreased by 11% to 330 in 2024.</a:t>
            </a:r>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recent HIV diagnoses by exposure mode for each of six health service regions: Boston, Central, MetroWest, Northeast, Southeast, and Western.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MSM was the most frequently reported exposure mode in all regions of Massachusetts for individuals diagnosed with HIV infection during 2022 to 2024, accounting for 54% of diagnoses in the Western HSR, 46% in the Metro West HSR, 43% in the Central HSR, </a:t>
            </a:r>
            <a:r>
              <a:rPr lang="en-US" sz="1200" dirty="0">
                <a:latin typeface="Arial" panose="020B0604020202020204" pitchFamily="34" charset="0"/>
                <a:ea typeface="Calibri" panose="020F0502020204030204" pitchFamily="34" charset="0"/>
                <a:cs typeface="Times New Roman" panose="02020603050405020304" pitchFamily="18" charset="0"/>
              </a:rPr>
              <a:t>42% in the Boston HSR, </a:t>
            </a:r>
            <a:r>
              <a:rPr lang="en-US" sz="1200" dirty="0">
                <a:effectLst/>
                <a:latin typeface="Arial" panose="020B0604020202020204" pitchFamily="34" charset="0"/>
                <a:ea typeface="Calibri" panose="020F0502020204030204" pitchFamily="34" charset="0"/>
                <a:cs typeface="Times New Roman" panose="02020603050405020304" pitchFamily="18" charset="0"/>
              </a:rPr>
              <a:t>38% in the Northeast HSR, and 35% in the Southeast HSR. The Boston and Central HSRs had the highest proportion of individuals with IDU exposure mode, </a:t>
            </a:r>
            <a:r>
              <a:rPr lang="en-US" sz="1200" dirty="0">
                <a:latin typeface="Arial" panose="020B0604020202020204" pitchFamily="34" charset="0"/>
                <a:ea typeface="Calibri" panose="020F0502020204030204" pitchFamily="34" charset="0"/>
                <a:cs typeface="Times New Roman" panose="02020603050405020304" pitchFamily="18" charset="0"/>
              </a:rPr>
              <a:t>both at 9</a:t>
            </a:r>
            <a:r>
              <a:rPr lang="en-US" sz="1200" dirty="0">
                <a:effectLst/>
                <a:latin typeface="Arial" panose="020B0604020202020204" pitchFamily="34" charset="0"/>
                <a:ea typeface="Calibri" panose="020F0502020204030204" pitchFamily="34" charset="0"/>
                <a:cs typeface="Times New Roman" panose="02020603050405020304" pitchFamily="18" charset="0"/>
              </a:rPr>
              <a:t>%. IDU accounted for 4% to 7% of HIV infection diagnoses in the remaining regions.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4215930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recent HIV diagnoses by race/ethnicity for each of six health service regions: Boston, Central, MetroWest, Northeast, Southeast, and Western.</a:t>
            </a:r>
          </a:p>
          <a:p>
            <a:endParaRPr lang="en-US" dirty="0"/>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The Southeast and </a:t>
            </a:r>
            <a:r>
              <a:rPr lang="en-US" sz="1200" dirty="0">
                <a:latin typeface="Arial" panose="020B0604020202020204" pitchFamily="34" charset="0"/>
                <a:ea typeface="Calibri" panose="020F0502020204030204" pitchFamily="34" charset="0"/>
                <a:cs typeface="Times New Roman" panose="02020603050405020304" pitchFamily="18" charset="0"/>
              </a:rPr>
              <a:t>Western</a:t>
            </a:r>
            <a:r>
              <a:rPr lang="en-US" sz="1200" dirty="0">
                <a:effectLst/>
                <a:latin typeface="Arial" panose="020B0604020202020204" pitchFamily="34" charset="0"/>
                <a:ea typeface="Calibri" panose="020F0502020204030204" pitchFamily="34" charset="0"/>
                <a:cs typeface="Times New Roman" panose="02020603050405020304" pitchFamily="18" charset="0"/>
              </a:rPr>
              <a:t> HSRs had the highest proportions of </a:t>
            </a:r>
            <a:r>
              <a:rPr lang="en-US" sz="1200" dirty="0">
                <a:latin typeface="Arial" panose="020B0604020202020204" pitchFamily="34" charset="0"/>
                <a:ea typeface="Calibri" panose="020F0502020204030204" pitchFamily="34" charset="0"/>
                <a:cs typeface="Times New Roman" panose="02020603050405020304" pitchFamily="18" charset="0"/>
              </a:rPr>
              <a:t>recent HIV infection diagnoses (2022–2024) among White (non-Hispanic) individuals at 34% and 33%, respectively, while the Southeast HSR had the highest proportion among Black non-Hispanic individuals at 49%, and the Western and Northeast HSRs had the highest proportion among Hispanic/Latinx individuals at 39% and 38%, respectively</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57033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that displays the average annual rate of HIV diagnosis per 100,000 population for all Massachusetts counties: Barnstable/Dukes/Nantucket (7.0), Berkshire (6.0), Bristol (7.5), Essex (7.2), Franklin (2.1), Hampden (8.6), Hampshire (2.8), Middlesex (5.9), Norfolk (4.8), Plymouth (9.7), Suffolk (14.7), and Worcester (6.4). </a:t>
            </a:r>
          </a:p>
          <a:p>
            <a:endParaRPr lang="en-US" dirty="0"/>
          </a:p>
          <a:p>
            <a:r>
              <a:rPr lang="en-US" sz="1200" dirty="0"/>
              <a:t>Suffolk County, in which Boston is the biggest city, was selected as one of 48 counties nationally that was prioritized for funding in the U.S. Department of Health and Human Services’ initiative “Ending the HIV Epidemic (EHE): A Plan for America”. This is a ten-year initiative beginning in 2020 to achieve a 75% reduction in new HIV infections in five years and at least a 90% reduction in ten years. For more information about EHE, see </a:t>
            </a:r>
            <a:r>
              <a:rPr lang="en-US" sz="1200" dirty="0">
                <a:hlinkClick r:id="rId3"/>
              </a:rPr>
              <a:t>https://www.hrsa.gov/ending-hiv-epidemic</a:t>
            </a:r>
            <a:r>
              <a:rPr lang="en-US" sz="1200" dirty="0"/>
              <a:t> and the </a:t>
            </a:r>
            <a:r>
              <a:rPr lang="en-US" sz="1200" dirty="0">
                <a:hlinkClick r:id="rId4"/>
              </a:rPr>
              <a:t>Suffolk County EHE Plan</a:t>
            </a:r>
            <a:r>
              <a:rPr lang="en-US" sz="1200" dirty="0"/>
              <a:t>. Suffolk County had the highest average age-adjusted rate of HIV infection diagnosis during 2022 to 2024 among all Massachusetts counties at 14.7 per 100,000, as well as the highest prevalence rate of persons living with HIV infection in 2024 at 798.1 per 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403497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average annual rate of diagnosis per 100,000 population by city/town. Cities and towns are in one of six categories: no reported cases, less than 2.6 per 100,000, 2.7-4.1 per 100,000, 4.2-5.6 per 100,000, 5.7-8.9 per 100,000, or greater than 8.9 per 100,000.</a:t>
            </a:r>
          </a:p>
          <a:p>
            <a:endParaRPr lang="en-US" dirty="0"/>
          </a:p>
          <a:p>
            <a:pPr marL="171450" indent="-171450">
              <a:lnSpc>
                <a:spcPct val="115000"/>
              </a:lnSpc>
              <a:buFont typeface="Arial" panose="020B0604020202020204" pitchFamily="34" charset="0"/>
              <a:buChar char="•"/>
            </a:pPr>
            <a:r>
              <a:rPr lang="en-US" sz="1200" dirty="0"/>
              <a:t>The cities and towns</a:t>
            </a:r>
            <a:r>
              <a:rPr lang="en-US" sz="1200" baseline="30000" dirty="0">
                <a:ea typeface="Calibri" panose="020F0502020204030204" pitchFamily="34" charset="0"/>
              </a:rPr>
              <a:t>2</a:t>
            </a:r>
            <a:r>
              <a:rPr lang="en-US" sz="1200" dirty="0"/>
              <a:t> with the highest average annual rate of HIV infection diagnosis during 2022 to 2024</a:t>
            </a:r>
            <a:r>
              <a:rPr lang="en-US" sz="1200" baseline="30000" dirty="0"/>
              <a:t>3</a:t>
            </a:r>
            <a:r>
              <a:rPr lang="en-US" sz="1200" dirty="0"/>
              <a:t> included Brockton (30.3 per 100,000), Everett (21.1), Chelsea (19.6), Randolph (18.1), and Boston (17.4). </a:t>
            </a:r>
          </a:p>
          <a:p>
            <a:pPr marL="171450" indent="-171450">
              <a:lnSpc>
                <a:spcPct val="115000"/>
              </a:lnSpc>
              <a:buFont typeface="Arial" panose="020B0604020202020204" pitchFamily="34" charset="0"/>
              <a:buChar char="•"/>
            </a:pPr>
            <a:r>
              <a:rPr lang="en-US" sz="1200" dirty="0"/>
              <a:t>Boston had the highest number of new HIV infection diagnoses from 2022–2024 (N=352), followed by Brockton (N=96).</a:t>
            </a:r>
          </a:p>
          <a:p>
            <a:endParaRPr lang="en-US" dirty="0"/>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Among cities that reported at least 12 HIV infections during 2022-2024. City/town is based on residence at HIV infection diagnosis and excludes individuals diagnosed in a correctional facility.</a:t>
            </a:r>
          </a:p>
          <a:p>
            <a:r>
              <a:rPr lang="en-US" sz="1200" baseline="30000" dirty="0">
                <a:latin typeface="Arial Narrow" panose="020B0606020202030204" pitchFamily="34" charset="0"/>
                <a:cs typeface="Arial" panose="020B0604020202020204" pitchFamily="34" charset="0"/>
              </a:rPr>
              <a:t>3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2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2905416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HIV prevalence rate per 100,000 population by city/town. Cities and towns are in one of six categories: no reported cases, less than 84.2 per 100,000, 84.2-122.4 per 100,000, 122.5-170.4 per 100,000, 170.5-275.8 per 100,000, or greater than 275.8 per 100,000.</a:t>
            </a:r>
          </a:p>
          <a:p>
            <a:endParaRPr lang="en-US" dirty="0"/>
          </a:p>
          <a:p>
            <a:pPr marL="171450" indent="-171450">
              <a:lnSpc>
                <a:spcPct val="115000"/>
              </a:lnSpc>
              <a:buFont typeface="Arial" panose="020B0604020202020204" pitchFamily="34" charset="0"/>
              <a:buChar char="•"/>
            </a:pPr>
            <a:r>
              <a:rPr lang="en-US" sz="1200" dirty="0"/>
              <a:t>The cities and towns</a:t>
            </a:r>
            <a:r>
              <a:rPr lang="en-US" sz="1200" baseline="30000" dirty="0">
                <a:ea typeface="Calibri" panose="020F0502020204030204" pitchFamily="34" charset="0"/>
              </a:rPr>
              <a:t>2</a:t>
            </a:r>
            <a:r>
              <a:rPr lang="en-US" sz="1200" dirty="0"/>
              <a:t> with the highest prevalence rate of PLWH in 2024 included Provincetown (12,313.6 per 100,000), Ayer (861.0), Boston (853.0), Springfield (846.5), and Chelsea (789.5).</a:t>
            </a:r>
            <a:r>
              <a:rPr lang="en-US" sz="1200" baseline="30000" dirty="0"/>
              <a:t>3</a:t>
            </a:r>
            <a:r>
              <a:rPr lang="en-US" sz="1200" dirty="0"/>
              <a:t> </a:t>
            </a:r>
          </a:p>
          <a:p>
            <a:pPr marL="171450" indent="-171450">
              <a:lnSpc>
                <a:spcPct val="115000"/>
              </a:lnSpc>
              <a:buFont typeface="Arial" panose="020B0604020202020204" pitchFamily="34" charset="0"/>
              <a:buChar char="•"/>
            </a:pPr>
            <a:r>
              <a:rPr lang="en-US" sz="1200" dirty="0"/>
              <a:t>Boston and Springfield had the highest numbers of PLWH in 2024, at 5,763 and 1,320, respectively.</a:t>
            </a:r>
          </a:p>
          <a:p>
            <a:endParaRPr lang="en-US" dirty="0"/>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Among cities that reported at least 50 PLWH in 2024. City/town is based on residence at HIV infection diagnosis and may include PLWH who may have been incarcerated in 2024.</a:t>
            </a: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The rates of HIV prevalence for Provincetown, and Ayer are high because of small population sizes (3,663 and 8,479, respectively), as opposed to the number of cases (451 and 73, respectively). The rate of HIV prevalence in Ayer is also high due to the inclusion of incarcerated individuals housed at Federal Medical Center (FMC) Devens</a:t>
            </a:r>
            <a:r>
              <a:rPr lang="en-US" sz="1200" dirty="0">
                <a:solidFill>
                  <a:srgbClr val="FF0000"/>
                </a:solidFill>
                <a:latin typeface="Arial Narrow" panose="020B0606020202030204" pitchFamily="34" charset="0"/>
                <a:cs typeface="Arial" panose="020B0604020202020204" pitchFamily="34" charset="0"/>
              </a:rPr>
              <a:t>.</a:t>
            </a:r>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2366491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percentage of individuals newly diagnosed with HIV infection in Massachusetts in 2023 who were linked to care (91%), retained in care (84%), and virally suppressed (85%).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mn-ea"/>
                <a:cs typeface="+mn-cs"/>
              </a:rPr>
              <a:t>Among those newly diagnosed individuals who were linked to care (N=468) and retained in care (N=433), rates of viral suppression were higher at 90% and 93%, respectively.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3205902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pie chart indicating the proportion of individuals who were newly diagnosed with HIV infection in 2023 who were virally suppressed (85%), missing viral load data (4%), or for whom viral load was not suppressed (12%). NOTE: Missing viral load data includes individuals who have not had a lab reported in the past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Among 513 individuals newly diagnosed with HIV infection in 2023 (and alive in Massachusetts through 2024), </a:t>
            </a:r>
            <a:r>
              <a:rPr lang="en-US" sz="1200" dirty="0">
                <a:latin typeface="Arial" panose="020B0604020202020204" pitchFamily="34" charset="0"/>
                <a:ea typeface="Calibri" panose="020F0502020204030204" pitchFamily="34" charset="0"/>
                <a:cs typeface="Times New Roman" panose="02020603050405020304" pitchFamily="18" charset="0"/>
              </a:rPr>
              <a:t>85</a:t>
            </a:r>
            <a:r>
              <a:rPr lang="en-US" sz="1200" dirty="0">
                <a:effectLst/>
                <a:latin typeface="Arial" panose="020B0604020202020204" pitchFamily="34" charset="0"/>
                <a:ea typeface="Calibri" panose="020F0502020204030204" pitchFamily="34" charset="0"/>
                <a:cs typeface="Times New Roman" panose="02020603050405020304" pitchFamily="18" charset="0"/>
              </a:rPr>
              <a:t>% were virally suppressed, 12% were not virally suppressed, and 4% did not have a viral load test in the year after diagnosis</a:t>
            </a:r>
            <a:r>
              <a:rPr lang="en-US" sz="1200" kern="1200" dirty="0">
                <a:solidFill>
                  <a:schemeClr val="tx1"/>
                </a:solidFill>
                <a:effectLst/>
                <a:latin typeface="+mn-lt"/>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3152381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which displays the percentage of individuals who were linked to care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a:t>
            </a:r>
          </a:p>
          <a:p>
            <a:endParaRPr lang="en-US" dirty="0"/>
          </a:p>
          <a:p>
            <a:r>
              <a:rPr lang="en-US" sz="1200" dirty="0">
                <a:latin typeface="Arial" panose="020B0604020202020204" pitchFamily="34" charset="0"/>
                <a:ea typeface="Calibri" panose="020F0502020204030204" pitchFamily="34" charset="0"/>
                <a:cs typeface="Times New Roman" panose="02020603050405020304" pitchFamily="18" charset="0"/>
              </a:rPr>
              <a:t>Among individuals diagnosed with HIV infection in 2023</a:t>
            </a:r>
            <a:r>
              <a:rPr lang="en-US" sz="1200" dirty="0">
                <a:effectLst/>
                <a:latin typeface="Arial" panose="020B0604020202020204" pitchFamily="34" charset="0"/>
                <a:ea typeface="Calibri" panose="020F0502020204030204" pitchFamily="34" charset="0"/>
                <a:cs typeface="Times New Roman" panose="02020603050405020304" pitchFamily="18" charset="0"/>
              </a:rPr>
              <a:t>, timely linkage to care differed by exposure mode and age at diagnosis.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92990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defRPr/>
            </a:pPr>
            <a:r>
              <a:rPr lang="en-US" dirty="0"/>
              <a:t>The figure is a bar chart which displays the percentage of individuals who were virally suppressed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a:t>
            </a:r>
          </a:p>
          <a:p>
            <a:endParaRPr lang="en-US" dirty="0"/>
          </a:p>
          <a:p>
            <a:r>
              <a:rPr lang="en-US" sz="1200" dirty="0">
                <a:effectLst/>
                <a:latin typeface="Arial" panose="020B0604020202020204" pitchFamily="34" charset="0"/>
                <a:ea typeface="Calibri" panose="020F0502020204030204" pitchFamily="34" charset="0"/>
                <a:cs typeface="Times New Roman" panose="02020603050405020304" pitchFamily="18" charset="0"/>
              </a:rPr>
              <a:t>Viral suppression was lowest among individuals with IDU exposure mode (5</a:t>
            </a:r>
            <a:r>
              <a:rPr lang="en-US" sz="1200" dirty="0">
                <a:latin typeface="Arial" panose="020B0604020202020204" pitchFamily="34" charset="0"/>
                <a:ea typeface="Calibri" panose="020F0502020204030204" pitchFamily="34" charset="0"/>
                <a:cs typeface="Times New Roman" panose="02020603050405020304" pitchFamily="18" charset="0"/>
              </a:rPr>
              <a:t>6</a:t>
            </a:r>
            <a:r>
              <a:rPr lang="en-US" sz="1200" dirty="0">
                <a:effectLst/>
                <a:latin typeface="Arial" panose="020B0604020202020204" pitchFamily="34" charset="0"/>
                <a:ea typeface="Calibri" panose="020F0502020204030204" pitchFamily="34" charset="0"/>
                <a:cs typeface="Times New Roman" panose="02020603050405020304" pitchFamily="18" charset="0"/>
              </a:rPr>
              <a:t>% compared to 81% to 90% among other exposure modes).</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053057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percentage of individuals living with HIV infection in Massachusetts in 2024 who were engaged in care (71%), retained in care (45%), and virally suppressed (64%). </a:t>
            </a:r>
          </a:p>
          <a:p>
            <a:endParaRPr lang="en-US" dirty="0"/>
          </a:p>
          <a:p>
            <a:pPr lvl="0" defTabSz="914400">
              <a:defRPr/>
            </a:pPr>
            <a:r>
              <a:rPr lang="en-US" sz="1200" dirty="0"/>
              <a:t>Among those PLWH who were engaged in care (N=16,663) and retained in care (N=10,469), rates of viral suppression were higher at 90% and 94%, respectively. Please note that the total number of PLWH used to calculate these rates includes all individuals who have ever been diagnosed with HIV infection in Massachusetts with no evidence of death or having moved out of the state or country. Quality assurance efforts are currently being conducted to update the number of PLWH used for this analysis. </a:t>
            </a:r>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13508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displays a trend in the annual number of persons living with HIV infection from 2015-2024</a:t>
            </a:r>
          </a:p>
          <a:p>
            <a:pPr lvl="0">
              <a:spcAft>
                <a:spcPts val="600"/>
              </a:spcAft>
            </a:pPr>
            <a:endParaRPr lang="en-US" sz="1200" dirty="0"/>
          </a:p>
          <a:p>
            <a:pPr lvl="0">
              <a:spcAft>
                <a:spcPts val="600"/>
              </a:spcAft>
            </a:pPr>
            <a:r>
              <a:rPr lang="en-US" sz="1200" dirty="0"/>
              <a:t>The number of persons living with HIV infection (PLWH) in Massachusetts increased by 13% from 22,078 in 2015 to 24,838 in 2024.</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20083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pie chart indicating the proportion of individuals who were living with HIV infection in 2024 who were virally suppressed (64%), missing viral load data (33%), or for whom viral load was not suppressed (4%). NOTE:  Missing Viral Load Data includes individuals who have not had a lab reported in the past year.</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Among 23,515 persons living with HIV infection (PLWH) in Massachusetts at the end of 2024</a:t>
            </a:r>
            <a:r>
              <a:rPr lang="en-US" sz="1200" baseline="30000" dirty="0"/>
              <a:t>i</a:t>
            </a:r>
            <a:r>
              <a:rPr lang="en-US" sz="1200" dirty="0"/>
              <a:t> (and diagnosed through 2023), 64% were reported as virally suppressed, 4% were reported as not virally suppressed, and 33% did not have a viral load test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3780716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which displays the percentage of individuals who were engaged in care among those living with HIV infection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2024, engagement in care among PLWH differed slightly by age.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3215210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which displays the percentage of individuals who were virally suppressed among those living with HIV infection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a:t>
            </a:r>
          </a:p>
          <a:p>
            <a:endParaRPr lang="en-US" sz="1200" dirty="0"/>
          </a:p>
          <a:p>
            <a:r>
              <a:rPr lang="en-US" sz="1200" dirty="0">
                <a:latin typeface="Arial" panose="020B0604020202020204" pitchFamily="34" charset="0"/>
                <a:ea typeface="Calibri" panose="020F0502020204030204" pitchFamily="34" charset="0"/>
                <a:cs typeface="Times New Roman" panose="02020603050405020304" pitchFamily="18" charset="0"/>
              </a:rPr>
              <a:t>Viral suppression was lowest among individuals with IDU exposure mode (58% compared to 62% to 68% among other exposure modes).</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38108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virally suppressed among those living with HIV infection and engaged in care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defTabSz="914400">
              <a:defRPr/>
            </a:pPr>
            <a:r>
              <a:rPr lang="en-US" sz="1200" dirty="0"/>
              <a:t>Among 16,663 persons living with HIV infection (PLWH) and engaged in care in Massachusetts at the end of 2024,</a:t>
            </a:r>
            <a:r>
              <a:rPr lang="en-US" sz="1200" baseline="30000" dirty="0"/>
              <a:t>i</a:t>
            </a:r>
            <a:r>
              <a:rPr lang="en-US" sz="1200" dirty="0"/>
              <a:t> viral suppression did not differ substantially by sex assigned at birth, race/ethnicity or age. Viral suppression was lowest among individuals with IDU exposure mode (85% compared to </a:t>
            </a:r>
            <a:r>
              <a:rPr lang="en-US" sz="1200" dirty="0">
                <a:latin typeface="Arial" panose="020B0604020202020204" pitchFamily="34" charset="0"/>
                <a:ea typeface="Calibri" panose="020F0502020204030204" pitchFamily="34" charset="0"/>
                <a:cs typeface="Times New Roman" panose="02020603050405020304" pitchFamily="18" charset="0"/>
              </a:rPr>
              <a:t>90% to 92% among other exposure modes).</a:t>
            </a:r>
            <a:endParaRPr lang="en-US" sz="1200" dirty="0"/>
          </a:p>
          <a:p>
            <a:endParaRPr lang="en-US" sz="1200" dirty="0"/>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3346621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of HIV infection diagnoses by the social vulnerability index. The distribution of social vulnerability by six categories (high, moderately high, moderately low, low, homeless, other/unknown) is displayed for each year.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F497D"/>
                </a:solidFill>
                <a:ea typeface="Calibri" panose="020F0502020204030204" pitchFamily="34" charset="0"/>
                <a:cs typeface="Arial" panose="020B0604020202020204" pitchFamily="34" charset="0"/>
              </a:rPr>
              <a:t>The social vulnerability index (SVI)</a:t>
            </a:r>
            <a:r>
              <a:rPr lang="en-US" sz="1200" i="1" baseline="30000" dirty="0" err="1">
                <a:solidFill>
                  <a:srgbClr val="1F497D"/>
                </a:solidFill>
                <a:ea typeface="Calibri" panose="020F0502020204030204" pitchFamily="34" charset="0"/>
                <a:cs typeface="Arial" panose="020B0604020202020204" pitchFamily="34" charset="0"/>
              </a:rPr>
              <a:t>i</a:t>
            </a:r>
            <a:r>
              <a:rPr lang="en-US" sz="1200" i="1" dirty="0">
                <a:solidFill>
                  <a:srgbClr val="1F497D"/>
                </a:solidFill>
                <a:ea typeface="Calibri" panose="020F0502020204030204" pitchFamily="34" charset="0"/>
                <a:cs typeface="Arial" panose="020B0604020202020204" pitchFamily="34" charset="0"/>
              </a:rPr>
              <a:t> is a tool to identify socially vulnerable communities that was created by CDC and the Agency for Toxic Substances and Disease Registry (ATSDR). The CDC/ATSDR SVI uses U.S. Census data to determine the social vulnerability of every census tract. The SVI ranks each tract on 16 social factors, including poverty, lack of vehicle access, and crowded housing, and groups them into four related themes: socioeconomic status, household characteristics, racial and ethnic minority status, and housing type/transportation. Each census tract receives a separate ranking for each of the four themes, as well as an overall ranking. Originally developed to incorporate social determinants of health into emergency response and recovery efforts for environmental and natural disasters, more recently, higher SVI has been linked to higher HIV diagnosis </a:t>
            </a:r>
            <a:r>
              <a:rPr lang="en-US" sz="1200" i="1" dirty="0" err="1">
                <a:solidFill>
                  <a:srgbClr val="1F497D"/>
                </a:solidFill>
                <a:ea typeface="Calibri" panose="020F0502020204030204" pitchFamily="34" charset="0"/>
                <a:cs typeface="Arial" panose="020B0604020202020204" pitchFamily="34" charset="0"/>
              </a:rPr>
              <a:t>rates,</a:t>
            </a:r>
            <a:r>
              <a:rPr lang="en-US" sz="1200" i="1" baseline="30000" dirty="0" err="1">
                <a:solidFill>
                  <a:srgbClr val="1F497D"/>
                </a:solidFill>
                <a:ea typeface="Calibri" panose="020F0502020204030204" pitchFamily="34" charset="0"/>
                <a:cs typeface="Arial" panose="020B0604020202020204" pitchFamily="34" charset="0"/>
              </a:rPr>
              <a:t>ii</a:t>
            </a:r>
            <a:r>
              <a:rPr lang="en-US" sz="1200" i="1" dirty="0">
                <a:solidFill>
                  <a:srgbClr val="1F497D"/>
                </a:solidFill>
                <a:ea typeface="Calibri" panose="020F0502020204030204" pitchFamily="34" charset="0"/>
                <a:cs typeface="Arial" panose="020B0604020202020204" pitchFamily="34" charset="0"/>
              </a:rPr>
              <a:t> COVID-19 mortality, and lower COVID-19 vaccination </a:t>
            </a:r>
            <a:r>
              <a:rPr lang="en-US" sz="1200" i="1" dirty="0" err="1">
                <a:solidFill>
                  <a:srgbClr val="1F497D"/>
                </a:solidFill>
                <a:ea typeface="Calibri" panose="020F0502020204030204" pitchFamily="34" charset="0"/>
                <a:cs typeface="Arial" panose="020B0604020202020204" pitchFamily="34" charset="0"/>
              </a:rPr>
              <a:t>coverage.</a:t>
            </a:r>
            <a:r>
              <a:rPr lang="en-US" sz="1200" i="1" baseline="30000" dirty="0" err="1">
                <a:solidFill>
                  <a:srgbClr val="1F497D"/>
                </a:solidFill>
                <a:ea typeface="Calibri" panose="020F0502020204030204" pitchFamily="34" charset="0"/>
                <a:cs typeface="Arial" panose="020B0604020202020204" pitchFamily="34" charset="0"/>
              </a:rPr>
              <a:t>iii</a:t>
            </a:r>
            <a:r>
              <a:rPr lang="en-US" sz="1200" i="1" dirty="0">
                <a:solidFill>
                  <a:srgbClr val="1F497D"/>
                </a:solidFill>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Social Vulnerability Index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kern="1200" dirty="0">
                <a:solidFill>
                  <a:schemeClr val="tx1"/>
                </a:solidFill>
                <a:latin typeface="+mn-lt"/>
                <a:ea typeface="+mn-ea"/>
                <a:cs typeface="+mn-cs"/>
              </a:rPr>
              <a:t>The majority of individuals recently diagnosed with HIV infection in Massachusetts were diagnosed in areas with high (48% in 2024) or moderately high (26% in 2024) social </a:t>
            </a:r>
            <a:r>
              <a:rPr lang="en-US" sz="1200" kern="1200" dirty="0" err="1">
                <a:solidFill>
                  <a:schemeClr val="tx1"/>
                </a:solidFill>
                <a:latin typeface="+mn-lt"/>
                <a:ea typeface="+mn-ea"/>
                <a:cs typeface="+mn-cs"/>
              </a:rPr>
              <a:t>vulnerability</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t>
            </a:r>
            <a:r>
              <a:rPr lang="en-US" sz="1200" baseline="30000" dirty="0" err="1">
                <a:effectLst/>
                <a:latin typeface="Arial" panose="020B0604020202020204" pitchFamily="34" charset="0"/>
                <a:ea typeface="Calibri" panose="020F0502020204030204" pitchFamily="34" charset="0"/>
                <a:cs typeface="Times New Roman" panose="02020603050405020304" pitchFamily="18" charset="0"/>
              </a:rPr>
              <a:t>iv</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aseline="30000" dirty="0" err="1">
                <a:latin typeface="Arial Narrow" panose="020B0606020202030204" pitchFamily="34" charset="0"/>
              </a:rPr>
              <a:t>i</a:t>
            </a:r>
            <a:r>
              <a:rPr lang="en-US" sz="1200" baseline="30000" dirty="0">
                <a:latin typeface="Arial Narrow" panose="020B0606020202030204" pitchFamily="34" charset="0"/>
              </a:rPr>
              <a:t> </a:t>
            </a:r>
            <a:r>
              <a:rPr lang="en-US" sz="1200" dirty="0">
                <a:latin typeface="Arial Narrow" panose="020B0606020202030204" pitchFamily="34" charset="0"/>
              </a:rPr>
              <a:t>For more information, see: </a:t>
            </a:r>
            <a:r>
              <a:rPr lang="en-US" sz="1200" dirty="0">
                <a:latin typeface="Arial Narrow" panose="020B0606020202030204" pitchFamily="34" charset="0"/>
                <a:hlinkClick r:id="rId3"/>
              </a:rPr>
              <a:t>https://www.atsdr.cdc.gov/placeandhealth/svi/index.html</a:t>
            </a:r>
            <a:r>
              <a:rPr lang="en-US" sz="1200" dirty="0">
                <a:latin typeface="Arial Narrow" panose="020B0606020202030204" pitchFamily="34" charset="0"/>
              </a:rPr>
              <a:t> </a:t>
            </a:r>
          </a:p>
          <a:p>
            <a:r>
              <a:rPr lang="en-US" sz="1200" baseline="30000" dirty="0">
                <a:latin typeface="Arial Narrow" panose="020B0606020202030204" pitchFamily="34" charset="0"/>
              </a:rPr>
              <a:t>ii </a:t>
            </a:r>
            <a:r>
              <a:rPr lang="en-US" sz="1200" dirty="0">
                <a:latin typeface="Arial Narrow" panose="020B0606020202030204" pitchFamily="34" charset="0"/>
              </a:rPr>
              <a:t>Gant, Z., Dailey, A., Hu, X. et al. A Census Tract–Level Examination of Diagnosed HIV Infection and Social Vulnerability among Black/African American, Hispanic/Latinx, and White Adults, 2018: United States. J. Racial and Ethnic Health Disparities (2022). </a:t>
            </a:r>
            <a:r>
              <a:rPr lang="en-US" sz="1200" dirty="0">
                <a:solidFill>
                  <a:srgbClr val="3333FF"/>
                </a:solidFill>
                <a:latin typeface="Arial Narrow" panose="020B0606020202030204" pitchFamily="34" charset="0"/>
                <a:hlinkClick r:id="rId4">
                  <a:extLst>
                    <a:ext uri="{A12FA001-AC4F-418D-AE19-62706E023703}">
                      <ahyp:hlinkClr xmlns:ahyp="http://schemas.microsoft.com/office/drawing/2018/hyperlinkcolor" val="tx"/>
                    </a:ext>
                  </a:extLst>
                </a:hlinkClick>
              </a:rPr>
              <a:t>https://doi.org/10.1007/s40615-022-01456-7</a:t>
            </a:r>
            <a:r>
              <a:rPr lang="en-US" sz="1200" dirty="0">
                <a:solidFill>
                  <a:srgbClr val="3333FF"/>
                </a:solidFill>
                <a:latin typeface="Arial Narrow" panose="020B0606020202030204" pitchFamily="34" charset="0"/>
              </a:rPr>
              <a:t>  </a:t>
            </a:r>
          </a:p>
          <a:p>
            <a:r>
              <a:rPr lang="en-US" sz="1200" baseline="30000" dirty="0">
                <a:latin typeface="Arial Narrow" panose="020B0606020202030204" pitchFamily="34" charset="0"/>
              </a:rPr>
              <a:t>iii </a:t>
            </a:r>
            <a:r>
              <a:rPr lang="en-US" sz="1200" dirty="0">
                <a:latin typeface="Arial Narrow" panose="020B0606020202030204" pitchFamily="34" charset="0"/>
              </a:rPr>
              <a:t>Dasgupta S, Bowen VB, </a:t>
            </a:r>
            <a:r>
              <a:rPr lang="en-US" sz="1200" dirty="0" err="1">
                <a:latin typeface="Arial Narrow" panose="020B0606020202030204" pitchFamily="34" charset="0"/>
              </a:rPr>
              <a:t>Leidner</a:t>
            </a:r>
            <a:r>
              <a:rPr lang="en-US" sz="1200" dirty="0">
                <a:latin typeface="Arial Narrow" panose="020B0606020202030204" pitchFamily="34" charset="0"/>
              </a:rPr>
              <a:t> A, et al. Association Between Social Vulnerability and a County’s Risk for Becoming a COVID-19 Hotspot — United States, June 1–July 25, 2020. MMWR </a:t>
            </a:r>
            <a:r>
              <a:rPr lang="en-US" sz="1200" dirty="0" err="1">
                <a:latin typeface="Arial Narrow" panose="020B0606020202030204" pitchFamily="34" charset="0"/>
              </a:rPr>
              <a:t>Morb</a:t>
            </a:r>
            <a:r>
              <a:rPr lang="en-US" sz="1200" dirty="0">
                <a:latin typeface="Arial Narrow" panose="020B0606020202030204" pitchFamily="34" charset="0"/>
              </a:rPr>
              <a:t> Mortal </a:t>
            </a:r>
            <a:r>
              <a:rPr lang="en-US" sz="1200" dirty="0" err="1">
                <a:latin typeface="Arial Narrow" panose="020B0606020202030204" pitchFamily="34" charset="0"/>
              </a:rPr>
              <a:t>Wkly</a:t>
            </a:r>
            <a:r>
              <a:rPr lang="en-US" sz="1200" dirty="0">
                <a:latin typeface="Arial Narrow" panose="020B0606020202030204" pitchFamily="34" charset="0"/>
              </a:rPr>
              <a:t> Rep 2020;69:1535–1541. DOI: </a:t>
            </a:r>
            <a:r>
              <a:rPr lang="en-US" sz="1200" dirty="0">
                <a:latin typeface="Arial Narrow" panose="020B0606020202030204" pitchFamily="34" charset="0"/>
                <a:hlinkClick r:id="rId5"/>
              </a:rPr>
              <a:t>http://dx.doi.org/10.15585/mmwr.mm6942a3</a:t>
            </a:r>
            <a:r>
              <a:rPr lang="en-US" sz="1200" dirty="0">
                <a:latin typeface="Arial Narrow" panose="020B0606020202030204" pitchFamily="34" charset="0"/>
              </a:rPr>
              <a:t>  </a:t>
            </a:r>
          </a:p>
          <a:p>
            <a:r>
              <a:rPr lang="en-US" sz="1200" baseline="30000" dirty="0">
                <a:latin typeface="Arial Narrow" panose="020B0606020202030204" pitchFamily="34" charset="0"/>
              </a:rPr>
              <a:t>iv</a:t>
            </a:r>
            <a:r>
              <a:rPr lang="en-US" sz="1200" dirty="0">
                <a:latin typeface="Arial Narrow" panose="020B0606020202030204" pitchFamily="34" charset="0"/>
              </a:rPr>
              <a:t> Please consider the impact of the COVID-19 pandemic on infectious disease screening, treatment, and surveillance in the interpretation of 2020 and 2021 data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284520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the distribution of recent HIV diagnoses by current gender, </a:t>
            </a:r>
            <a:r>
              <a:rPr lang="en-US" sz="1200" dirty="0"/>
              <a:t>age,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Disparities in the number of individuals diagnosed with HIV infection persist by current gender, exposure mode, and race/ethnicity in Massachusetts. Individuals newly diagnosed with HIV infection in Massachusetts during 2022–2024</a:t>
            </a:r>
            <a:r>
              <a:rPr lang="en-US" sz="1200" baseline="30000" dirty="0"/>
              <a:t>i</a:t>
            </a:r>
            <a:r>
              <a:rPr lang="en-US" sz="1200" dirty="0"/>
              <a:t> were predominantly male (71%), young (27% 20–29 year-olds and 35% 30–39 year-olds), Black (non-Hispanic) (38%), with an exposure mode of MSM (41%). While MSM was the leading exposure mode, a large percentage of new HIV infection diagnoses had no identified risk (29%).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92019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distribution of recent HIV diagnoses by place of birth (non-US, Puerto Rico/US Dependency, or US) for each of four racial/ethnic groups: White NH (N=432), Black NH (N=599), Hispanic/Latinx (N=504), and Asian/Pacific Islander (N=42).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800" dirty="0"/>
              <a:t>Seventy percent of Black (non-Hispanic) individuals diagnosed with HIV infection during 2022–2024 were born outside the US, compared to 67% of Asian/Pacific Islander, 59% of Hispanic/Latinx, and 9% of White (non-Hispanic) individuals.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67366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a comparison of the distribution of recent HIV diagnoses for individuals assigned male at birth (AMAB) and individuals assigned female at birth (AFAB) by </a:t>
            </a:r>
            <a:r>
              <a:rPr lang="en-US" sz="1200" dirty="0">
                <a:latin typeface="Arial" panose="020B0604020202020204" pitchFamily="34" charset="0"/>
                <a:ea typeface="Calibri" panose="020F0502020204030204" pitchFamily="34" charset="0"/>
              </a:rPr>
              <a:t>race/ethnicity, age, exposure mode, and place of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distributions of new HIV infection diagnoses by race/ethnicity, age, exposure mode, and place of birth varied by sex assigned at birth: the largest proportion of individuals assigned male at birth (AMAB) was Hispanic/Latinx (36%), while the largest proportion of individuals assigned female at birth (AFAB) was Black (non-Hispanic) (60%). A larger proportion of individuals AMAB (31%) than AFAB (14%) was diagnosed between the ages of 20 and 29 years. MSM was the predominant exposure mode among individuals AMAB (56%), while presumed heterosexual sex was the predominant exposure mode among individuals AFAB (53%). A larger proportion of individuals AFAB (67%) than AMAB (43%) was born outside the US.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58133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distribution of recent HIV diagnoses by exposure mode for each of three racial/ethnic groups: White NH (N=432), Black NH (N=599), Hispanic/Latinx (N=504).</a:t>
            </a:r>
          </a:p>
          <a:p>
            <a:endParaRPr lang="en-US" dirty="0"/>
          </a:p>
          <a:p>
            <a:pPr rtl="0" fontAlgn="base"/>
            <a:r>
              <a:rPr lang="en-US" sz="1200" dirty="0"/>
              <a:t>While the predominant exposure mode among White (non-Hispanic) and Hispanic/Latinx individuals recently diagnosed with HIV infection was MSM (48% and 55%, respectively), the largest proportion of Black (non-Hispanic) individuals was assigned no identified risk for exposure mode (40%). Of the Black (non-Hispanic) individuals assigned NIR, 79% (N=190/239) were non-US born. </a:t>
            </a:r>
            <a:r>
              <a:rPr lang="en-US" sz="1200" b="0" i="1" u="none" kern="1200" dirty="0">
                <a:solidFill>
                  <a:schemeClr val="tx1"/>
                </a:solidFill>
                <a:effectLst/>
                <a:latin typeface="+mn-lt"/>
                <a:ea typeface="+mn-ea"/>
                <a:cs typeface="+mn-cs"/>
              </a:rPr>
              <a:t>Please note that although field epidemiologists offer additional support in the collection of risk information, some of the information doesn’t meet the CDC-defined exposure mode categories. For example, risks occurring outside the US, such as transfusion/transplant risk (blood product), are not assigned as a primary exposure mode because it is not possible to verify the information internationally, so these cases would be assigned no identified risk.</a:t>
            </a:r>
            <a:r>
              <a:rPr lang="en-US" sz="1200" b="0" i="0" u="none"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endParaRPr lang="en-US" sz="12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64355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average annual HIV diagnosis rates per 100,000 among individuals assigned male at birth, individuals assigned female at birth, and the Massachusetts total population for four racial/ethnic groups: White NH, Black NH, Hispanic/Latinx, and Asian/Pacific Islander.</a:t>
            </a:r>
          </a:p>
          <a:p>
            <a:pPr>
              <a:lnSpc>
                <a:spcPct val="115000"/>
              </a:lnSpc>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2022 – 2024, the average annual age-adjusted HIV diagnosis rate per 100,000 population of individuals assigned male at birth (AMAB) was </a:t>
            </a:r>
            <a:r>
              <a:rPr lang="en-US" sz="1200" dirty="0">
                <a:latin typeface="Arial" panose="020B0604020202020204" pitchFamily="34" charset="0"/>
                <a:ea typeface="Calibri" panose="020F0502020204030204" pitchFamily="34" charset="0"/>
                <a:cs typeface="Times New Roman" panose="02020603050405020304" pitchFamily="18" charset="0"/>
              </a:rPr>
              <a:t>nearly </a:t>
            </a:r>
            <a:r>
              <a:rPr lang="en-US" sz="1200" dirty="0">
                <a:effectLst/>
                <a:latin typeface="Arial" panose="020B0604020202020204" pitchFamily="34" charset="0"/>
                <a:ea typeface="Calibri" panose="020F0502020204030204" pitchFamily="34" charset="0"/>
                <a:cs typeface="Times New Roman" panose="02020603050405020304" pitchFamily="18" charset="0"/>
              </a:rPr>
              <a:t>three times that of individuals assigned female at birth (AFAB). There were large disparities in average annual age-adjusted HIV diagnosis rates for 2022 to 2024 by race/ethnicity. Compared to the rate among White (non-Hispanic) individuals, the rate among: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was 13 times greater, and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was </a:t>
            </a:r>
            <a:r>
              <a:rPr lang="en-US" sz="1200" dirty="0">
                <a:latin typeface="Arial" panose="020B0604020202020204" pitchFamily="34" charset="0"/>
                <a:ea typeface="Calibri" panose="020F0502020204030204" pitchFamily="34" charset="0"/>
                <a:cs typeface="Times New Roman" panose="02020603050405020304" pitchFamily="18" charset="0"/>
              </a:rPr>
              <a:t>six</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greater.</a:t>
            </a:r>
          </a:p>
          <a:p>
            <a:pPr marR="0">
              <a:lnSpc>
                <a:spcPct val="115000"/>
              </a:lnSpc>
              <a:spcBef>
                <a:spcPts val="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With respect to differences based on race/ethnicity and sex assigned at birth, the average annual age-adjusted HIV diagnosis rate for 2022 to 2024 among:</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assigned male at birth (AMAB) was </a:t>
            </a:r>
            <a:r>
              <a:rPr lang="en-US" sz="1200" dirty="0">
                <a:latin typeface="Arial" panose="020B0604020202020204" pitchFamily="34" charset="0"/>
                <a:ea typeface="Calibri" panose="020F0502020204030204" pitchFamily="34" charset="0"/>
                <a:cs typeface="Times New Roman" panose="02020603050405020304" pitchFamily="18" charset="0"/>
              </a:rPr>
              <a:t>nine</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White (non-Hispanic) individuals AMAB,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AMAB was </a:t>
            </a:r>
            <a:r>
              <a:rPr lang="en-US" sz="1200" dirty="0">
                <a:latin typeface="Arial" panose="020B0604020202020204" pitchFamily="34" charset="0"/>
                <a:ea typeface="Calibri" panose="020F0502020204030204" pitchFamily="34" charset="0"/>
                <a:cs typeface="Times New Roman" panose="02020603050405020304" pitchFamily="18" charset="0"/>
              </a:rPr>
              <a:t>six</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White (non-Hispanic) individuals AMAB,</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assigned female at birth (AFAB) was </a:t>
            </a:r>
            <a:r>
              <a:rPr lang="en-US" sz="1200" dirty="0">
                <a:latin typeface="Arial" panose="020B0604020202020204" pitchFamily="34" charset="0"/>
                <a:ea typeface="Calibri" panose="020F0502020204030204" pitchFamily="34" charset="0"/>
                <a:cs typeface="Times New Roman" panose="02020603050405020304" pitchFamily="18" charset="0"/>
              </a:rPr>
              <a:t>28</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White (non-Hispanic) individuals AFAB, and</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AFAB was five times that of White (non-Hispanic) individuals AFAB</a:t>
            </a: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141859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the distribution of persons living with HIV infection by current gender, </a:t>
            </a:r>
            <a:r>
              <a:rPr lang="en-US" sz="1200" dirty="0"/>
              <a:t>age,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Racial/ethnic disparities persist among PLWH, and marked differences exist by current gender, age, and exposure mode. PLWH in Massachusetts are predominantly male (70%), older (38% aged 60+ years), and White non-Hispanic (36%). Male-to-male sex was the most frequently reported exposure mode, at 40%.</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3567456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0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 uri="{C183D7F6-B498-43B3-948B-1728B52AA6E4}">
                <adec:decorative xmlns:adec="http://schemas.microsoft.com/office/drawing/2017/decorative" val="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venir Next LT Pro" panose="020B05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venir Next LT Pro" panose="020B0504020202020204" pitchFamily="34" charset="0"/>
                <a:cs typeface="Arial" panose="020B0604020202020204" pitchFamily="34" charset="0"/>
              </a:rPr>
              <a:t>Massachusetts Department of Public Health</a:t>
            </a:r>
          </a:p>
        </p:txBody>
      </p:sp>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venir Next LT Pro" panose="020B05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venir Next LT Pro" panose="020B05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venir Next LT Pro" panose="020B05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pic>
        <p:nvPicPr>
          <p:cNvPr id="14" name="Picture 13" descr="Logo, company name&#10;&#10;AI-generated content may be incorrect.">
            <a:extLst>
              <a:ext uri="{FF2B5EF4-FFF2-40B4-BE49-F238E27FC236}">
                <a16:creationId xmlns:a16="http://schemas.microsoft.com/office/drawing/2014/main" id="{12424AD9-3DDB-7449-9BD8-03E3D19E95A4}"/>
              </a:ext>
            </a:extLst>
          </p:cNvPr>
          <p:cNvPicPr>
            <a:picLocks noChangeAspect="1"/>
          </p:cNvPicPr>
          <p:nvPr userDrawn="1"/>
        </p:nvPicPr>
        <p:blipFill>
          <a:blip r:embed="rId2"/>
          <a:stretch>
            <a:fillRect/>
          </a:stretch>
        </p:blipFill>
        <p:spPr>
          <a:xfrm>
            <a:off x="251825" y="113766"/>
            <a:ext cx="1533883" cy="750024"/>
          </a:xfrm>
          <a:prstGeom prst="rect">
            <a:avLst/>
          </a:prstGeom>
        </p:spPr>
      </p:pic>
    </p:spTree>
    <p:extLst>
      <p:ext uri="{BB962C8B-B14F-4D97-AF65-F5344CB8AC3E}">
        <p14:creationId xmlns:p14="http://schemas.microsoft.com/office/powerpoint/2010/main" val="410847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(Add periods if full sentences; no periods needed otherwise.)</a:t>
            </a:r>
          </a:p>
          <a:p>
            <a:pPr lvl="1"/>
            <a:r>
              <a:rPr lang="en-US" dirty="0"/>
              <a:t>Second level bullet text</a:t>
            </a:r>
          </a:p>
          <a:p>
            <a:pPr lvl="2"/>
            <a:r>
              <a:rPr lang="en-US" dirty="0"/>
              <a:t>Third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62011" y="1920238"/>
            <a:ext cx="5157787" cy="4297680"/>
          </a:xfrm>
          <a:prstGeom prst="rect">
            <a:avLst/>
          </a:prstGeom>
        </p:spPr>
        <p:txBody>
          <a:bodyPr/>
          <a:lstStyle>
            <a:lvl1pPr>
              <a:defRPr sz="2400">
                <a:latin typeface="Avenir Next LT Pro" panose="020B0504020202020204" pitchFamily="34" charset="0"/>
                <a:cs typeface="Arial" panose="020B0604020202020204" pitchFamily="34" charset="0"/>
              </a:defRPr>
            </a:lvl1pPr>
            <a:lvl2pPr>
              <a:defRPr sz="2200">
                <a:latin typeface="Avenir Next LT Pro" panose="020B0504020202020204" pitchFamily="34" charset="0"/>
                <a:cs typeface="Arial" panose="020B0604020202020204" pitchFamily="34" charset="0"/>
              </a:defRPr>
            </a:lvl2pPr>
            <a:lvl3pPr marL="914400" indent="0">
              <a:buNone/>
              <a:defRPr>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a:p>
            <a:pPr lvl="2"/>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venir Next LT Pro" panose="020B0504020202020204" pitchFamily="34" charset="0"/>
                <a:cs typeface="Arial" panose="020B0604020202020204" pitchFamily="34" charset="0"/>
              </a:defRPr>
            </a:lvl1pPr>
            <a:lvl2pPr>
              <a:defRPr>
                <a:latin typeface="Avenir Next LT Pro" panose="020B0504020202020204" pitchFamily="34" charset="0"/>
                <a:cs typeface="Arial" panose="020B0604020202020204" pitchFamily="34" charset="0"/>
              </a:defRPr>
            </a:lvl2pPr>
            <a:lvl3pPr>
              <a:defRPr>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a:p>
            <a:pPr lvl="2"/>
            <a:endParaRPr lang="en-US" dirty="0"/>
          </a:p>
        </p:txBody>
      </p:sp>
      <p:sp>
        <p:nvSpPr>
          <p:cNvPr id="10" name="Rectangle 9">
            <a:extLst>
              <a:ext uri="{FF2B5EF4-FFF2-40B4-BE49-F238E27FC236}">
                <a16:creationId xmlns:a16="http://schemas.microsoft.com/office/drawing/2014/main" id="{599027F3-96A1-F54F-89E8-F47E6B10DE1B}"/>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00599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49108D5-E6A2-E374-F491-40DDE4CC949E}"/>
              </a:ext>
              <a:ext uri="{C183D7F6-B498-43B3-948B-1728B52AA6E4}">
                <adec:decorative xmlns:adec="http://schemas.microsoft.com/office/drawing/2017/decorative" val="1"/>
              </a:ext>
            </a:extLst>
          </p:cNvPr>
          <p:cNvCxnSpPr/>
          <p:nvPr userDrawn="1"/>
        </p:nvCxnSpPr>
        <p:spPr>
          <a:xfrm>
            <a:off x="2049517" y="2228193"/>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F8765F-34CF-EDAB-B5EF-A28E0BDB163D}"/>
              </a:ext>
              <a:ext uri="{C183D7F6-B498-43B3-948B-1728B52AA6E4}">
                <adec:decorative xmlns:adec="http://schemas.microsoft.com/office/drawing/2017/decorative" val="1"/>
              </a:ext>
            </a:extLst>
          </p:cNvPr>
          <p:cNvCxnSpPr/>
          <p:nvPr userDrawn="1"/>
        </p:nvCxnSpPr>
        <p:spPr>
          <a:xfrm>
            <a:off x="2039007" y="4703379"/>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CE05C00-0C08-7FEC-4EE1-897B5C522B54}"/>
              </a:ext>
            </a:extLst>
          </p:cNvPr>
          <p:cNvSpPr>
            <a:spLocks noGrp="1"/>
          </p:cNvSpPr>
          <p:nvPr>
            <p:ph type="body" sz="quarter" idx="10" hasCustomPrompt="1"/>
          </p:nvPr>
        </p:nvSpPr>
        <p:spPr>
          <a:xfrm>
            <a:off x="2995886" y="2814637"/>
            <a:ext cx="6032500" cy="1228725"/>
          </a:xfrm>
          <a:prstGeom prst="rect">
            <a:avLst/>
          </a:prstGeom>
        </p:spPr>
        <p:txBody>
          <a:bodyPr anchor="ctr" anchorCtr="0"/>
          <a:lstStyle>
            <a:lvl1pPr marL="0" indent="0" algn="ctr">
              <a:buNone/>
              <a:defRPr sz="4400" b="1">
                <a:solidFill>
                  <a:schemeClr val="bg1"/>
                </a:solidFill>
                <a:latin typeface="Avenir Next LT Pro" panose="020B0504020202020204" pitchFamily="34" charset="0"/>
                <a:cs typeface="Arial" panose="020B0604020202020204" pitchFamily="34" charset="0"/>
              </a:defRPr>
            </a:lvl1pPr>
          </a:lstStyle>
          <a:p>
            <a:pPr lvl="0"/>
            <a:r>
              <a:rPr lang="en-US" dirty="0"/>
              <a:t>Enter section title</a:t>
            </a:r>
          </a:p>
        </p:txBody>
      </p:sp>
    </p:spTree>
    <p:extLst>
      <p:ext uri="{BB962C8B-B14F-4D97-AF65-F5344CB8AC3E}">
        <p14:creationId xmlns:p14="http://schemas.microsoft.com/office/powerpoint/2010/main" val="329688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95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9" r:id="rId5"/>
    <p:sldLayoutId id="2147483657" r:id="rId6"/>
    <p:sldLayoutId id="214748366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7/1/2025</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Statewide Report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5950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race/ethnicity and place of birth, </a:t>
            </a:r>
            <a:br>
              <a:rPr lang="en-US" sz="2400" dirty="0"/>
            </a:br>
            <a:r>
              <a:rPr lang="en-US" sz="2400" dirty="0"/>
              <a:t>Massachusetts 2024 </a:t>
            </a:r>
          </a:p>
        </p:txBody>
      </p:sp>
      <p:pic>
        <p:nvPicPr>
          <p:cNvPr id="10" name="Picture 9" descr="The figure is a stacked bar chart displaying the distribution of persons living with HIV infection by place of birth (non-US, Puerto Rico/US Dependency, or US) for each of four racial/ethnic groups: White NH (N=9,033), Black NH (N=7,782), Hispanic/Latinx (N=7,052) and Asian/Pacific Islander (N=632).">
            <a:extLst>
              <a:ext uri="{FF2B5EF4-FFF2-40B4-BE49-F238E27FC236}">
                <a16:creationId xmlns:a16="http://schemas.microsoft.com/office/drawing/2014/main" id="{9F8ACD6E-F167-BFB0-EDA6-805292753493}"/>
              </a:ext>
            </a:extLst>
          </p:cNvPr>
          <p:cNvPicPr>
            <a:picLocks noChangeAspect="1"/>
          </p:cNvPicPr>
          <p:nvPr/>
        </p:nvPicPr>
        <p:blipFill>
          <a:blip r:embed="rId3"/>
          <a:stretch>
            <a:fillRect/>
          </a:stretch>
        </p:blipFill>
        <p:spPr>
          <a:xfrm>
            <a:off x="484145" y="1161091"/>
            <a:ext cx="11223709" cy="453581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95483" y="6036267"/>
            <a:ext cx="11470139" cy="400110"/>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PR/USD = Puerto Rico/US Dependencies, 98% persons living with HIV infection on 12/31/2024 who were born in PR/USD were born in Puerto Rico; NH = non-Hispanic; API = Asian/Pacific Islander</a:t>
            </a:r>
            <a:r>
              <a:rPr lang="en-US" sz="1000" dirty="0">
                <a:latin typeface="Arial Narrow" panose="020B0606020202030204" pitchFamily="34" charset="0"/>
                <a:cs typeface="Arial" panose="020B0604020202020204" pitchFamily="34" charset="0"/>
              </a:rPr>
              <a:t>; </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dirty="0"/>
          </a:p>
        </p:txBody>
      </p:sp>
    </p:spTree>
    <p:extLst>
      <p:ext uri="{BB962C8B-B14F-4D97-AF65-F5344CB8AC3E}">
        <p14:creationId xmlns:p14="http://schemas.microsoft.com/office/powerpoint/2010/main" val="364205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latin typeface="Arial" panose="020B0604020202020204" pitchFamily="34" charset="0"/>
                <a:ea typeface="Calibri" panose="020F0502020204030204" pitchFamily="34" charset="0"/>
              </a:rPr>
              <a:t>Percentage of persons living with HIV infection (PLWH) by race/ethnicity, age, exposure mode, and place of birth by sex assigned at birth, Massachusetts 2024</a:t>
            </a:r>
            <a:r>
              <a:rPr lang="en-US" sz="2400" dirty="0"/>
              <a:t> </a:t>
            </a:r>
          </a:p>
        </p:txBody>
      </p:sp>
      <p:sp>
        <p:nvSpPr>
          <p:cNvPr id="28" name="TextBox 27">
            <a:extLst>
              <a:ext uri="{FF2B5EF4-FFF2-40B4-BE49-F238E27FC236}">
                <a16:creationId xmlns:a16="http://schemas.microsoft.com/office/drawing/2014/main" id="{E4F5BFBA-B1A1-5C41-C2A7-6AE837C7AE42}"/>
              </a:ext>
            </a:extLst>
          </p:cNvPr>
          <p:cNvSpPr txBox="1"/>
          <p:nvPr/>
        </p:nvSpPr>
        <p:spPr>
          <a:xfrm>
            <a:off x="2738195" y="1012563"/>
            <a:ext cx="6153150" cy="307777"/>
          </a:xfrm>
          <a:prstGeom prst="rect">
            <a:avLst/>
          </a:prstGeom>
          <a:noFill/>
        </p:spPr>
        <p:txBody>
          <a:bodyPr wrap="square" rtlCol="0">
            <a:spAutoFit/>
          </a:bodyPr>
          <a:lstStyle/>
          <a:p>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Assigned Male at Birth, N=</a:t>
            </a:r>
            <a:r>
              <a:rPr kumimoji="0" lang="en-US" sz="1400" b="1" i="0" u="none" strike="noStrike" kern="1200" cap="none" spc="0" normalizeH="0" baseline="0" noProof="0" dirty="0">
                <a:ln>
                  <a:noFill/>
                </a:ln>
                <a:solidFill>
                  <a:srgbClr val="9BBB59">
                    <a:lumMod val="75000"/>
                  </a:srgbClr>
                </a:solidFill>
                <a:effectLst/>
                <a:uLnTx/>
                <a:uFillTx/>
                <a:latin typeface="Arial" panose="020B0604020202020204" pitchFamily="34" charset="0"/>
                <a:ea typeface="Calibri" panose="020F0502020204030204" pitchFamily="34" charset="0"/>
                <a:cs typeface="+mn-cs"/>
              </a:rPr>
              <a:t>17,591</a:t>
            </a:r>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 </a:t>
            </a:r>
            <a:r>
              <a:rPr kumimoji="0" lang="en-US" sz="1400" b="1" i="0" u="none" strike="noStrike" kern="1200" cap="none" spc="0" normalizeH="0" baseline="0" noProof="0" dirty="0">
                <a:ln>
                  <a:noFill/>
                </a:ln>
                <a:solidFill>
                  <a:srgbClr val="2E648C"/>
                </a:solidFill>
                <a:effectLst/>
                <a:uLnTx/>
                <a:uFillTx/>
                <a:latin typeface="Arial" panose="020B0604020202020204" pitchFamily="34" charset="0"/>
                <a:ea typeface="Calibri" panose="020F0502020204030204" pitchFamily="34" charset="0"/>
                <a:cs typeface="+mn-cs"/>
              </a:rPr>
              <a:t>Assigned Female at Birth, N=</a:t>
            </a:r>
            <a:r>
              <a:rPr lang="en-US" sz="1400" b="1" dirty="0">
                <a:solidFill>
                  <a:srgbClr val="4F81BD">
                    <a:lumMod val="75000"/>
                  </a:srgbClr>
                </a:solidFill>
                <a:latin typeface="Arial" panose="020B0604020202020204" pitchFamily="34" charset="0"/>
                <a:ea typeface="Calibri" panose="020F0502020204030204" pitchFamily="34" charset="0"/>
              </a:rPr>
              <a:t>7,247</a:t>
            </a:r>
            <a:endParaRPr lang="en-US" sz="1400" dirty="0"/>
          </a:p>
        </p:txBody>
      </p:sp>
      <p:pic>
        <p:nvPicPr>
          <p:cNvPr id="3" name="Picture 2" descr="The figure is a series of bar charts displaying a comparison of the distribution of persons living with HIV infection for individuals assigned male at birth (AMAB) and individuals assigned female at birth (AFAB) by race/ethnicity, age, exposure mode, and place of birth.">
            <a:extLst>
              <a:ext uri="{FF2B5EF4-FFF2-40B4-BE49-F238E27FC236}">
                <a16:creationId xmlns:a16="http://schemas.microsoft.com/office/drawing/2014/main" id="{833F92DC-E514-8A74-85B4-97666AE5AA00}"/>
              </a:ext>
            </a:extLst>
          </p:cNvPr>
          <p:cNvPicPr>
            <a:picLocks noChangeAspect="1"/>
          </p:cNvPicPr>
          <p:nvPr/>
        </p:nvPicPr>
        <p:blipFill>
          <a:blip r:embed="rId3"/>
          <a:stretch>
            <a:fillRect/>
          </a:stretch>
        </p:blipFill>
        <p:spPr>
          <a:xfrm>
            <a:off x="609124" y="1269057"/>
            <a:ext cx="10973751" cy="483454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7567" y="6103604"/>
            <a:ext cx="11470139" cy="400110"/>
          </a:xfrm>
          <a:prstGeom prst="rect">
            <a:avLst/>
          </a:prstGeom>
          <a:noFill/>
        </p:spPr>
        <p:txBody>
          <a:bodyPr wrap="square" rtlCol="0">
            <a:spAutoFit/>
          </a:bodyPr>
          <a:lstStyle/>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dirty="0"/>
          </a:p>
        </p:txBody>
      </p:sp>
    </p:spTree>
    <p:extLst>
      <p:ext uri="{BB962C8B-B14F-4D97-AF65-F5344CB8AC3E}">
        <p14:creationId xmlns:p14="http://schemas.microsoft.com/office/powerpoint/2010/main" val="207031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exposure mode and race/ethnicity, </a:t>
            </a:r>
            <a:br>
              <a:rPr lang="en-US" sz="2400" dirty="0"/>
            </a:br>
            <a:r>
              <a:rPr lang="en-US" sz="2400" dirty="0"/>
              <a:t>Massachusetts 2024</a:t>
            </a:r>
          </a:p>
        </p:txBody>
      </p:sp>
      <p:pic>
        <p:nvPicPr>
          <p:cNvPr id="3" name="Picture 2" descr="The figure is a bar chart displaying the distribution of persons living with HIV infection by exposure mode for each of three racial/ethnic groups: White NH (N=9,033), Black NH (N=7,782), Hispanic/Latinx (N=7,052).">
            <a:extLst>
              <a:ext uri="{FF2B5EF4-FFF2-40B4-BE49-F238E27FC236}">
                <a16:creationId xmlns:a16="http://schemas.microsoft.com/office/drawing/2014/main" id="{2346D017-1D50-6A7F-52C7-2C5E4CBCEF7F}"/>
              </a:ext>
            </a:extLst>
          </p:cNvPr>
          <p:cNvPicPr>
            <a:picLocks noChangeAspect="1"/>
          </p:cNvPicPr>
          <p:nvPr/>
        </p:nvPicPr>
        <p:blipFill>
          <a:blip r:embed="rId3"/>
          <a:stretch>
            <a:fillRect/>
          </a:stretch>
        </p:blipFill>
        <p:spPr>
          <a:xfrm>
            <a:off x="138169" y="937042"/>
            <a:ext cx="11869941" cy="502963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084355"/>
            <a:ext cx="11470139" cy="400110"/>
          </a:xfrm>
          <a:prstGeom prst="rect">
            <a:avLst/>
          </a:prstGeom>
          <a:noFill/>
        </p:spPr>
        <p:txBody>
          <a:bodyPr wrap="square" rtlCol="0">
            <a:spAutoFit/>
          </a:bodyPr>
          <a:lstStyle/>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dirty="0"/>
          </a:p>
        </p:txBody>
      </p:sp>
    </p:spTree>
    <p:extLst>
      <p:ext uri="{BB962C8B-B14F-4D97-AF65-F5344CB8AC3E}">
        <p14:creationId xmlns:p14="http://schemas.microsoft.com/office/powerpoint/2010/main" val="206155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Age-adjusted HIV prevalence rates per 100,000 population</a:t>
            </a:r>
            <a:r>
              <a:rPr lang="en-US" sz="2400" baseline="30000" dirty="0"/>
              <a:t>1</a:t>
            </a:r>
            <a:r>
              <a:rPr lang="en-US" sz="2400" dirty="0"/>
              <a:t> by sex assigned at birth and race/ethnicity, Massachusetts 2024 (N=24,838)</a:t>
            </a:r>
          </a:p>
        </p:txBody>
      </p:sp>
      <p:pic>
        <p:nvPicPr>
          <p:cNvPr id="4" name="Picture 3" descr="The figure is a bar chart displaying the age-adjusted HIV prevalence rates per 100,000 population among individuals assigned male at birth, individuals assigned female at birth, and the Massachusetts total population for four racial/ethnic groups: White NH, Black NH, Hispanic/Latinx, and Asian/Pacific Islander.">
            <a:extLst>
              <a:ext uri="{FF2B5EF4-FFF2-40B4-BE49-F238E27FC236}">
                <a16:creationId xmlns:a16="http://schemas.microsoft.com/office/drawing/2014/main" id="{A1F518E7-97C7-1D47-A401-9E90883FE85D}"/>
              </a:ext>
            </a:extLst>
          </p:cNvPr>
          <p:cNvPicPr>
            <a:picLocks noChangeAspect="1"/>
          </p:cNvPicPr>
          <p:nvPr/>
        </p:nvPicPr>
        <p:blipFill>
          <a:blip r:embed="rId3"/>
          <a:stretch>
            <a:fillRect/>
          </a:stretch>
        </p:blipFill>
        <p:spPr>
          <a:xfrm>
            <a:off x="185415" y="1106222"/>
            <a:ext cx="11821169" cy="464555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49821"/>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NH = non-Hispanic; API = Asian/Pacific Islander</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dirty="0"/>
          </a:p>
        </p:txBody>
      </p:sp>
    </p:spTree>
    <p:extLst>
      <p:ext uri="{BB962C8B-B14F-4D97-AF65-F5344CB8AC3E}">
        <p14:creationId xmlns:p14="http://schemas.microsoft.com/office/powerpoint/2010/main" val="112729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463242" y="80806"/>
            <a:ext cx="11557308" cy="874654"/>
          </a:xfrm>
        </p:spPr>
        <p:txBody>
          <a:bodyPr>
            <a:noAutofit/>
          </a:bodyPr>
          <a:lstStyle/>
          <a:p>
            <a:pPr algn="ctr"/>
            <a:r>
              <a:rPr lang="en-US" sz="2000" dirty="0"/>
              <a:t>Average annual age-adjusted death rates among individuals reported with HIV per 100,000 population</a:t>
            </a:r>
            <a:r>
              <a:rPr lang="en-US" sz="2000" baseline="30000" dirty="0"/>
              <a:t>1</a:t>
            </a:r>
            <a:r>
              <a:rPr lang="en-US" sz="2000" dirty="0"/>
              <a:t> by sex assigned at birth and race/ethnicity, Massachusetts 2022–2024</a:t>
            </a:r>
            <a:r>
              <a:rPr lang="en-US" sz="2000" baseline="30000" dirty="0"/>
              <a:t>2</a:t>
            </a:r>
            <a:r>
              <a:rPr lang="en-US" sz="2000" dirty="0"/>
              <a:t> </a:t>
            </a:r>
            <a:br>
              <a:rPr lang="en-US" sz="2000" dirty="0"/>
            </a:br>
            <a:r>
              <a:rPr lang="en-US" sz="2000" dirty="0"/>
              <a:t>(Total number of deaths among individuals reported with HIV from 2022–2024=1,015) </a:t>
            </a:r>
          </a:p>
        </p:txBody>
      </p:sp>
      <p:pic>
        <p:nvPicPr>
          <p:cNvPr id="3" name="Picture 2" descr="The figure is a bar chart displaying the average annual age-adjusted death rate (2022–2024) among individuals reported with HIV per 100,000 for Massachusetts total, individuals assigned male at birth, individuals assigned female at birth, white NH individuals, black NH individuals, and Hispanic/Latinx individuals.">
            <a:extLst>
              <a:ext uri="{FF2B5EF4-FFF2-40B4-BE49-F238E27FC236}">
                <a16:creationId xmlns:a16="http://schemas.microsoft.com/office/drawing/2014/main" id="{9F951CB0-939F-F367-2EA9-EFFEAB24870F}"/>
              </a:ext>
            </a:extLst>
          </p:cNvPr>
          <p:cNvPicPr>
            <a:picLocks noChangeAspect="1"/>
          </p:cNvPicPr>
          <p:nvPr/>
        </p:nvPicPr>
        <p:blipFill>
          <a:blip r:embed="rId3"/>
          <a:stretch>
            <a:fillRect/>
          </a:stretch>
        </p:blipFill>
        <p:spPr>
          <a:xfrm>
            <a:off x="237232" y="930957"/>
            <a:ext cx="11808975" cy="4767485"/>
          </a:xfrm>
          <a:prstGeom prst="rect">
            <a:avLst/>
          </a:prstGeom>
        </p:spPr>
      </p:pic>
      <p:sp>
        <p:nvSpPr>
          <p:cNvPr id="11" name="TextBox 10">
            <a:extLst>
              <a:ext uri="{FF2B5EF4-FFF2-40B4-BE49-F238E27FC236}">
                <a16:creationId xmlns:a16="http://schemas.microsoft.com/office/drawing/2014/main" id="{816450A2-FAE6-61FC-D278-9B34C02C6C12}"/>
              </a:ext>
            </a:extLst>
          </p:cNvPr>
          <p:cNvSpPr txBox="1"/>
          <p:nvPr/>
        </p:nvSpPr>
        <p:spPr>
          <a:xfrm>
            <a:off x="463242" y="5849821"/>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 NH = non-Hispanic</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dirty="0"/>
          </a:p>
        </p:txBody>
      </p:sp>
    </p:spTree>
    <p:extLst>
      <p:ext uri="{BB962C8B-B14F-4D97-AF65-F5344CB8AC3E}">
        <p14:creationId xmlns:p14="http://schemas.microsoft.com/office/powerpoint/2010/main" val="407170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Deaths among individuals reported with HIV by exposure mode, Massachusetts 2024 (N=330)</a:t>
            </a:r>
          </a:p>
        </p:txBody>
      </p:sp>
      <p:pic>
        <p:nvPicPr>
          <p:cNvPr id="4" name="Picture 3" descr="The figure is an open pie chart which displays the distribution by exposure mode of deaths among individuals reported with HIV/AIDS for 2024. A text box in the center of the pie chart reads, “38% reported IDU&quot;.">
            <a:extLst>
              <a:ext uri="{FF2B5EF4-FFF2-40B4-BE49-F238E27FC236}">
                <a16:creationId xmlns:a16="http://schemas.microsoft.com/office/drawing/2014/main" id="{3389A502-7C71-6286-B4CE-139F747585A6}"/>
              </a:ext>
            </a:extLst>
          </p:cNvPr>
          <p:cNvPicPr>
            <a:picLocks noChangeAspect="1"/>
          </p:cNvPicPr>
          <p:nvPr/>
        </p:nvPicPr>
        <p:blipFill>
          <a:blip r:embed="rId3"/>
          <a:stretch>
            <a:fillRect/>
          </a:stretch>
        </p:blipFill>
        <p:spPr>
          <a:xfrm>
            <a:off x="3860037" y="1054171"/>
            <a:ext cx="5889246" cy="504182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510651" y="6096000"/>
            <a:ext cx="11470139" cy="400110"/>
          </a:xfrm>
          <a:prstGeom prst="rect">
            <a:avLst/>
          </a:prstGeom>
          <a:noFill/>
        </p:spPr>
        <p:txBody>
          <a:bodyPr wrap="square" rtlCol="0">
            <a:spAutoFit/>
          </a:bodyPr>
          <a:lstStyle/>
          <a:p>
            <a:r>
              <a:rPr lang="en-US" sz="1000" dirty="0">
                <a:latin typeface="Arial Narrow" panose="020B0606020202030204" pitchFamily="34" charset="0"/>
              </a:rPr>
              <a:t>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xfrm>
            <a:off x="9906000" y="6496109"/>
            <a:ext cx="2074790" cy="361891"/>
          </a:xfrm>
          <a:prstGeom prst="rect">
            <a:avLst/>
          </a:prstGeom>
        </p:spPr>
        <p:txBody>
          <a:bodyPr/>
          <a:lstStyle/>
          <a:p>
            <a:fld id="{CA49D0EE-DE7F-324B-A84C-F36708423CDB}" type="slidenum">
              <a:rPr lang="en-US" smtClean="0"/>
              <a:pPr/>
              <a:t>15</a:t>
            </a:fld>
            <a:endParaRPr lang="en-US" dirty="0"/>
          </a:p>
        </p:txBody>
      </p:sp>
    </p:spTree>
    <p:extLst>
      <p:ext uri="{BB962C8B-B14F-4D97-AF65-F5344CB8AC3E}">
        <p14:creationId xmlns:p14="http://schemas.microsoft.com/office/powerpoint/2010/main" val="41778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444499" y="184313"/>
            <a:ext cx="11203353" cy="874654"/>
          </a:xfrm>
        </p:spPr>
        <p:txBody>
          <a:bodyPr>
            <a:normAutofit fontScale="90000"/>
          </a:bodyPr>
          <a:lstStyle/>
          <a:p>
            <a:pPr algn="ctr"/>
            <a:r>
              <a:rPr lang="en-US" sz="2400" dirty="0"/>
              <a:t>Five-year survival among individuals with AIDS by year of diagnosis, Massachusetts 1990–2024 </a:t>
            </a:r>
            <a:br>
              <a:rPr lang="en-US" sz="2400" dirty="0"/>
            </a:br>
            <a:r>
              <a:rPr lang="en-US" sz="2400" dirty="0"/>
              <a:t>(Total number of AIDS diagnoses from 1990–2024, N=23,237)</a:t>
            </a:r>
            <a:br>
              <a:rPr lang="en-US" sz="2400" dirty="0"/>
            </a:br>
            <a:endParaRPr lang="en-US" sz="2400" dirty="0"/>
          </a:p>
        </p:txBody>
      </p:sp>
      <p:pic>
        <p:nvPicPr>
          <p:cNvPr id="14" name="Picture 13" descr="The figure is a trendline that displays the percent of individuals alive less than 1, 1, 2, 3, 4, and 5 years after AIDS diagnosis for 7 cohorts by year of AIDS diagnosis: 1990-1994, 1995-1999, 2000-2004, 2005-2009, 2010-2014, 2015-2010, 2020-2024.">
            <a:extLst>
              <a:ext uri="{FF2B5EF4-FFF2-40B4-BE49-F238E27FC236}">
                <a16:creationId xmlns:a16="http://schemas.microsoft.com/office/drawing/2014/main" id="{7094C8F9-91BB-75BF-38A5-B688F2B7B00E}"/>
              </a:ext>
            </a:extLst>
          </p:cNvPr>
          <p:cNvPicPr>
            <a:picLocks noChangeAspect="1"/>
          </p:cNvPicPr>
          <p:nvPr/>
        </p:nvPicPr>
        <p:blipFill>
          <a:blip r:embed="rId3"/>
          <a:stretch>
            <a:fillRect/>
          </a:stretch>
        </p:blipFill>
        <p:spPr>
          <a:xfrm>
            <a:off x="220942" y="1282381"/>
            <a:ext cx="11650466"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16</a:t>
            </a:fld>
            <a:endParaRPr lang="en-US" dirty="0"/>
          </a:p>
        </p:txBody>
      </p:sp>
    </p:spTree>
    <p:extLst>
      <p:ext uri="{BB962C8B-B14F-4D97-AF65-F5344CB8AC3E}">
        <p14:creationId xmlns:p14="http://schemas.microsoft.com/office/powerpoint/2010/main" val="159608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324782" y="80806"/>
            <a:ext cx="11470139" cy="874654"/>
          </a:xfrm>
        </p:spPr>
        <p:txBody>
          <a:bodyPr>
            <a:normAutofit fontScale="90000"/>
          </a:bodyPr>
          <a:lstStyle/>
          <a:p>
            <a:pPr algn="ctr"/>
            <a:r>
              <a:rPr lang="en-US" sz="2400" dirty="0"/>
              <a:t>Age-adjusted rate of death per 100,000 population</a:t>
            </a:r>
            <a:r>
              <a:rPr lang="en-US" sz="2400" baseline="30000" dirty="0"/>
              <a:t>1</a:t>
            </a:r>
            <a:r>
              <a:rPr lang="en-US" sz="2400" dirty="0"/>
              <a:t> among individuals reported with HIV by sex assigned at birth, Massachusetts 2015–2024</a:t>
            </a:r>
            <a:r>
              <a:rPr lang="en-US" sz="2400" baseline="30000" dirty="0"/>
              <a:t>2</a:t>
            </a:r>
            <a:r>
              <a:rPr lang="en-US" sz="2400" dirty="0"/>
              <a:t> </a:t>
            </a:r>
            <a:br>
              <a:rPr lang="en-US" sz="2400" dirty="0"/>
            </a:br>
            <a:r>
              <a:rPr lang="en-US" sz="2400" dirty="0"/>
              <a:t>(Total number of deaths among individuals reported with HIV from 2015–2024=3,244)</a:t>
            </a:r>
          </a:p>
        </p:txBody>
      </p:sp>
      <p:pic>
        <p:nvPicPr>
          <p:cNvPr id="3" name="Picture 2" descr="The figure is a trendline displaying the age-adjusted rate of death per 100,000 population among individuals reported with HIV/AIDS for 2015 to 2024 for three groups: individuals assigned male at birth, individuals assigned female at birth, and the total population.">
            <a:extLst>
              <a:ext uri="{FF2B5EF4-FFF2-40B4-BE49-F238E27FC236}">
                <a16:creationId xmlns:a16="http://schemas.microsoft.com/office/drawing/2014/main" id="{9462E95C-439A-EDFB-04F3-CFFB56DE3DC4}"/>
              </a:ext>
            </a:extLst>
          </p:cNvPr>
          <p:cNvPicPr>
            <a:picLocks noChangeAspect="1"/>
          </p:cNvPicPr>
          <p:nvPr/>
        </p:nvPicPr>
        <p:blipFill>
          <a:blip r:embed="rId3"/>
          <a:stretch>
            <a:fillRect/>
          </a:stretch>
        </p:blipFill>
        <p:spPr>
          <a:xfrm>
            <a:off x="249429" y="1136705"/>
            <a:ext cx="11693141" cy="458458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50268"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17</a:t>
            </a:fld>
            <a:endParaRPr lang="en-US" dirty="0"/>
          </a:p>
        </p:txBody>
      </p:sp>
    </p:spTree>
    <p:extLst>
      <p:ext uri="{BB962C8B-B14F-4D97-AF65-F5344CB8AC3E}">
        <p14:creationId xmlns:p14="http://schemas.microsoft.com/office/powerpoint/2010/main" val="345907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 Trends in causes of death among individuals reported with HIV infection, Massachusetts 2015–2023 (N=2,680)</a:t>
            </a:r>
            <a:r>
              <a:rPr lang="en-US" sz="2400" baseline="30000" dirty="0"/>
              <a:t>1,2</a:t>
            </a:r>
            <a:r>
              <a:rPr lang="en-US" sz="2400" dirty="0"/>
              <a:t> </a:t>
            </a:r>
          </a:p>
        </p:txBody>
      </p:sp>
      <p:pic>
        <p:nvPicPr>
          <p:cNvPr id="3" name="Picture 2" descr="The figure is a stacked bar chart displaying the number of deaths by cause of death for each year from 2015 to 2023. Six causes of death are included in the chart: HIV, COVID-19, External causes of injuries and poisonings, Cancer, Heart disease, and All other causes.">
            <a:extLst>
              <a:ext uri="{FF2B5EF4-FFF2-40B4-BE49-F238E27FC236}">
                <a16:creationId xmlns:a16="http://schemas.microsoft.com/office/drawing/2014/main" id="{12B5459C-F57A-265A-275E-18BEB2B6EEF7}"/>
              </a:ext>
            </a:extLst>
          </p:cNvPr>
          <p:cNvPicPr>
            <a:picLocks noChangeAspect="1"/>
          </p:cNvPicPr>
          <p:nvPr/>
        </p:nvPicPr>
        <p:blipFill>
          <a:blip r:embed="rId3"/>
          <a:stretch>
            <a:fillRect/>
          </a:stretch>
        </p:blipFill>
        <p:spPr>
          <a:xfrm>
            <a:off x="78722" y="1139745"/>
            <a:ext cx="12125995" cy="476138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21521"/>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Deaths among individuals reported with HIV infection with a missing cause of death are excluded from this analysis (2015–2023 N=234). Data are presented for the most recent nine-year period for which cause of death data was available.</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2020–2022 data.</a:t>
            </a:r>
          </a:p>
          <a:p>
            <a:r>
              <a:rPr lang="en-US" sz="1000" baseline="30000" dirty="0">
                <a:latin typeface="Arial Narrow" panose="020B0606020202030204" pitchFamily="34" charset="0"/>
                <a:cs typeface="Arial" panose="020B0604020202020204" pitchFamily="34" charset="0"/>
              </a:rPr>
              <a:t>3</a:t>
            </a:r>
            <a:r>
              <a:rPr lang="en-US" sz="1000" dirty="0">
                <a:latin typeface="Arial Narrow" panose="020B0606020202030204" pitchFamily="34" charset="0"/>
                <a:cs typeface="Arial" panose="020B0604020202020204" pitchFamily="34" charset="0"/>
              </a:rPr>
              <a:t> External causes of injuries includes intentional injuries (e.g., homicide and suicide), unintentional injuries (e.g., motor vehicle and non-transport related accidents), and injuries of undetermined intent.</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18</a:t>
            </a:fld>
            <a:endParaRPr lang="en-US" dirty="0"/>
          </a:p>
        </p:txBody>
      </p:sp>
    </p:spTree>
    <p:extLst>
      <p:ext uri="{BB962C8B-B14F-4D97-AF65-F5344CB8AC3E}">
        <p14:creationId xmlns:p14="http://schemas.microsoft.com/office/powerpoint/2010/main" val="298893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distributions of 2022–2024 HIV infection diagnoses (N=1,596) and 2024 persons living with HIV infection (PLWH, N=24,838) by Health Service Region (HSR), Massachusetts</a:t>
            </a:r>
            <a:r>
              <a:rPr lang="en-US" sz="2400" baseline="30000" dirty="0"/>
              <a:t>1</a:t>
            </a:r>
            <a:r>
              <a:rPr lang="en-US" sz="2400" dirty="0"/>
              <a:t> </a:t>
            </a:r>
          </a:p>
        </p:txBody>
      </p:sp>
      <p:pic>
        <p:nvPicPr>
          <p:cNvPr id="3" name="Picture 2" descr="The figure is a series of bar charts showing the percentage distribution of recent HIV diagnoses and people living with HIV infection by health service region.">
            <a:extLst>
              <a:ext uri="{FF2B5EF4-FFF2-40B4-BE49-F238E27FC236}">
                <a16:creationId xmlns:a16="http://schemas.microsoft.com/office/drawing/2014/main" id="{E9AC82DC-4915-B135-0504-BA53CC2D9F26}"/>
              </a:ext>
            </a:extLst>
          </p:cNvPr>
          <p:cNvPicPr>
            <a:picLocks noChangeAspect="1"/>
          </p:cNvPicPr>
          <p:nvPr/>
        </p:nvPicPr>
        <p:blipFill>
          <a:blip r:embed="rId3"/>
          <a:stretch>
            <a:fillRect/>
          </a:stretch>
        </p:blipFill>
        <p:spPr>
          <a:xfrm>
            <a:off x="97012" y="1081836"/>
            <a:ext cx="12089416" cy="469432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91965"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altLang="en-US" sz="1000" dirty="0">
                <a:latin typeface="Arial Narrow" panose="020B0606020202030204" pitchFamily="34" charset="0"/>
                <a:ea typeface="Calibri" panose="020F0502020204030204" pitchFamily="34" charset="0"/>
              </a:rPr>
              <a:t>* HSRs are regions defined geographically to facilitate focused health service planning. While prisons are not an HSR, the prison population is presented separately in this analysis because of its unique service planning needs. The prisons category represents persons who were diagnosed with HIV infection while in a correctional facility. As these data do not reflect current incarceration status, the category is not included for persons living with HIV infection.</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19</a:t>
            </a:fld>
            <a:endParaRPr lang="en-US" dirty="0"/>
          </a:p>
        </p:txBody>
      </p:sp>
    </p:spTree>
    <p:extLst>
      <p:ext uri="{BB962C8B-B14F-4D97-AF65-F5344CB8AC3E}">
        <p14:creationId xmlns:p14="http://schemas.microsoft.com/office/powerpoint/2010/main" val="383258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Massachusetts 2015–2024</a:t>
            </a:r>
            <a:r>
              <a:rPr lang="en-US" sz="2400" baseline="30000" dirty="0"/>
              <a:t>1</a:t>
            </a:r>
            <a:r>
              <a:rPr lang="en-US" sz="2400" dirty="0"/>
              <a:t> </a:t>
            </a:r>
          </a:p>
        </p:txBody>
      </p:sp>
      <p:pic>
        <p:nvPicPr>
          <p:cNvPr id="4" name="Picture 3" descr="The figure displays trends in the annual number of new HIV diagnoses and deaths among individuals with HIV/AIDS from 2015-2024.">
            <a:extLst>
              <a:ext uri="{FF2B5EF4-FFF2-40B4-BE49-F238E27FC236}">
                <a16:creationId xmlns:a16="http://schemas.microsoft.com/office/drawing/2014/main" id="{C383258F-9238-7C73-619F-9EE08BE1DF44}"/>
              </a:ext>
            </a:extLst>
          </p:cNvPr>
          <p:cNvPicPr>
            <a:picLocks noChangeAspect="1"/>
          </p:cNvPicPr>
          <p:nvPr/>
        </p:nvPicPr>
        <p:blipFill>
          <a:blip r:embed="rId3"/>
          <a:stretch>
            <a:fillRect/>
          </a:stretch>
        </p:blipFill>
        <p:spPr>
          <a:xfrm>
            <a:off x="194560" y="1026960"/>
            <a:ext cx="11802879" cy="498696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193810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HIV infection diagnoses by Health Service Region (HSR) and exposure mode, Massachusetts 2022–2024 (N=1,596)</a:t>
            </a:r>
            <a:r>
              <a:rPr lang="en-US" sz="2400" baseline="30000" dirty="0"/>
              <a:t>1</a:t>
            </a:r>
            <a:r>
              <a:rPr lang="en-US" sz="2400" dirty="0"/>
              <a:t> </a:t>
            </a:r>
          </a:p>
        </p:txBody>
      </p:sp>
      <p:pic>
        <p:nvPicPr>
          <p:cNvPr id="3" name="Picture 2" descr="The figure is a bar chart displaying the percentage distribution of recent HIV diagnoses by exposure mode for each of six health service regions: Boston, Central, MetroWest, Northeast, Southeast, and Western.">
            <a:extLst>
              <a:ext uri="{FF2B5EF4-FFF2-40B4-BE49-F238E27FC236}">
                <a16:creationId xmlns:a16="http://schemas.microsoft.com/office/drawing/2014/main" id="{C92C44F7-0172-6B28-57F8-07CD31A35C81}"/>
              </a:ext>
            </a:extLst>
          </p:cNvPr>
          <p:cNvPicPr>
            <a:picLocks noChangeAspect="1"/>
          </p:cNvPicPr>
          <p:nvPr/>
        </p:nvPicPr>
        <p:blipFill>
          <a:blip r:embed="rId3"/>
          <a:stretch>
            <a:fillRect/>
          </a:stretch>
        </p:blipFill>
        <p:spPr>
          <a:xfrm>
            <a:off x="63485" y="981244"/>
            <a:ext cx="12065030" cy="489551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8504"/>
            <a:ext cx="11470139" cy="553998"/>
          </a:xfrm>
          <a:prstGeom prst="rect">
            <a:avLst/>
          </a:prstGeom>
          <a:noFill/>
        </p:spPr>
        <p:txBody>
          <a:bodyPr wrap="square" rtlCol="0">
            <a:spAutoFit/>
          </a:bodyPr>
          <a:lstStyle/>
          <a:p>
            <a:r>
              <a:rPr lang="en-US" sz="1000" dirty="0">
                <a:latin typeface="Arial Narrow" panose="020B0606020202030204" pitchFamily="34" charset="0"/>
              </a:rPr>
              <a:t>* Values less than five are suppressed for populations less than 50,000 or for populations of unknown size</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20</a:t>
            </a:fld>
            <a:endParaRPr lang="en-US" dirty="0"/>
          </a:p>
        </p:txBody>
      </p:sp>
    </p:spTree>
    <p:extLst>
      <p:ext uri="{BB962C8B-B14F-4D97-AF65-F5344CB8AC3E}">
        <p14:creationId xmlns:p14="http://schemas.microsoft.com/office/powerpoint/2010/main" val="70371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HIV infection diagnoses by Health Service Region (HSR) and race/ethnicity, Massachusetts 2022–2024 (N=1,596)</a:t>
            </a:r>
            <a:r>
              <a:rPr lang="en-US" sz="2400" baseline="30000" dirty="0"/>
              <a:t>1</a:t>
            </a:r>
            <a:r>
              <a:rPr lang="en-US" sz="2400" dirty="0"/>
              <a:t> </a:t>
            </a:r>
          </a:p>
        </p:txBody>
      </p:sp>
      <p:pic>
        <p:nvPicPr>
          <p:cNvPr id="3" name="Picture 2" descr="The figure is a bar chart displaying the percentage distribution of recent HIV diagnoses by race/ethnicity for each of six health service regions: Boston, Central, MetroWest, Northeast, Southeast, and Western.">
            <a:extLst>
              <a:ext uri="{FF2B5EF4-FFF2-40B4-BE49-F238E27FC236}">
                <a16:creationId xmlns:a16="http://schemas.microsoft.com/office/drawing/2014/main" id="{317AC60B-1A54-FC92-3FF0-2F4D618709B0}"/>
              </a:ext>
            </a:extLst>
          </p:cNvPr>
          <p:cNvPicPr>
            <a:picLocks noChangeAspect="1"/>
          </p:cNvPicPr>
          <p:nvPr/>
        </p:nvPicPr>
        <p:blipFill>
          <a:blip r:embed="rId3"/>
          <a:stretch>
            <a:fillRect/>
          </a:stretch>
        </p:blipFill>
        <p:spPr>
          <a:xfrm>
            <a:off x="174749" y="1097070"/>
            <a:ext cx="11796782"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21</a:t>
            </a:fld>
            <a:endParaRPr lang="en-US" dirty="0"/>
          </a:p>
        </p:txBody>
      </p:sp>
    </p:spTree>
    <p:extLst>
      <p:ext uri="{BB962C8B-B14F-4D97-AF65-F5344CB8AC3E}">
        <p14:creationId xmlns:p14="http://schemas.microsoft.com/office/powerpoint/2010/main" val="152625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annual age-adjusted rate of HIV infection diagnosis per 100,000 population by county, Massachusetts 2022–2024</a:t>
            </a:r>
            <a:r>
              <a:rPr lang="en-US" sz="2400" baseline="30000" dirty="0"/>
              <a:t>1</a:t>
            </a:r>
            <a:r>
              <a:rPr lang="en-US" sz="2400" dirty="0"/>
              <a:t> </a:t>
            </a:r>
          </a:p>
        </p:txBody>
      </p:sp>
      <p:pic>
        <p:nvPicPr>
          <p:cNvPr id="3" name="Picture 2" descr="The figure is a bar chart that displays the average annual rate of HIV diagnosis per 100,000 population for all Massachusetts counties: Barnstable/Dukes/Nantucket (7.0), Berkshire (6.0), Bristol (7.5), Essex (7.2), Franklin (2.1), Hampden (8.6), Hampshire (2.8), Middlesex (5.9), Norfolk (4.8), Plymouth (9.7), Suffolk (14.7), and Worcester (6.4).">
            <a:extLst>
              <a:ext uri="{FF2B5EF4-FFF2-40B4-BE49-F238E27FC236}">
                <a16:creationId xmlns:a16="http://schemas.microsoft.com/office/drawing/2014/main" id="{81CAA326-7263-8C13-3A42-ECA8D4C3A71B}"/>
              </a:ext>
            </a:extLst>
          </p:cNvPr>
          <p:cNvPicPr>
            <a:picLocks noChangeAspect="1"/>
          </p:cNvPicPr>
          <p:nvPr/>
        </p:nvPicPr>
        <p:blipFill>
          <a:blip r:embed="rId3"/>
          <a:stretch>
            <a:fillRect/>
          </a:stretch>
        </p:blipFill>
        <p:spPr>
          <a:xfrm>
            <a:off x="243332" y="1046775"/>
            <a:ext cx="11705335" cy="490160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40107"/>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*Rates based on numerators &lt;12 are marked with an asterisk (*) and should be interpreted with caution. </a:t>
            </a:r>
          </a:p>
          <a:p>
            <a:r>
              <a:rPr lang="en-US" sz="1000" dirty="0">
                <a:latin typeface="Arial Narrow" panose="020B0606020202030204" pitchFamily="34" charset="0"/>
              </a:rPr>
              <a:t>Barnstable, Dukes and Nantucket Counties are combined because of small numbers. </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22</a:t>
            </a:fld>
            <a:endParaRPr lang="en-US" dirty="0"/>
          </a:p>
        </p:txBody>
      </p:sp>
    </p:spTree>
    <p:extLst>
      <p:ext uri="{BB962C8B-B14F-4D97-AF65-F5344CB8AC3E}">
        <p14:creationId xmlns:p14="http://schemas.microsoft.com/office/powerpoint/2010/main" val="274849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annual rate of HIV diagnosis per 100,000 population</a:t>
            </a:r>
            <a:r>
              <a:rPr lang="en-US" sz="2400" baseline="30000" dirty="0"/>
              <a:t>1</a:t>
            </a:r>
            <a:r>
              <a:rPr lang="en-US" sz="2400" dirty="0"/>
              <a:t> by city/town, Massachusetts 2022–2024 </a:t>
            </a:r>
            <a:r>
              <a:rPr lang="en-US" sz="2400" baseline="30000" dirty="0"/>
              <a:t>2</a:t>
            </a:r>
            <a:r>
              <a:rPr lang="en-US" sz="2400" dirty="0"/>
              <a:t> </a:t>
            </a:r>
          </a:p>
        </p:txBody>
      </p:sp>
      <p:pic>
        <p:nvPicPr>
          <p:cNvPr id="3" name="Picture 2" descr="The figure is a rate map of Massachusetts displaying the average annual rate of diagnosis per 100,000 population by city/town. Cities and towns are in one of six categories: no reported cases, less than 2.6 per 100,000, 2.7-4.1 per 100,000, 4.2-5.6 per 100,000, 5.7-8.9 per 100,000, or greater than 8.9 per 100,000.">
            <a:extLst>
              <a:ext uri="{FF2B5EF4-FFF2-40B4-BE49-F238E27FC236}">
                <a16:creationId xmlns:a16="http://schemas.microsoft.com/office/drawing/2014/main" id="{6D451FCF-E0E3-7489-BCF4-E2B5524A6048}"/>
              </a:ext>
            </a:extLst>
          </p:cNvPr>
          <p:cNvPicPr>
            <a:picLocks noChangeAspect="1"/>
          </p:cNvPicPr>
          <p:nvPr/>
        </p:nvPicPr>
        <p:blipFill>
          <a:blip r:embed="rId3"/>
          <a:stretch>
            <a:fillRect/>
          </a:stretch>
        </p:blipFill>
        <p:spPr>
          <a:xfrm>
            <a:off x="2191632" y="985323"/>
            <a:ext cx="7955280" cy="507024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98554" y="5817173"/>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 </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cs typeface="Arial" panose="020B0604020202020204" pitchFamily="34" charset="0"/>
              </a:rPr>
              <a:t>Note: regional HIV data exclude individuals diagnosed in a correctional facility.</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23</a:t>
            </a:fld>
            <a:endParaRPr lang="en-US" dirty="0"/>
          </a:p>
        </p:txBody>
      </p:sp>
    </p:spTree>
    <p:extLst>
      <p:ext uri="{BB962C8B-B14F-4D97-AF65-F5344CB8AC3E}">
        <p14:creationId xmlns:p14="http://schemas.microsoft.com/office/powerpoint/2010/main" val="13680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Prevalence rate of persons living with HIV infection (PLWH) per 100,000 population</a:t>
            </a:r>
            <a:r>
              <a:rPr lang="en-US" sz="2400" baseline="30000" dirty="0"/>
              <a:t>1</a:t>
            </a:r>
            <a:r>
              <a:rPr lang="en-US" sz="2400" dirty="0"/>
              <a:t> by city/town, Massachusetts 2024  </a:t>
            </a:r>
          </a:p>
        </p:txBody>
      </p:sp>
      <p:pic>
        <p:nvPicPr>
          <p:cNvPr id="4" name="Picture 3" descr="The figure is a rate map of Massachusetts displaying the HIV prevalence rate per 100,000 population by city/town. Cities and towns are in one of six categories: no reported cases, less than 84.2 per 100,000, 84.2-122.4 per 100,000, 122.5-170.4 per 100,000, 170.5-275.8 per 100,000, or greater than 275.8 per 100,000.">
            <a:extLst>
              <a:ext uri="{FF2B5EF4-FFF2-40B4-BE49-F238E27FC236}">
                <a16:creationId xmlns:a16="http://schemas.microsoft.com/office/drawing/2014/main" id="{51BFDBBE-CE31-B47C-7F83-B4A9B1777165}"/>
              </a:ext>
            </a:extLst>
          </p:cNvPr>
          <p:cNvPicPr>
            <a:picLocks noChangeAspect="1"/>
          </p:cNvPicPr>
          <p:nvPr/>
        </p:nvPicPr>
        <p:blipFill>
          <a:blip r:embed="rId3"/>
          <a:stretch>
            <a:fillRect/>
          </a:stretch>
        </p:blipFill>
        <p:spPr>
          <a:xfrm>
            <a:off x="2179783" y="986333"/>
            <a:ext cx="7955280" cy="5077236"/>
          </a:xfrm>
          <a:prstGeom prst="rect">
            <a:avLst/>
          </a:prstGeom>
        </p:spPr>
      </p:pic>
      <p:sp>
        <p:nvSpPr>
          <p:cNvPr id="3" name="TextBox 2">
            <a:extLst>
              <a:ext uri="{FF2B5EF4-FFF2-40B4-BE49-F238E27FC236}">
                <a16:creationId xmlns:a16="http://schemas.microsoft.com/office/drawing/2014/main" id="{A626B84B-2F71-401E-D93D-A3A5B7FB88D8}"/>
              </a:ext>
            </a:extLst>
          </p:cNvPr>
          <p:cNvSpPr txBox="1"/>
          <p:nvPr/>
        </p:nvSpPr>
        <p:spPr>
          <a:xfrm>
            <a:off x="498554" y="5944176"/>
            <a:ext cx="11470139" cy="553998"/>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 </a:t>
            </a:r>
            <a:endParaRPr lang="en-US" sz="1000" baseline="30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Note: regional HIV data may include PLWH who may have been incarcerated in 2023.</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24</a:t>
            </a:fld>
            <a:endParaRPr lang="en-US" dirty="0"/>
          </a:p>
        </p:txBody>
      </p:sp>
    </p:spTree>
    <p:extLst>
      <p:ext uri="{BB962C8B-B14F-4D97-AF65-F5344CB8AC3E}">
        <p14:creationId xmlns:p14="http://schemas.microsoft.com/office/powerpoint/2010/main" val="2093833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Stages of HIV care among individuals newly diagnosed with HIV infection in Massachusetts, 2023 (N=513)</a:t>
            </a:r>
          </a:p>
        </p:txBody>
      </p:sp>
      <p:pic>
        <p:nvPicPr>
          <p:cNvPr id="3" name="Picture 2" descr="The figure is a bar chart displaying the percentage of individuals newly diagnosed with HIV infection in Massachusetts in 2023 who were linked to care (91%), retained in care (84%), and virally suppressed (85%).">
            <a:extLst>
              <a:ext uri="{FF2B5EF4-FFF2-40B4-BE49-F238E27FC236}">
                <a16:creationId xmlns:a16="http://schemas.microsoft.com/office/drawing/2014/main" id="{CFA47DFC-0B43-E328-031A-912B4495C74B}"/>
              </a:ext>
            </a:extLst>
          </p:cNvPr>
          <p:cNvPicPr>
            <a:picLocks noChangeAspect="1"/>
          </p:cNvPicPr>
          <p:nvPr/>
        </p:nvPicPr>
        <p:blipFill>
          <a:blip r:embed="rId3"/>
          <a:stretch>
            <a:fillRect/>
          </a:stretch>
        </p:blipFill>
        <p:spPr>
          <a:xfrm>
            <a:off x="157985" y="1092511"/>
            <a:ext cx="11784589" cy="453581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60930" y="5630728"/>
            <a:ext cx="11470139" cy="861774"/>
          </a:xfrm>
          <a:prstGeom prst="rect">
            <a:avLst/>
          </a:prstGeom>
          <a:noFill/>
        </p:spPr>
        <p:txBody>
          <a:bodyPr wrap="square" rtlCol="0">
            <a:spAutoFit/>
          </a:bodyPr>
          <a:lstStyle/>
          <a:p>
            <a:r>
              <a:rPr lang="en-US" sz="1000" dirty="0">
                <a:latin typeface="Arial Narrow" panose="020B0606020202030204" pitchFamily="34" charset="0"/>
              </a:rPr>
              <a:t>“Newly Diagnosed” includes individuals diagnosed in 2023, alive through 12/31/2024, and living in Massachusetts based on last known address. </a:t>
            </a:r>
          </a:p>
          <a:p>
            <a:r>
              <a:rPr lang="en-US" sz="1000" dirty="0">
                <a:latin typeface="Arial Narrow" panose="020B0606020202030204" pitchFamily="34" charset="0"/>
              </a:rPr>
              <a:t>“Linked to Care” is defined as having ≥1 viral load (VL) or CD4 test result within 3 months of diagnosis. </a:t>
            </a:r>
          </a:p>
          <a:p>
            <a:r>
              <a:rPr lang="en-US" sz="1000" dirty="0">
                <a:latin typeface="Arial Narrow" panose="020B0606020202030204" pitchFamily="34" charset="0"/>
              </a:rPr>
              <a:t>“Retained in Care” is defined as having ≥2 VL or CD4 test results at least 3 months apart during the 12-month period after diagnosis. </a:t>
            </a:r>
          </a:p>
          <a:p>
            <a:r>
              <a:rPr lang="en-US" sz="1000" dirty="0">
                <a:latin typeface="Arial Narrow" panose="020B0606020202030204" pitchFamily="34" charset="0"/>
              </a:rPr>
              <a:t>“Virally Suppressed” is defined as having a VL &lt;200 copies/mL for the most recent VL test drawn during the 12-month period after diagnosis.</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25</a:t>
            </a:fld>
            <a:endParaRPr lang="en-US" dirty="0"/>
          </a:p>
        </p:txBody>
      </p:sp>
    </p:spTree>
    <p:extLst>
      <p:ext uri="{BB962C8B-B14F-4D97-AF65-F5344CB8AC3E}">
        <p14:creationId xmlns:p14="http://schemas.microsoft.com/office/powerpoint/2010/main" val="345031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Viral load status among individuals newly diagnosed with HIV infection in Massachusetts, 2023 (N=513) </a:t>
            </a:r>
          </a:p>
        </p:txBody>
      </p:sp>
      <p:pic>
        <p:nvPicPr>
          <p:cNvPr id="3" name="Picture 2" descr="The figure is a pie chart indicating the proportion of individuals who were newly diagnosed with HIV infection in 2023 who were virally suppressed (85%), missing viral load data (4%), or for whom viral load was not suppressed (12%). NOTE: Missing viral load data includes individuals who have not had a lab reported in the past year.">
            <a:extLst>
              <a:ext uri="{FF2B5EF4-FFF2-40B4-BE49-F238E27FC236}">
                <a16:creationId xmlns:a16="http://schemas.microsoft.com/office/drawing/2014/main" id="{69532A7F-F6F4-8A65-E0F4-151CB53CB6BD}"/>
              </a:ext>
            </a:extLst>
          </p:cNvPr>
          <p:cNvPicPr>
            <a:picLocks noChangeAspect="1"/>
          </p:cNvPicPr>
          <p:nvPr/>
        </p:nvPicPr>
        <p:blipFill>
          <a:blip r:embed="rId3"/>
          <a:stretch>
            <a:fillRect/>
          </a:stretch>
        </p:blipFill>
        <p:spPr>
          <a:xfrm>
            <a:off x="2180534" y="930945"/>
            <a:ext cx="7145131" cy="504182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937021"/>
            <a:ext cx="11470139" cy="553998"/>
          </a:xfrm>
          <a:prstGeom prst="rect">
            <a:avLst/>
          </a:prstGeom>
          <a:noFill/>
        </p:spPr>
        <p:txBody>
          <a:bodyPr wrap="square" rtlCol="0">
            <a:spAutoFit/>
          </a:bodyPr>
          <a:lstStyle/>
          <a:p>
            <a:r>
              <a:rPr lang="en-US" sz="1000" dirty="0">
                <a:latin typeface="Arial Narrow" panose="020B0606020202030204" pitchFamily="34" charset="0"/>
              </a:rPr>
              <a:t>* Includes individuals who had not had a lab reported in the past year</a:t>
            </a:r>
          </a:p>
          <a:p>
            <a:r>
              <a:rPr lang="en-US" sz="1000" dirty="0">
                <a:latin typeface="Arial Narrow" panose="020B0606020202030204" pitchFamily="34" charset="0"/>
              </a:rPr>
              <a:t>“Virally Suppressed” is defined as having a VL &lt;200 copies/mL for the most recent VL test drawn during the 12-month period after diagnosis.</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26</a:t>
            </a:fld>
            <a:endParaRPr lang="en-US" dirty="0"/>
          </a:p>
        </p:txBody>
      </p:sp>
    </p:spTree>
    <p:extLst>
      <p:ext uri="{BB962C8B-B14F-4D97-AF65-F5344CB8AC3E}">
        <p14:creationId xmlns:p14="http://schemas.microsoft.com/office/powerpoint/2010/main" val="17740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Linkage to care among individuals newly diagnosed with HIV infection by sex assigned at birth, race/ethnicity, age, and exposure mode, Massachusetts 2023 (N=513)</a:t>
            </a:r>
          </a:p>
        </p:txBody>
      </p:sp>
      <p:pic>
        <p:nvPicPr>
          <p:cNvPr id="3" name="Picture 2" descr="The figure is a bar chart which displays the percentage of individuals who were linked to care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E9C19B81-55B5-0E57-EC0B-EC14FF23ACBA}"/>
              </a:ext>
            </a:extLst>
          </p:cNvPr>
          <p:cNvPicPr>
            <a:picLocks noChangeAspect="1"/>
          </p:cNvPicPr>
          <p:nvPr/>
        </p:nvPicPr>
        <p:blipFill>
          <a:blip r:embed="rId3"/>
          <a:stretch>
            <a:fillRect/>
          </a:stretch>
        </p:blipFill>
        <p:spPr>
          <a:xfrm>
            <a:off x="255526" y="1226623"/>
            <a:ext cx="11680948" cy="454191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964" y="5945485"/>
            <a:ext cx="11470139" cy="553998"/>
          </a:xfrm>
          <a:prstGeom prst="rect">
            <a:avLst/>
          </a:prstGeom>
          <a:noFill/>
        </p:spPr>
        <p:txBody>
          <a:bodyPr wrap="square" rtlCol="0">
            <a:spAutoFit/>
          </a:bodyPr>
          <a:lstStyle/>
          <a:p>
            <a:r>
              <a:rPr lang="en-US" sz="1000" dirty="0">
                <a:latin typeface="Arial Narrow" panose="020B0606020202030204" pitchFamily="34" charset="0"/>
              </a:rPr>
              <a:t>“Linked to Care” is defined as having ≥1 viral load (VL) or CD4 test result within 3 months of diagnosis. </a:t>
            </a:r>
          </a:p>
          <a:p>
            <a:r>
              <a:rPr lang="en-US" sz="1000" dirty="0">
                <a:latin typeface="Arial Narrow" panose="020B0606020202030204" pitchFamily="34" charset="0"/>
              </a:rPr>
              <a:t>* Percentages based on numerators </a:t>
            </a:r>
            <a:r>
              <a:rPr lang="en-US" sz="1000" u="sng" dirty="0">
                <a:latin typeface="Arial Narrow" panose="020B0606020202030204" pitchFamily="34" charset="0"/>
              </a:rPr>
              <a:t>&lt;</a:t>
            </a:r>
            <a:r>
              <a:rPr lang="en-US" sz="1000" dirty="0">
                <a:latin typeface="Arial Narrow" panose="020B0606020202030204" pitchFamily="34" charset="0"/>
              </a:rPr>
              <a:t>5 are marked with an asterisk (*) and should be interpreted with caution</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27</a:t>
            </a:fld>
            <a:endParaRPr lang="en-US" dirty="0"/>
          </a:p>
        </p:txBody>
      </p:sp>
    </p:spTree>
    <p:extLst>
      <p:ext uri="{BB962C8B-B14F-4D97-AF65-F5344CB8AC3E}">
        <p14:creationId xmlns:p14="http://schemas.microsoft.com/office/powerpoint/2010/main" val="3740208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Viral suppression among individuals newly diagnosed with HIV infection by sex, race/ethnicity, age, and exposure mode, Massachusetts 2023 (N=513)</a:t>
            </a:r>
          </a:p>
        </p:txBody>
      </p:sp>
      <p:pic>
        <p:nvPicPr>
          <p:cNvPr id="3" name="Picture 2" descr="The figure is a bar chart which displays the percentage of individuals who were virally suppressed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ED1F794F-1304-3E05-65BA-979219762C68}"/>
              </a:ext>
            </a:extLst>
          </p:cNvPr>
          <p:cNvPicPr>
            <a:picLocks noChangeAspect="1"/>
          </p:cNvPicPr>
          <p:nvPr/>
        </p:nvPicPr>
        <p:blipFill>
          <a:blip r:embed="rId3"/>
          <a:stretch>
            <a:fillRect/>
          </a:stretch>
        </p:blipFill>
        <p:spPr>
          <a:xfrm>
            <a:off x="286008" y="1139753"/>
            <a:ext cx="11619983" cy="4578493"/>
          </a:xfrm>
          <a:prstGeom prst="rect">
            <a:avLst/>
          </a:prstGeom>
        </p:spPr>
      </p:pic>
      <p:sp>
        <p:nvSpPr>
          <p:cNvPr id="11" name="TextBox 10">
            <a:extLst>
              <a:ext uri="{FF2B5EF4-FFF2-40B4-BE49-F238E27FC236}">
                <a16:creationId xmlns:a16="http://schemas.microsoft.com/office/drawing/2014/main" id="{3DC0F6B7-DAB1-3A92-3BF1-C255C51490F5}"/>
              </a:ext>
            </a:extLst>
          </p:cNvPr>
          <p:cNvSpPr txBox="1"/>
          <p:nvPr/>
        </p:nvSpPr>
        <p:spPr>
          <a:xfrm>
            <a:off x="463242" y="5793057"/>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“Virally Suppressed” is defined as having a VL &lt;200 copies/mL for the most recent VL test drawn during the 12-month period after diagnosis.</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 Percentages based on numerators </a:t>
            </a:r>
            <a:r>
              <a:rPr lang="en-US" sz="1000" u="sng" dirty="0">
                <a:latin typeface="Arial Narrow" panose="020B0606020202030204" pitchFamily="34" charset="0"/>
              </a:rPr>
              <a:t>&lt;</a:t>
            </a:r>
            <a:r>
              <a:rPr lang="en-US" sz="1000" dirty="0">
                <a:latin typeface="Arial Narrow" panose="020B0606020202030204" pitchFamily="34" charset="0"/>
              </a:rPr>
              <a:t>5 are marked with an asterisk (*) and should be interpreted with caution</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28</a:t>
            </a:fld>
            <a:endParaRPr lang="en-US" dirty="0"/>
          </a:p>
        </p:txBody>
      </p:sp>
    </p:spTree>
    <p:extLst>
      <p:ext uri="{BB962C8B-B14F-4D97-AF65-F5344CB8AC3E}">
        <p14:creationId xmlns:p14="http://schemas.microsoft.com/office/powerpoint/2010/main" val="4047705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Stages of HIV care among persons living with HIV infection in </a:t>
            </a:r>
            <a:br>
              <a:rPr lang="en-US" sz="2400" dirty="0"/>
            </a:br>
            <a:r>
              <a:rPr lang="en-US" sz="2400" dirty="0"/>
              <a:t>Massachusetts, 2024 (N=23,515)</a:t>
            </a:r>
          </a:p>
        </p:txBody>
      </p:sp>
      <p:pic>
        <p:nvPicPr>
          <p:cNvPr id="3" name="Picture 2" descr="The figure is a bar chart displaying the percentage of individuals living with HIV infection in Massachusetts in 2024 who were engaged in care (71%), retained in care (45%), and virally suppressed (64%).">
            <a:extLst>
              <a:ext uri="{FF2B5EF4-FFF2-40B4-BE49-F238E27FC236}">
                <a16:creationId xmlns:a16="http://schemas.microsoft.com/office/drawing/2014/main" id="{E5BD64F3-DA1D-710F-F4F5-4ACF23BE1ADB}"/>
              </a:ext>
            </a:extLst>
          </p:cNvPr>
          <p:cNvPicPr>
            <a:picLocks noChangeAspect="1"/>
          </p:cNvPicPr>
          <p:nvPr/>
        </p:nvPicPr>
        <p:blipFill>
          <a:blip r:embed="rId3"/>
          <a:stretch>
            <a:fillRect/>
          </a:stretch>
        </p:blipFill>
        <p:spPr>
          <a:xfrm>
            <a:off x="157985" y="1069651"/>
            <a:ext cx="11784589" cy="453581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509945"/>
            <a:ext cx="11470139" cy="1015663"/>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“PLWH” refers to individuals diagnosed through 2023, alive through 12/31/2024, and living in Massachusetts based on last known address. </a:t>
            </a:r>
          </a:p>
          <a:p>
            <a:r>
              <a:rPr lang="en-US" sz="1000" dirty="0">
                <a:latin typeface="Arial Narrow" panose="020B0606020202030204" pitchFamily="34" charset="0"/>
              </a:rPr>
              <a:t>“Engaged in Care” is defined as having ≥1 VL or CD4 test result in 2024. </a:t>
            </a:r>
          </a:p>
          <a:p>
            <a:r>
              <a:rPr lang="en-US" sz="1000" dirty="0">
                <a:latin typeface="Arial Narrow" panose="020B0606020202030204" pitchFamily="34" charset="0"/>
              </a:rPr>
              <a:t>“Retained in Care” is defined as having ≥2 VL or CD4 test results at least 3 months apart in 2024. </a:t>
            </a:r>
          </a:p>
          <a:p>
            <a:r>
              <a:rPr lang="en-US" sz="1000" dirty="0">
                <a:latin typeface="Arial Narrow" panose="020B0606020202030204" pitchFamily="34" charset="0"/>
              </a:rPr>
              <a:t>“Virally Suppressed” is defined as having a VL &lt;200 copies/mL for the most recent VL test drawn in 2024. </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29</a:t>
            </a:fld>
            <a:endParaRPr lang="en-US" dirty="0"/>
          </a:p>
        </p:txBody>
      </p:sp>
    </p:spTree>
    <p:extLst>
      <p:ext uri="{BB962C8B-B14F-4D97-AF65-F5344CB8AC3E}">
        <p14:creationId xmlns:p14="http://schemas.microsoft.com/office/powerpoint/2010/main" val="310969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 Massachusetts 2015–2024</a:t>
            </a:r>
            <a:r>
              <a:rPr lang="en-US" sz="2400" baseline="30000" dirty="0"/>
              <a:t>1</a:t>
            </a:r>
            <a:r>
              <a:rPr lang="en-US" sz="2400" dirty="0"/>
              <a:t> </a:t>
            </a:r>
          </a:p>
        </p:txBody>
      </p:sp>
      <p:pic>
        <p:nvPicPr>
          <p:cNvPr id="4" name="Picture 3" descr="The figure displays a trend in the annual number of persons living with HIV infection from 2015-2024">
            <a:extLst>
              <a:ext uri="{FF2B5EF4-FFF2-40B4-BE49-F238E27FC236}">
                <a16:creationId xmlns:a16="http://schemas.microsoft.com/office/drawing/2014/main" id="{C9E39B05-529F-F67B-FF11-820AA32099AD}"/>
              </a:ext>
            </a:extLst>
          </p:cNvPr>
          <p:cNvPicPr>
            <a:picLocks noChangeAspect="1"/>
          </p:cNvPicPr>
          <p:nvPr/>
        </p:nvPicPr>
        <p:blipFill>
          <a:blip r:embed="rId3"/>
          <a:stretch>
            <a:fillRect/>
          </a:stretch>
        </p:blipFill>
        <p:spPr>
          <a:xfrm>
            <a:off x="185415" y="1119930"/>
            <a:ext cx="11821169"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3735338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Viral load status among persons living with HIV infection in </a:t>
            </a:r>
            <a:br>
              <a:rPr lang="en-US" sz="2400" dirty="0"/>
            </a:br>
            <a:r>
              <a:rPr lang="en-US" sz="2400" dirty="0"/>
              <a:t>Massachusetts, 2024 (N=23,515)</a:t>
            </a:r>
          </a:p>
        </p:txBody>
      </p:sp>
      <p:pic>
        <p:nvPicPr>
          <p:cNvPr id="3" name="Picture 2" descr="The figure is a pie chart indicating the proportion of individuals who were living with HIV infection in 2024 who were virally suppressed (64%), missing viral load data (33%), or for whom viral load was not suppressed (4%). NOTE:  Missing Viral Load Data includes individuals who have not had a lab reported in the past year.">
            <a:extLst>
              <a:ext uri="{FF2B5EF4-FFF2-40B4-BE49-F238E27FC236}">
                <a16:creationId xmlns:a16="http://schemas.microsoft.com/office/drawing/2014/main" id="{396150F4-410D-859C-54D7-63FECAC8C45D}"/>
              </a:ext>
            </a:extLst>
          </p:cNvPr>
          <p:cNvPicPr>
            <a:picLocks noChangeAspect="1"/>
          </p:cNvPicPr>
          <p:nvPr/>
        </p:nvPicPr>
        <p:blipFill>
          <a:blip r:embed="rId3"/>
          <a:stretch>
            <a:fillRect/>
          </a:stretch>
        </p:blipFill>
        <p:spPr>
          <a:xfrm>
            <a:off x="2160718" y="973621"/>
            <a:ext cx="7230483" cy="4956478"/>
          </a:xfrm>
          <a:prstGeom prst="rect">
            <a:avLst/>
          </a:prstGeom>
        </p:spPr>
      </p:pic>
      <p:sp>
        <p:nvSpPr>
          <p:cNvPr id="10" name="TextBox 9">
            <a:extLst>
              <a:ext uri="{FF2B5EF4-FFF2-40B4-BE49-F238E27FC236}">
                <a16:creationId xmlns:a16="http://schemas.microsoft.com/office/drawing/2014/main" id="{7ADEAF00-7525-12E9-EFEF-49A1EE45B020}"/>
              </a:ext>
            </a:extLst>
          </p:cNvPr>
          <p:cNvSpPr txBox="1"/>
          <p:nvPr/>
        </p:nvSpPr>
        <p:spPr>
          <a:xfrm>
            <a:off x="420760" y="5902428"/>
            <a:ext cx="11470139" cy="553998"/>
          </a:xfrm>
          <a:prstGeom prst="rect">
            <a:avLst/>
          </a:prstGeom>
          <a:noFill/>
        </p:spPr>
        <p:txBody>
          <a:bodyPr wrap="square" rtlCol="0">
            <a:spAutoFit/>
          </a:bodyPr>
          <a:lstStyle/>
          <a:p>
            <a:r>
              <a:rPr lang="en-US" sz="1000" dirty="0">
                <a:latin typeface="Arial Narrow" panose="020B0606020202030204" pitchFamily="34" charset="0"/>
              </a:rPr>
              <a:t>* Includes individuals who had not had a lab reported in the past year</a:t>
            </a:r>
          </a:p>
          <a:p>
            <a:r>
              <a:rPr lang="en-US" sz="1000" dirty="0">
                <a:latin typeface="Arial Narrow" panose="020B0606020202030204" pitchFamily="34" charset="0"/>
              </a:rPr>
              <a:t>“Virally Suppressed” is defined as having a VL &lt;200 copies/mL for the most recent VL test drawn in 2024.</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30</a:t>
            </a:fld>
            <a:endParaRPr lang="en-US" dirty="0"/>
          </a:p>
        </p:txBody>
      </p:sp>
    </p:spTree>
    <p:extLst>
      <p:ext uri="{BB962C8B-B14F-4D97-AF65-F5344CB8AC3E}">
        <p14:creationId xmlns:p14="http://schemas.microsoft.com/office/powerpoint/2010/main" val="101526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Engagement in care among persons living with HIV infection by sex assigned at birth, race/ethnicity, age, and exposure mode, Massachusetts 2024 (N=23,515)</a:t>
            </a:r>
          </a:p>
        </p:txBody>
      </p:sp>
      <p:pic>
        <p:nvPicPr>
          <p:cNvPr id="3" name="Picture 2" descr="The figure is a bar chart which displays the percentage of individuals who were engaged in care among those living with HIV infection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2DC30F3C-6E67-456D-BBC6-F82B92887D28}"/>
              </a:ext>
            </a:extLst>
          </p:cNvPr>
          <p:cNvPicPr>
            <a:picLocks noChangeAspect="1"/>
          </p:cNvPicPr>
          <p:nvPr/>
        </p:nvPicPr>
        <p:blipFill>
          <a:blip r:embed="rId3"/>
          <a:stretch>
            <a:fillRect/>
          </a:stretch>
        </p:blipFill>
        <p:spPr>
          <a:xfrm>
            <a:off x="278386" y="1249483"/>
            <a:ext cx="11680948" cy="4541914"/>
          </a:xfrm>
          <a:prstGeom prst="rect">
            <a:avLst/>
          </a:prstGeom>
        </p:spPr>
      </p:pic>
      <p:sp>
        <p:nvSpPr>
          <p:cNvPr id="10" name="TextBox 9">
            <a:extLst>
              <a:ext uri="{FF2B5EF4-FFF2-40B4-BE49-F238E27FC236}">
                <a16:creationId xmlns:a16="http://schemas.microsoft.com/office/drawing/2014/main" id="{EF661331-2273-DB09-6BAD-E8CEE1EE7F0A}"/>
              </a:ext>
            </a:extLst>
          </p:cNvPr>
          <p:cNvSpPr txBox="1"/>
          <p:nvPr/>
        </p:nvSpPr>
        <p:spPr>
          <a:xfrm>
            <a:off x="463964" y="6092392"/>
            <a:ext cx="11470139" cy="400110"/>
          </a:xfrm>
          <a:prstGeom prst="rect">
            <a:avLst/>
          </a:prstGeom>
          <a:noFill/>
        </p:spPr>
        <p:txBody>
          <a:bodyPr wrap="square" rtlCol="0">
            <a:spAutoFit/>
          </a:bodyPr>
          <a:lstStyle/>
          <a:p>
            <a:r>
              <a:rPr lang="en-US" sz="1000" dirty="0">
                <a:latin typeface="Arial Narrow" panose="020B0606020202030204" pitchFamily="34" charset="0"/>
              </a:rPr>
              <a:t>“Engaged in Care” is defined as having ≥1 VL or CD4 test result in 2024. </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31</a:t>
            </a:fld>
            <a:endParaRPr lang="en-US" dirty="0"/>
          </a:p>
        </p:txBody>
      </p:sp>
    </p:spTree>
    <p:extLst>
      <p:ext uri="{BB962C8B-B14F-4D97-AF65-F5344CB8AC3E}">
        <p14:creationId xmlns:p14="http://schemas.microsoft.com/office/powerpoint/2010/main" val="2205626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Viral suppression among persons living with HIV infection by sex assigned at birth, race/ethnicity, age, and exposure mode, Massachusetts 2024 (N= 23,515)</a:t>
            </a:r>
          </a:p>
        </p:txBody>
      </p:sp>
      <p:pic>
        <p:nvPicPr>
          <p:cNvPr id="3" name="Picture 2" descr="The figure is a bar chart which displays the percentage of individuals who were virally suppressed among those living with HIV infection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7C434288-4B02-2397-10B9-6DB6F51D0809}"/>
              </a:ext>
            </a:extLst>
          </p:cNvPr>
          <p:cNvPicPr>
            <a:picLocks noChangeAspect="1"/>
          </p:cNvPicPr>
          <p:nvPr/>
        </p:nvPicPr>
        <p:blipFill>
          <a:blip r:embed="rId3"/>
          <a:stretch>
            <a:fillRect/>
          </a:stretch>
        </p:blipFill>
        <p:spPr>
          <a:xfrm>
            <a:off x="286008" y="1139753"/>
            <a:ext cx="11619983" cy="4578493"/>
          </a:xfrm>
          <a:prstGeom prst="rect">
            <a:avLst/>
          </a:prstGeom>
        </p:spPr>
      </p:pic>
      <p:sp>
        <p:nvSpPr>
          <p:cNvPr id="10" name="TextBox 9">
            <a:extLst>
              <a:ext uri="{FF2B5EF4-FFF2-40B4-BE49-F238E27FC236}">
                <a16:creationId xmlns:a16="http://schemas.microsoft.com/office/drawing/2014/main" id="{FC5157F9-1F8E-19AD-6652-C60B0AB94120}"/>
              </a:ext>
            </a:extLst>
          </p:cNvPr>
          <p:cNvSpPr txBox="1"/>
          <p:nvPr/>
        </p:nvSpPr>
        <p:spPr>
          <a:xfrm>
            <a:off x="496960" y="6109954"/>
            <a:ext cx="11470139" cy="400110"/>
          </a:xfrm>
          <a:prstGeom prst="rect">
            <a:avLst/>
          </a:prstGeom>
          <a:noFill/>
        </p:spPr>
        <p:txBody>
          <a:bodyPr wrap="square" rtlCol="0">
            <a:spAutoFit/>
          </a:bodyPr>
          <a:lstStyle/>
          <a:p>
            <a:r>
              <a:rPr lang="en-US" sz="1000" dirty="0">
                <a:latin typeface="Arial Narrow" panose="020B0606020202030204" pitchFamily="34" charset="0"/>
              </a:rPr>
              <a:t>“Virally Suppressed” is defined as having a VL &lt;200 copies/mL for the most recent VL test drawn in 2024.</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32</a:t>
            </a:fld>
            <a:endParaRPr lang="en-US" dirty="0"/>
          </a:p>
        </p:txBody>
      </p:sp>
    </p:spTree>
    <p:extLst>
      <p:ext uri="{BB962C8B-B14F-4D97-AF65-F5344CB8AC3E}">
        <p14:creationId xmlns:p14="http://schemas.microsoft.com/office/powerpoint/2010/main" val="221264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Viral suppression among persons living with HIV infection engaged in care by sex assigned at birth, race/ethnicity, age, and exposure mode, Massachusetts 2024 (N=16,663)</a:t>
            </a:r>
          </a:p>
        </p:txBody>
      </p:sp>
      <p:pic>
        <p:nvPicPr>
          <p:cNvPr id="3" name="Picture 2" descr="The figure is a bar chart which displays the percentage of individuals who were virally suppressed among those living with HIV infection and engaged in care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1336594C-8CC0-3075-F16C-18130DC6DA1B}"/>
              </a:ext>
            </a:extLst>
          </p:cNvPr>
          <p:cNvPicPr>
            <a:picLocks noChangeAspect="1"/>
          </p:cNvPicPr>
          <p:nvPr/>
        </p:nvPicPr>
        <p:blipFill>
          <a:blip r:embed="rId3"/>
          <a:stretch>
            <a:fillRect/>
          </a:stretch>
        </p:blipFill>
        <p:spPr>
          <a:xfrm>
            <a:off x="217428" y="1162613"/>
            <a:ext cx="11619983" cy="4578493"/>
          </a:xfrm>
          <a:prstGeom prst="rect">
            <a:avLst/>
          </a:prstGeom>
        </p:spPr>
      </p:pic>
      <p:sp>
        <p:nvSpPr>
          <p:cNvPr id="10" name="TextBox 9">
            <a:extLst>
              <a:ext uri="{FF2B5EF4-FFF2-40B4-BE49-F238E27FC236}">
                <a16:creationId xmlns:a16="http://schemas.microsoft.com/office/drawing/2014/main" id="{FC5157F9-1F8E-19AD-6652-C60B0AB94120}"/>
              </a:ext>
            </a:extLst>
          </p:cNvPr>
          <p:cNvSpPr txBox="1"/>
          <p:nvPr/>
        </p:nvSpPr>
        <p:spPr>
          <a:xfrm>
            <a:off x="496960" y="6119479"/>
            <a:ext cx="11470139" cy="400110"/>
          </a:xfrm>
          <a:prstGeom prst="rect">
            <a:avLst/>
          </a:prstGeom>
          <a:noFill/>
        </p:spPr>
        <p:txBody>
          <a:bodyPr wrap="square" rtlCol="0">
            <a:spAutoFit/>
          </a:bodyPr>
          <a:lstStyle/>
          <a:p>
            <a:r>
              <a:rPr lang="en-US" sz="1000" dirty="0">
                <a:latin typeface="Arial Narrow" panose="020B0606020202030204" pitchFamily="34" charset="0"/>
              </a:rPr>
              <a:t>“Virally Suppressed” is defined as having a VL &lt;200 copies/mL for the most recent VL test drawn in 2024.</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33</a:t>
            </a:fld>
            <a:endParaRPr lang="en-US" dirty="0"/>
          </a:p>
        </p:txBody>
      </p:sp>
    </p:spTree>
    <p:extLst>
      <p:ext uri="{BB962C8B-B14F-4D97-AF65-F5344CB8AC3E}">
        <p14:creationId xmlns:p14="http://schemas.microsoft.com/office/powerpoint/2010/main" val="226426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HIV infection diagnoses by Social Vulnerability Index*, Massachusetts 2022–2024</a:t>
            </a:r>
            <a:r>
              <a:rPr lang="en-US" sz="2400" baseline="30000" dirty="0"/>
              <a:t>1</a:t>
            </a:r>
            <a:r>
              <a:rPr lang="en-US" sz="2400" dirty="0"/>
              <a:t> </a:t>
            </a:r>
          </a:p>
        </p:txBody>
      </p:sp>
      <p:pic>
        <p:nvPicPr>
          <p:cNvPr id="3" name="Picture 2" descr="The figure is a stacked bar chart displaying the distribution of HIV infection diagnoses by the social vulnerability index. The distribution of social vulnerability by six categories (high, moderately high, moderately low, low, homeless, other/unknown) is displayed for each year.">
            <a:extLst>
              <a:ext uri="{FF2B5EF4-FFF2-40B4-BE49-F238E27FC236}">
                <a16:creationId xmlns:a16="http://schemas.microsoft.com/office/drawing/2014/main" id="{65FA49B8-EFE5-3A40-4991-66C3D7C6633B}"/>
              </a:ext>
            </a:extLst>
          </p:cNvPr>
          <p:cNvPicPr>
            <a:picLocks noChangeAspect="1"/>
          </p:cNvPicPr>
          <p:nvPr/>
        </p:nvPicPr>
        <p:blipFill>
          <a:blip r:embed="rId3"/>
          <a:stretch>
            <a:fillRect/>
          </a:stretch>
        </p:blipFill>
        <p:spPr>
          <a:xfrm>
            <a:off x="23861" y="1098608"/>
            <a:ext cx="12052837" cy="4523624"/>
          </a:xfrm>
          <a:prstGeom prst="rect">
            <a:avLst/>
          </a:prstGeom>
        </p:spPr>
      </p:pic>
      <p:sp>
        <p:nvSpPr>
          <p:cNvPr id="10" name="TextBox 9">
            <a:extLst>
              <a:ext uri="{FF2B5EF4-FFF2-40B4-BE49-F238E27FC236}">
                <a16:creationId xmlns:a16="http://schemas.microsoft.com/office/drawing/2014/main" id="{DD1E1DB2-1EF2-E563-36B4-3340999800EE}"/>
              </a:ext>
            </a:extLst>
          </p:cNvPr>
          <p:cNvSpPr txBox="1"/>
          <p:nvPr/>
        </p:nvSpPr>
        <p:spPr>
          <a:xfrm>
            <a:off x="420760" y="5636945"/>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baseline="30000" dirty="0">
                <a:latin typeface="Arial Narrow" panose="020B0606020202030204" pitchFamily="34" charset="0"/>
              </a:rPr>
              <a:t>*</a:t>
            </a:r>
            <a:r>
              <a:rPr lang="en-US" sz="1000" dirty="0">
                <a:latin typeface="Arial Narrow" panose="020B0606020202030204" pitchFamily="34" charset="0"/>
              </a:rPr>
              <a:t> Census tract level overall SVI values for 2020 were obtained from CDC/Agency for Toxic Substance and Disease Registry (CDC/ATSDR) and assigned to all cases based on their  street address at diagnosis. Values range from 0 to 1, with higher values implying greater social vulnerability. SVI rankings were grouped into quartiles (low, &lt;0.25; mid low, 0.25 - &lt;0.5; mid high, 0.5 - &lt;0.75; high &gt;0.75).</a:t>
            </a:r>
          </a:p>
          <a:p>
            <a:r>
              <a:rPr lang="en-US" sz="1000" dirty="0">
                <a:latin typeface="Arial Narrow" panose="020B0606020202030204" pitchFamily="34" charset="0"/>
              </a:rPr>
              <a:t>ⱡ Other/Unknown includes correctional facility addresses, P.O. Box addresses, hospital addresses and addresses that could not be geocoded</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34</a:t>
            </a:fld>
            <a:endParaRPr lang="en-US" dirty="0"/>
          </a:p>
        </p:txBody>
      </p:sp>
    </p:spTree>
    <p:extLst>
      <p:ext uri="{BB962C8B-B14F-4D97-AF65-F5344CB8AC3E}">
        <p14:creationId xmlns:p14="http://schemas.microsoft.com/office/powerpoint/2010/main" val="224979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individuals diagnosed with HIV infection by current gender, age, race/ethnicity, and exposure mode, Massachusetts 2022 – 2024 (N=1,596)</a:t>
            </a:r>
            <a:r>
              <a:rPr lang="en-US" sz="2400" baseline="30000" dirty="0"/>
              <a:t>1</a:t>
            </a:r>
            <a:r>
              <a:rPr lang="en-US" sz="2400" dirty="0"/>
              <a:t> </a:t>
            </a:r>
          </a:p>
        </p:txBody>
      </p:sp>
      <p:pic>
        <p:nvPicPr>
          <p:cNvPr id="14" name="Picture 13" descr="The figure is a series of bar charts displaying the distribution of recent HIV diagnoses by current gender, age, race/ethnicity, and exposure mode.">
            <a:extLst>
              <a:ext uri="{FF2B5EF4-FFF2-40B4-BE49-F238E27FC236}">
                <a16:creationId xmlns:a16="http://schemas.microsoft.com/office/drawing/2014/main" id="{AD81C408-F2E8-38E1-E311-F96496E95B0C}"/>
              </a:ext>
            </a:extLst>
          </p:cNvPr>
          <p:cNvPicPr>
            <a:picLocks noChangeAspect="1"/>
          </p:cNvPicPr>
          <p:nvPr/>
        </p:nvPicPr>
        <p:blipFill>
          <a:blip r:embed="rId3"/>
          <a:stretch>
            <a:fillRect/>
          </a:stretch>
        </p:blipFill>
        <p:spPr>
          <a:xfrm>
            <a:off x="197609" y="1019341"/>
            <a:ext cx="11796782" cy="495647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60930" y="5889709"/>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193204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individuals diagnosed with HIV infection by race/ethnicity and place of birth, Massachusetts 2022 – 2024</a:t>
            </a:r>
            <a:r>
              <a:rPr lang="en-US" sz="2400" baseline="30000" dirty="0"/>
              <a:t>1</a:t>
            </a:r>
            <a:r>
              <a:rPr lang="en-US" sz="2400" dirty="0"/>
              <a:t> </a:t>
            </a:r>
          </a:p>
        </p:txBody>
      </p:sp>
      <p:pic>
        <p:nvPicPr>
          <p:cNvPr id="3" name="Picture 2" descr="The figure is a stacked bar chart displaying the distribution of recent HIV diagnoses by place of birth (non-US, Puerto Rico/US Dependency, or US) for each of four racial/ethnic groups: White NH (N=432), Black NH (N=599), Hispanic/Latinx (N=504), and Asian/Pacific Islander (N=42).">
            <a:extLst>
              <a:ext uri="{FF2B5EF4-FFF2-40B4-BE49-F238E27FC236}">
                <a16:creationId xmlns:a16="http://schemas.microsoft.com/office/drawing/2014/main" id="{EE76EBBD-FF17-9BE2-E86D-726A642310FB}"/>
              </a:ext>
            </a:extLst>
          </p:cNvPr>
          <p:cNvPicPr>
            <a:picLocks noChangeAspect="1"/>
          </p:cNvPicPr>
          <p:nvPr/>
        </p:nvPicPr>
        <p:blipFill>
          <a:blip r:embed="rId3"/>
          <a:stretch>
            <a:fillRect/>
          </a:stretch>
        </p:blipFill>
        <p:spPr>
          <a:xfrm>
            <a:off x="301250" y="1060498"/>
            <a:ext cx="11589500" cy="473700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82850" y="5808899"/>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baseline="30000" dirty="0">
                <a:latin typeface="Arial Narrow" panose="020B0606020202030204" pitchFamily="34" charset="0"/>
              </a:rPr>
              <a:t>2 </a:t>
            </a:r>
            <a:r>
              <a:rPr lang="en-US" sz="1000" dirty="0">
                <a:latin typeface="Arial Narrow" panose="020B0606020202030204" pitchFamily="34" charset="0"/>
              </a:rPr>
              <a:t>US born and Puerto Rico/USD categories are combined for Black non-Hispanic individuals due to small numbers to adhere to cell suppression rules.</a:t>
            </a:r>
            <a:endParaRPr lang="en-US" sz="1000" baseline="30000" dirty="0">
              <a:latin typeface="Arial Narrow" panose="020B0606020202030204" pitchFamily="34" charset="0"/>
            </a:endParaRPr>
          </a:p>
          <a:p>
            <a:r>
              <a:rPr lang="en-US" sz="1000" baseline="30000" dirty="0">
                <a:latin typeface="Arial Narrow" panose="020B0606020202030204" pitchFamily="34" charset="0"/>
              </a:rPr>
              <a:t>3 </a:t>
            </a:r>
            <a:r>
              <a:rPr lang="en-US" sz="1000" dirty="0">
                <a:latin typeface="Arial Narrow" panose="020B0606020202030204" pitchFamily="34" charset="0"/>
              </a:rPr>
              <a:t>97% of individuals diagnosed with HIV infection from 2022–2024 who were born in a US dependency (USD) were born in Puerto Rico (PR).Data Source: Bureau of Infectious Disease and Laboratory Sciences, data are current as of 7/1/2025 and subject to change, NH = non-Hispanic; API = Asian/Pacific Islander</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423393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diagnosed with HIV infection by race/ethnicity, age, exposure mode, and place of birth by sex assigned at birth, </a:t>
            </a:r>
            <a:br>
              <a:rPr lang="en-US" sz="2400" dirty="0"/>
            </a:br>
            <a:r>
              <a:rPr lang="en-US" sz="2400" dirty="0"/>
              <a:t>Massachusetts 2022 – 2024</a:t>
            </a:r>
            <a:r>
              <a:rPr lang="en-US" sz="2400" baseline="30000" dirty="0"/>
              <a:t>1</a:t>
            </a:r>
            <a:r>
              <a:rPr lang="en-US" sz="2400" dirty="0"/>
              <a:t> </a:t>
            </a:r>
          </a:p>
        </p:txBody>
      </p:sp>
      <p:sp>
        <p:nvSpPr>
          <p:cNvPr id="14" name="TextBox 13">
            <a:extLst>
              <a:ext uri="{FF2B5EF4-FFF2-40B4-BE49-F238E27FC236}">
                <a16:creationId xmlns:a16="http://schemas.microsoft.com/office/drawing/2014/main" id="{227368A5-BBA3-52B1-55E4-87C28E69F31F}"/>
              </a:ext>
            </a:extLst>
          </p:cNvPr>
          <p:cNvSpPr txBox="1"/>
          <p:nvPr/>
        </p:nvSpPr>
        <p:spPr>
          <a:xfrm>
            <a:off x="4433806" y="1042353"/>
            <a:ext cx="3067050" cy="338554"/>
          </a:xfrm>
          <a:prstGeom prst="rect">
            <a:avLst/>
          </a:prstGeom>
          <a:noFill/>
        </p:spPr>
        <p:txBody>
          <a:bodyPr wrap="square" rtlCol="0">
            <a:spAutoFit/>
          </a:bodyPr>
          <a:lstStyle/>
          <a:p>
            <a:r>
              <a:rPr kumimoji="0" lang="en-US" sz="16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AMAB, N=</a:t>
            </a:r>
            <a:r>
              <a:rPr lang="en-US" sz="1600" b="1" dirty="0">
                <a:solidFill>
                  <a:srgbClr val="76923C"/>
                </a:solidFill>
                <a:latin typeface="Arial" panose="020B0604020202020204" pitchFamily="34" charset="0"/>
                <a:ea typeface="Calibri" panose="020F0502020204030204" pitchFamily="34" charset="0"/>
              </a:rPr>
              <a:t>1,162</a:t>
            </a:r>
            <a:r>
              <a:rPr kumimoji="0" lang="en-US" sz="16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 </a:t>
            </a:r>
            <a:r>
              <a:rPr kumimoji="0" lang="en-US" sz="1600" b="1" i="0" u="none" strike="noStrike" kern="1200" cap="none" spc="0" normalizeH="0" baseline="0" noProof="0" dirty="0">
                <a:ln>
                  <a:noFill/>
                </a:ln>
                <a:solidFill>
                  <a:srgbClr val="2E648C"/>
                </a:solidFill>
                <a:effectLst/>
                <a:uLnTx/>
                <a:uFillTx/>
                <a:latin typeface="Arial" panose="020B0604020202020204" pitchFamily="34" charset="0"/>
                <a:ea typeface="Calibri" panose="020F0502020204030204" pitchFamily="34" charset="0"/>
                <a:cs typeface="+mn-cs"/>
              </a:rPr>
              <a:t>AFAB, N=</a:t>
            </a:r>
            <a:r>
              <a:rPr lang="en-US" sz="1600" b="1" dirty="0">
                <a:solidFill>
                  <a:srgbClr val="2E648C"/>
                </a:solidFill>
                <a:latin typeface="Arial" panose="020B0604020202020204" pitchFamily="34" charset="0"/>
                <a:ea typeface="Calibri" panose="020F0502020204030204" pitchFamily="34" charset="0"/>
              </a:rPr>
              <a:t>434</a:t>
            </a:r>
            <a:endParaRPr lang="en-US" sz="1600" dirty="0">
              <a:latin typeface="Arial Narrow" panose="020B0606020202030204" pitchFamily="34" charset="0"/>
            </a:endParaRPr>
          </a:p>
        </p:txBody>
      </p:sp>
      <p:pic>
        <p:nvPicPr>
          <p:cNvPr id="15" name="Picture 14" descr="The figure is a series of bar charts displaying a comparison of the distribution of recent HIV diagnoses for individuals assigned male at birth (AMAB) and individuals assigned female at birth (AFAB) by race/ethnicity, age, exposure mode, and place of birth.">
            <a:extLst>
              <a:ext uri="{FF2B5EF4-FFF2-40B4-BE49-F238E27FC236}">
                <a16:creationId xmlns:a16="http://schemas.microsoft.com/office/drawing/2014/main" id="{91221314-84DC-9C31-21DC-0A7C53B5B425}"/>
              </a:ext>
            </a:extLst>
          </p:cNvPr>
          <p:cNvPicPr>
            <a:picLocks noChangeAspect="1"/>
          </p:cNvPicPr>
          <p:nvPr/>
        </p:nvPicPr>
        <p:blipFill>
          <a:blip r:embed="rId3"/>
          <a:stretch>
            <a:fillRect/>
          </a:stretch>
        </p:blipFill>
        <p:spPr>
          <a:xfrm>
            <a:off x="441470" y="1240346"/>
            <a:ext cx="11309060" cy="437730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AMAB = assigned male at birth; AFAB = assigned female at birth; 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150461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individuals diagnosed with HIV infection by exposure mode and race/ethnicity, Massachusetts 2022 – 2024</a:t>
            </a:r>
            <a:r>
              <a:rPr lang="en-US" sz="2400" baseline="30000" dirty="0"/>
              <a:t>1</a:t>
            </a:r>
            <a:r>
              <a:rPr lang="en-US" sz="2400" dirty="0"/>
              <a:t> </a:t>
            </a:r>
          </a:p>
        </p:txBody>
      </p:sp>
      <p:pic>
        <p:nvPicPr>
          <p:cNvPr id="4" name="Picture 3" descr="The figure is a bar chart displaying the distribution of recent HIV diagnoses by exposure mode for each of three racial/ethnic groups: White NH (N=432), Black NH (N=599), Hispanic/Latinx (N=504).">
            <a:extLst>
              <a:ext uri="{FF2B5EF4-FFF2-40B4-BE49-F238E27FC236}">
                <a16:creationId xmlns:a16="http://schemas.microsoft.com/office/drawing/2014/main" id="{87F7B6A1-12AA-1825-CC16-6EA688AFB194}"/>
              </a:ext>
            </a:extLst>
          </p:cNvPr>
          <p:cNvPicPr>
            <a:picLocks noChangeAspect="1"/>
          </p:cNvPicPr>
          <p:nvPr/>
        </p:nvPicPr>
        <p:blipFill>
          <a:blip r:embed="rId3"/>
          <a:stretch>
            <a:fillRect/>
          </a:stretch>
        </p:blipFill>
        <p:spPr>
          <a:xfrm>
            <a:off x="240284" y="1005630"/>
            <a:ext cx="11711431"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60930" y="5798473"/>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64159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annual age-adjusted HIV diagnosis rates per 100,000 population</a:t>
            </a:r>
            <a:r>
              <a:rPr lang="en-US" sz="2400" baseline="30000" dirty="0"/>
              <a:t>1</a:t>
            </a:r>
            <a:r>
              <a:rPr lang="en-US" sz="2400" dirty="0"/>
              <a:t> by sex assigned at birth and race/ethnicity, Massachusetts 2022 – 2024</a:t>
            </a:r>
            <a:r>
              <a:rPr lang="en-US" sz="2400" baseline="30000" dirty="0"/>
              <a:t>2</a:t>
            </a:r>
            <a:r>
              <a:rPr lang="en-US" sz="2400" dirty="0"/>
              <a:t> (N=1,596) </a:t>
            </a:r>
          </a:p>
        </p:txBody>
      </p:sp>
      <p:pic>
        <p:nvPicPr>
          <p:cNvPr id="3" name="Picture 2" descr="The figure is a bar chart displaying the average annual HIV diagnosis rates per 100,000 among individuals assigned male at birth, individuals assigned female at birth, and the Massachusetts total population for four racial/ethnic groups: White NH, Black NH, Hispanic/Latinx, and Asian/Pacific Islander.">
            <a:extLst>
              <a:ext uri="{FF2B5EF4-FFF2-40B4-BE49-F238E27FC236}">
                <a16:creationId xmlns:a16="http://schemas.microsoft.com/office/drawing/2014/main" id="{215F5707-AF02-C1D1-57AA-6EAB0CB678EE}"/>
              </a:ext>
            </a:extLst>
          </p:cNvPr>
          <p:cNvPicPr>
            <a:picLocks noChangeAspect="1"/>
          </p:cNvPicPr>
          <p:nvPr/>
        </p:nvPicPr>
        <p:blipFill>
          <a:blip r:embed="rId3"/>
          <a:stretch>
            <a:fillRect/>
          </a:stretch>
        </p:blipFill>
        <p:spPr>
          <a:xfrm>
            <a:off x="185415" y="1106222"/>
            <a:ext cx="11821169" cy="464555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44152" y="5710697"/>
            <a:ext cx="11470139" cy="861774"/>
          </a:xfrm>
          <a:prstGeom prst="rect">
            <a:avLst/>
          </a:prstGeom>
          <a:noFill/>
        </p:spPr>
        <p:txBody>
          <a:bodyPr wrap="square" rtlCol="0">
            <a:spAutoFit/>
          </a:bodyPr>
          <a:lstStyle/>
          <a:p>
            <a:r>
              <a:rPr lang="en-US" sz="1000" dirty="0">
                <a:latin typeface="Arial Narrow" panose="020B0606020202030204" pitchFamily="34" charset="0"/>
              </a:rPr>
              <a:t>*Rates based on numerators &lt;12 are marked with an asterisk (*) and should be interpreted with caution.</a:t>
            </a:r>
          </a:p>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 NH = non-Hispanic; API = Asian/Pacific Islander</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27983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current gender, age, race/ethnicity, and exposure mode, Massachusetts 2024 (N=24,838) </a:t>
            </a:r>
          </a:p>
        </p:txBody>
      </p:sp>
      <p:pic>
        <p:nvPicPr>
          <p:cNvPr id="14" name="Picture 13" descr="The figure is a series of bar charts displaying the distribution of persons living with HIV infection by current gender, age, race/ethnicity, and exposure mode.">
            <a:extLst>
              <a:ext uri="{FF2B5EF4-FFF2-40B4-BE49-F238E27FC236}">
                <a16:creationId xmlns:a16="http://schemas.microsoft.com/office/drawing/2014/main" id="{09199337-8B63-D08E-BA5A-391CFB806E64}"/>
              </a:ext>
            </a:extLst>
          </p:cNvPr>
          <p:cNvPicPr>
            <a:picLocks noChangeAspect="1"/>
          </p:cNvPicPr>
          <p:nvPr/>
        </p:nvPicPr>
        <p:blipFill>
          <a:blip r:embed="rId3"/>
          <a:stretch>
            <a:fillRect/>
          </a:stretch>
        </p:blipFill>
        <p:spPr>
          <a:xfrm>
            <a:off x="322587" y="1030016"/>
            <a:ext cx="11546825" cy="479796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7337" y="6128377"/>
            <a:ext cx="11470139" cy="400110"/>
          </a:xfrm>
          <a:prstGeom prst="rect">
            <a:avLst/>
          </a:prstGeom>
          <a:noFill/>
        </p:spPr>
        <p:txBody>
          <a:bodyPr wrap="square" rtlCol="0">
            <a:spAutoFit/>
          </a:bodyPr>
          <a:lstStyle/>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1148974884"/>
      </p:ext>
    </p:extLst>
  </p:cSld>
  <p:clrMapOvr>
    <a:masterClrMapping/>
  </p:clrMapOvr>
</p:sld>
</file>

<file path=ppt/theme/theme1.xml><?xml version="1.0" encoding="utf-8"?>
<a:theme xmlns:a="http://schemas.openxmlformats.org/drawingml/2006/main" name="Office Theme">
  <a:themeElements>
    <a:clrScheme name="Custom 1">
      <a:dk1>
        <a:srgbClr val="032E53"/>
      </a:dk1>
      <a:lt1>
        <a:sysClr val="window" lastClr="FFFFFF"/>
      </a:lt1>
      <a:dk2>
        <a:srgbClr val="005994"/>
      </a:dk2>
      <a:lt2>
        <a:srgbClr val="ECECEC"/>
      </a:lt2>
      <a:accent1>
        <a:srgbClr val="92CAD6"/>
      </a:accent1>
      <a:accent2>
        <a:srgbClr val="F2BC1A"/>
      </a:accent2>
      <a:accent3>
        <a:srgbClr val="F68D29"/>
      </a:accent3>
      <a:accent4>
        <a:srgbClr val="680A1D"/>
      </a:accent4>
      <a:accent5>
        <a:srgbClr val="388557"/>
      </a:accent5>
      <a:accent6>
        <a:srgbClr val="FFFFFF"/>
      </a:accent6>
      <a:hlink>
        <a:srgbClr val="757070"/>
      </a:hlink>
      <a:folHlink>
        <a:srgbClr val="3A3838"/>
      </a:folHlink>
    </a:clrScheme>
    <a:fontScheme name="Custom DP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7" ma:contentTypeDescription="Create a new document." ma:contentTypeScope="" ma:versionID="7432218a972c9ec232d3a9b6f06fcc42">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32b2b4497390a973007cec6a698f283a"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2.xml><?xml version="1.0" encoding="utf-8"?>
<ds:datastoreItem xmlns:ds="http://schemas.openxmlformats.org/officeDocument/2006/customXml" ds:itemID="{6E8AD35F-6594-4B15-9277-8BFC9EFD0490}">
  <ds:schemaRef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e10e4db1-d899-403d-9807-651178ead3da"/>
    <ds:schemaRef ds:uri="ae916ade-957f-4a2f-93c3-592a84a0e75c"/>
    <ds:schemaRef ds:uri="http://schemas.microsoft.com/office/2006/metadata/properties"/>
  </ds:schemaRefs>
</ds:datastoreItem>
</file>

<file path=customXml/itemProps3.xml><?xml version="1.0" encoding="utf-8"?>
<ds:datastoreItem xmlns:ds="http://schemas.openxmlformats.org/officeDocument/2006/customXml" ds:itemID="{F26013D4-99C9-4B1B-8ECF-20BE9F35C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522</TotalTime>
  <Words>9547</Words>
  <Application>Microsoft Office PowerPoint</Application>
  <PresentationFormat>Widescreen</PresentationFormat>
  <Paragraphs>365</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Narrow</vt:lpstr>
      <vt:lpstr>Avenir Next LT Pro</vt:lpstr>
      <vt:lpstr>Calibri</vt:lpstr>
      <vt:lpstr>Franklin Gothic Book</vt:lpstr>
      <vt:lpstr>Office Theme</vt:lpstr>
      <vt:lpstr>Massachusetts HIV Epidemiologic Profile:  Data as of 7/1/2025 Statewide Report </vt:lpstr>
      <vt:lpstr>Number of new HIV infection diagnoses and deaths among individuals reported with HIV infection, Massachusetts 2015–20241 </vt:lpstr>
      <vt:lpstr>Number of persons living with HIV infection, Massachusetts 2015–20241 </vt:lpstr>
      <vt:lpstr>Percentage of individuals diagnosed with HIV infection by current gender, age, race/ethnicity, and exposure mode, Massachusetts 2022 – 2024 (N=1,596)1 </vt:lpstr>
      <vt:lpstr>Percentage of individuals diagnosed with HIV infection by race/ethnicity and place of birth, Massachusetts 2022 – 20241 </vt:lpstr>
      <vt:lpstr>Percentage of individuals diagnosed with HIV infection by race/ethnicity, age, exposure mode, and place of birth by sex assigned at birth,  Massachusetts 2022 – 20241 </vt:lpstr>
      <vt:lpstr>Percentage of individuals diagnosed with HIV infection by exposure mode and race/ethnicity, Massachusetts 2022 – 20241 </vt:lpstr>
      <vt:lpstr>Average annual age-adjusted HIV diagnosis rates per 100,000 population1 by sex assigned at birth and race/ethnicity, Massachusetts 2022 – 20242 (N=1,596) </vt:lpstr>
      <vt:lpstr>Percentage of PLWH by current gender, age, race/ethnicity, and exposure mode, Massachusetts 2024 (N=24,838) </vt:lpstr>
      <vt:lpstr>Percentage of PLWH by race/ethnicity and place of birth,  Massachusetts 2024 </vt:lpstr>
      <vt:lpstr>Percentage of persons living with HIV infection (PLWH) by race/ethnicity, age, exposure mode, and place of birth by sex assigned at birth, Massachusetts 2024 </vt:lpstr>
      <vt:lpstr>Percentage of PLWH by exposure mode and race/ethnicity,  Massachusetts 2024</vt:lpstr>
      <vt:lpstr>Age-adjusted HIV prevalence rates per 100,000 population1 by sex assigned at birth and race/ethnicity, Massachusetts 2024 (N=24,838)</vt:lpstr>
      <vt:lpstr>Average annual age-adjusted death rates among individuals reported with HIV per 100,000 population1 by sex assigned at birth and race/ethnicity, Massachusetts 2022–20242  (Total number of deaths among individuals reported with HIV from 2022–2024=1,015) </vt:lpstr>
      <vt:lpstr>Deaths among individuals reported with HIV by exposure mode, Massachusetts 2024 (N=330)</vt:lpstr>
      <vt:lpstr>Five-year survival among individuals with AIDS by year of diagnosis, Massachusetts 1990–2024  (Total number of AIDS diagnoses from 1990–2024, N=23,237) </vt:lpstr>
      <vt:lpstr>Age-adjusted rate of death per 100,000 population1 among individuals reported with HIV by sex assigned at birth, Massachusetts 2015–20242  (Total number of deaths among individuals reported with HIV from 2015–2024=3,244)</vt:lpstr>
      <vt:lpstr> Trends in causes of death among individuals reported with HIV infection, Massachusetts 2015–2023 (N=2,680)1,2 </vt:lpstr>
      <vt:lpstr>Percentage distributions of 2022–2024 HIV infection diagnoses (N=1,596) and 2024 persons living with HIV infection (PLWH, N=24,838) by Health Service Region (HSR), Massachusetts1 </vt:lpstr>
      <vt:lpstr>Percentage distribution of HIV infection diagnoses by Health Service Region (HSR) and exposure mode, Massachusetts 2022–2024 (N=1,596)1 </vt:lpstr>
      <vt:lpstr>Percentage distribution of HIV infection diagnoses by Health Service Region (HSR) and race/ethnicity, Massachusetts 2022–2024 (N=1,596)1 </vt:lpstr>
      <vt:lpstr>Average annual age-adjusted rate of HIV infection diagnosis per 100,000 population by county, Massachusetts 2022–20241 </vt:lpstr>
      <vt:lpstr>Average annual rate of HIV diagnosis per 100,000 population1 by city/town, Massachusetts 2022–2024 2 </vt:lpstr>
      <vt:lpstr>Prevalence rate of persons living with HIV infection (PLWH) per 100,000 population1 by city/town, Massachusetts 2024  </vt:lpstr>
      <vt:lpstr>Stages of HIV care among individuals newly diagnosed with HIV infection in Massachusetts, 2023 (N=513)</vt:lpstr>
      <vt:lpstr>Viral load status among individuals newly diagnosed with HIV infection in Massachusetts, 2023 (N=513) </vt:lpstr>
      <vt:lpstr>Linkage to care among individuals newly diagnosed with HIV infection by sex assigned at birth, race/ethnicity, age, and exposure mode, Massachusetts 2023 (N=513)</vt:lpstr>
      <vt:lpstr>Viral suppression among individuals newly diagnosed with HIV infection by sex, race/ethnicity, age, and exposure mode, Massachusetts 2023 (N=513)</vt:lpstr>
      <vt:lpstr>Stages of HIV care among persons living with HIV infection in  Massachusetts, 2024 (N=23,515)</vt:lpstr>
      <vt:lpstr>Viral load status among persons living with HIV infection in  Massachusetts, 2024 (N=23,515)</vt:lpstr>
      <vt:lpstr>Engagement in care among persons living with HIV infection by sex assigned at birth, race/ethnicity, age, and exposure mode, Massachusetts 2024 (N=23,515)</vt:lpstr>
      <vt:lpstr>Viral suppression among persons living with HIV infection by sex assigned at birth, race/ethnicity, age, and exposure mode, Massachusetts 2024 (N= 23,515)</vt:lpstr>
      <vt:lpstr>Viral suppression among persons living with HIV infection engaged in care by sex assigned at birth, race/ethnicity, age, and exposure mode, Massachusetts 2024 (N=16,663)</vt:lpstr>
      <vt:lpstr>HIV infection diagnoses by Social Vulnerability Index*, Massachusetts 2022–20241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Report – Data as of 7/1/2025, slideset</dc:title>
  <dc:creator>Massachusetts Department of Public Health;Bureau of Infectious Disease and Laboratory Sciences</dc:creator>
  <cp:keywords>HIV, AIDS, HIV Surveillance Report, Massachusetts, Epidemiologic Profile</cp:keywords>
  <cp:lastModifiedBy>Yeaple, Jennifer (DPH)</cp:lastModifiedBy>
  <cp:revision>159</cp:revision>
  <cp:lastPrinted>2021-01-21T15:13:04Z</cp:lastPrinted>
  <dcterms:created xsi:type="dcterms:W3CDTF">2022-07-05T15:37:33Z</dcterms:created>
  <dcterms:modified xsi:type="dcterms:W3CDTF">2026-02-24T17:50:59Z</dcterms:modified>
  <cp:category>Massachusetts HIV Epidemiologic Profile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