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2"/>
  </p:notesMasterIdLst>
  <p:handoutMasterIdLst>
    <p:handoutMasterId r:id="rId13"/>
  </p:handoutMasterIdLst>
  <p:sldIdLst>
    <p:sldId id="2147470002" r:id="rId6"/>
    <p:sldId id="2147470016" r:id="rId7"/>
    <p:sldId id="2147470017" r:id="rId8"/>
    <p:sldId id="2147470018" r:id="rId9"/>
    <p:sldId id="2147470019" r:id="rId10"/>
    <p:sldId id="2147470020" r:id="rId11"/>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05" autoAdjust="0"/>
  </p:normalViewPr>
  <p:slideViewPr>
    <p:cSldViewPr snapToGrid="0" snapToObjects="1">
      <p:cViewPr varScale="1">
        <p:scale>
          <a:sx n="63" d="100"/>
          <a:sy n="63" d="100"/>
        </p:scale>
        <p:origin x="62" y="235"/>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3/1/2024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3/1/2024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ass.gov/service-details/partner-services-program-information-for-healthcare-providers" TargetMode="External"/><Relationship Id="rId4" Type="http://schemas.openxmlformats.org/officeDocument/2006/relationships/hyperlink" Target="https://www.mass.gov/lists/infectious-disease-data-reports-and-reques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0"/>
              </a:spcBef>
              <a:spcAft>
                <a:spcPts val="600"/>
              </a:spcAft>
            </a:pPr>
            <a:r>
              <a:rPr lang="en-US" sz="1200" b="1" dirty="0">
                <a:latin typeface="+mj-lt"/>
                <a:cs typeface="Arial" panose="020B0604020202020204" pitchFamily="34" charset="0"/>
              </a:rPr>
              <a:t>Suggested citation:</a:t>
            </a:r>
            <a:endParaRPr lang="en-US" sz="1200" dirty="0">
              <a:latin typeface="+mj-lt"/>
              <a:cs typeface="Arial" panose="020B0604020202020204" pitchFamily="34" charset="0"/>
            </a:endParaRPr>
          </a:p>
          <a:p>
            <a:pPr algn="l">
              <a:lnSpc>
                <a:spcPct val="100000"/>
              </a:lnSpc>
              <a:spcBef>
                <a:spcPts val="0"/>
              </a:spcBef>
            </a:pPr>
            <a:r>
              <a:rPr lang="en-US" sz="1200" dirty="0">
                <a:latin typeface="+mj-lt"/>
                <a:cs typeface="Arial" panose="020B0604020202020204" pitchFamily="34" charset="0"/>
              </a:rPr>
              <a:t>Massachusetts Department of Public Health, Bureau of Infectious Disease and Laboratory Sciences. Massachusetts HIV/AIDS Epidemiologic Profile: Data as of 1/1/2023, Population Report: Transgender Individuals, </a:t>
            </a:r>
            <a:r>
              <a:rPr lang="en-US" sz="1200" u="sng" dirty="0">
                <a:latin typeface="+mj-lt"/>
                <a:cs typeface="Arial" panose="020B0604020202020204" pitchFamily="34" charset="0"/>
                <a:hlinkClick r:id="rId3"/>
              </a:rPr>
              <a:t>https://www.mass.gov/lists/hivaids-epidemiologic-profiles</a:t>
            </a:r>
            <a:r>
              <a:rPr lang="en-US" sz="1200" b="1" dirty="0">
                <a:latin typeface="+mj-lt"/>
                <a:cs typeface="Arial" panose="020B0604020202020204" pitchFamily="34" charset="0"/>
              </a:rPr>
              <a:t> </a:t>
            </a:r>
            <a:r>
              <a:rPr lang="en-US" sz="1200" dirty="0">
                <a:latin typeface="+mj-lt"/>
                <a:cs typeface="Arial" panose="020B0604020202020204" pitchFamily="34" charset="0"/>
              </a:rPr>
              <a:t>Published March 2024. Accessed [date].</a:t>
            </a:r>
            <a:endParaRPr lang="en-US" sz="1200" b="1" dirty="0">
              <a:latin typeface="+mj-lt"/>
              <a:cs typeface="Arial" panose="020B0604020202020204" pitchFamily="34" charset="0"/>
            </a:endParaRPr>
          </a:p>
          <a:p>
            <a:pPr algn="l">
              <a:lnSpc>
                <a:spcPct val="100000"/>
              </a:lnSpc>
              <a:spcBef>
                <a:spcPts val="0"/>
              </a:spcBef>
            </a:pPr>
            <a:endParaRPr lang="en-US" sz="1200" b="1" dirty="0">
              <a:latin typeface="+mj-lt"/>
            </a:endParaRPr>
          </a:p>
          <a:p>
            <a:pPr algn="l">
              <a:lnSpc>
                <a:spcPct val="100000"/>
              </a:lnSpc>
              <a:spcBef>
                <a:spcPts val="0"/>
              </a:spcBef>
            </a:pPr>
            <a:r>
              <a:rPr lang="en-US" sz="1200" b="1" dirty="0">
                <a:latin typeface="+mj-lt"/>
              </a:rPr>
              <a:t>Bureau of Infectious Disease and Laboratory Sciences</a:t>
            </a:r>
            <a:br>
              <a:rPr lang="en-US" sz="1200" dirty="0">
                <a:latin typeface="+mj-lt"/>
              </a:rPr>
            </a:br>
            <a:r>
              <a:rPr lang="en-US" sz="1200" b="1" dirty="0">
                <a:latin typeface="+mj-lt"/>
              </a:rPr>
              <a:t>Massachusetts Department of Public Health</a:t>
            </a:r>
            <a:endParaRPr lang="en-US" sz="1200" dirty="0">
              <a:latin typeface="+mj-lt"/>
            </a:endParaRPr>
          </a:p>
          <a:p>
            <a:pPr algn="l">
              <a:lnSpc>
                <a:spcPct val="100000"/>
              </a:lnSpc>
              <a:spcBef>
                <a:spcPts val="0"/>
              </a:spcBef>
            </a:pPr>
            <a:r>
              <a:rPr lang="en-US" sz="1200" b="1" dirty="0">
                <a:latin typeface="+mj-lt"/>
              </a:rPr>
              <a:t>Jamaica Plain Campus/State Public Health Laboratory</a:t>
            </a:r>
          </a:p>
          <a:p>
            <a:pPr algn="l">
              <a:lnSpc>
                <a:spcPct val="100000"/>
              </a:lnSpc>
              <a:spcBef>
                <a:spcPts val="0"/>
              </a:spcBef>
            </a:pPr>
            <a:r>
              <a:rPr lang="en-US" sz="1200" dirty="0">
                <a:latin typeface="+mj-lt"/>
                <a:cs typeface="Arial" panose="020B0604020202020204" pitchFamily="34" charset="0"/>
              </a:rPr>
              <a:t>305 South Street</a:t>
            </a:r>
            <a:br>
              <a:rPr lang="en-US" sz="1200" dirty="0">
                <a:latin typeface="+mj-lt"/>
                <a:cs typeface="Arial" panose="020B0604020202020204" pitchFamily="34" charset="0"/>
              </a:rPr>
            </a:br>
            <a:r>
              <a:rPr lang="en-US" sz="1200" dirty="0">
                <a:latin typeface="+mj-lt"/>
                <a:cs typeface="Arial" panose="020B0604020202020204" pitchFamily="34" charset="0"/>
              </a:rPr>
              <a:t>Jamaica Plain, MA 02130</a:t>
            </a:r>
          </a:p>
          <a:p>
            <a:pPr algn="l">
              <a:lnSpc>
                <a:spcPct val="100000"/>
              </a:lnSpc>
              <a:spcBef>
                <a:spcPts val="0"/>
              </a:spcBef>
            </a:pPr>
            <a:endParaRPr lang="en-US" sz="1200" b="1" dirty="0">
              <a:latin typeface="+mj-lt"/>
              <a:cs typeface="Arial" panose="020B0604020202020204" pitchFamily="34" charset="0"/>
            </a:endParaRPr>
          </a:p>
          <a:p>
            <a:pPr algn="l">
              <a:lnSpc>
                <a:spcPct val="100000"/>
              </a:lnSpc>
              <a:spcBef>
                <a:spcPts val="0"/>
              </a:spcBef>
            </a:pPr>
            <a:r>
              <a:rPr lang="en-US" sz="1200" b="1" dirty="0">
                <a:latin typeface="+mj-lt"/>
                <a:cs typeface="Arial" panose="020B0604020202020204" pitchFamily="34" charset="0"/>
              </a:rPr>
              <a:t>Questions about this report</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983-6560</a:t>
            </a:r>
          </a:p>
          <a:p>
            <a:pPr algn="l">
              <a:lnSpc>
                <a:spcPct val="100000"/>
              </a:lnSpc>
              <a:spcBef>
                <a:spcPts val="0"/>
              </a:spcBef>
            </a:pPr>
            <a:r>
              <a:rPr lang="en-US" sz="1200" b="1" dirty="0">
                <a:latin typeface="+mj-lt"/>
              </a:rPr>
              <a:t>To reach the Reporting and Partner Services Line</a:t>
            </a:r>
            <a:r>
              <a:rPr lang="en-US" sz="1200" b="1" baseline="30000" dirty="0">
                <a:latin typeface="+mj-lt"/>
              </a:rPr>
              <a:t>*</a:t>
            </a:r>
            <a:endParaRPr lang="en-US" sz="1200" baseline="30000" dirty="0">
              <a:latin typeface="+mj-lt"/>
            </a:endParaRPr>
          </a:p>
          <a:p>
            <a:pPr algn="l">
              <a:lnSpc>
                <a:spcPct val="100000"/>
              </a:lnSpc>
              <a:spcBef>
                <a:spcPts val="0"/>
              </a:spcBef>
              <a:spcAft>
                <a:spcPts val="600"/>
              </a:spcAft>
            </a:pPr>
            <a:r>
              <a:rPr lang="en-US" sz="1200" dirty="0">
                <a:latin typeface="+mj-lt"/>
              </a:rPr>
              <a:t>Tel: (617) 983-6999</a:t>
            </a:r>
          </a:p>
          <a:p>
            <a:pPr algn="l">
              <a:lnSpc>
                <a:spcPct val="100000"/>
              </a:lnSpc>
              <a:spcBef>
                <a:spcPts val="0"/>
              </a:spcBef>
            </a:pPr>
            <a:r>
              <a:rPr lang="en-US" sz="1200" b="1" dirty="0">
                <a:latin typeface="+mj-lt"/>
                <a:cs typeface="Arial" panose="020B0604020202020204" pitchFamily="34" charset="0"/>
              </a:rPr>
              <a:t>To speak to the on-call epidemiologist </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983-6800</a:t>
            </a:r>
          </a:p>
          <a:p>
            <a:pPr algn="l">
              <a:lnSpc>
                <a:spcPct val="100000"/>
              </a:lnSpc>
              <a:spcBef>
                <a:spcPts val="0"/>
              </a:spcBef>
            </a:pPr>
            <a:r>
              <a:rPr lang="en-US" sz="1200" b="1" dirty="0">
                <a:latin typeface="+mj-lt"/>
                <a:cs typeface="Arial" panose="020B0604020202020204" pitchFamily="34" charset="0"/>
              </a:rPr>
              <a:t>Questions about infectious disease reporting</a:t>
            </a:r>
            <a:endParaRPr lang="en-US" sz="1200" dirty="0">
              <a:latin typeface="+mj-lt"/>
              <a:cs typeface="Arial" panose="020B0604020202020204" pitchFamily="34" charset="0"/>
            </a:endParaRPr>
          </a:p>
          <a:p>
            <a:pPr algn="l">
              <a:lnSpc>
                <a:spcPct val="100000"/>
              </a:lnSpc>
              <a:spcBef>
                <a:spcPts val="0"/>
              </a:spcBef>
              <a:spcAft>
                <a:spcPts val="600"/>
              </a:spcAft>
            </a:pPr>
            <a:r>
              <a:rPr lang="en-US" sz="1200" dirty="0">
                <a:latin typeface="+mj-lt"/>
                <a:cs typeface="Arial" panose="020B0604020202020204" pitchFamily="34" charset="0"/>
              </a:rPr>
              <a:t>Tel: (617) 983-6801</a:t>
            </a:r>
          </a:p>
          <a:p>
            <a:pPr algn="l">
              <a:lnSpc>
                <a:spcPct val="100000"/>
              </a:lnSpc>
              <a:spcBef>
                <a:spcPts val="0"/>
              </a:spcBef>
            </a:pPr>
            <a:r>
              <a:rPr lang="en-US" sz="1200" b="1" dirty="0">
                <a:latin typeface="+mj-lt"/>
                <a:cs typeface="Arial" panose="020B0604020202020204" pitchFamily="34" charset="0"/>
              </a:rPr>
              <a:t>Requests for additional data</a:t>
            </a:r>
            <a:endParaRPr lang="en-US" sz="1200" dirty="0">
              <a:latin typeface="+mj-lt"/>
              <a:cs typeface="Arial" panose="020B0604020202020204" pitchFamily="34" charset="0"/>
            </a:endParaRPr>
          </a:p>
          <a:p>
            <a:pPr algn="l">
              <a:lnSpc>
                <a:spcPct val="100000"/>
              </a:lnSpc>
              <a:spcBef>
                <a:spcPts val="0"/>
              </a:spcBef>
              <a:spcAft>
                <a:spcPts val="600"/>
              </a:spcAft>
            </a:pPr>
            <a:r>
              <a:rPr lang="en-US" sz="1200" u="sng" dirty="0">
                <a:latin typeface="+mj-lt"/>
                <a:cs typeface="Arial" panose="020B0604020202020204" pitchFamily="34" charset="0"/>
                <a:hlinkClick r:id="rId4"/>
              </a:rPr>
              <a:t>https://www.mass.gov/lists/infectious-disease-data-reports-and-requests</a:t>
            </a:r>
            <a:r>
              <a:rPr lang="en-US" sz="1200" dirty="0">
                <a:latin typeface="+mj-lt"/>
                <a:cs typeface="Arial" panose="020B0604020202020204" pitchFamily="34" charset="0"/>
              </a:rPr>
              <a:t> </a:t>
            </a:r>
          </a:p>
          <a:p>
            <a:pPr algn="l">
              <a:lnSpc>
                <a:spcPct val="100000"/>
              </a:lnSpc>
              <a:spcBef>
                <a:spcPts val="0"/>
              </a:spcBef>
            </a:pPr>
            <a:r>
              <a:rPr lang="en-US" sz="1200" b="1" dirty="0">
                <a:latin typeface="+mj-lt"/>
                <a:cs typeface="Arial" panose="020B0604020202020204" pitchFamily="34" charset="0"/>
              </a:rPr>
              <a:t>Slide sets for HIV Epidemiologic Profile Reports</a:t>
            </a:r>
            <a:endParaRPr lang="en-US" sz="1200" dirty="0">
              <a:latin typeface="+mj-lt"/>
              <a:cs typeface="Arial" panose="020B0604020202020204" pitchFamily="34" charset="0"/>
            </a:endParaRPr>
          </a:p>
          <a:p>
            <a:pPr algn="l">
              <a:lnSpc>
                <a:spcPct val="100000"/>
              </a:lnSpc>
              <a:spcBef>
                <a:spcPts val="0"/>
              </a:spcBef>
            </a:pPr>
            <a:r>
              <a:rPr lang="en-US" sz="1200" u="sng" dirty="0">
                <a:latin typeface="+mj-lt"/>
                <a:cs typeface="Arial" panose="020B0604020202020204" pitchFamily="34" charset="0"/>
                <a:hlinkClick r:id="rId3"/>
              </a:rPr>
              <a:t>https://www.mass.gov/lists/hivaids-epidemiologic-profiles</a:t>
            </a:r>
            <a:endParaRPr lang="en-US" sz="1200" u="sng" dirty="0">
              <a:latin typeface="+mj-lt"/>
              <a:cs typeface="Arial" panose="020B0604020202020204" pitchFamily="34" charset="0"/>
            </a:endParaRPr>
          </a:p>
          <a:p>
            <a:pPr algn="l">
              <a:lnSpc>
                <a:spcPct val="100000"/>
              </a:lnSpc>
              <a:spcBef>
                <a:spcPts val="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30000" dirty="0">
                <a:solidFill>
                  <a:srgbClr val="000000"/>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200" b="0" i="0" dirty="0">
                <a:solidFill>
                  <a:srgbClr val="0078D4"/>
                </a:solidFill>
                <a:effectLst/>
                <a:latin typeface="Arial Narrow" panose="020B0606020202030204" pitchFamily="34" charset="0"/>
              </a:rPr>
              <a:t> </a:t>
            </a:r>
            <a:r>
              <a:rPr lang="en-US" sz="1200" b="0" i="0" dirty="0">
                <a:solidFill>
                  <a:srgbClr val="000000"/>
                </a:solidFill>
                <a:effectLst/>
                <a:latin typeface="Arial Narrow" panose="020B0606020202030204" pitchFamily="34" charset="0"/>
              </a:rPr>
              <a:t>information</a:t>
            </a:r>
            <a:r>
              <a:rPr lang="en-US" sz="1200" b="0" i="0" u="sng" dirty="0">
                <a:solidFill>
                  <a:srgbClr val="0078D4"/>
                </a:solidFill>
                <a:effectLst/>
                <a:latin typeface="Arial Narrow" panose="020B0606020202030204" pitchFamily="34" charset="0"/>
              </a:rPr>
              <a:t>,</a:t>
            </a:r>
            <a:r>
              <a:rPr lang="en-US" sz="1200" b="0" i="0" dirty="0">
                <a:solidFill>
                  <a:srgbClr val="000000"/>
                </a:solidFill>
                <a:effectLst/>
                <a:latin typeface="Arial Narrow" panose="020B0606020202030204" pitchFamily="34" charset="0"/>
              </a:rPr>
              <a:t> see: </a:t>
            </a:r>
            <a:r>
              <a:rPr lang="en-US" sz="1200" b="0" i="1" u="sng" strike="noStrike" dirty="0">
                <a:solidFill>
                  <a:srgbClr val="000000"/>
                </a:solidFill>
                <a:effectLst/>
                <a:latin typeface="Arial Narrow" panose="020B0606020202030204" pitchFamily="34" charset="0"/>
                <a:hlinkClick r:id="rId5"/>
              </a:rPr>
              <a:t>https://www.mass.gov/service-details/partner-services-program-information-for-healthcare-providers</a:t>
            </a:r>
            <a:r>
              <a:rPr lang="en-US" sz="1200" b="0" i="0" dirty="0">
                <a:solidFill>
                  <a:srgbClr val="0078D4"/>
                </a:solidFill>
                <a:effectLst/>
                <a:latin typeface="Arial Narrow" panose="020B0606020202030204" pitchFamily="34" charset="0"/>
              </a:rPr>
              <a:t>) </a:t>
            </a: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transgender women by exposure mode (sex with men, sex with men and injection drug use, and all other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Sex with </a:t>
            </a:r>
            <a:r>
              <a:rPr lang="en-US" sz="1200" dirty="0" err="1"/>
              <a:t>men</a:t>
            </a:r>
            <a:r>
              <a:rPr lang="en-US" sz="1200" baseline="30000" dirty="0" err="1"/>
              <a:t>iii</a:t>
            </a:r>
            <a:r>
              <a:rPr lang="en-US" sz="1200" dirty="0"/>
              <a:t> was the exposure mode for the majority (80%) of transgender women reported to be living with HIV infection. By comparison, male-to-male sex was the leading exposure mode for all persons living with HIV infection at 39%.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r>
              <a:rPr lang="en-US" sz="1200" baseline="30000" dirty="0">
                <a:solidFill>
                  <a:schemeClr val="tx1">
                    <a:lumMod val="65000"/>
                    <a:lumOff val="35000"/>
                  </a:schemeClr>
                </a:solidFill>
                <a:latin typeface="Arial Narrow" panose="020B0606020202030204" pitchFamily="34" charset="0"/>
              </a:rPr>
              <a:t>iii</a:t>
            </a:r>
            <a:r>
              <a:rPr lang="en-US" sz="1200" dirty="0">
                <a:solidFill>
                  <a:schemeClr val="tx1">
                    <a:lumMod val="65000"/>
                    <a:lumOff val="35000"/>
                  </a:schemeClr>
                </a:solidFill>
                <a:latin typeface="Arial Narrow" panose="020B0606020202030204" pitchFamily="34" charset="0"/>
              </a:rPr>
              <a:t> Note: For the purposes of categorizing sexual risk in transgender women reporting sex with men only, this exposure mode category is reported on this fact sheet as “sex with men”. For the purposes of official reporting in the MA HIV/AIDS Surveillance System and to CDC, exposure mode for transgender women is based on sex assigned at birth and therefore would be reported as male-to-male sex.</a:t>
            </a:r>
          </a:p>
          <a:p>
            <a:r>
              <a:rPr lang="en-US" sz="1200" baseline="30000" dirty="0">
                <a:solidFill>
                  <a:schemeClr val="tx1">
                    <a:lumMod val="65000"/>
                    <a:lumOff val="35000"/>
                  </a:schemeClr>
                </a:solidFill>
                <a:latin typeface="Arial Narrow" panose="020B0606020202030204" pitchFamily="34" charset="0"/>
              </a:rPr>
              <a:t>iv</a:t>
            </a:r>
            <a:r>
              <a:rPr lang="en-US" sz="1200" dirty="0">
                <a:solidFill>
                  <a:schemeClr val="tx1">
                    <a:lumMod val="65000"/>
                    <a:lumOff val="35000"/>
                  </a:schemeClr>
                </a:solidFill>
                <a:latin typeface="Arial Narrow" panose="020B0606020202030204" pitchFamily="34" charset="0"/>
              </a:rPr>
              <a:t> Note: For the purposes of categorizing sexual risk in transgender women reporting both sex with men and injection drug use, this exposure mode category is reported on this fact sheet as “sex with men and injection drug use”. For the purposes of official reporting in the MA HIV/AIDS Surveillance System and to CDC, exposure mode for transgender </a:t>
            </a:r>
          </a:p>
          <a:p>
            <a:r>
              <a:rPr lang="en-US" sz="1200" dirty="0">
                <a:solidFill>
                  <a:schemeClr val="tx1">
                    <a:lumMod val="65000"/>
                    <a:lumOff val="35000"/>
                  </a:schemeClr>
                </a:solidFill>
                <a:latin typeface="Arial Narrow" panose="020B0606020202030204" pitchFamily="34" charset="0"/>
              </a:rPr>
              <a:t>women is based on sex assigned at birth and therefore would be reported as male-to-male sex/injection drug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race/ethnicity (White NH, Black NH, Hispanic/Latino, Other) of three groups: transgender women, cisgender women, and Massachusetts Total.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Fifty-one percent of transgender women living with HIV infection were Hispanic/Latinx, compared to 28% of </a:t>
            </a:r>
            <a:r>
              <a:rPr lang="en-US" sz="1200" dirty="0" err="1"/>
              <a:t>cisgender</a:t>
            </a:r>
            <a:r>
              <a:rPr lang="en-US" sz="1200" baseline="30000" dirty="0" err="1"/>
              <a:t>ii</a:t>
            </a:r>
            <a:r>
              <a:rPr lang="en-US" sz="1200" dirty="0"/>
              <a:t> women and 27% of all persons living with HIV infection.</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1C4C-E821-CDEF-D507-E0B8F2A46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418C9-9ACA-1F61-F7F6-85AB78FB7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A8AE7-FDE9-092A-0026-03535E77756F}"/>
              </a:ext>
            </a:extLst>
          </p:cNvPr>
          <p:cNvSpPr>
            <a:spLocks noGrp="1"/>
          </p:cNvSpPr>
          <p:nvPr>
            <p:ph type="body" idx="1"/>
          </p:nvPr>
        </p:nvSpPr>
        <p:spPr/>
        <p:txBody>
          <a:bodyPr/>
          <a:lstStyle/>
          <a:p>
            <a:pPr defTabSz="914282">
              <a:defRPr/>
            </a:pPr>
            <a:r>
              <a:rPr lang="en-US" dirty="0"/>
              <a:t>The figure is a stacked bar chart displaying the distribution by age (20-29 years, 30-39 years, 40-49 years, 50-59 years, and 60+ years) of three groups: transgender women, cisgender women, and Massachusetts Total.</a:t>
            </a:r>
          </a:p>
          <a:p>
            <a:pPr algn="ctr"/>
            <a:r>
              <a:rPr lang="en-US" sz="1200" b="1" dirty="0"/>
              <a:t>KEY FINDING</a:t>
            </a:r>
            <a:endParaRPr lang="en-US" sz="1200" dirty="0">
              <a:latin typeface="Arial" panose="020B0604020202020204" pitchFamily="34" charset="0"/>
              <a:cs typeface="Arial" panose="020B0604020202020204" pitchFamily="34" charset="0"/>
            </a:endParaRPr>
          </a:p>
          <a:p>
            <a:pPr marL="171450" indent="-171450">
              <a:buFont typeface="Arial" pitchFamily="34" charset="0"/>
              <a:buChar char="•"/>
            </a:pPr>
            <a:r>
              <a:rPr lang="en-US" sz="1200" dirty="0">
                <a:latin typeface="Arial" panose="020B0604020202020204" pitchFamily="34" charset="0"/>
                <a:cs typeface="Arial" panose="020B0604020202020204" pitchFamily="34" charset="0"/>
              </a:rPr>
              <a:t>The majority of transgender women living with HIV infection in Massachusetts were under 40 years old.  A total of 56% of transgender women were ages 20–39 years old as of December 31, 2021, compared to 16% of cisgender women and 19% of all persons living with HIV infection in Massachusetts.</a:t>
            </a:r>
          </a:p>
          <a:p>
            <a:endParaRPr lang="en-US" dirty="0"/>
          </a:p>
        </p:txBody>
      </p:sp>
      <p:sp>
        <p:nvSpPr>
          <p:cNvPr id="4" name="Slide Number Placeholder 3">
            <a:extLst>
              <a:ext uri="{FF2B5EF4-FFF2-40B4-BE49-F238E27FC236}">
                <a16:creationId xmlns:a16="http://schemas.microsoft.com/office/drawing/2014/main" id="{B76E38AF-6E97-0917-67C0-71C5CB92FBFD}"/>
              </a:ext>
            </a:extLst>
          </p:cNvPr>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6898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D7B5-80B3-3CD4-8900-90604C983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8EB15-FC43-CEE8-88F7-1A329FA88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7980D-FF2A-5E83-892F-9B2043DB5A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place of birth (United States, Puerto Rico/US Dependency, Non-US) of three groups: transgender women, cisgender women, and Massachusetts Total.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distribution of place of birth among transgender women living with HIV infection on December 31, 2021 was more similar to that of all persons living with HIV infection (PLWH) in Massachusetts than cisgender women. Sixty-two percent of transgender women were born in the United States compared to 60% of all PLWH and 46% of cisgender women. </a:t>
            </a:r>
          </a:p>
          <a:p>
            <a:endParaRPr lang="en-US" dirty="0"/>
          </a:p>
        </p:txBody>
      </p:sp>
      <p:sp>
        <p:nvSpPr>
          <p:cNvPr id="4" name="Slide Number Placeholder 3">
            <a:extLst>
              <a:ext uri="{FF2B5EF4-FFF2-40B4-BE49-F238E27FC236}">
                <a16:creationId xmlns:a16="http://schemas.microsoft.com/office/drawing/2014/main" id="{16663827-BD77-C364-C677-D0E3C4D92F1D}"/>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272785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892E-F7FE-D422-75AC-C02325A02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FB683-3DEA-8092-125B-3B219107F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3F11E-714E-9659-59BF-175AE0203C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Health Service Region (HSR) of residence (Boston HSR, Central HSR, Metrowest HSR, Northeast HSR, Southeast HSR, Western HSR, and Unknown) of three groups: transgender women, cisgender women, and Massachusetts Total.</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Forty-seven percent of transgender women reported to be living with HIV infection in Massachusetts on December 31, 2021 were living in the Boston HSR, compared to 21% of cisgender women and 27% of all persons living with HIV infection. A total of 14% of transgender women were living in the Western HSR, 10% in both the Metrowest and Northeast HSRs, and 9% in both the Central and Southeast HSRs.</a:t>
            </a:r>
          </a:p>
          <a:p>
            <a:endParaRPr lang="en-US" dirty="0"/>
          </a:p>
        </p:txBody>
      </p:sp>
      <p:sp>
        <p:nvSpPr>
          <p:cNvPr id="4" name="Slide Number Placeholder 3">
            <a:extLst>
              <a:ext uri="{FF2B5EF4-FFF2-40B4-BE49-F238E27FC236}">
                <a16:creationId xmlns:a16="http://schemas.microsoft.com/office/drawing/2014/main" id="{B273F254-D3E4-3BAC-8765-A7D34ADD498A}"/>
              </a:ext>
            </a:extLst>
          </p:cNvPr>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75052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Friday, March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Friday, March 1,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Friday, March 1, 2024</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Friday, March 1, 2024</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Friday, March 1, 2024</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Friday, March 1,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Friday, March 1, 2024</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Friday, March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Friday, March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Friday, March 1, 2024</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Friday, March 1, 2024</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Data as of 1/1/2023</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Transgender Individuals</a:t>
            </a:r>
          </a:p>
        </p:txBody>
      </p:sp>
    </p:spTree>
    <p:extLst>
      <p:ext uri="{BB962C8B-B14F-4D97-AF65-F5344CB8AC3E}">
        <p14:creationId xmlns:p14="http://schemas.microsoft.com/office/powerpoint/2010/main" val="25525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Transgender women living with HIV infection by exposure mode, Massachusetts 2021 (N=130)</a:t>
            </a:r>
            <a:r>
              <a:rPr lang="en-US" sz="2400" baseline="30000" dirty="0"/>
              <a:t>1</a:t>
            </a:r>
            <a:r>
              <a:rPr lang="en-US" sz="2400" dirty="0"/>
              <a:t> </a:t>
            </a:r>
          </a:p>
        </p:txBody>
      </p:sp>
      <p:pic>
        <p:nvPicPr>
          <p:cNvPr id="4" name="Picture 3" descr="The figure is a bar chart displaying the distribution of transgender women by exposure mode (sex with men, sex with men and injection drug use, and all other modes).&#10;">
            <a:extLst>
              <a:ext uri="{FF2B5EF4-FFF2-40B4-BE49-F238E27FC236}">
                <a16:creationId xmlns:a16="http://schemas.microsoft.com/office/drawing/2014/main" id="{E00E926B-8B21-7B42-0339-CAA18118C624}"/>
              </a:ext>
            </a:extLst>
          </p:cNvPr>
          <p:cNvPicPr>
            <a:picLocks noChangeAspect="1"/>
          </p:cNvPicPr>
          <p:nvPr/>
        </p:nvPicPr>
        <p:blipFill>
          <a:blip r:embed="rId3"/>
          <a:stretch>
            <a:fillRect/>
          </a:stretch>
        </p:blipFill>
        <p:spPr>
          <a:xfrm>
            <a:off x="835732" y="1153835"/>
            <a:ext cx="10729890" cy="41639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0022" y="5317764"/>
            <a:ext cx="11470139" cy="1169551"/>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 Note: For the purposes of categorizing sexual risk in transgender women reporting sex with men only, this exposure mode category is reported on this fact sheet as “sex with men”. For the purposes of official reporting in the MA HIV/AIDS Surveillance System and to CDC, exposure mode for transgender women is based on sex assigned at birth and therefore would be reported as male-to-male sex.</a:t>
            </a:r>
          </a:p>
          <a:p>
            <a:r>
              <a:rPr lang="en-US" sz="1000" dirty="0">
                <a:latin typeface="Arial Narrow" panose="020B0606020202030204" pitchFamily="34" charset="0"/>
              </a:rPr>
              <a:t>** Note: For the purposes of categorizing sexual risk in transgender women reporting both sex with men and injection drug use, this exposure mode category is reported on this fact sheet as “sex with men and injection drug use”. For the purposes of official reporting in the MA HIV/AIDS Surveillance System and to CDC, exposure mode for transgender </a:t>
            </a:r>
          </a:p>
          <a:p>
            <a:r>
              <a:rPr lang="en-US" sz="1000" dirty="0">
                <a:latin typeface="Arial Narrow" panose="020B0606020202030204" pitchFamily="34" charset="0"/>
              </a:rPr>
              <a:t>women is based on sex assigned at birth and therefore would be reported as male-to-male sex/injection drug use.</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2021 by race/ethnicity: transgender women (N=130), cisgender women (N=6,763), </a:t>
            </a:r>
            <a:br>
              <a:rPr lang="en-US" sz="2400" dirty="0"/>
            </a:br>
            <a:r>
              <a:rPr lang="en-US" sz="2400" dirty="0"/>
              <a:t>and Massachusetts total (N=23,393)</a:t>
            </a:r>
            <a:r>
              <a:rPr lang="en-US" sz="2400" baseline="30000" dirty="0"/>
              <a:t>1</a:t>
            </a:r>
            <a:r>
              <a:rPr lang="en-US" sz="2400" dirty="0"/>
              <a:t> </a:t>
            </a:r>
          </a:p>
        </p:txBody>
      </p:sp>
      <p:pic>
        <p:nvPicPr>
          <p:cNvPr id="4" name="Picture 3" descr="The figure is a stacked bar chart displaying the distribution by race/ethnicity (White NH, Black NH, Hispanic/Latino, Other) of three groups: transgender women, cisgender women, and Massachusetts Total.&#10;">
            <a:extLst>
              <a:ext uri="{FF2B5EF4-FFF2-40B4-BE49-F238E27FC236}">
                <a16:creationId xmlns:a16="http://schemas.microsoft.com/office/drawing/2014/main" id="{BBAA96AD-721E-7E56-4600-FFA7DD63B181}"/>
              </a:ext>
            </a:extLst>
          </p:cNvPr>
          <p:cNvPicPr>
            <a:picLocks noChangeAspect="1"/>
          </p:cNvPicPr>
          <p:nvPr/>
        </p:nvPicPr>
        <p:blipFill>
          <a:blip r:embed="rId3"/>
          <a:stretch>
            <a:fillRect/>
          </a:stretch>
        </p:blipFill>
        <p:spPr>
          <a:xfrm>
            <a:off x="136599" y="1104476"/>
            <a:ext cx="11796782"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04848-D976-CAE5-A91E-CAD7A62C08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17ADCC-DD2E-278F-0B2A-4D8DB578F23D}"/>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2021 by age (years): transgender women (N=130), cisgender women (N=6,763), </a:t>
            </a:r>
            <a:br>
              <a:rPr lang="en-US" sz="2400" dirty="0"/>
            </a:br>
            <a:r>
              <a:rPr lang="en-US" sz="2400" dirty="0"/>
              <a:t>and Massachusetts total (N=23,393)</a:t>
            </a:r>
            <a:r>
              <a:rPr lang="en-US" sz="2400" baseline="30000" dirty="0"/>
              <a:t>1</a:t>
            </a:r>
            <a:r>
              <a:rPr lang="en-US" sz="2400" dirty="0"/>
              <a:t> </a:t>
            </a:r>
          </a:p>
        </p:txBody>
      </p:sp>
      <p:pic>
        <p:nvPicPr>
          <p:cNvPr id="4" name="Picture 3" descr="The figure is a stacked bar chart displaying the distribution by age (20-29 years, 30-39 years, 40-49 years, 50-59 years, and 60+ years) of three groups: transgender women, cisgender women, and Massachusetts Total.&#10;">
            <a:extLst>
              <a:ext uri="{FF2B5EF4-FFF2-40B4-BE49-F238E27FC236}">
                <a16:creationId xmlns:a16="http://schemas.microsoft.com/office/drawing/2014/main" id="{73B7BE2E-BA86-208B-CD22-2F11B483AC47}"/>
              </a:ext>
            </a:extLst>
          </p:cNvPr>
          <p:cNvPicPr>
            <a:picLocks noChangeAspect="1"/>
          </p:cNvPicPr>
          <p:nvPr/>
        </p:nvPicPr>
        <p:blipFill>
          <a:blip r:embed="rId3"/>
          <a:stretch>
            <a:fillRect/>
          </a:stretch>
        </p:blipFill>
        <p:spPr>
          <a:xfrm>
            <a:off x="183879" y="1104476"/>
            <a:ext cx="11790686" cy="4846740"/>
          </a:xfrm>
          <a:prstGeom prst="rect">
            <a:avLst/>
          </a:prstGeom>
        </p:spPr>
      </p:pic>
      <p:sp>
        <p:nvSpPr>
          <p:cNvPr id="5" name="TextBox 4">
            <a:extLst>
              <a:ext uri="{FF2B5EF4-FFF2-40B4-BE49-F238E27FC236}">
                <a16:creationId xmlns:a16="http://schemas.microsoft.com/office/drawing/2014/main" id="{22D3BA51-5C06-580B-E5C6-1473E66F3FD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F6A39BA3-ADD8-C62F-812F-50A3BC547560}"/>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235198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DB7C-AF0C-4A2E-5588-33DB25FB54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D5621D-611E-4C59-3127-4D5717CFAEE9}"/>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2021i by place of birth: transgender women ((N=130), cisgender women (N=6,763), </a:t>
            </a:r>
            <a:br>
              <a:rPr lang="en-US" sz="2400" dirty="0"/>
            </a:br>
            <a:r>
              <a:rPr lang="en-US" sz="2400" dirty="0"/>
              <a:t>and Massachusetts total (N=23,393)</a:t>
            </a:r>
            <a:r>
              <a:rPr lang="en-US" sz="2400" baseline="30000" dirty="0"/>
              <a:t>1</a:t>
            </a:r>
            <a:r>
              <a:rPr lang="en-US" sz="2400" dirty="0"/>
              <a:t> </a:t>
            </a:r>
          </a:p>
        </p:txBody>
      </p:sp>
      <p:pic>
        <p:nvPicPr>
          <p:cNvPr id="4" name="Picture 3" descr="The figure is a stacked bar chart displaying the distribution by place of birth (United States, Puerto Rico/US Dependency, Non-US) of three groups: transgender women, cisgender women, and Massachusetts Total.&#10;">
            <a:extLst>
              <a:ext uri="{FF2B5EF4-FFF2-40B4-BE49-F238E27FC236}">
                <a16:creationId xmlns:a16="http://schemas.microsoft.com/office/drawing/2014/main" id="{A748323E-06C1-9ECF-A947-7492B093CC58}"/>
              </a:ext>
            </a:extLst>
          </p:cNvPr>
          <p:cNvPicPr>
            <a:picLocks noChangeAspect="1"/>
          </p:cNvPicPr>
          <p:nvPr/>
        </p:nvPicPr>
        <p:blipFill>
          <a:blip r:embed="rId3"/>
          <a:stretch>
            <a:fillRect/>
          </a:stretch>
        </p:blipFill>
        <p:spPr>
          <a:xfrm>
            <a:off x="197609" y="1104266"/>
            <a:ext cx="11796782" cy="4846740"/>
          </a:xfrm>
          <a:prstGeom prst="rect">
            <a:avLst/>
          </a:prstGeom>
        </p:spPr>
      </p:pic>
      <p:sp>
        <p:nvSpPr>
          <p:cNvPr id="5" name="TextBox 4">
            <a:extLst>
              <a:ext uri="{FF2B5EF4-FFF2-40B4-BE49-F238E27FC236}">
                <a16:creationId xmlns:a16="http://schemas.microsoft.com/office/drawing/2014/main" id="{62624814-965E-1E44-85D4-AA699920D145}"/>
              </a:ext>
            </a:extLst>
          </p:cNvPr>
          <p:cNvSpPr txBox="1"/>
          <p:nvPr/>
        </p:nvSpPr>
        <p:spPr>
          <a:xfrm>
            <a:off x="463242" y="5951006"/>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p>
          <a:p>
            <a:r>
              <a:rPr lang="en-US" sz="1000" dirty="0">
                <a:latin typeface="Arial Narrow" panose="020B0606020202030204" pitchFamily="34" charset="0"/>
              </a:rPr>
              <a:t>* 98% of individuals living with HIV infection on 12/31/2021 who were born in a US dependency were born in Puerto Rico</a:t>
            </a: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CF930313-5758-E2DA-1D4D-0E1BAF2374CB}"/>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28368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4312-492A-95D5-2D42-81338D8CF5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19821E-F11B-5217-914B-2F41C7FC4BA2}"/>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2021 by Health Service Region (HSR) of residence: transgender women (N=130), cisgender women (N=6,763), and Massachusetts total (N=23,393)</a:t>
            </a:r>
            <a:r>
              <a:rPr lang="en-US" sz="2400" baseline="30000" dirty="0"/>
              <a:t>1</a:t>
            </a:r>
            <a:r>
              <a:rPr lang="en-US" sz="2400" dirty="0"/>
              <a:t> </a:t>
            </a:r>
          </a:p>
        </p:txBody>
      </p:sp>
      <p:pic>
        <p:nvPicPr>
          <p:cNvPr id="4" name="Picture 3" descr="The figure is a stacked bar chart displaying the distribution by Health Service Region (HSR) of residence (Boston HSR, Central HSR, Metrowest HSR, Northeast HSR, Southeast HSR, Western HSR, and Unknown) of three groups: transgender women, cisgender women, and Massachusetts Total.&#10;">
            <a:extLst>
              <a:ext uri="{FF2B5EF4-FFF2-40B4-BE49-F238E27FC236}">
                <a16:creationId xmlns:a16="http://schemas.microsoft.com/office/drawing/2014/main" id="{D762D1D3-9E6E-D5AF-6263-A68530F03ABD}"/>
              </a:ext>
            </a:extLst>
          </p:cNvPr>
          <p:cNvPicPr>
            <a:picLocks noChangeAspect="1"/>
          </p:cNvPicPr>
          <p:nvPr/>
        </p:nvPicPr>
        <p:blipFill>
          <a:blip r:embed="rId3"/>
          <a:stretch>
            <a:fillRect/>
          </a:stretch>
        </p:blipFill>
        <p:spPr>
          <a:xfrm>
            <a:off x="197609" y="1057359"/>
            <a:ext cx="11796782" cy="4846740"/>
          </a:xfrm>
          <a:prstGeom prst="rect">
            <a:avLst/>
          </a:prstGeom>
        </p:spPr>
      </p:pic>
      <p:sp>
        <p:nvSpPr>
          <p:cNvPr id="5" name="TextBox 4">
            <a:extLst>
              <a:ext uri="{FF2B5EF4-FFF2-40B4-BE49-F238E27FC236}">
                <a16:creationId xmlns:a16="http://schemas.microsoft.com/office/drawing/2014/main" id="{7F4ECF14-7C9C-210D-DF7C-F41D9246B0FF}"/>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2021.</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1/1/2023 and subject to change</a:t>
            </a:r>
          </a:p>
        </p:txBody>
      </p:sp>
      <p:sp>
        <p:nvSpPr>
          <p:cNvPr id="2" name="Slide Number Placeholder 1">
            <a:extLst>
              <a:ext uri="{FF2B5EF4-FFF2-40B4-BE49-F238E27FC236}">
                <a16:creationId xmlns:a16="http://schemas.microsoft.com/office/drawing/2014/main" id="{A8650D91-5587-E593-006E-5C2D7E50A7F5}"/>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1707400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AD35F-6594-4B15-9277-8BFC9EFD0490}">
  <ds:schemaRefs>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e10e4db1-d899-403d-9807-651178ead3da"/>
    <ds:schemaRef ds:uri="ae916ade-957f-4a2f-93c3-592a84a0e75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3.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1992</TotalTime>
  <Words>1528</Words>
  <Application>Microsoft Office PowerPoint</Application>
  <PresentationFormat>Widescreen</PresentationFormat>
  <Paragraphs>70</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Arial Narrow</vt:lpstr>
      <vt:lpstr>Calibri</vt:lpstr>
      <vt:lpstr>Franklin Gothic Book</vt:lpstr>
      <vt:lpstr>Office Theme</vt:lpstr>
      <vt:lpstr>6_Default Design</vt:lpstr>
      <vt:lpstr>Massachusetts HIV Epidemiologic Profile: Data as of 1/1/2023 Population Report: Transgender Individuals</vt:lpstr>
      <vt:lpstr>Transgender women living with HIV infection by exposure mode, Massachusetts 2021 (N=130)1 </vt:lpstr>
      <vt:lpstr>Persons living with HIV infection on December 31, 2021 by race/ethnicity: transgender women (N=130), cisgender women (N=6,763),  and Massachusetts total (N=23,393)1 </vt:lpstr>
      <vt:lpstr>Persons living with HIV infection on December 31, 2021 by age (years): transgender women (N=130), cisgender women (N=6,763),  and Massachusetts total (N=23,393)1 </vt:lpstr>
      <vt:lpstr>Persons living with HIV infection on December 31, 2021i by place of birth: transgender women ((N=130), cisgender women (N=6,763),  and Massachusetts total (N=23,393)1 </vt:lpstr>
      <vt:lpstr>Persons living with HIV infection on December 31, 2021 by Health Service Region (HSR) of residence: transgender women (N=130), cisgender women (N=6,763), and Massachusetts total (N=23,393)1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1/1/2023, Population Report: Transgender Individuals, slideset</dc:title>
  <dc:creator>Massachusetts Department of Public Health;Bureau of Infectious Disease and Laboratory Sciences</dc:creator>
  <cp:keywords>HIV, AIDS, transgender, transgender women, HIV surveillance, Massachusetts, trans</cp:keywords>
  <cp:lastModifiedBy>Maile Beatty</cp:lastModifiedBy>
  <cp:revision>346</cp:revision>
  <cp:lastPrinted>2021-01-21T15:13:04Z</cp:lastPrinted>
  <dcterms:created xsi:type="dcterms:W3CDTF">2022-07-05T15:37:33Z</dcterms:created>
  <dcterms:modified xsi:type="dcterms:W3CDTF">2024-03-01T18:23:48Z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