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12"/>
  </p:notesMasterIdLst>
  <p:handoutMasterIdLst>
    <p:handoutMasterId r:id="rId13"/>
  </p:handoutMasterIdLst>
  <p:sldIdLst>
    <p:sldId id="2147470002" r:id="rId6"/>
    <p:sldId id="2147470016" r:id="rId7"/>
    <p:sldId id="2147470017" r:id="rId8"/>
    <p:sldId id="2147470018" r:id="rId9"/>
    <p:sldId id="2147470019" r:id="rId10"/>
    <p:sldId id="2147470020" r:id="rId11"/>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994"/>
    <a:srgbClr val="B3A2C7"/>
    <a:srgbClr val="403152"/>
    <a:srgbClr val="95B3D7"/>
    <a:srgbClr val="990099"/>
    <a:srgbClr val="4376BB"/>
    <a:srgbClr val="032E53"/>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68144" autoAdjust="0"/>
  </p:normalViewPr>
  <p:slideViewPr>
    <p:cSldViewPr snapToGrid="0" snapToObjects="1">
      <p:cViewPr varScale="1">
        <p:scale>
          <a:sx n="43" d="100"/>
          <a:sy n="43" d="100"/>
        </p:scale>
        <p:origin x="734" y="317"/>
      </p:cViewPr>
      <p:guideLst>
        <p:guide orient="horz" pos="4104"/>
        <p:guide pos="70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876"/>
    </p:cViewPr>
  </p:sorterViewPr>
  <p:notesViewPr>
    <p:cSldViewPr snapToGrid="0" snapToObjects="1">
      <p:cViewPr varScale="1">
        <p:scale>
          <a:sx n="60" d="100"/>
          <a:sy n="60" d="100"/>
        </p:scale>
        <p:origin x="2610" y="7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6/16/2025</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6/16/2025</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gov/lists/hivaids-epidemiologic-profile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mass.gov/service-details/partner-services-program-information-for-healthcare-providers" TargetMode="External"/><Relationship Id="rId5" Type="http://schemas.openxmlformats.org/officeDocument/2006/relationships/hyperlink" Target="https://www.mass.gov/lists/infectious-disease-data-reports-and-requests" TargetMode="External"/><Relationship Id="rId4" Type="http://schemas.openxmlformats.org/officeDocument/2006/relationships/hyperlink" Target="https://www.mass.gov/info-details/hiv-data-dashboar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Suggested citation: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Massachusetts Department of Public Health, Bureau of Infectious Disease and Laboratory Sciences. Massachusetts HIV Epidemiologic Profile: Data as of 7/1/2024, Population Report: Transgender Individuals, </a:t>
            </a:r>
            <a:r>
              <a:rPr lang="en-US" sz="1200" u="sng" kern="1200" dirty="0">
                <a:solidFill>
                  <a:schemeClr val="tx1"/>
                </a:solidFill>
                <a:effectLst/>
                <a:latin typeface="+mn-lt"/>
                <a:ea typeface="+mn-ea"/>
                <a:cs typeface="+mn-cs"/>
                <a:hlinkClick r:id="rId3"/>
              </a:rPr>
              <a:t>https://www.mass.gov/lists/hivaids-epidemiologic-profiles</a:t>
            </a:r>
            <a:r>
              <a:rPr lang="en-US" sz="1200" kern="1200" dirty="0">
                <a:solidFill>
                  <a:schemeClr val="tx1"/>
                </a:solidFill>
                <a:effectLst/>
                <a:latin typeface="+mn-lt"/>
                <a:ea typeface="+mn-ea"/>
                <a:cs typeface="+mn-cs"/>
              </a:rPr>
              <a:t> Published December 2024. Accessed [date].</a:t>
            </a:r>
          </a:p>
          <a:p>
            <a:r>
              <a:rPr lang="en-US" sz="1200" b="1" kern="1200" dirty="0">
                <a:solidFill>
                  <a:schemeClr val="tx1"/>
                </a:solidFill>
                <a:effectLst/>
                <a:latin typeface="+mn-lt"/>
                <a:ea typeface="+mn-ea"/>
                <a:cs typeface="+mn-cs"/>
              </a:rPr>
              <a:t>Bureau of Infectious Disease and Laboratory Sciences</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Massachusetts Department of Public Health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Jamaica Plain Campus/State Public Health Laboratory</a:t>
            </a:r>
          </a:p>
          <a:p>
            <a:r>
              <a:rPr lang="en-US" sz="1200" kern="1200" dirty="0">
                <a:solidFill>
                  <a:schemeClr val="tx1"/>
                </a:solidFill>
                <a:effectLst/>
                <a:latin typeface="+mn-lt"/>
                <a:ea typeface="+mn-ea"/>
                <a:cs typeface="+mn-cs"/>
              </a:rPr>
              <a:t>305 South Street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Jamaica Plain, MA 02130</a:t>
            </a:r>
          </a:p>
          <a:p>
            <a:r>
              <a:rPr lang="en-US" sz="1200" b="1" kern="1200" dirty="0">
                <a:solidFill>
                  <a:schemeClr val="tx1"/>
                </a:solidFill>
                <a:effectLst/>
                <a:latin typeface="+mn-lt"/>
                <a:ea typeface="+mn-ea"/>
                <a:cs typeface="+mn-cs"/>
              </a:rPr>
              <a:t>Questions about this report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983-6560</a:t>
            </a:r>
          </a:p>
          <a:p>
            <a:r>
              <a:rPr lang="en-US" sz="1200" b="1" kern="1200" dirty="0">
                <a:solidFill>
                  <a:schemeClr val="tx1"/>
                </a:solidFill>
                <a:effectLst/>
                <a:latin typeface="+mn-lt"/>
                <a:ea typeface="+mn-ea"/>
                <a:cs typeface="+mn-cs"/>
              </a:rPr>
              <a:t>To reach the Reporting and Partner Services Line*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983-6999</a:t>
            </a:r>
          </a:p>
          <a:p>
            <a:r>
              <a:rPr lang="en-US" sz="1200" b="1" kern="1200" dirty="0">
                <a:solidFill>
                  <a:schemeClr val="tx1"/>
                </a:solidFill>
                <a:effectLst/>
                <a:latin typeface="+mn-lt"/>
                <a:ea typeface="+mn-ea"/>
                <a:cs typeface="+mn-cs"/>
              </a:rPr>
              <a:t>To speak to the on-call epidemiologist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983-6800</a:t>
            </a:r>
          </a:p>
          <a:p>
            <a:r>
              <a:rPr lang="en-US" sz="1200" b="1" kern="1200" dirty="0">
                <a:solidFill>
                  <a:schemeClr val="tx1"/>
                </a:solidFill>
                <a:effectLst/>
                <a:latin typeface="+mn-lt"/>
                <a:ea typeface="+mn-ea"/>
                <a:cs typeface="+mn-cs"/>
              </a:rPr>
              <a:t>Questions about infectious disease reporting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983-6801</a:t>
            </a:r>
          </a:p>
          <a:p>
            <a:r>
              <a:rPr lang="en-US" sz="1200" b="1" kern="1200" dirty="0">
                <a:solidFill>
                  <a:schemeClr val="tx1"/>
                </a:solidFill>
                <a:effectLst/>
                <a:latin typeface="+mn-lt"/>
                <a:ea typeface="+mn-ea"/>
                <a:cs typeface="+mn-cs"/>
              </a:rPr>
              <a:t>HIV Data Dashboard </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https://www.mass.gov/info-details/hiv-data-dashboard</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Requests for additional data</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https://www.mass.gov/lists/infectious-disease-data-reports-and-requests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Slide sets for HIV Epidemiologic Profile Reports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https://www.mass.gov/lists/hivaids-epidemiologic-profiles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*Providers may use this number to report individuals newly diagnosed with a notifiable sexually transmitted infection, including HIV, or request partner services. Partner services is a free and confidential service for individuals recently diagnosed with a priority infection. The client-centered program offers counseling, linkage to other health and social services, anonymous notification of partners who were exposed and assistance with getting testing and treatment. For more information, see: </a:t>
            </a:r>
            <a:r>
              <a:rPr lang="en-US" sz="1200" u="sng" kern="1200" dirty="0">
                <a:solidFill>
                  <a:schemeClr val="tx1"/>
                </a:solidFill>
                <a:effectLst/>
                <a:latin typeface="+mn-lt"/>
                <a:ea typeface="+mn-ea"/>
                <a:cs typeface="+mn-cs"/>
                <a:hlinkClick r:id="rId6"/>
              </a:rPr>
              <a:t>https://www.mass.gov/service-details/partner-services-program-information-for-healthcare-providers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04121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bar chart displaying the distribution of transgender women by exposure mode (sex with men, sex with men and injection drug use, and all other modes).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lvl="0" indent="-171450" defTabSz="914400">
              <a:buFont typeface="Arial" panose="020B0604020202020204" pitchFamily="34" charset="0"/>
              <a:buChar char="•"/>
              <a:defRPr/>
            </a:pPr>
            <a:r>
              <a:rPr lang="en-US" sz="1200" dirty="0"/>
              <a:t>Sex with </a:t>
            </a:r>
            <a:r>
              <a:rPr lang="en-US" sz="1200" dirty="0" err="1"/>
              <a:t>men</a:t>
            </a:r>
            <a:r>
              <a:rPr lang="en-US" sz="1200" baseline="30000" dirty="0" err="1"/>
              <a:t>iii</a:t>
            </a:r>
            <a:r>
              <a:rPr lang="en-US" sz="1200" dirty="0"/>
              <a:t> was the exposure mode for the majority (84%) of transgender women reported to be living with HIV infection.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r>
              <a:rPr lang="en-US" sz="1200" baseline="30000" dirty="0">
                <a:solidFill>
                  <a:schemeClr val="tx1">
                    <a:lumMod val="65000"/>
                    <a:lumOff val="35000"/>
                  </a:schemeClr>
                </a:solidFill>
                <a:latin typeface="Arial Narrow" panose="020B0606020202030204" pitchFamily="34" charset="0"/>
              </a:rPr>
              <a:t>iii</a:t>
            </a:r>
            <a:r>
              <a:rPr lang="en-US" sz="1200" dirty="0">
                <a:solidFill>
                  <a:schemeClr val="tx1">
                    <a:lumMod val="65000"/>
                    <a:lumOff val="35000"/>
                  </a:schemeClr>
                </a:solidFill>
                <a:latin typeface="Arial Narrow" panose="020B0606020202030204" pitchFamily="34" charset="0"/>
              </a:rPr>
              <a:t> Note: For the purposes of categorizing sexual risk in transgender women reporting sex with men only, this exposure mode category is reported on this fact sheet as “sex with men”. For the purposes of official reporting in the MA HIV/AIDS Surveillance System and to CDC, exposure mode for transgender women is based on sex assigned at birth and therefore would be reported as male-to-male sex.</a:t>
            </a:r>
          </a:p>
          <a:p>
            <a:r>
              <a:rPr lang="en-US" sz="1200" baseline="30000" dirty="0">
                <a:solidFill>
                  <a:schemeClr val="tx1">
                    <a:lumMod val="65000"/>
                    <a:lumOff val="35000"/>
                  </a:schemeClr>
                </a:solidFill>
                <a:latin typeface="Arial Narrow" panose="020B0606020202030204" pitchFamily="34" charset="0"/>
              </a:rPr>
              <a:t>iv</a:t>
            </a:r>
            <a:r>
              <a:rPr lang="en-US" sz="1200" dirty="0">
                <a:solidFill>
                  <a:schemeClr val="tx1">
                    <a:lumMod val="65000"/>
                    <a:lumOff val="35000"/>
                  </a:schemeClr>
                </a:solidFill>
                <a:latin typeface="Arial Narrow" panose="020B0606020202030204" pitchFamily="34" charset="0"/>
              </a:rPr>
              <a:t> Note: For the purposes of categorizing sexual risk in transgender women reporting both sex with men and injection drug use, this exposure mode category is reported on this fact sheet as “sex with men and injection drug use”. For the purposes of official reporting in the MA HIV/AIDS Surveillance System and to CDC, exposure mode for transgender </a:t>
            </a:r>
          </a:p>
          <a:p>
            <a:r>
              <a:rPr lang="en-US" sz="1200" dirty="0">
                <a:solidFill>
                  <a:schemeClr val="tx1">
                    <a:lumMod val="65000"/>
                    <a:lumOff val="35000"/>
                  </a:schemeClr>
                </a:solidFill>
                <a:latin typeface="Arial Narrow" panose="020B0606020202030204" pitchFamily="34" charset="0"/>
              </a:rPr>
              <a:t>women is based on sex assigned at birth and therefore would be reported as male-to-male sex/injection drug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380019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distribution by race/ethnicity (White NH, Black NH, Hispanic/Latino, Other) of three groups: transgender women, cisgender women, and Massachusetts Total.</a:t>
            </a:r>
          </a:p>
          <a:p>
            <a:pPr algn="ctr"/>
            <a:r>
              <a:rPr lang="en-US" sz="1200" b="1" dirty="0"/>
              <a:t>KEY FINDING</a:t>
            </a:r>
          </a:p>
          <a:p>
            <a:pPr marL="171450" indent="-171450">
              <a:buFont typeface="Arial" panose="020B0604020202020204" pitchFamily="34" charset="0"/>
              <a:buChar char="•"/>
            </a:pPr>
            <a:r>
              <a:rPr lang="en-US" sz="1200" dirty="0"/>
              <a:t>Fifty-four percent of transgender women living with HIV infection were Hispanic/Latinx, compared to 28% of both cisgender women and all persons living with HIV infection.</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208188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41C4C-E821-CDEF-D507-E0B8F2A46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C418C9-9ACA-1F61-F7F6-85AB78FB7E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AA8AE7-FDE9-092A-0026-03535E77756F}"/>
              </a:ext>
            </a:extLst>
          </p:cNvPr>
          <p:cNvSpPr>
            <a:spLocks noGrp="1"/>
          </p:cNvSpPr>
          <p:nvPr>
            <p:ph type="body" idx="1"/>
          </p:nvPr>
        </p:nvSpPr>
        <p:spPr/>
        <p:txBody>
          <a:bodyPr/>
          <a:lstStyle/>
          <a:p>
            <a:pPr defTabSz="914282">
              <a:defRPr/>
            </a:pPr>
            <a:r>
              <a:rPr lang="en-US" dirty="0"/>
              <a:t>The figure is a stacked bar chart displaying the distribution by age (20-29 years, 30-39 years, 40-49 years, 50-59 years, and 60+ years) of three groups: transgender women, cisgender women, and Massachusetts Total.</a:t>
            </a:r>
          </a:p>
          <a:p>
            <a:pPr algn="ctr"/>
            <a:r>
              <a:rPr lang="en-US" sz="1200" b="1" dirty="0"/>
              <a:t>KEY FINDING</a:t>
            </a:r>
            <a:endParaRPr lang="en-US" sz="1200" dirty="0">
              <a:latin typeface="Arial" panose="020B0604020202020204" pitchFamily="34" charset="0"/>
              <a:cs typeface="Arial" panose="020B0604020202020204" pitchFamily="34" charset="0"/>
            </a:endParaRPr>
          </a:p>
          <a:p>
            <a:pPr marL="171450" indent="-171450">
              <a:buFont typeface="Arial" pitchFamily="34" charset="0"/>
              <a:buChar char="•"/>
            </a:pPr>
            <a:r>
              <a:rPr lang="en-US" sz="1200" dirty="0">
                <a:latin typeface="Arial" panose="020B0604020202020204" pitchFamily="34" charset="0"/>
                <a:cs typeface="Arial" panose="020B0604020202020204" pitchFamily="34" charset="0"/>
              </a:rPr>
              <a:t>The majority of transgender women living with HIV infection in Massachusetts were under 40 years old.  A total of 52% of transgender women were ages 20–39 years old as of December 31, 2023, compared to 14% of cisgender women and 18% of all persons living with HIV infection in Massachusetts.</a:t>
            </a:r>
          </a:p>
          <a:p>
            <a:endParaRPr lang="en-US" dirty="0"/>
          </a:p>
        </p:txBody>
      </p:sp>
      <p:sp>
        <p:nvSpPr>
          <p:cNvPr id="4" name="Slide Number Placeholder 3">
            <a:extLst>
              <a:ext uri="{FF2B5EF4-FFF2-40B4-BE49-F238E27FC236}">
                <a16:creationId xmlns:a16="http://schemas.microsoft.com/office/drawing/2014/main" id="{B76E38AF-6E97-0917-67C0-71C5CB92FBFD}"/>
              </a:ext>
            </a:extLst>
          </p:cNvPr>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168983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BD7B5-80B3-3CD4-8900-90604C983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68EB15-FC43-CEE8-88F7-1A329FA88D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17980D-FF2A-5E83-892F-9B2043DB5A0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distribution by place of birth (United States, Puerto Rico/US Dependency, Non-US) of three groups: transgender women, cisgender women, and Massachusetts Total.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Arial" pitchFamily="34" charset="0"/>
              <a:buChar char="•"/>
            </a:pPr>
            <a:r>
              <a:rPr lang="en-US" sz="1200" dirty="0">
                <a:latin typeface="Arial" panose="020B0604020202020204" pitchFamily="34" charset="0"/>
                <a:cs typeface="Arial" panose="020B0604020202020204" pitchFamily="34" charset="0"/>
              </a:rPr>
              <a:t>The distribution of place of birth among transgender women living with HIV infection on December 31, 2023 was more similar to the distribution of all persons living with HIV infection (PLWH) in Massachusetts than to the distribution of cisgender women. Fifty-nine percent of transgender women were born in the United States compared to 58% of all PLWH and 44% of cisgender women. </a:t>
            </a:r>
          </a:p>
          <a:p>
            <a:endParaRPr lang="en-US" dirty="0"/>
          </a:p>
        </p:txBody>
      </p:sp>
      <p:sp>
        <p:nvSpPr>
          <p:cNvPr id="4" name="Slide Number Placeholder 3">
            <a:extLst>
              <a:ext uri="{FF2B5EF4-FFF2-40B4-BE49-F238E27FC236}">
                <a16:creationId xmlns:a16="http://schemas.microsoft.com/office/drawing/2014/main" id="{16663827-BD77-C364-C677-D0E3C4D92F1D}"/>
              </a:ext>
            </a:extLst>
          </p:cNvPr>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2727852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3892E-F7FE-D422-75AC-C02325A02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FB683-3DEA-8092-125B-3B219107F0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33F11E-714E-9659-59BF-175AE0203C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is a stacked bar chart displaying the distribution by Health Service Region (HSR) of residence (Boston HSR, Central HSR, Metrowest HSR, Northeast HSR, Southeast HSR, Western HSR, and Unknown) of three groups: transgender women, cisgender women, and Massachusetts Total.</a:t>
            </a:r>
          </a:p>
          <a:p>
            <a:endParaRPr lang="en-US" dirty="0"/>
          </a:p>
          <a:p>
            <a:pPr marL="171450" indent="-171450">
              <a:buFont typeface="Arial" pitchFamily="34" charset="0"/>
              <a:buChar char="•"/>
            </a:pPr>
            <a:r>
              <a:rPr lang="en-US" sz="1200" dirty="0">
                <a:latin typeface="Arial" panose="020B0604020202020204" pitchFamily="34" charset="0"/>
                <a:cs typeface="Arial" panose="020B0604020202020204" pitchFamily="34" charset="0"/>
              </a:rPr>
              <a:t>Forty-two percent of transgender women reported to be living with HIV infection in Massachusetts on December 31, 2023 were living in the Boston HSR, compared to 21% of cisgender women and 26% of all persons living with HIV infection. A total of 16% of transgender women were living in the Western HSR, 11% in both the Metrowest and Northeast HSRs, and 10% in both the Central and Southeast HSRs.</a:t>
            </a:r>
          </a:p>
          <a:p>
            <a:endParaRPr lang="en-US" dirty="0"/>
          </a:p>
        </p:txBody>
      </p:sp>
      <p:sp>
        <p:nvSpPr>
          <p:cNvPr id="4" name="Slide Number Placeholder 3">
            <a:extLst>
              <a:ext uri="{FF2B5EF4-FFF2-40B4-BE49-F238E27FC236}">
                <a16:creationId xmlns:a16="http://schemas.microsoft.com/office/drawing/2014/main" id="{B273F254-D3E4-3BAC-8765-A7D34ADD498A}"/>
              </a:ext>
            </a:extLst>
          </p:cNvPr>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3750529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1444747"/>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Click to Add Presentation Title</a:t>
            </a:r>
          </a:p>
          <a:p>
            <a:pPr lvl="0"/>
            <a:r>
              <a:rPr lang="en-US" dirty="0"/>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dirty="0"/>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dirty="0"/>
              <a:t>Click to Add Presenter</a:t>
            </a:r>
            <a:br>
              <a:rPr lang="en-US" dirty="0"/>
            </a:br>
            <a:r>
              <a:rPr lang="en-US" dirty="0"/>
              <a:t>Title</a:t>
            </a:r>
          </a:p>
        </p:txBody>
      </p:sp>
      <p:sp>
        <p:nvSpPr>
          <p:cNvPr id="2" name="TextBox 1">
            <a:extLst>
              <a:ext uri="{FF2B5EF4-FFF2-40B4-BE49-F238E27FC236}">
                <a16:creationId xmlns:a16="http://schemas.microsoft.com/office/drawing/2014/main" id="{DED88445-FA02-7971-750E-32D4DDEEE526}"/>
              </a:ext>
            </a:extLst>
          </p:cNvPr>
          <p:cNvSpPr txBox="1"/>
          <p:nvPr userDrawn="1"/>
        </p:nvSpPr>
        <p:spPr>
          <a:xfrm>
            <a:off x="1785708" y="196391"/>
            <a:ext cx="10423375" cy="1015663"/>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  Bureau of Infectious Disease and Laboratory Sciences</a:t>
            </a:r>
          </a:p>
        </p:txBody>
      </p:sp>
    </p:spTree>
    <p:extLst>
      <p:ext uri="{BB962C8B-B14F-4D97-AF65-F5344CB8AC3E}">
        <p14:creationId xmlns:p14="http://schemas.microsoft.com/office/powerpoint/2010/main" val="410847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7"/>
          <p:cNvSpPr>
            <a:spLocks noGrp="1" noChangeArrowheads="1"/>
          </p:cNvSpPr>
          <p:nvPr>
            <p:ph type="dt" sz="half" idx="10"/>
          </p:nvPr>
        </p:nvSpPr>
        <p:spPr>
          <a:ln/>
        </p:spPr>
        <p:txBody>
          <a:bodyPr/>
          <a:lstStyle>
            <a:lvl1pPr>
              <a:defRPr/>
            </a:lvl1pPr>
          </a:lstStyle>
          <a:p>
            <a:fld id="{9933D019-A32C-4EAD-B8E6-DBDA699692FD}" type="datetime2">
              <a:rPr lang="en-US" smtClean="0"/>
              <a:t>Monday, June 16,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17160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38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97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fld id="{CCEBA98F-560C-4997-81C4-81D4D9187EAB}" type="datetime2">
              <a:rPr lang="en-US" smtClean="0"/>
              <a:t>Monday, June 16, 2025</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422928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fld id="{150972B2-CA5C-437D-87D0-8081271A9E4B}" type="datetime2">
              <a:rPr lang="en-US" smtClean="0"/>
              <a:t>Monday, June 16, 2025</a:t>
            </a:fld>
            <a:endParaRPr lang="en-US"/>
          </a:p>
        </p:txBody>
      </p:sp>
      <p:sp>
        <p:nvSpPr>
          <p:cNvPr id="8" name="Rectangle 18"/>
          <p:cNvSpPr>
            <a:spLocks noGrp="1" noChangeArrowheads="1"/>
          </p:cNvSpPr>
          <p:nvPr>
            <p:ph type="ftr" sz="quarter" idx="11"/>
          </p:nvPr>
        </p:nvSpPr>
        <p:spPr>
          <a:ln/>
        </p:spPr>
        <p:txBody>
          <a:bodyPr/>
          <a:lstStyle>
            <a:lvl1pPr>
              <a:defRPr/>
            </a:lvl1pPr>
          </a:lstStyle>
          <a:p>
            <a:pPr algn="r"/>
            <a:endParaRPr lang="en-US" dirty="0"/>
          </a:p>
        </p:txBody>
      </p:sp>
      <p:sp>
        <p:nvSpPr>
          <p:cNvPr id="9"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141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fld id="{79CD4847-11EF-4466-A8AD-85CDB7B49118}" type="datetime2">
              <a:rPr lang="en-US" smtClean="0"/>
              <a:t>Monday, June 16, 2025</a:t>
            </a:fld>
            <a:endParaRPr lang="en-US"/>
          </a:p>
        </p:txBody>
      </p:sp>
      <p:sp>
        <p:nvSpPr>
          <p:cNvPr id="4" name="Rectangle 18"/>
          <p:cNvSpPr>
            <a:spLocks noGrp="1" noChangeArrowheads="1"/>
          </p:cNvSpPr>
          <p:nvPr>
            <p:ph type="ftr" sz="quarter" idx="11"/>
          </p:nvPr>
        </p:nvSpPr>
        <p:spPr>
          <a:ln/>
        </p:spPr>
        <p:txBody>
          <a:bodyPr/>
          <a:lstStyle>
            <a:lvl1pPr>
              <a:defRPr/>
            </a:lvl1pPr>
          </a:lstStyle>
          <a:p>
            <a:pPr algn="r"/>
            <a:endParaRPr lang="en-US" dirty="0"/>
          </a:p>
        </p:txBody>
      </p:sp>
      <p:sp>
        <p:nvSpPr>
          <p:cNvPr id="5"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246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fld id="{F168457A-3AB9-4880-8A0C-9F8524491207}" type="datetime2">
              <a:rPr lang="en-US" smtClean="0"/>
              <a:t>Monday, June 16, 2025</a:t>
            </a:fld>
            <a:endParaRPr lang="en-US"/>
          </a:p>
        </p:txBody>
      </p:sp>
      <p:sp>
        <p:nvSpPr>
          <p:cNvPr id="3" name="Rectangle 18"/>
          <p:cNvSpPr>
            <a:spLocks noGrp="1" noChangeArrowheads="1"/>
          </p:cNvSpPr>
          <p:nvPr>
            <p:ph type="ftr" sz="quarter" idx="11"/>
          </p:nvPr>
        </p:nvSpPr>
        <p:spPr>
          <a:ln/>
        </p:spPr>
        <p:txBody>
          <a:bodyPr/>
          <a:lstStyle>
            <a:lvl1pPr>
              <a:defRPr/>
            </a:lvl1pPr>
          </a:lstStyle>
          <a:p>
            <a:pPr algn="r"/>
            <a:endParaRPr lang="en-US" dirty="0"/>
          </a:p>
        </p:txBody>
      </p:sp>
      <p:sp>
        <p:nvSpPr>
          <p:cNvPr id="4"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4253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3FE976D3-5B7F-4300-ABED-C91F1B2AE209}" type="datetime2">
              <a:rPr lang="en-US" smtClean="0"/>
              <a:t>Monday, June 16, 2025</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512803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EBDC1E59-17DD-41CE-97CA-624A472382D4}" type="datetime2">
              <a:rPr lang="en-US" smtClean="0"/>
              <a:t>Monday, June 16, 2025</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6117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8CC057FC-95B6-4D89-AFDA-ABA33EE921E5}" type="datetime2">
              <a:rPr lang="en-US" smtClean="0"/>
              <a:t>Monday, June 16,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84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9917" y="198439"/>
            <a:ext cx="27432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0317" y="198439"/>
            <a:ext cx="8026400" cy="5927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EC4549AC-EB31-477F-92A9-B1988E232878}" type="datetime2">
              <a:rPr lang="en-US" smtClean="0"/>
              <a:t>Monday, June 16,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68185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edit level one bullet text. </a:t>
            </a:r>
          </a:p>
          <a:p>
            <a:pPr lvl="1"/>
            <a:r>
              <a:rPr lang="en-US" dirty="0"/>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dirty="0"/>
              <a:t>Edit bullet level one text.</a:t>
            </a:r>
          </a:p>
          <a:p>
            <a:pPr lvl="1"/>
            <a:r>
              <a:rPr lang="en-US" dirty="0"/>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dirty="0"/>
              <a:t>Edit bullet level one text.</a:t>
            </a:r>
          </a:p>
          <a:p>
            <a:pPr lvl="1"/>
            <a:r>
              <a:rPr lang="en-US" dirty="0"/>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dirty="0">
                <a:latin typeface="Arial" panose="020B0604020202020204" pitchFamily="34" charset="0"/>
                <a:cs typeface="Arial" panose="020B0604020202020204" pitchFamily="34" charset="0"/>
              </a:rPr>
              <a:t>@MassDPH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Massachusetts Department of Public Health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3558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7800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8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7"/>
          <p:cNvSpPr>
            <a:spLocks noGrp="1" noChangeArrowheads="1"/>
          </p:cNvSpPr>
          <p:nvPr>
            <p:ph type="dt" sz="half" idx="10"/>
          </p:nvPr>
        </p:nvSpPr>
        <p:spPr>
          <a:ln/>
        </p:spPr>
        <p:txBody>
          <a:bodyPr/>
          <a:lstStyle>
            <a:lvl1pPr>
              <a:defRPr/>
            </a:lvl1pPr>
          </a:lstStyle>
          <a:p>
            <a:fld id="{C8A432C8-69A7-458B-9684-2BFA64B31948}" type="datetime2">
              <a:rPr lang="en-US" smtClean="0"/>
              <a:t>Monday, June 16, 2025</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39621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7"/>
          <p:cNvSpPr>
            <a:spLocks noGrp="1" noChangeArrowheads="1"/>
          </p:cNvSpPr>
          <p:nvPr>
            <p:ph type="dt" sz="half" idx="10"/>
          </p:nvPr>
        </p:nvSpPr>
        <p:spPr>
          <a:ln/>
        </p:spPr>
        <p:txBody>
          <a:bodyPr/>
          <a:lstStyle>
            <a:lvl1pPr>
              <a:defRPr/>
            </a:lvl1pPr>
          </a:lstStyle>
          <a:p>
            <a:fld id="{6396A3A3-94A6-4E5B-AF39-173ACA3E61CC}" type="datetime2">
              <a:rPr lang="en-US" smtClean="0"/>
              <a:t>Monday, June 16,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76278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4" r:id="rId5"/>
    <p:sldLayoutId id="2147483659" r:id="rId6"/>
    <p:sldLayoutId id="21474836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0" y="0"/>
            <a:ext cx="12211051" cy="1309688"/>
          </a:xfrm>
          <a:prstGeom prst="rect">
            <a:avLst/>
          </a:prstGeom>
          <a:solidFill>
            <a:srgbClr val="0066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b="1" dirty="0">
              <a:solidFill>
                <a:srgbClr val="000000"/>
              </a:solidFill>
            </a:endParaRPr>
          </a:p>
        </p:txBody>
      </p:sp>
      <p:sp>
        <p:nvSpPr>
          <p:cNvPr id="1027" name="Rectangle 15"/>
          <p:cNvSpPr>
            <a:spLocks noGrp="1" noChangeArrowheads="1"/>
          </p:cNvSpPr>
          <p:nvPr>
            <p:ph type="title"/>
          </p:nvPr>
        </p:nvSpPr>
        <p:spPr bwMode="auto">
          <a:xfrm>
            <a:off x="840317" y="198438"/>
            <a:ext cx="109728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16"/>
          <p:cNvSpPr>
            <a:spLocks noGrp="1" noChangeArrowheads="1"/>
          </p:cNvSpPr>
          <p:nvPr>
            <p:ph type="body" idx="1"/>
          </p:nvPr>
        </p:nvSpPr>
        <p:spPr bwMode="auto">
          <a:xfrm>
            <a:off x="1193800" y="1600201"/>
            <a:ext cx="1038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1" name="Rectangle 17"/>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a:t>DATE</a:t>
            </a:r>
            <a:endParaRPr lang="en-US" dirty="0"/>
          </a:p>
        </p:txBody>
      </p:sp>
      <p:sp>
        <p:nvSpPr>
          <p:cNvPr id="1042" name="Rectangle 18"/>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lgn="r"/>
            <a:r>
              <a:rPr lang="en-US"/>
              <a:t>April 28, 2017</a:t>
            </a:r>
            <a:endParaRPr lang="en-US" dirty="0"/>
          </a:p>
        </p:txBody>
      </p:sp>
      <p:sp>
        <p:nvSpPr>
          <p:cNvPr id="1043" name="Rectangle 19"/>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F4F051AF-86DC-43B3-B8B0-8DF76A1509E7}" type="slidenum">
              <a:rPr lang="en-US" altLang="en-US">
                <a:solidFill>
                  <a:srgbClr val="000000"/>
                </a:solidFill>
              </a:rPr>
              <a:pPr eaLnBrk="1" hangingPunct="1">
                <a:defRPr/>
              </a:pPr>
              <a:t>‹#›</a:t>
            </a:fld>
            <a:endParaRPr lang="en-US" altLang="en-US">
              <a:solidFill>
                <a:srgbClr val="000000"/>
              </a:solidFill>
            </a:endParaRPr>
          </a:p>
        </p:txBody>
      </p:sp>
      <p:pic>
        <p:nvPicPr>
          <p:cNvPr id="8" name="Picture 4" descr="DPH Logo - Blue w-shadow">
            <a:extLst>
              <a:ext uri="{FF2B5EF4-FFF2-40B4-BE49-F238E27FC236}">
                <a16:creationId xmlns:a16="http://schemas.microsoft.com/office/drawing/2014/main" id="{DA3FFEC6-DB0F-4B35-B7B6-B7828272204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995877" y="41669"/>
            <a:ext cx="1215175" cy="91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5409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lvl1pPr algn="ctr" rtl="0" eaLnBrk="1" fontAlgn="base" hangingPunct="1">
        <a:spcBef>
          <a:spcPct val="0"/>
        </a:spcBef>
        <a:spcAft>
          <a:spcPct val="0"/>
        </a:spcAft>
        <a:defRPr sz="20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85A978-E8DF-43C5-81AD-9E02D99320AA}"/>
              </a:ext>
            </a:extLst>
          </p:cNvPr>
          <p:cNvSpPr>
            <a:spLocks noGrp="1"/>
          </p:cNvSpPr>
          <p:nvPr>
            <p:ph type="title" idx="4294967295"/>
          </p:nvPr>
        </p:nvSpPr>
        <p:spPr>
          <a:xfrm>
            <a:off x="875729" y="2358615"/>
            <a:ext cx="10440537"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Massachusetts HIV Epidemiologic Profile: Data as of 7/1/2024</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Population Report: Transgender Individuals</a:t>
            </a:r>
          </a:p>
        </p:txBody>
      </p:sp>
    </p:spTree>
    <p:extLst>
      <p:ext uri="{BB962C8B-B14F-4D97-AF65-F5344CB8AC3E}">
        <p14:creationId xmlns:p14="http://schemas.microsoft.com/office/powerpoint/2010/main" val="2552531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Transgender women living with HIV infection by exposure mode, Massachusetts 2023 (N=122)</a:t>
            </a:r>
            <a:r>
              <a:rPr lang="en-US" sz="2400" baseline="30000" dirty="0"/>
              <a:t>1</a:t>
            </a:r>
            <a:r>
              <a:rPr lang="en-US" sz="2400" dirty="0"/>
              <a:t> </a:t>
            </a:r>
          </a:p>
        </p:txBody>
      </p:sp>
      <p:pic>
        <p:nvPicPr>
          <p:cNvPr id="4" name="Picture 3" descr="The figure is a bar chart displaying the distribution of transgender women by exposure mode (sex with men, sex with men and injection drug use, and all other modes).">
            <a:extLst>
              <a:ext uri="{FF2B5EF4-FFF2-40B4-BE49-F238E27FC236}">
                <a16:creationId xmlns:a16="http://schemas.microsoft.com/office/drawing/2014/main" id="{AD06979F-2389-6B3A-7D84-1BB78C2850EB}"/>
              </a:ext>
            </a:extLst>
          </p:cNvPr>
          <p:cNvPicPr>
            <a:picLocks noChangeAspect="1"/>
          </p:cNvPicPr>
          <p:nvPr/>
        </p:nvPicPr>
        <p:blipFill>
          <a:blip r:embed="rId3"/>
          <a:stretch>
            <a:fillRect/>
          </a:stretch>
        </p:blipFill>
        <p:spPr>
          <a:xfrm>
            <a:off x="748984" y="1131887"/>
            <a:ext cx="10729890" cy="4163929"/>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90022" y="5317764"/>
            <a:ext cx="11470139" cy="1169551"/>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 Note: For the purposes of categorizing sexual risk in transgender women reporting sex with men only, this exposure mode category is reported on this fact sheet as “sex with men”. For the purposes of official reporting in the MA HIV/AIDS Surveillance System and to CDC, exposure mode for transgender women is based on sex assigned at birth and therefore would be reported as male-to-male sex.</a:t>
            </a:r>
          </a:p>
          <a:p>
            <a:r>
              <a:rPr lang="en-US" sz="1000" dirty="0">
                <a:latin typeface="Arial Narrow" panose="020B0606020202030204" pitchFamily="34" charset="0"/>
              </a:rPr>
              <a:t>** Note: For the purposes of categorizing sexual risk in transgender women reporting both sex with men and injection drug use, this exposure mode category is reported on this fact sheet as “sex with men and injection drug use”. For the purposes of official reporting in the MA HIV/AIDS Surveillance System and to CDC, exposure mode for transgender </a:t>
            </a:r>
          </a:p>
          <a:p>
            <a:r>
              <a:rPr lang="en-US" sz="1000" dirty="0">
                <a:latin typeface="Arial Narrow" panose="020B0606020202030204" pitchFamily="34" charset="0"/>
              </a:rPr>
              <a:t>women is based on sex assigned at birth and therefore would be reported as male-to-male sex/injection drug use.</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a:t>
            </a:fld>
            <a:endParaRPr lang="en-US" dirty="0"/>
          </a:p>
        </p:txBody>
      </p:sp>
    </p:spTree>
    <p:extLst>
      <p:ext uri="{BB962C8B-B14F-4D97-AF65-F5344CB8AC3E}">
        <p14:creationId xmlns:p14="http://schemas.microsoft.com/office/powerpoint/2010/main" val="376059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fontScale="90000"/>
          </a:bodyPr>
          <a:lstStyle/>
          <a:p>
            <a:pPr algn="ctr"/>
            <a:r>
              <a:rPr lang="en-US" sz="2400" dirty="0"/>
              <a:t>Persons living with HIV infection on December 31, 2023 by race/ethnicity: transgender women (N=122), cisgender women (N=7,009), and Massachusetts total (N=24,119)</a:t>
            </a:r>
            <a:r>
              <a:rPr lang="en-US" sz="2400" baseline="30000" dirty="0"/>
              <a:t>1</a:t>
            </a:r>
            <a:r>
              <a:rPr lang="en-US" sz="2400" dirty="0"/>
              <a:t> </a:t>
            </a:r>
          </a:p>
        </p:txBody>
      </p:sp>
      <p:pic>
        <p:nvPicPr>
          <p:cNvPr id="4" name="Picture 3" descr="The figure is a stacked bar chart displaying the distribution by race/ethnicity (White NH, Black NH, Hispanic/Latino, Other) of three groups: transgender women, cisgender women, and Massachusetts Total.">
            <a:extLst>
              <a:ext uri="{FF2B5EF4-FFF2-40B4-BE49-F238E27FC236}">
                <a16:creationId xmlns:a16="http://schemas.microsoft.com/office/drawing/2014/main" id="{955A0970-4843-4D3E-9074-27EE4539CECE}"/>
              </a:ext>
            </a:extLst>
          </p:cNvPr>
          <p:cNvPicPr>
            <a:picLocks noChangeAspect="1"/>
          </p:cNvPicPr>
          <p:nvPr/>
        </p:nvPicPr>
        <p:blipFill>
          <a:blip r:embed="rId3"/>
          <a:stretch>
            <a:fillRect/>
          </a:stretch>
        </p:blipFill>
        <p:spPr>
          <a:xfrm>
            <a:off x="161751" y="1077346"/>
            <a:ext cx="11796782"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a:t>
            </a:fld>
            <a:endParaRPr lang="en-US" dirty="0"/>
          </a:p>
        </p:txBody>
      </p:sp>
    </p:spTree>
    <p:extLst>
      <p:ext uri="{BB962C8B-B14F-4D97-AF65-F5344CB8AC3E}">
        <p14:creationId xmlns:p14="http://schemas.microsoft.com/office/powerpoint/2010/main" val="232254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04848-D976-CAE5-A91E-CAD7A62C08D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717ADCC-DD2E-278F-0B2A-4D8DB578F23D}"/>
              </a:ext>
            </a:extLst>
          </p:cNvPr>
          <p:cNvSpPr>
            <a:spLocks noGrp="1"/>
          </p:cNvSpPr>
          <p:nvPr>
            <p:ph type="title"/>
          </p:nvPr>
        </p:nvSpPr>
        <p:spPr>
          <a:xfrm>
            <a:off x="592822" y="80806"/>
            <a:ext cx="10972800" cy="874654"/>
          </a:xfrm>
        </p:spPr>
        <p:txBody>
          <a:bodyPr>
            <a:normAutofit fontScale="90000"/>
          </a:bodyPr>
          <a:lstStyle/>
          <a:p>
            <a:pPr algn="ctr"/>
            <a:r>
              <a:rPr lang="en-US" sz="2400" dirty="0"/>
              <a:t>Persons living with HIV infection on December 31, 2023 by age (years): transgender women (N=122), cisgender women (N=7,009), and Massachusetts total (N=24,119)</a:t>
            </a:r>
            <a:r>
              <a:rPr lang="en-US" sz="2400" baseline="30000" dirty="0"/>
              <a:t>1</a:t>
            </a:r>
            <a:r>
              <a:rPr lang="en-US" sz="2400" dirty="0"/>
              <a:t> </a:t>
            </a:r>
          </a:p>
        </p:txBody>
      </p:sp>
      <p:pic>
        <p:nvPicPr>
          <p:cNvPr id="4" name="Picture 3" descr="The figure is a stacked bar chart displaying the distribution by age (20-29 years, 30-39 years, 40-49 years, 50-59 years, and 60+ years) of three groups: transgender women, cisgender women, and Massachusetts Total.">
            <a:extLst>
              <a:ext uri="{FF2B5EF4-FFF2-40B4-BE49-F238E27FC236}">
                <a16:creationId xmlns:a16="http://schemas.microsoft.com/office/drawing/2014/main" id="{D231A03A-02F4-3083-EA71-35DF33BD2B84}"/>
              </a:ext>
            </a:extLst>
          </p:cNvPr>
          <p:cNvPicPr>
            <a:picLocks noChangeAspect="1"/>
          </p:cNvPicPr>
          <p:nvPr/>
        </p:nvPicPr>
        <p:blipFill>
          <a:blip r:embed="rId3"/>
          <a:stretch>
            <a:fillRect/>
          </a:stretch>
        </p:blipFill>
        <p:spPr>
          <a:xfrm>
            <a:off x="236515" y="1184920"/>
            <a:ext cx="11790686" cy="4846740"/>
          </a:xfrm>
          <a:prstGeom prst="rect">
            <a:avLst/>
          </a:prstGeom>
        </p:spPr>
      </p:pic>
      <p:sp>
        <p:nvSpPr>
          <p:cNvPr id="5" name="TextBox 4">
            <a:extLst>
              <a:ext uri="{FF2B5EF4-FFF2-40B4-BE49-F238E27FC236}">
                <a16:creationId xmlns:a16="http://schemas.microsoft.com/office/drawing/2014/main" id="{22D3BA51-5C06-580B-E5C6-1473E66F3FD4}"/>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F6A39BA3-ADD8-C62F-812F-50A3BC547560}"/>
              </a:ext>
            </a:extLst>
          </p:cNvPr>
          <p:cNvSpPr>
            <a:spLocks noGrp="1"/>
          </p:cNvSpPr>
          <p:nvPr>
            <p:ph type="sldNum" sz="quarter" idx="4"/>
          </p:nvPr>
        </p:nvSpPr>
        <p:spPr>
          <a:prstGeom prst="rect">
            <a:avLst/>
          </a:prstGeom>
        </p:spPr>
        <p:txBody>
          <a:bodyPr/>
          <a:lstStyle/>
          <a:p>
            <a:fld id="{CA49D0EE-DE7F-324B-A84C-F36708423CDB}" type="slidenum">
              <a:rPr lang="en-US" smtClean="0"/>
              <a:pPr/>
              <a:t>4</a:t>
            </a:fld>
            <a:endParaRPr lang="en-US" dirty="0"/>
          </a:p>
        </p:txBody>
      </p:sp>
    </p:spTree>
    <p:extLst>
      <p:ext uri="{BB962C8B-B14F-4D97-AF65-F5344CB8AC3E}">
        <p14:creationId xmlns:p14="http://schemas.microsoft.com/office/powerpoint/2010/main" val="2351984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CDB7C-AF0C-4A2E-5588-33DB25FB543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5D5621D-611E-4C59-3127-4D5717CFAEE9}"/>
              </a:ext>
            </a:extLst>
          </p:cNvPr>
          <p:cNvSpPr>
            <a:spLocks noGrp="1"/>
          </p:cNvSpPr>
          <p:nvPr>
            <p:ph type="title"/>
          </p:nvPr>
        </p:nvSpPr>
        <p:spPr>
          <a:xfrm>
            <a:off x="592822" y="80806"/>
            <a:ext cx="10972800" cy="874654"/>
          </a:xfrm>
        </p:spPr>
        <p:txBody>
          <a:bodyPr>
            <a:normAutofit fontScale="90000"/>
          </a:bodyPr>
          <a:lstStyle/>
          <a:p>
            <a:pPr algn="ctr"/>
            <a:r>
              <a:rPr lang="en-US" sz="2400" dirty="0"/>
              <a:t>Persons living with HIV infection on December 31, 2023 by place of birth: transgender women ((N=122), cisgender women (N=7,009), and Massachusetts total (N=24,119)</a:t>
            </a:r>
            <a:r>
              <a:rPr lang="en-US" sz="2400" baseline="30000" dirty="0"/>
              <a:t>1</a:t>
            </a:r>
            <a:r>
              <a:rPr lang="en-US" sz="2400" dirty="0"/>
              <a:t> </a:t>
            </a:r>
          </a:p>
        </p:txBody>
      </p:sp>
      <p:pic>
        <p:nvPicPr>
          <p:cNvPr id="4" name="Picture 3" descr="The figure is a stacked bar chart displaying the distribution by place of birth (United States, Puerto Rico/US Dependency, Non-US) of three groups: transgender women, cisgender women, and Massachusetts Total.">
            <a:extLst>
              <a:ext uri="{FF2B5EF4-FFF2-40B4-BE49-F238E27FC236}">
                <a16:creationId xmlns:a16="http://schemas.microsoft.com/office/drawing/2014/main" id="{C2005895-0901-A398-2996-8D0ECD0054FE}"/>
              </a:ext>
            </a:extLst>
          </p:cNvPr>
          <p:cNvPicPr>
            <a:picLocks noChangeAspect="1"/>
          </p:cNvPicPr>
          <p:nvPr/>
        </p:nvPicPr>
        <p:blipFill>
          <a:blip r:embed="rId3"/>
          <a:stretch>
            <a:fillRect/>
          </a:stretch>
        </p:blipFill>
        <p:spPr>
          <a:xfrm>
            <a:off x="161751" y="1131133"/>
            <a:ext cx="11796782" cy="4846740"/>
          </a:xfrm>
          <a:prstGeom prst="rect">
            <a:avLst/>
          </a:prstGeom>
        </p:spPr>
      </p:pic>
      <p:sp>
        <p:nvSpPr>
          <p:cNvPr id="5" name="TextBox 4">
            <a:extLst>
              <a:ext uri="{FF2B5EF4-FFF2-40B4-BE49-F238E27FC236}">
                <a16:creationId xmlns:a16="http://schemas.microsoft.com/office/drawing/2014/main" id="{62624814-965E-1E44-85D4-AA699920D145}"/>
              </a:ext>
            </a:extLst>
          </p:cNvPr>
          <p:cNvSpPr txBox="1"/>
          <p:nvPr/>
        </p:nvSpPr>
        <p:spPr>
          <a:xfrm>
            <a:off x="463242" y="5951006"/>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 98% of individuals living with HIV infection </a:t>
            </a:r>
            <a:r>
              <a:rPr lang="en-US" sz="1000">
                <a:latin typeface="Arial Narrow" panose="020B0606020202030204" pitchFamily="34" charset="0"/>
              </a:rPr>
              <a:t>on 12/31/2023 </a:t>
            </a:r>
            <a:r>
              <a:rPr lang="en-US" sz="1000" dirty="0">
                <a:latin typeface="Arial Narrow" panose="020B0606020202030204" pitchFamily="34" charset="0"/>
              </a:rPr>
              <a:t>who were born in a US dependency were born in Puerto Rico</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CF930313-5758-E2DA-1D4D-0E1BAF2374CB}"/>
              </a:ext>
            </a:extLst>
          </p:cNvPr>
          <p:cNvSpPr>
            <a:spLocks noGrp="1"/>
          </p:cNvSpPr>
          <p:nvPr>
            <p:ph type="sldNum" sz="quarter" idx="4"/>
          </p:nvPr>
        </p:nvSpPr>
        <p:spPr>
          <a:prstGeom prst="rect">
            <a:avLst/>
          </a:prstGeom>
        </p:spPr>
        <p:txBody>
          <a:bodyPr/>
          <a:lstStyle/>
          <a:p>
            <a:fld id="{CA49D0EE-DE7F-324B-A84C-F36708423CDB}" type="slidenum">
              <a:rPr lang="en-US" smtClean="0"/>
              <a:pPr/>
              <a:t>5</a:t>
            </a:fld>
            <a:endParaRPr lang="en-US" dirty="0"/>
          </a:p>
        </p:txBody>
      </p:sp>
    </p:spTree>
    <p:extLst>
      <p:ext uri="{BB962C8B-B14F-4D97-AF65-F5344CB8AC3E}">
        <p14:creationId xmlns:p14="http://schemas.microsoft.com/office/powerpoint/2010/main" val="283684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A4312-492A-95D5-2D42-81338D8CF54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419821E-F11B-5217-914B-2F41C7FC4BA2}"/>
              </a:ext>
            </a:extLst>
          </p:cNvPr>
          <p:cNvSpPr>
            <a:spLocks noGrp="1"/>
          </p:cNvSpPr>
          <p:nvPr>
            <p:ph type="title"/>
          </p:nvPr>
        </p:nvSpPr>
        <p:spPr>
          <a:xfrm>
            <a:off x="592822" y="80806"/>
            <a:ext cx="10972800" cy="874654"/>
          </a:xfrm>
        </p:spPr>
        <p:txBody>
          <a:bodyPr>
            <a:normAutofit fontScale="90000"/>
          </a:bodyPr>
          <a:lstStyle/>
          <a:p>
            <a:pPr algn="ctr"/>
            <a:r>
              <a:rPr lang="en-US" sz="2400" dirty="0"/>
              <a:t>Persons living with HIV infection on December 31, 2023 by Health Service Region (HSR) of residence: transgender women (N=122), cisgender women (N=7,009), and Massachusetts total (N=24,119)</a:t>
            </a:r>
            <a:r>
              <a:rPr lang="en-US" sz="2400" baseline="30000" dirty="0"/>
              <a:t>1</a:t>
            </a:r>
            <a:r>
              <a:rPr lang="en-US" sz="2400" dirty="0"/>
              <a:t> </a:t>
            </a:r>
          </a:p>
        </p:txBody>
      </p:sp>
      <p:pic>
        <p:nvPicPr>
          <p:cNvPr id="4" name="Picture 3" descr="The figure is a stacked bar chart displaying the distribution by Health Service Region (HSR) of residence (Boston HSR, Central HSR, Metrowest HSR, Northeast HSR, Southeast HSR, Western HSR, and Unknown) of three groups: transgender women, cisgender women, and Massachusetts Total.">
            <a:extLst>
              <a:ext uri="{FF2B5EF4-FFF2-40B4-BE49-F238E27FC236}">
                <a16:creationId xmlns:a16="http://schemas.microsoft.com/office/drawing/2014/main" id="{0FA0F4F1-DEB8-167D-0EF4-0BD61DA905D5}"/>
              </a:ext>
            </a:extLst>
          </p:cNvPr>
          <p:cNvPicPr>
            <a:picLocks noChangeAspect="1"/>
          </p:cNvPicPr>
          <p:nvPr/>
        </p:nvPicPr>
        <p:blipFill>
          <a:blip r:embed="rId3"/>
          <a:stretch>
            <a:fillRect/>
          </a:stretch>
        </p:blipFill>
        <p:spPr>
          <a:xfrm>
            <a:off x="215538" y="1095275"/>
            <a:ext cx="11796782" cy="4846740"/>
          </a:xfrm>
          <a:prstGeom prst="rect">
            <a:avLst/>
          </a:prstGeom>
        </p:spPr>
      </p:pic>
      <p:sp>
        <p:nvSpPr>
          <p:cNvPr id="5" name="TextBox 4">
            <a:extLst>
              <a:ext uri="{FF2B5EF4-FFF2-40B4-BE49-F238E27FC236}">
                <a16:creationId xmlns:a16="http://schemas.microsoft.com/office/drawing/2014/main" id="{7F4ECF14-7C9C-210D-DF7C-F41D9246B0FF}"/>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A8650D91-5587-E593-006E-5C2D7E50A7F5}"/>
              </a:ext>
            </a:extLst>
          </p:cNvPr>
          <p:cNvSpPr>
            <a:spLocks noGrp="1"/>
          </p:cNvSpPr>
          <p:nvPr>
            <p:ph type="sldNum" sz="quarter" idx="4"/>
          </p:nvPr>
        </p:nvSpPr>
        <p:spPr>
          <a:prstGeom prst="rect">
            <a:avLst/>
          </a:prstGeom>
        </p:spPr>
        <p:txBody>
          <a:bodyPr/>
          <a:lstStyle/>
          <a:p>
            <a:fld id="{CA49D0EE-DE7F-324B-A84C-F36708423CDB}" type="slidenum">
              <a:rPr lang="en-US" smtClean="0"/>
              <a:pPr/>
              <a:t>6</a:t>
            </a:fld>
            <a:endParaRPr lang="en-US" dirty="0"/>
          </a:p>
        </p:txBody>
      </p:sp>
    </p:spTree>
    <p:extLst>
      <p:ext uri="{BB962C8B-B14F-4D97-AF65-F5344CB8AC3E}">
        <p14:creationId xmlns:p14="http://schemas.microsoft.com/office/powerpoint/2010/main" val="1707400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6_Default Design">
  <a:themeElements>
    <a:clrScheme name="Custom 4">
      <a:dk1>
        <a:srgbClr val="000000"/>
      </a:dk1>
      <a:lt1>
        <a:srgbClr val="FFFFFF"/>
      </a:lt1>
      <a:dk2>
        <a:srgbClr val="FFFFFF"/>
      </a:dk2>
      <a:lt2>
        <a:srgbClr val="808080"/>
      </a:lt2>
      <a:accent1>
        <a:srgbClr val="BBE0E3"/>
      </a:accent1>
      <a:accent2>
        <a:srgbClr val="333399"/>
      </a:accent2>
      <a:accent3>
        <a:srgbClr val="FFFFFF"/>
      </a:accent3>
      <a:accent4>
        <a:srgbClr val="FFFFFF"/>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F2FAA928F6D64BB16ED70B5ACF963F" ma:contentTypeVersion="12" ma:contentTypeDescription="Create a new document." ma:contentTypeScope="" ma:versionID="c69a5244d96e11b7c6b618d22e620e6e">
  <xsd:schema xmlns:xsd="http://www.w3.org/2001/XMLSchema" xmlns:xs="http://www.w3.org/2001/XMLSchema" xmlns:p="http://schemas.microsoft.com/office/2006/metadata/properties" xmlns:ns2="ae916ade-957f-4a2f-93c3-592a84a0e75c" xmlns:ns3="e10e4db1-d899-403d-9807-651178ead3da" targetNamespace="http://schemas.microsoft.com/office/2006/metadata/properties" ma:root="true" ma:fieldsID="d6b0ae09017d487677e27aaf3f625e08" ns2:_="" ns3:_="">
    <xsd:import namespace="ae916ade-957f-4a2f-93c3-592a84a0e75c"/>
    <xsd:import namespace="e10e4db1-d899-403d-9807-651178ead3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16ade-957f-4a2f-93c3-592a84a0e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0e4db1-d899-403d-9807-651178ead3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eacaf4-c60b-4f8e-ba39-6419a80e96c9}" ma:internalName="TaxCatchAll" ma:showField="CatchAllData" ma:web="e10e4db1-d899-403d-9807-651178ead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10e4db1-d899-403d-9807-651178ead3da">
      <UserInfo>
        <DisplayName>Cardwell, Gailee (DPH)</DisplayName>
        <AccountId>33</AccountId>
        <AccountType/>
      </UserInfo>
      <UserInfo>
        <DisplayName>Troche, Carlos (DPH)</DisplayName>
        <AccountId>28</AccountId>
        <AccountType/>
      </UserInfo>
      <UserInfo>
        <DisplayName>Cohen, Alison B (DPH)</DisplayName>
        <AccountId>11</AccountId>
        <AccountType/>
      </UserInfo>
    </SharedWithUsers>
    <TaxCatchAll xmlns="e10e4db1-d899-403d-9807-651178ead3da" xsi:nil="true"/>
    <lcf76f155ced4ddcb4097134ff3c332f xmlns="ae916ade-957f-4a2f-93c3-592a84a0e7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939460-63C8-4DB8-B728-9D65747926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16ade-957f-4a2f-93c3-592a84a0e75c"/>
    <ds:schemaRef ds:uri="e10e4db1-d899-403d-9807-651178ead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4D9094-64B8-4632-A3B1-F24D23B1867F}">
  <ds:schemaRefs>
    <ds:schemaRef ds:uri="http://schemas.microsoft.com/sharepoint/v3/contenttype/forms"/>
  </ds:schemaRefs>
</ds:datastoreItem>
</file>

<file path=customXml/itemProps3.xml><?xml version="1.0" encoding="utf-8"?>
<ds:datastoreItem xmlns:ds="http://schemas.openxmlformats.org/officeDocument/2006/customXml" ds:itemID="{6E8AD35F-6594-4B15-9277-8BFC9EFD0490}">
  <ds:schemaRefs>
    <ds:schemaRef ds:uri="http://schemas.microsoft.com/office/2006/documentManagement/types"/>
    <ds:schemaRef ds:uri="ae916ade-957f-4a2f-93c3-592a84a0e75c"/>
    <ds:schemaRef ds:uri="e10e4db1-d899-403d-9807-651178ead3da"/>
    <ds:schemaRef ds:uri="http://purl.org/dc/dcmitype/"/>
    <ds:schemaRef ds:uri="http://purl.org/dc/term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2012</TotalTime>
  <Words>1521</Words>
  <Application>Microsoft Office PowerPoint</Application>
  <PresentationFormat>Widescreen</PresentationFormat>
  <Paragraphs>71</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Arial Narrow</vt:lpstr>
      <vt:lpstr>Calibri</vt:lpstr>
      <vt:lpstr>Franklin Gothic Book</vt:lpstr>
      <vt:lpstr>Office Theme</vt:lpstr>
      <vt:lpstr>6_Default Design</vt:lpstr>
      <vt:lpstr>Massachusetts HIV Epidemiologic Profile: Data as of 7/1/2024 Population Report: Transgender Individuals</vt:lpstr>
      <vt:lpstr>Transgender women living with HIV infection by exposure mode, Massachusetts 2023 (N=122)1 </vt:lpstr>
      <vt:lpstr>Persons living with HIV infection on December 31, 2023 by race/ethnicity: transgender women (N=122), cisgender women (N=7,009), and Massachusetts total (N=24,119)1 </vt:lpstr>
      <vt:lpstr>Persons living with HIV infection on December 31, 2023 by age (years): transgender women (N=122), cisgender women (N=7,009), and Massachusetts total (N=24,119)1 </vt:lpstr>
      <vt:lpstr>Persons living with HIV infection on December 31, 2023 by place of birth: transgender women ((N=122), cisgender women (N=7,009), and Massachusetts total (N=24,119)1 </vt:lpstr>
      <vt:lpstr>Persons living with HIV infection on December 31, 2023 by Health Service Region (HSR) of residence: transgender women (N=122), cisgender women (N=7,009), and Massachusetts total (N=24,119)1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HIV Epidemiologic Profile: Data as of 7/1/2024, Population Report: Transgender Individuals, Slideset</dc:title>
  <dc:creator>Massachusetts Department of Public Health;Bureau of Infectious Disease and Laboratory Sciences</dc:creator>
  <cp:keywords>HIV, AIDS, transgender, transgender women, HIV surveillance, Massachusetts, trans</cp:keywords>
  <cp:lastModifiedBy>Maile Beatty</cp:lastModifiedBy>
  <cp:revision>355</cp:revision>
  <cp:lastPrinted>2021-01-21T15:13:04Z</cp:lastPrinted>
  <dcterms:created xsi:type="dcterms:W3CDTF">2022-07-05T15:37:33Z</dcterms:created>
  <dcterms:modified xsi:type="dcterms:W3CDTF">2025-06-17T00:58:16Z</dcterms:modified>
  <cp:category>Massachusetts HIV Epidemiologic Profile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0x010100B0F2FAA928F6D64BB16ED70B5ACF963F</vt:lpwstr>
  </property>
  <property fmtid="{D5CDD505-2E9C-101B-9397-08002B2CF9AE}" pid="3" name="MediaServiceImageTags">
    <vt:lpwstr/>
  </property>
</Properties>
</file>