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handoutMasterIdLst>
    <p:handoutMasterId r:id="rId12"/>
  </p:handoutMasterIdLst>
  <p:sldIdLst>
    <p:sldId id="2147470002" r:id="rId5"/>
    <p:sldId id="2147470016" r:id="rId6"/>
    <p:sldId id="2147470017" r:id="rId7"/>
    <p:sldId id="2147470018" r:id="rId8"/>
    <p:sldId id="2147470019" r:id="rId9"/>
    <p:sldId id="2147470020" r:id="rId10"/>
  </p:sldIdLst>
  <p:sldSz cx="12192000" cy="6858000"/>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4" userDrawn="1">
          <p15:clr>
            <a:srgbClr val="A4A3A4"/>
          </p15:clr>
        </p15:guide>
        <p15:guide id="2" pos="7080" userDrawn="1">
          <p15:clr>
            <a:srgbClr val="A4A3A4"/>
          </p15:clr>
        </p15:guide>
      </p15:sldGuideLst>
    </p:ext>
    <p:ext uri="{2D200454-40CA-4A62-9FC3-DE9A4176ACB9}">
      <p15:notesGuideLst xmlns:p15="http://schemas.microsoft.com/office/powerpoint/2012/main">
        <p15:guide id="1" orient="horz" pos="2952" userDrawn="1">
          <p15:clr>
            <a:srgbClr val="A4A3A4"/>
          </p15:clr>
        </p15:guide>
        <p15:guide id="2" pos="223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4" clrIdx="0"/>
  <p:cmAuthor id="1" name="Karen" initials="K" lastIdx="2" clrIdx="1"/>
  <p:cmAuthor id="2" name="Bharel, Monica (DPH)" initials="BM(" lastIdx="3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994"/>
    <a:srgbClr val="032E53"/>
    <a:srgbClr val="055994"/>
    <a:srgbClr val="4376BB"/>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96" autoAdjust="0"/>
    <p:restoredTop sz="77285" autoAdjust="0"/>
  </p:normalViewPr>
  <p:slideViewPr>
    <p:cSldViewPr snapToGrid="0" snapToObjects="1">
      <p:cViewPr varScale="1">
        <p:scale>
          <a:sx n="60" d="100"/>
          <a:sy n="60" d="100"/>
        </p:scale>
        <p:origin x="610" y="48"/>
      </p:cViewPr>
      <p:guideLst>
        <p:guide orient="horz" pos="4104"/>
        <p:guide pos="7080"/>
      </p:guideLst>
    </p:cSldViewPr>
  </p:slideViewPr>
  <p:outlineViewPr>
    <p:cViewPr>
      <p:scale>
        <a:sx n="33" d="100"/>
        <a:sy n="33" d="100"/>
      </p:scale>
      <p:origin x="0" y="0"/>
    </p:cViewPr>
  </p:outlineViewPr>
  <p:notesTextViewPr>
    <p:cViewPr>
      <p:scale>
        <a:sx n="1" d="1"/>
        <a:sy n="1" d="1"/>
      </p:scale>
      <p:origin x="0" y="0"/>
    </p:cViewPr>
  </p:notesTextViewPr>
  <p:sorterViewPr>
    <p:cViewPr>
      <p:scale>
        <a:sx n="90" d="100"/>
        <a:sy n="90" d="100"/>
      </p:scale>
      <p:origin x="0" y="876"/>
    </p:cViewPr>
  </p:sorterViewPr>
  <p:notesViewPr>
    <p:cSldViewPr snapToGrid="0" snapToObjects="1">
      <p:cViewPr varScale="1">
        <p:scale>
          <a:sx n="60" d="100"/>
          <a:sy n="60" d="100"/>
        </p:scale>
        <p:origin x="2610" y="78"/>
      </p:cViewPr>
      <p:guideLst>
        <p:guide orient="horz" pos="2952"/>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1502" cy="468951"/>
          </a:xfrm>
          <a:prstGeom prst="rect">
            <a:avLst/>
          </a:prstGeom>
        </p:spPr>
        <p:txBody>
          <a:bodyPr vert="horz" lIns="92290" tIns="46145" rIns="92290" bIns="46145" rtlCol="0"/>
          <a:lstStyle>
            <a:lvl1pPr algn="l">
              <a:defRPr sz="1200"/>
            </a:lvl1pPr>
          </a:lstStyle>
          <a:p>
            <a:endParaRPr lang="en-US"/>
          </a:p>
        </p:txBody>
      </p:sp>
      <p:sp>
        <p:nvSpPr>
          <p:cNvPr id="3" name="Date Placeholder 2"/>
          <p:cNvSpPr>
            <a:spLocks noGrp="1"/>
          </p:cNvSpPr>
          <p:nvPr>
            <p:ph type="dt" sz="quarter" idx="1"/>
          </p:nvPr>
        </p:nvSpPr>
        <p:spPr>
          <a:xfrm>
            <a:off x="4013494" y="0"/>
            <a:ext cx="3071502" cy="468951"/>
          </a:xfrm>
          <a:prstGeom prst="rect">
            <a:avLst/>
          </a:prstGeom>
        </p:spPr>
        <p:txBody>
          <a:bodyPr vert="horz" lIns="92290" tIns="46145" rIns="92290" bIns="46145" rtlCol="0"/>
          <a:lstStyle>
            <a:lvl1pPr algn="r">
              <a:defRPr sz="1200"/>
            </a:lvl1pPr>
          </a:lstStyle>
          <a:p>
            <a:fld id="{F33EE6C5-4F47-4445-8BCE-B8BE9FB65DED}" type="datetimeFigureOut">
              <a:rPr lang="en-US" smtClean="0"/>
              <a:t>6/26/2026</a:t>
            </a:fld>
            <a:endParaRPr lang="en-US"/>
          </a:p>
        </p:txBody>
      </p:sp>
      <p:sp>
        <p:nvSpPr>
          <p:cNvPr id="4" name="Footer Placeholder 3"/>
          <p:cNvSpPr>
            <a:spLocks noGrp="1"/>
          </p:cNvSpPr>
          <p:nvPr>
            <p:ph type="ftr" sz="quarter" idx="2"/>
          </p:nvPr>
        </p:nvSpPr>
        <p:spPr>
          <a:xfrm>
            <a:off x="0" y="8902049"/>
            <a:ext cx="3071502" cy="468951"/>
          </a:xfrm>
          <a:prstGeom prst="rect">
            <a:avLst/>
          </a:prstGeom>
        </p:spPr>
        <p:txBody>
          <a:bodyPr vert="horz" lIns="92290" tIns="46145" rIns="92290" bIns="46145" rtlCol="0" anchor="b"/>
          <a:lstStyle>
            <a:lvl1pPr algn="l">
              <a:defRPr sz="1200"/>
            </a:lvl1pPr>
          </a:lstStyle>
          <a:p>
            <a:endParaRPr lang="en-US"/>
          </a:p>
        </p:txBody>
      </p:sp>
      <p:sp>
        <p:nvSpPr>
          <p:cNvPr id="5" name="Slide Number Placeholder 4"/>
          <p:cNvSpPr>
            <a:spLocks noGrp="1"/>
          </p:cNvSpPr>
          <p:nvPr>
            <p:ph type="sldNum" sz="quarter" idx="3"/>
          </p:nvPr>
        </p:nvSpPr>
        <p:spPr>
          <a:xfrm>
            <a:off x="4013494" y="8902049"/>
            <a:ext cx="3071502" cy="468951"/>
          </a:xfrm>
          <a:prstGeom prst="rect">
            <a:avLst/>
          </a:prstGeom>
        </p:spPr>
        <p:txBody>
          <a:bodyPr vert="horz" lIns="92290" tIns="46145" rIns="92290" bIns="46145" rtlCol="0" anchor="b"/>
          <a:lstStyle>
            <a:lvl1pPr algn="r">
              <a:defRPr sz="1200"/>
            </a:lvl1pPr>
          </a:lstStyle>
          <a:p>
            <a:fld id="{B8A8D0D6-5496-4D9E-81CA-3E43FBC8EAE3}" type="slidenum">
              <a:rPr lang="en-US" smtClean="0"/>
              <a:t>‹#›</a:t>
            </a:fld>
            <a:endParaRPr lang="en-US"/>
          </a:p>
        </p:txBody>
      </p:sp>
    </p:spTree>
    <p:extLst>
      <p:ext uri="{BB962C8B-B14F-4D97-AF65-F5344CB8AC3E}">
        <p14:creationId xmlns:p14="http://schemas.microsoft.com/office/powerpoint/2010/main" val="1885630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70257"/>
          </a:xfrm>
          <a:prstGeom prst="rect">
            <a:avLst/>
          </a:prstGeom>
        </p:spPr>
        <p:txBody>
          <a:bodyPr vert="horz" lIns="94044" tIns="47022" rIns="94044" bIns="47022" rtlCol="0"/>
          <a:lstStyle>
            <a:lvl1pPr algn="l">
              <a:defRPr sz="1200"/>
            </a:lvl1pPr>
          </a:lstStyle>
          <a:p>
            <a:endParaRPr lang="en-US"/>
          </a:p>
        </p:txBody>
      </p:sp>
      <p:sp>
        <p:nvSpPr>
          <p:cNvPr id="3" name="Date Placeholder 2"/>
          <p:cNvSpPr>
            <a:spLocks noGrp="1"/>
          </p:cNvSpPr>
          <p:nvPr>
            <p:ph type="dt" idx="1"/>
          </p:nvPr>
        </p:nvSpPr>
        <p:spPr>
          <a:xfrm>
            <a:off x="4014100" y="0"/>
            <a:ext cx="3070860" cy="470257"/>
          </a:xfrm>
          <a:prstGeom prst="rect">
            <a:avLst/>
          </a:prstGeom>
        </p:spPr>
        <p:txBody>
          <a:bodyPr vert="horz" lIns="94044" tIns="47022" rIns="94044" bIns="47022" rtlCol="0"/>
          <a:lstStyle>
            <a:lvl1pPr algn="r">
              <a:defRPr sz="1200"/>
            </a:lvl1pPr>
          </a:lstStyle>
          <a:p>
            <a:fld id="{5A6C4BF5-E566-BD4E-BF84-8EF979555B2D}" type="datetimeFigureOut">
              <a:rPr lang="en-US" smtClean="0"/>
              <a:t>6/26/2026</a:t>
            </a:fld>
            <a:endParaRPr lang="en-US"/>
          </a:p>
        </p:txBody>
      </p:sp>
      <p:sp>
        <p:nvSpPr>
          <p:cNvPr id="5" name="Notes Placeholder 4"/>
          <p:cNvSpPr>
            <a:spLocks noGrp="1"/>
          </p:cNvSpPr>
          <p:nvPr>
            <p:ph type="body" sz="quarter" idx="3"/>
          </p:nvPr>
        </p:nvSpPr>
        <p:spPr>
          <a:xfrm>
            <a:off x="708660" y="4510563"/>
            <a:ext cx="5669280" cy="3690462"/>
          </a:xfrm>
          <a:prstGeom prst="rect">
            <a:avLst/>
          </a:prstGeom>
        </p:spPr>
        <p:txBody>
          <a:bodyPr vert="horz" lIns="94044" tIns="47022" rIns="94044" bIns="4702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344"/>
            <a:ext cx="3070860" cy="470256"/>
          </a:xfrm>
          <a:prstGeom prst="rect">
            <a:avLst/>
          </a:prstGeom>
        </p:spPr>
        <p:txBody>
          <a:bodyPr vert="horz" lIns="94044" tIns="47022" rIns="94044" bIns="47022"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4"/>
            <a:ext cx="3070860" cy="470256"/>
          </a:xfrm>
          <a:prstGeom prst="rect">
            <a:avLst/>
          </a:prstGeom>
        </p:spPr>
        <p:txBody>
          <a:bodyPr vert="horz" lIns="94044" tIns="47022" rIns="94044" bIns="47022" rtlCol="0" anchor="b"/>
          <a:lstStyle>
            <a:lvl1pPr algn="r">
              <a:defRPr sz="1200"/>
            </a:lvl1pPr>
          </a:lstStyle>
          <a:p>
            <a:fld id="{D34CBBDB-52D0-FE4C-8729-D7393D454E10}" type="slidenum">
              <a:rPr lang="en-US" smtClean="0"/>
              <a:t>‹#›</a:t>
            </a:fld>
            <a:endParaRPr lang="en-US"/>
          </a:p>
        </p:txBody>
      </p:sp>
      <p:sp>
        <p:nvSpPr>
          <p:cNvPr id="8" name="Slide Image Placeholder 7"/>
          <p:cNvSpPr>
            <a:spLocks noGrp="1" noRot="1" noChangeAspect="1"/>
          </p:cNvSpPr>
          <p:nvPr>
            <p:ph type="sldImg" idx="2"/>
          </p:nvPr>
        </p:nvSpPr>
        <p:spPr>
          <a:xfrm>
            <a:off x="419100" y="703263"/>
            <a:ext cx="6248400" cy="3514725"/>
          </a:xfrm>
          <a:prstGeom prst="rect">
            <a:avLst/>
          </a:prstGeom>
          <a:noFill/>
          <a:ln w="12700">
            <a:solidFill>
              <a:prstClr val="black"/>
            </a:solidFill>
          </a:ln>
        </p:spPr>
        <p:txBody>
          <a:bodyPr vert="horz" lIns="92290" tIns="46145" rIns="92290" bIns="46145" rtlCol="0" anchor="ctr"/>
          <a:lstStyle/>
          <a:p>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mass.gov/lists/hivaids-epidemiologic-profiles" TargetMode="External"/><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hyperlink" Target="https://www.mass.gov/service-details/partner-services-program-information-for-healthcare-providers" TargetMode="External"/><Relationship Id="rId5" Type="http://schemas.openxmlformats.org/officeDocument/2006/relationships/hyperlink" Target="https://www.mass.gov/lists/infectious-disease-data-reports-and-requests" TargetMode="External"/><Relationship Id="rId4" Type="http://schemas.openxmlformats.org/officeDocument/2006/relationships/hyperlink" Target="https://www.mass.gov/info-details/hiv-data-dashboard"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Suggested citation: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Massachusetts Department of Public Health, Bureau of Infectious Disease and Laboratory Sciences. Massachusetts HIV Epidemiologic Profile: Data as of 7/1/2024, Population Report: Transgender Individuals, </a:t>
            </a:r>
            <a:r>
              <a:rPr lang="en-US" sz="1200" u="sng" kern="1200" dirty="0">
                <a:solidFill>
                  <a:schemeClr val="tx1"/>
                </a:solidFill>
                <a:effectLst/>
                <a:latin typeface="+mn-lt"/>
                <a:ea typeface="+mn-ea"/>
                <a:cs typeface="+mn-cs"/>
                <a:hlinkClick r:id="rId3"/>
              </a:rPr>
              <a:t>https://www.mass.gov/lists/hivaids-epidemiologic-profiles</a:t>
            </a:r>
            <a:r>
              <a:rPr lang="en-US" sz="1200" kern="1200" dirty="0">
                <a:solidFill>
                  <a:schemeClr val="tx1"/>
                </a:solidFill>
                <a:effectLst/>
                <a:latin typeface="+mn-lt"/>
                <a:ea typeface="+mn-ea"/>
                <a:cs typeface="+mn-cs"/>
              </a:rPr>
              <a:t> Published December 2024. Accessed [date].</a:t>
            </a:r>
          </a:p>
          <a:p>
            <a:r>
              <a:rPr lang="en-US" sz="1200" b="1" kern="1200" dirty="0">
                <a:solidFill>
                  <a:schemeClr val="tx1"/>
                </a:solidFill>
                <a:effectLst/>
                <a:latin typeface="+mn-lt"/>
                <a:ea typeface="+mn-ea"/>
                <a:cs typeface="+mn-cs"/>
              </a:rPr>
              <a:t>Bureau of Infectious Disease and Laboratory Sciences</a:t>
            </a:r>
            <a:br>
              <a:rPr lang="en-US" sz="1200" b="1"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Massachusetts Department of Public Health</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Jamaica Plain Campus/State Public Health Laboratory</a:t>
            </a:r>
          </a:p>
          <a:p>
            <a:r>
              <a:rPr lang="en-US" sz="1200" kern="1200" dirty="0">
                <a:solidFill>
                  <a:schemeClr val="tx1"/>
                </a:solidFill>
                <a:effectLst/>
                <a:latin typeface="+mn-lt"/>
                <a:ea typeface="+mn-ea"/>
                <a:cs typeface="+mn-cs"/>
              </a:rPr>
              <a:t>305 South Street</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Jamaica Plain, MA 02130</a:t>
            </a:r>
          </a:p>
          <a:p>
            <a:r>
              <a:rPr lang="en-US" sz="1200" b="1" kern="1200" dirty="0">
                <a:solidFill>
                  <a:schemeClr val="tx1"/>
                </a:solidFill>
                <a:effectLst/>
                <a:latin typeface="+mn-lt"/>
                <a:ea typeface="+mn-ea"/>
                <a:cs typeface="+mn-cs"/>
              </a:rPr>
              <a:t>Questions about this report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983-6560</a:t>
            </a:r>
          </a:p>
          <a:p>
            <a:r>
              <a:rPr lang="en-US" sz="1200" b="1" kern="1200" dirty="0">
                <a:solidFill>
                  <a:schemeClr val="tx1"/>
                </a:solidFill>
                <a:effectLst/>
                <a:latin typeface="+mn-lt"/>
                <a:ea typeface="+mn-ea"/>
                <a:cs typeface="+mn-cs"/>
              </a:rPr>
              <a:t>To reach the Reporting and Partner Services Line*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983-6999</a:t>
            </a:r>
          </a:p>
          <a:p>
            <a:r>
              <a:rPr lang="en-US" sz="1200" b="1" kern="1200" dirty="0">
                <a:solidFill>
                  <a:schemeClr val="tx1"/>
                </a:solidFill>
                <a:effectLst/>
                <a:latin typeface="+mn-lt"/>
                <a:ea typeface="+mn-ea"/>
                <a:cs typeface="+mn-cs"/>
              </a:rPr>
              <a:t>To speak to the on-call epidemiologist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983-6800</a:t>
            </a:r>
          </a:p>
          <a:p>
            <a:r>
              <a:rPr lang="en-US" sz="1200" b="1" kern="1200" dirty="0">
                <a:solidFill>
                  <a:schemeClr val="tx1"/>
                </a:solidFill>
                <a:effectLst/>
                <a:latin typeface="+mn-lt"/>
                <a:ea typeface="+mn-ea"/>
                <a:cs typeface="+mn-cs"/>
              </a:rPr>
              <a:t>Questions about infectious disease reporting</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983-6801</a:t>
            </a:r>
          </a:p>
          <a:p>
            <a:r>
              <a:rPr lang="en-US" sz="1200" b="1" kern="1200" dirty="0">
                <a:solidFill>
                  <a:schemeClr val="tx1"/>
                </a:solidFill>
                <a:effectLst/>
                <a:latin typeface="+mn-lt"/>
                <a:ea typeface="+mn-ea"/>
                <a:cs typeface="+mn-cs"/>
              </a:rPr>
              <a:t>HIV Data Dashboard </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4"/>
              </a:rPr>
              <a:t>https://www.mass.gov/info-details/hiv-data-dashboard</a:t>
            </a:r>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Requests for additional data</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5"/>
              </a:rPr>
              <a:t>https://www.mass.gov/lists/infectious-disease-data-reports-and-requests</a:t>
            </a: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Slide sets for HIV Epidemiologic Profile Reports</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3"/>
              </a:rPr>
              <a:t>https://www.mass.gov/lists/hivaids-epidemiologic-profiles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*Providers may use this number to report individuals newly diagnosed with a notifiable sexually transmitted infection, including HIV, or request partner services. Partner services is a free and confidential service for individuals recently diagnosed with a priority infection. The client-centered program offers counseling, linkage to other health and social services, anonymous notification of partners who were exposed and assistance with getting testing and treatment. For more information, see: </a:t>
            </a:r>
            <a:r>
              <a:rPr lang="en-US" sz="1200" u="sng" kern="1200" dirty="0">
                <a:solidFill>
                  <a:schemeClr val="tx1"/>
                </a:solidFill>
                <a:effectLst/>
                <a:latin typeface="+mn-lt"/>
                <a:ea typeface="+mn-ea"/>
                <a:cs typeface="+mn-cs"/>
                <a:hlinkClick r:id="rId6"/>
              </a:rPr>
              <a:t>https://www.mass.gov/service-details/partner-services-program-information-for-healthcare-providers</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a:t>
            </a:fld>
            <a:endParaRPr lang="en-US"/>
          </a:p>
        </p:txBody>
      </p:sp>
    </p:spTree>
    <p:extLst>
      <p:ext uri="{BB962C8B-B14F-4D97-AF65-F5344CB8AC3E}">
        <p14:creationId xmlns:p14="http://schemas.microsoft.com/office/powerpoint/2010/main" val="1041215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bar chart displaying the distribution of transgender women by exposure mode (sex with men, sex with men and injection drug use, and all other modes).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171450" lvl="0" indent="-171450" defTabSz="914400">
              <a:buFont typeface="Arial" panose="020B0604020202020204" pitchFamily="34" charset="0"/>
              <a:buChar char="•"/>
              <a:defRPr/>
            </a:pPr>
            <a:r>
              <a:rPr lang="en-US" sz="1200" kern="1200" dirty="0">
                <a:solidFill>
                  <a:schemeClr val="tx1"/>
                </a:solidFill>
                <a:effectLst/>
                <a:latin typeface="+mn-lt"/>
                <a:ea typeface="+mn-ea"/>
                <a:cs typeface="+mn-cs"/>
              </a:rPr>
              <a:t>Sex with men* was the exposure mode for the majority (87%) of transgender women reported to be living with HIV infection. </a:t>
            </a:r>
          </a:p>
          <a:p>
            <a:pPr marL="171450" lvl="0" indent="-171450" defTabSz="914400">
              <a:buFont typeface="Arial" panose="020B0604020202020204" pitchFamily="34" charset="0"/>
              <a:buChar char="•"/>
              <a:defRPr/>
            </a:pPr>
            <a:endParaRPr lang="en-US" sz="1200" dirty="0"/>
          </a:p>
          <a:p>
            <a:r>
              <a:rPr lang="en-US" sz="1200" kern="1200" dirty="0">
                <a:solidFill>
                  <a:schemeClr val="tx1"/>
                </a:solidFill>
                <a:effectLst/>
                <a:latin typeface="+mn-lt"/>
                <a:ea typeface="+mn-ea"/>
                <a:cs typeface="+mn-cs"/>
              </a:rPr>
              <a:t>*Note: Sex with Men: For the purposes of categorizing sexual risk in transgender women reporting sex with men only, this exposure mode category is reported on this fact sheet as “sex with men”. For the purposes of official reporting in the MA HIV/AIDS Surveillance System and to CDC, exposure mode for transgender women is based on sex assigned at birth and therefore would be reported as male-to-male sex.</a:t>
            </a:r>
          </a:p>
          <a:p>
            <a:r>
              <a:rPr lang="en-US" sz="1200" kern="1200" dirty="0">
                <a:solidFill>
                  <a:schemeClr val="tx1"/>
                </a:solidFill>
                <a:effectLst/>
                <a:latin typeface="+mn-lt"/>
                <a:ea typeface="+mn-ea"/>
                <a:cs typeface="+mn-cs"/>
              </a:rPr>
              <a:t>Sex with Men and Injection Drug Use: For the purposes of categorizing sexual risk in transgender women reporting both sex with men and injection drug use, this exposure mode category is reported on this fact sheet as “sex with men and injection drug use”. For the purposes of official reporting in the MA HIV/AIDS Surveillance System and to CDC, exposure mode for transgender women is based on sex assigned at birth and therefore would be reported as male-to-male sex/injection drug use.</a:t>
            </a:r>
          </a:p>
          <a:p>
            <a:r>
              <a:rPr lang="en-US" sz="1200" dirty="0">
                <a:solidFill>
                  <a:schemeClr val="tx1">
                    <a:lumMod val="65000"/>
                    <a:lumOff val="35000"/>
                  </a:schemeClr>
                </a:solidFill>
                <a:latin typeface="Arial Narrow" panose="020B0606020202030204" pitchFamily="34" charset="0"/>
              </a:rPr>
              <a:t>women is based on sex assigned at birth and therefore would be reported as male-to-male sex/injection drug use.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2</a:t>
            </a:fld>
            <a:endParaRPr lang="en-US"/>
          </a:p>
        </p:txBody>
      </p:sp>
    </p:spTree>
    <p:extLst>
      <p:ext uri="{BB962C8B-B14F-4D97-AF65-F5344CB8AC3E}">
        <p14:creationId xmlns:p14="http://schemas.microsoft.com/office/powerpoint/2010/main" val="3800199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71487-1934-9439-4EA5-59E8129E3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FA8FA1-1984-DE14-2CBB-9CC0FDE00C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BB33B-921E-9A60-AEBB-8CB435F6A57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stacked bar chart displaying the distribution by race/ethnicity (White NH, Black NH, Hispanic/Latino, Other) of three groups: transgender women, cisgender women, and Massachusetts Total.</a:t>
            </a:r>
          </a:p>
          <a:p>
            <a:r>
              <a:rPr lang="en-US" sz="1200" b="1" kern="1200" dirty="0">
                <a:solidFill>
                  <a:schemeClr val="tx1"/>
                </a:solidFill>
                <a:effectLst/>
                <a:latin typeface="+mn-lt"/>
                <a:ea typeface="+mn-ea"/>
                <a:cs typeface="+mn-cs"/>
              </a:rPr>
              <a:t>KEY FINDING</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Fifty-four percent of transgender women living with HIV infection were Hispanic/Latinx, compared to 28% of both cisgender women* and all persons living with HIV infection.</a:t>
            </a:r>
          </a:p>
          <a:p>
            <a:r>
              <a:rPr lang="en-US" sz="1200" kern="1200" dirty="0">
                <a:solidFill>
                  <a:schemeClr val="tx1"/>
                </a:solidFill>
                <a:effectLst/>
                <a:latin typeface="+mn-lt"/>
                <a:ea typeface="+mn-ea"/>
                <a:cs typeface="+mn-cs"/>
              </a:rPr>
              <a:t>*Cisgender describes persons whose current gender identity corresponds with their sex assigned at birth</a:t>
            </a:r>
          </a:p>
          <a:p>
            <a:endParaRPr lang="en-US" dirty="0"/>
          </a:p>
        </p:txBody>
      </p:sp>
      <p:sp>
        <p:nvSpPr>
          <p:cNvPr id="4" name="Slide Number Placeholder 3">
            <a:extLst>
              <a:ext uri="{FF2B5EF4-FFF2-40B4-BE49-F238E27FC236}">
                <a16:creationId xmlns:a16="http://schemas.microsoft.com/office/drawing/2014/main" id="{CEB5336F-7A55-BE9E-68BB-6C628EE7D9FD}"/>
              </a:ext>
            </a:extLst>
          </p:cNvPr>
          <p:cNvSpPr>
            <a:spLocks noGrp="1"/>
          </p:cNvSpPr>
          <p:nvPr>
            <p:ph type="sldNum" sz="quarter" idx="5"/>
          </p:nvPr>
        </p:nvSpPr>
        <p:spPr/>
        <p:txBody>
          <a:bodyPr/>
          <a:lstStyle/>
          <a:p>
            <a:fld id="{D34CBBDB-52D0-FE4C-8729-D7393D454E10}" type="slidenum">
              <a:rPr lang="en-US" smtClean="0"/>
              <a:t>3</a:t>
            </a:fld>
            <a:endParaRPr lang="en-US"/>
          </a:p>
        </p:txBody>
      </p:sp>
    </p:spTree>
    <p:extLst>
      <p:ext uri="{BB962C8B-B14F-4D97-AF65-F5344CB8AC3E}">
        <p14:creationId xmlns:p14="http://schemas.microsoft.com/office/powerpoint/2010/main" val="2081885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41C4C-E821-CDEF-D507-E0B8F2A46A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C418C9-9ACA-1F61-F7F6-85AB78FB7E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AA8AE7-FDE9-092A-0026-03535E77756F}"/>
              </a:ext>
            </a:extLst>
          </p:cNvPr>
          <p:cNvSpPr>
            <a:spLocks noGrp="1"/>
          </p:cNvSpPr>
          <p:nvPr>
            <p:ph type="body" idx="1"/>
          </p:nvPr>
        </p:nvSpPr>
        <p:spPr/>
        <p:txBody>
          <a:bodyPr/>
          <a:lstStyle/>
          <a:p>
            <a:pPr defTabSz="914282">
              <a:defRPr/>
            </a:pPr>
            <a:r>
              <a:rPr lang="en-US" dirty="0"/>
              <a:t>The figure is a stacked bar chart displaying the distribution by age (20-29 years, 30-39 years, 40-49 years, 50-59 years, and 60+ years) of three groups: transgender women, cisgender women, and Massachusetts Total.</a:t>
            </a:r>
          </a:p>
          <a:p>
            <a:pPr algn="ctr"/>
            <a:r>
              <a:rPr lang="en-US" sz="1200" b="1" dirty="0"/>
              <a:t>KEY FINDING</a:t>
            </a:r>
            <a:endParaRPr lang="en-US" sz="1200" dirty="0">
              <a:latin typeface="Arial" panose="020B0604020202020204" pitchFamily="34" charset="0"/>
              <a:cs typeface="Arial" panose="020B0604020202020204" pitchFamily="34" charset="0"/>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total of 58% of transgender women were under 40 years old as of December 31, 2024, compared to 16% of cisgender women and 19% of all persons living with HIV infection in Massachusetts.</a:t>
            </a:r>
          </a:p>
          <a:p>
            <a:endParaRPr lang="en-US" dirty="0"/>
          </a:p>
        </p:txBody>
      </p:sp>
      <p:sp>
        <p:nvSpPr>
          <p:cNvPr id="4" name="Slide Number Placeholder 3">
            <a:extLst>
              <a:ext uri="{FF2B5EF4-FFF2-40B4-BE49-F238E27FC236}">
                <a16:creationId xmlns:a16="http://schemas.microsoft.com/office/drawing/2014/main" id="{B76E38AF-6E97-0917-67C0-71C5CB92FBFD}"/>
              </a:ext>
            </a:extLst>
          </p:cNvPr>
          <p:cNvSpPr>
            <a:spLocks noGrp="1"/>
          </p:cNvSpPr>
          <p:nvPr>
            <p:ph type="sldNum" sz="quarter" idx="5"/>
          </p:nvPr>
        </p:nvSpPr>
        <p:spPr/>
        <p:txBody>
          <a:bodyPr/>
          <a:lstStyle/>
          <a:p>
            <a:fld id="{D34CBBDB-52D0-FE4C-8729-D7393D454E10}" type="slidenum">
              <a:rPr lang="en-US" smtClean="0"/>
              <a:t>4</a:t>
            </a:fld>
            <a:endParaRPr lang="en-US"/>
          </a:p>
        </p:txBody>
      </p:sp>
    </p:spTree>
    <p:extLst>
      <p:ext uri="{BB962C8B-B14F-4D97-AF65-F5344CB8AC3E}">
        <p14:creationId xmlns:p14="http://schemas.microsoft.com/office/powerpoint/2010/main" val="16898323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BD7B5-80B3-3CD4-8900-90604C9834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68EB15-FC43-CEE8-88F7-1A329FA88D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17980D-FF2A-5E83-892F-9B2043DB5A0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stacked bar chart displaying the distribution by place of birth (United States, Puerto Rico/US Dependency, Non-US) of three groups: transgender women, cisgender women, and Massachusetts Total.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distribution of place of birth among transgender women living with HIV infection on December 31, 2024 was more similar to the distribution of all persons living with HIV infection (PLWH) in Massachusetts than to the distribution of cisgender women. Sixty percent of transgender women were born in the United States compared to 57% of all PLWH and 42% of cisgender women. </a:t>
            </a:r>
          </a:p>
          <a:p>
            <a:endParaRPr lang="en-US" dirty="0"/>
          </a:p>
        </p:txBody>
      </p:sp>
      <p:sp>
        <p:nvSpPr>
          <p:cNvPr id="4" name="Slide Number Placeholder 3">
            <a:extLst>
              <a:ext uri="{FF2B5EF4-FFF2-40B4-BE49-F238E27FC236}">
                <a16:creationId xmlns:a16="http://schemas.microsoft.com/office/drawing/2014/main" id="{16663827-BD77-C364-C677-D0E3C4D92F1D}"/>
              </a:ext>
            </a:extLst>
          </p:cNvPr>
          <p:cNvSpPr>
            <a:spLocks noGrp="1"/>
          </p:cNvSpPr>
          <p:nvPr>
            <p:ph type="sldNum" sz="quarter" idx="5"/>
          </p:nvPr>
        </p:nvSpPr>
        <p:spPr/>
        <p:txBody>
          <a:bodyPr/>
          <a:lstStyle/>
          <a:p>
            <a:fld id="{D34CBBDB-52D0-FE4C-8729-D7393D454E10}" type="slidenum">
              <a:rPr lang="en-US" smtClean="0"/>
              <a:t>5</a:t>
            </a:fld>
            <a:endParaRPr lang="en-US"/>
          </a:p>
        </p:txBody>
      </p:sp>
    </p:spTree>
    <p:extLst>
      <p:ext uri="{BB962C8B-B14F-4D97-AF65-F5344CB8AC3E}">
        <p14:creationId xmlns:p14="http://schemas.microsoft.com/office/powerpoint/2010/main" val="27278524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3892E-F7FE-D422-75AC-C02325A023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8FB683-3DEA-8092-125B-3B219107F0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33F11E-714E-9659-59BF-175AE0203C7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figure is a stacked bar chart displaying the distribution by Health Service Region (HSR) of residence (Boston HSR, Central HSR, Metrowest HSR, Northeast HSR, Southeast HSR, Western HSR, and Unknown) of three groups: transgender women, cisgender women, and Massachusetts Total.</a:t>
            </a:r>
          </a:p>
          <a:p>
            <a:endParaRPr lang="en-US"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Forty percent of transgender women reported to be living with HIV infection in Massachusetts on December 31, 2024 were living in the Boston HSR, compared to 21% of cisgender women and 26% of all persons living with HIV infection. A total of 15% of transgender women were living in both the Western and Northeast HSRs, 13% in the Metrowest HSR, 8% in the Southeast HSR, and 7% in the Central HSR.</a:t>
            </a:r>
          </a:p>
          <a:p>
            <a:endParaRPr lang="en-US" dirty="0"/>
          </a:p>
        </p:txBody>
      </p:sp>
      <p:sp>
        <p:nvSpPr>
          <p:cNvPr id="4" name="Slide Number Placeholder 3">
            <a:extLst>
              <a:ext uri="{FF2B5EF4-FFF2-40B4-BE49-F238E27FC236}">
                <a16:creationId xmlns:a16="http://schemas.microsoft.com/office/drawing/2014/main" id="{B273F254-D3E4-3BAC-8765-A7D34ADD498A}"/>
              </a:ext>
            </a:extLst>
          </p:cNvPr>
          <p:cNvSpPr>
            <a:spLocks noGrp="1"/>
          </p:cNvSpPr>
          <p:nvPr>
            <p:ph type="sldNum" sz="quarter" idx="5"/>
          </p:nvPr>
        </p:nvSpPr>
        <p:spPr/>
        <p:txBody>
          <a:bodyPr/>
          <a:lstStyle/>
          <a:p>
            <a:fld id="{D34CBBDB-52D0-FE4C-8729-D7393D454E10}" type="slidenum">
              <a:rPr lang="en-US" smtClean="0"/>
              <a:t>6</a:t>
            </a:fld>
            <a:endParaRPr lang="en-US"/>
          </a:p>
        </p:txBody>
      </p:sp>
    </p:spTree>
    <p:extLst>
      <p:ext uri="{BB962C8B-B14F-4D97-AF65-F5344CB8AC3E}">
        <p14:creationId xmlns:p14="http://schemas.microsoft.com/office/powerpoint/2010/main" val="37505296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05994"/>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 uri="{C183D7F6-B498-43B3-948B-1728B52AA6E4}">
                <adec:decorative xmlns:adec="http://schemas.microsoft.com/office/drawing/2017/decorative" val="1"/>
              </a:ext>
            </a:extLst>
          </p:cNvPr>
          <p:cNvSpPr/>
          <p:nvPr userDrawn="1"/>
        </p:nvSpPr>
        <p:spPr>
          <a:xfrm>
            <a:off x="0" y="-14985"/>
            <a:ext cx="12192000" cy="977549"/>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85708" y="196391"/>
            <a:ext cx="10423375" cy="584775"/>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w="12700">
                  <a:solidFill>
                    <a:schemeClr val="tx1"/>
                  </a:solidFill>
                  <a:prstDash val="solid"/>
                </a:ln>
                <a:solidFill>
                  <a:srgbClr val="FFFFFF"/>
                </a:solidFill>
                <a:effectLst/>
                <a:uLnTx/>
                <a:uFillTx/>
                <a:latin typeface="Avenir Next LT Pro" panose="020B0504020202020204" pitchFamily="34" charset="0"/>
                <a:cs typeface="Arial" panose="020B0604020202020204" pitchFamily="34" charset="0"/>
              </a:rPr>
              <a:t>  </a:t>
            </a:r>
            <a:r>
              <a:rPr kumimoji="0" lang="en-US" sz="3200" b="1" i="0" u="none" strike="noStrike" kern="0" cap="none" spc="0" normalizeH="0" baseline="0" noProof="0" dirty="0">
                <a:ln w="12700">
                  <a:noFill/>
                  <a:prstDash val="solid"/>
                </a:ln>
                <a:solidFill>
                  <a:srgbClr val="FFFFFF"/>
                </a:solidFill>
                <a:effectLst/>
                <a:uLnTx/>
                <a:uFillTx/>
                <a:latin typeface="Avenir Next LT Pro" panose="020B0504020202020204" pitchFamily="34" charset="0"/>
                <a:cs typeface="Arial" panose="020B0604020202020204" pitchFamily="34" charset="0"/>
              </a:rPr>
              <a:t>Massachusetts Department of Public Health</a:t>
            </a:r>
          </a:p>
        </p:txBody>
      </p:sp>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875729" y="2358615"/>
            <a:ext cx="10440537" cy="1373701"/>
          </a:xfrm>
          <a:prstGeom prst="rect">
            <a:avLst/>
          </a:prstGeom>
        </p:spPr>
        <p:txBody>
          <a:bodyPr/>
          <a:lstStyle>
            <a:lvl1pPr marL="0" indent="0" algn="ctr">
              <a:buNone/>
              <a:defRPr sz="4400" b="1">
                <a:solidFill>
                  <a:schemeClr val="bg1"/>
                </a:solidFill>
                <a:latin typeface="Avenir Next LT Pro" panose="020B0504020202020204" pitchFamily="34" charset="0"/>
                <a:cs typeface="Arial" panose="020B0604020202020204" pitchFamily="34" charset="0"/>
              </a:defRPr>
            </a:lvl1pPr>
          </a:lstStyle>
          <a:p>
            <a:pPr lvl="0"/>
            <a:r>
              <a:rPr lang="en-US" dirty="0"/>
              <a:t>Click to Add Presentation Title</a:t>
            </a:r>
          </a:p>
          <a:p>
            <a:pPr lvl="0"/>
            <a:r>
              <a:rPr lang="en-US" dirty="0"/>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3697287" y="4032280"/>
            <a:ext cx="4797425" cy="746846"/>
          </a:xfrm>
          <a:prstGeom prst="rect">
            <a:avLst/>
          </a:prstGeom>
        </p:spPr>
        <p:txBody>
          <a:bodyPr/>
          <a:lstStyle>
            <a:lvl1pPr marL="0" indent="0" algn="ctr">
              <a:buNone/>
              <a:defRPr sz="3000" b="0">
                <a:solidFill>
                  <a:schemeClr val="bg1"/>
                </a:solidFill>
                <a:latin typeface="Avenir Next LT Pro" panose="020B0504020202020204" pitchFamily="34" charset="0"/>
                <a:cs typeface="Arial" panose="020B0604020202020204" pitchFamily="34" charset="0"/>
              </a:defRPr>
            </a:lvl1pPr>
          </a:lstStyle>
          <a:p>
            <a:pPr lvl="0"/>
            <a:r>
              <a:rPr lang="en-US" dirty="0"/>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3174203" y="5400446"/>
            <a:ext cx="5843587" cy="850228"/>
          </a:xfrm>
          <a:prstGeom prst="rect">
            <a:avLst/>
          </a:prstGeom>
        </p:spPr>
        <p:txBody>
          <a:bodyPr/>
          <a:lstStyle>
            <a:lvl1pPr marL="0" indent="0" algn="ctr">
              <a:buNone/>
              <a:defRPr sz="2400" b="1" i="0">
                <a:solidFill>
                  <a:schemeClr val="bg1"/>
                </a:solidFill>
                <a:latin typeface="Avenir Next LT Pro" panose="020B0504020202020204" pitchFamily="34" charset="0"/>
                <a:cs typeface="Arial" panose="020B0604020202020204" pitchFamily="34" charset="0"/>
              </a:defRPr>
            </a:lvl1pPr>
          </a:lstStyle>
          <a:p>
            <a:pPr lvl="0"/>
            <a:r>
              <a:rPr lang="en-US" dirty="0"/>
              <a:t>Click to add presenter</a:t>
            </a:r>
            <a:br>
              <a:rPr lang="en-US" dirty="0"/>
            </a:br>
            <a:r>
              <a:rPr lang="en-US" dirty="0"/>
              <a:t>Title</a:t>
            </a:r>
          </a:p>
        </p:txBody>
      </p:sp>
      <p:pic>
        <p:nvPicPr>
          <p:cNvPr id="14" name="Picture 13" descr="Logo, company name&#10;&#10;AI-generated content may be incorrect.">
            <a:extLst>
              <a:ext uri="{FF2B5EF4-FFF2-40B4-BE49-F238E27FC236}">
                <a16:creationId xmlns:a16="http://schemas.microsoft.com/office/drawing/2014/main" id="{12424AD9-3DDB-7449-9BD8-03E3D19E95A4}"/>
              </a:ext>
            </a:extLst>
          </p:cNvPr>
          <p:cNvPicPr>
            <a:picLocks noChangeAspect="1"/>
          </p:cNvPicPr>
          <p:nvPr userDrawn="1"/>
        </p:nvPicPr>
        <p:blipFill>
          <a:blip r:embed="rId2"/>
          <a:stretch>
            <a:fillRect/>
          </a:stretch>
        </p:blipFill>
        <p:spPr>
          <a:xfrm>
            <a:off x="251825" y="113766"/>
            <a:ext cx="1533883" cy="750024"/>
          </a:xfrm>
          <a:prstGeom prst="rect">
            <a:avLst/>
          </a:prstGeom>
        </p:spPr>
      </p:pic>
    </p:spTree>
    <p:extLst>
      <p:ext uri="{BB962C8B-B14F-4D97-AF65-F5344CB8AC3E}">
        <p14:creationId xmlns:p14="http://schemas.microsoft.com/office/powerpoint/2010/main" val="4108470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367321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venir Next LT Pro" panose="020B05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venir Next LT Pro" panose="020B05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Click to edit level one bullet text. (Add periods if full sentences; no periods needed otherwise.)</a:t>
            </a:r>
          </a:p>
          <a:p>
            <a:pPr lvl="1"/>
            <a:r>
              <a:rPr lang="en-US" dirty="0"/>
              <a:t>Second level bullet text</a:t>
            </a:r>
          </a:p>
          <a:p>
            <a:pPr lvl="2"/>
            <a:r>
              <a:rPr lang="en-US" dirty="0"/>
              <a:t>Third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39789" y="1097280"/>
            <a:ext cx="5157787" cy="823912"/>
          </a:xfrm>
          <a:prstGeom prst="rect">
            <a:avLst/>
          </a:prstGeom>
        </p:spPr>
        <p:txBody>
          <a:bodyPr anchor="b"/>
          <a:lstStyle>
            <a:lvl1pPr marL="0" indent="0">
              <a:buNone/>
              <a:defRPr sz="2800" b="1">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62011" y="1920238"/>
            <a:ext cx="5157787" cy="4297680"/>
          </a:xfrm>
          <a:prstGeom prst="rect">
            <a:avLst/>
          </a:prstGeom>
        </p:spPr>
        <p:txBody>
          <a:bodyPr/>
          <a:lstStyle>
            <a:lvl1pPr>
              <a:defRPr sz="2400">
                <a:latin typeface="Avenir Next LT Pro" panose="020B0504020202020204" pitchFamily="34" charset="0"/>
                <a:cs typeface="Arial" panose="020B0604020202020204" pitchFamily="34" charset="0"/>
              </a:defRPr>
            </a:lvl1pPr>
            <a:lvl2pPr>
              <a:defRPr sz="2200">
                <a:latin typeface="Avenir Next LT Pro" panose="020B0504020202020204" pitchFamily="34" charset="0"/>
                <a:cs typeface="Arial" panose="020B0604020202020204" pitchFamily="34" charset="0"/>
              </a:defRPr>
            </a:lvl2pPr>
            <a:lvl3pPr marL="914400" indent="0">
              <a:buNone/>
              <a:defRPr>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vl5pPr marL="1828800" indent="0">
              <a:buNone/>
              <a:defRPr/>
            </a:lvl5pPr>
          </a:lstStyle>
          <a:p>
            <a:pPr lvl="0"/>
            <a:r>
              <a:rPr lang="en-US" dirty="0"/>
              <a:t>Edit bullet level one text.</a:t>
            </a:r>
          </a:p>
          <a:p>
            <a:pPr lvl="1"/>
            <a:r>
              <a:rPr lang="en-US" dirty="0"/>
              <a:t>Edit bullet level two text.</a:t>
            </a:r>
          </a:p>
          <a:p>
            <a:pPr lvl="2"/>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buNone/>
              <a:defRPr sz="2800" b="1">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defRPr sz="2400">
                <a:latin typeface="Avenir Next LT Pro" panose="020B0504020202020204" pitchFamily="34" charset="0"/>
                <a:cs typeface="Arial" panose="020B0604020202020204" pitchFamily="34" charset="0"/>
              </a:defRPr>
            </a:lvl1pPr>
            <a:lvl2pPr>
              <a:defRPr>
                <a:latin typeface="Avenir Next LT Pro" panose="020B0504020202020204" pitchFamily="34" charset="0"/>
                <a:cs typeface="Arial" panose="020B0604020202020204" pitchFamily="34" charset="0"/>
              </a:defRPr>
            </a:lvl2pPr>
            <a:lvl3pPr>
              <a:defRPr>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stStyle>
          <a:p>
            <a:pPr lvl="0"/>
            <a:r>
              <a:rPr lang="en-US" dirty="0"/>
              <a:t>Edit bullet level one text.</a:t>
            </a:r>
          </a:p>
          <a:p>
            <a:pPr lvl="1"/>
            <a:r>
              <a:rPr lang="en-US" dirty="0"/>
              <a:t>Edit bullet level two text.</a:t>
            </a:r>
          </a:p>
          <a:p>
            <a:pPr lvl="2"/>
            <a:endParaRPr lang="en-US" dirty="0"/>
          </a:p>
        </p:txBody>
      </p:sp>
      <p:sp>
        <p:nvSpPr>
          <p:cNvPr id="10" name="Rectangle 9">
            <a:extLst>
              <a:ext uri="{FF2B5EF4-FFF2-40B4-BE49-F238E27FC236}">
                <a16:creationId xmlns:a16="http://schemas.microsoft.com/office/drawing/2014/main" id="{599027F3-96A1-F54F-89E8-F47E6B10DE1B}"/>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13" name="TextBox 12">
            <a:extLst>
              <a:ext uri="{FF2B5EF4-FFF2-40B4-BE49-F238E27FC236}">
                <a16:creationId xmlns:a16="http://schemas.microsoft.com/office/drawing/2014/main" id="{03F1034B-732A-43E2-993F-868DF0D2772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4" name="Slide Number Placeholder 5">
            <a:extLst>
              <a:ext uri="{FF2B5EF4-FFF2-40B4-BE49-F238E27FC236}">
                <a16:creationId xmlns:a16="http://schemas.microsoft.com/office/drawing/2014/main" id="{BE009795-B8D9-482E-96A1-D1025E613A3F}"/>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166365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2780067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Intro">
    <p:bg>
      <p:bgPr>
        <a:solidFill>
          <a:srgbClr val="005994"/>
        </a:solidFill>
        <a:effectLst/>
      </p:bgPr>
    </p:bg>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49108D5-E6A2-E374-F491-40DDE4CC949E}"/>
              </a:ext>
              <a:ext uri="{C183D7F6-B498-43B3-948B-1728B52AA6E4}">
                <adec:decorative xmlns:adec="http://schemas.microsoft.com/office/drawing/2017/decorative" val="1"/>
              </a:ext>
            </a:extLst>
          </p:cNvPr>
          <p:cNvCxnSpPr/>
          <p:nvPr userDrawn="1"/>
        </p:nvCxnSpPr>
        <p:spPr>
          <a:xfrm>
            <a:off x="2049517" y="2228193"/>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2F8765F-34CF-EDAB-B5EF-A28E0BDB163D}"/>
              </a:ext>
              <a:ext uri="{C183D7F6-B498-43B3-948B-1728B52AA6E4}">
                <adec:decorative xmlns:adec="http://schemas.microsoft.com/office/drawing/2017/decorative" val="1"/>
              </a:ext>
            </a:extLst>
          </p:cNvPr>
          <p:cNvCxnSpPr/>
          <p:nvPr userDrawn="1"/>
        </p:nvCxnSpPr>
        <p:spPr>
          <a:xfrm>
            <a:off x="2039007" y="4703379"/>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3CE05C00-0C08-7FEC-4EE1-897B5C522B54}"/>
              </a:ext>
            </a:extLst>
          </p:cNvPr>
          <p:cNvSpPr>
            <a:spLocks noGrp="1"/>
          </p:cNvSpPr>
          <p:nvPr>
            <p:ph type="body" sz="quarter" idx="10" hasCustomPrompt="1"/>
          </p:nvPr>
        </p:nvSpPr>
        <p:spPr>
          <a:xfrm>
            <a:off x="2995886" y="2814637"/>
            <a:ext cx="6032500" cy="1228725"/>
          </a:xfrm>
          <a:prstGeom prst="rect">
            <a:avLst/>
          </a:prstGeom>
        </p:spPr>
        <p:txBody>
          <a:bodyPr anchor="ctr" anchorCtr="0"/>
          <a:lstStyle>
            <a:lvl1pPr marL="0" indent="0" algn="ctr">
              <a:buNone/>
              <a:defRPr sz="4400" b="1">
                <a:solidFill>
                  <a:schemeClr val="bg1"/>
                </a:solidFill>
                <a:latin typeface="Avenir Next LT Pro" panose="020B0504020202020204" pitchFamily="34" charset="0"/>
                <a:cs typeface="Arial" panose="020B0604020202020204" pitchFamily="34" charset="0"/>
              </a:defRPr>
            </a:lvl1pPr>
          </a:lstStyle>
          <a:p>
            <a:pPr lvl="0"/>
            <a:r>
              <a:rPr lang="en-US" dirty="0"/>
              <a:t>Enter section title</a:t>
            </a:r>
          </a:p>
        </p:txBody>
      </p:sp>
    </p:spTree>
    <p:extLst>
      <p:ext uri="{BB962C8B-B14F-4D97-AF65-F5344CB8AC3E}">
        <p14:creationId xmlns:p14="http://schemas.microsoft.com/office/powerpoint/2010/main" val="3296889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2959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56" r:id="rId1"/>
    <p:sldLayoutId id="2147483658" r:id="rId2"/>
    <p:sldLayoutId id="2147483650" r:id="rId3"/>
    <p:sldLayoutId id="2147483653" r:id="rId4"/>
    <p:sldLayoutId id="2147483659" r:id="rId5"/>
    <p:sldLayoutId id="2147483657" r:id="rId6"/>
    <p:sldLayoutId id="2147483660"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785A978-E8DF-43C5-81AD-9E02D99320AA}"/>
              </a:ext>
            </a:extLst>
          </p:cNvPr>
          <p:cNvSpPr>
            <a:spLocks noGrp="1"/>
          </p:cNvSpPr>
          <p:nvPr>
            <p:ph type="title" idx="4294967295"/>
          </p:nvPr>
        </p:nvSpPr>
        <p:spPr>
          <a:xfrm>
            <a:off x="875729" y="2358615"/>
            <a:ext cx="10440537" cy="13737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Massachusetts HIV Epidemiologic Profile: Data as of 7/1/2025</a:t>
            </a:r>
          </a:p>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Population Report: Transgender Individuals</a:t>
            </a:r>
          </a:p>
        </p:txBody>
      </p:sp>
    </p:spTree>
    <p:extLst>
      <p:ext uri="{BB962C8B-B14F-4D97-AF65-F5344CB8AC3E}">
        <p14:creationId xmlns:p14="http://schemas.microsoft.com/office/powerpoint/2010/main" val="2552531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a:xfrm>
            <a:off x="592822" y="80806"/>
            <a:ext cx="10972800" cy="874654"/>
          </a:xfrm>
        </p:spPr>
        <p:txBody>
          <a:bodyPr>
            <a:normAutofit/>
          </a:bodyPr>
          <a:lstStyle/>
          <a:p>
            <a:pPr algn="ctr"/>
            <a:r>
              <a:rPr lang="en-US" sz="2400" dirty="0"/>
              <a:t>Transgender women living with HIV infection by exposure mode, </a:t>
            </a:r>
            <a:br>
              <a:rPr lang="en-US" sz="2400" dirty="0"/>
            </a:br>
            <a:r>
              <a:rPr lang="en-US" sz="2400" dirty="0"/>
              <a:t>Massachusetts 2024 (N=151)</a:t>
            </a:r>
          </a:p>
        </p:txBody>
      </p:sp>
      <p:pic>
        <p:nvPicPr>
          <p:cNvPr id="6" name="Picture 5" descr="The figure is a bar chart displaying the distribution of transgender women by exposure mode (sex with men, sex with men and injection drug use, and all other modes).">
            <a:extLst>
              <a:ext uri="{FF2B5EF4-FFF2-40B4-BE49-F238E27FC236}">
                <a16:creationId xmlns:a16="http://schemas.microsoft.com/office/drawing/2014/main" id="{66EE48DF-3BA5-47A7-9619-D866D05CD128}"/>
              </a:ext>
            </a:extLst>
          </p:cNvPr>
          <p:cNvPicPr>
            <a:picLocks noChangeAspect="1"/>
          </p:cNvPicPr>
          <p:nvPr/>
        </p:nvPicPr>
        <p:blipFill>
          <a:blip r:embed="rId3"/>
          <a:stretch>
            <a:fillRect/>
          </a:stretch>
        </p:blipFill>
        <p:spPr>
          <a:xfrm>
            <a:off x="858055" y="1245435"/>
            <a:ext cx="10729890" cy="4163929"/>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90022" y="5487099"/>
            <a:ext cx="11470139" cy="1015663"/>
          </a:xfrm>
          <a:prstGeom prst="rect">
            <a:avLst/>
          </a:prstGeom>
          <a:noFill/>
        </p:spPr>
        <p:txBody>
          <a:bodyPr wrap="square" rtlCol="0">
            <a:spAutoFit/>
          </a:bodyPr>
          <a:lstStyle/>
          <a:p>
            <a:r>
              <a:rPr lang="en-US" sz="1000" dirty="0">
                <a:latin typeface="Arial Narrow" panose="020B0606020202030204" pitchFamily="34" charset="0"/>
              </a:rPr>
              <a:t>* Note: For the purposes of categorizing sexual risk in transgender women reporting sex with men only, this exposure mode category is reported on this fact sheet as “sex with men”. For the purposes of official reporting in the MA HIV/AIDS Surveillance System and to CDC, exposure mode for transgender women is based on sex assigned at birth and therefore would be reported as male-to-male sex.</a:t>
            </a:r>
          </a:p>
          <a:p>
            <a:r>
              <a:rPr lang="en-US" sz="1000" dirty="0">
                <a:latin typeface="Arial Narrow" panose="020B0606020202030204" pitchFamily="34" charset="0"/>
              </a:rPr>
              <a:t>** Note: For the purposes of categorizing sexual risk in transgender women reporting both sex with men and injection drug use, this exposure mode category is reported on this fact sheet as “sex with men and injection drug use”. For the purposes of official reporting in the MA HIV/AIDS Surveillance System and to CDC, exposure mode for transgender </a:t>
            </a:r>
          </a:p>
          <a:p>
            <a:r>
              <a:rPr lang="en-US" sz="1000" dirty="0">
                <a:latin typeface="Arial Narrow" panose="020B0606020202030204" pitchFamily="34" charset="0"/>
              </a:rPr>
              <a:t>women is based on sex assigned at birth and therefore would be reported as male-to-male sex/injection drug use.</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2</a:t>
            </a:fld>
            <a:endParaRPr lang="en-US" dirty="0"/>
          </a:p>
        </p:txBody>
      </p:sp>
    </p:spTree>
    <p:extLst>
      <p:ext uri="{BB962C8B-B14F-4D97-AF65-F5344CB8AC3E}">
        <p14:creationId xmlns:p14="http://schemas.microsoft.com/office/powerpoint/2010/main" val="3760593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31510-2470-EB40-6179-DD11C30CEA4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CE2B50C-95EC-8DC7-272F-D059F8D60B89}"/>
              </a:ext>
            </a:extLst>
          </p:cNvPr>
          <p:cNvSpPr>
            <a:spLocks noGrp="1"/>
          </p:cNvSpPr>
          <p:nvPr>
            <p:ph type="title"/>
          </p:nvPr>
        </p:nvSpPr>
        <p:spPr>
          <a:xfrm>
            <a:off x="512611" y="80806"/>
            <a:ext cx="11340559" cy="874654"/>
          </a:xfrm>
        </p:spPr>
        <p:txBody>
          <a:bodyPr>
            <a:noAutofit/>
          </a:bodyPr>
          <a:lstStyle/>
          <a:p>
            <a:pPr algn="ctr"/>
            <a:r>
              <a:rPr lang="en-US" sz="2400" dirty="0"/>
              <a:t>Persons living with HIV infection on December 31, 2024 by race/ethnicity: transgender women (N=151), cisgender women (N=7,238), and Massachusetts total (N=24,838) </a:t>
            </a:r>
          </a:p>
        </p:txBody>
      </p:sp>
      <p:pic>
        <p:nvPicPr>
          <p:cNvPr id="6" name="Picture 5" descr="The figure is a stacked bar chart displaying the distribution by race/ethnicity (White NH, Black NH, Hispanic/Latino, Other) of three groups: transgender women, cisgender women, and Massachusetts Total.">
            <a:extLst>
              <a:ext uri="{FF2B5EF4-FFF2-40B4-BE49-F238E27FC236}">
                <a16:creationId xmlns:a16="http://schemas.microsoft.com/office/drawing/2014/main" id="{E4F3EECF-62D9-8CED-033D-3F981226FFCB}"/>
              </a:ext>
            </a:extLst>
          </p:cNvPr>
          <p:cNvPicPr>
            <a:picLocks noChangeAspect="1"/>
          </p:cNvPicPr>
          <p:nvPr/>
        </p:nvPicPr>
        <p:blipFill>
          <a:blip r:embed="rId3"/>
          <a:stretch>
            <a:fillRect/>
          </a:stretch>
        </p:blipFill>
        <p:spPr>
          <a:xfrm>
            <a:off x="146809" y="1107230"/>
            <a:ext cx="11796782" cy="4846740"/>
          </a:xfrm>
          <a:prstGeom prst="rect">
            <a:avLst/>
          </a:prstGeom>
        </p:spPr>
      </p:pic>
      <p:sp>
        <p:nvSpPr>
          <p:cNvPr id="5" name="TextBox 4">
            <a:extLst>
              <a:ext uri="{FF2B5EF4-FFF2-40B4-BE49-F238E27FC236}">
                <a16:creationId xmlns:a16="http://schemas.microsoft.com/office/drawing/2014/main" id="{32AB8DB3-7031-7BA2-0098-3B92D0B2F3E4}"/>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95443194-6F8E-5087-C0B4-F39510AFB864}"/>
              </a:ext>
            </a:extLst>
          </p:cNvPr>
          <p:cNvSpPr>
            <a:spLocks noGrp="1"/>
          </p:cNvSpPr>
          <p:nvPr>
            <p:ph type="sldNum" sz="quarter" idx="4"/>
          </p:nvPr>
        </p:nvSpPr>
        <p:spPr>
          <a:prstGeom prst="rect">
            <a:avLst/>
          </a:prstGeom>
        </p:spPr>
        <p:txBody>
          <a:bodyPr/>
          <a:lstStyle/>
          <a:p>
            <a:fld id="{CA49D0EE-DE7F-324B-A84C-F36708423CDB}" type="slidenum">
              <a:rPr lang="en-US" smtClean="0"/>
              <a:pPr/>
              <a:t>3</a:t>
            </a:fld>
            <a:endParaRPr lang="en-US" dirty="0"/>
          </a:p>
        </p:txBody>
      </p:sp>
    </p:spTree>
    <p:extLst>
      <p:ext uri="{BB962C8B-B14F-4D97-AF65-F5344CB8AC3E}">
        <p14:creationId xmlns:p14="http://schemas.microsoft.com/office/powerpoint/2010/main" val="2322543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04848-D976-CAE5-A91E-CAD7A62C08D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F717ADCC-DD2E-278F-0B2A-4D8DB578F23D}"/>
              </a:ext>
            </a:extLst>
          </p:cNvPr>
          <p:cNvSpPr>
            <a:spLocks noGrp="1"/>
          </p:cNvSpPr>
          <p:nvPr>
            <p:ph type="title"/>
          </p:nvPr>
        </p:nvSpPr>
        <p:spPr>
          <a:xfrm>
            <a:off x="592822" y="80806"/>
            <a:ext cx="10972800" cy="874654"/>
          </a:xfrm>
        </p:spPr>
        <p:txBody>
          <a:bodyPr>
            <a:normAutofit/>
          </a:bodyPr>
          <a:lstStyle/>
          <a:p>
            <a:pPr algn="ctr"/>
            <a:r>
              <a:rPr lang="en-US" sz="2400" dirty="0"/>
              <a:t>Persons living with HIV infection on December 31, 2024 by age (years): transgender women (N=151), cisgender women (N=7,238), and Massachusetts total (N=24,838) </a:t>
            </a:r>
          </a:p>
        </p:txBody>
      </p:sp>
      <p:pic>
        <p:nvPicPr>
          <p:cNvPr id="6" name="Picture 5" descr="The figure is a stacked bar chart displaying the distribution by age (20-29 years, 30-39 years, 40-49 years, 50-59 years, and 60+ years) of three groups: transgender women, cisgender women, and Massachusetts Total.">
            <a:extLst>
              <a:ext uri="{FF2B5EF4-FFF2-40B4-BE49-F238E27FC236}">
                <a16:creationId xmlns:a16="http://schemas.microsoft.com/office/drawing/2014/main" id="{8279B2CD-BD15-4E20-2FEE-FB0999D5A0F5}"/>
              </a:ext>
            </a:extLst>
          </p:cNvPr>
          <p:cNvPicPr>
            <a:picLocks noChangeAspect="1"/>
          </p:cNvPicPr>
          <p:nvPr/>
        </p:nvPicPr>
        <p:blipFill>
          <a:blip r:embed="rId3"/>
          <a:stretch>
            <a:fillRect/>
          </a:stretch>
        </p:blipFill>
        <p:spPr>
          <a:xfrm>
            <a:off x="200657" y="1272330"/>
            <a:ext cx="11790686" cy="4846740"/>
          </a:xfrm>
          <a:prstGeom prst="rect">
            <a:avLst/>
          </a:prstGeom>
        </p:spPr>
      </p:pic>
      <p:sp>
        <p:nvSpPr>
          <p:cNvPr id="5" name="TextBox 4">
            <a:extLst>
              <a:ext uri="{FF2B5EF4-FFF2-40B4-BE49-F238E27FC236}">
                <a16:creationId xmlns:a16="http://schemas.microsoft.com/office/drawing/2014/main" id="{22D3BA51-5C06-580B-E5C6-1473E66F3FD4}"/>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F6A39BA3-ADD8-C62F-812F-50A3BC547560}"/>
              </a:ext>
            </a:extLst>
          </p:cNvPr>
          <p:cNvSpPr>
            <a:spLocks noGrp="1"/>
          </p:cNvSpPr>
          <p:nvPr>
            <p:ph type="sldNum" sz="quarter" idx="4"/>
          </p:nvPr>
        </p:nvSpPr>
        <p:spPr>
          <a:prstGeom prst="rect">
            <a:avLst/>
          </a:prstGeom>
        </p:spPr>
        <p:txBody>
          <a:bodyPr/>
          <a:lstStyle/>
          <a:p>
            <a:fld id="{CA49D0EE-DE7F-324B-A84C-F36708423CDB}" type="slidenum">
              <a:rPr lang="en-US" smtClean="0"/>
              <a:pPr/>
              <a:t>4</a:t>
            </a:fld>
            <a:endParaRPr lang="en-US" dirty="0"/>
          </a:p>
        </p:txBody>
      </p:sp>
    </p:spTree>
    <p:extLst>
      <p:ext uri="{BB962C8B-B14F-4D97-AF65-F5344CB8AC3E}">
        <p14:creationId xmlns:p14="http://schemas.microsoft.com/office/powerpoint/2010/main" val="2351984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CDB7C-AF0C-4A2E-5588-33DB25FB5436}"/>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65D5621D-611E-4C59-3127-4D5717CFAEE9}"/>
              </a:ext>
            </a:extLst>
          </p:cNvPr>
          <p:cNvSpPr>
            <a:spLocks noGrp="1"/>
          </p:cNvSpPr>
          <p:nvPr>
            <p:ph type="title"/>
          </p:nvPr>
        </p:nvSpPr>
        <p:spPr>
          <a:xfrm>
            <a:off x="592822" y="80806"/>
            <a:ext cx="10972800" cy="874654"/>
          </a:xfrm>
        </p:spPr>
        <p:txBody>
          <a:bodyPr>
            <a:normAutofit/>
          </a:bodyPr>
          <a:lstStyle/>
          <a:p>
            <a:pPr algn="ctr"/>
            <a:r>
              <a:rPr lang="en-US" sz="2400" dirty="0"/>
              <a:t>Persons living with HIV infection on December 31, 2024 by place of birth: transgender women (N=151), cisgender women (N=7,238), and Massachusetts total (N=24,838) </a:t>
            </a:r>
          </a:p>
        </p:txBody>
      </p:sp>
      <p:pic>
        <p:nvPicPr>
          <p:cNvPr id="6" name="Picture 5" descr="The figure is a stacked bar chart displaying the distribution by place of birth (United States, Puerto Rico/US Dependency, Non-US) of three groups: transgender women, cisgender women, and Massachusetts Total.">
            <a:extLst>
              <a:ext uri="{FF2B5EF4-FFF2-40B4-BE49-F238E27FC236}">
                <a16:creationId xmlns:a16="http://schemas.microsoft.com/office/drawing/2014/main" id="{0178A0E3-2701-F61B-CE11-A09136C0E48E}"/>
              </a:ext>
            </a:extLst>
          </p:cNvPr>
          <p:cNvPicPr>
            <a:picLocks noChangeAspect="1"/>
          </p:cNvPicPr>
          <p:nvPr/>
        </p:nvPicPr>
        <p:blipFill>
          <a:blip r:embed="rId3"/>
          <a:stretch>
            <a:fillRect/>
          </a:stretch>
        </p:blipFill>
        <p:spPr>
          <a:xfrm>
            <a:off x="146809" y="1107230"/>
            <a:ext cx="11796782" cy="4846740"/>
          </a:xfrm>
          <a:prstGeom prst="rect">
            <a:avLst/>
          </a:prstGeom>
        </p:spPr>
      </p:pic>
      <p:sp>
        <p:nvSpPr>
          <p:cNvPr id="5" name="TextBox 4">
            <a:extLst>
              <a:ext uri="{FF2B5EF4-FFF2-40B4-BE49-F238E27FC236}">
                <a16:creationId xmlns:a16="http://schemas.microsoft.com/office/drawing/2014/main" id="{62624814-965E-1E44-85D4-AA699920D145}"/>
              </a:ext>
            </a:extLst>
          </p:cNvPr>
          <p:cNvSpPr txBox="1"/>
          <p:nvPr/>
        </p:nvSpPr>
        <p:spPr>
          <a:xfrm>
            <a:off x="463242" y="5951006"/>
            <a:ext cx="11470139" cy="553998"/>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 98% of individuals living with HIV infection on 12/31/2023 who were born in a US dependency were born in Puerto Rico</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CF930313-5758-E2DA-1D4D-0E1BAF2374CB}"/>
              </a:ext>
            </a:extLst>
          </p:cNvPr>
          <p:cNvSpPr>
            <a:spLocks noGrp="1"/>
          </p:cNvSpPr>
          <p:nvPr>
            <p:ph type="sldNum" sz="quarter" idx="4"/>
          </p:nvPr>
        </p:nvSpPr>
        <p:spPr>
          <a:prstGeom prst="rect">
            <a:avLst/>
          </a:prstGeom>
        </p:spPr>
        <p:txBody>
          <a:bodyPr/>
          <a:lstStyle/>
          <a:p>
            <a:fld id="{CA49D0EE-DE7F-324B-A84C-F36708423CDB}" type="slidenum">
              <a:rPr lang="en-US" smtClean="0"/>
              <a:pPr/>
              <a:t>5</a:t>
            </a:fld>
            <a:endParaRPr lang="en-US" dirty="0"/>
          </a:p>
        </p:txBody>
      </p:sp>
    </p:spTree>
    <p:extLst>
      <p:ext uri="{BB962C8B-B14F-4D97-AF65-F5344CB8AC3E}">
        <p14:creationId xmlns:p14="http://schemas.microsoft.com/office/powerpoint/2010/main" val="283684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A4312-492A-95D5-2D42-81338D8CF540}"/>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3419821E-F11B-5217-914B-2F41C7FC4BA2}"/>
              </a:ext>
            </a:extLst>
          </p:cNvPr>
          <p:cNvSpPr>
            <a:spLocks noGrp="1"/>
          </p:cNvSpPr>
          <p:nvPr>
            <p:ph type="title"/>
          </p:nvPr>
        </p:nvSpPr>
        <p:spPr>
          <a:xfrm>
            <a:off x="592822" y="80806"/>
            <a:ext cx="10972800" cy="874654"/>
          </a:xfrm>
        </p:spPr>
        <p:txBody>
          <a:bodyPr>
            <a:normAutofit fontScale="90000"/>
          </a:bodyPr>
          <a:lstStyle/>
          <a:p>
            <a:pPr algn="ctr"/>
            <a:r>
              <a:rPr lang="en-US" sz="2400" dirty="0"/>
              <a:t>Persons living with HIV infection on December 31, 2024 by Health Service Region (HSR) of residence: transgender women (N=151), cisgender women (N=7,238), </a:t>
            </a:r>
            <a:br>
              <a:rPr lang="en-US" sz="2400" dirty="0"/>
            </a:br>
            <a:r>
              <a:rPr lang="en-US" sz="2400" dirty="0"/>
              <a:t>and Massachusetts total (N=24,838) </a:t>
            </a:r>
          </a:p>
        </p:txBody>
      </p:sp>
      <p:pic>
        <p:nvPicPr>
          <p:cNvPr id="6" name="Picture 5" descr="The figure is a stacked bar chart displaying the distribution by Health Service Region (HSR) of residence (Boston HSR, Central HSR, Metrowest HSR, Northeast HSR, Southeast HSR, Western HSR, and Unknown) of three groups: transgender women, cisgender women, and Massachusetts Total.">
            <a:extLst>
              <a:ext uri="{FF2B5EF4-FFF2-40B4-BE49-F238E27FC236}">
                <a16:creationId xmlns:a16="http://schemas.microsoft.com/office/drawing/2014/main" id="{AEF4717B-DBCC-F3C9-34F6-AE19D834947B}"/>
              </a:ext>
            </a:extLst>
          </p:cNvPr>
          <p:cNvPicPr>
            <a:picLocks noChangeAspect="1"/>
          </p:cNvPicPr>
          <p:nvPr/>
        </p:nvPicPr>
        <p:blipFill>
          <a:blip r:embed="rId3"/>
          <a:stretch>
            <a:fillRect/>
          </a:stretch>
        </p:blipFill>
        <p:spPr>
          <a:xfrm>
            <a:off x="146809" y="1107230"/>
            <a:ext cx="11796782" cy="4846740"/>
          </a:xfrm>
          <a:prstGeom prst="rect">
            <a:avLst/>
          </a:prstGeom>
        </p:spPr>
      </p:pic>
      <p:sp>
        <p:nvSpPr>
          <p:cNvPr id="5" name="TextBox 4">
            <a:extLst>
              <a:ext uri="{FF2B5EF4-FFF2-40B4-BE49-F238E27FC236}">
                <a16:creationId xmlns:a16="http://schemas.microsoft.com/office/drawing/2014/main" id="{7F4ECF14-7C9C-210D-DF7C-F41D9246B0FF}"/>
              </a:ext>
            </a:extLst>
          </p:cNvPr>
          <p:cNvSpPr txBox="1"/>
          <p:nvPr/>
        </p:nvSpPr>
        <p:spPr>
          <a:xfrm>
            <a:off x="463242" y="6100233"/>
            <a:ext cx="11470139" cy="400110"/>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A8650D91-5587-E593-006E-5C2D7E50A7F5}"/>
              </a:ext>
            </a:extLst>
          </p:cNvPr>
          <p:cNvSpPr>
            <a:spLocks noGrp="1"/>
          </p:cNvSpPr>
          <p:nvPr>
            <p:ph type="sldNum" sz="quarter" idx="4"/>
          </p:nvPr>
        </p:nvSpPr>
        <p:spPr>
          <a:prstGeom prst="rect">
            <a:avLst/>
          </a:prstGeom>
        </p:spPr>
        <p:txBody>
          <a:bodyPr/>
          <a:lstStyle/>
          <a:p>
            <a:fld id="{CA49D0EE-DE7F-324B-A84C-F36708423CDB}" type="slidenum">
              <a:rPr lang="en-US" smtClean="0"/>
              <a:pPr/>
              <a:t>6</a:t>
            </a:fld>
            <a:endParaRPr lang="en-US" dirty="0"/>
          </a:p>
        </p:txBody>
      </p:sp>
    </p:spTree>
    <p:extLst>
      <p:ext uri="{BB962C8B-B14F-4D97-AF65-F5344CB8AC3E}">
        <p14:creationId xmlns:p14="http://schemas.microsoft.com/office/powerpoint/2010/main" val="1707400513"/>
      </p:ext>
    </p:extLst>
  </p:cSld>
  <p:clrMapOvr>
    <a:masterClrMapping/>
  </p:clrMapOvr>
</p:sld>
</file>

<file path=ppt/theme/theme1.xml><?xml version="1.0" encoding="utf-8"?>
<a:theme xmlns:a="http://schemas.openxmlformats.org/drawingml/2006/main" name="Office Theme">
  <a:themeElements>
    <a:clrScheme name="Custom 1">
      <a:dk1>
        <a:srgbClr val="032E53"/>
      </a:dk1>
      <a:lt1>
        <a:sysClr val="window" lastClr="FFFFFF"/>
      </a:lt1>
      <a:dk2>
        <a:srgbClr val="005994"/>
      </a:dk2>
      <a:lt2>
        <a:srgbClr val="ECECEC"/>
      </a:lt2>
      <a:accent1>
        <a:srgbClr val="92CAD6"/>
      </a:accent1>
      <a:accent2>
        <a:srgbClr val="F2BC1A"/>
      </a:accent2>
      <a:accent3>
        <a:srgbClr val="F68D29"/>
      </a:accent3>
      <a:accent4>
        <a:srgbClr val="680A1D"/>
      </a:accent4>
      <a:accent5>
        <a:srgbClr val="388557"/>
      </a:accent5>
      <a:accent6>
        <a:srgbClr val="FFFFFF"/>
      </a:accent6>
      <a:hlink>
        <a:srgbClr val="757070"/>
      </a:hlink>
      <a:folHlink>
        <a:srgbClr val="3A3838"/>
      </a:folHlink>
    </a:clrScheme>
    <a:fontScheme name="Custom DPH">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PPT-Template.pptx" id="{96C2E639-D294-4220-9985-8E2F7284829E}" vid="{6F8A1C8D-C38C-43CD-AF9D-6986CE62D2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F2FAA928F6D64BB16ED70B5ACF963F" ma:contentTypeVersion="17" ma:contentTypeDescription="Create a new document." ma:contentTypeScope="" ma:versionID="7432218a972c9ec232d3a9b6f06fcc42">
  <xsd:schema xmlns:xsd="http://www.w3.org/2001/XMLSchema" xmlns:xs="http://www.w3.org/2001/XMLSchema" xmlns:p="http://schemas.microsoft.com/office/2006/metadata/properties" xmlns:ns2="ae916ade-957f-4a2f-93c3-592a84a0e75c" xmlns:ns3="e10e4db1-d899-403d-9807-651178ead3da" targetNamespace="http://schemas.microsoft.com/office/2006/metadata/properties" ma:root="true" ma:fieldsID="32b2b4497390a973007cec6a698f283a" ns2:_="" ns3:_="">
    <xsd:import namespace="ae916ade-957f-4a2f-93c3-592a84a0e75c"/>
    <xsd:import namespace="e10e4db1-d899-403d-9807-651178ead3d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916ade-957f-4a2f-93c3-592a84a0e7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10e4db1-d899-403d-9807-651178ead3d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4deacaf4-c60b-4f8e-ba39-6419a80e96c9}" ma:internalName="TaxCatchAll" ma:showField="CatchAllData" ma:web="e10e4db1-d899-403d-9807-651178ead3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e10e4db1-d899-403d-9807-651178ead3da">
      <UserInfo>
        <DisplayName>Cardwell, Gailee (DPH)</DisplayName>
        <AccountId>33</AccountId>
        <AccountType/>
      </UserInfo>
      <UserInfo>
        <DisplayName>Troche, Carlos (DPH)</DisplayName>
        <AccountId>28</AccountId>
        <AccountType/>
      </UserInfo>
      <UserInfo>
        <DisplayName>Cohen, Alison B (DPH)</DisplayName>
        <AccountId>11</AccountId>
        <AccountType/>
      </UserInfo>
    </SharedWithUsers>
    <TaxCatchAll xmlns="e10e4db1-d899-403d-9807-651178ead3da" xsi:nil="true"/>
    <lcf76f155ced4ddcb4097134ff3c332f xmlns="ae916ade-957f-4a2f-93c3-592a84a0e75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26013D4-99C9-4B1B-8ECF-20BE9F35C0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e916ade-957f-4a2f-93c3-592a84a0e75c"/>
    <ds:schemaRef ds:uri="e10e4db1-d899-403d-9807-651178ead3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24D9094-64B8-4632-A3B1-F24D23B1867F}">
  <ds:schemaRefs>
    <ds:schemaRef ds:uri="http://schemas.microsoft.com/sharepoint/v3/contenttype/forms"/>
  </ds:schemaRefs>
</ds:datastoreItem>
</file>

<file path=customXml/itemProps3.xml><?xml version="1.0" encoding="utf-8"?>
<ds:datastoreItem xmlns:ds="http://schemas.openxmlformats.org/officeDocument/2006/customXml" ds:itemID="{6E8AD35F-6594-4B15-9277-8BFC9EFD0490}">
  <ds:schemaRefs>
    <ds:schemaRef ds:uri="http://purl.org/dc/dcmitype/"/>
    <ds:schemaRef ds:uri="http://schemas.microsoft.com/office/infopath/2007/PartnerControls"/>
    <ds:schemaRef ds:uri="http://purl.org/dc/terms/"/>
    <ds:schemaRef ds:uri="http://purl.org/dc/elements/1.1/"/>
    <ds:schemaRef ds:uri="http://www.w3.org/XML/1998/namespace"/>
    <ds:schemaRef ds:uri="ae916ade-957f-4a2f-93c3-592a84a0e75c"/>
    <ds:schemaRef ds:uri="http://schemas.microsoft.com/office/2006/documentManagement/types"/>
    <ds:schemaRef ds:uri="http://schemas.openxmlformats.org/package/2006/metadata/core-properties"/>
    <ds:schemaRef ds:uri="e10e4db1-d899-403d-9807-651178ead3da"/>
    <ds:schemaRef ds:uri="http://schemas.microsoft.com/office/2006/metadata/propertie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3002</TotalTime>
  <Words>1534</Words>
  <Application>Microsoft Office PowerPoint</Application>
  <PresentationFormat>Widescreen</PresentationFormat>
  <Paragraphs>71</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Arial Narrow</vt:lpstr>
      <vt:lpstr>Avenir Next LT Pro</vt:lpstr>
      <vt:lpstr>Calibri</vt:lpstr>
      <vt:lpstr>Franklin Gothic Book</vt:lpstr>
      <vt:lpstr>Office Theme</vt:lpstr>
      <vt:lpstr>Massachusetts HIV Epidemiologic Profile: Data as of 7/1/2025 Population Report: Transgender Individuals</vt:lpstr>
      <vt:lpstr>Transgender women living with HIV infection by exposure mode,  Massachusetts 2024 (N=151)</vt:lpstr>
      <vt:lpstr>Persons living with HIV infection on December 31, 2024 by race/ethnicity: transgender women (N=151), cisgender women (N=7,238), and Massachusetts total (N=24,838) </vt:lpstr>
      <vt:lpstr>Persons living with HIV infection on December 31, 2024 by age (years): transgender women (N=151), cisgender women (N=7,238), and Massachusetts total (N=24,838) </vt:lpstr>
      <vt:lpstr>Persons living with HIV infection on December 31, 2024 by place of birth: transgender women (N=151), cisgender women (N=7,238), and Massachusetts total (N=24,838) </vt:lpstr>
      <vt:lpstr>Persons living with HIV infection on December 31, 2024 by Health Service Region (HSR) of residence: transgender women (N=151), cisgender women (N=7,238),  and Massachusetts total (N=24,838)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Massachusetts HIV Epidemiologic Profile: Data as of 7/1/2025, Population Report: Transgender Individuals, Slideset</dc:title>
  <dc:creator>Bureau of Infectious Disease and Laboratory Sciences;Massachusetts Department of Public Health</dc:creator>
  <cp:keywords>HIV, AIDS, transgender, transgender women, HIV surveillance, Massachusetts, trans</cp:keywords>
  <cp:lastModifiedBy>Maile Beatty</cp:lastModifiedBy>
  <cp:revision>69</cp:revision>
  <cp:lastPrinted>2021-01-21T15:13:04Z</cp:lastPrinted>
  <dcterms:created xsi:type="dcterms:W3CDTF">2022-07-05T15:37:33Z</dcterms:created>
  <dcterms:modified xsi:type="dcterms:W3CDTF">2026-06-26T16:15:54Z</dcterms:modified>
  <cp:category>Massachusetts HIV Epidemiologic Profile: Slideset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0x010100B0F2FAA928F6D64BB16ED70B5ACF963F</vt:lpwstr>
  </property>
  <property fmtid="{D5CDD505-2E9C-101B-9397-08002B2CF9AE}" pid="3" name="MediaServiceImageTags">
    <vt:lpwstr/>
  </property>
</Properties>
</file>