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65" r:id="rId5"/>
  </p:sldMasterIdLst>
  <p:notesMasterIdLst>
    <p:notesMasterId r:id="rId13"/>
  </p:notesMasterIdLst>
  <p:handoutMasterIdLst>
    <p:handoutMasterId r:id="rId14"/>
  </p:handoutMasterIdLst>
  <p:sldIdLst>
    <p:sldId id="2147470002" r:id="rId6"/>
    <p:sldId id="2147470016" r:id="rId7"/>
    <p:sldId id="2147470020" r:id="rId8"/>
    <p:sldId id="2147470017" r:id="rId9"/>
    <p:sldId id="2147470022" r:id="rId10"/>
    <p:sldId id="2147470018" r:id="rId11"/>
    <p:sldId id="2147470019" r:id="rId12"/>
  </p:sldIdLst>
  <p:sldSz cx="12192000" cy="6858000"/>
  <p:notesSz cx="7086600" cy="9372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04" userDrawn="1">
          <p15:clr>
            <a:srgbClr val="A4A3A4"/>
          </p15:clr>
        </p15:guide>
        <p15:guide id="2" pos="70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2" userDrawn="1">
          <p15:clr>
            <a:srgbClr val="A4A3A4"/>
          </p15:clr>
        </p15:guide>
        <p15:guide id="2" pos="223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 " initials=" " lastIdx="4" clrIdx="0"/>
  <p:cmAuthor id="1" name="Karen" initials="K" lastIdx="2" clrIdx="1"/>
  <p:cmAuthor id="2" name="Bharel, Monica (DPH)" initials="BM(" lastIdx="3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5994"/>
    <a:srgbClr val="B3A2C7"/>
    <a:srgbClr val="403152"/>
    <a:srgbClr val="95B3D7"/>
    <a:srgbClr val="990099"/>
    <a:srgbClr val="4376BB"/>
    <a:srgbClr val="032E53"/>
    <a:srgbClr val="01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056" autoAdjust="0"/>
    <p:restoredTop sz="68698" autoAdjust="0"/>
  </p:normalViewPr>
  <p:slideViewPr>
    <p:cSldViewPr snapToGrid="0" snapToObjects="1">
      <p:cViewPr varScale="1">
        <p:scale>
          <a:sx n="43" d="100"/>
          <a:sy n="43" d="100"/>
        </p:scale>
        <p:origin x="974" y="317"/>
      </p:cViewPr>
      <p:guideLst>
        <p:guide orient="horz" pos="4104"/>
        <p:guide pos="70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876"/>
    </p:cViewPr>
  </p:sorterViewPr>
  <p:notesViewPr>
    <p:cSldViewPr snapToGrid="0" snapToObjects="1">
      <p:cViewPr varScale="1">
        <p:scale>
          <a:sx n="60" d="100"/>
          <a:sy n="60" d="100"/>
        </p:scale>
        <p:origin x="2610" y="78"/>
      </p:cViewPr>
      <p:guideLst>
        <p:guide orient="horz" pos="2952"/>
        <p:guide pos="223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commentAuthors" Target="commentAuthors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1502" cy="468951"/>
          </a:xfrm>
          <a:prstGeom prst="rect">
            <a:avLst/>
          </a:prstGeom>
        </p:spPr>
        <p:txBody>
          <a:bodyPr vert="horz" lIns="92290" tIns="46145" rIns="92290" bIns="4614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13494" y="0"/>
            <a:ext cx="3071502" cy="468951"/>
          </a:xfrm>
          <a:prstGeom prst="rect">
            <a:avLst/>
          </a:prstGeom>
        </p:spPr>
        <p:txBody>
          <a:bodyPr vert="horz" lIns="92290" tIns="46145" rIns="92290" bIns="46145" rtlCol="0"/>
          <a:lstStyle>
            <a:lvl1pPr algn="r">
              <a:defRPr sz="1200"/>
            </a:lvl1pPr>
          </a:lstStyle>
          <a:p>
            <a:fld id="{F33EE6C5-4F47-4445-8BCE-B8BE9FB65DED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02049"/>
            <a:ext cx="3071502" cy="468951"/>
          </a:xfrm>
          <a:prstGeom prst="rect">
            <a:avLst/>
          </a:prstGeom>
        </p:spPr>
        <p:txBody>
          <a:bodyPr vert="horz" lIns="92290" tIns="46145" rIns="92290" bIns="4614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13494" y="8902049"/>
            <a:ext cx="3071502" cy="468951"/>
          </a:xfrm>
          <a:prstGeom prst="rect">
            <a:avLst/>
          </a:prstGeom>
        </p:spPr>
        <p:txBody>
          <a:bodyPr vert="horz" lIns="92290" tIns="46145" rIns="92290" bIns="46145" rtlCol="0" anchor="b"/>
          <a:lstStyle>
            <a:lvl1pPr algn="r">
              <a:defRPr sz="1200"/>
            </a:lvl1pPr>
          </a:lstStyle>
          <a:p>
            <a:fld id="{B8A8D0D6-5496-4D9E-81CA-3E43FBC8E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6302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0860" cy="470257"/>
          </a:xfrm>
          <a:prstGeom prst="rect">
            <a:avLst/>
          </a:prstGeom>
        </p:spPr>
        <p:txBody>
          <a:bodyPr vert="horz" lIns="94044" tIns="47022" rIns="94044" bIns="4702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14100" y="0"/>
            <a:ext cx="3070860" cy="470257"/>
          </a:xfrm>
          <a:prstGeom prst="rect">
            <a:avLst/>
          </a:prstGeom>
        </p:spPr>
        <p:txBody>
          <a:bodyPr vert="horz" lIns="94044" tIns="47022" rIns="94044" bIns="47022" rtlCol="0"/>
          <a:lstStyle>
            <a:lvl1pPr algn="r">
              <a:defRPr sz="1200"/>
            </a:lvl1pPr>
          </a:lstStyle>
          <a:p>
            <a:fld id="{5A6C4BF5-E566-BD4E-BF84-8EF979555B2D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660" y="4510563"/>
            <a:ext cx="5669280" cy="3690462"/>
          </a:xfrm>
          <a:prstGeom prst="rect">
            <a:avLst/>
          </a:prstGeom>
        </p:spPr>
        <p:txBody>
          <a:bodyPr vert="horz" lIns="94044" tIns="47022" rIns="94044" bIns="47022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02344"/>
            <a:ext cx="3070860" cy="470256"/>
          </a:xfrm>
          <a:prstGeom prst="rect">
            <a:avLst/>
          </a:prstGeom>
        </p:spPr>
        <p:txBody>
          <a:bodyPr vert="horz" lIns="94044" tIns="47022" rIns="94044" bIns="4702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14100" y="8902344"/>
            <a:ext cx="3070860" cy="470256"/>
          </a:xfrm>
          <a:prstGeom prst="rect">
            <a:avLst/>
          </a:prstGeom>
        </p:spPr>
        <p:txBody>
          <a:bodyPr vert="horz" lIns="94044" tIns="47022" rIns="94044" bIns="47022" rtlCol="0" anchor="b"/>
          <a:lstStyle>
            <a:lvl1pPr algn="r">
              <a:defRPr sz="1200"/>
            </a:lvl1pPr>
          </a:lstStyle>
          <a:p>
            <a:fld id="{D34CBBDB-52D0-FE4C-8729-D7393D454E1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lide Image Placeholder 7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703263"/>
            <a:ext cx="624840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90" tIns="46145" rIns="92290" bIns="46145"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36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ss.gov/lists/hivaids-epidemiologic-profiles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www.mass.gov/service-details/partner-services-program-information-for-healthcare-providers" TargetMode="External"/><Relationship Id="rId5" Type="http://schemas.openxmlformats.org/officeDocument/2006/relationships/hyperlink" Target="https://www.mass.gov/lists/infectious-disease-data-reports-and-requests" TargetMode="External"/><Relationship Id="rId4" Type="http://schemas.openxmlformats.org/officeDocument/2006/relationships/hyperlink" Target="https://www.mass.gov/info-details/hiv-data-dashboard" TargetMode="Externa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Suggested citation: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Massachusetts Department of Public Health, Bureau of Infectious Disease and Laboratory Sciences. Massachusetts HIV Epidemiologic Profile: Data as of 7/1/2024, Population Report: Women, </a:t>
            </a:r>
            <a: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https://www.mass.gov/lists/hivaids-epidemiologic-profiles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Published December 2024. Accessed [date].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Bureau of Infectious Disease and Laboratory Sciences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Massachusetts Department of Public Health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Jamaica Plain Campus/State Public Health Laboratory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305 South Street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Jamaica Plain, MA 02130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Questions about this report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Tel: (617) 983-6560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reach the Reporting and Partner Services Line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Tel: (617) 983-6999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speak to the on-call epidemiologist 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Tel: (617) 983-6800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Questions about infectious disease reporting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Tel: (617) 983-6801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HIV Data Dashboard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https://www.mass.gov/info-details/hiv-data-dashboard</a:t>
            </a:r>
            <a: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Requests for additional data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5"/>
              </a:rPr>
              <a:t>https://www.mass.gov/lists/infectious-disease-data-reports-and-requests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Slide sets for HIV Epidemiologic Profile Reports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https://www.mass.gov/lists/hivaids-epidemiologic-profiles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Providers may use this number to report individuals newly diagnosed with a notifiable sexually transmitted infection, including HIV, or request partner services. Partner services is a free and confidential service for individuals recently diagnosed with a priority infection. The client-centered program offers counseling, linkage to other health and social services, anonymous notification of partners who were exposed and assistance with getting testing and treatment. For more information, see: </a:t>
            </a:r>
            <a:r>
              <a:rPr lang="en-US" sz="1200" i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6"/>
              </a:rPr>
              <a:t>https://www.mass.gov/service-details/partner-services-program-information-for-healthcare-providers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 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2159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The figure is a bar chart displaying the distribution of recent HIV diagnoses by race/ethnicity.</a:t>
            </a:r>
          </a:p>
          <a:p>
            <a:endParaRPr lang="en-US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/>
              <a:t>Fifty-seven percent of individuals AFAB recently diagnosed with HIV infection were Black (non-Hispanic), 22% were White (non-Hispanic), 19% were Hispanic/Latinx, 1% were Asian/Pacific Islander, and 1% were other/unknown race/ethnicity.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1997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D71487-1934-9439-4EA5-59E8129E3C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2FA8FA1-1984-DE14-2CBB-9CC0FDE00C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ABBB33B-921E-9A60-AEBB-8CB435F6A5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/>
              <a:t>The figure is a bar chart displaying the average annual HIV diagnosis rates per 100,000 for four racial/ethnic groups: White NH (N=87), Black NH (N=226), Hispanic/Latinx (N=77), and Total (N=396).</a:t>
            </a:r>
          </a:p>
          <a:p>
            <a:endParaRPr lang="en-US" dirty="0"/>
          </a:p>
          <a:p>
            <a:pPr algn="ctr"/>
            <a:r>
              <a:rPr lang="en-US" sz="12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KEY FINDING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average annual age-adjusted HIV diagnosis rate for 2021 to 2023 among Black (non-Hispanic) individuals AFAB was 24 times, and among Hispanic/Latinx individuals AFAB was five times, that of White (non-Hispanic) individuals AFAB.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B5336F-7A55-BE9E-68BB-6C628EE7D9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1753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D71487-1934-9439-4EA5-59E8129E3C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2FA8FA1-1984-DE14-2CBB-9CC0FDE00C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ABBB33B-921E-9A60-AEBB-8CB435F6A5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/>
              <a:t>The figure is a bar chart displaying the average age-adjusted prevalence rates per 100,000 for four racial/ethnic groups: White NH (N=1,495), Black NH (N=3,387), Hispanic/Latinx (N=1,945), Asian/Pacific Islander (N=104), and Total (N=7,016).</a:t>
            </a:r>
          </a:p>
          <a:p>
            <a:pPr algn="l"/>
            <a:endParaRPr lang="en-US" sz="1200" b="1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2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KEY FINDING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Times New Roman" panose="02020603050405020304" pitchFamily="18" charset="0"/>
              </a:rPr>
              <a:t>The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age-adjusted prevalence rate of HIV infection among Black (non-Hispanic) individuals AFAB was 27 times, and among Hispanic/Latinx individuals AFAB was 11 times, greater than the rate among White (non-Hispanic) individuals AFAB</a:t>
            </a:r>
            <a:r>
              <a:rPr lang="en-US" sz="1200" dirty="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  <a:endParaRPr lang="en-US" sz="120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B5336F-7A55-BE9E-68BB-6C628EE7D9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52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624480-EFAE-4348-E680-847B6F3403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1800CAB-1E93-EE18-DC25-B0600A46B2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2FED7F7-B9B8-2815-9B69-C090E8A94A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The figure is a bar chart displaying the distribution of recent HIV diagnoses among individuals assigned female at birth by exposure mode for each of three racial/ethnic groups: White NH (N=87), Black NH (N=226), and Hispanic/Latinx (N=77).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Injection drug use was the predominant exposure mode among White (non-Hispanic) individuals AFAB recently diagnosed with HIV infection (41%), while presumed heterosexual sex accounted for the largest proportions among Black (non-Hispanic) (55%) and Hispanic/Latinx (56%) individuals AFAB.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62509E-1CCD-C4DC-F5E1-1F2BA626AF7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8826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D71487-1934-9439-4EA5-59E8129E3C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2FA8FA1-1984-DE14-2CBB-9CC0FDE00C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ABBB33B-921E-9A60-AEBB-8CB435F6A5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The figure is a stacked bar chart displaying the distribution of recent HIV diagnoses by place of birth (non-US, Puerto Rico/US Dependency, or US) for each of three racial/ethnic groups: </a:t>
            </a:r>
            <a:r>
              <a:rPr lang="en-US" sz="1200" dirty="0"/>
              <a:t>: </a:t>
            </a:r>
            <a:r>
              <a:rPr lang="en-US" dirty="0"/>
              <a:t>White NH (N=87), Black NH (N=226), and Hispanic/Latinx (N=77).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lvl="0" algn="ctr"/>
            <a:r>
              <a:rPr lang="en-US" sz="1200" b="1" dirty="0"/>
              <a:t>KEY FINDING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/>
              <a:t>Eighty-one percent of Black (non-Hispanic) individuals AFAB recently diagnosed with HIV infection were born outside the US, compared to 56% of Hispanic/Latinx and 14% of White (non-Hispanic) individuals AFAB. An additional 10% of Hispanic/Latinx individuals AFAB were born in Puerto Rico compared to no White (non-Hispanic) or Black (non-Hispanic) individuals AFAB.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B5336F-7A55-BE9E-68BB-6C628EE7D9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2217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D71487-1934-9439-4EA5-59E8129E3C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2FA8FA1-1984-DE14-2CBB-9CC0FDE00C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ABBB33B-921E-9A60-AEBB-8CB435F6A5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The figure is a bar chart displaying the distribution of recent HIV diagnoses by age at diagnosis.</a:t>
            </a:r>
          </a:p>
          <a:p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Individuals AFAB newly diagnosed with HIV infection in Massachusetts during 2021 to 2023 were predominantly in their thirties and forties (34% 30–39 year-olds and 22% 40–49 year-olds).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B5336F-7A55-BE9E-68BB-6C628EE7D9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5004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r Thank You Slide : Traditional Logo">
    <p:bg>
      <p:bgPr>
        <a:solidFill>
          <a:srgbClr val="05599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4CC38585-9175-5F41-B983-E626A8B41D81}"/>
              </a:ext>
            </a:extLst>
          </p:cNvPr>
          <p:cNvSpPr/>
          <p:nvPr userDrawn="1"/>
        </p:nvSpPr>
        <p:spPr>
          <a:xfrm>
            <a:off x="0" y="5"/>
            <a:ext cx="12192000" cy="1444747"/>
          </a:xfrm>
          <a:prstGeom prst="rect">
            <a:avLst/>
          </a:prstGeom>
          <a:solidFill>
            <a:srgbClr val="032E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F1BF8888-4050-4221-AD57-59EFEBA7E08D}"/>
              </a:ext>
            </a:extLst>
          </p:cNvPr>
          <p:cNvSpPr/>
          <p:nvPr userDrawn="1"/>
        </p:nvSpPr>
        <p:spPr>
          <a:xfrm>
            <a:off x="271206" y="120304"/>
            <a:ext cx="1697871" cy="17145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97F3066-0720-4C67-9304-D6F544BFF96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/>
          <a:srcRect/>
          <a:stretch/>
        </p:blipFill>
        <p:spPr bwMode="auto">
          <a:xfrm>
            <a:off x="361896" y="208410"/>
            <a:ext cx="1538288" cy="1538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1722467-00D5-48C4-A0E3-DBA0E54CD48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75729" y="2358615"/>
            <a:ext cx="10440537" cy="137370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Presentation Title</a:t>
            </a:r>
          </a:p>
          <a:p>
            <a:pPr lvl="0"/>
            <a:r>
              <a:rPr lang="en-US" dirty="0"/>
              <a:t>or Closing Contact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5F0FA26E-40B5-44FF-A084-1554D187A6E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97287" y="4032280"/>
            <a:ext cx="4797425" cy="74684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0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Date, Year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ADDB5EC3-5D37-4757-9A9B-5A9AF30AC57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174203" y="5400446"/>
            <a:ext cx="5843587" cy="85022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Presenter</a:t>
            </a:r>
            <a:br>
              <a:rPr lang="en-US" dirty="0"/>
            </a:br>
            <a:r>
              <a:rPr lang="en-US" dirty="0"/>
              <a:t>Title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ED88445-FA02-7971-750E-32D4DDEEE526}"/>
              </a:ext>
            </a:extLst>
          </p:cNvPr>
          <p:cNvSpPr txBox="1"/>
          <p:nvPr userDrawn="1"/>
        </p:nvSpPr>
        <p:spPr>
          <a:xfrm>
            <a:off x="1785708" y="196391"/>
            <a:ext cx="10423375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kumimoji="0" lang="en-US" sz="3200" b="1" i="0" u="none" strike="noStrike" kern="0" cap="none" spc="0" normalizeH="0" baseline="0" noProof="0" dirty="0">
                <a:ln w="12700">
                  <a:noFill/>
                  <a:prstDash val="solid"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Massachusetts Department of Public Health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>
                <a:ln w="12700">
                  <a:noFill/>
                  <a:prstDash val="solid"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 Bureau of Infectious Disease and Laboratory Sciences</a:t>
            </a:r>
          </a:p>
        </p:txBody>
      </p:sp>
    </p:spTree>
    <p:extLst>
      <p:ext uri="{BB962C8B-B14F-4D97-AF65-F5344CB8AC3E}">
        <p14:creationId xmlns:p14="http://schemas.microsoft.com/office/powerpoint/2010/main" val="4108470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33D019-A32C-4EAD-B8E6-DBDA699692FD}" type="datetime2">
              <a:rPr lang="en-US" smtClean="0"/>
              <a:t>Wednesday, June 11, 2025</a:t>
            </a:fld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endParaRPr lang="en-US" dirty="0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609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93801" y="1600201"/>
            <a:ext cx="5092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9701" y="1600201"/>
            <a:ext cx="5092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EBA98F-560C-4997-81C4-81D4D9187EAB}" type="datetime2">
              <a:rPr lang="en-US" smtClean="0"/>
              <a:t>Wednesday, June 11, 2025</a:t>
            </a:fld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endParaRPr lang="en-US" dirty="0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2891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0972B2-CA5C-437D-87D0-8081271A9E4B}" type="datetime2">
              <a:rPr lang="en-US" smtClean="0"/>
              <a:t>Wednesday, June 11, 2025</a:t>
            </a:fld>
            <a:endParaRPr lang="en-US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endParaRPr lang="en-US" dirty="0"/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163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CD4847-11EF-4466-A8AD-85CDB7B49118}" type="datetime2">
              <a:rPr lang="en-US" smtClean="0"/>
              <a:t>Wednesday, June 11, 2025</a:t>
            </a:fld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endParaRPr lang="en-US" dirty="0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2463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68457A-3AB9-4880-8A0C-9F8524491207}" type="datetime2">
              <a:rPr lang="en-US" smtClean="0"/>
              <a:t>Wednesday, June 11, 2025</a:t>
            </a:fld>
            <a:endParaRPr lang="en-US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endParaRPr lang="en-US" dirty="0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5380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E976D3-5B7F-4300-ABED-C91F1B2AE209}" type="datetime2">
              <a:rPr lang="en-US" smtClean="0"/>
              <a:t>Wednesday, June 11, 2025</a:t>
            </a:fld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endParaRPr lang="en-US" dirty="0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8037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DC1E59-17DD-41CE-97CA-624A472382D4}" type="datetime2">
              <a:rPr lang="en-US" smtClean="0"/>
              <a:t>Wednesday, June 11, 2025</a:t>
            </a:fld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endParaRPr lang="en-US" dirty="0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742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C057FC-95B6-4D89-AFDA-ABA33EE921E5}" type="datetime2">
              <a:rPr lang="en-US" smtClean="0"/>
              <a:t>Wednesday, June 11, 2025</a:t>
            </a:fld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endParaRPr lang="en-US" dirty="0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840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69917" y="198439"/>
            <a:ext cx="2743200" cy="59277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40317" y="198439"/>
            <a:ext cx="8026400" cy="59277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4549AC-EB31-477F-92A9-B1988E232878}" type="datetime2">
              <a:rPr lang="en-US" smtClean="0"/>
              <a:t>Wednesday, June 11, 2025</a:t>
            </a:fld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endParaRPr lang="en-US" dirty="0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855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tyle A: Regul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01E840A-BCBE-4B40-B158-B16879D32C9F}"/>
              </a:ext>
            </a:extLst>
          </p:cNvPr>
          <p:cNvSpPr/>
          <p:nvPr userDrawn="1"/>
        </p:nvSpPr>
        <p:spPr>
          <a:xfrm>
            <a:off x="0" y="5"/>
            <a:ext cx="12192000" cy="977549"/>
          </a:xfrm>
          <a:prstGeom prst="rect">
            <a:avLst/>
          </a:prstGeom>
          <a:solidFill>
            <a:srgbClr val="0559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BB607E6-0B1F-BB4A-9794-46A0CA431F4F}"/>
              </a:ext>
            </a:extLst>
          </p:cNvPr>
          <p:cNvSpPr/>
          <p:nvPr userDrawn="1"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032E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AFA3409-650A-E04D-9C6C-C839AFCA4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34825" y="6492502"/>
            <a:ext cx="27364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A49D0EE-DE7F-324B-A84C-F36708423CD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5F94BD1-E74E-4058-8122-844053A505F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2822" y="56524"/>
            <a:ext cx="10972800" cy="8746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Slide Title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ABA3EC1-E8C0-4AA8-BEE7-D199FD60304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09600" y="1434514"/>
            <a:ext cx="10972800" cy="46796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Click to add regular text.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2685929-CD5C-4159-9F1A-33CD10D7166D}"/>
              </a:ext>
            </a:extLst>
          </p:cNvPr>
          <p:cNvSpPr txBox="1"/>
          <p:nvPr userDrawn="1"/>
        </p:nvSpPr>
        <p:spPr>
          <a:xfrm>
            <a:off x="451263" y="6545764"/>
            <a:ext cx="50351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Massachusetts Department of Public Health | mass.gov/dph</a:t>
            </a:r>
          </a:p>
        </p:txBody>
      </p:sp>
    </p:spTree>
    <p:extLst>
      <p:ext uri="{BB962C8B-B14F-4D97-AF65-F5344CB8AC3E}">
        <p14:creationId xmlns:p14="http://schemas.microsoft.com/office/powerpoint/2010/main" val="3673210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tyle B: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01E840A-BCBE-4B40-B158-B16879D32C9F}"/>
              </a:ext>
            </a:extLst>
          </p:cNvPr>
          <p:cNvSpPr/>
          <p:nvPr userDrawn="1"/>
        </p:nvSpPr>
        <p:spPr>
          <a:xfrm>
            <a:off x="0" y="5"/>
            <a:ext cx="12192000" cy="977549"/>
          </a:xfrm>
          <a:prstGeom prst="rect">
            <a:avLst/>
          </a:prstGeom>
          <a:solidFill>
            <a:srgbClr val="0559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BB607E6-0B1F-BB4A-9794-46A0CA431F4F}"/>
              </a:ext>
            </a:extLst>
          </p:cNvPr>
          <p:cNvSpPr/>
          <p:nvPr userDrawn="1"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032E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5F94BD1-E74E-4058-8122-844053A505F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2822" y="56524"/>
            <a:ext cx="10972800" cy="8746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Slide Title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ABA3EC1-E8C0-4AA8-BEE7-D199FD60304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09600" y="1438462"/>
            <a:ext cx="10972800" cy="47030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Click to edit level one bullet text. </a:t>
            </a:r>
          </a:p>
          <a:p>
            <a:pPr lvl="1"/>
            <a:r>
              <a:rPr lang="en-US" dirty="0"/>
              <a:t>Second level bullet text.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2685929-CD5C-4159-9F1A-33CD10D7166D}"/>
              </a:ext>
            </a:extLst>
          </p:cNvPr>
          <p:cNvSpPr txBox="1"/>
          <p:nvPr userDrawn="1"/>
        </p:nvSpPr>
        <p:spPr>
          <a:xfrm>
            <a:off x="451263" y="6545764"/>
            <a:ext cx="50351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Massachusetts Department of Public Health | mass.gov/dph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663A3D56-7B2F-49EE-B824-21DADD1106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34825" y="6492502"/>
            <a:ext cx="27364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A49D0EE-DE7F-324B-A84C-F36708423CD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771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tyle C: Columns with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1A8284-67CC-404B-90F5-554DCBF9132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9" y="1097280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8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Header Text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90A712-FBB8-5B49-9A19-7524CF76EC3A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9" y="1920238"/>
            <a:ext cx="5157787" cy="4297680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Franklin Gothic Book" panose="020B0503020102020204" pitchFamily="34" charset="0"/>
              </a:defRPr>
            </a:lvl3pPr>
            <a:lvl4pPr>
              <a:defRPr>
                <a:latin typeface="Franklin Gothic Book" panose="020B0503020102020204" pitchFamily="34" charset="0"/>
              </a:defRPr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Edit bullet level one text.</a:t>
            </a:r>
          </a:p>
          <a:p>
            <a:pPr lvl="1"/>
            <a:r>
              <a:rPr lang="en-US" dirty="0"/>
              <a:t>Edit bullet level two text.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855752-6A74-934C-B334-F2DD6B79DA48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3" y="1097280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8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Header Text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1ED7E2-1F15-7C46-9001-20B2F8A00C5A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3" y="1920238"/>
            <a:ext cx="5183188" cy="4297680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Franklin Gothic Book" panose="020B0503020102020204" pitchFamily="34" charset="0"/>
              </a:defRPr>
            </a:lvl3pPr>
            <a:lvl4pPr>
              <a:defRPr>
                <a:latin typeface="Franklin Gothic Book" panose="020B0503020102020204" pitchFamily="34" charset="0"/>
              </a:defRPr>
            </a:lvl4pPr>
          </a:lstStyle>
          <a:p>
            <a:pPr lvl="0"/>
            <a:r>
              <a:rPr lang="en-US" dirty="0"/>
              <a:t>Edit bullet level one text.</a:t>
            </a:r>
          </a:p>
          <a:p>
            <a:pPr lvl="1"/>
            <a:r>
              <a:rPr lang="en-US" dirty="0"/>
              <a:t>Edit bullet level two text.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9027F3-96A1-F54F-89E8-F47E6B10DE1B}"/>
              </a:ext>
            </a:extLst>
          </p:cNvPr>
          <p:cNvSpPr/>
          <p:nvPr userDrawn="1"/>
        </p:nvSpPr>
        <p:spPr>
          <a:xfrm>
            <a:off x="0" y="5"/>
            <a:ext cx="12192000" cy="977549"/>
          </a:xfrm>
          <a:prstGeom prst="rect">
            <a:avLst/>
          </a:prstGeom>
          <a:solidFill>
            <a:srgbClr val="0559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7CFBF09-BBCF-454C-91A3-1D89A60FA302}"/>
              </a:ext>
            </a:extLst>
          </p:cNvPr>
          <p:cNvSpPr/>
          <p:nvPr userDrawn="1"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032E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8F696F47-27EC-4DEC-B31C-E3E63F7FBE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2822" y="56524"/>
            <a:ext cx="10972800" cy="8746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Slide Title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3F1034B-732A-43E2-993F-868DF0D2772D}"/>
              </a:ext>
            </a:extLst>
          </p:cNvPr>
          <p:cNvSpPr txBox="1"/>
          <p:nvPr userDrawn="1"/>
        </p:nvSpPr>
        <p:spPr>
          <a:xfrm>
            <a:off x="451263" y="6545764"/>
            <a:ext cx="50351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Massachusetts Department of Public Health | mass.gov/dph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BE009795-B8D9-482E-96A1-D1025E613A3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034825" y="6492502"/>
            <a:ext cx="27364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A49D0EE-DE7F-324B-A84C-F36708423CD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658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nect with D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01E840A-BCBE-4B40-B158-B16879D32C9F}"/>
              </a:ext>
            </a:extLst>
          </p:cNvPr>
          <p:cNvSpPr/>
          <p:nvPr userDrawn="1"/>
        </p:nvSpPr>
        <p:spPr>
          <a:xfrm>
            <a:off x="0" y="5"/>
            <a:ext cx="12192000" cy="977549"/>
          </a:xfrm>
          <a:prstGeom prst="rect">
            <a:avLst/>
          </a:prstGeom>
          <a:solidFill>
            <a:srgbClr val="0559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BB607E6-0B1F-BB4A-9794-46A0CA431F4F}"/>
              </a:ext>
            </a:extLst>
          </p:cNvPr>
          <p:cNvSpPr/>
          <p:nvPr userDrawn="1"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032E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13" name="Picture 2" descr="C:\Users\ABCohen\AppData\Local\Microsoft\Windows\Temporary Internet Files\Content.IE5\43RR80EE\Twitter_bird_logo_2012.svg[1].png">
            <a:extLst>
              <a:ext uri="{FF2B5EF4-FFF2-40B4-BE49-F238E27FC236}">
                <a16:creationId xmlns:a16="http://schemas.microsoft.com/office/drawing/2014/main" id="{4F6B478E-A7A8-1F4E-B422-5CB6507546E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2285" y="2040338"/>
            <a:ext cx="843195" cy="685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3" descr="C:\Users\ABCohen\AppData\Local\Microsoft\Windows\Temporary Internet Files\Content.IE5\75V1FWE6\LinkedIn_logo_initials[1].png">
            <a:extLst>
              <a:ext uri="{FF2B5EF4-FFF2-40B4-BE49-F238E27FC236}">
                <a16:creationId xmlns:a16="http://schemas.microsoft.com/office/drawing/2014/main" id="{655629D2-47C3-9740-AF5E-F6DEC31BCCD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5410" y="3158760"/>
            <a:ext cx="838201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8F5FDECC-88AB-4247-9773-F39572AE3242}"/>
              </a:ext>
            </a:extLst>
          </p:cNvPr>
          <p:cNvSpPr/>
          <p:nvPr userDrawn="1"/>
        </p:nvSpPr>
        <p:spPr>
          <a:xfrm>
            <a:off x="2423333" y="2138083"/>
            <a:ext cx="9220201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@MassDPH</a:t>
            </a:r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lnSpc>
                <a:spcPct val="100000"/>
              </a:lnSpc>
              <a:spcBef>
                <a:spcPts val="1800"/>
              </a:spcBef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Massachusetts Department of Public Health</a:t>
            </a:r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lnSpc>
                <a:spcPct val="100000"/>
              </a:lnSpc>
              <a:spcBef>
                <a:spcPts val="1800"/>
              </a:spcBef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mass.gov/dph</a:t>
            </a:r>
          </a:p>
        </p:txBody>
      </p:sp>
      <p:pic>
        <p:nvPicPr>
          <p:cNvPr id="16" name="Picture 4">
            <a:extLst>
              <a:ext uri="{FF2B5EF4-FFF2-40B4-BE49-F238E27FC236}">
                <a16:creationId xmlns:a16="http://schemas.microsoft.com/office/drawing/2014/main" id="{375142A8-4983-3D49-94CC-CD7FE0DAAEF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/>
          <a:srcRect/>
          <a:stretch/>
        </p:blipFill>
        <p:spPr bwMode="auto">
          <a:xfrm>
            <a:off x="1093807" y="4248351"/>
            <a:ext cx="1200149" cy="1200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3D0130E-9D3A-4D88-A99C-681EBB4E32AF}"/>
              </a:ext>
            </a:extLst>
          </p:cNvPr>
          <p:cNvSpPr txBox="1"/>
          <p:nvPr userDrawn="1"/>
        </p:nvSpPr>
        <p:spPr>
          <a:xfrm>
            <a:off x="451263" y="6545764"/>
            <a:ext cx="50351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Massachusetts Department of Public Health | mass.gov/dph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1573CFF-FEB4-457F-90DC-D389438D4775}"/>
              </a:ext>
            </a:extLst>
          </p:cNvPr>
          <p:cNvSpPr txBox="1"/>
          <p:nvPr userDrawn="1"/>
        </p:nvSpPr>
        <p:spPr>
          <a:xfrm>
            <a:off x="596900" y="140213"/>
            <a:ext cx="886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Connect with DPH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7C9B6E2D-48CD-4F33-96D0-5E3155FDD0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34825" y="6492502"/>
            <a:ext cx="27364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A49D0EE-DE7F-324B-A84C-F36708423CD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5803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ust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BB607E6-0B1F-BB4A-9794-46A0CA431F4F}"/>
              </a:ext>
            </a:extLst>
          </p:cNvPr>
          <p:cNvSpPr/>
          <p:nvPr userDrawn="1"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032E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3D0130E-9D3A-4D88-A99C-681EBB4E32AF}"/>
              </a:ext>
            </a:extLst>
          </p:cNvPr>
          <p:cNvSpPr txBox="1"/>
          <p:nvPr userDrawn="1"/>
        </p:nvSpPr>
        <p:spPr>
          <a:xfrm>
            <a:off x="451263" y="6545764"/>
            <a:ext cx="50351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Massachusetts Department of Public Health | mass.gov/dph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585A0BC-7D09-4814-A71B-C90669C60B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34825" y="6492502"/>
            <a:ext cx="27364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A49D0EE-DE7F-324B-A84C-F36708423CD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067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96889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A432C8-69A7-458B-9684-2BFA64B31948}" type="datetime2">
              <a:rPr lang="en-US" smtClean="0"/>
              <a:t>Wednesday, June 11, 2025</a:t>
            </a:fld>
            <a:endParaRPr lang="en-US" dirty="0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endParaRPr lang="en-US" dirty="0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217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96A3A3-94A6-4E5B-AF39-173ACA3E61CC}" type="datetime2">
              <a:rPr lang="en-US" smtClean="0"/>
              <a:t>Wednesday, June 11, 2025</a:t>
            </a:fld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endParaRPr lang="en-US" dirty="0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783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0931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8" r:id="rId2"/>
    <p:sldLayoutId id="2147483650" r:id="rId3"/>
    <p:sldLayoutId id="2147483653" r:id="rId4"/>
    <p:sldLayoutId id="2147483654" r:id="rId5"/>
    <p:sldLayoutId id="2147483659" r:id="rId6"/>
    <p:sldLayoutId id="2147483657" r:id="rId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4"/>
          <p:cNvSpPr>
            <a:spLocks noChangeArrowheads="1"/>
          </p:cNvSpPr>
          <p:nvPr/>
        </p:nvSpPr>
        <p:spPr bwMode="auto">
          <a:xfrm>
            <a:off x="0" y="0"/>
            <a:ext cx="12211051" cy="1309688"/>
          </a:xfrm>
          <a:prstGeom prst="rect">
            <a:avLst/>
          </a:prstGeom>
          <a:solidFill>
            <a:srgbClr val="0066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en-US" altLang="en-US" sz="1800" b="1" dirty="0">
              <a:solidFill>
                <a:srgbClr val="000000"/>
              </a:solidFill>
            </a:endParaRPr>
          </a:p>
        </p:txBody>
      </p:sp>
      <p:sp>
        <p:nvSpPr>
          <p:cNvPr id="1027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840317" y="198438"/>
            <a:ext cx="10972800" cy="1111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93800" y="1600201"/>
            <a:ext cx="1038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41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DATE</a:t>
            </a:r>
            <a:endParaRPr lang="en-US" dirty="0"/>
          </a:p>
        </p:txBody>
      </p:sp>
      <p:sp>
        <p:nvSpPr>
          <p:cNvPr id="1042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algn="r"/>
            <a:r>
              <a:rPr lang="en-US"/>
              <a:t>April 28, 2017</a:t>
            </a:r>
            <a:endParaRPr lang="en-US" dirty="0"/>
          </a:p>
        </p:txBody>
      </p:sp>
      <p:sp>
        <p:nvSpPr>
          <p:cNvPr id="1043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eaLnBrk="1" hangingPunct="1">
              <a:defRPr/>
            </a:pPr>
            <a:fld id="{F4F051AF-86DC-43B3-B8B0-8DF76A1509E7}" type="slidenum">
              <a:rPr lang="en-US" altLang="en-US">
                <a:solidFill>
                  <a:srgbClr val="000000"/>
                </a:solidFill>
              </a:rPr>
              <a:pPr eaLnBrk="1" hangingPunct="1"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  <p:pic>
        <p:nvPicPr>
          <p:cNvPr id="8" name="Picture 4" descr="DPH Logo - Blue w-shadow">
            <a:extLst>
              <a:ext uri="{FF2B5EF4-FFF2-40B4-BE49-F238E27FC236}">
                <a16:creationId xmlns:a16="http://schemas.microsoft.com/office/drawing/2014/main" id="{DA3FFEC6-DB0F-4B35-B7B6-B7828272204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5877" y="41669"/>
            <a:ext cx="1215175" cy="911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3540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hf sldNum="0"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85A978-E8DF-43C5-81AD-9E02D99320A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75729" y="2358615"/>
            <a:ext cx="10440537" cy="137370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Massachusetts HIV Epidemiologic Profile: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Data as of 7/1/2024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Population Report: Women</a:t>
            </a:r>
            <a:b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25313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13A640B-80BF-AFEA-ADA6-55352C8194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822" y="80806"/>
            <a:ext cx="10972800" cy="874654"/>
          </a:xfrm>
        </p:spPr>
        <p:txBody>
          <a:bodyPr>
            <a:normAutofit/>
          </a:bodyPr>
          <a:lstStyle/>
          <a:p>
            <a:pPr algn="ctr"/>
            <a:r>
              <a:rPr lang="en-US" sz="2400" dirty="0"/>
              <a:t>Percentage of individuals AFAB diagnosed with HIV infection by race/ethnicity, Massachusetts 2021–2023 (N=396)</a:t>
            </a:r>
            <a:r>
              <a:rPr lang="en-US" sz="2400" baseline="30000" dirty="0"/>
              <a:t>1</a:t>
            </a:r>
            <a:r>
              <a:rPr lang="en-US" sz="2400" dirty="0"/>
              <a:t> </a:t>
            </a:r>
          </a:p>
        </p:txBody>
      </p:sp>
      <p:pic>
        <p:nvPicPr>
          <p:cNvPr id="4" name="Picture 3" descr="The figure is a bar chart displaying the distribution of recent HIV diagnoses by race/ethnicity.">
            <a:extLst>
              <a:ext uri="{FF2B5EF4-FFF2-40B4-BE49-F238E27FC236}">
                <a16:creationId xmlns:a16="http://schemas.microsoft.com/office/drawing/2014/main" id="{37EB0C9C-8E2B-153F-D13D-12927381D2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4616" y="1627472"/>
            <a:ext cx="9687384" cy="486503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110A464-8724-09B0-9BBA-7EE442EFCAAC}"/>
              </a:ext>
            </a:extLst>
          </p:cNvPr>
          <p:cNvSpPr txBox="1"/>
          <p:nvPr/>
        </p:nvSpPr>
        <p:spPr>
          <a:xfrm>
            <a:off x="463242" y="6100233"/>
            <a:ext cx="114701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aseline="30000" dirty="0">
                <a:latin typeface="Arial Narrow" panose="020B0606020202030204" pitchFamily="34" charset="0"/>
                <a:cs typeface="Arial" panose="020B0604020202020204" pitchFamily="34" charset="0"/>
              </a:rPr>
              <a:t>1 </a:t>
            </a:r>
            <a:r>
              <a:rPr lang="en-US" sz="1000" dirty="0">
                <a:latin typeface="Arial Narrow" panose="020B0606020202030204" pitchFamily="34" charset="0"/>
                <a:cs typeface="Arial" panose="020B0604020202020204" pitchFamily="34" charset="0"/>
              </a:rPr>
              <a:t>Please consider the impact of the COVID-19 pandemic on infectious disease screening, treatment, and surveillance in the interpretation of data from 2020 to 2023. AFAB = assigned female at birth</a:t>
            </a:r>
            <a:endParaRPr lang="en-US" sz="1000" dirty="0">
              <a:latin typeface="Arial Narrow" panose="020B0606020202030204" pitchFamily="34" charset="0"/>
            </a:endParaRPr>
          </a:p>
          <a:p>
            <a:r>
              <a:rPr lang="en-US" sz="1000" dirty="0">
                <a:latin typeface="Arial Narrow" panose="020B0606020202030204" pitchFamily="34" charset="0"/>
              </a:rPr>
              <a:t>Data Source: Bureau of Infectious Disease and Laboratory Sciences, data are current as of 7/1/2024 and subject to change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81A83C4-E0BA-4314-B8BF-B643EDC9ED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fld id="{CA49D0EE-DE7F-324B-A84C-F36708423CD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0593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C31510-2470-EB40-6179-DD11C30CEA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CCE2B50C-95EC-8DC7-272F-D059F8D60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822" y="80806"/>
            <a:ext cx="10972800" cy="874654"/>
          </a:xfrm>
        </p:spPr>
        <p:txBody>
          <a:bodyPr>
            <a:noAutofit/>
          </a:bodyPr>
          <a:lstStyle/>
          <a:p>
            <a:pPr algn="ctr"/>
            <a:r>
              <a:rPr lang="en-US" sz="2200" dirty="0"/>
              <a:t>Average age-adjusted rate of HIV infection diagnosis per 100,000 population</a:t>
            </a:r>
            <a:r>
              <a:rPr lang="en-US" sz="2200" baseline="30000" dirty="0"/>
              <a:t>1</a:t>
            </a:r>
            <a:r>
              <a:rPr lang="en-US" sz="2200" dirty="0"/>
              <a:t> among individuals AFAB by race/ethnicity, Massachusetts 2021–2023</a:t>
            </a:r>
            <a:r>
              <a:rPr lang="en-US" sz="2200" baseline="30000" dirty="0"/>
              <a:t>2</a:t>
            </a:r>
            <a:r>
              <a:rPr lang="en-US" sz="2200" dirty="0"/>
              <a:t> </a:t>
            </a:r>
          </a:p>
        </p:txBody>
      </p:sp>
      <p:pic>
        <p:nvPicPr>
          <p:cNvPr id="4" name="Picture 3" descr="The figure is a bar chart displaying the average annual HIV diagnosis rates per 100,000 for four racial/ethnic groups: White NH (N=87), Black NH (N=226), Hispanic/Latinx (N=77), and Total (N=396).">
            <a:extLst>
              <a:ext uri="{FF2B5EF4-FFF2-40B4-BE49-F238E27FC236}">
                <a16:creationId xmlns:a16="http://schemas.microsoft.com/office/drawing/2014/main" id="{21D6D313-5949-25C3-3E3E-B9CE660C5E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2215" y="1090981"/>
            <a:ext cx="11467570" cy="467603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2AB8DB3-7031-7BA2-0098-3B92D0B2F3E4}"/>
              </a:ext>
            </a:extLst>
          </p:cNvPr>
          <p:cNvSpPr txBox="1"/>
          <p:nvPr/>
        </p:nvSpPr>
        <p:spPr>
          <a:xfrm>
            <a:off x="360930" y="5630728"/>
            <a:ext cx="1147013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aseline="30000" dirty="0">
                <a:latin typeface="Arial Narrow" panose="020B0606020202030204" pitchFamily="34" charset="0"/>
                <a:cs typeface="Arial" panose="020B0604020202020204" pitchFamily="34" charset="0"/>
              </a:rPr>
              <a:t>1 </a:t>
            </a:r>
            <a:r>
              <a:rPr lang="en-US" sz="1000" dirty="0">
                <a:latin typeface="Arial Narrow" panose="020B0606020202030204" pitchFamily="34" charset="0"/>
              </a:rPr>
              <a:t>As of 1/1/2020, BIDLS calculates rates per 100,000 population using denominators estimated by the University of Massachusetts Donahue Institute using a modified Hamilton-Perry model (</a:t>
            </a:r>
            <a:r>
              <a:rPr lang="en-US" sz="1000" dirty="0" err="1">
                <a:latin typeface="Arial Narrow" panose="020B0606020202030204" pitchFamily="34" charset="0"/>
              </a:rPr>
              <a:t>Strate</a:t>
            </a:r>
            <a:r>
              <a:rPr lang="en-US" sz="1000" dirty="0">
                <a:latin typeface="Arial Narrow" panose="020B0606020202030204" pitchFamily="34" charset="0"/>
              </a:rPr>
              <a:t> S, et al. Small Area Population Estimates for 2011 through 2020, report published Oct 2016). Note that rates and trends calculated using previous methods cannot be compared to these. All rates are age-adjusted using the 2000 US standard population. </a:t>
            </a:r>
            <a:r>
              <a:rPr lang="en-US" sz="1000" dirty="0">
                <a:latin typeface="Arial Narrow" panose="020B0606020202030204" pitchFamily="34" charset="0"/>
                <a:cs typeface="Arial" panose="020B0604020202020204" pitchFamily="34" charset="0"/>
              </a:rPr>
              <a:t>AFAB = assigned female at birth</a:t>
            </a:r>
            <a:endParaRPr lang="en-US" sz="1000" dirty="0">
              <a:latin typeface="Arial Narrow" panose="020B0606020202030204" pitchFamily="34" charset="0"/>
            </a:endParaRPr>
          </a:p>
          <a:p>
            <a:r>
              <a:rPr lang="en-US" sz="1000" baseline="30000" dirty="0">
                <a:latin typeface="Arial Narrow" panose="020B0606020202030204" pitchFamily="34" charset="0"/>
                <a:cs typeface="Arial" panose="020B0604020202020204" pitchFamily="34" charset="0"/>
              </a:rPr>
              <a:t>2 </a:t>
            </a:r>
            <a:r>
              <a:rPr lang="en-US" sz="1000" dirty="0">
                <a:latin typeface="Arial Narrow" panose="020B0606020202030204" pitchFamily="34" charset="0"/>
                <a:cs typeface="Arial" panose="020B0604020202020204" pitchFamily="34" charset="0"/>
              </a:rPr>
              <a:t>Please consider the impact of the COVID-19 pandemic on infectious disease screening, treatment, and surveillance in the interpretation of data from 2020 to 2023.</a:t>
            </a:r>
          </a:p>
          <a:p>
            <a:r>
              <a:rPr lang="en-US" sz="1000" dirty="0">
                <a:latin typeface="Arial Narrow" panose="020B0606020202030204" pitchFamily="34" charset="0"/>
              </a:rPr>
              <a:t>Total includes other/unknown race/ethnicities (N=6)</a:t>
            </a:r>
          </a:p>
          <a:p>
            <a:r>
              <a:rPr lang="en-US" sz="1000" dirty="0">
                <a:latin typeface="Arial Narrow" panose="020B0606020202030204" pitchFamily="34" charset="0"/>
              </a:rPr>
              <a:t>Data Source: Bureau of Infectious Disease and Laboratory Sciences, data are current as of 7/1/2024 and subject to change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5443194-6F8E-5087-C0B4-F39510AFB8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fld id="{CA49D0EE-DE7F-324B-A84C-F36708423CD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867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C31510-2470-EB40-6179-DD11C30CEA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CCE2B50C-95EC-8DC7-272F-D059F8D60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822" y="80806"/>
            <a:ext cx="10972800" cy="874654"/>
          </a:xfrm>
        </p:spPr>
        <p:txBody>
          <a:bodyPr>
            <a:normAutofit/>
          </a:bodyPr>
          <a:lstStyle/>
          <a:p>
            <a:pPr algn="ctr"/>
            <a:r>
              <a:rPr lang="en-US" sz="2400" dirty="0"/>
              <a:t>Age-adjusted HIV prevalence rate per 100,000 population</a:t>
            </a:r>
            <a:r>
              <a:rPr lang="en-US" sz="2400" baseline="30000" dirty="0"/>
              <a:t>1</a:t>
            </a:r>
            <a:r>
              <a:rPr lang="en-US" sz="2400" dirty="0"/>
              <a:t> among individuals AFAB by race/ethnicity, Massachusetts 2023</a:t>
            </a:r>
            <a:r>
              <a:rPr lang="en-US" sz="2400" baseline="30000" dirty="0"/>
              <a:t>2</a:t>
            </a:r>
            <a:r>
              <a:rPr lang="en-US" sz="2400" dirty="0"/>
              <a:t> </a:t>
            </a:r>
          </a:p>
        </p:txBody>
      </p:sp>
      <p:pic>
        <p:nvPicPr>
          <p:cNvPr id="4" name="Picture 3" descr="The figure is a bar chart displaying the average age-adjusted prevalence rates per 100,000 for four racial/ethnic groups: White NH (N=1,495), Black NH (N=3,387), Hispanic/Latinx (N=1,945), Asian/Pacific Islander (N=104), and Total (N=7,016).">
            <a:extLst>
              <a:ext uri="{FF2B5EF4-FFF2-40B4-BE49-F238E27FC236}">
                <a16:creationId xmlns:a16="http://schemas.microsoft.com/office/drawing/2014/main" id="{23DC7106-3ABB-5547-F04A-883173BCF6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504" y="1142802"/>
            <a:ext cx="11430991" cy="457239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521C491-1DFD-7B14-5785-EA79D07033DB}"/>
              </a:ext>
            </a:extLst>
          </p:cNvPr>
          <p:cNvSpPr txBox="1"/>
          <p:nvPr/>
        </p:nvSpPr>
        <p:spPr>
          <a:xfrm>
            <a:off x="360930" y="5630728"/>
            <a:ext cx="1147013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aseline="30000" dirty="0">
                <a:latin typeface="Arial Narrow" panose="020B0606020202030204" pitchFamily="34" charset="0"/>
                <a:cs typeface="Arial" panose="020B0604020202020204" pitchFamily="34" charset="0"/>
              </a:rPr>
              <a:t>1 </a:t>
            </a:r>
            <a:r>
              <a:rPr lang="en-US" sz="1000" dirty="0">
                <a:latin typeface="Arial Narrow" panose="020B0606020202030204" pitchFamily="34" charset="0"/>
              </a:rPr>
              <a:t>As of 1/1/2020, BIDLS calculates rates per 100,000 population using denominators estimated by the University of Massachusetts Donahue Institute using a modified Hamilton-Perry model (</a:t>
            </a:r>
            <a:r>
              <a:rPr lang="en-US" sz="1000" dirty="0" err="1">
                <a:latin typeface="Arial Narrow" panose="020B0606020202030204" pitchFamily="34" charset="0"/>
              </a:rPr>
              <a:t>Strate</a:t>
            </a:r>
            <a:r>
              <a:rPr lang="en-US" sz="1000" dirty="0">
                <a:latin typeface="Arial Narrow" panose="020B0606020202030204" pitchFamily="34" charset="0"/>
              </a:rPr>
              <a:t> S, et al. Small Area Population Estimates for 2011 through 2020, report published Oct 2016). Note that rates and trends calculated using previous methods cannot be compared to these. All rates are age-adjusted using the 2000 US standard population. </a:t>
            </a:r>
            <a:r>
              <a:rPr lang="en-US" sz="1000" dirty="0">
                <a:latin typeface="Arial Narrow" panose="020B0606020202030204" pitchFamily="34" charset="0"/>
                <a:cs typeface="Arial" panose="020B0604020202020204" pitchFamily="34" charset="0"/>
              </a:rPr>
              <a:t>AFAB = assigned female at birth</a:t>
            </a:r>
            <a:endParaRPr lang="en-US" sz="1000" dirty="0">
              <a:latin typeface="Arial Narrow" panose="020B0606020202030204" pitchFamily="34" charset="0"/>
            </a:endParaRPr>
          </a:p>
          <a:p>
            <a:r>
              <a:rPr lang="en-US" sz="1000" baseline="30000" dirty="0">
                <a:latin typeface="Arial Narrow" panose="020B0606020202030204" pitchFamily="34" charset="0"/>
                <a:cs typeface="Arial" panose="020B0604020202020204" pitchFamily="34" charset="0"/>
              </a:rPr>
              <a:t>2 </a:t>
            </a:r>
            <a:r>
              <a:rPr lang="en-US" sz="1000" dirty="0">
                <a:latin typeface="Arial Narrow" panose="020B0606020202030204" pitchFamily="34" charset="0"/>
                <a:cs typeface="Arial" panose="020B0604020202020204" pitchFamily="34" charset="0"/>
              </a:rPr>
              <a:t>Please consider the impact of the COVID-19 pandemic on infectious disease screening, treatment, and surveillance in the interpretation of data from 2020 to 2023.</a:t>
            </a:r>
          </a:p>
          <a:p>
            <a:r>
              <a:rPr lang="en-US" sz="1000" dirty="0">
                <a:latin typeface="Arial Narrow" panose="020B0606020202030204" pitchFamily="34" charset="0"/>
              </a:rPr>
              <a:t>Total includes other/unknown race/ethnicities (N=85)</a:t>
            </a:r>
          </a:p>
          <a:p>
            <a:r>
              <a:rPr lang="en-US" sz="1000" dirty="0">
                <a:latin typeface="Arial Narrow" panose="020B0606020202030204" pitchFamily="34" charset="0"/>
              </a:rPr>
              <a:t>Data Source: Bureau of Infectious Disease and Laboratory Sciences, data are current as of 7/1/2024 and subject to change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5443194-6F8E-5087-C0B4-F39510AFB8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fld id="{CA49D0EE-DE7F-324B-A84C-F36708423CDB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2543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AF40C6-61CD-710B-91AB-427D5F62CA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16B42FF-82E8-FF82-2746-15CFE2E88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822" y="80806"/>
            <a:ext cx="10972800" cy="874654"/>
          </a:xfrm>
        </p:spPr>
        <p:txBody>
          <a:bodyPr>
            <a:normAutofit/>
          </a:bodyPr>
          <a:lstStyle/>
          <a:p>
            <a:pPr algn="ctr"/>
            <a:r>
              <a:rPr lang="en-US" sz="2400" dirty="0"/>
              <a:t>Individuals AFAB diagnosed with HIV infection by exposure mode and race/ethnicity, Massachusetts 2021–2023</a:t>
            </a:r>
            <a:r>
              <a:rPr lang="en-US" sz="2400" baseline="30000" dirty="0"/>
              <a:t>1</a:t>
            </a:r>
            <a:r>
              <a:rPr lang="en-US" sz="2400" dirty="0"/>
              <a:t> </a:t>
            </a:r>
          </a:p>
        </p:txBody>
      </p:sp>
      <p:pic>
        <p:nvPicPr>
          <p:cNvPr id="4" name="Picture 3" descr="The figure is a bar chart displaying the distribution of recent HIV diagnoses among individuals assigned female at birth by exposure mode for each of three racial/ethnic groups: White NH (N=87), Black NH (N=226), and Hispanic/Latinx (N=77).">
            <a:extLst>
              <a:ext uri="{FF2B5EF4-FFF2-40B4-BE49-F238E27FC236}">
                <a16:creationId xmlns:a16="http://schemas.microsoft.com/office/drawing/2014/main" id="{69B83D1F-8D5A-A61A-E502-25919BC1CF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097" y="1073937"/>
            <a:ext cx="11699238" cy="488941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6D52CDA-33A8-1813-06B1-BD6FBAF37581}"/>
              </a:ext>
            </a:extLst>
          </p:cNvPr>
          <p:cNvSpPr txBox="1"/>
          <p:nvPr/>
        </p:nvSpPr>
        <p:spPr>
          <a:xfrm>
            <a:off x="488892" y="5842513"/>
            <a:ext cx="114701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aseline="30000" dirty="0">
                <a:latin typeface="Arial Narrow" panose="020B0606020202030204" pitchFamily="34" charset="0"/>
                <a:cs typeface="Arial" panose="020B0604020202020204" pitchFamily="34" charset="0"/>
              </a:rPr>
              <a:t>1 </a:t>
            </a:r>
            <a:r>
              <a:rPr lang="en-US" sz="1000" dirty="0">
                <a:latin typeface="Arial Narrow" panose="020B0606020202030204" pitchFamily="34" charset="0"/>
                <a:cs typeface="Arial" panose="020B0604020202020204" pitchFamily="34" charset="0"/>
              </a:rPr>
              <a:t>Please consider the impact of the COVID-19 pandemic on infectious disease screening, treatment, and surveillance in the interpretation of data from 2020 to 2023.</a:t>
            </a:r>
          </a:p>
          <a:p>
            <a:r>
              <a:rPr lang="en-US" sz="1000" dirty="0">
                <a:latin typeface="Arial Narrow" panose="020B0606020202030204" pitchFamily="34" charset="0"/>
                <a:cs typeface="Arial" panose="020B0604020202020204" pitchFamily="34" charset="0"/>
              </a:rPr>
              <a:t>AFAB=assigned female at birth; </a:t>
            </a:r>
            <a:r>
              <a:rPr lang="en-US" sz="1000" dirty="0">
                <a:latin typeface="Arial Narrow" panose="020B0606020202030204" pitchFamily="34" charset="0"/>
              </a:rPr>
              <a:t>IDU=injection drug use; HTSX=heterosexual sex; Pres. HTSX=presumed heterosexual exposure, includes individuals assigned female at birth with a negative history of injection drug use who report having sex with an individual that identifies as male of unknown HIV status and risk; NIR=no identified risk, </a:t>
            </a:r>
          </a:p>
          <a:p>
            <a:r>
              <a:rPr lang="en-US" sz="1000" dirty="0">
                <a:latin typeface="Arial Narrow" panose="020B0606020202030204" pitchFamily="34" charset="0"/>
              </a:rPr>
              <a:t>Data Source: Bureau of Infectious Disease and Laboratory Sciences, data are current as of 7/1/2024 and subject to change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1BC8C3B-3E24-E63A-D042-3F6CABC10B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fld id="{CA49D0EE-DE7F-324B-A84C-F36708423CDB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318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C31510-2470-EB40-6179-DD11C30CEA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CCE2B50C-95EC-8DC7-272F-D059F8D60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822" y="80806"/>
            <a:ext cx="10972800" cy="874654"/>
          </a:xfrm>
        </p:spPr>
        <p:txBody>
          <a:bodyPr>
            <a:normAutofit/>
          </a:bodyPr>
          <a:lstStyle/>
          <a:p>
            <a:pPr algn="ctr"/>
            <a:r>
              <a:rPr lang="en-US" sz="2400" dirty="0"/>
              <a:t>Percentage of individuals AFAB diagnosed with HIV infection by race/ethnicity and place of birth, Massachusetts 2021–2023</a:t>
            </a:r>
            <a:r>
              <a:rPr lang="en-US" sz="2400" baseline="30000" dirty="0"/>
              <a:t>1</a:t>
            </a:r>
            <a:r>
              <a:rPr lang="en-US" sz="2400" dirty="0"/>
              <a:t> </a:t>
            </a:r>
          </a:p>
        </p:txBody>
      </p:sp>
      <p:pic>
        <p:nvPicPr>
          <p:cNvPr id="3" name="Picture 2" descr="The figure is a stacked bar chart displaying the distribution of recent HIV diagnoses by place of birth (non-US, Puerto Rico/US Dependency, or US) for each of three racial/ethnic groups: : White NH (N=87), Black NH (N=226), and Hispanic/Latinx (N=77).">
            <a:extLst>
              <a:ext uri="{FF2B5EF4-FFF2-40B4-BE49-F238E27FC236}">
                <a16:creationId xmlns:a16="http://schemas.microsoft.com/office/drawing/2014/main" id="{C22B73DD-59E1-2DEA-CF34-E582510F11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192" y="1220667"/>
            <a:ext cx="11461473" cy="456020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2AB8DB3-7031-7BA2-0098-3B92D0B2F3E4}"/>
              </a:ext>
            </a:extLst>
          </p:cNvPr>
          <p:cNvSpPr txBox="1"/>
          <p:nvPr/>
        </p:nvSpPr>
        <p:spPr>
          <a:xfrm>
            <a:off x="477995" y="5938504"/>
            <a:ext cx="1147013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aseline="30000" dirty="0">
                <a:latin typeface="Arial Narrow" panose="020B0606020202030204" pitchFamily="34" charset="0"/>
                <a:cs typeface="Arial" panose="020B0604020202020204" pitchFamily="34" charset="0"/>
              </a:rPr>
              <a:t>1 </a:t>
            </a:r>
            <a:r>
              <a:rPr lang="en-US" sz="1000" dirty="0">
                <a:latin typeface="Arial Narrow" panose="020B0606020202030204" pitchFamily="34" charset="0"/>
                <a:cs typeface="Arial" panose="020B0604020202020204" pitchFamily="34" charset="0"/>
              </a:rPr>
              <a:t>Please consider the impact of the COVID-19 pandemic on infectious disease screening, treatment, and surveillance in the interpretation of data from 2020 to 2023.</a:t>
            </a:r>
          </a:p>
          <a:p>
            <a:r>
              <a:rPr lang="en-US" sz="1000" dirty="0">
                <a:latin typeface="Arial Narrow" panose="020B0606020202030204" pitchFamily="34" charset="0"/>
                <a:cs typeface="Arial" panose="020B0604020202020204" pitchFamily="34" charset="0"/>
              </a:rPr>
              <a:t>AFAB = assigned female at birth</a:t>
            </a:r>
            <a:r>
              <a:rPr lang="en-US" sz="1000" dirty="0">
                <a:latin typeface="Arial Narrow" panose="020B0606020202030204" pitchFamily="34" charset="0"/>
              </a:rPr>
              <a:t>; </a:t>
            </a:r>
            <a:r>
              <a:rPr lang="en-US" sz="1000" dirty="0">
                <a:latin typeface="Arial Narrow" panose="020B0606020202030204" pitchFamily="34" charset="0"/>
                <a:cs typeface="Arial" panose="020B0604020202020204" pitchFamily="34" charset="0"/>
              </a:rPr>
              <a:t>PR/USD = Puerto Rico/US Dependency, 94% of individuals diagnosed with HIV infection from 2021–2023 who were born in a US dependency were born in Puerto Rico.</a:t>
            </a:r>
            <a:endParaRPr lang="en-US" sz="1000" dirty="0">
              <a:latin typeface="Arial Narrow" panose="020B0606020202030204" pitchFamily="34" charset="0"/>
            </a:endParaRPr>
          </a:p>
          <a:p>
            <a:r>
              <a:rPr lang="en-US" sz="1000" dirty="0">
                <a:latin typeface="Arial Narrow" panose="020B0606020202030204" pitchFamily="34" charset="0"/>
              </a:rPr>
              <a:t>Data Source: Bureau of Infectious Disease and Laboratory Sciences, data are current as of 7/1/2024 and subject to change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5443194-6F8E-5087-C0B4-F39510AFB8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fld id="{CA49D0EE-DE7F-324B-A84C-F36708423CDB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56121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C31510-2470-EB40-6179-DD11C30CEA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CCE2B50C-95EC-8DC7-272F-D059F8D60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822" y="80806"/>
            <a:ext cx="10972800" cy="874654"/>
          </a:xfrm>
        </p:spPr>
        <p:txBody>
          <a:bodyPr>
            <a:normAutofit/>
          </a:bodyPr>
          <a:lstStyle/>
          <a:p>
            <a:pPr algn="ctr"/>
            <a:r>
              <a:rPr lang="en-US" sz="2400" dirty="0"/>
              <a:t>Percentage of individuals AFAB diagnosed with HIV infection by age at diagnosis (years), Massachusetts 2021–2023 (N=396)</a:t>
            </a:r>
            <a:r>
              <a:rPr lang="en-US" sz="2400" baseline="30000" dirty="0"/>
              <a:t>1</a:t>
            </a:r>
            <a:r>
              <a:rPr lang="en-US" sz="2400" dirty="0"/>
              <a:t> </a:t>
            </a:r>
          </a:p>
        </p:txBody>
      </p:sp>
      <p:pic>
        <p:nvPicPr>
          <p:cNvPr id="4" name="Picture 3" descr="The figure is a bar chart displaying the distribution of recent HIV diagnoses by age at diagnosis.">
            <a:extLst>
              <a:ext uri="{FF2B5EF4-FFF2-40B4-BE49-F238E27FC236}">
                <a16:creationId xmlns:a16="http://schemas.microsoft.com/office/drawing/2014/main" id="{CF57E2C5-8529-396D-4835-5B27E156431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38762"/>
          <a:stretch>
            <a:fillRect/>
          </a:stretch>
        </p:blipFill>
        <p:spPr>
          <a:xfrm>
            <a:off x="3175525" y="1278227"/>
            <a:ext cx="6936663" cy="449923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2AB8DB3-7031-7BA2-0098-3B92D0B2F3E4}"/>
              </a:ext>
            </a:extLst>
          </p:cNvPr>
          <p:cNvSpPr txBox="1"/>
          <p:nvPr/>
        </p:nvSpPr>
        <p:spPr>
          <a:xfrm>
            <a:off x="463242" y="6100233"/>
            <a:ext cx="114701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aseline="30000" dirty="0">
                <a:latin typeface="Arial Narrow" panose="020B0606020202030204" pitchFamily="34" charset="0"/>
                <a:cs typeface="Arial" panose="020B0604020202020204" pitchFamily="34" charset="0"/>
              </a:rPr>
              <a:t>1 </a:t>
            </a:r>
            <a:r>
              <a:rPr lang="en-US" sz="1000" dirty="0">
                <a:latin typeface="Arial Narrow" panose="020B0606020202030204" pitchFamily="34" charset="0"/>
                <a:cs typeface="Arial" panose="020B0604020202020204" pitchFamily="34" charset="0"/>
              </a:rPr>
              <a:t>Please consider the impact of the COVID-19 pandemic on infectious disease screening, treatment, and surveillance in the interpretation of data from 2020 to 2023. AFAB = assigned female at birth</a:t>
            </a:r>
            <a:endParaRPr lang="en-US" sz="1000" dirty="0">
              <a:latin typeface="Arial Narrow" panose="020B0606020202030204" pitchFamily="34" charset="0"/>
            </a:endParaRPr>
          </a:p>
          <a:p>
            <a:r>
              <a:rPr lang="en-US" sz="1000" dirty="0">
                <a:latin typeface="Arial Narrow" panose="020B0606020202030204" pitchFamily="34" charset="0"/>
              </a:rPr>
              <a:t>Data Source: Bureau of Infectious Disease and Laboratory Sciences, data are current as of 7/1/2024 and subject to change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5443194-6F8E-5087-C0B4-F39510AFB8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fld id="{CA49D0EE-DE7F-324B-A84C-F36708423CDB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1370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PH-PPT-Template.pptx" id="{96C2E639-D294-4220-9985-8E2F7284829E}" vid="{6F8A1C8D-C38C-43CD-AF9D-6986CE62D258}"/>
    </a:ext>
  </a:extLst>
</a:theme>
</file>

<file path=ppt/theme/theme2.xml><?xml version="1.0" encoding="utf-8"?>
<a:theme xmlns:a="http://schemas.openxmlformats.org/drawingml/2006/main" name="6_Default Design">
  <a:themeElements>
    <a:clrScheme name="Custom 4">
      <a:dk1>
        <a:srgbClr val="000000"/>
      </a:dk1>
      <a:lt1>
        <a:srgbClr val="FFFFFF"/>
      </a:lt1>
      <a:dk2>
        <a:srgbClr val="FFFFFF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FFFFFF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F2FAA928F6D64BB16ED70B5ACF963F" ma:contentTypeVersion="12" ma:contentTypeDescription="Create a new document." ma:contentTypeScope="" ma:versionID="c69a5244d96e11b7c6b618d22e620e6e">
  <xsd:schema xmlns:xsd="http://www.w3.org/2001/XMLSchema" xmlns:xs="http://www.w3.org/2001/XMLSchema" xmlns:p="http://schemas.microsoft.com/office/2006/metadata/properties" xmlns:ns2="ae916ade-957f-4a2f-93c3-592a84a0e75c" xmlns:ns3="e10e4db1-d899-403d-9807-651178ead3da" targetNamespace="http://schemas.microsoft.com/office/2006/metadata/properties" ma:root="true" ma:fieldsID="d6b0ae09017d487677e27aaf3f625e08" ns2:_="" ns3:_="">
    <xsd:import namespace="ae916ade-957f-4a2f-93c3-592a84a0e75c"/>
    <xsd:import namespace="e10e4db1-d899-403d-9807-651178ead3d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916ade-957f-4a2f-93c3-592a84a0e75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9f123c60-6d59-4beb-a46f-4c7d903a1f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0e4db1-d899-403d-9807-651178ead3d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4deacaf4-c60b-4f8e-ba39-6419a80e96c9}" ma:internalName="TaxCatchAll" ma:showField="CatchAllData" ma:web="e10e4db1-d899-403d-9807-651178ead3d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e10e4db1-d899-403d-9807-651178ead3da">
      <UserInfo>
        <DisplayName>Cardwell, Gailee (DPH)</DisplayName>
        <AccountId>33</AccountId>
        <AccountType/>
      </UserInfo>
      <UserInfo>
        <DisplayName>Troche, Carlos (DPH)</DisplayName>
        <AccountId>28</AccountId>
        <AccountType/>
      </UserInfo>
      <UserInfo>
        <DisplayName>Cohen, Alison B (DPH)</DisplayName>
        <AccountId>11</AccountId>
        <AccountType/>
      </UserInfo>
    </SharedWithUsers>
    <TaxCatchAll xmlns="e10e4db1-d899-403d-9807-651178ead3da" xsi:nil="true"/>
    <lcf76f155ced4ddcb4097134ff3c332f xmlns="ae916ade-957f-4a2f-93c3-592a84a0e75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2939460-63C8-4DB8-B728-9D657479267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e916ade-957f-4a2f-93c3-592a84a0e75c"/>
    <ds:schemaRef ds:uri="e10e4db1-d899-403d-9807-651178ead3d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24D9094-64B8-4632-A3B1-F24D23B1867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E8AD35F-6594-4B15-9277-8BFC9EFD0490}">
  <ds:schemaRefs>
    <ds:schemaRef ds:uri="http://schemas.microsoft.com/office/2006/metadata/properties"/>
    <ds:schemaRef ds:uri="http://www.w3.org/XML/1998/namespace"/>
    <ds:schemaRef ds:uri="ae916ade-957f-4a2f-93c3-592a84a0e75c"/>
    <ds:schemaRef ds:uri="e10e4db1-d899-403d-9807-651178ead3da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2035</TotalTime>
  <Words>1547</Words>
  <Application>Microsoft Office PowerPoint</Application>
  <PresentationFormat>Widescreen</PresentationFormat>
  <Paragraphs>81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Arial Narrow</vt:lpstr>
      <vt:lpstr>Calibri</vt:lpstr>
      <vt:lpstr>Franklin Gothic Book</vt:lpstr>
      <vt:lpstr>Office Theme</vt:lpstr>
      <vt:lpstr>6_Default Design</vt:lpstr>
      <vt:lpstr>Massachusetts HIV Epidemiologic Profile:  Data as of 7/1/2024 Population Report: Women </vt:lpstr>
      <vt:lpstr>Percentage of individuals AFAB diagnosed with HIV infection by race/ethnicity, Massachusetts 2021–2023 (N=396)1 </vt:lpstr>
      <vt:lpstr>Average age-adjusted rate of HIV infection diagnosis per 100,000 population1 among individuals AFAB by race/ethnicity, Massachusetts 2021–20232 </vt:lpstr>
      <vt:lpstr>Age-adjusted HIV prevalence rate per 100,000 population1 among individuals AFAB by race/ethnicity, Massachusetts 20232 </vt:lpstr>
      <vt:lpstr>Individuals AFAB diagnosed with HIV infection by exposure mode and race/ethnicity, Massachusetts 2021–20231 </vt:lpstr>
      <vt:lpstr>Percentage of individuals AFAB diagnosed with HIV infection by race/ethnicity and place of birth, Massachusetts 2021–20231 </vt:lpstr>
      <vt:lpstr>Percentage of individuals AFAB diagnosed with HIV infection by age at diagnosis (years), Massachusetts 2021–2023 (N=396)1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Massachusetts HIV Epidemiologic Profile: Data as of 7/1/2024, Population Report: Women, Slideset</dc:title>
  <dc:creator>Massachusetts Department of Public Health;Bureau of Infectious Disease and Laboratory Sciences</dc:creator>
  <cp:keywords>women, HIV, Massachusetts, population fact sheet, assigned female at birth</cp:keywords>
  <cp:lastModifiedBy>Maile Beatty</cp:lastModifiedBy>
  <cp:revision>375</cp:revision>
  <cp:lastPrinted>2021-01-21T15:13:04Z</cp:lastPrinted>
  <dcterms:created xsi:type="dcterms:W3CDTF">2022-07-05T15:37:33Z</dcterms:created>
  <dcterms:modified xsi:type="dcterms:W3CDTF">2025-06-11T20:48:01Z</dcterms:modified>
  <cp:category>Massachusetts HIV Epidemiologic Profile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0x010100B0F2FAA928F6D64BB16ED70B5ACF963F</vt:lpwstr>
  </property>
  <property fmtid="{D5CDD505-2E9C-101B-9397-08002B2CF9AE}" pid="3" name="MediaServiceImageTags">
    <vt:lpwstr/>
  </property>
</Properties>
</file>