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147470021" r:id="rId5"/>
    <p:sldId id="2147470022" r:id="rId6"/>
    <p:sldId id="2147470023" r:id="rId7"/>
    <p:sldId id="2147470024" r:id="rId8"/>
    <p:sldId id="2147470025" r:id="rId9"/>
    <p:sldId id="2147470026" r:id="rId10"/>
    <p:sldId id="2147470027" r:id="rId11"/>
  </p:sldIdLst>
  <p:sldSz cx="12192000" cy="685800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4" userDrawn="1">
          <p15:clr>
            <a:srgbClr val="A4A3A4"/>
          </p15:clr>
        </p15:guide>
        <p15:guide id="2" pos="70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2" userDrawn="1">
          <p15:clr>
            <a:srgbClr val="A4A3A4"/>
          </p15:clr>
        </p15:guide>
        <p15:guide id="2" pos="223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4" clrIdx="0"/>
  <p:cmAuthor id="1" name="Karen" initials="K" lastIdx="2" clrIdx="1"/>
  <p:cmAuthor id="2" name="Bharel, Monica (DPH)" initials="BM(" lastIdx="3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4"/>
    <a:srgbClr val="032E53"/>
    <a:srgbClr val="055994"/>
    <a:srgbClr val="4376BB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78947" autoAdjust="0"/>
  </p:normalViewPr>
  <p:slideViewPr>
    <p:cSldViewPr snapToGrid="0" snapToObjects="1">
      <p:cViewPr varScale="1">
        <p:scale>
          <a:sx n="61" d="100"/>
          <a:sy n="61" d="100"/>
        </p:scale>
        <p:origin x="754" y="53"/>
      </p:cViewPr>
      <p:guideLst>
        <p:guide orient="horz" pos="4104"/>
        <p:guide pos="7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876"/>
    </p:cViewPr>
  </p:sorterViewPr>
  <p:notesViewPr>
    <p:cSldViewPr snapToGrid="0" snapToObjects="1">
      <p:cViewPr varScale="1">
        <p:scale>
          <a:sx n="60" d="100"/>
          <a:sy n="60" d="100"/>
        </p:scale>
        <p:origin x="2610" y="78"/>
      </p:cViewPr>
      <p:guideLst>
        <p:guide orient="horz" pos="2952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3494" y="0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fld id="{F33EE6C5-4F47-4445-8BCE-B8BE9FB65DED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3494" y="8902049"/>
            <a:ext cx="3071502" cy="4689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fld id="{B8A8D0D6-5496-4D9E-81CA-3E43FBC8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30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0257"/>
          </a:xfrm>
          <a:prstGeom prst="rect">
            <a:avLst/>
          </a:prstGeom>
        </p:spPr>
        <p:txBody>
          <a:bodyPr vert="horz" lIns="94044" tIns="47022" rIns="94044" bIns="47022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510563"/>
            <a:ext cx="5669280" cy="3690462"/>
          </a:xfrm>
          <a:prstGeom prst="rect">
            <a:avLst/>
          </a:prstGeom>
        </p:spPr>
        <p:txBody>
          <a:bodyPr vert="horz" lIns="94044" tIns="47022" rIns="94044" bIns="4702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70256"/>
          </a:xfrm>
          <a:prstGeom prst="rect">
            <a:avLst/>
          </a:prstGeom>
        </p:spPr>
        <p:txBody>
          <a:bodyPr vert="horz" lIns="94044" tIns="47022" rIns="94044" bIns="47022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lists/hivaids-epidemiologic-profile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mass.gov/service-details/partner-services-program-information-for-healthcare-providers" TargetMode="External"/><Relationship Id="rId5" Type="http://schemas.openxmlformats.org/officeDocument/2006/relationships/hyperlink" Target="https://www.mass.gov/lists/infectious-disease-data-reports-and-requests" TargetMode="External"/><Relationship Id="rId4" Type="http://schemas.openxmlformats.org/officeDocument/2006/relationships/hyperlink" Target="https://www.mass.gov/info-details/hiv-data-dashboard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Suggested citation: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Massachusetts Department of Public Health, Bureau of Infectious Disease and Laboratory Sciences. Massachusetts HIV Epidemiologic Profile: Data as of 7/1/2025, Population Report: Women,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https://www.mass.gov/lists/hivaids-epidemiologic-profiles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Published December 2025. Accessed [date].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Bureau of Infectious Disease and Laboratory Sciences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Massachusetts Department of Public Health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Jamaica Plain Campus/State Public Health Laboratory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305 South Street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Jamaica Plain, MA 02130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about this report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983-6560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reach the Reporting and Partner Services Line*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983-6999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speak to the on-call epidemiologist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983-6800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about infectious disease reporting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Tel: (617) 983-6801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HIV Data Dashboard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https://www.mass.gov/info-details/hiv-data-dashboard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Requests for additional data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https://www.mass.gov/lists/infectious-disease-data-reports-and-requests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 sets for HIV Epidemiologic Profile Reports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https://www.mass.gov/lists/hivaids-epidemiologic-profiles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*Providers may use this number to report individuals newly diagnosed with a notifiable sexually transmitted infection, including HIV, or request partner services. Partner services is a free and confidential service for individuals recently diagnosed with a priority infection. The client-centered program offers counseling, linkage to other health and social services, anonymous notification of partners who were exposed and assistance with getting testing and treatment. For more information, see: </a:t>
            </a:r>
            <a:r>
              <a:rPr lang="en-US" sz="1200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https://www.mass.gov/service-details/partner-services-program-information-for-healthcare-providers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 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15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The figure is a bar chart displaying the distribution of recent HIV diagnoses by race/ethnicity.</a:t>
            </a:r>
          </a:p>
          <a:p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Sixty percent of individuals AFAB recently diagnosed with HIV infection were Black (non-Hispanic), 20% were White (non-Hispanic), 18% were Hispanic/Latinx,1% were Asian/Pacific Islander, and 1% were other/unknown race/ethnicity.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9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The figure is a bar chart displaying the average annual HIV diagnosis rates per 100,000 for four racial/ethnic groups: White NH (N=86), Black NH (N=260), Hispanic/Latinx (N=80), and Total (N=434).</a:t>
            </a:r>
          </a:p>
          <a:p>
            <a:endParaRPr lang="en-US" dirty="0"/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FINDING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average annual age-adjusted HIV diagnosis rate for 2022 to 2024 among Black (non-Hispanic) individuals AFAB was 28 times, and among Hispanic/Latinx individuals AFAB was five times, that of White (non-Hispanic) individuals AFAB.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75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The figure is a bar chart displaying the average age-adjusted prevalence rates per 100,000 for four racial/ethnic groups: White NH (N=1,482), Black NH (N=3,577), Hispanic/Latinx (N=1,992), Asian/Pacific Islander (N=108), and Total (N=7,247).</a:t>
            </a:r>
          </a:p>
          <a:p>
            <a:pPr algn="l"/>
            <a:endParaRPr lang="en-US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FINDING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age-adjusted prevalence rate of HIV infection among Black (non-Hispanic) individuals AFAB was 29 times, and among Hispanic/Latinx individuals AFAB was 11 times, greater than the rate among White (non-Hispanic) individuals AFAB.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5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24480-EFAE-4348-E680-847B6F34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00CAB-1E93-EE18-DC25-B0600A46B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ED7F7-B9B8-2815-9B69-C090E8A94A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among individuals assigned female at birth by exposure mode for each of three racial/ethnic groups: White NH (N=86), Black NH (N=260), and Hispanic/Latinx (N=80).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Injection drug use was the predominant exposure mode among White (non-Hispanic) individuals AFAB recently diagnosed with HIV infection (45%), while presumed heterosexual sex accounted for the largest proportions among Black (non-Hispanic) (59%) and Hispanic/Latinx (63%) individuals AFAB.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2509E-1CCD-C4DC-F5E1-1F2BA626AF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82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stacked bar chart displaying the distribution of recent HIV diagnoses by place of birth (non-US, Puerto Rico/US Dependency, or US) for each of three racial/ethnic groups: White NH (N=86), Black NH (N=260), and Hispanic/Latinx (N=80).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FINDING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Eighty-six percent of Black (non-Hispanic) individuals AFAB recently diagnosed with HIV infection were born outside the US, compared to 69% of Hispanic/Latinx and 9% of White (non-Hispanic) individuals AFAB. An additional 5% of Hispanic/Latinx individuals AFAB were born in Puerto Rico/US Dependencies compared to no White (non-Hispanic) or Black (non-Hispanic) individuals AFAB.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21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71487-1934-9439-4EA5-59E8129E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A8FA1-1984-DE14-2CBB-9CC0FDE00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BBB33B-921E-9A60-AEBB-8CB435F6A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figure is a bar chart displaying the distribution of recent HIV diagnoses by age at diagnosis.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 AFAB newly diagnosed with HIV infection in Massachusetts during 2022 to 2024 were predominantly in their thirties and forties (36% 30–39 year-olds and 21% 40–49 year-olds).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5336F-7A55-BE9E-68BB-6C628EE7D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0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Thank You Slide : Traditional Logo">
    <p:bg>
      <p:bgPr>
        <a:solidFill>
          <a:srgbClr val="0059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4985"/>
            <a:ext cx="12192000" cy="977549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85708" y="196391"/>
            <a:ext cx="1042337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0" cap="none" spc="0" normalizeH="0" baseline="0" noProof="0" dirty="0">
                <a:ln w="12700">
                  <a:noFill/>
                  <a:prstDash val="solid"/>
                </a:ln>
                <a:solidFill>
                  <a:srgbClr val="FFFFFF"/>
                </a:solidFill>
                <a:effectLst/>
                <a:uLnTx/>
                <a:uFillTx/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1722467-00D5-48C4-A0E3-DBA0E54CD4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5729" y="2358615"/>
            <a:ext cx="10440537" cy="13737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  <a:p>
            <a:pPr lvl="0"/>
            <a:r>
              <a:rPr lang="en-US" dirty="0"/>
              <a:t>or Closing Contact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F0FA26E-40B5-44FF-A084-1554D187A6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7287" y="4032280"/>
            <a:ext cx="4797425" cy="7468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Date, Year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ADDB5EC3-5D37-4757-9A9B-5A9AF30AC5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74203" y="5400446"/>
            <a:ext cx="5843587" cy="8502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pic>
        <p:nvPicPr>
          <p:cNvPr id="14" name="Picture 13" descr="Logo, company name&#10;&#10;AI-generated content may be incorrect.">
            <a:extLst>
              <a:ext uri="{FF2B5EF4-FFF2-40B4-BE49-F238E27FC236}">
                <a16:creationId xmlns:a16="http://schemas.microsoft.com/office/drawing/2014/main" id="{12424AD9-3DDB-7449-9BD8-03E3D19E95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1825" y="113766"/>
            <a:ext cx="1533883" cy="75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47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A: Regul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0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venir Next LT Pro" panose="020B05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4514"/>
            <a:ext cx="10972800" cy="4679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add regular text.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</p:spTree>
    <p:extLst>
      <p:ext uri="{BB962C8B-B14F-4D97-AF65-F5344CB8AC3E}">
        <p14:creationId xmlns:p14="http://schemas.microsoft.com/office/powerpoint/2010/main" val="367321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B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0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F94BD1-E74E-4058-8122-844053A505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venir Next LT Pro" panose="020B05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BA3EC1-E8C0-4AA8-BEE7-D199FD6030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438462"/>
            <a:ext cx="10972800" cy="4703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level one bullet text. (Add periods if full sentences; no periods needed otherwise.)</a:t>
            </a:r>
          </a:p>
          <a:p>
            <a:pPr lvl="1"/>
            <a:r>
              <a:rPr lang="en-US" dirty="0"/>
              <a:t>Second level bullet text</a:t>
            </a:r>
          </a:p>
          <a:p>
            <a:pPr lvl="2"/>
            <a:r>
              <a:rPr lang="en-US" dirty="0"/>
              <a:t>Third level bullet text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685929-CD5C-4159-9F1A-33CD10D7166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63A3D56-7B2F-49EE-B824-21DADD110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7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C: Columns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header text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62011" y="1920238"/>
            <a:ext cx="5157787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venir Next LT Pro" panose="020B05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venir Next LT Pro" panose="020B05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bullet level one text.</a:t>
            </a:r>
          </a:p>
          <a:p>
            <a:pPr lvl="1"/>
            <a:r>
              <a:rPr lang="en-US" dirty="0"/>
              <a:t>Edit bullet level two text.</a:t>
            </a:r>
          </a:p>
          <a:p>
            <a:pPr lvl="2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3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header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3" y="1920238"/>
            <a:ext cx="5183188" cy="429768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venir Next LT Pro" panose="020B05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venir Next LT Pro" panose="020B05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venir Next LT Pro" panose="020B05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</a:lstStyle>
          <a:p>
            <a:pPr lvl="0"/>
            <a:r>
              <a:rPr lang="en-US" dirty="0"/>
              <a:t>Edit bullet level one text.</a:t>
            </a:r>
          </a:p>
          <a:p>
            <a:pPr lvl="1"/>
            <a:r>
              <a:rPr lang="en-US" dirty="0"/>
              <a:t>Edit bullet level two text.</a:t>
            </a:r>
          </a:p>
          <a:p>
            <a:pPr lvl="2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"/>
            <a:ext cx="12192000" cy="977549"/>
          </a:xfrm>
          <a:prstGeom prst="rect">
            <a:avLst/>
          </a:prstGeom>
          <a:solidFill>
            <a:srgbClr val="0059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F696F47-27EC-4DEC-B31C-E3E63F7FB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venir Next LT Pro" panose="020B05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F1034B-732A-43E2-993F-868DF0D2772D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E009795-B8D9-482E-96A1-D1025E613A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s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03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D0130E-9D3A-4D88-A99C-681EBB4E32AF}"/>
              </a:ext>
            </a:extLst>
          </p:cNvPr>
          <p:cNvSpPr txBox="1"/>
          <p:nvPr userDrawn="1"/>
        </p:nvSpPr>
        <p:spPr>
          <a:xfrm>
            <a:off x="451263" y="6545764"/>
            <a:ext cx="503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Massachusetts Department of Public Health | mass.gov/dph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85A0BC-7D09-4814-A71B-C90669C60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4825" y="6492502"/>
            <a:ext cx="27364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49D0EE-DE7F-324B-A84C-F36708423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6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bg>
      <p:bgPr>
        <a:solidFill>
          <a:srgbClr val="0059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49108D5-E6A2-E374-F491-40DDE4CC9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49517" y="2228193"/>
            <a:ext cx="811398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F8765F-34CF-EDAB-B5EF-A28E0BDB1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39007" y="4703379"/>
            <a:ext cx="811398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E05C00-0C08-7FEC-4EE1-897B5C522B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95886" y="2814637"/>
            <a:ext cx="6032500" cy="12287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4400" b="1">
                <a:solidFill>
                  <a:schemeClr val="bg1"/>
                </a:solidFill>
                <a:latin typeface="Avenir Next LT Pro" panose="020B05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9688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95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3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50" r:id="rId3"/>
    <p:sldLayoutId id="2147483653" r:id="rId4"/>
    <p:sldLayoutId id="2147483659" r:id="rId5"/>
    <p:sldLayoutId id="2147483657" r:id="rId6"/>
    <p:sldLayoutId id="214748366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5A978-E8DF-43C5-81AD-9E02D99320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75729" y="2358615"/>
            <a:ext cx="10440537" cy="13737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Massachusetts HIV Epidemiologic Profile: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as of 7/1/2025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Population Report: Women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43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3A640B-80BF-AFEA-ADA6-55352C81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AFAB diagnosed with HIV infection by race/ethnicity, Massachusetts 2022–2024 (N=434)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6" name="Picture 5" descr="The figure is a bar chart displaying the distribution of recent HIV diagnoses by race/ethnicity.">
            <a:extLst>
              <a:ext uri="{FF2B5EF4-FFF2-40B4-BE49-F238E27FC236}">
                <a16:creationId xmlns:a16="http://schemas.microsoft.com/office/drawing/2014/main" id="{2262FD2E-B86A-815D-55B3-232F1E46D9D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907"/>
          <a:stretch>
            <a:fillRect/>
          </a:stretch>
        </p:blipFill>
        <p:spPr>
          <a:xfrm>
            <a:off x="2154181" y="1347729"/>
            <a:ext cx="8630728" cy="48650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10A464-8724-09B0-9BBA-7EE442EFCAAC}"/>
              </a:ext>
            </a:extLst>
          </p:cNvPr>
          <p:cNvSpPr txBox="1"/>
          <p:nvPr/>
        </p:nvSpPr>
        <p:spPr>
          <a:xfrm>
            <a:off x="463242" y="6100233"/>
            <a:ext cx="11470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 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1A83C4-E0BA-4314-B8BF-B643EDC9E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6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Autofit/>
          </a:bodyPr>
          <a:lstStyle/>
          <a:p>
            <a:pPr algn="ctr"/>
            <a:r>
              <a:rPr lang="en-US" sz="2200" dirty="0"/>
              <a:t>Average age-adjusted rate of HIV infection diagnosis per 100,000 population</a:t>
            </a:r>
            <a:r>
              <a:rPr lang="en-US" sz="2200" baseline="30000" dirty="0"/>
              <a:t>1</a:t>
            </a:r>
            <a:r>
              <a:rPr lang="en-US" sz="2200" dirty="0"/>
              <a:t> among individuals AFAB by race/ethnicity, Massachusetts 2022–2024</a:t>
            </a:r>
            <a:r>
              <a:rPr lang="en-US" sz="2200" baseline="30000" dirty="0"/>
              <a:t>2</a:t>
            </a:r>
            <a:r>
              <a:rPr lang="en-US" sz="2200" dirty="0"/>
              <a:t> </a:t>
            </a:r>
          </a:p>
        </p:txBody>
      </p:sp>
      <p:pic>
        <p:nvPicPr>
          <p:cNvPr id="6" name="Picture 5" descr="The figure is a bar chart displaying the average annual HIV diagnosis rates per 100,000 for four racial/ethnic groups: White NH (N=86), Black NH (N=260), Hispanic/Latinx (N=80), and Total (N=434).">
            <a:extLst>
              <a:ext uri="{FF2B5EF4-FFF2-40B4-BE49-F238E27FC236}">
                <a16:creationId xmlns:a16="http://schemas.microsoft.com/office/drawing/2014/main" id="{58ED0570-A623-1E81-2AE8-3C3568FD6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89" y="1128559"/>
            <a:ext cx="11467570" cy="4676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AB8DB3-7031-7BA2-0098-3B92D0B2F3E4}"/>
              </a:ext>
            </a:extLst>
          </p:cNvPr>
          <p:cNvSpPr txBox="1"/>
          <p:nvPr/>
        </p:nvSpPr>
        <p:spPr>
          <a:xfrm>
            <a:off x="360930" y="5630728"/>
            <a:ext cx="114701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</a:rPr>
              <a:t>As of 1/1/2020, BIDLS calculates rates per 100,000 population using denominators estimated by the University of Massachusetts Donahue Institute using a modified Hamilton-Perry model (</a:t>
            </a:r>
            <a:r>
              <a:rPr lang="en-US" sz="1000" dirty="0" err="1">
                <a:latin typeface="Arial Narrow" panose="020B0606020202030204" pitchFamily="34" charset="0"/>
              </a:rPr>
              <a:t>Strate</a:t>
            </a:r>
            <a:r>
              <a:rPr lang="en-US" sz="1000" dirty="0">
                <a:latin typeface="Arial Narrow" panose="020B0606020202030204" pitchFamily="34" charset="0"/>
              </a:rPr>
              <a:t> S, et al. Small Area Population Estimates for 2011 through 2020, report published Oct 2016). Note that rates and trends calculated using previous methods cannot be compared to these. All rates are age-adjusted using the 2000 US standard population.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2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Total includes other/unknown race/ethnicities (N=8)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6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Age-adjusted HIV prevalence rate per 100,000 population</a:t>
            </a:r>
            <a:r>
              <a:rPr lang="en-US" sz="2400" baseline="30000" dirty="0"/>
              <a:t>1</a:t>
            </a:r>
            <a:r>
              <a:rPr lang="en-US" sz="2400" dirty="0"/>
              <a:t> among individuals AFAB by race/ethnicity, Massachusetts 2024</a:t>
            </a:r>
          </a:p>
        </p:txBody>
      </p:sp>
      <p:pic>
        <p:nvPicPr>
          <p:cNvPr id="5" name="Picture 4" descr="The figure is a bar chart displaying the average age-adjusted prevalence rates per 100,000 for four racial/ethnic groups: White NH (N=1,482), Black NH (N=3,577), Hispanic/Latinx (N=1,992), Asian/Pacific Islander (N=108), and Total (N=7,247).">
            <a:extLst>
              <a:ext uri="{FF2B5EF4-FFF2-40B4-BE49-F238E27FC236}">
                <a16:creationId xmlns:a16="http://schemas.microsoft.com/office/drawing/2014/main" id="{81B19E83-5AAC-075E-6AD3-7D169AD71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04" y="1167854"/>
            <a:ext cx="11430991" cy="45723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21C491-1DFD-7B14-5785-EA79D07033DB}"/>
              </a:ext>
            </a:extLst>
          </p:cNvPr>
          <p:cNvSpPr txBox="1"/>
          <p:nvPr/>
        </p:nvSpPr>
        <p:spPr>
          <a:xfrm>
            <a:off x="360930" y="5723865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</a:rPr>
              <a:t>As of 1/1/2020, BIDLS calculates rates per 100,000 population using denominators estimated by the University of Massachusetts Donahue Institute using a modified Hamilton-Perry model (</a:t>
            </a:r>
            <a:r>
              <a:rPr lang="en-US" sz="1000" dirty="0" err="1">
                <a:latin typeface="Arial Narrow" panose="020B0606020202030204" pitchFamily="34" charset="0"/>
              </a:rPr>
              <a:t>Strate</a:t>
            </a:r>
            <a:r>
              <a:rPr lang="en-US" sz="1000" dirty="0">
                <a:latin typeface="Arial Narrow" panose="020B0606020202030204" pitchFamily="34" charset="0"/>
              </a:rPr>
              <a:t> S, et al. Small Area Population Estimates for 2011 through 2020, report published Oct 2016). Note that rates and trends calculated using previous methods cannot be compared to these. All rates are age-adjusted using the 2000 US standard population.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Total includes other/unknown race/ethnicities (N=88)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54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F40C6-61CD-710B-91AB-427D5F62C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16B42FF-82E8-FF82-2746-15CFE2E8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Individuals AFAB diagnosed with HIV infection by exposure mode and race/ethnicity,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5" name="Picture 4" descr="The figure is a bar chart displaying the distribution of recent HIV diagnoses among individuals assigned female at birth by exposure mode for each of three racial/ethnic groups: White NH (N=86), Black NH (N=260), and Hispanic/Latinx (N=80).">
            <a:extLst>
              <a:ext uri="{FF2B5EF4-FFF2-40B4-BE49-F238E27FC236}">
                <a16:creationId xmlns:a16="http://schemas.microsoft.com/office/drawing/2014/main" id="{70E71001-FB0B-C45E-F9E0-8B8F67917B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722" y="1137371"/>
            <a:ext cx="11662659" cy="46333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D52CDA-33A8-1813-06B1-BD6FBAF37581}"/>
              </a:ext>
            </a:extLst>
          </p:cNvPr>
          <p:cNvSpPr txBox="1"/>
          <p:nvPr/>
        </p:nvSpPr>
        <p:spPr>
          <a:xfrm>
            <a:off x="488892" y="5842513"/>
            <a:ext cx="1147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AFAB=assigned female at birth; </a:t>
            </a:r>
            <a:r>
              <a:rPr lang="en-US" sz="1000" dirty="0">
                <a:latin typeface="Arial Narrow" panose="020B0606020202030204" pitchFamily="34" charset="0"/>
              </a:rPr>
              <a:t>IDU=injection drug use; HTSX=heterosexual sex; Pres. HTSX=presumed heterosexual exposure, includes individuals assigned female at birth with a negative history of injection drug use who report having sex with an individual that identifies as male of unknown HIV status and risk; NIR=no identified risk, </a:t>
            </a: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BC8C3B-3E24-E63A-D042-3F6CABC10B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AFAB diagnosed with HIV infection by race/ethnicity and place of birth, Massachusetts 2022–2024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4" name="Picture 3" descr="The figure is a stacked bar chart displaying the distribution of recent HIV diagnoses by place of birth (non-US, Puerto Rico/US Dependency, or US) for each of three racial/ethnic groups: White NH (N=86), Black NH (N=260), and Hispanic/Latinx (N=80).">
            <a:extLst>
              <a:ext uri="{FF2B5EF4-FFF2-40B4-BE49-F238E27FC236}">
                <a16:creationId xmlns:a16="http://schemas.microsoft.com/office/drawing/2014/main" id="{8D6C6ED5-3705-D102-D3F8-754714CD8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263" y="1274158"/>
            <a:ext cx="11461473" cy="45602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AB8DB3-7031-7BA2-0098-3B92D0B2F3E4}"/>
              </a:ext>
            </a:extLst>
          </p:cNvPr>
          <p:cNvSpPr txBox="1"/>
          <p:nvPr/>
        </p:nvSpPr>
        <p:spPr>
          <a:xfrm>
            <a:off x="477995" y="5938504"/>
            <a:ext cx="114701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</a:t>
            </a:r>
          </a:p>
          <a:p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AFAB = assigned female at birth</a:t>
            </a:r>
            <a:r>
              <a:rPr lang="en-US" sz="1000" dirty="0">
                <a:latin typeface="Arial Narrow" panose="020B0606020202030204" pitchFamily="34" charset="0"/>
              </a:rPr>
              <a:t>;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PR/USD = Puerto Rico/US Dependency, 97% of individuals diagnosed with HIV infection from 2022–2024 who were born in a US dependency were born in Puerto Rico.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1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31510-2470-EB40-6179-DD11C30CE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E2B50C-95EC-8DC7-272F-D059F8D6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80806"/>
            <a:ext cx="10972800" cy="874654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Percentage of individuals AFAB diagnosed with HIV infection by age at diagnosis (years), Massachusetts 2022–2024 (N=434)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</p:txBody>
      </p:sp>
      <p:pic>
        <p:nvPicPr>
          <p:cNvPr id="6" name="Picture 5" descr="The figure is a bar chart displaying the distribution of recent HIV diagnoses by age at diagnosis.">
            <a:extLst>
              <a:ext uri="{FF2B5EF4-FFF2-40B4-BE49-F238E27FC236}">
                <a16:creationId xmlns:a16="http://schemas.microsoft.com/office/drawing/2014/main" id="{055AA782-336A-A1C2-9910-228811F0C2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3217"/>
          <a:stretch>
            <a:fillRect/>
          </a:stretch>
        </p:blipFill>
        <p:spPr>
          <a:xfrm>
            <a:off x="3000155" y="1317167"/>
            <a:ext cx="6431938" cy="44992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AB8DB3-7031-7BA2-0098-3B92D0B2F3E4}"/>
              </a:ext>
            </a:extLst>
          </p:cNvPr>
          <p:cNvSpPr txBox="1"/>
          <p:nvPr/>
        </p:nvSpPr>
        <p:spPr>
          <a:xfrm>
            <a:off x="463242" y="6100233"/>
            <a:ext cx="11470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en-US" sz="1000" dirty="0">
                <a:latin typeface="Arial Narrow" panose="020B0606020202030204" pitchFamily="34" charset="0"/>
                <a:cs typeface="Arial" panose="020B0604020202020204" pitchFamily="34" charset="0"/>
              </a:rPr>
              <a:t>Please consider the impact of the COVID-19 pandemic on infectious disease screening, treatment, and surveillance in the interpretation of data from 2020 to 2022. AFAB = assigned female at birth</a:t>
            </a:r>
            <a:endParaRPr lang="en-US" sz="1000" dirty="0">
              <a:latin typeface="Arial Narrow" panose="020B0606020202030204" pitchFamily="34" charset="0"/>
            </a:endParaRPr>
          </a:p>
          <a:p>
            <a:r>
              <a:rPr lang="en-US" sz="1000" dirty="0">
                <a:latin typeface="Arial Narrow" panose="020B0606020202030204" pitchFamily="34" charset="0"/>
              </a:rPr>
              <a:t>Data Source: Bureau of Infectious Disease and Laboratory Sciences, data are current as of 7/1/2025 and subject to change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43194-6F8E-5087-C0B4-F39510AFB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CA49D0EE-DE7F-324B-A84C-F36708423CD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13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32E53"/>
      </a:dk1>
      <a:lt1>
        <a:sysClr val="window" lastClr="FFFFFF"/>
      </a:lt1>
      <a:dk2>
        <a:srgbClr val="005994"/>
      </a:dk2>
      <a:lt2>
        <a:srgbClr val="ECECEC"/>
      </a:lt2>
      <a:accent1>
        <a:srgbClr val="92CAD6"/>
      </a:accent1>
      <a:accent2>
        <a:srgbClr val="F2BC1A"/>
      </a:accent2>
      <a:accent3>
        <a:srgbClr val="F68D29"/>
      </a:accent3>
      <a:accent4>
        <a:srgbClr val="680A1D"/>
      </a:accent4>
      <a:accent5>
        <a:srgbClr val="388557"/>
      </a:accent5>
      <a:accent6>
        <a:srgbClr val="FFFFFF"/>
      </a:accent6>
      <a:hlink>
        <a:srgbClr val="757070"/>
      </a:hlink>
      <a:folHlink>
        <a:srgbClr val="3A3838"/>
      </a:folHlink>
    </a:clrScheme>
    <a:fontScheme name="Custom DPH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H-PPT-Template.pptx" id="{96C2E639-D294-4220-9985-8E2F7284829E}" vid="{6F8A1C8D-C38C-43CD-AF9D-6986CE62D2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10e4db1-d899-403d-9807-651178ead3da">
      <UserInfo>
        <DisplayName>Cardwell, Gailee (DPH)</DisplayName>
        <AccountId>33</AccountId>
        <AccountType/>
      </UserInfo>
      <UserInfo>
        <DisplayName>Troche, Carlos (DPH)</DisplayName>
        <AccountId>28</AccountId>
        <AccountType/>
      </UserInfo>
      <UserInfo>
        <DisplayName>Cohen, Alison B (DPH)</DisplayName>
        <AccountId>11</AccountId>
        <AccountType/>
      </UserInfo>
    </SharedWithUsers>
    <TaxCatchAll xmlns="e10e4db1-d899-403d-9807-651178ead3da" xsi:nil="true"/>
    <lcf76f155ced4ddcb4097134ff3c332f xmlns="ae916ade-957f-4a2f-93c3-592a84a0e75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F2FAA928F6D64BB16ED70B5ACF963F" ma:contentTypeVersion="17" ma:contentTypeDescription="Create a new document." ma:contentTypeScope="" ma:versionID="7432218a972c9ec232d3a9b6f06fcc42">
  <xsd:schema xmlns:xsd="http://www.w3.org/2001/XMLSchema" xmlns:xs="http://www.w3.org/2001/XMLSchema" xmlns:p="http://schemas.microsoft.com/office/2006/metadata/properties" xmlns:ns2="ae916ade-957f-4a2f-93c3-592a84a0e75c" xmlns:ns3="e10e4db1-d899-403d-9807-651178ead3da" targetNamespace="http://schemas.microsoft.com/office/2006/metadata/properties" ma:root="true" ma:fieldsID="32b2b4497390a973007cec6a698f283a" ns2:_="" ns3:_="">
    <xsd:import namespace="ae916ade-957f-4a2f-93c3-592a84a0e75c"/>
    <xsd:import namespace="e10e4db1-d899-403d-9807-651178ead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16ade-957f-4a2f-93c3-592a84a0e7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e4db1-d899-403d-9807-651178ead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deacaf4-c60b-4f8e-ba39-6419a80e96c9}" ma:internalName="TaxCatchAll" ma:showField="CatchAllData" ma:web="e10e4db1-d899-403d-9807-651178ead3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4D9094-64B8-4632-A3B1-F24D23B186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8AD35F-6594-4B15-9277-8BFC9EFD0490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e10e4db1-d899-403d-9807-651178ead3da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ae916ade-957f-4a2f-93c3-592a84a0e75c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26013D4-99C9-4B1B-8ECF-20BE9F35C0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16ade-957f-4a2f-93c3-592a84a0e75c"/>
    <ds:schemaRef ds:uri="e10e4db1-d899-403d-9807-651178ead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1524</Words>
  <Application>Microsoft Office PowerPoint</Application>
  <PresentationFormat>Widescreen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Avenir Next LT Pro</vt:lpstr>
      <vt:lpstr>Calibri</vt:lpstr>
      <vt:lpstr>Franklin Gothic Book</vt:lpstr>
      <vt:lpstr>Office Theme</vt:lpstr>
      <vt:lpstr>Massachusetts HIV Epidemiologic Profile:  Data as of 7/1/2025 Population Report: Women </vt:lpstr>
      <vt:lpstr>Percentage of individuals AFAB diagnosed with HIV infection by race/ethnicity, Massachusetts 2022–2024 (N=434)1 </vt:lpstr>
      <vt:lpstr>Average age-adjusted rate of HIV infection diagnosis per 100,000 population1 among individuals AFAB by race/ethnicity, Massachusetts 2022–20242 </vt:lpstr>
      <vt:lpstr>Age-adjusted HIV prevalence rate per 100,000 population1 among individuals AFAB by race/ethnicity, Massachusetts 2024</vt:lpstr>
      <vt:lpstr>Individuals AFAB diagnosed with HIV infection by exposure mode and race/ethnicity, Massachusetts 2022–20241 </vt:lpstr>
      <vt:lpstr>Percentage of individuals AFAB diagnosed with HIV infection by race/ethnicity and place of birth, Massachusetts 2022–20241 </vt:lpstr>
      <vt:lpstr>Percentage of individuals AFAB diagnosed with HIV infection by age at diagnosis (years), Massachusetts 2022–2024 (N=434)1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Massachusetts HIV Epidemiologic Profile: Data as of 7/1/2025, Population Report: Women, slideset</dc:title>
  <dc:creator>Massachusetts Department of Public Health;Bureau of Infectious Disease and Laboratory Sciences</dc:creator>
  <cp:keywords>women, HIV, Massachusetts, population fact sheet, assigned female at birth</cp:keywords>
  <cp:lastModifiedBy>Maile Beatty</cp:lastModifiedBy>
  <cp:revision>41</cp:revision>
  <cp:lastPrinted>2021-01-21T15:13:04Z</cp:lastPrinted>
  <dcterms:created xsi:type="dcterms:W3CDTF">2022-07-05T15:37:33Z</dcterms:created>
  <dcterms:modified xsi:type="dcterms:W3CDTF">2026-06-08T22:19:28Z</dcterms:modified>
  <cp:category>Population Report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0x010100B0F2FAA928F6D64BB16ED70B5ACF963F</vt:lpwstr>
  </property>
  <property fmtid="{D5CDD505-2E9C-101B-9397-08002B2CF9AE}" pid="3" name="MediaServiceImageTags">
    <vt:lpwstr/>
  </property>
</Properties>
</file>