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8" r:id="rId1"/>
  </p:sldMasterIdLst>
  <p:notesMasterIdLst>
    <p:notesMasterId r:id="rId40"/>
  </p:notesMasterIdLst>
  <p:handoutMasterIdLst>
    <p:handoutMasterId r:id="rId41"/>
  </p:handoutMasterIdLst>
  <p:sldIdLst>
    <p:sldId id="361" r:id="rId2"/>
    <p:sldId id="365" r:id="rId3"/>
    <p:sldId id="396" r:id="rId4"/>
    <p:sldId id="416" r:id="rId5"/>
    <p:sldId id="417" r:id="rId6"/>
    <p:sldId id="364" r:id="rId7"/>
    <p:sldId id="378" r:id="rId8"/>
    <p:sldId id="376" r:id="rId9"/>
    <p:sldId id="339" r:id="rId10"/>
    <p:sldId id="360" r:id="rId11"/>
    <p:sldId id="374" r:id="rId12"/>
    <p:sldId id="342" r:id="rId13"/>
    <p:sldId id="343" r:id="rId14"/>
    <p:sldId id="375" r:id="rId15"/>
    <p:sldId id="418" r:id="rId16"/>
    <p:sldId id="391" r:id="rId17"/>
    <p:sldId id="392" r:id="rId18"/>
    <p:sldId id="368" r:id="rId19"/>
    <p:sldId id="377" r:id="rId20"/>
    <p:sldId id="393" r:id="rId21"/>
    <p:sldId id="389" r:id="rId22"/>
    <p:sldId id="347" r:id="rId23"/>
    <p:sldId id="419" r:id="rId24"/>
    <p:sldId id="400" r:id="rId25"/>
    <p:sldId id="402" r:id="rId26"/>
    <p:sldId id="420" r:id="rId27"/>
    <p:sldId id="403" r:id="rId28"/>
    <p:sldId id="405" r:id="rId29"/>
    <p:sldId id="404" r:id="rId30"/>
    <p:sldId id="407" r:id="rId31"/>
    <p:sldId id="406" r:id="rId32"/>
    <p:sldId id="408" r:id="rId33"/>
    <p:sldId id="409" r:id="rId34"/>
    <p:sldId id="410" r:id="rId35"/>
    <p:sldId id="411" r:id="rId36"/>
    <p:sldId id="412" r:id="rId37"/>
    <p:sldId id="413" r:id="rId38"/>
    <p:sldId id="414" r:id="rId3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2E111"/>
    <a:srgbClr val="EE6E71"/>
    <a:srgbClr val="FF5D5D"/>
    <a:srgbClr val="CCFFCC"/>
    <a:srgbClr val="FFFFCC"/>
    <a:srgbClr val="FFFF66"/>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27" autoAdjust="0"/>
  </p:normalViewPr>
  <p:slideViewPr>
    <p:cSldViewPr showGuides="1">
      <p:cViewPr>
        <p:scale>
          <a:sx n="70" d="100"/>
          <a:sy n="70" d="100"/>
        </p:scale>
        <p:origin x="-1974" y="-576"/>
      </p:cViewPr>
      <p:guideLst>
        <p:guide orient="horz" pos="2160"/>
        <p:guide pos="3168"/>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notesMaster" Target="notesMasters/notesMaster1.xml"/>
  <Relationship Id="rId41" Type="http://schemas.openxmlformats.org/officeDocument/2006/relationships/handoutMaster" Target="handoutMasters/handoutMaster1.xml"/>
  <Relationship Id="rId42" Type="http://schemas.openxmlformats.org/officeDocument/2006/relationships/presProps" Target="presProps.xml"/>
  <Relationship Id="rId43" Type="http://schemas.openxmlformats.org/officeDocument/2006/relationships/viewProps" Target="viewProps.xml"/>
  <Relationship Id="rId44" Type="http://schemas.openxmlformats.org/officeDocument/2006/relationships/theme" Target="theme/theme1.xml"/>
  <Relationship Id="rId45" Type="http://schemas.openxmlformats.org/officeDocument/2006/relationships/tableStyles" Target="tableStyles.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27" tIns="45713" rIns="91427" bIns="45713"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1427" tIns="45713" rIns="91427" bIns="45713" rtlCol="0"/>
          <a:lstStyle>
            <a:lvl1pPr algn="r" fontAlgn="auto">
              <a:spcBef>
                <a:spcPts val="0"/>
              </a:spcBef>
              <a:spcAft>
                <a:spcPts val="0"/>
              </a:spcAft>
              <a:defRPr sz="1200">
                <a:latin typeface="+mn-lt"/>
                <a:cs typeface="+mn-cs"/>
              </a:defRPr>
            </a:lvl1pPr>
          </a:lstStyle>
          <a:p>
            <a:pPr>
              <a:defRPr/>
            </a:pPr>
            <a:fld id="{88722355-CFC9-4886-A1EA-1BC480007D71}" type="datetimeFigureOut">
              <a:rPr lang="en-US"/>
              <a:pPr>
                <a:defRPr/>
              </a:pPr>
              <a:t>5/4/2012</a:t>
            </a:fld>
            <a:endParaRPr lang="en-US" dirty="0"/>
          </a:p>
        </p:txBody>
      </p:sp>
      <p:sp>
        <p:nvSpPr>
          <p:cNvPr id="4" name="Footer Placeholder 3"/>
          <p:cNvSpPr>
            <a:spLocks noGrp="1"/>
          </p:cNvSpPr>
          <p:nvPr>
            <p:ph type="ftr" sz="quarter" idx="2"/>
          </p:nvPr>
        </p:nvSpPr>
        <p:spPr>
          <a:xfrm>
            <a:off x="0" y="8829968"/>
            <a:ext cx="2971800" cy="464820"/>
          </a:xfrm>
          <a:prstGeom prst="rect">
            <a:avLst/>
          </a:prstGeom>
        </p:spPr>
        <p:txBody>
          <a:bodyPr vert="horz" lIns="91427" tIns="45713" rIns="91427" bIns="45713" rtlCol="0" anchor="b"/>
          <a:lstStyle>
            <a:lvl1pPr algn="l" fontAlgn="auto">
              <a:spcBef>
                <a:spcPts val="0"/>
              </a:spcBef>
              <a:spcAft>
                <a:spcPts val="0"/>
              </a:spcAft>
              <a:defRPr sz="1200">
                <a:latin typeface="+mn-lt"/>
                <a:cs typeface="+mn-cs"/>
              </a:defRPr>
            </a:lvl1pPr>
          </a:lstStyle>
          <a:p>
            <a:pPr>
              <a:defRPr/>
            </a:pPr>
            <a:r>
              <a:rPr lang="en-US" dirty="0"/>
              <a:t>Massachusetts Department of Elementary and Secondary Education</a:t>
            </a:r>
          </a:p>
        </p:txBody>
      </p:sp>
      <p:sp>
        <p:nvSpPr>
          <p:cNvPr id="5" name="Slide Number Placeholder 4"/>
          <p:cNvSpPr>
            <a:spLocks noGrp="1"/>
          </p:cNvSpPr>
          <p:nvPr>
            <p:ph type="sldNum" sz="quarter" idx="3"/>
          </p:nvPr>
        </p:nvSpPr>
        <p:spPr>
          <a:xfrm>
            <a:off x="3884614" y="8829968"/>
            <a:ext cx="2971800" cy="464820"/>
          </a:xfrm>
          <a:prstGeom prst="rect">
            <a:avLst/>
          </a:prstGeom>
        </p:spPr>
        <p:txBody>
          <a:bodyPr vert="horz" lIns="91427" tIns="45713" rIns="91427" bIns="45713" rtlCol="0" anchor="b"/>
          <a:lstStyle>
            <a:lvl1pPr algn="r" fontAlgn="auto">
              <a:spcBef>
                <a:spcPts val="0"/>
              </a:spcBef>
              <a:spcAft>
                <a:spcPts val="0"/>
              </a:spcAft>
              <a:defRPr sz="1200">
                <a:latin typeface="+mn-lt"/>
                <a:cs typeface="+mn-cs"/>
              </a:defRPr>
            </a:lvl1pPr>
          </a:lstStyle>
          <a:p>
            <a:pPr>
              <a:defRPr/>
            </a:pPr>
            <a:fld id="{48CC6578-D016-486B-B33D-DA7FB1D5831B}" type="slidenum">
              <a:rPr lang="en-US"/>
              <a:pPr>
                <a:defRPr/>
              </a:pPr>
              <a:t>‹#›</a:t>
            </a:fld>
            <a:endParaRPr lang="en-US" dirty="0"/>
          </a:p>
        </p:txBody>
      </p:sp>
    </p:spTree>
    <p:extLst>
      <p:ext uri="{BB962C8B-B14F-4D97-AF65-F5344CB8AC3E}">
        <p14:creationId xmlns:p14="http://schemas.microsoft.com/office/powerpoint/2010/main" xmlns="" val="424691158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27" tIns="45713" rIns="91427" bIns="45713"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4" y="0"/>
            <a:ext cx="2971800" cy="464820"/>
          </a:xfrm>
          <a:prstGeom prst="rect">
            <a:avLst/>
          </a:prstGeom>
        </p:spPr>
        <p:txBody>
          <a:bodyPr vert="horz" lIns="91427" tIns="45713" rIns="91427" bIns="45713" rtlCol="0"/>
          <a:lstStyle>
            <a:lvl1pPr algn="r" fontAlgn="auto">
              <a:spcBef>
                <a:spcPts val="0"/>
              </a:spcBef>
              <a:spcAft>
                <a:spcPts val="0"/>
              </a:spcAft>
              <a:defRPr sz="1200">
                <a:latin typeface="+mn-lt"/>
                <a:cs typeface="+mn-cs"/>
              </a:defRPr>
            </a:lvl1pPr>
          </a:lstStyle>
          <a:p>
            <a:pPr>
              <a:defRPr/>
            </a:pPr>
            <a:fld id="{EB914579-0541-4C4A-9270-05BE9B7B60BD}" type="datetimeFigureOut">
              <a:rPr lang="en-US"/>
              <a:pPr>
                <a:defRPr/>
              </a:pPr>
              <a:t>5/4/2012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27" tIns="45713" rIns="91427" bIns="45713" rtlCol="0" anchor="ctr"/>
          <a:lstStyle/>
          <a:p>
            <a:pPr lvl="0"/>
            <a:endParaRPr lang="en-US" noProof="0"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27" tIns="45713" rIns="91427" bIns="4571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8"/>
            <a:ext cx="2971800" cy="464820"/>
          </a:xfrm>
          <a:prstGeom prst="rect">
            <a:avLst/>
          </a:prstGeom>
        </p:spPr>
        <p:txBody>
          <a:bodyPr vert="horz" lIns="91427" tIns="45713" rIns="91427" bIns="45713" rtlCol="0" anchor="b"/>
          <a:lstStyle>
            <a:lvl1pPr algn="l" fontAlgn="auto">
              <a:spcBef>
                <a:spcPts val="0"/>
              </a:spcBef>
              <a:spcAft>
                <a:spcPts val="0"/>
              </a:spcAft>
              <a:defRPr sz="1200">
                <a:latin typeface="+mn-lt"/>
                <a:cs typeface="+mn-cs"/>
              </a:defRPr>
            </a:lvl1pPr>
          </a:lstStyle>
          <a:p>
            <a:pPr>
              <a:defRPr/>
            </a:pPr>
            <a:r>
              <a:rPr lang="en-US" dirty="0"/>
              <a:t>Massachusetts Department of Elementary and Secondary Education</a:t>
            </a:r>
          </a:p>
        </p:txBody>
      </p:sp>
      <p:sp>
        <p:nvSpPr>
          <p:cNvPr id="7" name="Slide Number Placeholder 6"/>
          <p:cNvSpPr>
            <a:spLocks noGrp="1"/>
          </p:cNvSpPr>
          <p:nvPr>
            <p:ph type="sldNum" sz="quarter" idx="5"/>
          </p:nvPr>
        </p:nvSpPr>
        <p:spPr>
          <a:xfrm>
            <a:off x="3884614" y="8829968"/>
            <a:ext cx="2971800" cy="464820"/>
          </a:xfrm>
          <a:prstGeom prst="rect">
            <a:avLst/>
          </a:prstGeom>
        </p:spPr>
        <p:txBody>
          <a:bodyPr vert="horz" lIns="91427" tIns="45713" rIns="91427" bIns="45713" rtlCol="0" anchor="b"/>
          <a:lstStyle>
            <a:lvl1pPr algn="r" fontAlgn="auto">
              <a:spcBef>
                <a:spcPts val="0"/>
              </a:spcBef>
              <a:spcAft>
                <a:spcPts val="0"/>
              </a:spcAft>
              <a:defRPr sz="1200">
                <a:latin typeface="+mn-lt"/>
                <a:cs typeface="+mn-cs"/>
              </a:defRPr>
            </a:lvl1pPr>
          </a:lstStyle>
          <a:p>
            <a:pPr>
              <a:defRPr/>
            </a:pPr>
            <a:fld id="{EC38784A-52A7-46B3-A04B-552F113BA2A0}" type="slidenum">
              <a:rPr lang="en-US"/>
              <a:pPr>
                <a:defRPr/>
              </a:pPr>
              <a:t>‹#›</a:t>
            </a:fld>
            <a:endParaRPr lang="en-US" dirty="0"/>
          </a:p>
        </p:txBody>
      </p:sp>
    </p:spTree>
    <p:extLst>
      <p:ext uri="{BB962C8B-B14F-4D97-AF65-F5344CB8AC3E}">
        <p14:creationId xmlns:p14="http://schemas.microsoft.com/office/powerpoint/2010/main" xmlns="" val="421185313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43012" name="Slide Number Placeholder 3"/>
          <p:cNvSpPr>
            <a:spLocks noGrp="1"/>
          </p:cNvSpPr>
          <p:nvPr>
            <p:ph type="sldNum" sz="quarter" idx="5"/>
          </p:nvPr>
        </p:nvSpPr>
        <p:spPr/>
        <p:txBody>
          <a:bodyPr/>
          <a:lstStyle/>
          <a:p>
            <a:pPr>
              <a:defRPr/>
            </a:pPr>
            <a:fld id="{07929220-3558-45BA-A8E7-248B615DC3ED}" type="slidenum">
              <a:rPr lang="en-US" smtClean="0"/>
              <a:pPr>
                <a:defRPr/>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79" name="Footer Placeholder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cs typeface="Arial" charset="0"/>
              </a:rPr>
              <a:t>Massachusetts Department of Elementary and Secondary Education</a:t>
            </a:r>
          </a:p>
        </p:txBody>
      </p:sp>
      <p:sp>
        <p:nvSpPr>
          <p:cNvPr id="24580"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98233D-B4BA-4063-BA09-7B0526FF4281}"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8675" name="Footer Placeholder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cs typeface="Arial" charset="0"/>
              </a:rPr>
              <a:t>Massachusetts Department of Elementary and Secondary Education</a:t>
            </a:r>
          </a:p>
        </p:txBody>
      </p:sp>
      <p:sp>
        <p:nvSpPr>
          <p:cNvPr id="28676"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732F83-BB9C-4136-B0E7-42A1E9609576}" type="slidenum">
              <a:rPr lang="en-US">
                <a:cs typeface="Arial" charset="0"/>
              </a:rPr>
              <a:pPr fontAlgn="base">
                <a:spcBef>
                  <a:spcPct val="0"/>
                </a:spcBef>
                <a:spcAft>
                  <a:spcPct val="0"/>
                </a:spcAft>
                <a:defRPr/>
              </a:pPr>
              <a:t>12</a:t>
            </a:fld>
            <a:endParaRPr lang="en-US" dirty="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In this construct, the proficiency gap represents how far all students are from Proficiency. We use the Composite Performance Index (CPI) to measure progress of all students toward Proficiency. The CPI gives schools &amp; districts credit for students who are far from proficiency but move at least one step toward proficiency, thus narrowing the proficiency gap.</a:t>
            </a:r>
          </a:p>
          <a:p>
            <a:pPr>
              <a:spcBef>
                <a:spcPct val="0"/>
              </a:spcBef>
            </a:pPr>
            <a:endParaRPr lang="en-US" dirty="0" smtClean="0"/>
          </a:p>
        </p:txBody>
      </p:sp>
      <p:sp>
        <p:nvSpPr>
          <p:cNvPr id="32771" name="Footer Placeholder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cs typeface="Arial" charset="0"/>
              </a:rPr>
              <a:t>Massachusetts Department of Elementary and Secondary Education</a:t>
            </a:r>
          </a:p>
        </p:txBody>
      </p:sp>
      <p:sp>
        <p:nvSpPr>
          <p:cNvPr id="3277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4CDB20-F890-4186-B5AC-5F763BF316A2}" type="slidenum">
              <a:rPr lang="en-US">
                <a:cs typeface="Arial" charset="0"/>
              </a:rPr>
              <a:pPr fontAlgn="base">
                <a:spcBef>
                  <a:spcPct val="0"/>
                </a:spcBef>
                <a:spcAft>
                  <a:spcPct val="0"/>
                </a:spcAft>
                <a:defRPr/>
              </a:pPr>
              <a:t>13</a:t>
            </a:fld>
            <a:endParaRPr lang="en-US" dirty="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100 point index, full credit = 75 points.</a:t>
            </a:r>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Using high needs group with a minimum</a:t>
            </a:r>
            <a:r>
              <a:rPr lang="en-US" baseline="0" dirty="0" smtClean="0"/>
              <a:t> n of 30 holds over 300 more schools accountable for low income, special education, and ELL students than by using traditional groups alone. </a:t>
            </a:r>
          </a:p>
          <a:p>
            <a:endParaRPr lang="en-US" baseline="0" dirty="0" smtClean="0"/>
          </a:p>
          <a:p>
            <a:r>
              <a:rPr lang="en-US" baseline="0" dirty="0" smtClean="0"/>
              <a:t>In addition, approximately 82% of African-American/Black students and 88% of Hispanic students are included in the high needs group.</a:t>
            </a:r>
          </a:p>
          <a:p>
            <a:endParaRPr lang="en-US" baseline="0" dirty="0" smtClean="0"/>
          </a:p>
          <a:p>
            <a:r>
              <a:rPr lang="en-US" baseline="0" dirty="0" smtClean="0"/>
              <a:t>Due to n sizes at the school level, using the high needs group </a:t>
            </a:r>
            <a:r>
              <a:rPr lang="en-US" sz="1200" kern="1200" dirty="0" smtClean="0">
                <a:solidFill>
                  <a:schemeClr val="tx1"/>
                </a:solidFill>
                <a:latin typeface="+mn-lt"/>
                <a:ea typeface="+mn-ea"/>
                <a:cs typeface="+mn-cs"/>
              </a:rPr>
              <a:t>allows us to hold more schools accountable for African-American/Black and Hispanic students than using the traditional racial/ethnic subgroups alone.</a:t>
            </a:r>
            <a:endParaRPr lang="en-US" dirty="0" smtClean="0"/>
          </a:p>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46083" name="Footer Placeholder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cs typeface="Arial" charset="0"/>
              </a:rPr>
              <a:t>Massachusetts Department of Elementary and Secondary Education</a:t>
            </a:r>
          </a:p>
        </p:txBody>
      </p:sp>
      <p:sp>
        <p:nvSpPr>
          <p:cNvPr id="46084"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34E0AF-83F3-4967-B7CF-3C353B8072EF}" type="slidenum">
              <a:rPr lang="en-US">
                <a:cs typeface="Arial" charset="0"/>
              </a:rPr>
              <a:pPr fontAlgn="base">
                <a:spcBef>
                  <a:spcPct val="0"/>
                </a:spcBef>
                <a:spcAft>
                  <a:spcPct val="0"/>
                </a:spcAft>
                <a:defRPr/>
              </a:pPr>
              <a:t>22</a:t>
            </a:fld>
            <a:endParaRPr lang="en-US" dirty="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rgbClr val="0D1969"/>
                </a:solidFill>
                <a:latin typeface="Calibri" pitchFamily="34" charset="0"/>
                <a:cs typeface="Calibri" pitchFamily="34" charset="0"/>
              </a:rPr>
              <a:t>Title II-A private school obligations remain,</a:t>
            </a:r>
            <a:r>
              <a:rPr lang="en-US" baseline="0" dirty="0" smtClean="0">
                <a:solidFill>
                  <a:srgbClr val="0D1969"/>
                </a:solidFill>
                <a:latin typeface="Calibri" pitchFamily="34" charset="0"/>
                <a:cs typeface="Calibri" pitchFamily="34" charset="0"/>
              </a:rPr>
              <a:t> and are</a:t>
            </a:r>
            <a:r>
              <a:rPr lang="en-US" dirty="0" smtClean="0">
                <a:solidFill>
                  <a:srgbClr val="0D1969"/>
                </a:solidFill>
                <a:latin typeface="Calibri" pitchFamily="34" charset="0"/>
                <a:cs typeface="Calibri" pitchFamily="34" charset="0"/>
              </a:rPr>
              <a:t> not impacted by transfer. If a district has private school participation for Title II-A,</a:t>
            </a:r>
            <a:r>
              <a:rPr lang="en-US" baseline="0" dirty="0" smtClean="0">
                <a:solidFill>
                  <a:srgbClr val="0D1969"/>
                </a:solidFill>
                <a:latin typeface="Calibri" pitchFamily="34" charset="0"/>
                <a:cs typeface="Calibri" pitchFamily="34" charset="0"/>
              </a:rPr>
              <a:t> 100% transfer is not possible.</a:t>
            </a:r>
            <a:endParaRPr lang="en-US" dirty="0" smtClean="0">
              <a:solidFill>
                <a:srgbClr val="0D1969"/>
              </a:solidFill>
              <a:latin typeface="Calibri" pitchFamily="34" charset="0"/>
              <a:cs typeface="Calibri" pitchFamily="34" charset="0"/>
            </a:endParaRPr>
          </a:p>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38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pPr>
              <a:defRPr/>
            </a:pPr>
            <a:fld id="{EC38784A-52A7-46B3-A04B-552F113BA2A0}"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2531" name="Footer Placeholder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cs typeface="Arial" charset="0"/>
              </a:rPr>
              <a:t>Massachusetts Department of Elementary and Secondary Education</a:t>
            </a:r>
          </a:p>
        </p:txBody>
      </p:sp>
      <p:sp>
        <p:nvSpPr>
          <p:cNvPr id="22532" name="Slide Number Placeholder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764631-7551-4541-9322-F69C39D22928}" type="slidenum">
              <a:rPr lang="en-US">
                <a:cs typeface="Arial" charset="0"/>
              </a:rPr>
              <a:pPr fontAlgn="base">
                <a:spcBef>
                  <a:spcPct val="0"/>
                </a:spcBef>
                <a:spcAft>
                  <a:spcPct val="0"/>
                </a:spcAft>
                <a:defRPr/>
              </a:pPr>
              <a:t>9</a:t>
            </a:fld>
            <a:endParaRPr lang="en-US" dirty="0">
              <a:cs typeface="Arial" charset="0"/>
            </a:endParaRP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5" descr="ESE Logo"/>
          <p:cNvPicPr>
            <a:picLocks noChangeAspect="1"/>
          </p:cNvPicPr>
          <p:nvPr/>
        </p:nvPicPr>
        <p:blipFill>
          <a:blip r:embed="rId2" cstate="print">
            <a:lum bright="20000"/>
          </a:blip>
          <a:srcRect r="77994"/>
          <a:stretch>
            <a:fillRect/>
          </a:stretch>
        </p:blipFill>
        <p:spPr bwMode="auto">
          <a:xfrm>
            <a:off x="5867400" y="-381000"/>
            <a:ext cx="3505200" cy="7745413"/>
          </a:xfrm>
          <a:prstGeom prst="rect">
            <a:avLst/>
          </a:prstGeom>
          <a:noFill/>
          <a:ln w="9525">
            <a:noFill/>
            <a:miter lim="800000"/>
            <a:headEnd/>
            <a:tailEnd/>
          </a:ln>
        </p:spPr>
      </p:pic>
      <p:pic>
        <p:nvPicPr>
          <p:cNvPr id="5" name="Picture 10" descr="ESE Logo"/>
          <p:cNvPicPr>
            <a:picLocks noChangeAspect="1"/>
          </p:cNvPicPr>
          <p:nvPr/>
        </p:nvPicPr>
        <p:blipFill>
          <a:blip r:embed="rId3" cstate="print"/>
          <a:srcRect l="22374" t="42899"/>
          <a:stretch>
            <a:fillRect/>
          </a:stretch>
        </p:blipFill>
        <p:spPr bwMode="auto">
          <a:xfrm>
            <a:off x="533400" y="5322888"/>
            <a:ext cx="2611438" cy="935037"/>
          </a:xfrm>
          <a:prstGeom prst="rect">
            <a:avLst/>
          </a:prstGeom>
          <a:noFill/>
          <a:ln w="9525">
            <a:noFill/>
            <a:miter lim="800000"/>
            <a:headEnd/>
            <a:tailEnd/>
          </a:ln>
        </p:spPr>
      </p:pic>
      <p:sp>
        <p:nvSpPr>
          <p:cNvPr id="9" name="Title 1"/>
          <p:cNvSpPr>
            <a:spLocks noGrp="1"/>
          </p:cNvSpPr>
          <p:nvPr>
            <p:ph type="ctrTitle"/>
          </p:nvPr>
        </p:nvSpPr>
        <p:spPr>
          <a:xfrm>
            <a:off x="533400" y="990601"/>
            <a:ext cx="7772400" cy="1905000"/>
          </a:xfrm>
        </p:spPr>
        <p:txBody>
          <a:bodyPr anchor="b"/>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F48E46-B1A0-4C85-8FF6-D057A6C83556}" type="datetime1">
              <a:rPr lang="en-US"/>
              <a:pPr>
                <a:defRPr/>
              </a:pPr>
              <a:t>5/4/2012</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7" name="Slide Number Placeholder 5"/>
          <p:cNvSpPr>
            <a:spLocks noGrp="1"/>
          </p:cNvSpPr>
          <p:nvPr>
            <p:ph type="sldNum" sz="quarter" idx="12"/>
          </p:nvPr>
        </p:nvSpPr>
        <p:spPr/>
        <p:txBody>
          <a:bodyPr/>
          <a:lstStyle>
            <a:lvl1pPr>
              <a:defRPr/>
            </a:lvl1pPr>
          </a:lstStyle>
          <a:p>
            <a:pPr>
              <a:defRPr/>
            </a:pPr>
            <a:fld id="{BAFC8C3A-3F3D-469B-8C90-814A12E8A84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69C09C-7364-4866-A52F-578F7127FBEB}" type="datetime1">
              <a:rPr lang="en-US"/>
              <a:pPr>
                <a:defRPr/>
              </a:pPr>
              <a:t>5/4/2012</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6" name="Slide Number Placeholder 5"/>
          <p:cNvSpPr>
            <a:spLocks noGrp="1"/>
          </p:cNvSpPr>
          <p:nvPr>
            <p:ph type="sldNum" sz="quarter" idx="12"/>
          </p:nvPr>
        </p:nvSpPr>
        <p:spPr/>
        <p:txBody>
          <a:bodyPr/>
          <a:lstStyle>
            <a:lvl1pPr>
              <a:defRPr/>
            </a:lvl1pPr>
          </a:lstStyle>
          <a:p>
            <a:pPr>
              <a:defRPr/>
            </a:pPr>
            <a:fld id="{F7CCB869-E220-471C-AC81-E3E259666F65}"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CBC5BF4-EA11-4275-84EA-12BFEB33BA30}" type="datetime1">
              <a:rPr lang="en-US"/>
              <a:pPr>
                <a:defRPr/>
              </a:pPr>
              <a:t>5/4/2012</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6" name="Slide Number Placeholder 5"/>
          <p:cNvSpPr>
            <a:spLocks noGrp="1"/>
          </p:cNvSpPr>
          <p:nvPr>
            <p:ph type="sldNum" sz="quarter" idx="12"/>
          </p:nvPr>
        </p:nvSpPr>
        <p:spPr/>
        <p:txBody>
          <a:bodyPr/>
          <a:lstStyle>
            <a:lvl1pPr>
              <a:defRPr/>
            </a:lvl1pPr>
          </a:lstStyle>
          <a:p>
            <a:pPr>
              <a:defRPr/>
            </a:pPr>
            <a:fld id="{EBC11B34-BC8C-4A91-9BED-9D1A988E2D2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C61E890-8AB6-432C-ABD9-407B7270C853}" type="datetime1">
              <a:rPr lang="en-US"/>
              <a:pPr>
                <a:defRPr/>
              </a:pPr>
              <a:t>5/4/2012</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6" name="Slide Number Placeholder 5"/>
          <p:cNvSpPr>
            <a:spLocks noGrp="1"/>
          </p:cNvSpPr>
          <p:nvPr>
            <p:ph type="sldNum" sz="quarter" idx="12"/>
          </p:nvPr>
        </p:nvSpPr>
        <p:spPr/>
        <p:txBody>
          <a:bodyPr/>
          <a:lstStyle>
            <a:lvl1pPr>
              <a:defRPr/>
            </a:lvl1pPr>
          </a:lstStyle>
          <a:p>
            <a:pPr>
              <a:defRPr/>
            </a:pPr>
            <a:fld id="{A4DDF47B-86F0-4480-9F46-EA92CE2CFA8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2896DB3D-69F0-4047-9F33-8D485E410E20}" type="datetime1">
              <a:rPr lang="en-US"/>
              <a:pPr>
                <a:defRPr/>
              </a:pPr>
              <a:t>5/4/2012</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9" name="Slide Number Placeholder 5"/>
          <p:cNvSpPr>
            <a:spLocks noGrp="1"/>
          </p:cNvSpPr>
          <p:nvPr>
            <p:ph type="sldNum" sz="quarter" idx="12"/>
          </p:nvPr>
        </p:nvSpPr>
        <p:spPr/>
        <p:txBody>
          <a:bodyPr/>
          <a:lstStyle>
            <a:lvl1pPr>
              <a:defRPr/>
            </a:lvl1pPr>
          </a:lstStyle>
          <a:p>
            <a:pPr>
              <a:defRPr/>
            </a:pPr>
            <a:fld id="{40881F54-C95C-40D7-8ECF-D80AF65DA19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Picture">
    <p:spTree>
      <p:nvGrpSpPr>
        <p:cNvPr id="1" name=""/>
        <p:cNvGrpSpPr/>
        <p:nvPr/>
      </p:nvGrpSpPr>
      <p:grpSpPr>
        <a:xfrm>
          <a:off x="0" y="0"/>
          <a:ext cx="0" cy="0"/>
          <a:chOff x="0" y="0"/>
          <a:chExt cx="0" cy="0"/>
        </a:xfrm>
      </p:grpSpPr>
      <p:pic>
        <p:nvPicPr>
          <p:cNvPr id="5" name="Picture 7" descr="ESE Logo"/>
          <p:cNvPicPr>
            <a:picLocks noChangeAspect="1"/>
          </p:cNvPicPr>
          <p:nvPr/>
        </p:nvPicPr>
        <p:blipFill>
          <a:blip r:embed="rId2" cstate="print">
            <a:lum bright="20000"/>
          </a:blip>
          <a:srcRect t="-1144" r="79430" b="6541"/>
          <a:stretch>
            <a:fillRect/>
          </a:stretch>
        </p:blipFill>
        <p:spPr bwMode="auto">
          <a:xfrm>
            <a:off x="6894513" y="1828800"/>
            <a:ext cx="2249487" cy="5029200"/>
          </a:xfrm>
          <a:prstGeom prst="rect">
            <a:avLst/>
          </a:prstGeom>
          <a:noFill/>
          <a:ln w="9525">
            <a:noFill/>
            <a:miter lim="800000"/>
            <a:headEnd/>
            <a:tailEnd/>
          </a:ln>
        </p:spPr>
      </p:pic>
      <p:pic>
        <p:nvPicPr>
          <p:cNvPr id="6" name="Picture 11" descr="ESE_StarLogo_695x338_color.gif"/>
          <p:cNvPicPr>
            <a:picLocks noChangeAspect="1"/>
          </p:cNvPicPr>
          <p:nvPr/>
        </p:nvPicPr>
        <p:blipFill>
          <a:blip r:embed="rId3" cstate="print"/>
          <a:srcRect l="22374" t="42899"/>
          <a:stretch>
            <a:fillRect/>
          </a:stretch>
        </p:blipFill>
        <p:spPr bwMode="auto">
          <a:xfrm>
            <a:off x="5486400" y="6019800"/>
            <a:ext cx="1828800" cy="654050"/>
          </a:xfrm>
          <a:prstGeom prst="rect">
            <a:avLst/>
          </a:prstGeom>
          <a:noFill/>
          <a:ln w="9525">
            <a:noFill/>
            <a:miter lim="800000"/>
            <a:headEnd/>
            <a:tailEnd/>
          </a:ln>
        </p:spPr>
      </p:pic>
      <p:sp>
        <p:nvSpPr>
          <p:cNvPr id="10" name="Title 1"/>
          <p:cNvSpPr>
            <a:spLocks noGrp="1"/>
          </p:cNvSpPr>
          <p:nvPr>
            <p:ph type="title"/>
          </p:nvPr>
        </p:nvSpPr>
        <p:spPr>
          <a:xfrm>
            <a:off x="685800" y="2209800"/>
            <a:ext cx="6781800" cy="2895600"/>
          </a:xfrm>
        </p:spPr>
        <p:txBody>
          <a:bodyPr anchor="b">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07B2FB32-A0D1-40D9-BE4A-79E477353C20}" type="datetime1">
              <a:rPr lang="en-US"/>
              <a:pPr>
                <a:defRPr/>
              </a:pPr>
              <a:t>5/4/2012</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7" name="Slide Number Placeholder 5"/>
          <p:cNvSpPr>
            <a:spLocks noGrp="1"/>
          </p:cNvSpPr>
          <p:nvPr>
            <p:ph type="sldNum" sz="quarter" idx="12"/>
          </p:nvPr>
        </p:nvSpPr>
        <p:spPr/>
        <p:txBody>
          <a:bodyPr/>
          <a:lstStyle>
            <a:lvl1pPr>
              <a:defRPr/>
            </a:lvl1pPr>
          </a:lstStyle>
          <a:p>
            <a:pPr>
              <a:defRPr/>
            </a:pPr>
            <a:fld id="{154A9BC1-431A-48B5-A73A-0FBD3B2DF48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5AE96AA7-140B-4F52-8B99-EE368D20D7CA}" type="datetime1">
              <a:rPr lang="en-US"/>
              <a:pPr>
                <a:defRPr/>
              </a:pPr>
              <a:t>5/4/2012</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9" name="Slide Number Placeholder 5"/>
          <p:cNvSpPr>
            <a:spLocks noGrp="1"/>
          </p:cNvSpPr>
          <p:nvPr>
            <p:ph type="sldNum" sz="quarter" idx="12"/>
          </p:nvPr>
        </p:nvSpPr>
        <p:spPr/>
        <p:txBody>
          <a:bodyPr/>
          <a:lstStyle>
            <a:lvl1pPr>
              <a:defRPr/>
            </a:lvl1pPr>
          </a:lstStyle>
          <a:p>
            <a:pPr>
              <a:defRPr/>
            </a:pPr>
            <a:fld id="{BBEE7D03-58F1-47C9-B983-13A9955A1C1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0312715-3A63-41DF-959B-C2252E304E4B}" type="datetime1">
              <a:rPr lang="en-US"/>
              <a:pPr>
                <a:defRPr/>
              </a:pPr>
              <a:t>5/4/2012</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5" name="Slide Number Placeholder 5"/>
          <p:cNvSpPr>
            <a:spLocks noGrp="1"/>
          </p:cNvSpPr>
          <p:nvPr>
            <p:ph type="sldNum" sz="quarter" idx="12"/>
          </p:nvPr>
        </p:nvSpPr>
        <p:spPr/>
        <p:txBody>
          <a:bodyPr/>
          <a:lstStyle>
            <a:lvl1pPr>
              <a:defRPr/>
            </a:lvl1pPr>
          </a:lstStyle>
          <a:p>
            <a:pPr>
              <a:defRPr/>
            </a:pPr>
            <a:fld id="{740557A9-83EC-42E0-9DA7-C6B8F44C303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37B4B12-7A67-47FF-B042-C3F55BB31A95}" type="datetime1">
              <a:rPr lang="en-US"/>
              <a:pPr>
                <a:defRPr/>
              </a:pPr>
              <a:t>5/4/2012</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dirty="0"/>
              <a:t>Massachusetts Department of Elementary and Secondary Education</a:t>
            </a:r>
          </a:p>
        </p:txBody>
      </p:sp>
      <p:sp>
        <p:nvSpPr>
          <p:cNvPr id="4" name="Slide Number Placeholder 5"/>
          <p:cNvSpPr>
            <a:spLocks noGrp="1"/>
          </p:cNvSpPr>
          <p:nvPr>
            <p:ph type="sldNum" sz="quarter" idx="12"/>
          </p:nvPr>
        </p:nvSpPr>
        <p:spPr/>
        <p:txBody>
          <a:bodyPr/>
          <a:lstStyle>
            <a:lvl1pPr>
              <a:defRPr/>
            </a:lvl1pPr>
          </a:lstStyle>
          <a:p>
            <a:pPr>
              <a:defRPr/>
            </a:pPr>
            <a:fld id="{08CE5332-D12C-4787-A25F-974CAA7C406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7"/>
          <p:cNvSpPr>
            <a:spLocks noGrp="1"/>
          </p:cNvSpPr>
          <p:nvPr>
            <p:ph type="dt" sz="half" idx="14"/>
          </p:nvPr>
        </p:nvSpPr>
        <p:spPr/>
        <p:txBody>
          <a:bodyPr/>
          <a:lstStyle>
            <a:lvl1pPr>
              <a:defRPr/>
            </a:lvl1pPr>
          </a:lstStyle>
          <a:p>
            <a:pPr>
              <a:defRPr/>
            </a:pPr>
            <a:fld id="{A9A54988-BE02-4300-8FF3-DEA9EA8D107B}" type="datetime1">
              <a:rPr lang="en-US"/>
              <a:pPr>
                <a:defRPr/>
              </a:pPr>
              <a:t>5/4/2012</a:t>
            </a:fld>
            <a:endParaRPr lang="en-US" dirty="0"/>
          </a:p>
        </p:txBody>
      </p:sp>
      <p:sp>
        <p:nvSpPr>
          <p:cNvPr id="6" name="Slide Number Placeholder 8"/>
          <p:cNvSpPr>
            <a:spLocks noGrp="1"/>
          </p:cNvSpPr>
          <p:nvPr>
            <p:ph type="sldNum" sz="quarter" idx="15"/>
          </p:nvPr>
        </p:nvSpPr>
        <p:spPr/>
        <p:txBody>
          <a:bodyPr/>
          <a:lstStyle>
            <a:lvl1pPr algn="ctr">
              <a:defRPr/>
            </a:lvl1pPr>
          </a:lstStyle>
          <a:p>
            <a:pPr>
              <a:defRPr/>
            </a:pPr>
            <a:fld id="{9B03EA86-B272-4975-AD1F-6D58D19951B9}" type="slidenum">
              <a:rPr lang="en-US"/>
              <a:pPr>
                <a:defRPr/>
              </a:pPr>
              <a:t>‹#›</a:t>
            </a:fld>
            <a:endParaRPr lang="en-US" dirty="0"/>
          </a:p>
        </p:txBody>
      </p:sp>
      <p:sp>
        <p:nvSpPr>
          <p:cNvPr id="7" name="Footer Placeholder 9"/>
          <p:cNvSpPr>
            <a:spLocks noGrp="1"/>
          </p:cNvSpPr>
          <p:nvPr>
            <p:ph type="ftr" sz="quarter" idx="16"/>
          </p:nvPr>
        </p:nvSpPr>
        <p:spPr/>
        <p:txBody>
          <a:bodyPr/>
          <a:lstStyle>
            <a:lvl1pPr>
              <a:defRPr sz="1100"/>
            </a:lvl1pPr>
          </a:lstStyle>
          <a:p>
            <a:pPr>
              <a:defRPr/>
            </a:pPr>
            <a:r>
              <a:rPr lang="en-US" dirty="0"/>
              <a:t>Massachusetts Department of Elementary and Secondary Education</a:t>
            </a:r>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14"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9634" name="Picture 8" descr="ESE_StarLogo_2881_1401_transparent_color.gif"/>
          <p:cNvPicPr>
            <a:picLocks noChangeAspect="1"/>
          </p:cNvPicPr>
          <p:nvPr/>
        </p:nvPicPr>
        <p:blipFill>
          <a:blip r:embed="rId14" cstate="print">
            <a:lum bright="40000"/>
          </a:blip>
          <a:srcRect r="76031"/>
          <a:stretch>
            <a:fillRect/>
          </a:stretch>
        </p:blipFill>
        <p:spPr bwMode="auto">
          <a:xfrm>
            <a:off x="8258175" y="4953000"/>
            <a:ext cx="914400" cy="1905000"/>
          </a:xfrm>
          <a:prstGeom prst="rect">
            <a:avLst/>
          </a:prstGeom>
          <a:noFill/>
          <a:ln w="9525">
            <a:noFill/>
            <a:miter lim="800000"/>
            <a:headEnd/>
            <a:tailEnd/>
          </a:ln>
        </p:spPr>
      </p:pic>
      <p:pic>
        <p:nvPicPr>
          <p:cNvPr id="69635" name="Picture 7" descr="ESE_StarLogo_2881_1401_transparent_color.gif"/>
          <p:cNvPicPr>
            <a:picLocks noChangeAspect="1"/>
          </p:cNvPicPr>
          <p:nvPr/>
        </p:nvPicPr>
        <p:blipFill>
          <a:blip r:embed="rId14" cstate="print">
            <a:lum bright="40000"/>
          </a:blip>
          <a:srcRect r="76031"/>
          <a:stretch>
            <a:fillRect/>
          </a:stretch>
        </p:blipFill>
        <p:spPr bwMode="auto">
          <a:xfrm>
            <a:off x="8258175" y="4953000"/>
            <a:ext cx="914400" cy="1905000"/>
          </a:xfrm>
          <a:prstGeom prst="rect">
            <a:avLst/>
          </a:prstGeom>
          <a:noFill/>
          <a:ln w="9525">
            <a:noFill/>
            <a:miter lim="800000"/>
            <a:headEnd/>
            <a:tailEnd/>
          </a:ln>
        </p:spPr>
      </p:pic>
      <p:pic>
        <p:nvPicPr>
          <p:cNvPr id="69636" name="Picture 6" descr="ESE Logo"/>
          <p:cNvPicPr>
            <a:picLocks noChangeAspect="1"/>
          </p:cNvPicPr>
          <p:nvPr/>
        </p:nvPicPr>
        <p:blipFill>
          <a:blip r:embed="rId14" cstate="print">
            <a:lum bright="40000"/>
          </a:blip>
          <a:srcRect r="76031"/>
          <a:stretch>
            <a:fillRect/>
          </a:stretch>
        </p:blipFill>
        <p:spPr bwMode="auto">
          <a:xfrm>
            <a:off x="8258175" y="4953000"/>
            <a:ext cx="914400" cy="1905000"/>
          </a:xfrm>
          <a:prstGeom prst="rect">
            <a:avLst/>
          </a:prstGeom>
          <a:noFill/>
          <a:ln w="9525">
            <a:noFill/>
            <a:miter lim="800000"/>
            <a:headEnd/>
            <a:tailEnd/>
          </a:ln>
        </p:spPr>
      </p:pic>
      <p:sp>
        <p:nvSpPr>
          <p:cNvPr id="69637" name="Title Placeholder 1"/>
          <p:cNvSpPr>
            <a:spLocks noGrp="1"/>
          </p:cNvSpPr>
          <p:nvPr>
            <p:ph type="title"/>
          </p:nvPr>
        </p:nvSpPr>
        <p:spPr bwMode="auto">
          <a:xfrm>
            <a:off x="609600" y="274638"/>
            <a:ext cx="7924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9638" name="Text Placeholder 2"/>
          <p:cNvSpPr>
            <a:spLocks noGrp="1"/>
          </p:cNvSpPr>
          <p:nvPr>
            <p:ph type="body" idx="1"/>
          </p:nvPr>
        </p:nvSpPr>
        <p:spPr bwMode="auto">
          <a:xfrm>
            <a:off x="609600" y="1524000"/>
            <a:ext cx="7924800" cy="4602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656FD5C-0163-49D6-968B-33C5309106B3}" type="datetime1">
              <a:rPr lang="en-US"/>
              <a:pPr>
                <a:defRPr/>
              </a:pPr>
              <a:t>5/4/2012</a:t>
            </a:fld>
            <a:endParaRPr lang="en-US" dirty="0"/>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dirty="0"/>
              <a:t>Massachusetts Department of Elementary and Secondary Education</a:t>
            </a:r>
          </a:p>
        </p:txBody>
      </p:sp>
      <p:sp>
        <p:nvSpPr>
          <p:cNvPr id="6" name="Slide Number Placeholder 5"/>
          <p:cNvSpPr>
            <a:spLocks noGrp="1"/>
          </p:cNvSpPr>
          <p:nvPr>
            <p:ph type="sldNum" sz="quarter" idx="4"/>
          </p:nvPr>
        </p:nvSpPr>
        <p:spPr>
          <a:xfrm>
            <a:off x="8486775" y="5257800"/>
            <a:ext cx="533400" cy="457200"/>
          </a:xfrm>
          <a:prstGeom prst="rect">
            <a:avLst/>
          </a:prstGeom>
        </p:spPr>
        <p:txBody>
          <a:bodyPr vert="horz" lIns="91440" tIns="45720" rIns="91440" bIns="45720" rtlCol="0" anchor="ctr"/>
          <a:lstStyle>
            <a:lvl1pPr algn="ctr" fontAlgn="auto">
              <a:spcBef>
                <a:spcPts val="0"/>
              </a:spcBef>
              <a:spcAft>
                <a:spcPts val="0"/>
              </a:spcAft>
              <a:defRPr sz="1600">
                <a:solidFill>
                  <a:schemeClr val="tx1">
                    <a:tint val="75000"/>
                  </a:schemeClr>
                </a:solidFill>
                <a:latin typeface="+mj-lt"/>
                <a:cs typeface="+mn-cs"/>
              </a:defRPr>
            </a:lvl1pPr>
          </a:lstStyle>
          <a:p>
            <a:pPr>
              <a:defRPr/>
            </a:pPr>
            <a:fld id="{9E0D6623-A8CE-4CD4-9590-D6E4E37A60E2}"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62" r:id="rId1"/>
    <p:sldLayoutId id="2147483761" r:id="rId2"/>
    <p:sldLayoutId id="2147483760" r:id="rId3"/>
    <p:sldLayoutId id="2147483763" r:id="rId4"/>
    <p:sldLayoutId id="2147483759" r:id="rId5"/>
    <p:sldLayoutId id="2147483758" r:id="rId6"/>
    <p:sldLayoutId id="2147483757" r:id="rId7"/>
    <p:sldLayoutId id="2147483756" r:id="rId8"/>
    <p:sldLayoutId id="2147483764" r:id="rId9"/>
    <p:sldLayoutId id="2147483755" r:id="rId10"/>
    <p:sldLayoutId id="2147483754" r:id="rId11"/>
    <p:sldLayoutId id="2147483753" r:id="rId12"/>
  </p:sldLayoutIdLst>
  <p:hf hdr="0" dt="0"/>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Georgia" pitchFamily="18" charset="0"/>
        </a:defRPr>
      </a:lvl2pPr>
      <a:lvl3pPr algn="l" rtl="0" eaLnBrk="0" fontAlgn="base" hangingPunct="0">
        <a:spcBef>
          <a:spcPct val="0"/>
        </a:spcBef>
        <a:spcAft>
          <a:spcPct val="0"/>
        </a:spcAft>
        <a:defRPr sz="4400">
          <a:solidFill>
            <a:schemeClr val="tx1"/>
          </a:solidFill>
          <a:latin typeface="Georgia" pitchFamily="18" charset="0"/>
        </a:defRPr>
      </a:lvl3pPr>
      <a:lvl4pPr algn="l" rtl="0" eaLnBrk="0" fontAlgn="base" hangingPunct="0">
        <a:spcBef>
          <a:spcPct val="0"/>
        </a:spcBef>
        <a:spcAft>
          <a:spcPct val="0"/>
        </a:spcAft>
        <a:defRPr sz="4400">
          <a:solidFill>
            <a:schemeClr val="tx1"/>
          </a:solidFill>
          <a:latin typeface="Georgia" pitchFamily="18" charset="0"/>
        </a:defRPr>
      </a:lvl4pPr>
      <a:lvl5pPr algn="l" rtl="0" eaLnBrk="0" fontAlgn="base" hangingPunct="0">
        <a:spcBef>
          <a:spcPct val="0"/>
        </a:spcBef>
        <a:spcAft>
          <a:spcPct val="0"/>
        </a:spcAft>
        <a:defRPr sz="4400">
          <a:solidFill>
            <a:schemeClr val="tx1"/>
          </a:solidFill>
          <a:latin typeface="Georgia" pitchFamily="18" charset="0"/>
        </a:defRPr>
      </a:lvl5pPr>
      <a:lvl6pPr marL="457200" algn="l" rtl="0" fontAlgn="base">
        <a:spcBef>
          <a:spcPct val="0"/>
        </a:spcBef>
        <a:spcAft>
          <a:spcPct val="0"/>
        </a:spcAft>
        <a:defRPr sz="4400">
          <a:solidFill>
            <a:schemeClr val="tx1"/>
          </a:solidFill>
          <a:latin typeface="Georgia" pitchFamily="18" charset="0"/>
        </a:defRPr>
      </a:lvl6pPr>
      <a:lvl7pPr marL="914400" algn="l" rtl="0" fontAlgn="base">
        <a:spcBef>
          <a:spcPct val="0"/>
        </a:spcBef>
        <a:spcAft>
          <a:spcPct val="0"/>
        </a:spcAft>
        <a:defRPr sz="4400">
          <a:solidFill>
            <a:schemeClr val="tx1"/>
          </a:solidFill>
          <a:latin typeface="Georgia" pitchFamily="18" charset="0"/>
        </a:defRPr>
      </a:lvl7pPr>
      <a:lvl8pPr marL="1371600" algn="l" rtl="0" fontAlgn="base">
        <a:spcBef>
          <a:spcPct val="0"/>
        </a:spcBef>
        <a:spcAft>
          <a:spcPct val="0"/>
        </a:spcAft>
        <a:defRPr sz="4400">
          <a:solidFill>
            <a:schemeClr val="tx1"/>
          </a:solidFill>
          <a:latin typeface="Georgia" pitchFamily="18" charset="0"/>
        </a:defRPr>
      </a:lvl8pPr>
      <a:lvl9pPr marL="1828800" algn="l" rtl="0" fontAlgn="base">
        <a:spcBef>
          <a:spcPct val="0"/>
        </a:spcBef>
        <a:spcAft>
          <a:spcPct val="0"/>
        </a:spcAft>
        <a:defRPr sz="4400">
          <a:solidFill>
            <a:schemeClr val="tx1"/>
          </a:solidFill>
          <a:latin typeface="Georgia" pitchFamily="18" charset="0"/>
        </a:defRPr>
      </a:lvl9pPr>
    </p:titleStyle>
    <p:bodyStyle>
      <a:lvl1pPr marL="342900" indent="-342900" algn="l" rtl="0" eaLnBrk="0" fontAlgn="base" hangingPunct="0">
        <a:spcBef>
          <a:spcPct val="20000"/>
        </a:spcBef>
        <a:spcAft>
          <a:spcPct val="0"/>
        </a:spcAft>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rtl="0" eaLnBrk="0" fontAlgn="base" hangingPunct="0">
        <a:spcBef>
          <a:spcPct val="20000"/>
        </a:spcBef>
        <a:spcAft>
          <a:spcPct val="0"/>
        </a:spcAft>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rtl="0" eaLnBrk="0" fontAlgn="base" hangingPunct="0">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rtl="0" eaLnBrk="0" fontAlgn="base" hangingPunct="0">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rtl="0" eaLnBrk="0" fontAlgn="base" hangingPunct="0">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 Id="rId3" Type="http://schemas.openxmlformats.org/officeDocument/2006/relationships/image" Target="../media/image5.png"/>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image" Target="../media/image6.pn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image" Target="../media/image7.png"/>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 Id="rId3" Type="http://schemas.openxmlformats.org/officeDocument/2006/relationships/image" Target="../media/image8.png"/>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5.xml"/>
  <Relationship Id="rId3" Type="http://schemas.openxmlformats.org/officeDocument/2006/relationships/image" Target="../media/image9.png"/>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7.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4.png"/>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8.xml"/>
  <Relationship Id="rId2" Type="http://schemas.openxmlformats.org/officeDocument/2006/relationships/notesSlide" Target="../notesSlides/notesSlide30.xml"/>
  <Relationship Id="rId3" Type="http://schemas.openxmlformats.org/officeDocument/2006/relationships/image" Target="../media/image10.png"/>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1.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2.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8.xml"/>
  <Relationship Id="rId2" Type="http://schemas.openxmlformats.org/officeDocument/2006/relationships/notesSlide" Target="../notesSlides/notesSlide33.xml"/>
  <Relationship Id="rId3" Type="http://schemas.openxmlformats.org/officeDocument/2006/relationships/image" Target="../media/image11.png"/>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4.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5.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6.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7.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8.xml"/>
  <Relationship Id="rId3" Type="http://schemas.openxmlformats.org/officeDocument/2006/relationships/image" Target="../media/image12.png"/>
  <Relationship Id="rId4" Type="http://schemas.openxmlformats.org/officeDocument/2006/relationships/hyperlink" TargetMode="External" Target="mailto:ESEA@doe.mass.edu"/>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3.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mn-lt"/>
              </a:rPr>
              <a:t>ESEA Flexibility</a:t>
            </a:r>
            <a:endParaRPr lang="en-US" dirty="0">
              <a:latin typeface="+mn-lt"/>
            </a:endParaRPr>
          </a:p>
        </p:txBody>
      </p:sp>
      <p:sp>
        <p:nvSpPr>
          <p:cNvPr id="3" name="Subtitle 2"/>
          <p:cNvSpPr>
            <a:spLocks noGrp="1"/>
          </p:cNvSpPr>
          <p:nvPr>
            <p:ph type="subTitle" idx="1"/>
          </p:nvPr>
        </p:nvSpPr>
        <p:spPr>
          <a:xfrm>
            <a:off x="533400" y="2895600"/>
            <a:ext cx="6400800" cy="2286000"/>
          </a:xfrm>
        </p:spPr>
        <p:txBody>
          <a:bodyPr>
            <a:normAutofit/>
          </a:bodyPr>
          <a:lstStyle/>
          <a:p>
            <a:pPr>
              <a:lnSpc>
                <a:spcPct val="110000"/>
              </a:lnSpc>
              <a:spcBef>
                <a:spcPts val="0"/>
              </a:spcBef>
            </a:pPr>
            <a:r>
              <a:rPr lang="en-US" dirty="0" smtClean="0"/>
              <a:t>C</a:t>
            </a:r>
            <a:r>
              <a:rPr lang="en-US" sz="3200" dirty="0" smtClean="0">
                <a:latin typeface="Calibri" pitchFamily="34" charset="0"/>
                <a:cs typeface="Calibri" pitchFamily="34" charset="0"/>
              </a:rPr>
              <a:t>hanges to School &amp; District </a:t>
            </a:r>
          </a:p>
          <a:p>
            <a:pPr>
              <a:lnSpc>
                <a:spcPct val="110000"/>
              </a:lnSpc>
              <a:spcBef>
                <a:spcPts val="0"/>
              </a:spcBef>
            </a:pPr>
            <a:r>
              <a:rPr lang="en-US" sz="3200" dirty="0" smtClean="0">
                <a:latin typeface="Calibri" pitchFamily="34" charset="0"/>
                <a:cs typeface="Calibri" pitchFamily="34" charset="0"/>
              </a:rPr>
              <a:t>Accountability and Assistance</a:t>
            </a:r>
          </a:p>
          <a:p>
            <a:pPr>
              <a:lnSpc>
                <a:spcPct val="110000"/>
              </a:lnSpc>
              <a:spcBef>
                <a:spcPts val="0"/>
              </a:spcBef>
            </a:pPr>
            <a:endParaRPr lang="en-US" sz="2000" dirty="0" smtClean="0"/>
          </a:p>
          <a:p>
            <a:r>
              <a:rPr lang="en-US" sz="2400" dirty="0" smtClean="0">
                <a:latin typeface="+mn-lt"/>
              </a:rPr>
              <a:t>April 2012</a:t>
            </a:r>
            <a:endParaRPr lang="en-US" sz="2400"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US" dirty="0" smtClean="0">
                <a:latin typeface="+mn-lt"/>
              </a:rPr>
              <a:t>What is our state framework?</a:t>
            </a:r>
          </a:p>
        </p:txBody>
      </p:sp>
      <p:pic>
        <p:nvPicPr>
          <p:cNvPr id="3075" name="Picture 3" descr="In Massachusetts, a district is assigned the level of its lowest performing school unless the district was independently placed in a lower level as a result of Board action. The state's framework intentionally places a small number of schools in the most serious level so that the state may target resources and intervention appropriately. Both the state and the district have accountability and assistance roles under this framework."/>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7115175" cy="4767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533400" y="274638"/>
            <a:ext cx="8077200" cy="1143000"/>
          </a:xfrm>
        </p:spPr>
        <p:txBody>
          <a:bodyPr/>
          <a:lstStyle/>
          <a:p>
            <a:r>
              <a:rPr lang="en-US" sz="4000" dirty="0" smtClean="0">
                <a:latin typeface="+mn-lt"/>
              </a:rPr>
              <a:t>What were the waiver requirements?</a:t>
            </a:r>
          </a:p>
        </p:txBody>
      </p:sp>
      <p:sp>
        <p:nvSpPr>
          <p:cNvPr id="58370" name="Content Placeholder 2"/>
          <p:cNvSpPr>
            <a:spLocks noGrp="1"/>
          </p:cNvSpPr>
          <p:nvPr>
            <p:ph idx="1"/>
          </p:nvPr>
        </p:nvSpPr>
        <p:spPr>
          <a:xfrm>
            <a:off x="533400" y="1295400"/>
            <a:ext cx="8382000" cy="5029200"/>
          </a:xfrm>
        </p:spPr>
        <p:txBody>
          <a:bodyPr/>
          <a:lstStyle/>
          <a:p>
            <a:pPr>
              <a:spcBef>
                <a:spcPct val="0"/>
              </a:spcBef>
            </a:pPr>
            <a:r>
              <a:rPr lang="en-US" sz="2400" dirty="0" smtClean="0">
                <a:latin typeface="+mn-lt"/>
                <a:ea typeface="ＭＳ Ｐゴシック" pitchFamily="34" charset="-128"/>
              </a:rPr>
              <a:t>Set new ambitious but attainable annual targets toward specific goals</a:t>
            </a:r>
          </a:p>
          <a:p>
            <a:pPr lvl="1">
              <a:spcBef>
                <a:spcPct val="0"/>
              </a:spcBef>
            </a:pPr>
            <a:r>
              <a:rPr lang="en-US" sz="2000" dirty="0" smtClean="0">
                <a:latin typeface="+mn-lt"/>
                <a:ea typeface="ＭＳ Ｐゴシック" pitchFamily="34" charset="-128"/>
              </a:rPr>
              <a:t>State, districts, schools, student groups</a:t>
            </a:r>
            <a:br>
              <a:rPr lang="en-US" sz="2000" dirty="0" smtClean="0">
                <a:latin typeface="+mn-lt"/>
                <a:ea typeface="ＭＳ Ｐゴシック" pitchFamily="34" charset="-128"/>
              </a:rPr>
            </a:br>
            <a:endParaRPr lang="en-US" sz="2000" dirty="0" smtClean="0">
              <a:latin typeface="+mn-lt"/>
              <a:ea typeface="ＭＳ Ｐゴシック" pitchFamily="34" charset="-128"/>
            </a:endParaRPr>
          </a:p>
          <a:p>
            <a:pPr>
              <a:spcBef>
                <a:spcPct val="0"/>
              </a:spcBef>
            </a:pPr>
            <a:r>
              <a:rPr lang="en-US" sz="2400" dirty="0" smtClean="0">
                <a:latin typeface="+mn-lt"/>
                <a:ea typeface="ＭＳ Ｐゴシック" pitchFamily="34" charset="-128"/>
              </a:rPr>
              <a:t>Implement system of differentiated recognition, accountability, &amp; support</a:t>
            </a:r>
          </a:p>
          <a:p>
            <a:pPr lvl="1">
              <a:spcBef>
                <a:spcPct val="0"/>
              </a:spcBef>
            </a:pPr>
            <a:r>
              <a:rPr lang="en-US" sz="2000" dirty="0" smtClean="0">
                <a:latin typeface="+mn-lt"/>
                <a:ea typeface="ＭＳ Ｐゴシック" pitchFamily="34" charset="-128"/>
              </a:rPr>
              <a:t>Identify high performance &amp;/or growth, persistent subgroup issues, lowest performance, schools not meeting annual targets</a:t>
            </a:r>
            <a:br>
              <a:rPr lang="en-US" sz="2000" dirty="0" smtClean="0">
                <a:latin typeface="+mn-lt"/>
                <a:ea typeface="ＭＳ Ｐゴシック" pitchFamily="34" charset="-128"/>
              </a:rPr>
            </a:br>
            <a:endParaRPr lang="en-US" sz="2000" dirty="0" smtClean="0">
              <a:latin typeface="+mn-lt"/>
              <a:ea typeface="ＭＳ Ｐゴシック" pitchFamily="34" charset="-128"/>
            </a:endParaRPr>
          </a:p>
          <a:p>
            <a:pPr>
              <a:spcBef>
                <a:spcPct val="0"/>
              </a:spcBef>
            </a:pPr>
            <a:r>
              <a:rPr lang="en-US" sz="2400" dirty="0" smtClean="0">
                <a:latin typeface="+mn-lt"/>
                <a:ea typeface="ＭＳ Ｐゴシック" pitchFamily="34" charset="-128"/>
              </a:rPr>
              <a:t>Adopt college- &amp; career-ready standards &amp; assessments</a:t>
            </a:r>
            <a:br>
              <a:rPr lang="en-US" sz="2400" dirty="0" smtClean="0">
                <a:latin typeface="+mn-lt"/>
                <a:ea typeface="ＭＳ Ｐゴシック" pitchFamily="34" charset="-128"/>
              </a:rPr>
            </a:br>
            <a:endParaRPr lang="en-US" sz="2400" dirty="0" smtClean="0">
              <a:latin typeface="+mn-lt"/>
              <a:ea typeface="ＭＳ Ｐゴシック" pitchFamily="34" charset="-128"/>
            </a:endParaRPr>
          </a:p>
          <a:p>
            <a:pPr>
              <a:spcBef>
                <a:spcPct val="0"/>
              </a:spcBef>
            </a:pPr>
            <a:r>
              <a:rPr lang="en-US" sz="2400" dirty="0" smtClean="0">
                <a:latin typeface="+mn-lt"/>
                <a:ea typeface="ＭＳ Ｐゴシック" pitchFamily="34" charset="-128"/>
              </a:rPr>
              <a:t>Implement educator evaluation system</a:t>
            </a:r>
            <a:br>
              <a:rPr lang="en-US" sz="2400" dirty="0" smtClean="0">
                <a:latin typeface="+mn-lt"/>
                <a:ea typeface="ＭＳ Ｐゴシック" pitchFamily="34" charset="-128"/>
              </a:rPr>
            </a:br>
            <a:endParaRPr lang="en-US" sz="2400" dirty="0" smtClean="0">
              <a:latin typeface="+mn-lt"/>
              <a:ea typeface="ＭＳ Ｐゴシック" pitchFamily="34" charset="-128"/>
            </a:endParaRPr>
          </a:p>
          <a:p>
            <a:pPr>
              <a:spcBef>
                <a:spcPct val="0"/>
              </a:spcBef>
            </a:pPr>
            <a:r>
              <a:rPr lang="en-US" sz="2400" dirty="0" smtClean="0">
                <a:latin typeface="+mn-lt"/>
                <a:ea typeface="ＭＳ Ｐゴシック" pitchFamily="34" charset="-128"/>
              </a:rPr>
              <a:t>Reduce duplication &amp; burden</a:t>
            </a:r>
          </a:p>
        </p:txBody>
      </p:sp>
      <p:sp>
        <p:nvSpPr>
          <p:cNvPr id="4" name="Footer Placeholder 3"/>
          <p:cNvSpPr>
            <a:spLocks noGrp="1"/>
          </p:cNvSpPr>
          <p:nvPr>
            <p:ph type="ftr" sz="quarter" idx="11"/>
          </p:nvPr>
        </p:nvSpPr>
        <p:spPr/>
        <p:txBody>
          <a:bodyPr/>
          <a:lstStyle/>
          <a:p>
            <a:pPr>
              <a:defRPr/>
            </a:pPr>
            <a:r>
              <a:rPr lang="en-US"/>
              <a:t>Massachusetts Department of Elementary and Secondary Education</a:t>
            </a:r>
          </a:p>
        </p:txBody>
      </p:sp>
      <p:sp>
        <p:nvSpPr>
          <p:cNvPr id="5" name="Slide Number Placeholder 4"/>
          <p:cNvSpPr>
            <a:spLocks noGrp="1"/>
          </p:cNvSpPr>
          <p:nvPr>
            <p:ph type="sldNum" sz="quarter" idx="12"/>
          </p:nvPr>
        </p:nvSpPr>
        <p:spPr/>
        <p:txBody>
          <a:bodyPr/>
          <a:lstStyle/>
          <a:p>
            <a:pPr>
              <a:defRPr/>
            </a:pPr>
            <a:fld id="{0A121A84-6643-4783-AF00-16F29D307AA3}" type="slidenum">
              <a:rPr lang="en-US">
                <a:latin typeface="+mn-lt"/>
              </a:rPr>
              <a:pPr>
                <a:defRPr/>
              </a:pPr>
              <a:t>11</a:t>
            </a:fld>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37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8370">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8370">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837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smtClean="0">
                <a:latin typeface="+mn-lt"/>
              </a:rPr>
              <a:t>Why seek flexibility?</a:t>
            </a:r>
            <a:endParaRPr lang="en-US" dirty="0">
              <a:latin typeface="+mn-lt"/>
            </a:endParaRPr>
          </a:p>
        </p:txBody>
      </p:sp>
      <p:sp>
        <p:nvSpPr>
          <p:cNvPr id="64514" name="Content Placeholder 2"/>
          <p:cNvSpPr>
            <a:spLocks noGrp="1"/>
          </p:cNvSpPr>
          <p:nvPr>
            <p:ph idx="1"/>
          </p:nvPr>
        </p:nvSpPr>
        <p:spPr>
          <a:xfrm>
            <a:off x="609600" y="1371600"/>
            <a:ext cx="7924800" cy="4800600"/>
          </a:xfrm>
        </p:spPr>
        <p:txBody>
          <a:bodyPr/>
          <a:lstStyle/>
          <a:p>
            <a:r>
              <a:rPr lang="en-US" sz="2400" dirty="0" smtClean="0">
                <a:latin typeface="+mn-lt"/>
              </a:rPr>
              <a:t>Unify accountability &amp; assistance system</a:t>
            </a:r>
          </a:p>
          <a:p>
            <a:pPr lvl="1"/>
            <a:r>
              <a:rPr lang="en-US" sz="2000" dirty="0" smtClean="0">
                <a:latin typeface="+mn-lt"/>
              </a:rPr>
              <a:t>Bring together state &amp; federal requirements</a:t>
            </a:r>
          </a:p>
          <a:p>
            <a:pPr lvl="1"/>
            <a:r>
              <a:rPr lang="en-US" sz="2000" dirty="0" smtClean="0">
                <a:latin typeface="+mn-lt"/>
              </a:rPr>
              <a:t>Better differentiate between schools</a:t>
            </a:r>
          </a:p>
          <a:p>
            <a:r>
              <a:rPr lang="en-US" sz="2400" dirty="0" smtClean="0">
                <a:latin typeface="+mn-lt"/>
              </a:rPr>
              <a:t>Maintain Massachusetts’ track record in setting high standards &amp; expectations</a:t>
            </a:r>
          </a:p>
          <a:p>
            <a:pPr lvl="1"/>
            <a:r>
              <a:rPr lang="en-US" sz="2000" dirty="0" smtClean="0">
                <a:latin typeface="+mn-lt"/>
              </a:rPr>
              <a:t>Goals that are ambitious &amp; attainable</a:t>
            </a:r>
          </a:p>
          <a:p>
            <a:r>
              <a:rPr lang="en-US" sz="2400" dirty="0" smtClean="0">
                <a:latin typeface="+mn-lt"/>
              </a:rPr>
              <a:t>Incentivize improved student achievement in all schools</a:t>
            </a:r>
          </a:p>
          <a:p>
            <a:r>
              <a:rPr lang="en-US" sz="2400" dirty="0" smtClean="0">
                <a:latin typeface="+mn-lt"/>
              </a:rPr>
              <a:t>Identify schools that need the most assistance in the aggregate &amp; for student subgroups, and recognize high achieving and improving schools</a:t>
            </a:r>
          </a:p>
          <a:p>
            <a:r>
              <a:rPr lang="en-US" sz="2400" dirty="0" smtClean="0">
                <a:latin typeface="+mn-lt"/>
              </a:rPr>
              <a:t>Focus more deliberately on proficiency gaps</a:t>
            </a:r>
          </a:p>
          <a:p>
            <a:r>
              <a:rPr lang="en-US" sz="2400" dirty="0" smtClean="0">
                <a:latin typeface="+mn-lt"/>
              </a:rPr>
              <a:t>Incorporate growth in accountability determinations</a:t>
            </a:r>
          </a:p>
        </p:txBody>
      </p:sp>
      <p:sp>
        <p:nvSpPr>
          <p:cNvPr id="4" name="Footer Placeholder 3"/>
          <p:cNvSpPr>
            <a:spLocks noGrp="1"/>
          </p:cNvSpPr>
          <p:nvPr>
            <p:ph type="ftr" sz="quarter" idx="11"/>
          </p:nvPr>
        </p:nvSpPr>
        <p:spPr/>
        <p:txBody>
          <a:bodyPr/>
          <a:lstStyle/>
          <a:p>
            <a:pPr>
              <a:defRPr/>
            </a:pPr>
            <a:r>
              <a:rPr lang="en-US" dirty="0"/>
              <a:t>Massachusetts Department of Elementary and Secondary Education</a:t>
            </a:r>
          </a:p>
        </p:txBody>
      </p:sp>
      <p:sp>
        <p:nvSpPr>
          <p:cNvPr id="5" name="Slide Number Placeholder 4"/>
          <p:cNvSpPr>
            <a:spLocks noGrp="1"/>
          </p:cNvSpPr>
          <p:nvPr>
            <p:ph type="sldNum" sz="quarter" idx="12"/>
          </p:nvPr>
        </p:nvSpPr>
        <p:spPr/>
        <p:txBody>
          <a:bodyPr/>
          <a:lstStyle/>
          <a:p>
            <a:pPr>
              <a:defRPr/>
            </a:pPr>
            <a:fld id="{B6BBF58F-46B6-46A7-A3A9-8439D3302840}" type="slidenum">
              <a:rPr lang="en-US">
                <a:latin typeface="+mn-lt"/>
              </a:rPr>
              <a:pPr>
                <a:defRPr/>
              </a:pPr>
              <a:t>12</a:t>
            </a:fld>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51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451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4514">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451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451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a:xfrm>
            <a:off x="457200" y="274638"/>
            <a:ext cx="8305800" cy="1143000"/>
          </a:xfrm>
        </p:spPr>
        <p:txBody>
          <a:bodyPr/>
          <a:lstStyle/>
          <a:p>
            <a:r>
              <a:rPr lang="en-US" sz="4000" dirty="0" smtClean="0">
                <a:latin typeface="+mn-lt"/>
              </a:rPr>
              <a:t>A revised goal</a:t>
            </a:r>
          </a:p>
        </p:txBody>
      </p:sp>
      <p:sp>
        <p:nvSpPr>
          <p:cNvPr id="66562" name="Content Placeholder 2"/>
          <p:cNvSpPr>
            <a:spLocks noGrp="1"/>
          </p:cNvSpPr>
          <p:nvPr>
            <p:ph idx="1"/>
          </p:nvPr>
        </p:nvSpPr>
        <p:spPr>
          <a:xfrm>
            <a:off x="609600" y="1371600"/>
            <a:ext cx="8077200" cy="4602163"/>
          </a:xfrm>
        </p:spPr>
        <p:txBody>
          <a:bodyPr/>
          <a:lstStyle/>
          <a:p>
            <a:pPr>
              <a:buFont typeface="Wingdings 2" pitchFamily="18" charset="2"/>
              <a:buNone/>
            </a:pPr>
            <a:r>
              <a:rPr lang="en-US" sz="3200" dirty="0" smtClean="0">
                <a:latin typeface="+mn-lt"/>
              </a:rPr>
              <a:t>Reduce </a:t>
            </a:r>
            <a:r>
              <a:rPr lang="en-US" sz="3200" i="1" dirty="0" smtClean="0">
                <a:latin typeface="+mn-lt"/>
              </a:rPr>
              <a:t>proficiency gap </a:t>
            </a:r>
            <a:r>
              <a:rPr lang="en-US" sz="3200" dirty="0" smtClean="0">
                <a:latin typeface="+mn-lt"/>
              </a:rPr>
              <a:t>by half by 2016–17</a:t>
            </a:r>
          </a:p>
          <a:p>
            <a:pPr>
              <a:buFont typeface="Wingdings 2" pitchFamily="18" charset="2"/>
              <a:buNone/>
            </a:pPr>
            <a:endParaRPr lang="en-US" sz="1200" dirty="0" smtClean="0">
              <a:latin typeface="+mn-lt"/>
            </a:endParaRPr>
          </a:p>
          <a:p>
            <a:pPr>
              <a:buFont typeface="Wingdings 2" pitchFamily="18" charset="2"/>
              <a:buChar char="ê"/>
            </a:pPr>
            <a:r>
              <a:rPr lang="en-US" dirty="0" smtClean="0">
                <a:latin typeface="+mn-lt"/>
              </a:rPr>
              <a:t>Proficiency versus achievement gaps</a:t>
            </a:r>
          </a:p>
          <a:p>
            <a:pPr>
              <a:buFont typeface="Wingdings 2" pitchFamily="18" charset="2"/>
              <a:buChar char="ê"/>
            </a:pPr>
            <a:r>
              <a:rPr lang="en-US" dirty="0" smtClean="0">
                <a:latin typeface="+mn-lt"/>
              </a:rPr>
              <a:t>Ambitious but achievable</a:t>
            </a:r>
          </a:p>
          <a:p>
            <a:pPr>
              <a:buFont typeface="Wingdings 2" pitchFamily="18" charset="2"/>
              <a:buChar char="ê"/>
            </a:pPr>
            <a:r>
              <a:rPr lang="en-US" dirty="0" smtClean="0">
                <a:latin typeface="+mn-lt"/>
              </a:rPr>
              <a:t>Requires greater progress for students furthest behind</a:t>
            </a:r>
          </a:p>
          <a:p>
            <a:pPr>
              <a:buFont typeface="Wingdings 2" pitchFamily="18" charset="2"/>
              <a:buChar char="ê"/>
            </a:pPr>
            <a:r>
              <a:rPr lang="en-US" dirty="0" smtClean="0">
                <a:latin typeface="+mn-lt"/>
              </a:rPr>
              <a:t>Focus on English language arts, mathematics, &amp; science</a:t>
            </a:r>
          </a:p>
          <a:p>
            <a:pPr>
              <a:buFont typeface="Wingdings 2" pitchFamily="18" charset="2"/>
              <a:buChar char="ê"/>
            </a:pPr>
            <a:r>
              <a:rPr lang="en-US" dirty="0" smtClean="0">
                <a:latin typeface="+mn-lt"/>
              </a:rPr>
              <a:t>Goal is same for all, but targets are differentiated</a:t>
            </a:r>
          </a:p>
          <a:p>
            <a:pPr>
              <a:buFont typeface="Wingdings 2" pitchFamily="18" charset="2"/>
              <a:buChar char="ê"/>
            </a:pPr>
            <a:r>
              <a:rPr lang="en-US" dirty="0" smtClean="0">
                <a:latin typeface="+mn-lt"/>
              </a:rPr>
              <a:t>Applies to state, districts, schools, &amp; groups</a:t>
            </a:r>
          </a:p>
        </p:txBody>
      </p:sp>
      <p:sp>
        <p:nvSpPr>
          <p:cNvPr id="4" name="Footer Placeholder 3"/>
          <p:cNvSpPr>
            <a:spLocks noGrp="1"/>
          </p:cNvSpPr>
          <p:nvPr>
            <p:ph type="ftr" sz="quarter" idx="11"/>
          </p:nvPr>
        </p:nvSpPr>
        <p:spPr/>
        <p:txBody>
          <a:bodyPr/>
          <a:lstStyle/>
          <a:p>
            <a:pPr>
              <a:defRPr/>
            </a:pPr>
            <a:r>
              <a:rPr lang="en-US" dirty="0"/>
              <a:t>Massachusetts Department of Elementary and Secondary Education</a:t>
            </a:r>
          </a:p>
        </p:txBody>
      </p:sp>
      <p:sp>
        <p:nvSpPr>
          <p:cNvPr id="5" name="Slide Number Placeholder 4"/>
          <p:cNvSpPr>
            <a:spLocks noGrp="1"/>
          </p:cNvSpPr>
          <p:nvPr>
            <p:ph type="sldNum" sz="quarter" idx="12"/>
          </p:nvPr>
        </p:nvSpPr>
        <p:spPr/>
        <p:txBody>
          <a:bodyPr/>
          <a:lstStyle/>
          <a:p>
            <a:pPr>
              <a:defRPr/>
            </a:pPr>
            <a:fld id="{33FB86DF-A1E1-4BCB-9632-8C1E306C94EE}" type="slidenum">
              <a:rPr lang="en-US">
                <a:latin typeface="+mn-lt"/>
              </a:rPr>
              <a:pPr>
                <a:defRPr/>
              </a:pPr>
              <a:t>13</a:t>
            </a:fld>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56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656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656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656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65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868362"/>
          </a:xfrm>
        </p:spPr>
        <p:txBody>
          <a:bodyPr/>
          <a:lstStyle/>
          <a:p>
            <a:r>
              <a:rPr lang="en-US" sz="4000" dirty="0" smtClean="0">
                <a:latin typeface="+mn-lt"/>
              </a:rPr>
              <a:t>State Performance Targets Under NCLB</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14</a:t>
            </a:fld>
            <a:endParaRPr lang="en-US" dirty="0"/>
          </a:p>
        </p:txBody>
      </p:sp>
      <p:pic>
        <p:nvPicPr>
          <p:cNvPr id="2050" name="Picture 2" descr="NCLB required 100 percent proficiency for all districts, schools, and student groups by the year 2014 in English language arts and mathematic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87387" y="990600"/>
            <a:ext cx="7694613" cy="487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3600" dirty="0" smtClean="0">
                <a:latin typeface="+mn-lt"/>
              </a:rPr>
              <a:t>Reduce proficiency gap by half by 2016–17</a:t>
            </a:r>
            <a:endParaRPr lang="en-US" sz="3600"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15</a:t>
            </a:fld>
            <a:endParaRPr lang="en-US" dirty="0"/>
          </a:p>
        </p:txBody>
      </p:sp>
      <p:pic>
        <p:nvPicPr>
          <p:cNvPr id="1027" name="Picture 3" descr="All districts, schools, and student groups must reduce proficiency gaps by half by the 2016-17 school year. This requires halving the distance between a group's current level of performance and proficiency for all students in the group. The gap-closing measure is the state's 100-point Composite Performance Index (CPI)."/>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38150" y="990600"/>
            <a:ext cx="8266113" cy="518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What will ESE report?</a:t>
            </a:r>
            <a:endParaRPr lang="en-US" dirty="0">
              <a:latin typeface="+mn-lt"/>
            </a:endParaRPr>
          </a:p>
        </p:txBody>
      </p:sp>
      <p:sp>
        <p:nvSpPr>
          <p:cNvPr id="3" name="Content Placeholder 2"/>
          <p:cNvSpPr>
            <a:spLocks noGrp="1"/>
          </p:cNvSpPr>
          <p:nvPr>
            <p:ph idx="1"/>
          </p:nvPr>
        </p:nvSpPr>
        <p:spPr>
          <a:xfrm>
            <a:off x="457200" y="1524000"/>
            <a:ext cx="8229600" cy="4602163"/>
          </a:xfrm>
        </p:spPr>
        <p:txBody>
          <a:bodyPr/>
          <a:lstStyle/>
          <a:p>
            <a:r>
              <a:rPr lang="en-US" dirty="0" smtClean="0">
                <a:latin typeface="+mn-lt"/>
              </a:rPr>
              <a:t>Progress &amp; Performance Index (PPI)</a:t>
            </a:r>
          </a:p>
          <a:p>
            <a:endParaRPr lang="en-US" sz="1400" dirty="0" smtClean="0">
              <a:latin typeface="+mn-lt"/>
            </a:endParaRPr>
          </a:p>
          <a:p>
            <a:pPr lvl="1"/>
            <a:r>
              <a:rPr lang="en-US" dirty="0" smtClean="0">
                <a:latin typeface="+mn-lt"/>
              </a:rPr>
              <a:t>Annual PPI: measure of district, school, &amp; group progress</a:t>
            </a:r>
          </a:p>
          <a:p>
            <a:pPr lvl="1"/>
            <a:r>
              <a:rPr lang="en-US" dirty="0" smtClean="0">
                <a:latin typeface="+mn-lt"/>
              </a:rPr>
              <a:t>Four-year PPI: comprehensive measure of progress, updated annually</a:t>
            </a:r>
          </a:p>
          <a:p>
            <a:pPr lvl="2"/>
            <a:r>
              <a:rPr lang="en-US" dirty="0" smtClean="0">
                <a:latin typeface="+mn-lt"/>
              </a:rPr>
              <a:t>More recent years weighted the most (40%-30%-20%-10%)</a:t>
            </a:r>
          </a:p>
          <a:p>
            <a:pPr lvl="2"/>
            <a:r>
              <a:rPr lang="en-US" dirty="0" smtClean="0">
                <a:latin typeface="+mn-lt"/>
              </a:rPr>
              <a:t>Reported at state, district, school, &amp; subgroup level</a:t>
            </a:r>
          </a:p>
          <a:p>
            <a:pPr lvl="1">
              <a:buNone/>
            </a:pPr>
            <a:endParaRPr lang="en-US" dirty="0" smtClean="0">
              <a:latin typeface="+mn-lt"/>
            </a:endParaRPr>
          </a:p>
          <a:p>
            <a:r>
              <a:rPr lang="en-US" dirty="0" smtClean="0">
                <a:latin typeface="+mn-lt"/>
              </a:rPr>
              <a:t>School &amp; district levels (1-5)</a:t>
            </a:r>
          </a:p>
          <a:p>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What does the PPI measure?</a:t>
            </a:r>
            <a:endParaRPr lang="en-US" dirty="0">
              <a:latin typeface="+mn-lt"/>
            </a:endParaRPr>
          </a:p>
        </p:txBody>
      </p:sp>
      <p:sp>
        <p:nvSpPr>
          <p:cNvPr id="3" name="Content Placeholder 2"/>
          <p:cNvSpPr>
            <a:spLocks noGrp="1"/>
          </p:cNvSpPr>
          <p:nvPr>
            <p:ph idx="1"/>
          </p:nvPr>
        </p:nvSpPr>
        <p:spPr>
          <a:xfrm>
            <a:off x="685800" y="1524000"/>
            <a:ext cx="8001000" cy="4602163"/>
          </a:xfrm>
        </p:spPr>
        <p:txBody>
          <a:bodyPr/>
          <a:lstStyle/>
          <a:p>
            <a:pPr>
              <a:buNone/>
            </a:pPr>
            <a:r>
              <a:rPr lang="en-US" dirty="0" smtClean="0">
                <a:latin typeface="+mn-lt"/>
              </a:rPr>
              <a:t>For elementary </a:t>
            </a:r>
            <a:r>
              <a:rPr lang="en-US" dirty="0">
                <a:latin typeface="+mn-lt"/>
              </a:rPr>
              <a:t>&amp;</a:t>
            </a:r>
            <a:r>
              <a:rPr lang="en-US" dirty="0" smtClean="0">
                <a:latin typeface="+mn-lt"/>
              </a:rPr>
              <a:t> middle schools</a:t>
            </a:r>
          </a:p>
          <a:p>
            <a:pPr lvl="1"/>
            <a:r>
              <a:rPr lang="en-US" dirty="0" smtClean="0">
                <a:latin typeface="+mn-lt"/>
              </a:rPr>
              <a:t>Participation on MCAS</a:t>
            </a:r>
          </a:p>
          <a:p>
            <a:pPr lvl="1"/>
            <a:r>
              <a:rPr lang="en-US" dirty="0" smtClean="0">
                <a:latin typeface="+mn-lt"/>
              </a:rPr>
              <a:t>Progress on CPI gap-closing in ELA, math, science</a:t>
            </a:r>
          </a:p>
          <a:p>
            <a:pPr lvl="1"/>
            <a:r>
              <a:rPr lang="en-US" dirty="0" smtClean="0">
                <a:latin typeface="+mn-lt"/>
              </a:rPr>
              <a:t>Growth in ELA and math</a:t>
            </a:r>
          </a:p>
          <a:p>
            <a:pPr lvl="1"/>
            <a:r>
              <a:rPr lang="en-US" dirty="0" smtClean="0">
                <a:latin typeface="+mn-lt"/>
              </a:rPr>
              <a:t>Improved performance at Advanced &amp; Warning/Failing levels</a:t>
            </a:r>
          </a:p>
          <a:p>
            <a:pPr>
              <a:buNone/>
            </a:pPr>
            <a:endParaRPr lang="en-US" dirty="0" smtClean="0">
              <a:latin typeface="+mn-lt"/>
            </a:endParaRPr>
          </a:p>
          <a:p>
            <a:pPr>
              <a:buNone/>
            </a:pPr>
            <a:r>
              <a:rPr lang="en-US" dirty="0" smtClean="0">
                <a:latin typeface="+mn-lt"/>
              </a:rPr>
              <a:t>For high schools</a:t>
            </a:r>
          </a:p>
          <a:p>
            <a:pPr lvl="1"/>
            <a:r>
              <a:rPr lang="en-US" dirty="0" smtClean="0">
                <a:latin typeface="+mn-lt"/>
              </a:rPr>
              <a:t>Above, plus graduation &amp; annual dropout rates</a:t>
            </a: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17</a:t>
            </a:fld>
            <a:endParaRPr lang="en-US" dirty="0">
              <a:latin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305800" cy="1143000"/>
          </a:xfrm>
        </p:spPr>
        <p:txBody>
          <a:bodyPr/>
          <a:lstStyle/>
          <a:p>
            <a:r>
              <a:rPr lang="en-US" dirty="0" smtClean="0">
                <a:latin typeface="+mn-lt"/>
              </a:rPr>
              <a:t>How is the PPI calculated?</a:t>
            </a:r>
            <a:endParaRPr lang="en-US" dirty="0">
              <a:latin typeface="+mn-lt"/>
            </a:endParaRPr>
          </a:p>
        </p:txBody>
      </p:sp>
      <p:sp>
        <p:nvSpPr>
          <p:cNvPr id="3" name="Content Placeholder 2"/>
          <p:cNvSpPr>
            <a:spLocks noGrp="1"/>
          </p:cNvSpPr>
          <p:nvPr>
            <p:ph idx="1"/>
          </p:nvPr>
        </p:nvSpPr>
        <p:spPr>
          <a:xfrm>
            <a:off x="609600" y="1524000"/>
            <a:ext cx="7924800" cy="4572000"/>
          </a:xfrm>
        </p:spPr>
        <p:txBody>
          <a:bodyPr/>
          <a:lstStyle/>
          <a:p>
            <a:r>
              <a:rPr lang="en-US" dirty="0" smtClean="0">
                <a:latin typeface="+mn-lt"/>
              </a:rPr>
              <a:t>Points awarded for each PPI indicator</a:t>
            </a:r>
          </a:p>
          <a:p>
            <a:r>
              <a:rPr lang="en-US" dirty="0" smtClean="0">
                <a:latin typeface="+mn-lt"/>
              </a:rPr>
              <a:t>Full credit for meeting goal, extra credit for exceeding target, partial credit for progress</a:t>
            </a:r>
          </a:p>
          <a:p>
            <a:pPr lvl="1"/>
            <a:r>
              <a:rPr lang="en-US" dirty="0" smtClean="0">
                <a:latin typeface="+mn-lt"/>
              </a:rPr>
              <a:t>Exceed target</a:t>
            </a:r>
          </a:p>
          <a:p>
            <a:pPr lvl="1"/>
            <a:r>
              <a:rPr lang="en-US" dirty="0" smtClean="0">
                <a:latin typeface="+mn-lt"/>
              </a:rPr>
              <a:t>Meet target</a:t>
            </a:r>
          </a:p>
          <a:p>
            <a:pPr lvl="1"/>
            <a:r>
              <a:rPr lang="en-US" dirty="0" smtClean="0">
                <a:latin typeface="+mn-lt"/>
              </a:rPr>
              <a:t>Improve below target</a:t>
            </a:r>
          </a:p>
          <a:p>
            <a:pPr lvl="1"/>
            <a:r>
              <a:rPr lang="en-US" dirty="0" smtClean="0">
                <a:latin typeface="+mn-lt"/>
              </a:rPr>
              <a:t>No change</a:t>
            </a:r>
          </a:p>
          <a:p>
            <a:pPr lvl="1"/>
            <a:r>
              <a:rPr lang="en-US" dirty="0" smtClean="0">
                <a:latin typeface="+mn-lt"/>
              </a:rPr>
              <a:t>Decline</a:t>
            </a:r>
          </a:p>
          <a:p>
            <a:endParaRPr lang="en-US" sz="1400" dirty="0" smtClean="0">
              <a:latin typeface="+mn-lt"/>
            </a:endParaRPr>
          </a:p>
          <a:p>
            <a:r>
              <a:rPr lang="en-US" dirty="0" smtClean="0">
                <a:latin typeface="+mn-lt"/>
              </a:rPr>
              <a:t>Additional details in folder</a:t>
            </a: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18</a:t>
            </a:fld>
            <a:endParaRPr lang="en-US" dirty="0">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458200" cy="944562"/>
          </a:xfrm>
        </p:spPr>
        <p:txBody>
          <a:bodyPr/>
          <a:lstStyle/>
          <a:p>
            <a:r>
              <a:rPr lang="en-US" dirty="0" smtClean="0">
                <a:latin typeface="+mn-lt"/>
              </a:rPr>
              <a:t>Which student groups are included?</a:t>
            </a:r>
            <a:endParaRPr lang="en-US" dirty="0">
              <a:latin typeface="+mn-lt"/>
            </a:endParaRPr>
          </a:p>
        </p:txBody>
      </p:sp>
      <p:sp>
        <p:nvSpPr>
          <p:cNvPr id="3" name="Content Placeholder 2"/>
          <p:cNvSpPr>
            <a:spLocks noGrp="1"/>
          </p:cNvSpPr>
          <p:nvPr>
            <p:ph idx="1"/>
          </p:nvPr>
        </p:nvSpPr>
        <p:spPr>
          <a:xfrm>
            <a:off x="533400" y="1524000"/>
            <a:ext cx="8153400" cy="4602163"/>
          </a:xfrm>
        </p:spPr>
        <p:txBody>
          <a:bodyPr/>
          <a:lstStyle/>
          <a:p>
            <a:r>
              <a:rPr lang="en-US" dirty="0" smtClean="0">
                <a:latin typeface="+mn-lt"/>
              </a:rPr>
              <a:t>All students (minimum of 20)</a:t>
            </a:r>
          </a:p>
          <a:p>
            <a:r>
              <a:rPr lang="en-US" dirty="0" smtClean="0">
                <a:latin typeface="+mn-lt"/>
              </a:rPr>
              <a:t>High needs students: low income, special education, former/English language learner (minimum of 30)</a:t>
            </a:r>
          </a:p>
          <a:p>
            <a:endParaRPr lang="en-US" dirty="0" smtClean="0">
              <a:latin typeface="+mn-lt"/>
            </a:endParaRPr>
          </a:p>
          <a:p>
            <a:r>
              <a:rPr lang="en-US" dirty="0" smtClean="0">
                <a:latin typeface="+mn-lt"/>
              </a:rPr>
              <a:t>Low income</a:t>
            </a:r>
          </a:p>
          <a:p>
            <a:r>
              <a:rPr lang="en-US" dirty="0" smtClean="0">
                <a:latin typeface="+mn-lt"/>
              </a:rPr>
              <a:t>Special education</a:t>
            </a:r>
          </a:p>
          <a:p>
            <a:r>
              <a:rPr lang="en-US" dirty="0" smtClean="0">
                <a:latin typeface="+mn-lt"/>
              </a:rPr>
              <a:t>Former/English language learner</a:t>
            </a:r>
          </a:p>
          <a:p>
            <a:r>
              <a:rPr lang="en-US" dirty="0" smtClean="0">
                <a:latin typeface="+mn-lt"/>
              </a:rPr>
              <a:t>Seven racial/ethnic categories</a:t>
            </a:r>
          </a:p>
          <a:p>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19</a:t>
            </a:fld>
            <a:endParaRPr lang="en-US" dirty="0">
              <a:latin typeface="+mn-lt"/>
            </a:endParaRPr>
          </a:p>
        </p:txBody>
      </p:sp>
      <p:cxnSp>
        <p:nvCxnSpPr>
          <p:cNvPr id="7" name="Straight Connector 6"/>
          <p:cNvCxnSpPr/>
          <p:nvPr/>
        </p:nvCxnSpPr>
        <p:spPr>
          <a:xfrm>
            <a:off x="990600" y="3200400"/>
            <a:ext cx="7162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Today’s agenda</a:t>
            </a:r>
            <a:endParaRPr lang="en-US" dirty="0">
              <a:latin typeface="+mn-lt"/>
            </a:endParaRPr>
          </a:p>
        </p:txBody>
      </p:sp>
      <p:sp>
        <p:nvSpPr>
          <p:cNvPr id="3" name="Content Placeholder 2"/>
          <p:cNvSpPr>
            <a:spLocks noGrp="1"/>
          </p:cNvSpPr>
          <p:nvPr>
            <p:ph idx="1"/>
          </p:nvPr>
        </p:nvSpPr>
        <p:spPr/>
        <p:txBody>
          <a:bodyPr/>
          <a:lstStyle/>
          <a:p>
            <a:pPr marL="403225" indent="-403225">
              <a:spcBef>
                <a:spcPts val="1800"/>
              </a:spcBef>
            </a:pPr>
            <a:r>
              <a:rPr lang="en-US" sz="3200" dirty="0" smtClean="0">
                <a:latin typeface="+mn-lt"/>
              </a:rPr>
              <a:t>Welcome &amp; framing of the day</a:t>
            </a:r>
          </a:p>
          <a:p>
            <a:pPr marL="403225" indent="-403225">
              <a:spcBef>
                <a:spcPts val="1800"/>
              </a:spcBef>
            </a:pPr>
            <a:r>
              <a:rPr lang="en-US" sz="3200" dirty="0" smtClean="0">
                <a:latin typeface="+mn-lt"/>
              </a:rPr>
              <a:t>Overview of flexibility waiver &amp; changes to accountability and assistance system</a:t>
            </a:r>
          </a:p>
          <a:p>
            <a:pPr marL="403225" indent="-403225">
              <a:spcBef>
                <a:spcPts val="1800"/>
              </a:spcBef>
            </a:pPr>
            <a:r>
              <a:rPr lang="en-US" sz="3200" dirty="0" smtClean="0">
                <a:latin typeface="+mn-lt"/>
              </a:rPr>
              <a:t>Using federal resources to support school improvement</a:t>
            </a:r>
          </a:p>
          <a:p>
            <a:pPr marL="403225" indent="-403225">
              <a:spcBef>
                <a:spcPts val="1800"/>
              </a:spcBef>
            </a:pPr>
            <a:endParaRPr lang="en-US" sz="3200" dirty="0" smtClean="0">
              <a:latin typeface="+mn-lt"/>
            </a:endParaRPr>
          </a:p>
          <a:p>
            <a:endParaRPr lang="en-US" dirty="0" smtClean="0">
              <a:latin typeface="+mn-lt"/>
            </a:endParaRPr>
          </a:p>
          <a:p>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2</a:t>
            </a:fld>
            <a:endParaRPr lang="en-US"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High needs subgroup</a:t>
            </a:r>
            <a:endParaRPr lang="en-US" dirty="0">
              <a:latin typeface="+mn-lt"/>
            </a:endParaRPr>
          </a:p>
        </p:txBody>
      </p:sp>
      <p:sp>
        <p:nvSpPr>
          <p:cNvPr id="3" name="Content Placeholder 2"/>
          <p:cNvSpPr>
            <a:spLocks noGrp="1"/>
          </p:cNvSpPr>
          <p:nvPr>
            <p:ph idx="1"/>
          </p:nvPr>
        </p:nvSpPr>
        <p:spPr>
          <a:xfrm>
            <a:off x="609600" y="1524000"/>
            <a:ext cx="8001000" cy="4602163"/>
          </a:xfrm>
        </p:spPr>
        <p:txBody>
          <a:bodyPr/>
          <a:lstStyle/>
          <a:p>
            <a:r>
              <a:rPr lang="en-US" dirty="0" smtClean="0">
                <a:latin typeface="+mn-lt"/>
              </a:rPr>
              <a:t>Eliminates multiple counting of students who are in more than one subgroup</a:t>
            </a:r>
          </a:p>
          <a:p>
            <a:r>
              <a:rPr lang="en-US" dirty="0" smtClean="0">
                <a:latin typeface="+mn-lt"/>
              </a:rPr>
              <a:t>Holds over 300 additional schools accountable for low income, special education, &amp; English language learner students</a:t>
            </a:r>
          </a:p>
          <a:p>
            <a:endParaRPr lang="en-US" dirty="0" smtClean="0">
              <a:latin typeface="+mn-lt"/>
            </a:endParaRPr>
          </a:p>
          <a:p>
            <a:r>
              <a:rPr lang="en-US" dirty="0" smtClean="0">
                <a:latin typeface="+mn-lt"/>
              </a:rPr>
              <a:t>Most schools will be placed in levels based on the performance of all students &amp; high needs group</a:t>
            </a:r>
          </a:p>
          <a:p>
            <a:r>
              <a:rPr lang="en-US" dirty="0" smtClean="0">
                <a:latin typeface="+mn-lt"/>
              </a:rPr>
              <a:t>Exception: schools with lowest performing subgroups statewide</a:t>
            </a: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639762"/>
          </a:xfrm>
        </p:spPr>
        <p:txBody>
          <a:bodyPr/>
          <a:lstStyle/>
          <a:p>
            <a:r>
              <a:rPr lang="en-US" dirty="0" smtClean="0">
                <a:latin typeface="+mn-lt"/>
              </a:rPr>
              <a:t>Classifying schools</a:t>
            </a:r>
            <a:endParaRPr lang="en-US" dirty="0">
              <a:latin typeface="+mn-lt"/>
            </a:endParaRPr>
          </a:p>
        </p:txBody>
      </p:sp>
      <p:pic>
        <p:nvPicPr>
          <p:cNvPr id="5122" name="Picture 2" descr="The lowest performing 20 percent of schools are placed in Level 3. Level 4 and 5 schools are a subset of this group. Schools that meet their gap closing goals in the aggregate and the high needs group are placed in Level 1; schools that do not are placed in Level 2. The level of ESE engagement increases based on the seriousness of the problem. Level 1 schools that are high achieving, high growth, or are narrowing proficiency gaps will be designated as Commendation School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2400" y="712787"/>
            <a:ext cx="8839200" cy="58404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077200" cy="944562"/>
          </a:xfrm>
        </p:spPr>
        <p:txBody>
          <a:bodyPr rtlCol="0">
            <a:normAutofit/>
          </a:bodyPr>
          <a:lstStyle/>
          <a:p>
            <a:pPr fontAlgn="auto">
              <a:spcAft>
                <a:spcPts val="0"/>
              </a:spcAft>
              <a:defRPr/>
            </a:pPr>
            <a:r>
              <a:rPr lang="en-US" sz="4000" dirty="0" smtClean="0">
                <a:latin typeface="+mn-lt"/>
              </a:rPr>
              <a:t>Classifying schools &amp; districts</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a:t>Massachusetts Department of Elementary and Secondary Education</a:t>
            </a:r>
          </a:p>
        </p:txBody>
      </p:sp>
      <p:sp>
        <p:nvSpPr>
          <p:cNvPr id="5" name="Slide Number Placeholder 4"/>
          <p:cNvSpPr>
            <a:spLocks noGrp="1"/>
          </p:cNvSpPr>
          <p:nvPr>
            <p:ph type="sldNum" sz="quarter" idx="12"/>
          </p:nvPr>
        </p:nvSpPr>
        <p:spPr/>
        <p:txBody>
          <a:bodyPr/>
          <a:lstStyle/>
          <a:p>
            <a:pPr>
              <a:defRPr/>
            </a:pPr>
            <a:fld id="{CCF547EB-C900-423B-8EF8-A4745170FADA}" type="slidenum">
              <a:rPr lang="en-US">
                <a:latin typeface="+mn-lt"/>
              </a:rPr>
              <a:pPr>
                <a:defRPr/>
              </a:pPr>
              <a:t>22</a:t>
            </a:fld>
            <a:endParaRPr lang="en-US" dirty="0">
              <a:latin typeface="+mn-lt"/>
            </a:endParaRPr>
          </a:p>
        </p:txBody>
      </p:sp>
      <p:sp>
        <p:nvSpPr>
          <p:cNvPr id="3" name="Content Placeholder 2"/>
          <p:cNvSpPr>
            <a:spLocks noGrp="1"/>
          </p:cNvSpPr>
          <p:nvPr>
            <p:ph idx="1"/>
          </p:nvPr>
        </p:nvSpPr>
        <p:spPr>
          <a:xfrm>
            <a:off x="609600" y="1447800"/>
            <a:ext cx="8077200" cy="4602163"/>
          </a:xfrm>
        </p:spPr>
        <p:txBody>
          <a:bodyPr/>
          <a:lstStyle/>
          <a:p>
            <a:r>
              <a:rPr lang="en-US" dirty="0" smtClean="0">
                <a:latin typeface="+mn-lt"/>
              </a:rPr>
              <a:t>Charter schools will be assigned levels</a:t>
            </a:r>
          </a:p>
          <a:p>
            <a:endParaRPr lang="en-US" dirty="0" smtClean="0">
              <a:latin typeface="+mn-lt"/>
            </a:endParaRPr>
          </a:p>
          <a:p>
            <a:r>
              <a:rPr lang="en-US" dirty="0" smtClean="0">
                <a:latin typeface="+mn-lt"/>
              </a:rPr>
              <a:t>Districts will be classified based on their lowest-performing schools</a:t>
            </a:r>
          </a:p>
          <a:p>
            <a:pPr lvl="1"/>
            <a:r>
              <a:rPr lang="en-US" dirty="0" smtClean="0">
                <a:latin typeface="+mn-lt"/>
              </a:rPr>
              <a:t>Exception for certain Level 4 and 5 districts designated based on Board action</a:t>
            </a:r>
          </a:p>
          <a:p>
            <a:pPr lvl="1"/>
            <a:endParaRPr lang="en-US" dirty="0" smtClean="0">
              <a:latin typeface="+mn-lt"/>
            </a:endParaRPr>
          </a:p>
          <a:p>
            <a:r>
              <a:rPr lang="en-US" dirty="0" smtClean="0">
                <a:latin typeface="+mn-lt"/>
              </a:rPr>
              <a:t>Better alignment between levels &amp; district accountability determinations for special education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23</a:t>
            </a:fld>
            <a:endParaRPr lang="en-US" dirty="0"/>
          </a:p>
        </p:txBody>
      </p:sp>
      <p:sp>
        <p:nvSpPr>
          <p:cNvPr id="7" name="Content Placeholder 6"/>
          <p:cNvSpPr>
            <a:spLocks noGrp="1"/>
          </p:cNvSpPr>
          <p:nvPr>
            <p:ph idx="1"/>
          </p:nvPr>
        </p:nvSpPr>
        <p:spPr>
          <a:xfrm>
            <a:off x="650010" y="2971800"/>
            <a:ext cx="7924800" cy="3581400"/>
          </a:xfrm>
        </p:spPr>
        <p:txBody>
          <a:bodyPr/>
          <a:lstStyle/>
          <a:p>
            <a:pPr>
              <a:buNone/>
            </a:pPr>
            <a:r>
              <a:rPr lang="en-US" sz="3200" dirty="0" smtClean="0">
                <a:solidFill>
                  <a:srgbClr val="0D1969"/>
                </a:solidFill>
                <a:latin typeface="Calibri" pitchFamily="34" charset="0"/>
                <a:cs typeface="Calibri" pitchFamily="34" charset="0"/>
              </a:rPr>
              <a:t>In this section we will discuss: </a:t>
            </a:r>
          </a:p>
          <a:p>
            <a:r>
              <a:rPr lang="en-US" sz="3200" dirty="0" smtClean="0">
                <a:solidFill>
                  <a:srgbClr val="0D1969"/>
                </a:solidFill>
                <a:latin typeface="Calibri" pitchFamily="34" charset="0"/>
                <a:cs typeface="Calibri" pitchFamily="34" charset="0"/>
              </a:rPr>
              <a:t>Using federal funds strategically</a:t>
            </a:r>
          </a:p>
          <a:p>
            <a:r>
              <a:rPr lang="en-US" sz="3200" dirty="0" smtClean="0">
                <a:solidFill>
                  <a:srgbClr val="0D1969"/>
                </a:solidFill>
                <a:latin typeface="Calibri" pitchFamily="34" charset="0"/>
                <a:cs typeface="Calibri" pitchFamily="34" charset="0"/>
              </a:rPr>
              <a:t>Using Title I reservations to support most significant needs</a:t>
            </a:r>
          </a:p>
          <a:p>
            <a:r>
              <a:rPr lang="en-US" sz="3200" dirty="0" smtClean="0">
                <a:solidFill>
                  <a:srgbClr val="0D1969"/>
                </a:solidFill>
                <a:latin typeface="Calibri" pitchFamily="34" charset="0"/>
                <a:cs typeface="Calibri" pitchFamily="34" charset="0"/>
              </a:rPr>
              <a:t>Planning, implementing and measuring impact of high leverage strategies </a:t>
            </a:r>
          </a:p>
          <a:p>
            <a:endParaRPr lang="en-US" sz="3200" dirty="0">
              <a:solidFill>
                <a:srgbClr val="0D1969"/>
              </a:solidFill>
              <a:latin typeface="Calibri" pitchFamily="34" charset="0"/>
              <a:cs typeface="Calibri" pitchFamily="34" charset="0"/>
            </a:endParaRPr>
          </a:p>
        </p:txBody>
      </p:sp>
      <p:sp>
        <p:nvSpPr>
          <p:cNvPr id="2" name="Title 1"/>
          <p:cNvSpPr>
            <a:spLocks noGrp="1"/>
          </p:cNvSpPr>
          <p:nvPr>
            <p:ph type="title"/>
          </p:nvPr>
        </p:nvSpPr>
        <p:spPr>
          <a:xfrm>
            <a:off x="228600" y="274638"/>
            <a:ext cx="7924800" cy="1143000"/>
          </a:xfrm>
        </p:spPr>
        <p:txBody>
          <a:bodyPr/>
          <a:lstStyle/>
          <a:p>
            <a:r>
              <a:rPr lang="en-US" dirty="0" smtClean="0">
                <a:latin typeface="+mn-lt"/>
              </a:rPr>
              <a:t>Overview of waiver opportunities</a:t>
            </a:r>
            <a:endParaRPr lang="en-US" dirty="0">
              <a:latin typeface="+mn-lt"/>
            </a:endParaRPr>
          </a:p>
        </p:txBody>
      </p:sp>
      <p:grpSp>
        <p:nvGrpSpPr>
          <p:cNvPr id="3" name="Group 5" descr="Graphic showing the adaptive part of continuous improvement."/>
          <p:cNvGrpSpPr/>
          <p:nvPr/>
        </p:nvGrpSpPr>
        <p:grpSpPr>
          <a:xfrm>
            <a:off x="3236843" y="1296321"/>
            <a:ext cx="1676400" cy="1237473"/>
            <a:chOff x="8153400" y="76200"/>
            <a:chExt cx="914400" cy="674985"/>
          </a:xfrm>
        </p:grpSpPr>
        <p:sp>
          <p:nvSpPr>
            <p:cNvPr id="9" name="Rectangle 8"/>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0"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1" name="Straight Connector 10"/>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mn-lt"/>
              </a:rPr>
              <a:t>Strategic use of Title I funds</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24</a:t>
            </a:fld>
            <a:endParaRPr lang="en-US" dirty="0"/>
          </a:p>
        </p:txBody>
      </p:sp>
      <p:sp>
        <p:nvSpPr>
          <p:cNvPr id="7" name="Content Placeholder 6"/>
          <p:cNvSpPr>
            <a:spLocks noGrp="1"/>
          </p:cNvSpPr>
          <p:nvPr>
            <p:ph idx="1"/>
          </p:nvPr>
        </p:nvSpPr>
        <p:spPr>
          <a:xfrm>
            <a:off x="304800" y="1524000"/>
            <a:ext cx="8305800" cy="4602163"/>
          </a:xfrm>
        </p:spPr>
        <p:txBody>
          <a:bodyPr/>
          <a:lstStyle/>
          <a:p>
            <a:r>
              <a:rPr lang="en-US" sz="3200" dirty="0" smtClean="0">
                <a:solidFill>
                  <a:srgbClr val="0D1969"/>
                </a:solidFill>
                <a:latin typeface="Calibri" pitchFamily="34" charset="0"/>
                <a:cs typeface="Calibri" pitchFamily="34" charset="0"/>
              </a:rPr>
              <a:t>You can use the flexibility granted by the waiver to help your lowest performing schools make their targets by…</a:t>
            </a:r>
          </a:p>
          <a:p>
            <a:pPr lvl="1"/>
            <a:r>
              <a:rPr lang="en-US" dirty="0" smtClean="0">
                <a:solidFill>
                  <a:srgbClr val="0D1969"/>
                </a:solidFill>
                <a:latin typeface="Calibri" pitchFamily="34" charset="0"/>
                <a:cs typeface="Calibri" pitchFamily="34" charset="0"/>
              </a:rPr>
              <a:t>Serving lowest performing schools with Title I funds using available funding methods</a:t>
            </a:r>
          </a:p>
          <a:p>
            <a:pPr lvl="1"/>
            <a:r>
              <a:rPr lang="en-US" dirty="0" smtClean="0">
                <a:solidFill>
                  <a:srgbClr val="0D1969"/>
                </a:solidFill>
                <a:latin typeface="Calibri" pitchFamily="34" charset="0"/>
                <a:cs typeface="Calibri" pitchFamily="34" charset="0"/>
              </a:rPr>
              <a:t>Designating any Level 3 or 4 school as a Title I schoolwide program school, even if the school does not have a poverty percentage of 40% or more</a:t>
            </a:r>
          </a:p>
          <a:p>
            <a:pPr lvl="1"/>
            <a:r>
              <a:rPr lang="en-US" dirty="0" smtClean="0">
                <a:solidFill>
                  <a:srgbClr val="0D1969"/>
                </a:solidFill>
                <a:latin typeface="Calibri" pitchFamily="34" charset="0"/>
                <a:cs typeface="Calibri" pitchFamily="34" charset="0"/>
              </a:rPr>
              <a:t>Transferring up to 100% of your Title II-A funds into Title I </a:t>
            </a:r>
            <a:br>
              <a:rPr lang="en-US" dirty="0" smtClean="0">
                <a:solidFill>
                  <a:srgbClr val="0D1969"/>
                </a:solidFill>
                <a:latin typeface="Calibri" pitchFamily="34" charset="0"/>
                <a:cs typeface="Calibri" pitchFamily="34" charset="0"/>
              </a:rPr>
            </a:br>
            <a:r>
              <a:rPr lang="en-US" dirty="0" smtClean="0">
                <a:solidFill>
                  <a:srgbClr val="0D1969"/>
                </a:solidFill>
                <a:latin typeface="Calibri" pitchFamily="34" charset="0"/>
                <a:cs typeface="Calibri" pitchFamily="34" charset="0"/>
              </a:rPr>
              <a:t>&amp; using them for Title I purposes</a:t>
            </a:r>
          </a:p>
        </p:txBody>
      </p:sp>
      <p:grpSp>
        <p:nvGrpSpPr>
          <p:cNvPr id="14" name="Group 13" descr="Graphic showing the adaptive part of continuous improvement."/>
          <p:cNvGrpSpPr/>
          <p:nvPr/>
        </p:nvGrpSpPr>
        <p:grpSpPr>
          <a:xfrm>
            <a:off x="8153400" y="76200"/>
            <a:ext cx="914400" cy="674985"/>
            <a:chOff x="8153400" y="76200"/>
            <a:chExt cx="914400" cy="674985"/>
          </a:xfrm>
        </p:grpSpPr>
        <p:sp>
          <p:nvSpPr>
            <p:cNvPr id="15" name="Rectangle 14"/>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6"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7" name="Straight Connector 16"/>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40534644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077200" cy="1143000"/>
          </a:xfrm>
        </p:spPr>
        <p:txBody>
          <a:bodyPr/>
          <a:lstStyle/>
          <a:p>
            <a:r>
              <a:rPr lang="en-US" sz="4000" dirty="0" smtClean="0">
                <a:latin typeface="+mn-lt"/>
              </a:rPr>
              <a:t>What are my continuing obligations?</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25</a:t>
            </a:fld>
            <a:endParaRPr lang="en-US" dirty="0"/>
          </a:p>
        </p:txBody>
      </p:sp>
      <p:sp>
        <p:nvSpPr>
          <p:cNvPr id="7" name="Content Placeholder 6"/>
          <p:cNvSpPr>
            <a:spLocks noGrp="1"/>
          </p:cNvSpPr>
          <p:nvPr>
            <p:ph idx="1"/>
          </p:nvPr>
        </p:nvSpPr>
        <p:spPr>
          <a:xfrm>
            <a:off x="609600" y="1371600"/>
            <a:ext cx="7924800" cy="1981200"/>
          </a:xfrm>
        </p:spPr>
        <p:txBody>
          <a:bodyPr/>
          <a:lstStyle/>
          <a:p>
            <a:r>
              <a:rPr lang="en-US" dirty="0" smtClean="0">
                <a:solidFill>
                  <a:srgbClr val="0D1969"/>
                </a:solidFill>
                <a:latin typeface="Calibri" pitchFamily="34" charset="0"/>
                <a:cs typeface="Calibri" pitchFamily="34" charset="0"/>
              </a:rPr>
              <a:t>Prioritize your lowest </a:t>
            </a:r>
            <a:r>
              <a:rPr lang="en-US" dirty="0">
                <a:solidFill>
                  <a:srgbClr val="0D1969"/>
                </a:solidFill>
                <a:latin typeface="Calibri" pitchFamily="34" charset="0"/>
                <a:cs typeface="Calibri" pitchFamily="34" charset="0"/>
              </a:rPr>
              <a:t>achieving students in </a:t>
            </a:r>
            <a:r>
              <a:rPr lang="en-US" dirty="0" smtClean="0">
                <a:solidFill>
                  <a:srgbClr val="0D1969"/>
                </a:solidFill>
                <a:latin typeface="Calibri" pitchFamily="34" charset="0"/>
                <a:cs typeface="Calibri" pitchFamily="34" charset="0"/>
              </a:rPr>
              <a:t>your lowest </a:t>
            </a:r>
            <a:r>
              <a:rPr lang="en-US" dirty="0">
                <a:solidFill>
                  <a:srgbClr val="0D1969"/>
                </a:solidFill>
                <a:latin typeface="Calibri" pitchFamily="34" charset="0"/>
                <a:cs typeface="Calibri" pitchFamily="34" charset="0"/>
              </a:rPr>
              <a:t>performing </a:t>
            </a:r>
            <a:r>
              <a:rPr lang="en-US" dirty="0" smtClean="0">
                <a:solidFill>
                  <a:srgbClr val="0D1969"/>
                </a:solidFill>
                <a:latin typeface="Calibri" pitchFamily="34" charset="0"/>
                <a:cs typeface="Calibri" pitchFamily="34" charset="0"/>
              </a:rPr>
              <a:t>schools</a:t>
            </a:r>
          </a:p>
          <a:p>
            <a:r>
              <a:rPr lang="en-US" dirty="0" smtClean="0">
                <a:solidFill>
                  <a:srgbClr val="0D1969"/>
                </a:solidFill>
                <a:latin typeface="Calibri" pitchFamily="34" charset="0"/>
                <a:cs typeface="Calibri" pitchFamily="34" charset="0"/>
              </a:rPr>
              <a:t>Reserve portion of Title I, Part A funds commensurate with the scope of the problem</a:t>
            </a:r>
          </a:p>
        </p:txBody>
      </p:sp>
      <p:sp>
        <p:nvSpPr>
          <p:cNvPr id="6" name="TextBox 5"/>
          <p:cNvSpPr txBox="1"/>
          <p:nvPr/>
        </p:nvSpPr>
        <p:spPr>
          <a:xfrm>
            <a:off x="2698124" y="3505200"/>
            <a:ext cx="5455276" cy="2665345"/>
          </a:xfrm>
          <a:prstGeom prst="rect">
            <a:avLst/>
          </a:prstGeom>
          <a:noFill/>
        </p:spPr>
        <p:txBody>
          <a:bodyPr wrap="square" rtlCol="0">
            <a:spAutoFit/>
          </a:bodyPr>
          <a:lstStyle/>
          <a:p>
            <a:pPr marL="285750" indent="-285750" eaLnBrk="0" hangingPunct="0">
              <a:spcBef>
                <a:spcPct val="20000"/>
              </a:spcBef>
              <a:buClr>
                <a:schemeClr val="accent1"/>
              </a:buClr>
              <a:buFont typeface="Wingdings 2" pitchFamily="18" charset="2"/>
              <a:buChar char="ê"/>
            </a:pPr>
            <a:r>
              <a:rPr lang="en-US" sz="2200" b="1" dirty="0">
                <a:solidFill>
                  <a:srgbClr val="0D1969"/>
                </a:solidFill>
                <a:latin typeface="Calibri" pitchFamily="34" charset="0"/>
                <a:ea typeface="Tahoma" pitchFamily="34" charset="0"/>
                <a:cs typeface="Calibri" pitchFamily="34" charset="0"/>
              </a:rPr>
              <a:t>Level 1 districts </a:t>
            </a:r>
            <a:r>
              <a:rPr lang="en-US" sz="2200" dirty="0">
                <a:solidFill>
                  <a:srgbClr val="0D1969"/>
                </a:solidFill>
                <a:latin typeface="Calibri" pitchFamily="34" charset="0"/>
                <a:ea typeface="Tahoma" pitchFamily="34" charset="0"/>
                <a:cs typeface="Calibri" pitchFamily="34" charset="0"/>
              </a:rPr>
              <a:t>- No specific requirements</a:t>
            </a:r>
          </a:p>
          <a:p>
            <a:pPr marL="285750" indent="-285750" eaLnBrk="0" hangingPunct="0">
              <a:spcBef>
                <a:spcPct val="20000"/>
              </a:spcBef>
              <a:buClr>
                <a:schemeClr val="accent1"/>
              </a:buClr>
              <a:buFont typeface="Wingdings 2" pitchFamily="18" charset="2"/>
              <a:buChar char="ê"/>
            </a:pPr>
            <a:r>
              <a:rPr lang="en-US" sz="2200" b="1" dirty="0">
                <a:solidFill>
                  <a:srgbClr val="0D1969"/>
                </a:solidFill>
                <a:latin typeface="Calibri" pitchFamily="34" charset="0"/>
                <a:ea typeface="Tahoma" pitchFamily="34" charset="0"/>
                <a:cs typeface="Calibri" pitchFamily="34" charset="0"/>
              </a:rPr>
              <a:t>Level 2 districts </a:t>
            </a:r>
            <a:r>
              <a:rPr lang="en-US" sz="2200" dirty="0">
                <a:solidFill>
                  <a:srgbClr val="0D1969"/>
                </a:solidFill>
                <a:latin typeface="Calibri" pitchFamily="34" charset="0"/>
                <a:ea typeface="Tahoma" pitchFamily="34" charset="0"/>
                <a:cs typeface="Calibri" pitchFamily="34" charset="0"/>
              </a:rPr>
              <a:t>– up to </a:t>
            </a:r>
            <a:r>
              <a:rPr lang="en-US" sz="2200" b="1" dirty="0">
                <a:solidFill>
                  <a:srgbClr val="0D1969"/>
                </a:solidFill>
                <a:latin typeface="Calibri" pitchFamily="34" charset="0"/>
                <a:ea typeface="Tahoma" pitchFamily="34" charset="0"/>
                <a:cs typeface="Calibri" pitchFamily="34" charset="0"/>
              </a:rPr>
              <a:t>20% </a:t>
            </a:r>
            <a:r>
              <a:rPr lang="en-US" sz="2200" dirty="0">
                <a:solidFill>
                  <a:srgbClr val="0D1969"/>
                </a:solidFill>
                <a:latin typeface="Calibri" pitchFamily="34" charset="0"/>
                <a:ea typeface="Tahoma" pitchFamily="34" charset="0"/>
                <a:cs typeface="Calibri" pitchFamily="34" charset="0"/>
              </a:rPr>
              <a:t>of allocation must support Level 2 schools</a:t>
            </a:r>
          </a:p>
          <a:p>
            <a:pPr marL="285750" indent="-285750" eaLnBrk="0" hangingPunct="0">
              <a:spcBef>
                <a:spcPct val="20000"/>
              </a:spcBef>
              <a:buClr>
                <a:schemeClr val="accent1"/>
              </a:buClr>
              <a:buFont typeface="Wingdings 2" pitchFamily="18" charset="2"/>
              <a:buChar char="ê"/>
            </a:pPr>
            <a:r>
              <a:rPr lang="en-US" sz="2200" b="1" dirty="0">
                <a:solidFill>
                  <a:srgbClr val="0D1969"/>
                </a:solidFill>
                <a:latin typeface="Calibri" pitchFamily="34" charset="0"/>
                <a:ea typeface="Tahoma" pitchFamily="34" charset="0"/>
                <a:cs typeface="Calibri" pitchFamily="34" charset="0"/>
              </a:rPr>
              <a:t>Level 3 districts </a:t>
            </a:r>
            <a:r>
              <a:rPr lang="en-US" sz="2200" dirty="0">
                <a:solidFill>
                  <a:srgbClr val="0D1969"/>
                </a:solidFill>
                <a:latin typeface="Calibri" pitchFamily="34" charset="0"/>
                <a:ea typeface="Tahoma" pitchFamily="34" charset="0"/>
                <a:cs typeface="Calibri" pitchFamily="34" charset="0"/>
              </a:rPr>
              <a:t>– at least </a:t>
            </a:r>
            <a:r>
              <a:rPr lang="en-US" sz="2200" b="1" dirty="0">
                <a:solidFill>
                  <a:srgbClr val="0D1969"/>
                </a:solidFill>
                <a:latin typeface="Calibri" pitchFamily="34" charset="0"/>
                <a:ea typeface="Tahoma" pitchFamily="34" charset="0"/>
                <a:cs typeface="Calibri" pitchFamily="34" charset="0"/>
              </a:rPr>
              <a:t>20% </a:t>
            </a:r>
            <a:r>
              <a:rPr lang="en-US" sz="2200" dirty="0">
                <a:solidFill>
                  <a:srgbClr val="0D1969"/>
                </a:solidFill>
                <a:latin typeface="Calibri" pitchFamily="34" charset="0"/>
                <a:ea typeface="Tahoma" pitchFamily="34" charset="0"/>
                <a:cs typeface="Calibri" pitchFamily="34" charset="0"/>
              </a:rPr>
              <a:t>of allocation must support Level 2 &amp; 3 schools</a:t>
            </a:r>
          </a:p>
          <a:p>
            <a:pPr marL="285750" indent="-285750" eaLnBrk="0" hangingPunct="0">
              <a:spcBef>
                <a:spcPct val="20000"/>
              </a:spcBef>
              <a:buClr>
                <a:schemeClr val="accent1"/>
              </a:buClr>
              <a:buFont typeface="Wingdings 2" pitchFamily="18" charset="2"/>
              <a:buChar char="ê"/>
            </a:pPr>
            <a:r>
              <a:rPr lang="en-US" sz="2200" b="1" dirty="0">
                <a:solidFill>
                  <a:srgbClr val="0D1969"/>
                </a:solidFill>
                <a:latin typeface="Calibri" pitchFamily="34" charset="0"/>
                <a:ea typeface="Tahoma" pitchFamily="34" charset="0"/>
                <a:cs typeface="Calibri" pitchFamily="34" charset="0"/>
              </a:rPr>
              <a:t>Level 4 districts </a:t>
            </a:r>
            <a:r>
              <a:rPr lang="en-US" sz="2200" dirty="0">
                <a:solidFill>
                  <a:srgbClr val="0D1969"/>
                </a:solidFill>
                <a:latin typeface="Calibri" pitchFamily="34" charset="0"/>
                <a:ea typeface="Tahoma" pitchFamily="34" charset="0"/>
                <a:cs typeface="Calibri" pitchFamily="34" charset="0"/>
              </a:rPr>
              <a:t>– at least </a:t>
            </a:r>
            <a:r>
              <a:rPr lang="en-US" sz="2200" b="1" dirty="0">
                <a:solidFill>
                  <a:srgbClr val="0D1969"/>
                </a:solidFill>
                <a:latin typeface="Calibri" pitchFamily="34" charset="0"/>
                <a:ea typeface="Tahoma" pitchFamily="34" charset="0"/>
                <a:cs typeface="Calibri" pitchFamily="34" charset="0"/>
              </a:rPr>
              <a:t>25% </a:t>
            </a:r>
            <a:r>
              <a:rPr lang="en-US" sz="2200" dirty="0">
                <a:solidFill>
                  <a:srgbClr val="0D1969"/>
                </a:solidFill>
                <a:latin typeface="Calibri" pitchFamily="34" charset="0"/>
                <a:ea typeface="Tahoma" pitchFamily="34" charset="0"/>
                <a:cs typeface="Calibri" pitchFamily="34" charset="0"/>
              </a:rPr>
              <a:t>of allocation must support Level 3 &amp; 4 schools</a:t>
            </a:r>
          </a:p>
        </p:txBody>
      </p:sp>
      <p:grpSp>
        <p:nvGrpSpPr>
          <p:cNvPr id="31" name="Group 30" descr="Graphic showing the adaptive part of continuous improvement."/>
          <p:cNvGrpSpPr/>
          <p:nvPr/>
        </p:nvGrpSpPr>
        <p:grpSpPr>
          <a:xfrm>
            <a:off x="8153400" y="76200"/>
            <a:ext cx="914400" cy="674985"/>
            <a:chOff x="8153400" y="76200"/>
            <a:chExt cx="914400" cy="674985"/>
          </a:xfrm>
        </p:grpSpPr>
        <p:sp>
          <p:nvSpPr>
            <p:cNvPr id="32" name="Rectangle 31"/>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33"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34" name="Straight Connector 33"/>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6146" name="Picture 2" descr="Framework for District Accountability and Assistance."/>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 y="3733800"/>
            <a:ext cx="2719387" cy="18224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4327466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001000" cy="1143000"/>
          </a:xfrm>
        </p:spPr>
        <p:txBody>
          <a:bodyPr/>
          <a:lstStyle/>
          <a:p>
            <a:r>
              <a:rPr lang="en-US" sz="4000" dirty="0" smtClean="0">
                <a:latin typeface="+mn-lt"/>
              </a:rPr>
              <a:t>How can reserving funds support my improvement strategies? </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26</a:t>
            </a:fld>
            <a:endParaRPr lang="en-US" dirty="0"/>
          </a:p>
        </p:txBody>
      </p:sp>
      <p:sp>
        <p:nvSpPr>
          <p:cNvPr id="7" name="Content Placeholder 6"/>
          <p:cNvSpPr>
            <a:spLocks noGrp="1"/>
          </p:cNvSpPr>
          <p:nvPr>
            <p:ph idx="1"/>
          </p:nvPr>
        </p:nvSpPr>
        <p:spPr>
          <a:xfrm>
            <a:off x="533400" y="1981200"/>
            <a:ext cx="7848600" cy="4144963"/>
          </a:xfrm>
        </p:spPr>
        <p:txBody>
          <a:bodyPr/>
          <a:lstStyle/>
          <a:p>
            <a:pPr marL="860425" lvl="1" indent="-403225"/>
            <a:r>
              <a:rPr lang="en-US" sz="3200" dirty="0" smtClean="0">
                <a:solidFill>
                  <a:srgbClr val="0D1969"/>
                </a:solidFill>
                <a:latin typeface="Calibri" pitchFamily="34" charset="0"/>
                <a:cs typeface="Calibri" pitchFamily="34" charset="0"/>
              </a:rPr>
              <a:t>Additional support for lower-performing Title I schools</a:t>
            </a:r>
          </a:p>
          <a:p>
            <a:pPr lvl="1"/>
            <a:endParaRPr lang="en-US" sz="3200" dirty="0" smtClean="0">
              <a:solidFill>
                <a:srgbClr val="0D1969"/>
              </a:solidFill>
              <a:latin typeface="Calibri" pitchFamily="34" charset="0"/>
              <a:cs typeface="Calibri" pitchFamily="34" charset="0"/>
            </a:endParaRPr>
          </a:p>
          <a:p>
            <a:pPr marL="860425" lvl="1" indent="-403225"/>
            <a:r>
              <a:rPr lang="en-US" sz="3200" dirty="0" smtClean="0">
                <a:solidFill>
                  <a:srgbClr val="0D1969"/>
                </a:solidFill>
                <a:latin typeface="Calibri" pitchFamily="34" charset="0"/>
                <a:cs typeface="Calibri" pitchFamily="34" charset="0"/>
              </a:rPr>
              <a:t>Additional support for low-performing students district-wide</a:t>
            </a:r>
            <a:r>
              <a:rPr lang="en-US" sz="3200" u="sng" dirty="0" smtClean="0">
                <a:solidFill>
                  <a:srgbClr val="0D1969"/>
                </a:solidFill>
                <a:latin typeface="Calibri" pitchFamily="34" charset="0"/>
                <a:cs typeface="Calibri" pitchFamily="34" charset="0"/>
              </a:rPr>
              <a:t> </a:t>
            </a:r>
            <a:endParaRPr lang="en-US" sz="3200" dirty="0" smtClean="0">
              <a:solidFill>
                <a:srgbClr val="0D1969"/>
              </a:solidFill>
              <a:latin typeface="Calibri" pitchFamily="34" charset="0"/>
              <a:cs typeface="Calibri" pitchFamily="34" charset="0"/>
            </a:endParaRPr>
          </a:p>
        </p:txBody>
      </p:sp>
      <p:grpSp>
        <p:nvGrpSpPr>
          <p:cNvPr id="3" name="Group 12" descr="Graphic showing the adaptive part of continuous improvement."/>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822373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001000" cy="1143000"/>
          </a:xfrm>
        </p:spPr>
        <p:txBody>
          <a:bodyPr/>
          <a:lstStyle/>
          <a:p>
            <a:r>
              <a:rPr lang="en-US" sz="4000" dirty="0" smtClean="0">
                <a:latin typeface="+mn-lt"/>
              </a:rPr>
              <a:t>How should I plan to use my reserved funds?</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27</a:t>
            </a:fld>
            <a:endParaRPr lang="en-US" dirty="0"/>
          </a:p>
        </p:txBody>
      </p:sp>
      <p:sp>
        <p:nvSpPr>
          <p:cNvPr id="7" name="Content Placeholder 6"/>
          <p:cNvSpPr>
            <a:spLocks noGrp="1"/>
          </p:cNvSpPr>
          <p:nvPr>
            <p:ph idx="1"/>
          </p:nvPr>
        </p:nvSpPr>
        <p:spPr>
          <a:xfrm>
            <a:off x="533400" y="1600200"/>
            <a:ext cx="7848600" cy="4602163"/>
          </a:xfrm>
        </p:spPr>
        <p:txBody>
          <a:bodyPr/>
          <a:lstStyle/>
          <a:p>
            <a:r>
              <a:rPr lang="en-US" sz="3000" dirty="0" smtClean="0">
                <a:solidFill>
                  <a:srgbClr val="0D1969"/>
                </a:solidFill>
                <a:latin typeface="Calibri" pitchFamily="34" charset="0"/>
                <a:cs typeface="Calibri" pitchFamily="34" charset="0"/>
              </a:rPr>
              <a:t>Self-assess identified needs using Conditions </a:t>
            </a:r>
            <a:r>
              <a:rPr lang="en-US" sz="3000" dirty="0">
                <a:solidFill>
                  <a:srgbClr val="0D1969"/>
                </a:solidFill>
                <a:latin typeface="Calibri" pitchFamily="34" charset="0"/>
                <a:cs typeface="Calibri" pitchFamily="34" charset="0"/>
              </a:rPr>
              <a:t>for School Effectiveness as the lens</a:t>
            </a:r>
          </a:p>
          <a:p>
            <a:r>
              <a:rPr lang="en-US" sz="3000" dirty="0" smtClean="0">
                <a:solidFill>
                  <a:srgbClr val="0D1969"/>
                </a:solidFill>
                <a:latin typeface="Calibri" pitchFamily="34" charset="0"/>
                <a:cs typeface="Calibri" pitchFamily="34" charset="0"/>
              </a:rPr>
              <a:t>Scan all Conditions, but focus on a few – </a:t>
            </a:r>
            <a:br>
              <a:rPr lang="en-US" sz="3000" dirty="0" smtClean="0">
                <a:solidFill>
                  <a:srgbClr val="0D1969"/>
                </a:solidFill>
                <a:latin typeface="Calibri" pitchFamily="34" charset="0"/>
                <a:cs typeface="Calibri" pitchFamily="34" charset="0"/>
              </a:rPr>
            </a:br>
            <a:r>
              <a:rPr lang="en-US" sz="3000" dirty="0" smtClean="0">
                <a:solidFill>
                  <a:srgbClr val="0D1969"/>
                </a:solidFill>
                <a:latin typeface="Calibri" pitchFamily="34" charset="0"/>
                <a:cs typeface="Calibri" pitchFamily="34" charset="0"/>
              </a:rPr>
              <a:t>those closest to the instructional core</a:t>
            </a:r>
          </a:p>
          <a:p>
            <a:r>
              <a:rPr lang="en-US" sz="3000" dirty="0" smtClean="0">
                <a:solidFill>
                  <a:srgbClr val="0D1969"/>
                </a:solidFill>
                <a:latin typeface="Calibri" pitchFamily="34" charset="0"/>
                <a:cs typeface="Calibri" pitchFamily="34" charset="0"/>
              </a:rPr>
              <a:t>Link to analysis of data &amp; other evidence of impact</a:t>
            </a:r>
          </a:p>
          <a:p>
            <a:r>
              <a:rPr lang="en-US" sz="3000" dirty="0" smtClean="0">
                <a:solidFill>
                  <a:srgbClr val="0D1969"/>
                </a:solidFill>
                <a:latin typeface="Calibri" pitchFamily="34" charset="0"/>
                <a:cs typeface="Calibri" pitchFamily="34" charset="0"/>
              </a:rPr>
              <a:t>Identify </a:t>
            </a:r>
            <a:r>
              <a:rPr lang="en-US" sz="3000" dirty="0">
                <a:solidFill>
                  <a:srgbClr val="0D1969"/>
                </a:solidFill>
                <a:latin typeface="Calibri" pitchFamily="34" charset="0"/>
                <a:cs typeface="Calibri" pitchFamily="34" charset="0"/>
              </a:rPr>
              <a:t>strengths </a:t>
            </a:r>
            <a:r>
              <a:rPr lang="en-US" sz="3000" dirty="0" smtClean="0">
                <a:solidFill>
                  <a:srgbClr val="0D1969"/>
                </a:solidFill>
                <a:latin typeface="Calibri" pitchFamily="34" charset="0"/>
                <a:cs typeface="Calibri" pitchFamily="34" charset="0"/>
              </a:rPr>
              <a:t>&amp; areas </a:t>
            </a:r>
            <a:r>
              <a:rPr lang="en-US" sz="3000" dirty="0">
                <a:solidFill>
                  <a:srgbClr val="0D1969"/>
                </a:solidFill>
                <a:latin typeface="Calibri" pitchFamily="34" charset="0"/>
                <a:cs typeface="Calibri" pitchFamily="34" charset="0"/>
              </a:rPr>
              <a:t>for </a:t>
            </a:r>
            <a:r>
              <a:rPr lang="en-US" sz="3000" dirty="0" smtClean="0">
                <a:solidFill>
                  <a:srgbClr val="0D1969"/>
                </a:solidFill>
                <a:latin typeface="Calibri" pitchFamily="34" charset="0"/>
                <a:cs typeface="Calibri" pitchFamily="34" charset="0"/>
              </a:rPr>
              <a:t>improvement</a:t>
            </a:r>
          </a:p>
          <a:p>
            <a:r>
              <a:rPr lang="en-US" sz="3000" dirty="0" smtClean="0">
                <a:solidFill>
                  <a:srgbClr val="0D1969"/>
                </a:solidFill>
                <a:latin typeface="Calibri" pitchFamily="34" charset="0"/>
                <a:cs typeface="Calibri" pitchFamily="34" charset="0"/>
              </a:rPr>
              <a:t>Use high leverage strategies to guide plan development</a:t>
            </a:r>
          </a:p>
        </p:txBody>
      </p:sp>
      <p:grpSp>
        <p:nvGrpSpPr>
          <p:cNvPr id="13" name="Group 12"/>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8223733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latin typeface="+mn-lt"/>
              </a:rPr>
              <a:t>High leverage strategies…</a:t>
            </a:r>
            <a:endParaRPr lang="en-US" sz="40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28</a:t>
            </a:fld>
            <a:endParaRPr lang="en-US" dirty="0"/>
          </a:p>
        </p:txBody>
      </p:sp>
      <p:sp>
        <p:nvSpPr>
          <p:cNvPr id="7" name="Content Placeholder 6"/>
          <p:cNvSpPr>
            <a:spLocks noGrp="1"/>
          </p:cNvSpPr>
          <p:nvPr>
            <p:ph idx="1"/>
          </p:nvPr>
        </p:nvSpPr>
        <p:spPr>
          <a:xfrm>
            <a:off x="609600" y="1295400"/>
            <a:ext cx="7924800" cy="4830763"/>
          </a:xfrm>
        </p:spPr>
        <p:txBody>
          <a:bodyPr/>
          <a:lstStyle/>
          <a:p>
            <a:r>
              <a:rPr lang="en-US" dirty="0">
                <a:solidFill>
                  <a:srgbClr val="0D1969"/>
                </a:solidFill>
                <a:latin typeface="Calibri" pitchFamily="34" charset="0"/>
                <a:cs typeface="Calibri" pitchFamily="34" charset="0"/>
              </a:rPr>
              <a:t>t</a:t>
            </a:r>
            <a:r>
              <a:rPr lang="en-US" dirty="0" smtClean="0">
                <a:solidFill>
                  <a:srgbClr val="0D1969"/>
                </a:solidFill>
                <a:latin typeface="Calibri" pitchFamily="34" charset="0"/>
                <a:cs typeface="Calibri" pitchFamily="34" charset="0"/>
              </a:rPr>
              <a:t>arget your lowest </a:t>
            </a:r>
            <a:r>
              <a:rPr lang="en-US" dirty="0">
                <a:solidFill>
                  <a:srgbClr val="0D1969"/>
                </a:solidFill>
                <a:latin typeface="Calibri" pitchFamily="34" charset="0"/>
                <a:cs typeface="Calibri" pitchFamily="34" charset="0"/>
              </a:rPr>
              <a:t>achieving students in </a:t>
            </a:r>
            <a:r>
              <a:rPr lang="en-US" dirty="0" smtClean="0">
                <a:solidFill>
                  <a:srgbClr val="0D1969"/>
                </a:solidFill>
                <a:latin typeface="Calibri" pitchFamily="34" charset="0"/>
                <a:cs typeface="Calibri" pitchFamily="34" charset="0"/>
              </a:rPr>
              <a:t>your lowest </a:t>
            </a:r>
            <a:r>
              <a:rPr lang="en-US" dirty="0">
                <a:solidFill>
                  <a:srgbClr val="0D1969"/>
                </a:solidFill>
                <a:latin typeface="Calibri" pitchFamily="34" charset="0"/>
                <a:cs typeface="Calibri" pitchFamily="34" charset="0"/>
              </a:rPr>
              <a:t>performing </a:t>
            </a:r>
            <a:r>
              <a:rPr lang="en-US" dirty="0" smtClean="0">
                <a:solidFill>
                  <a:srgbClr val="0D1969"/>
                </a:solidFill>
                <a:latin typeface="Calibri" pitchFamily="34" charset="0"/>
                <a:cs typeface="Calibri" pitchFamily="34" charset="0"/>
              </a:rPr>
              <a:t>schools</a:t>
            </a:r>
          </a:p>
          <a:p>
            <a:r>
              <a:rPr lang="en-US" dirty="0">
                <a:solidFill>
                  <a:srgbClr val="0D1969"/>
                </a:solidFill>
                <a:latin typeface="Calibri" pitchFamily="34" charset="0"/>
                <a:cs typeface="Calibri" pitchFamily="34" charset="0"/>
              </a:rPr>
              <a:t>a</a:t>
            </a:r>
            <a:r>
              <a:rPr lang="en-US" dirty="0" smtClean="0">
                <a:solidFill>
                  <a:srgbClr val="0D1969"/>
                </a:solidFill>
                <a:latin typeface="Calibri" pitchFamily="34" charset="0"/>
                <a:cs typeface="Calibri" pitchFamily="34" charset="0"/>
              </a:rPr>
              <a:t>ggressively address school performance &amp; student achievement</a:t>
            </a:r>
          </a:p>
          <a:p>
            <a:r>
              <a:rPr lang="en-US" dirty="0">
                <a:solidFill>
                  <a:srgbClr val="0D1969"/>
                </a:solidFill>
                <a:latin typeface="Calibri" pitchFamily="34" charset="0"/>
                <a:cs typeface="Calibri" pitchFamily="34" charset="0"/>
              </a:rPr>
              <a:t>a</a:t>
            </a:r>
            <a:r>
              <a:rPr lang="en-US" dirty="0" smtClean="0">
                <a:solidFill>
                  <a:srgbClr val="0D1969"/>
                </a:solidFill>
                <a:latin typeface="Calibri" pitchFamily="34" charset="0"/>
                <a:cs typeface="Calibri" pitchFamily="34" charset="0"/>
              </a:rPr>
              <a:t>re close to the instructional core, e.g.:</a:t>
            </a:r>
          </a:p>
          <a:p>
            <a:pPr lvl="1"/>
            <a:r>
              <a:rPr lang="en-US" sz="2000" dirty="0" smtClean="0">
                <a:solidFill>
                  <a:srgbClr val="0D1969"/>
                </a:solidFill>
                <a:latin typeface="Calibri" pitchFamily="34" charset="0"/>
                <a:cs typeface="Calibri" pitchFamily="34" charset="0"/>
              </a:rPr>
              <a:t>Regular structures/systems for collecting &amp; analyzing data that directly informs instructional practice</a:t>
            </a:r>
          </a:p>
          <a:p>
            <a:pPr lvl="1"/>
            <a:r>
              <a:rPr lang="en-US" sz="2000" dirty="0" smtClean="0">
                <a:solidFill>
                  <a:srgbClr val="0D1969"/>
                </a:solidFill>
                <a:latin typeface="Calibri" pitchFamily="34" charset="0"/>
                <a:cs typeface="Calibri" pitchFamily="34" charset="0"/>
              </a:rPr>
              <a:t>Frequent teacher teaming &amp; teacher-specific coaching linked to instructional practice</a:t>
            </a:r>
          </a:p>
          <a:p>
            <a:pPr lvl="1"/>
            <a:r>
              <a:rPr lang="en-US" sz="2000" dirty="0" smtClean="0">
                <a:solidFill>
                  <a:srgbClr val="0D1969"/>
                </a:solidFill>
                <a:latin typeface="Calibri" pitchFamily="34" charset="0"/>
                <a:cs typeface="Calibri" pitchFamily="34" charset="0"/>
              </a:rPr>
              <a:t>Responsive systems of tiered instruction, especially Tiered II &amp; Tier III interventions</a:t>
            </a:r>
          </a:p>
          <a:p>
            <a:r>
              <a:rPr lang="en-US" dirty="0">
                <a:solidFill>
                  <a:srgbClr val="0D1969"/>
                </a:solidFill>
                <a:latin typeface="Calibri" pitchFamily="34" charset="0"/>
                <a:cs typeface="Calibri" pitchFamily="34" charset="0"/>
              </a:rPr>
              <a:t>a</a:t>
            </a:r>
            <a:r>
              <a:rPr lang="en-US" dirty="0" smtClean="0">
                <a:solidFill>
                  <a:srgbClr val="0D1969"/>
                </a:solidFill>
                <a:latin typeface="Calibri" pitchFamily="34" charset="0"/>
                <a:cs typeface="Calibri" pitchFamily="34" charset="0"/>
              </a:rPr>
              <a:t>re monitored for efficacy &amp; impact</a:t>
            </a:r>
            <a:endParaRPr lang="en-US" dirty="0">
              <a:solidFill>
                <a:srgbClr val="0D1969"/>
              </a:solidFill>
              <a:latin typeface="Calibri" pitchFamily="34" charset="0"/>
              <a:cs typeface="Calibri" pitchFamily="34" charset="0"/>
            </a:endParaRPr>
          </a:p>
          <a:p>
            <a:endParaRPr lang="en-US" sz="3200" dirty="0">
              <a:solidFill>
                <a:srgbClr val="0D1969"/>
              </a:solidFill>
              <a:latin typeface="Calibri" pitchFamily="34" charset="0"/>
              <a:cs typeface="Calibri" pitchFamily="34" charset="0"/>
            </a:endParaRPr>
          </a:p>
        </p:txBody>
      </p:sp>
      <p:grpSp>
        <p:nvGrpSpPr>
          <p:cNvPr id="13" name="Group 12"/>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2848231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1143000"/>
          </a:xfrm>
        </p:spPr>
        <p:txBody>
          <a:bodyPr/>
          <a:lstStyle/>
          <a:p>
            <a:r>
              <a:rPr lang="en-US" sz="4000" dirty="0" smtClean="0">
                <a:latin typeface="Calibri" pitchFamily="34" charset="0"/>
                <a:cs typeface="Calibri" pitchFamily="34" charset="0"/>
              </a:rPr>
              <a:t>Conditions for School Effectiveness</a:t>
            </a:r>
            <a:endParaRPr lang="en-US" sz="4000" dirty="0">
              <a:latin typeface="Calibri" pitchFamily="34" charset="0"/>
              <a:cs typeface="Calibri" pitchFamily="34" charset="0"/>
            </a:endParaRPr>
          </a:p>
        </p:txBody>
      </p:sp>
      <p:sp>
        <p:nvSpPr>
          <p:cNvPr id="3" name="Content Placeholder 2"/>
          <p:cNvSpPr>
            <a:spLocks noGrp="1"/>
          </p:cNvSpPr>
          <p:nvPr>
            <p:ph sz="half" idx="1"/>
          </p:nvPr>
        </p:nvSpPr>
        <p:spPr>
          <a:xfrm>
            <a:off x="152400" y="1447800"/>
            <a:ext cx="3962400" cy="3992563"/>
          </a:xfrm>
        </p:spPr>
        <p:txBody>
          <a:bodyPr/>
          <a:lstStyle/>
          <a:p>
            <a:pPr marL="514350" indent="-514350">
              <a:buFont typeface="+mj-lt"/>
              <a:buAutoNum type="arabicPeriod"/>
            </a:pPr>
            <a:r>
              <a:rPr lang="en-US" sz="2400" dirty="0" smtClean="0"/>
              <a:t>Effective district systems for support &amp; intervention</a:t>
            </a:r>
          </a:p>
          <a:p>
            <a:pPr marL="514350" indent="-514350">
              <a:buFont typeface="+mj-lt"/>
              <a:buAutoNum type="arabicPeriod"/>
            </a:pPr>
            <a:r>
              <a:rPr lang="en-US" sz="2400" dirty="0" smtClean="0"/>
              <a:t>Effective school leadership</a:t>
            </a:r>
          </a:p>
          <a:p>
            <a:pPr marL="514350" indent="-514350">
              <a:buFont typeface="+mj-lt"/>
              <a:buAutoNum type="arabicPeriod"/>
            </a:pPr>
            <a:r>
              <a:rPr lang="en-US" sz="2400" dirty="0" smtClean="0"/>
              <a:t>Aligned curriculum</a:t>
            </a:r>
          </a:p>
          <a:p>
            <a:pPr marL="514350" indent="-514350">
              <a:buFont typeface="+mj-lt"/>
              <a:buAutoNum type="arabicPeriod"/>
            </a:pPr>
            <a:r>
              <a:rPr lang="en-US" sz="2400" dirty="0" smtClean="0"/>
              <a:t>Effective instruction</a:t>
            </a:r>
          </a:p>
          <a:p>
            <a:pPr marL="514350" indent="-514350">
              <a:buFont typeface="+mj-lt"/>
              <a:buAutoNum type="arabicPeriod"/>
            </a:pPr>
            <a:r>
              <a:rPr lang="en-US" sz="2400" dirty="0" smtClean="0"/>
              <a:t>Student assessment</a:t>
            </a:r>
          </a:p>
          <a:p>
            <a:pPr marL="514350" indent="-514350">
              <a:buFont typeface="+mj-lt"/>
              <a:buAutoNum type="arabicPeriod"/>
            </a:pPr>
            <a:r>
              <a:rPr lang="en-US" sz="2400" dirty="0" smtClean="0"/>
              <a:t>Principal’s staffing authority</a:t>
            </a:r>
          </a:p>
        </p:txBody>
      </p:sp>
      <p:sp>
        <p:nvSpPr>
          <p:cNvPr id="4" name="Content Placeholder 3"/>
          <p:cNvSpPr>
            <a:spLocks noGrp="1"/>
          </p:cNvSpPr>
          <p:nvPr>
            <p:ph sz="half" idx="2"/>
          </p:nvPr>
        </p:nvSpPr>
        <p:spPr>
          <a:xfrm>
            <a:off x="4267200" y="1493837"/>
            <a:ext cx="4724400" cy="3992563"/>
          </a:xfrm>
        </p:spPr>
        <p:txBody>
          <a:bodyPr/>
          <a:lstStyle/>
          <a:p>
            <a:pPr marL="514350" indent="-514350">
              <a:buFont typeface="+mj-lt"/>
              <a:buAutoNum type="arabicPeriod" startAt="7"/>
            </a:pPr>
            <a:r>
              <a:rPr lang="en-US" sz="2400" dirty="0"/>
              <a:t>Professional development &amp; structures for collaboration</a:t>
            </a:r>
          </a:p>
          <a:p>
            <a:pPr marL="514350" indent="-514350">
              <a:buFont typeface="+mj-lt"/>
              <a:buAutoNum type="arabicPeriod" startAt="7"/>
            </a:pPr>
            <a:r>
              <a:rPr lang="en-US" sz="2400" dirty="0" smtClean="0"/>
              <a:t>Tiered instruction &amp; adequate learning time</a:t>
            </a:r>
          </a:p>
          <a:p>
            <a:pPr marL="514350" indent="-514350">
              <a:buFont typeface="+mj-lt"/>
              <a:buAutoNum type="arabicPeriod" startAt="7"/>
            </a:pPr>
            <a:r>
              <a:rPr lang="en-US" sz="2400" dirty="0" smtClean="0"/>
              <a:t>Students’ social, emotional, &amp; health needs</a:t>
            </a:r>
          </a:p>
          <a:p>
            <a:pPr marL="514350" indent="-514350">
              <a:buFont typeface="+mj-lt"/>
              <a:buAutoNum type="arabicPeriod" startAt="7"/>
            </a:pPr>
            <a:r>
              <a:rPr lang="en-US" sz="2400" dirty="0" smtClean="0"/>
              <a:t>Family-school engagement</a:t>
            </a:r>
          </a:p>
          <a:p>
            <a:pPr marL="514350" indent="-514350">
              <a:buFont typeface="+mj-lt"/>
              <a:buAutoNum type="arabicPeriod" startAt="7"/>
            </a:pPr>
            <a:r>
              <a:rPr lang="en-US" sz="2400" dirty="0" smtClean="0"/>
              <a:t>Strategic use of resources &amp; adequate budget authority</a:t>
            </a:r>
            <a:endParaRPr lang="en-US" sz="2400" dirty="0"/>
          </a:p>
        </p:txBody>
      </p:sp>
      <p:sp>
        <p:nvSpPr>
          <p:cNvPr id="5" name="Footer Placeholder 4"/>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p>
            <a:pPr>
              <a:defRPr/>
            </a:pPr>
            <a:fld id="{154A9BC1-431A-48B5-A73A-0FBD3B2DF483}" type="slidenum">
              <a:rPr lang="en-US" smtClean="0"/>
              <a:pPr>
                <a:defRPr/>
              </a:pPr>
              <a:t>29</a:t>
            </a:fld>
            <a:endParaRPr lang="en-US" dirty="0"/>
          </a:p>
        </p:txBody>
      </p:sp>
      <p:grpSp>
        <p:nvGrpSpPr>
          <p:cNvPr id="15" name="Group 14"/>
          <p:cNvGrpSpPr/>
          <p:nvPr/>
        </p:nvGrpSpPr>
        <p:grpSpPr>
          <a:xfrm>
            <a:off x="8153400" y="76200"/>
            <a:ext cx="914400" cy="674985"/>
            <a:chOff x="8153400" y="76200"/>
            <a:chExt cx="914400" cy="674985"/>
          </a:xfrm>
        </p:grpSpPr>
        <p:sp>
          <p:nvSpPr>
            <p:cNvPr id="16" name="Rectangle 15"/>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7"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8" name="Straight Connector 17"/>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2079083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924800" cy="1143000"/>
          </a:xfrm>
        </p:spPr>
        <p:txBody>
          <a:bodyPr/>
          <a:lstStyle/>
          <a:p>
            <a:r>
              <a:rPr lang="en-US" dirty="0" smtClean="0">
                <a:latin typeface="+mn-lt"/>
              </a:rPr>
              <a:t>Framing the day…</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a:t>
            </a:fld>
            <a:endParaRPr lang="en-US" dirty="0"/>
          </a:p>
        </p:txBody>
      </p:sp>
      <p:pic>
        <p:nvPicPr>
          <p:cNvPr id="4098" name="Picture 2" descr="Some of your questions may be technical in nature; others may be more strategic. Together, they place the district on a path to continuous improvement."/>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44575" y="892175"/>
            <a:ext cx="7053263" cy="50784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008447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3" name="Slide Number Placeholder 2"/>
          <p:cNvSpPr>
            <a:spLocks noGrp="1"/>
          </p:cNvSpPr>
          <p:nvPr>
            <p:ph type="sldNum" sz="quarter" idx="12"/>
          </p:nvPr>
        </p:nvSpPr>
        <p:spPr/>
        <p:txBody>
          <a:bodyPr/>
          <a:lstStyle/>
          <a:p>
            <a:pPr>
              <a:defRPr/>
            </a:pPr>
            <a:fld id="{08CE5332-D12C-4787-A25F-974CAA7C4069}" type="slidenum">
              <a:rPr lang="en-US" smtClean="0"/>
              <a:pPr>
                <a:defRPr/>
              </a:pPr>
              <a:t>30</a:t>
            </a:fld>
            <a:endParaRPr lang="en-US" dirty="0"/>
          </a:p>
        </p:txBody>
      </p:sp>
      <p:pic>
        <p:nvPicPr>
          <p:cNvPr id="4100" name="Picture 4" descr="ESE conducted an analysis of Level 4 schools that appear to be demonstrating rapid achievement gains. This resource describes some of the practices employed by these school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3400" y="914400"/>
            <a:ext cx="6561433" cy="472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13" name="Group 12" descr="Graphic showing the adaptive part of continuous improvement."/>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3688031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mn-lt"/>
              </a:rPr>
              <a:t>In proposing use of reservation funds…</a:t>
            </a:r>
            <a:endParaRPr lang="en-US" sz="36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31</a:t>
            </a:fld>
            <a:endParaRPr lang="en-US" dirty="0"/>
          </a:p>
        </p:txBody>
      </p:sp>
      <p:sp>
        <p:nvSpPr>
          <p:cNvPr id="7" name="Content Placeholder 6"/>
          <p:cNvSpPr>
            <a:spLocks noGrp="1"/>
          </p:cNvSpPr>
          <p:nvPr>
            <p:ph idx="1"/>
          </p:nvPr>
        </p:nvSpPr>
        <p:spPr>
          <a:xfrm>
            <a:off x="457200" y="1447800"/>
            <a:ext cx="8382000" cy="4876800"/>
          </a:xfrm>
        </p:spPr>
        <p:txBody>
          <a:bodyPr/>
          <a:lstStyle/>
          <a:p>
            <a:r>
              <a:rPr lang="en-US" sz="2600" dirty="0">
                <a:solidFill>
                  <a:srgbClr val="0D1969"/>
                </a:solidFill>
                <a:latin typeface="Calibri" pitchFamily="34" charset="0"/>
                <a:cs typeface="Calibri" pitchFamily="34" charset="0"/>
              </a:rPr>
              <a:t>Describe how you will use the flexibility opportunities granted by the waiver to provide maximum support to </a:t>
            </a:r>
            <a:r>
              <a:rPr lang="en-US" sz="2600" dirty="0" smtClean="0">
                <a:solidFill>
                  <a:srgbClr val="0D1969"/>
                </a:solidFill>
                <a:latin typeface="Calibri" pitchFamily="34" charset="0"/>
                <a:cs typeface="Calibri" pitchFamily="34" charset="0"/>
              </a:rPr>
              <a:t>lowest-achieving </a:t>
            </a:r>
            <a:r>
              <a:rPr lang="en-US" sz="2600" dirty="0">
                <a:solidFill>
                  <a:srgbClr val="0D1969"/>
                </a:solidFill>
                <a:latin typeface="Calibri" pitchFamily="34" charset="0"/>
                <a:cs typeface="Calibri" pitchFamily="34" charset="0"/>
              </a:rPr>
              <a:t>students in your </a:t>
            </a:r>
            <a:r>
              <a:rPr lang="en-US" sz="2600" dirty="0" smtClean="0">
                <a:solidFill>
                  <a:srgbClr val="0D1969"/>
                </a:solidFill>
                <a:latin typeface="Calibri" pitchFamily="34" charset="0"/>
                <a:cs typeface="Calibri" pitchFamily="34" charset="0"/>
              </a:rPr>
              <a:t>lowest-performing </a:t>
            </a:r>
            <a:r>
              <a:rPr lang="en-US" sz="2600" dirty="0">
                <a:solidFill>
                  <a:srgbClr val="0D1969"/>
                </a:solidFill>
                <a:latin typeface="Calibri" pitchFamily="34" charset="0"/>
                <a:cs typeface="Calibri" pitchFamily="34" charset="0"/>
              </a:rPr>
              <a:t>schools</a:t>
            </a:r>
          </a:p>
          <a:p>
            <a:r>
              <a:rPr lang="en-US" sz="2600" dirty="0">
                <a:solidFill>
                  <a:srgbClr val="0D1969"/>
                </a:solidFill>
                <a:latin typeface="Calibri" pitchFamily="34" charset="0"/>
                <a:cs typeface="Calibri" pitchFamily="34" charset="0"/>
              </a:rPr>
              <a:t>Describe how </a:t>
            </a:r>
            <a:r>
              <a:rPr lang="en-US" sz="2600" dirty="0" smtClean="0">
                <a:solidFill>
                  <a:srgbClr val="0D1969"/>
                </a:solidFill>
                <a:latin typeface="Calibri" pitchFamily="34" charset="0"/>
                <a:cs typeface="Calibri" pitchFamily="34" charset="0"/>
              </a:rPr>
              <a:t>you assessed the needs of those schools using the Conditions for School Effectiveness as the frame for that analysis</a:t>
            </a:r>
          </a:p>
          <a:p>
            <a:r>
              <a:rPr lang="en-US" sz="2600" dirty="0" smtClean="0">
                <a:solidFill>
                  <a:srgbClr val="0D1969"/>
                </a:solidFill>
                <a:latin typeface="Calibri" pitchFamily="34" charset="0"/>
                <a:cs typeface="Calibri" pitchFamily="34" charset="0"/>
              </a:rPr>
              <a:t>Describe the high-leverage strategies you will use to aggressively address school performance and student achievement, &amp; how you will know if they are working</a:t>
            </a:r>
            <a:endParaRPr lang="en-US" sz="2600" dirty="0">
              <a:solidFill>
                <a:srgbClr val="0D1969"/>
              </a:solidFill>
              <a:latin typeface="Calibri" pitchFamily="34" charset="0"/>
              <a:cs typeface="Calibri" pitchFamily="34" charset="0"/>
            </a:endParaRPr>
          </a:p>
        </p:txBody>
      </p:sp>
      <p:grpSp>
        <p:nvGrpSpPr>
          <p:cNvPr id="13" name="Group 12"/>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178007233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Resources</a:t>
            </a:r>
            <a:endParaRPr lang="en-US" sz="3600" dirty="0">
              <a:latin typeface="+mn-lt"/>
            </a:endParaRP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32</a:t>
            </a:fld>
            <a:endParaRPr lang="en-US" dirty="0"/>
          </a:p>
        </p:txBody>
      </p:sp>
      <p:sp>
        <p:nvSpPr>
          <p:cNvPr id="7" name="Content Placeholder 6"/>
          <p:cNvSpPr>
            <a:spLocks noGrp="1"/>
          </p:cNvSpPr>
          <p:nvPr>
            <p:ph idx="1"/>
          </p:nvPr>
        </p:nvSpPr>
        <p:spPr/>
        <p:txBody>
          <a:bodyPr/>
          <a:lstStyle/>
          <a:p>
            <a:r>
              <a:rPr lang="en-US" sz="3200" dirty="0">
                <a:solidFill>
                  <a:srgbClr val="0D1969"/>
                </a:solidFill>
                <a:latin typeface="Calibri" pitchFamily="34" charset="0"/>
                <a:cs typeface="Calibri" pitchFamily="34" charset="0"/>
              </a:rPr>
              <a:t>All districts </a:t>
            </a:r>
            <a:r>
              <a:rPr lang="en-US" sz="3200" dirty="0" smtClean="0">
                <a:solidFill>
                  <a:srgbClr val="0D1969"/>
                </a:solidFill>
                <a:latin typeface="Calibri" pitchFamily="34" charset="0"/>
                <a:cs typeface="Calibri" pitchFamily="34" charset="0"/>
              </a:rPr>
              <a:t>have access </a:t>
            </a:r>
            <a:r>
              <a:rPr lang="en-US" sz="3200" dirty="0">
                <a:solidFill>
                  <a:srgbClr val="0D1969"/>
                </a:solidFill>
                <a:latin typeface="Calibri" pitchFamily="34" charset="0"/>
                <a:cs typeface="Calibri" pitchFamily="34" charset="0"/>
              </a:rPr>
              <a:t>to </a:t>
            </a:r>
            <a:r>
              <a:rPr lang="en-US" sz="3200" dirty="0" smtClean="0">
                <a:solidFill>
                  <a:srgbClr val="0D1969"/>
                </a:solidFill>
                <a:latin typeface="Calibri" pitchFamily="34" charset="0"/>
                <a:cs typeface="Calibri" pitchFamily="34" charset="0"/>
              </a:rPr>
              <a:t>redesigned online suite of district </a:t>
            </a:r>
            <a:r>
              <a:rPr lang="en-US" sz="3200" dirty="0">
                <a:solidFill>
                  <a:srgbClr val="0D1969"/>
                </a:solidFill>
                <a:latin typeface="Calibri" pitchFamily="34" charset="0"/>
                <a:cs typeface="Calibri" pitchFamily="34" charset="0"/>
              </a:rPr>
              <a:t>analysis, review, </a:t>
            </a:r>
            <a:r>
              <a:rPr lang="en-US" sz="3200" dirty="0" smtClean="0">
                <a:solidFill>
                  <a:srgbClr val="0D1969"/>
                </a:solidFill>
                <a:latin typeface="Calibri" pitchFamily="34" charset="0"/>
                <a:cs typeface="Calibri" pitchFamily="34" charset="0"/>
              </a:rPr>
              <a:t>&amp; </a:t>
            </a:r>
            <a:r>
              <a:rPr lang="en-US" sz="3200" dirty="0">
                <a:solidFill>
                  <a:srgbClr val="0D1969"/>
                </a:solidFill>
                <a:latin typeface="Calibri" pitchFamily="34" charset="0"/>
                <a:cs typeface="Calibri" pitchFamily="34" charset="0"/>
              </a:rPr>
              <a:t>assistance </a:t>
            </a:r>
            <a:r>
              <a:rPr lang="en-US" sz="3200" dirty="0" smtClean="0">
                <a:solidFill>
                  <a:srgbClr val="0D1969"/>
                </a:solidFill>
                <a:latin typeface="Calibri" pitchFamily="34" charset="0"/>
                <a:cs typeface="Calibri" pitchFamily="34" charset="0"/>
              </a:rPr>
              <a:t>tools</a:t>
            </a:r>
          </a:p>
          <a:p>
            <a:r>
              <a:rPr lang="en-US" sz="3200" dirty="0" smtClean="0">
                <a:solidFill>
                  <a:srgbClr val="0D1969"/>
                </a:solidFill>
                <a:latin typeface="Calibri" pitchFamily="34" charset="0"/>
                <a:cs typeface="Calibri" pitchFamily="34" charset="0"/>
              </a:rPr>
              <a:t>Level </a:t>
            </a:r>
            <a:r>
              <a:rPr lang="en-US" sz="3200" dirty="0">
                <a:solidFill>
                  <a:srgbClr val="0D1969"/>
                </a:solidFill>
                <a:latin typeface="Calibri" pitchFamily="34" charset="0"/>
                <a:cs typeface="Calibri" pitchFamily="34" charset="0"/>
              </a:rPr>
              <a:t>3 </a:t>
            </a:r>
            <a:r>
              <a:rPr lang="en-US" sz="3200" dirty="0" smtClean="0">
                <a:solidFill>
                  <a:srgbClr val="0D1969"/>
                </a:solidFill>
                <a:latin typeface="Calibri" pitchFamily="34" charset="0"/>
                <a:cs typeface="Calibri" pitchFamily="34" charset="0"/>
              </a:rPr>
              <a:t>districts get priority assistance &amp; must seek consultation of DSAC on district's proposed use of reservation funds prior to submitting Title I, Part A grant application</a:t>
            </a:r>
          </a:p>
          <a:p>
            <a:r>
              <a:rPr lang="en-US" sz="3200" dirty="0" smtClean="0">
                <a:solidFill>
                  <a:srgbClr val="0D1969"/>
                </a:solidFill>
                <a:latin typeface="Calibri" pitchFamily="34" charset="0"/>
                <a:cs typeface="Calibri" pitchFamily="34" charset="0"/>
              </a:rPr>
              <a:t>Level 4 districts engage with ESE Liaison</a:t>
            </a:r>
          </a:p>
        </p:txBody>
      </p:sp>
      <p:grpSp>
        <p:nvGrpSpPr>
          <p:cNvPr id="13" name="Group 12"/>
          <p:cNvGrpSpPr/>
          <p:nvPr/>
        </p:nvGrpSpPr>
        <p:grpSpPr>
          <a:xfrm>
            <a:off x="8153400" y="76200"/>
            <a:ext cx="914400" cy="674985"/>
            <a:chOff x="8153400" y="76200"/>
            <a:chExt cx="914400" cy="674985"/>
          </a:xfrm>
        </p:grpSpPr>
        <p:sp>
          <p:nvSpPr>
            <p:cNvPr id="14" name="Rectangle 13"/>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5"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6" name="Straight Connector 15"/>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6519222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3" name="Slide Number Placeholder 2"/>
          <p:cNvSpPr>
            <a:spLocks noGrp="1"/>
          </p:cNvSpPr>
          <p:nvPr>
            <p:ph type="sldNum" sz="quarter" idx="12"/>
          </p:nvPr>
        </p:nvSpPr>
        <p:spPr/>
        <p:txBody>
          <a:bodyPr/>
          <a:lstStyle/>
          <a:p>
            <a:pPr>
              <a:defRPr/>
            </a:pPr>
            <a:fld id="{08CE5332-D12C-4787-A25F-974CAA7C4069}" type="slidenum">
              <a:rPr lang="en-US" smtClean="0"/>
              <a:pPr>
                <a:defRPr/>
              </a:pPr>
              <a:t>33</a:t>
            </a:fld>
            <a:endParaRPr lang="en-US" dirty="0"/>
          </a:p>
        </p:txBody>
      </p:sp>
      <p:pic>
        <p:nvPicPr>
          <p:cNvPr id="5124" name="Picture 4" descr="Screen shot of a web page, District Analysis, Review, &amp; Assistance Tools"/>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48342" y="304800"/>
            <a:ext cx="7205353" cy="50780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1186541" y="5459263"/>
            <a:ext cx="5528953" cy="369332"/>
          </a:xfrm>
          <a:prstGeom prst="rect">
            <a:avLst/>
          </a:prstGeom>
        </p:spPr>
        <p:txBody>
          <a:bodyPr wrap="square">
            <a:spAutoFit/>
          </a:bodyPr>
          <a:lstStyle/>
          <a:p>
            <a:r>
              <a:rPr lang="en-US" dirty="0"/>
              <a:t>http://www.doe.mass.edu/apa/dart/default.html</a:t>
            </a:r>
          </a:p>
        </p:txBody>
      </p:sp>
      <p:grpSp>
        <p:nvGrpSpPr>
          <p:cNvPr id="14" name="Group 13"/>
          <p:cNvGrpSpPr/>
          <p:nvPr/>
        </p:nvGrpSpPr>
        <p:grpSpPr>
          <a:xfrm>
            <a:off x="8153400" y="76200"/>
            <a:ext cx="914400" cy="674985"/>
            <a:chOff x="8153400" y="76200"/>
            <a:chExt cx="914400" cy="674985"/>
          </a:xfrm>
        </p:grpSpPr>
        <p:sp>
          <p:nvSpPr>
            <p:cNvPr id="15" name="Rectangle 14"/>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16"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17" name="Straight Connector 16"/>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xmlns="" val="3655678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SES/Choice: What comes next?</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34</a:t>
            </a:fld>
            <a:endParaRPr lang="en-US" dirty="0"/>
          </a:p>
        </p:txBody>
      </p:sp>
      <p:sp>
        <p:nvSpPr>
          <p:cNvPr id="8" name="Content Placeholder 7"/>
          <p:cNvSpPr>
            <a:spLocks noGrp="1"/>
          </p:cNvSpPr>
          <p:nvPr>
            <p:ph idx="1"/>
          </p:nvPr>
        </p:nvSpPr>
        <p:spPr>
          <a:xfrm>
            <a:off x="457200" y="1371600"/>
            <a:ext cx="8229600" cy="4754563"/>
          </a:xfrm>
        </p:spPr>
        <p:txBody>
          <a:bodyPr/>
          <a:lstStyle/>
          <a:p>
            <a:r>
              <a:rPr lang="en-US" b="1" dirty="0" smtClean="0">
                <a:latin typeface="+mn-lt"/>
              </a:rPr>
              <a:t>Spring 2012:</a:t>
            </a:r>
          </a:p>
          <a:p>
            <a:pPr lvl="1"/>
            <a:r>
              <a:rPr lang="en-US" dirty="0" smtClean="0">
                <a:latin typeface="+mn-lt"/>
              </a:rPr>
              <a:t>Districts choosing not to continue offering SES or school choice in 2012-13 must provide parents with information to explain why &amp; describe the interventions, incentives and supports that will replace those options</a:t>
            </a:r>
          </a:p>
          <a:p>
            <a:pPr lvl="1"/>
            <a:r>
              <a:rPr lang="en-US" dirty="0">
                <a:latin typeface="+mn-lt"/>
              </a:rPr>
              <a:t>Any student who has </a:t>
            </a:r>
            <a:r>
              <a:rPr lang="en-US" dirty="0" smtClean="0">
                <a:latin typeface="+mn-lt"/>
              </a:rPr>
              <a:t>transferred </a:t>
            </a:r>
            <a:r>
              <a:rPr lang="en-US" dirty="0">
                <a:latin typeface="+mn-lt"/>
              </a:rPr>
              <a:t>into a school through NCLB </a:t>
            </a:r>
            <a:r>
              <a:rPr lang="en-US" dirty="0" smtClean="0">
                <a:latin typeface="+mn-lt"/>
              </a:rPr>
              <a:t>choice must </a:t>
            </a:r>
            <a:r>
              <a:rPr lang="en-US" dirty="0">
                <a:latin typeface="+mn-lt"/>
              </a:rPr>
              <a:t>be allowed to remain in that school through the highest grade served by the </a:t>
            </a:r>
            <a:r>
              <a:rPr lang="en-US" dirty="0" smtClean="0">
                <a:latin typeface="+mn-lt"/>
              </a:rPr>
              <a:t>school</a:t>
            </a:r>
          </a:p>
          <a:p>
            <a:pPr lvl="1"/>
            <a:r>
              <a:rPr lang="en-US" dirty="0" smtClean="0">
                <a:latin typeface="+mn-lt"/>
              </a:rPr>
              <a:t>District </a:t>
            </a:r>
            <a:r>
              <a:rPr lang="en-US" dirty="0">
                <a:latin typeface="+mn-lt"/>
              </a:rPr>
              <a:t>obligations to fund transportation for such </a:t>
            </a:r>
            <a:r>
              <a:rPr lang="en-US" dirty="0" smtClean="0">
                <a:latin typeface="+mn-lt"/>
              </a:rPr>
              <a:t>students based </a:t>
            </a:r>
            <a:r>
              <a:rPr lang="en-US" dirty="0">
                <a:latin typeface="+mn-lt"/>
              </a:rPr>
              <a:t>on state law </a:t>
            </a:r>
            <a:r>
              <a:rPr lang="en-US" dirty="0" smtClean="0">
                <a:latin typeface="+mn-lt"/>
              </a:rPr>
              <a:t>&amp; </a:t>
            </a:r>
            <a:r>
              <a:rPr lang="en-US" dirty="0">
                <a:latin typeface="+mn-lt"/>
              </a:rPr>
              <a:t>local transportation </a:t>
            </a:r>
            <a:r>
              <a:rPr lang="en-US" dirty="0" smtClean="0">
                <a:latin typeface="+mn-lt"/>
              </a:rPr>
              <a:t>policies</a:t>
            </a:r>
          </a:p>
          <a:p>
            <a:pPr lvl="1"/>
            <a:endParaRPr lang="en-US" dirty="0"/>
          </a:p>
        </p:txBody>
      </p:sp>
    </p:spTree>
    <p:extLst>
      <p:ext uri="{BB962C8B-B14F-4D97-AF65-F5344CB8AC3E}">
        <p14:creationId xmlns:p14="http://schemas.microsoft.com/office/powerpoint/2010/main" xmlns="" val="33793929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Data: What comes next?</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35</a:t>
            </a:fld>
            <a:endParaRPr lang="en-US" dirty="0"/>
          </a:p>
        </p:txBody>
      </p:sp>
      <p:sp>
        <p:nvSpPr>
          <p:cNvPr id="8" name="Content Placeholder 7"/>
          <p:cNvSpPr>
            <a:spLocks noGrp="1"/>
          </p:cNvSpPr>
          <p:nvPr>
            <p:ph idx="1"/>
          </p:nvPr>
        </p:nvSpPr>
        <p:spPr>
          <a:xfrm>
            <a:off x="609600" y="1371600"/>
            <a:ext cx="7924800" cy="4602163"/>
          </a:xfrm>
        </p:spPr>
        <p:txBody>
          <a:bodyPr/>
          <a:lstStyle/>
          <a:p>
            <a:r>
              <a:rPr lang="en-US" b="1" dirty="0" smtClean="0">
                <a:latin typeface="Calibri" pitchFamily="34" charset="0"/>
                <a:cs typeface="Calibri" pitchFamily="34" charset="0"/>
              </a:rPr>
              <a:t>Spring 2012:</a:t>
            </a:r>
          </a:p>
          <a:p>
            <a:pPr lvl="1"/>
            <a:r>
              <a:rPr lang="en-US" sz="2600" dirty="0" smtClean="0">
                <a:latin typeface="Calibri" pitchFamily="34" charset="0"/>
                <a:cs typeface="Calibri" pitchFamily="34" charset="0"/>
              </a:rPr>
              <a:t>ESE releases preliminary PPI data &amp; levels for districts &amp; schools based on data from 2009, 2010, and 2011</a:t>
            </a:r>
          </a:p>
          <a:p>
            <a:pPr lvl="1"/>
            <a:r>
              <a:rPr lang="en-US" sz="2600" dirty="0" smtClean="0">
                <a:latin typeface="Calibri" pitchFamily="34" charset="0"/>
                <a:cs typeface="Calibri" pitchFamily="34" charset="0"/>
              </a:rPr>
              <a:t>Comprises 60% of official 2012 PPI</a:t>
            </a:r>
          </a:p>
          <a:p>
            <a:pPr lvl="1"/>
            <a:r>
              <a:rPr lang="en-US" sz="2600" dirty="0" smtClean="0">
                <a:latin typeface="Calibri" pitchFamily="34" charset="0"/>
                <a:cs typeface="Calibri" pitchFamily="34" charset="0"/>
              </a:rPr>
              <a:t>Basis for determining Title I reservation amounts</a:t>
            </a:r>
          </a:p>
          <a:p>
            <a:pPr lvl="1"/>
            <a:r>
              <a:rPr lang="en-US" sz="2600" dirty="0" smtClean="0">
                <a:latin typeface="Calibri" pitchFamily="34" charset="0"/>
                <a:cs typeface="Calibri" pitchFamily="34" charset="0"/>
              </a:rPr>
              <a:t>Intended to help districts plan use of Title I funds</a:t>
            </a:r>
          </a:p>
          <a:p>
            <a:pPr lvl="1"/>
            <a:r>
              <a:rPr lang="en-US" sz="2600" dirty="0" smtClean="0">
                <a:latin typeface="Calibri" pitchFamily="34" charset="0"/>
                <a:cs typeface="Calibri" pitchFamily="34" charset="0"/>
              </a:rPr>
              <a:t>Districts “held harmless” if final level is lower than preliminary data</a:t>
            </a:r>
            <a:endParaRPr lang="en-US" sz="2600" dirty="0">
              <a:latin typeface="Calibri" pitchFamily="34" charset="0"/>
              <a:cs typeface="Calibri" pitchFamily="34" charset="0"/>
            </a:endParaRPr>
          </a:p>
        </p:txBody>
      </p:sp>
    </p:spTree>
    <p:extLst>
      <p:ext uri="{BB962C8B-B14F-4D97-AF65-F5344CB8AC3E}">
        <p14:creationId xmlns:p14="http://schemas.microsoft.com/office/powerpoint/2010/main" xmlns="" val="40652533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Info sharing: What comes next?</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36</a:t>
            </a:fld>
            <a:endParaRPr lang="en-US" dirty="0"/>
          </a:p>
        </p:txBody>
      </p:sp>
      <p:sp>
        <p:nvSpPr>
          <p:cNvPr id="8" name="Content Placeholder 7"/>
          <p:cNvSpPr>
            <a:spLocks noGrp="1"/>
          </p:cNvSpPr>
          <p:nvPr>
            <p:ph idx="1"/>
          </p:nvPr>
        </p:nvSpPr>
        <p:spPr/>
        <p:txBody>
          <a:bodyPr/>
          <a:lstStyle/>
          <a:p>
            <a:r>
              <a:rPr lang="en-US" b="1" dirty="0" smtClean="0">
                <a:latin typeface="Calibri" pitchFamily="34" charset="0"/>
                <a:cs typeface="Calibri" pitchFamily="34" charset="0"/>
              </a:rPr>
              <a:t>Spring/Early Summer 2012:</a:t>
            </a:r>
          </a:p>
          <a:p>
            <a:pPr lvl="1"/>
            <a:r>
              <a:rPr lang="en-US" sz="2600" dirty="0" smtClean="0">
                <a:latin typeface="Calibri" pitchFamily="34" charset="0"/>
                <a:cs typeface="Calibri" pitchFamily="34" charset="0"/>
              </a:rPr>
              <a:t>Level 3 districts consult with DSAC on use of proposed reservation funds</a:t>
            </a:r>
          </a:p>
          <a:p>
            <a:pPr lvl="1"/>
            <a:r>
              <a:rPr lang="en-US" sz="2600" dirty="0" smtClean="0">
                <a:latin typeface="Calibri" pitchFamily="34" charset="0"/>
                <a:cs typeface="Calibri" pitchFamily="34" charset="0"/>
              </a:rPr>
              <a:t>Statewide meeting of Title I directors to discuss changes to Title I / II-A grant application</a:t>
            </a:r>
          </a:p>
          <a:p>
            <a:pPr lvl="1"/>
            <a:r>
              <a:rPr lang="en-US" sz="2600" dirty="0" smtClean="0">
                <a:latin typeface="Calibri" pitchFamily="34" charset="0"/>
                <a:cs typeface="Calibri" pitchFamily="34" charset="0"/>
              </a:rPr>
              <a:t>Title I, Part A allocations shared with districts upon receipt from US Department of Education</a:t>
            </a:r>
          </a:p>
        </p:txBody>
      </p:sp>
    </p:spTree>
    <p:extLst>
      <p:ext uri="{BB962C8B-B14F-4D97-AF65-F5344CB8AC3E}">
        <p14:creationId xmlns:p14="http://schemas.microsoft.com/office/powerpoint/2010/main" xmlns="" val="5033007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SY2012-13: What comes next?</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37</a:t>
            </a:fld>
            <a:endParaRPr lang="en-US" dirty="0"/>
          </a:p>
        </p:txBody>
      </p:sp>
      <p:sp>
        <p:nvSpPr>
          <p:cNvPr id="8" name="Content Placeholder 7"/>
          <p:cNvSpPr>
            <a:spLocks noGrp="1"/>
          </p:cNvSpPr>
          <p:nvPr>
            <p:ph idx="1"/>
          </p:nvPr>
        </p:nvSpPr>
        <p:spPr/>
        <p:txBody>
          <a:bodyPr/>
          <a:lstStyle/>
          <a:p>
            <a:r>
              <a:rPr lang="en-US" b="1" dirty="0" smtClean="0">
                <a:latin typeface="Calibri" pitchFamily="34" charset="0"/>
                <a:cs typeface="Calibri" pitchFamily="34" charset="0"/>
              </a:rPr>
              <a:t>Summer/Early Fall 2012:</a:t>
            </a:r>
          </a:p>
          <a:p>
            <a:pPr lvl="1"/>
            <a:r>
              <a:rPr lang="en-US" sz="2600" dirty="0" smtClean="0">
                <a:latin typeface="Calibri" pitchFamily="34" charset="0"/>
                <a:cs typeface="Calibri" pitchFamily="34" charset="0"/>
              </a:rPr>
              <a:t>Waiver takes effect beginning with 2012-13 school year (FY13)</a:t>
            </a:r>
          </a:p>
          <a:p>
            <a:pPr lvl="1"/>
            <a:r>
              <a:rPr lang="en-US" sz="2600" dirty="0" smtClean="0">
                <a:latin typeface="Calibri" pitchFamily="34" charset="0"/>
                <a:cs typeface="Calibri" pitchFamily="34" charset="0"/>
              </a:rPr>
              <a:t>ESE staff review &amp; approve Title I / II-A grant applications; may request additional evidence prior to grant approval</a:t>
            </a:r>
          </a:p>
          <a:p>
            <a:pPr lvl="1"/>
            <a:r>
              <a:rPr lang="en-US" sz="2600" dirty="0" smtClean="0">
                <a:latin typeface="Calibri" pitchFamily="34" charset="0"/>
                <a:cs typeface="Calibri" pitchFamily="34" charset="0"/>
              </a:rPr>
              <a:t>ESE releases official PPI data &amp; levels for all districts &amp; schools based on data from 2009, 2010, 2011, &amp; 2012</a:t>
            </a:r>
          </a:p>
        </p:txBody>
      </p:sp>
    </p:spTree>
    <p:extLst>
      <p:ext uri="{BB962C8B-B14F-4D97-AF65-F5344CB8AC3E}">
        <p14:creationId xmlns:p14="http://schemas.microsoft.com/office/powerpoint/2010/main" xmlns="" val="13957413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pPr>
                <a:defRPr/>
              </a:pPr>
              <a:t>38</a:t>
            </a:fld>
            <a:endParaRPr lang="en-US" dirty="0"/>
          </a:p>
        </p:txBody>
      </p:sp>
      <p:pic>
        <p:nvPicPr>
          <p:cNvPr id="64517" name="Picture 5" descr="Question mark"/>
          <p:cNvPicPr>
            <a:picLocks noChangeAspect="1" noChangeArrowheads="1"/>
          </p:cNvPicPr>
          <p:nvPr/>
        </p:nvPicPr>
        <p:blipFill>
          <a:blip r:embed="rId3" cstate="print"/>
          <a:srcRect/>
          <a:stretch>
            <a:fillRect/>
          </a:stretch>
        </p:blipFill>
        <p:spPr bwMode="auto">
          <a:xfrm>
            <a:off x="3276600" y="498827"/>
            <a:ext cx="2857500" cy="3810000"/>
          </a:xfrm>
          <a:prstGeom prst="rect">
            <a:avLst/>
          </a:prstGeom>
          <a:noFill/>
          <a:ln w="9525">
            <a:noFill/>
            <a:miter lim="800000"/>
            <a:headEnd/>
            <a:tailEnd/>
          </a:ln>
        </p:spPr>
      </p:pic>
      <p:grpSp>
        <p:nvGrpSpPr>
          <p:cNvPr id="2" name="Group 5" descr="Graphic showing the technical part of continuous improvement."/>
          <p:cNvGrpSpPr/>
          <p:nvPr/>
        </p:nvGrpSpPr>
        <p:grpSpPr>
          <a:xfrm>
            <a:off x="597722" y="965582"/>
            <a:ext cx="2407719" cy="1777313"/>
            <a:chOff x="380999" y="536753"/>
            <a:chExt cx="7010402" cy="5174891"/>
          </a:xfrm>
        </p:grpSpPr>
        <p:sp>
          <p:nvSpPr>
            <p:cNvPr id="7" name="Rectangle 6"/>
            <p:cNvSpPr/>
            <p:nvPr/>
          </p:nvSpPr>
          <p:spPr>
            <a:xfrm>
              <a:off x="380999" y="2828264"/>
              <a:ext cx="3779589" cy="28105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8" name="Arc 2"/>
            <p:cNvSpPr>
              <a:spLocks/>
            </p:cNvSpPr>
            <p:nvPr/>
          </p:nvSpPr>
          <p:spPr bwMode="auto">
            <a:xfrm rot="10873615" flipH="1">
              <a:off x="588030" y="536753"/>
              <a:ext cx="6748743" cy="5174891"/>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9" name="Straight Connector 8"/>
            <p:cNvCxnSpPr/>
            <p:nvPr/>
          </p:nvCxnSpPr>
          <p:spPr>
            <a:xfrm>
              <a:off x="381001" y="5638800"/>
              <a:ext cx="7010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391401" y="609601"/>
              <a:ext cx="0" cy="5029199"/>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5" name="Group 14" descr="Graphic showing the adaptive part of continuous improvement."/>
          <p:cNvGrpSpPr/>
          <p:nvPr/>
        </p:nvGrpSpPr>
        <p:grpSpPr>
          <a:xfrm>
            <a:off x="5617023" y="990600"/>
            <a:ext cx="2407720" cy="1776907"/>
            <a:chOff x="8153400" y="76200"/>
            <a:chExt cx="914400" cy="674985"/>
          </a:xfrm>
        </p:grpSpPr>
        <p:sp>
          <p:nvSpPr>
            <p:cNvPr id="16" name="Rectangle 15"/>
            <p:cNvSpPr/>
            <p:nvPr/>
          </p:nvSpPr>
          <p:spPr>
            <a:xfrm>
              <a:off x="8574810" y="85702"/>
              <a:ext cx="492990" cy="646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charset="0"/>
                <a:cs typeface="Arial" charset="0"/>
              </a:endParaRPr>
            </a:p>
          </p:txBody>
        </p:sp>
        <p:sp>
          <p:nvSpPr>
            <p:cNvPr id="21" name="Arc 2"/>
            <p:cNvSpPr>
              <a:spLocks/>
            </p:cNvSpPr>
            <p:nvPr/>
          </p:nvSpPr>
          <p:spPr bwMode="auto">
            <a:xfrm rot="10873615" flipH="1">
              <a:off x="8180404" y="76200"/>
              <a:ext cx="880271" cy="67498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76200">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cxnSp>
          <p:nvCxnSpPr>
            <p:cNvPr id="22" name="Straight Connector 21"/>
            <p:cNvCxnSpPr/>
            <p:nvPr/>
          </p:nvCxnSpPr>
          <p:spPr>
            <a:xfrm>
              <a:off x="8153400" y="741684"/>
              <a:ext cx="914400" cy="0"/>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9067800" y="85702"/>
              <a:ext cx="0" cy="655982"/>
            </a:xfrm>
            <a:prstGeom prst="line">
              <a:avLst/>
            </a:prstGeom>
            <a:ln w="34925">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909223" y="2973117"/>
            <a:ext cx="1784720" cy="954107"/>
          </a:xfrm>
          <a:prstGeom prst="rect">
            <a:avLst/>
          </a:prstGeom>
          <a:noFill/>
        </p:spPr>
        <p:txBody>
          <a:bodyPr wrap="none" rtlCol="0">
            <a:spAutoFit/>
          </a:bodyPr>
          <a:lstStyle/>
          <a:p>
            <a:pPr algn="ctr"/>
            <a:r>
              <a:rPr lang="en-US" sz="2800" dirty="0" smtClean="0"/>
              <a:t>Technical </a:t>
            </a:r>
          </a:p>
          <a:p>
            <a:pPr algn="ctr"/>
            <a:r>
              <a:rPr lang="en-US" sz="2800" dirty="0" smtClean="0"/>
              <a:t>Content</a:t>
            </a:r>
            <a:endParaRPr lang="en-US" sz="2800" dirty="0"/>
          </a:p>
        </p:txBody>
      </p:sp>
      <p:sp>
        <p:nvSpPr>
          <p:cNvPr id="24" name="TextBox 23"/>
          <p:cNvSpPr txBox="1"/>
          <p:nvPr/>
        </p:nvSpPr>
        <p:spPr>
          <a:xfrm>
            <a:off x="5189998" y="2973117"/>
            <a:ext cx="3400290" cy="954107"/>
          </a:xfrm>
          <a:prstGeom prst="rect">
            <a:avLst/>
          </a:prstGeom>
          <a:noFill/>
        </p:spPr>
        <p:txBody>
          <a:bodyPr wrap="none" rtlCol="0">
            <a:spAutoFit/>
          </a:bodyPr>
          <a:lstStyle/>
          <a:p>
            <a:pPr algn="ctr"/>
            <a:r>
              <a:rPr lang="en-US" sz="2800" dirty="0" smtClean="0"/>
              <a:t>Adaptive / Strategic </a:t>
            </a:r>
          </a:p>
          <a:p>
            <a:pPr algn="ctr"/>
            <a:r>
              <a:rPr lang="en-US" sz="2800" dirty="0" smtClean="0"/>
              <a:t>Content</a:t>
            </a:r>
            <a:endParaRPr lang="en-US" sz="2800" dirty="0"/>
          </a:p>
        </p:txBody>
      </p:sp>
      <p:sp>
        <p:nvSpPr>
          <p:cNvPr id="11" name="TextBox 10"/>
          <p:cNvSpPr txBox="1"/>
          <p:nvPr/>
        </p:nvSpPr>
        <p:spPr>
          <a:xfrm>
            <a:off x="1495842" y="4572000"/>
            <a:ext cx="6348726" cy="1231106"/>
          </a:xfrm>
          <a:prstGeom prst="rect">
            <a:avLst/>
          </a:prstGeom>
          <a:noFill/>
          <a:ln>
            <a:solidFill>
              <a:schemeClr val="tx2"/>
            </a:solidFill>
          </a:ln>
        </p:spPr>
        <p:txBody>
          <a:bodyPr wrap="none" rtlCol="0">
            <a:spAutoFit/>
          </a:bodyPr>
          <a:lstStyle/>
          <a:p>
            <a:pPr algn="ctr"/>
            <a:r>
              <a:rPr lang="en-US" sz="2800" dirty="0" smtClean="0">
                <a:hlinkClick r:id="rId4"/>
              </a:rPr>
              <a:t>ESEA@doe.mass.edu</a:t>
            </a:r>
            <a:r>
              <a:rPr lang="en-US" sz="2800" dirty="0" smtClean="0"/>
              <a:t> | 781-338-3550</a:t>
            </a:r>
          </a:p>
          <a:p>
            <a:pPr algn="ctr"/>
            <a:r>
              <a:rPr lang="en-US" sz="2800" dirty="0" smtClean="0"/>
              <a:t>http</a:t>
            </a:r>
            <a:r>
              <a:rPr lang="en-US" sz="2800" dirty="0"/>
              <a:t>://www.doe.mass.edu/apa/general</a:t>
            </a:r>
            <a:r>
              <a:rPr lang="en-US" sz="2800" dirty="0" smtClean="0"/>
              <a: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Some of your questions may be…</a:t>
            </a:r>
            <a:endParaRPr lang="en-US" dirty="0">
              <a:latin typeface="+mn-lt"/>
            </a:endParaRPr>
          </a:p>
        </p:txBody>
      </p:sp>
      <p:sp>
        <p:nvSpPr>
          <p:cNvPr id="3" name="Text Placeholder 2"/>
          <p:cNvSpPr>
            <a:spLocks noGrp="1"/>
          </p:cNvSpPr>
          <p:nvPr>
            <p:ph type="body" idx="1"/>
          </p:nvPr>
        </p:nvSpPr>
        <p:spPr>
          <a:solidFill>
            <a:schemeClr val="bg1">
              <a:lumMod val="85000"/>
            </a:schemeClr>
          </a:solidFill>
        </p:spPr>
        <p:txBody>
          <a:bodyPr anchor="ctr"/>
          <a:lstStyle/>
          <a:p>
            <a:pPr algn="ctr"/>
            <a:r>
              <a:rPr lang="en-US" b="0" dirty="0" smtClean="0">
                <a:latin typeface="+mn-lt"/>
              </a:rPr>
              <a:t>Technical</a:t>
            </a:r>
            <a:endParaRPr lang="en-US" b="0" dirty="0">
              <a:latin typeface="+mn-lt"/>
            </a:endParaRPr>
          </a:p>
        </p:txBody>
      </p:sp>
      <p:sp>
        <p:nvSpPr>
          <p:cNvPr id="4" name="Content Placeholder 3"/>
          <p:cNvSpPr>
            <a:spLocks noGrp="1"/>
          </p:cNvSpPr>
          <p:nvPr>
            <p:ph sz="half" idx="2"/>
          </p:nvPr>
        </p:nvSpPr>
        <p:spPr/>
        <p:txBody>
          <a:bodyPr/>
          <a:lstStyle/>
          <a:p>
            <a:r>
              <a:rPr lang="en-US" sz="2400" dirty="0">
                <a:latin typeface="+mn-lt"/>
              </a:rPr>
              <a:t>How will ESE measure school </a:t>
            </a:r>
            <a:r>
              <a:rPr lang="en-US" sz="2400" dirty="0" smtClean="0">
                <a:latin typeface="+mn-lt"/>
              </a:rPr>
              <a:t>&amp; district </a:t>
            </a:r>
            <a:r>
              <a:rPr lang="en-US" sz="2400" dirty="0">
                <a:latin typeface="+mn-lt"/>
              </a:rPr>
              <a:t>performance next year?</a:t>
            </a:r>
          </a:p>
          <a:p>
            <a:r>
              <a:rPr lang="en-US" sz="2400" dirty="0">
                <a:latin typeface="+mn-lt"/>
              </a:rPr>
              <a:t>How does ESE’s flexibility plan impact my district or school accountability status?</a:t>
            </a:r>
          </a:p>
          <a:p>
            <a:r>
              <a:rPr lang="en-US" sz="2400" dirty="0">
                <a:latin typeface="+mn-lt"/>
              </a:rPr>
              <a:t>How much of my Title I grant will I have to set aside </a:t>
            </a:r>
            <a:r>
              <a:rPr lang="en-US" sz="2400" dirty="0" smtClean="0">
                <a:latin typeface="+mn-lt"/>
              </a:rPr>
              <a:t>&amp; for </a:t>
            </a:r>
            <a:r>
              <a:rPr lang="en-US" sz="2400" dirty="0">
                <a:latin typeface="+mn-lt"/>
              </a:rPr>
              <a:t>what</a:t>
            </a:r>
            <a:r>
              <a:rPr lang="en-US" sz="2400" dirty="0" smtClean="0">
                <a:latin typeface="+mn-lt"/>
              </a:rPr>
              <a:t>?</a:t>
            </a:r>
          </a:p>
          <a:p>
            <a:r>
              <a:rPr lang="en-US" sz="2400" dirty="0">
                <a:latin typeface="+mn-lt"/>
              </a:rPr>
              <a:t>Will I have to implement SES &amp;</a:t>
            </a:r>
            <a:r>
              <a:rPr lang="en-US" sz="2400" dirty="0" smtClean="0">
                <a:latin typeface="+mn-lt"/>
              </a:rPr>
              <a:t>/or </a:t>
            </a:r>
            <a:r>
              <a:rPr lang="en-US" sz="2400" dirty="0">
                <a:latin typeface="+mn-lt"/>
              </a:rPr>
              <a:t>school </a:t>
            </a:r>
            <a:r>
              <a:rPr lang="en-US" sz="2400" dirty="0" smtClean="0">
                <a:latin typeface="+mn-lt"/>
              </a:rPr>
              <a:t>choice?</a:t>
            </a:r>
            <a:endParaRPr lang="en-US" sz="2400" dirty="0">
              <a:latin typeface="+mn-lt"/>
            </a:endParaRPr>
          </a:p>
          <a:p>
            <a:r>
              <a:rPr lang="en-US" sz="2400" dirty="0">
                <a:latin typeface="+mn-lt"/>
              </a:rPr>
              <a:t>Can I continue to use my Title I funds as I have been?</a:t>
            </a:r>
          </a:p>
          <a:p>
            <a:r>
              <a:rPr lang="en-US" sz="2400" dirty="0">
                <a:latin typeface="+mn-lt"/>
              </a:rPr>
              <a:t>What does </a:t>
            </a:r>
            <a:r>
              <a:rPr lang="en-US" sz="2400" dirty="0" smtClean="0">
                <a:latin typeface="+mn-lt"/>
              </a:rPr>
              <a:t>the </a:t>
            </a:r>
            <a:r>
              <a:rPr lang="en-US" sz="2400" dirty="0">
                <a:latin typeface="+mn-lt"/>
              </a:rPr>
              <a:t>flexibility plan mean for my Title II-A </a:t>
            </a:r>
            <a:r>
              <a:rPr lang="en-US" sz="2400" dirty="0" smtClean="0">
                <a:latin typeface="+mn-lt"/>
              </a:rPr>
              <a:t>funds?</a:t>
            </a:r>
            <a:endParaRPr lang="en-US" dirty="0"/>
          </a:p>
          <a:p>
            <a:endParaRPr lang="en-US" dirty="0"/>
          </a:p>
        </p:txBody>
      </p:sp>
      <p:sp>
        <p:nvSpPr>
          <p:cNvPr id="5" name="Footer Placeholder 4"/>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p>
            <a:pPr>
              <a:defRPr/>
            </a:pPr>
            <a:fld id="{40881F54-C95C-40D7-8ECF-D80AF65DA19A}" type="slidenum">
              <a:rPr lang="en-US" smtClean="0"/>
              <a:pPr>
                <a:defRPr/>
              </a:pPr>
              <a:t>4</a:t>
            </a:fld>
            <a:endParaRPr lang="en-US" dirty="0"/>
          </a:p>
        </p:txBody>
      </p:sp>
    </p:spTree>
    <p:extLst>
      <p:ext uri="{BB962C8B-B14F-4D97-AF65-F5344CB8AC3E}">
        <p14:creationId xmlns:p14="http://schemas.microsoft.com/office/powerpoint/2010/main" xmlns="" val="881125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Some of your questions may be…</a:t>
            </a:r>
            <a:endParaRPr lang="en-US" dirty="0">
              <a:latin typeface="+mn-lt"/>
            </a:endParaRPr>
          </a:p>
        </p:txBody>
      </p:sp>
      <p:sp>
        <p:nvSpPr>
          <p:cNvPr id="3" name="Text Placeholder 2"/>
          <p:cNvSpPr>
            <a:spLocks noGrp="1"/>
          </p:cNvSpPr>
          <p:nvPr>
            <p:ph type="body" idx="1"/>
          </p:nvPr>
        </p:nvSpPr>
        <p:spPr>
          <a:xfrm>
            <a:off x="609600" y="1535113"/>
            <a:ext cx="8001000" cy="639762"/>
          </a:xfrm>
          <a:solidFill>
            <a:schemeClr val="accent3"/>
          </a:solidFill>
        </p:spPr>
        <p:txBody>
          <a:bodyPr anchor="ctr"/>
          <a:lstStyle/>
          <a:p>
            <a:pPr algn="ctr"/>
            <a:r>
              <a:rPr lang="en-US" b="0" dirty="0" smtClean="0">
                <a:latin typeface="+mn-lt"/>
              </a:rPr>
              <a:t>Adaptive / Strategic</a:t>
            </a:r>
            <a:endParaRPr lang="en-US" b="0" dirty="0">
              <a:latin typeface="+mn-lt"/>
            </a:endParaRPr>
          </a:p>
        </p:txBody>
      </p:sp>
      <p:sp>
        <p:nvSpPr>
          <p:cNvPr id="4" name="Content Placeholder 3"/>
          <p:cNvSpPr>
            <a:spLocks noGrp="1"/>
          </p:cNvSpPr>
          <p:nvPr>
            <p:ph sz="half" idx="2"/>
          </p:nvPr>
        </p:nvSpPr>
        <p:spPr>
          <a:xfrm>
            <a:off x="609600" y="2174875"/>
            <a:ext cx="8001000" cy="3951288"/>
          </a:xfrm>
        </p:spPr>
        <p:txBody>
          <a:bodyPr/>
          <a:lstStyle/>
          <a:p>
            <a:r>
              <a:rPr lang="en-US" sz="2400" dirty="0">
                <a:latin typeface="Calibri" pitchFamily="34" charset="0"/>
                <a:cs typeface="Calibri" pitchFamily="34" charset="0"/>
              </a:rPr>
              <a:t>How do I know </a:t>
            </a:r>
            <a:r>
              <a:rPr lang="en-US" sz="2400" dirty="0" smtClean="0">
                <a:latin typeface="Calibri" pitchFamily="34" charset="0"/>
                <a:cs typeface="Calibri" pitchFamily="34" charset="0"/>
              </a:rPr>
              <a:t>if </a:t>
            </a:r>
            <a:r>
              <a:rPr lang="en-US" sz="2400" dirty="0">
                <a:latin typeface="Calibri" pitchFamily="34" charset="0"/>
                <a:cs typeface="Calibri" pitchFamily="34" charset="0"/>
              </a:rPr>
              <a:t>I have been using my Title I </a:t>
            </a:r>
            <a:r>
              <a:rPr lang="en-US" sz="2400" dirty="0" smtClean="0">
                <a:latin typeface="Calibri" pitchFamily="34" charset="0"/>
                <a:cs typeface="Calibri" pitchFamily="34" charset="0"/>
              </a:rPr>
              <a:t>funds </a:t>
            </a:r>
            <a:r>
              <a:rPr lang="en-US" sz="2400" dirty="0">
                <a:latin typeface="Calibri" pitchFamily="34" charset="0"/>
                <a:cs typeface="Calibri" pitchFamily="34" charset="0"/>
              </a:rPr>
              <a:t>effectively?</a:t>
            </a:r>
          </a:p>
          <a:p>
            <a:r>
              <a:rPr lang="en-US" sz="2400" dirty="0">
                <a:latin typeface="Calibri" pitchFamily="34" charset="0"/>
                <a:cs typeface="Calibri" pitchFamily="34" charset="0"/>
              </a:rPr>
              <a:t>What data should I collect in order to </a:t>
            </a:r>
            <a:r>
              <a:rPr lang="en-US" sz="2400" dirty="0" smtClean="0">
                <a:latin typeface="Calibri" pitchFamily="34" charset="0"/>
                <a:cs typeface="Calibri" pitchFamily="34" charset="0"/>
              </a:rPr>
              <a:t>answer that question?</a:t>
            </a:r>
            <a:endParaRPr lang="en-US" sz="2400" dirty="0">
              <a:latin typeface="Calibri" pitchFamily="34" charset="0"/>
              <a:cs typeface="Calibri" pitchFamily="34" charset="0"/>
            </a:endParaRPr>
          </a:p>
          <a:p>
            <a:r>
              <a:rPr lang="en-US" sz="2400" dirty="0">
                <a:latin typeface="Calibri" pitchFamily="34" charset="0"/>
                <a:cs typeface="Calibri" pitchFamily="34" charset="0"/>
              </a:rPr>
              <a:t>How should I plan to use my set-aside funds?</a:t>
            </a:r>
          </a:p>
          <a:p>
            <a:r>
              <a:rPr lang="en-US" sz="2400" dirty="0">
                <a:latin typeface="Calibri" pitchFamily="34" charset="0"/>
                <a:cs typeface="Calibri" pitchFamily="34" charset="0"/>
              </a:rPr>
              <a:t>Should I think about using my total Title I allocation differently to get better results for students in my </a:t>
            </a:r>
            <a:r>
              <a:rPr lang="en-US" sz="2400" dirty="0" smtClean="0">
                <a:latin typeface="Calibri" pitchFamily="34" charset="0"/>
                <a:cs typeface="Calibri" pitchFamily="34" charset="0"/>
              </a:rPr>
              <a:t>low- </a:t>
            </a:r>
            <a:r>
              <a:rPr lang="en-US" sz="2400" dirty="0">
                <a:latin typeface="Calibri" pitchFamily="34" charset="0"/>
                <a:cs typeface="Calibri" pitchFamily="34" charset="0"/>
              </a:rPr>
              <a:t>performing schools?</a:t>
            </a:r>
          </a:p>
          <a:p>
            <a:endParaRPr lang="en-US" dirty="0"/>
          </a:p>
        </p:txBody>
      </p:sp>
      <p:sp>
        <p:nvSpPr>
          <p:cNvPr id="5" name="Footer Placeholder 4"/>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6" name="Slide Number Placeholder 5"/>
          <p:cNvSpPr>
            <a:spLocks noGrp="1"/>
          </p:cNvSpPr>
          <p:nvPr>
            <p:ph type="sldNum" sz="quarter" idx="12"/>
          </p:nvPr>
        </p:nvSpPr>
        <p:spPr/>
        <p:txBody>
          <a:bodyPr/>
          <a:lstStyle/>
          <a:p>
            <a:pPr>
              <a:defRPr/>
            </a:pPr>
            <a:fld id="{40881F54-C95C-40D7-8ECF-D80AF65DA19A}" type="slidenum">
              <a:rPr lang="en-US" smtClean="0"/>
              <a:pPr>
                <a:defRPr/>
              </a:pPr>
              <a:t>5</a:t>
            </a:fld>
            <a:endParaRPr lang="en-US" dirty="0"/>
          </a:p>
        </p:txBody>
      </p:sp>
    </p:spTree>
    <p:extLst>
      <p:ext uri="{BB962C8B-B14F-4D97-AF65-F5344CB8AC3E}">
        <p14:creationId xmlns:p14="http://schemas.microsoft.com/office/powerpoint/2010/main" xmlns="" val="2329269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Intended outcomes for today</a:t>
            </a:r>
            <a:endParaRPr lang="en-US" dirty="0">
              <a:latin typeface="+mn-lt"/>
            </a:endParaRPr>
          </a:p>
        </p:txBody>
      </p:sp>
      <p:sp>
        <p:nvSpPr>
          <p:cNvPr id="3" name="Content Placeholder 2"/>
          <p:cNvSpPr>
            <a:spLocks noGrp="1"/>
          </p:cNvSpPr>
          <p:nvPr>
            <p:ph idx="1"/>
          </p:nvPr>
        </p:nvSpPr>
        <p:spPr>
          <a:xfrm>
            <a:off x="609600" y="1371600"/>
            <a:ext cx="7924800" cy="4602163"/>
          </a:xfrm>
        </p:spPr>
        <p:txBody>
          <a:bodyPr/>
          <a:lstStyle/>
          <a:p>
            <a:pPr>
              <a:buNone/>
            </a:pPr>
            <a:r>
              <a:rPr lang="en-US" i="1" dirty="0" smtClean="0">
                <a:latin typeface="+mn-lt"/>
              </a:rPr>
              <a:t>We hope you will leave this meeting with:</a:t>
            </a:r>
          </a:p>
          <a:p>
            <a:pPr>
              <a:buNone/>
            </a:pPr>
            <a:endParaRPr lang="en-US" i="1" dirty="0" smtClean="0">
              <a:latin typeface="+mn-lt"/>
            </a:endParaRPr>
          </a:p>
          <a:p>
            <a:pPr marL="514350" indent="-514350">
              <a:buFont typeface="+mj-lt"/>
              <a:buAutoNum type="arabicPeriod"/>
            </a:pPr>
            <a:r>
              <a:rPr lang="en-US" dirty="0" smtClean="0">
                <a:latin typeface="+mn-lt"/>
              </a:rPr>
              <a:t>Increased understanding of changes to MA school &amp; district accountability and assistance system resulting from ESEA/NCLB flexibility waiver</a:t>
            </a:r>
          </a:p>
          <a:p>
            <a:pPr marL="514350" indent="-514350">
              <a:buFont typeface="+mj-lt"/>
              <a:buAutoNum type="arabicPeriod"/>
            </a:pPr>
            <a:r>
              <a:rPr lang="en-US" dirty="0" smtClean="0">
                <a:latin typeface="+mn-lt"/>
              </a:rPr>
              <a:t>Additional ideas about how your district might use federal resources to help support low-performing schools</a:t>
            </a:r>
          </a:p>
          <a:p>
            <a:pPr marL="514350" indent="-514350">
              <a:buFont typeface="+mj-lt"/>
              <a:buAutoNum type="arabicPeriod"/>
            </a:pPr>
            <a:r>
              <a:rPr lang="en-US" dirty="0" smtClean="0">
                <a:latin typeface="+mn-lt"/>
              </a:rPr>
              <a:t>Knowledge about where and when you can get more information</a:t>
            </a:r>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6</a:t>
            </a:fld>
            <a:endParaRPr lang="en-US" dirty="0">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Why are we here?</a:t>
            </a:r>
            <a:endParaRPr lang="en-US" dirty="0">
              <a:latin typeface="+mn-lt"/>
            </a:endParaRPr>
          </a:p>
        </p:txBody>
      </p:sp>
      <p:sp>
        <p:nvSpPr>
          <p:cNvPr id="3" name="Content Placeholder 2"/>
          <p:cNvSpPr>
            <a:spLocks noGrp="1"/>
          </p:cNvSpPr>
          <p:nvPr>
            <p:ph idx="1"/>
          </p:nvPr>
        </p:nvSpPr>
        <p:spPr>
          <a:xfrm>
            <a:off x="609600" y="1524000"/>
            <a:ext cx="7924800" cy="4602163"/>
          </a:xfrm>
        </p:spPr>
        <p:txBody>
          <a:bodyPr/>
          <a:lstStyle/>
          <a:p>
            <a:r>
              <a:rPr lang="en-US" dirty="0" smtClean="0">
                <a:latin typeface="+mn-lt"/>
              </a:rPr>
              <a:t>This year – with broad stakeholder support &amp; input – Massachusetts received a waiver of certain NCLB requirements</a:t>
            </a:r>
          </a:p>
          <a:p>
            <a:pPr lvl="1"/>
            <a:r>
              <a:rPr lang="en-US" dirty="0" smtClean="0">
                <a:latin typeface="+mn-lt"/>
              </a:rPr>
              <a:t>Over 5000 survey responses; almost all in favor</a:t>
            </a:r>
          </a:p>
          <a:p>
            <a:endParaRPr lang="en-US" sz="800" dirty="0" smtClean="0">
              <a:latin typeface="+mn-lt"/>
            </a:endParaRPr>
          </a:p>
          <a:p>
            <a:r>
              <a:rPr lang="en-US" dirty="0" smtClean="0">
                <a:latin typeface="+mn-lt"/>
              </a:rPr>
              <a:t>Beginning in 2012-13, we will unify federal &amp; state accountability requirements</a:t>
            </a:r>
          </a:p>
          <a:p>
            <a:pPr lvl="1"/>
            <a:r>
              <a:rPr lang="en-US" dirty="0" smtClean="0">
                <a:latin typeface="+mn-lt"/>
              </a:rPr>
              <a:t>One classification system for all schools, using same indicators and measures</a:t>
            </a:r>
          </a:p>
          <a:p>
            <a:pPr lvl="1"/>
            <a:r>
              <a:rPr lang="en-US" dirty="0" smtClean="0">
                <a:latin typeface="+mn-lt"/>
              </a:rPr>
              <a:t>Flexibility &amp; opportunity to direct additional resources to schools with lowest achieving students</a:t>
            </a:r>
          </a:p>
        </p:txBody>
      </p:sp>
      <p:sp>
        <p:nvSpPr>
          <p:cNvPr id="4" name="Footer Placeholder 3"/>
          <p:cNvSpPr>
            <a:spLocks noGrp="1"/>
          </p:cNvSpPr>
          <p:nvPr>
            <p:ph type="ftr" sz="quarter" idx="11"/>
          </p:nvPr>
        </p:nvSpPr>
        <p:spPr/>
        <p:txBody>
          <a:bodyPr/>
          <a:lstStyle/>
          <a:p>
            <a:pPr>
              <a:defRPr/>
            </a:pPr>
            <a:r>
              <a:rPr lang="en-US" dirty="0"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7</a:t>
            </a:fld>
            <a:endParaRPr lang="en-US" dirty="0">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What are the major changes?</a:t>
            </a:r>
            <a:endParaRPr lang="en-US" dirty="0">
              <a:latin typeface="+mn-lt"/>
            </a:endParaRPr>
          </a:p>
        </p:txBody>
      </p:sp>
      <p:sp>
        <p:nvSpPr>
          <p:cNvPr id="3" name="Content Placeholder 2"/>
          <p:cNvSpPr>
            <a:spLocks noGrp="1"/>
          </p:cNvSpPr>
          <p:nvPr>
            <p:ph idx="1"/>
          </p:nvPr>
        </p:nvSpPr>
        <p:spPr>
          <a:xfrm>
            <a:off x="457200" y="1447800"/>
            <a:ext cx="8305800" cy="4800600"/>
          </a:xfrm>
        </p:spPr>
        <p:txBody>
          <a:bodyPr/>
          <a:lstStyle/>
          <a:p>
            <a:r>
              <a:rPr lang="en-US" dirty="0" smtClean="0">
                <a:latin typeface="+mn-lt"/>
              </a:rPr>
              <a:t>NCLB goal of 100 percent proficient replaced with new goal of reducing proficiency gaps by half by 2017</a:t>
            </a:r>
          </a:p>
          <a:p>
            <a:r>
              <a:rPr lang="en-US" dirty="0" smtClean="0">
                <a:latin typeface="+mn-lt"/>
              </a:rPr>
              <a:t>NCLB accountability status labels eliminated -&gt; only using accountability &amp; assistance levels for all schools</a:t>
            </a:r>
          </a:p>
          <a:p>
            <a:r>
              <a:rPr lang="en-US" dirty="0" smtClean="0">
                <a:latin typeface="+mn-lt"/>
              </a:rPr>
              <a:t>AYP replaced with new performance measure that incorporates student growth &amp; other indicators</a:t>
            </a:r>
          </a:p>
          <a:p>
            <a:r>
              <a:rPr lang="en-US" dirty="0" smtClean="0">
                <a:latin typeface="+mn-lt"/>
              </a:rPr>
              <a:t>Enhanced focus on subgroups, including new </a:t>
            </a:r>
            <a:br>
              <a:rPr lang="en-US" dirty="0" smtClean="0">
                <a:latin typeface="+mn-lt"/>
              </a:rPr>
            </a:br>
            <a:r>
              <a:rPr lang="en-US" dirty="0" smtClean="0">
                <a:latin typeface="+mn-lt"/>
              </a:rPr>
              <a:t>‘high needs’ group</a:t>
            </a:r>
          </a:p>
          <a:p>
            <a:r>
              <a:rPr lang="en-US" dirty="0" smtClean="0">
                <a:latin typeface="+mn-lt"/>
              </a:rPr>
              <a:t>SES &amp; choice requirements replaced by supports &amp; interventions responsive to identified needs</a:t>
            </a:r>
          </a:p>
          <a:p>
            <a:endParaRPr lang="en-US" dirty="0">
              <a:latin typeface="+mn-lt"/>
            </a:endParaRPr>
          </a:p>
        </p:txBody>
      </p:sp>
      <p:sp>
        <p:nvSpPr>
          <p:cNvPr id="4" name="Footer Placeholder 3"/>
          <p:cNvSpPr>
            <a:spLocks noGrp="1"/>
          </p:cNvSpPr>
          <p:nvPr>
            <p:ph type="ftr" sz="quarter" idx="11"/>
          </p:nvPr>
        </p:nvSpPr>
        <p:spPr/>
        <p:txBody>
          <a:bodyPr/>
          <a:lstStyle/>
          <a:p>
            <a:pPr>
              <a:defRPr/>
            </a:pPr>
            <a:r>
              <a:rPr lang="en-US" smtClean="0"/>
              <a:t>Massachusetts Department of Elementary and Secondary Education</a:t>
            </a:r>
            <a:endParaRPr lang="en-US" dirty="0"/>
          </a:p>
        </p:txBody>
      </p:sp>
      <p:sp>
        <p:nvSpPr>
          <p:cNvPr id="5" name="Slide Number Placeholder 4"/>
          <p:cNvSpPr>
            <a:spLocks noGrp="1"/>
          </p:cNvSpPr>
          <p:nvPr>
            <p:ph type="sldNum" sz="quarter" idx="12"/>
          </p:nvPr>
        </p:nvSpPr>
        <p:spPr/>
        <p:txBody>
          <a:bodyPr/>
          <a:lstStyle/>
          <a:p>
            <a:pPr>
              <a:defRPr/>
            </a:pPr>
            <a:fld id="{A4DDF47B-86F0-4480-9F46-EA92CE2CFA88}" type="slidenum">
              <a:rPr lang="en-US" smtClean="0">
                <a:latin typeface="+mn-lt"/>
              </a:rPr>
              <a:pPr>
                <a:defRPr/>
              </a:pPr>
              <a:t>8</a:t>
            </a:fld>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r>
              <a:rPr lang="en-US" dirty="0" smtClean="0">
                <a:latin typeface="+mn-lt"/>
              </a:rPr>
              <a:t>What did NCLB require?</a:t>
            </a:r>
          </a:p>
        </p:txBody>
      </p:sp>
      <p:sp>
        <p:nvSpPr>
          <p:cNvPr id="54274" name="Content Placeholder 2"/>
          <p:cNvSpPr>
            <a:spLocks noGrp="1"/>
          </p:cNvSpPr>
          <p:nvPr>
            <p:ph idx="1"/>
          </p:nvPr>
        </p:nvSpPr>
        <p:spPr/>
        <p:txBody>
          <a:bodyPr/>
          <a:lstStyle/>
          <a:p>
            <a:r>
              <a:rPr lang="en-US" dirty="0" smtClean="0">
                <a:latin typeface="+mn-lt"/>
              </a:rPr>
              <a:t>100% proficiency in ELA &amp; math by 2013–14</a:t>
            </a:r>
          </a:p>
          <a:p>
            <a:r>
              <a:rPr lang="en-US" dirty="0" smtClean="0">
                <a:latin typeface="+mn-lt"/>
              </a:rPr>
              <a:t>Adequate Yearly Progress (AYP) determinations for all schools &amp; districts</a:t>
            </a:r>
          </a:p>
          <a:p>
            <a:r>
              <a:rPr lang="en-US" dirty="0" smtClean="0">
                <a:latin typeface="+mn-lt"/>
              </a:rPr>
              <a:t>Schools &amp; districts identified for improvement, corrective action, &amp; restructuring</a:t>
            </a:r>
          </a:p>
          <a:p>
            <a:r>
              <a:rPr lang="en-US" dirty="0" smtClean="0">
                <a:latin typeface="+mn-lt"/>
              </a:rPr>
              <a:t>Required actions linked to NCLB status</a:t>
            </a:r>
          </a:p>
          <a:p>
            <a:pPr lvl="1"/>
            <a:r>
              <a:rPr lang="en-US" dirty="0" smtClean="0">
                <a:latin typeface="+mn-lt"/>
              </a:rPr>
              <a:t>20% reservation for school choice &amp; supplemental educational services (SES)</a:t>
            </a:r>
          </a:p>
          <a:p>
            <a:pPr lvl="1"/>
            <a:r>
              <a:rPr lang="en-US" dirty="0" smtClean="0">
                <a:latin typeface="+mn-lt"/>
              </a:rPr>
              <a:t>10% reservation for professional development</a:t>
            </a:r>
          </a:p>
        </p:txBody>
      </p:sp>
      <p:sp>
        <p:nvSpPr>
          <p:cNvPr id="4" name="Footer Placeholder 3"/>
          <p:cNvSpPr>
            <a:spLocks noGrp="1"/>
          </p:cNvSpPr>
          <p:nvPr>
            <p:ph type="ftr" sz="quarter" idx="11"/>
          </p:nvPr>
        </p:nvSpPr>
        <p:spPr/>
        <p:txBody>
          <a:bodyPr/>
          <a:lstStyle/>
          <a:p>
            <a:pPr>
              <a:defRPr/>
            </a:pPr>
            <a:r>
              <a:rPr lang="en-US" dirty="0"/>
              <a:t>Massachusetts Department of Elementary and Secondary Education</a:t>
            </a:r>
          </a:p>
        </p:txBody>
      </p:sp>
      <p:sp>
        <p:nvSpPr>
          <p:cNvPr id="5" name="Slide Number Placeholder 4"/>
          <p:cNvSpPr>
            <a:spLocks noGrp="1"/>
          </p:cNvSpPr>
          <p:nvPr>
            <p:ph type="sldNum" sz="quarter" idx="12"/>
          </p:nvPr>
        </p:nvSpPr>
        <p:spPr/>
        <p:txBody>
          <a:bodyPr/>
          <a:lstStyle/>
          <a:p>
            <a:pPr>
              <a:defRPr/>
            </a:pPr>
            <a:fld id="{E5B9BF82-BF44-4A00-BD04-3D92AF87E322}" type="slidenum">
              <a:rPr lang="en-US">
                <a:latin typeface="+mn-lt"/>
              </a:rPr>
              <a:pPr>
                <a:defRPr/>
              </a:pPr>
              <a:t>9</a:t>
            </a:fld>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27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27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427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427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2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2007_ESE_Template</Template>
  <TotalTime>4876</TotalTime>
  <Words>2489</Words>
  <Application>Microsoft Office PowerPoint</Application>
  <PresentationFormat>On-screen Show (4:3)</PresentationFormat>
  <Paragraphs>368</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2007_ESE_Template</vt:lpstr>
      <vt:lpstr>ESEA Flexibility</vt:lpstr>
      <vt:lpstr>Today’s agenda</vt:lpstr>
      <vt:lpstr>Framing the day…</vt:lpstr>
      <vt:lpstr>Some of your questions may be…</vt:lpstr>
      <vt:lpstr>Some of your questions may be…</vt:lpstr>
      <vt:lpstr>Intended outcomes for today</vt:lpstr>
      <vt:lpstr>Why are we here?</vt:lpstr>
      <vt:lpstr>What are the major changes?</vt:lpstr>
      <vt:lpstr>What did NCLB require?</vt:lpstr>
      <vt:lpstr>What is our state framework?</vt:lpstr>
      <vt:lpstr>What were the waiver requirements?</vt:lpstr>
      <vt:lpstr>Why seek flexibility?</vt:lpstr>
      <vt:lpstr>A revised goal</vt:lpstr>
      <vt:lpstr>State Performance Targets Under NCLB</vt:lpstr>
      <vt:lpstr>Reduce proficiency gap by half by 2016–17</vt:lpstr>
      <vt:lpstr>What will ESE report?</vt:lpstr>
      <vt:lpstr>What does the PPI measure?</vt:lpstr>
      <vt:lpstr>How is the PPI calculated?</vt:lpstr>
      <vt:lpstr>Which student groups are included?</vt:lpstr>
      <vt:lpstr>High needs subgroup</vt:lpstr>
      <vt:lpstr>Classifying schools</vt:lpstr>
      <vt:lpstr>Classifying schools &amp; districts</vt:lpstr>
      <vt:lpstr>Overview of waiver opportunities</vt:lpstr>
      <vt:lpstr>Strategic use of Title I funds</vt:lpstr>
      <vt:lpstr>What are my continuing obligations?</vt:lpstr>
      <vt:lpstr>How can reserving funds support my improvement strategies? </vt:lpstr>
      <vt:lpstr>How should I plan to use my reserved funds?</vt:lpstr>
      <vt:lpstr>High leverage strategies…</vt:lpstr>
      <vt:lpstr>Conditions for School Effectiveness</vt:lpstr>
      <vt:lpstr>Slide 30</vt:lpstr>
      <vt:lpstr>In proposing use of reservation funds…</vt:lpstr>
      <vt:lpstr>Resources</vt:lpstr>
      <vt:lpstr>Slide 33</vt:lpstr>
      <vt:lpstr>SES/Choice: What comes next?</vt:lpstr>
      <vt:lpstr>Data: What comes next?</vt:lpstr>
      <vt:lpstr>Info sharing: What comes next?</vt:lpstr>
      <vt:lpstr>SY2012-13: What comes next?</vt:lpstr>
      <vt:lpstr>Slide 38</vt:lpstr>
    </vt:vector>
  </TitlesOfParts>
  <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2011-10-21T11:34:20Z</dcterms:created>
  <dc:description>Updated January 26, 2012</dc:description>
  <lastModifiedBy>chc</lastModifiedBy>
  <dcterms:modified xsi:type="dcterms:W3CDTF">2012-05-04T14:05:56Z</dcterms:modified>
  <revision>329</revision>
  <dc:title>ESEA/NCLB Flexibility Waiver - Changes to School &amp; District Accountability System</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May 4 2012</vt:lpwstr>
  </property>
</Properties>
</file>