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6"/>
  </p:handoutMasterIdLst>
  <p:sldIdLst>
    <p:sldId id="256" r:id="rId2"/>
    <p:sldId id="262" r:id="rId3"/>
    <p:sldId id="264" r:id="rId4"/>
    <p:sldId id="263" r:id="rId5"/>
    <p:sldId id="257" r:id="rId6"/>
    <p:sldId id="259" r:id="rId7"/>
    <p:sldId id="258" r:id="rId8"/>
    <p:sldId id="265" r:id="rId9"/>
    <p:sldId id="266" r:id="rId10"/>
    <p:sldId id="267" r:id="rId11"/>
    <p:sldId id="260" r:id="rId12"/>
    <p:sldId id="261" r:id="rId13"/>
    <p:sldId id="286" r:id="rId14"/>
    <p:sldId id="285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handoutMaster" Target="handoutMasters/handoutMaster1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heme" Target="theme/theme1.xml"/>
  <Relationship Id="rId2" Type="http://schemas.openxmlformats.org/officeDocument/2006/relationships/slide" Target="slides/slide1.xml"/>
  <Relationship Id="rId20" Type="http://schemas.openxmlformats.org/officeDocument/2006/relationships/tableStyles" Target="tableStyles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8EB414C-38EC-4535-92BD-DC544C5846C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859129D-7322-4755-9914-49319419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64EFF9-3732-45AE-8452-92D484C9CC4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70E410-9B3C-47CA-AEB9-FC6689EAF8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.jpg"/>
  <Relationship Id="rId3" Type="http://schemas.openxmlformats.org/officeDocument/2006/relationships/image" Target="../media/image3.gif"/>
  <Relationship Id="rId4" Type="http://schemas.openxmlformats.org/officeDocument/2006/relationships/image" Target="../media/image4.jpg"/>
  <Relationship Id="rId5" Type="http://schemas.openxmlformats.org/officeDocument/2006/relationships/image" Target="../media/image5.jp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8.jpe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3.gif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://www.cdc.gov/mmwr/pdf/wk/mm5915.pdf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6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273"/>
          <a:stretch/>
        </p:blipFill>
        <p:spPr>
          <a:xfrm>
            <a:off x="5810025" y="2819400"/>
            <a:ext cx="3231105" cy="222138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602563"/>
            <a:ext cx="6553200" cy="762001"/>
          </a:xfrm>
        </p:spPr>
        <p:txBody>
          <a:bodyPr>
            <a:normAutofit/>
          </a:bodyPr>
          <a:lstStyle/>
          <a:p>
            <a:r>
              <a:rPr lang="en-US" dirty="0" smtClean="0"/>
              <a:t>A Social Media Campaign by the</a:t>
            </a:r>
          </a:p>
          <a:p>
            <a:r>
              <a:rPr lang="en-US" b="1" dirty="0" smtClean="0"/>
              <a:t>Massachusetts Youth Employment &amp; Safety (YES) Team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95072"/>
            <a:ext cx="1524000" cy="137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7975" y="3505200"/>
            <a:ext cx="8455025" cy="1524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Getting hurt is not</a:t>
            </a:r>
            <a:br>
              <a:rPr lang="en-US" sz="4400" dirty="0" smtClean="0"/>
            </a:br>
            <a:r>
              <a:rPr lang="en-US" sz="4400" dirty="0" smtClean="0"/>
              <a:t>in your job description.</a:t>
            </a:r>
            <a:endParaRPr lang="en-US" sz="4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1828800"/>
            <a:ext cx="8077200" cy="14996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00"/>
          <a:stretch/>
        </p:blipFill>
        <p:spPr>
          <a:xfrm>
            <a:off x="5813835" y="175578"/>
            <a:ext cx="3250155" cy="2418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8" r="-2285"/>
          <a:stretch/>
        </p:blipFill>
        <p:spPr>
          <a:xfrm>
            <a:off x="155575" y="325271"/>
            <a:ext cx="3349625" cy="23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 – Graphics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2590800" cy="510540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b="1" dirty="0" smtClean="0"/>
              <a:t>Patient Handling</a:t>
            </a:r>
            <a:endParaRPr lang="en-US" b="1" dirty="0"/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Problem</a:t>
            </a:r>
            <a:r>
              <a:rPr lang="en-US" dirty="0"/>
              <a:t>: No </a:t>
            </a:r>
            <a:r>
              <a:rPr lang="en-US" dirty="0" smtClean="0"/>
              <a:t>lift assist </a:t>
            </a:r>
            <a:r>
              <a:rPr lang="en-US" dirty="0"/>
              <a:t>devices </a:t>
            </a:r>
            <a:r>
              <a:rPr lang="en-US" dirty="0" smtClean="0"/>
              <a:t>and team members to help with task</a:t>
            </a:r>
            <a:endParaRPr lang="en-US" dirty="0"/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Risk</a:t>
            </a:r>
            <a:r>
              <a:rPr lang="en-US" dirty="0"/>
              <a:t>: </a:t>
            </a:r>
            <a:r>
              <a:rPr lang="en-US" dirty="0" smtClean="0"/>
              <a:t>Back injuries and other sprains/strains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U:\OHSP\OHSPMAIL\TAW\Media Campaign 2017\updated images\wheelchair-2to1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6144768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1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 and match </a:t>
            </a:r>
            <a:r>
              <a:rPr lang="en-US" dirty="0" smtClean="0"/>
              <a:t>supplied toolkit graphics </a:t>
            </a:r>
            <a:r>
              <a:rPr lang="en-US" dirty="0"/>
              <a:t>and </a:t>
            </a:r>
            <a:r>
              <a:rPr lang="en-US" dirty="0" smtClean="0"/>
              <a:t>social messages</a:t>
            </a:r>
          </a:p>
          <a:p>
            <a:endParaRPr lang="en-US" dirty="0"/>
          </a:p>
          <a:p>
            <a:r>
              <a:rPr lang="en-US" dirty="0" smtClean="0"/>
              <a:t>Create your </a:t>
            </a:r>
            <a:r>
              <a:rPr lang="en-US" dirty="0"/>
              <a:t>own messages for specific </a:t>
            </a:r>
            <a:r>
              <a:rPr lang="en-US" dirty="0" smtClean="0"/>
              <a:t>graphics, as desired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Include the hashtag #</a:t>
            </a:r>
            <a:r>
              <a:rPr lang="en-US" dirty="0" err="1" smtClean="0"/>
              <a:t>WorkSafe</a:t>
            </a:r>
            <a:r>
              <a:rPr lang="en-US" dirty="0" smtClean="0"/>
              <a:t> in any posts</a:t>
            </a:r>
          </a:p>
        </p:txBody>
      </p:sp>
    </p:spTree>
    <p:extLst>
      <p:ext uri="{BB962C8B-B14F-4D97-AF65-F5344CB8AC3E}">
        <p14:creationId xmlns:p14="http://schemas.microsoft.com/office/powerpoint/2010/main" val="46373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/>
          <a:lstStyle/>
          <a:p>
            <a:pPr marL="118872" indent="0">
              <a:buNone/>
            </a:pPr>
            <a:endParaRPr lang="en-US" b="1" dirty="0" smtClean="0"/>
          </a:p>
          <a:p>
            <a:r>
              <a:rPr lang="en-US" dirty="0"/>
              <a:t>If </a:t>
            </a:r>
            <a:r>
              <a:rPr lang="en-US" dirty="0" smtClean="0"/>
              <a:t>possible, try to post messages</a:t>
            </a:r>
            <a:endParaRPr lang="en-US" dirty="0"/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b="1" dirty="0"/>
              <a:t>at least twice a </a:t>
            </a:r>
            <a:r>
              <a:rPr lang="en-US" b="1" dirty="0" smtClean="0"/>
              <a:t>day</a:t>
            </a:r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dirty="0" smtClean="0"/>
              <a:t>Time messages with other initiatives:</a:t>
            </a:r>
          </a:p>
          <a:p>
            <a:pPr lvl="1"/>
            <a:r>
              <a:rPr lang="en-US" dirty="0" smtClean="0"/>
              <a:t>Nat’l/state observances (e.g., Nat’l safety month)</a:t>
            </a:r>
          </a:p>
          <a:p>
            <a:pPr lvl="1"/>
            <a:r>
              <a:rPr lang="en-US" dirty="0" smtClean="0"/>
              <a:t>Local/timely events (e.g. summer jobs)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91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I‘m in! How can I get the graphics?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77200" cy="4625609"/>
          </a:xfrm>
        </p:spPr>
        <p:txBody>
          <a:bodyPr/>
          <a:lstStyle/>
          <a:p>
            <a:r>
              <a:rPr lang="en-US" sz="3000" dirty="0" smtClean="0"/>
              <a:t>If you would like to promote our campaign,      e-mail us:  </a:t>
            </a:r>
            <a:r>
              <a:rPr lang="en-US" sz="3000" b="1" dirty="0" smtClean="0">
                <a:solidFill>
                  <a:srgbClr val="0070C0"/>
                </a:solidFill>
              </a:rPr>
              <a:t>teens.atwork@state.ma.us </a:t>
            </a:r>
            <a:endParaRPr lang="en-US" sz="3000" b="1" dirty="0">
              <a:solidFill>
                <a:srgbClr val="0070C0"/>
              </a:solidFill>
            </a:endParaRPr>
          </a:p>
          <a:p>
            <a:pPr marL="457200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3000" b="1" dirty="0" smtClean="0">
              <a:solidFill>
                <a:srgbClr val="0070C0"/>
              </a:solidFill>
            </a:endParaRPr>
          </a:p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dirty="0"/>
              <a:t>We will send you a full </a:t>
            </a:r>
            <a:r>
              <a:rPr lang="en-US" sz="3000" dirty="0" smtClean="0"/>
              <a:t>Social </a:t>
            </a:r>
            <a:r>
              <a:rPr lang="en-US" sz="3000" dirty="0"/>
              <a:t>Media Toolkit, including graphics and messages</a:t>
            </a:r>
            <a:endParaRPr lang="en-US" dirty="0"/>
          </a:p>
          <a:p>
            <a:endParaRPr lang="en-US" sz="3000" dirty="0"/>
          </a:p>
          <a:p>
            <a:r>
              <a:rPr lang="en-US" sz="3000" dirty="0" smtClean="0"/>
              <a:t>Thank you for helping us to raise awareness about young worker health and safety!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5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230" y="3352800"/>
            <a:ext cx="8305800" cy="1673352"/>
          </a:xfrm>
        </p:spPr>
        <p:txBody>
          <a:bodyPr/>
          <a:lstStyle/>
          <a:p>
            <a:r>
              <a:rPr lang="en-US" dirty="0" smtClean="0"/>
              <a:t>Getting hurt is not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your job description.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00" y="5602563"/>
            <a:ext cx="6553200" cy="762001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 Social Media Campaign by the</a:t>
            </a:r>
          </a:p>
          <a:p>
            <a:r>
              <a:rPr lang="en-US" b="1" dirty="0" smtClean="0"/>
              <a:t>Massachusetts Youth Employment &amp; Safety (YES) Team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95072"/>
            <a:ext cx="1524000" cy="137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50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Who is the Massachusetts YES Team?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76799"/>
          </a:xfrm>
        </p:spPr>
        <p:txBody>
          <a:bodyPr>
            <a:normAutofit/>
          </a:bodyPr>
          <a:lstStyle/>
          <a:p>
            <a:r>
              <a:rPr lang="en-US" dirty="0"/>
              <a:t>YES </a:t>
            </a:r>
            <a:r>
              <a:rPr lang="en-US" dirty="0" smtClean="0"/>
              <a:t>Team = Youth </a:t>
            </a:r>
            <a:r>
              <a:rPr lang="en-US" dirty="0"/>
              <a:t>Employment &amp; </a:t>
            </a:r>
            <a:r>
              <a:rPr lang="en-US" dirty="0" smtClean="0"/>
              <a:t>Safety Team</a:t>
            </a:r>
          </a:p>
          <a:p>
            <a:endParaRPr lang="en-US" dirty="0"/>
          </a:p>
          <a:p>
            <a:r>
              <a:rPr lang="en-US" dirty="0" smtClean="0"/>
              <a:t>An interagency workgroup that coordinates efforts to protect and promote the health &amp; safety of young workers under age 25</a:t>
            </a:r>
          </a:p>
          <a:p>
            <a:endParaRPr lang="en-US" dirty="0" smtClean="0"/>
          </a:p>
          <a:p>
            <a:r>
              <a:rPr lang="en-US" dirty="0" smtClean="0"/>
              <a:t>Made up of 8 MA state and federal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Who is the Massachusetts YES Team?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79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MA </a:t>
            </a:r>
            <a:r>
              <a:rPr lang="en-US" dirty="0"/>
              <a:t>Dept. of Public Health</a:t>
            </a:r>
          </a:p>
          <a:p>
            <a:pPr lvl="1"/>
            <a:r>
              <a:rPr lang="en-US" dirty="0"/>
              <a:t>MA Office of the Attorney General</a:t>
            </a:r>
          </a:p>
          <a:p>
            <a:pPr lvl="1"/>
            <a:r>
              <a:rPr lang="en-US" dirty="0"/>
              <a:t>MA Dept. of Labor Standards</a:t>
            </a:r>
          </a:p>
          <a:p>
            <a:pPr lvl="1"/>
            <a:r>
              <a:rPr lang="en-US" dirty="0"/>
              <a:t>MA Dept. of Industrial Accidents</a:t>
            </a:r>
          </a:p>
          <a:p>
            <a:pPr lvl="1"/>
            <a:r>
              <a:rPr lang="en-US" dirty="0"/>
              <a:t>MA Dept. of Elementary &amp; Secondary Education</a:t>
            </a:r>
          </a:p>
          <a:p>
            <a:pPr lvl="1"/>
            <a:r>
              <a:rPr lang="en-US" dirty="0"/>
              <a:t>Commonwealth Corporation</a:t>
            </a:r>
          </a:p>
          <a:p>
            <a:pPr lvl="1"/>
            <a:r>
              <a:rPr lang="en-US" dirty="0"/>
              <a:t>U.S. Dept. of Labor- Wage &amp; Hour Division</a:t>
            </a:r>
          </a:p>
          <a:p>
            <a:pPr lvl="1"/>
            <a:r>
              <a:rPr lang="en-US" dirty="0"/>
              <a:t>U.S. Dept. of Labor-Occupational Safety &amp; Health </a:t>
            </a:r>
            <a:r>
              <a:rPr lang="en-US" dirty="0" smtClean="0"/>
              <a:t>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0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Getting hurt is not in your job description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A YES Team </a:t>
            </a:r>
            <a:r>
              <a:rPr lang="en-US" b="1" dirty="0" smtClean="0"/>
              <a:t>social media campaign </a:t>
            </a:r>
            <a:r>
              <a:rPr lang="en-US" dirty="0" smtClean="0"/>
              <a:t>to engage teen and young adult workers about workplace health and safety and their rights on the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3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campaign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aise awareness among workers ages 14-24 about their right to a safe and healthy workplace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ncourage young workers to ask questions or speak up if they are assigned to a task that seems unsafe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young workers under age 25 are twice as likely* to be injured on the job as adults 25+</a:t>
            </a:r>
          </a:p>
          <a:p>
            <a:endParaRPr lang="en-US" dirty="0" smtClean="0"/>
          </a:p>
          <a:p>
            <a:r>
              <a:rPr lang="en-US" dirty="0" smtClean="0"/>
              <a:t>Because youth have less work experience, and do not always receive adequate training and supervision from their employers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63246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hlinkClick r:id="rId2"/>
              </a:rPr>
              <a:t>www.cdc.gov/mmwr/pdf/wk/mm5915.pdf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9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 spread the word?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Share our campaign on social media, including:</a:t>
            </a:r>
          </a:p>
          <a:p>
            <a:pPr lvl="1"/>
            <a:r>
              <a:rPr lang="en-US" dirty="0"/>
              <a:t>Twitter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Instagram</a:t>
            </a:r>
          </a:p>
          <a:p>
            <a:pPr lvl="1"/>
            <a:r>
              <a:rPr lang="en-US" dirty="0"/>
              <a:t>Google+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Included with toolkit: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Draft text for multiple social messages</a:t>
            </a:r>
          </a:p>
        </p:txBody>
      </p:sp>
    </p:spTree>
    <p:extLst>
      <p:ext uri="{BB962C8B-B14F-4D97-AF65-F5344CB8AC3E}">
        <p14:creationId xmlns:p14="http://schemas.microsoft.com/office/powerpoint/2010/main" val="289376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 – Graphics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514600" cy="5029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err="1" smtClean="0"/>
              <a:t>Fryolator</a:t>
            </a:r>
            <a:endParaRPr lang="en-US" b="1" dirty="0" smtClean="0"/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r>
              <a:rPr lang="en-US" u="sng" dirty="0" smtClean="0"/>
              <a:t>Problem</a:t>
            </a:r>
            <a:r>
              <a:rPr lang="en-US" dirty="0" smtClean="0"/>
              <a:t>: No personal protective equipment for hazardous exposure</a:t>
            </a:r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Risk</a:t>
            </a:r>
            <a:r>
              <a:rPr lang="en-US" dirty="0" smtClean="0"/>
              <a:t>: Severe burns</a:t>
            </a:r>
          </a:p>
        </p:txBody>
      </p:sp>
      <p:pic>
        <p:nvPicPr>
          <p:cNvPr id="1026" name="Picture 2" descr="U:\OHSP\OHSPMAIL\TAW\Media Campaign 2017\updated images\Basket (with period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10" y="25908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6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 – Graphics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514600" cy="5105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/>
              <a:t>Ladder</a:t>
            </a:r>
            <a:endParaRPr lang="en-US" b="1" dirty="0"/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Problem</a:t>
            </a:r>
            <a:r>
              <a:rPr lang="en-US" dirty="0"/>
              <a:t>: </a:t>
            </a:r>
            <a:r>
              <a:rPr lang="en-US" dirty="0" smtClean="0"/>
              <a:t>Unsafe/broken </a:t>
            </a:r>
            <a:r>
              <a:rPr lang="en-US" dirty="0"/>
              <a:t>equipment</a:t>
            </a:r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Risk</a:t>
            </a:r>
            <a:r>
              <a:rPr lang="en-US" dirty="0"/>
              <a:t>: Injury from </a:t>
            </a:r>
            <a:r>
              <a:rPr lang="en-US" dirty="0" smtClean="0"/>
              <a:t>falls or use of broken ladder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93" y="2514600"/>
            <a:ext cx="6081054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14"/>
      </p:ext>
    </p:extLst>
  </p:cSld>
  <p:clrMapOvr>
    <a:masterClrMapping/>
  </p:clrMapOvr>
</p:sld>
</file>

<file path=ppt/theme/_rels/theme1.xml.rels><?xml version="1.0" encoding="UTF-8"?>

<Relationships xmlns="http://schemas.openxmlformats.org/package/2006/relationships">
  <Relationship Id="rId1" Type="http://schemas.openxmlformats.org/officeDocument/2006/relationships/image" Target="../media/image1.jpeg"/>
</Relationships>
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910</TotalTime>
  <Words>451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Getting hurt is not in your job description.</vt:lpstr>
      <vt:lpstr>Who is the Massachusetts YES Team? </vt:lpstr>
      <vt:lpstr>Who is the Massachusetts YES Team?</vt:lpstr>
      <vt:lpstr>Getting hurt is not in your job description</vt:lpstr>
      <vt:lpstr>What are the campaign goals?</vt:lpstr>
      <vt:lpstr>Why is this important?</vt:lpstr>
      <vt:lpstr>How can I help spread the word?</vt:lpstr>
      <vt:lpstr>Toolkit – Graphics Overview</vt:lpstr>
      <vt:lpstr>Toolkit – Graphics Overview</vt:lpstr>
      <vt:lpstr>Toolkit – Graphics Overview</vt:lpstr>
      <vt:lpstr>Tips for messaging</vt:lpstr>
      <vt:lpstr>Tips for messaging</vt:lpstr>
      <vt:lpstr>I‘m in! How can I get the graphics?</vt:lpstr>
      <vt:lpstr>Getting hurt is not in your job description.</vt:lpstr>
    </vt:vector>
  </TitlesOfParts>
  <Company>EOHHS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2016-05-20T19:31:26Z</dcterms:created>
  <dc:creator>Sara Rattigan</dc:creator>
  <lastModifiedBy>Beatriz Vautin</lastModifiedBy>
  <lastPrinted>2016-05-26T20:03:28Z</lastPrinted>
  <dcterms:modified xsi:type="dcterms:W3CDTF">2017-03-28T17:24:22Z</dcterms:modified>
  <revision>59</revision>
  <dc:title>#NotMyJob Getting hurt is not in your job description</dc:title>
</coreProperties>
</file>