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?>
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thumbnail" Target="docProps/thumbnail.jpeg"/>
  <Relationship Id="rId3" Type="http://schemas.openxmlformats.org/package/2006/relationships/metadata/core-properties" Target="docProps/core.xml"/>
  <Relationship Id="rId4" Type="http://schemas.openxmlformats.org/officeDocument/2006/relationships/extended-properties" Target="docProps/app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handoutMasterIdLst>
    <p:handoutMasterId r:id="rId16"/>
  </p:handoutMasterIdLst>
  <p:sldIdLst>
    <p:sldId id="256" r:id="rId2"/>
    <p:sldId id="262" r:id="rId3"/>
    <p:sldId id="264" r:id="rId4"/>
    <p:sldId id="263" r:id="rId5"/>
    <p:sldId id="257" r:id="rId6"/>
    <p:sldId id="259" r:id="rId7"/>
    <p:sldId id="258" r:id="rId8"/>
    <p:sldId id="265" r:id="rId9"/>
    <p:sldId id="266" r:id="rId10"/>
    <p:sldId id="267" r:id="rId11"/>
    <p:sldId id="260" r:id="rId12"/>
    <p:sldId id="261" r:id="rId13"/>
    <p:sldId id="286" r:id="rId14"/>
    <p:sldId id="285" r:id="rId1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

<Relationships xmlns="http://schemas.openxmlformats.org/package/2006/relationships">
  <Relationship Id="rId1" Type="http://schemas.openxmlformats.org/officeDocument/2006/relationships/slideMaster" Target="slideMasters/slideMaster1.xml"/>
  <Relationship Id="rId10" Type="http://schemas.openxmlformats.org/officeDocument/2006/relationships/slide" Target="slides/slide9.xml"/>
  <Relationship Id="rId11" Type="http://schemas.openxmlformats.org/officeDocument/2006/relationships/slide" Target="slides/slide10.xml"/>
  <Relationship Id="rId12" Type="http://schemas.openxmlformats.org/officeDocument/2006/relationships/slide" Target="slides/slide11.xml"/>
  <Relationship Id="rId13" Type="http://schemas.openxmlformats.org/officeDocument/2006/relationships/slide" Target="slides/slide12.xml"/>
  <Relationship Id="rId14" Type="http://schemas.openxmlformats.org/officeDocument/2006/relationships/slide" Target="slides/slide13.xml"/>
  <Relationship Id="rId15" Type="http://schemas.openxmlformats.org/officeDocument/2006/relationships/slide" Target="slides/slide14.xml"/>
  <Relationship Id="rId16" Type="http://schemas.openxmlformats.org/officeDocument/2006/relationships/handoutMaster" Target="handoutMasters/handoutMaster1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heme" Target="theme/theme1.xml"/>
  <Relationship Id="rId2" Type="http://schemas.openxmlformats.org/officeDocument/2006/relationships/slide" Target="slides/slide1.xml"/>
  <Relationship Id="rId20" Type="http://schemas.openxmlformats.org/officeDocument/2006/relationships/tableStyles" Target="tableStyles.xml"/>
  <Relationship Id="rId3" Type="http://schemas.openxmlformats.org/officeDocument/2006/relationships/slide" Target="slides/slide2.xml"/>
  <Relationship Id="rId4" Type="http://schemas.openxmlformats.org/officeDocument/2006/relationships/slide" Target="slides/slide3.xml"/>
  <Relationship Id="rId5" Type="http://schemas.openxmlformats.org/officeDocument/2006/relationships/slide" Target="slides/slide4.xml"/>
  <Relationship Id="rId6" Type="http://schemas.openxmlformats.org/officeDocument/2006/relationships/slide" Target="slides/slide5.xml"/>
  <Relationship Id="rId7" Type="http://schemas.openxmlformats.org/officeDocument/2006/relationships/slide" Target="slides/slide6.xml"/>
  <Relationship Id="rId8" Type="http://schemas.openxmlformats.org/officeDocument/2006/relationships/slide" Target="slides/slide7.xml"/>
  <Relationship Id="rId9" Type="http://schemas.openxmlformats.org/officeDocument/2006/relationships/slide" Target="slides/slide8.xml"/>
</Relationships>

</file>

<file path=ppt/handoutMasters/_rels/handoutMaster1.xml.rels><?xml version="1.0" encoding="UTF-8"?>

<Relationships xmlns="http://schemas.openxmlformats.org/package/2006/relationships">
  <Relationship Id="rId1" Type="http://schemas.openxmlformats.org/officeDocument/2006/relationships/theme" Target="../theme/theme2.xml"/>
</Relationships>
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2962" y="0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r">
              <a:defRPr sz="1200"/>
            </a:lvl1pPr>
          </a:lstStyle>
          <a:p>
            <a:fld id="{E8EB414C-38EC-4535-92BD-DC544C5846C1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2962" y="9119173"/>
            <a:ext cx="3170583" cy="480388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r">
              <a:defRPr sz="1200"/>
            </a:lvl1pPr>
          </a:lstStyle>
          <a:p>
            <a:fld id="{8859129D-7322-4755-9914-4931941994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389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5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6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7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8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9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0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11.xml.rels><?xml version="1.0" encoding="UTF-8"?>
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10" Type="http://schemas.openxmlformats.org/officeDocument/2006/relationships/slideLayout" Target="../slideLayouts/slideLayout10.xml"/>
  <Relationship Id="rId11" Type="http://schemas.openxmlformats.org/officeDocument/2006/relationships/slideLayout" Target="../slideLayouts/slideLayout11.xml"/>
  <Relationship Id="rId12" Type="http://schemas.openxmlformats.org/officeDocument/2006/relationships/theme" Target="../theme/theme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slideLayout" Target="../slideLayouts/slideLayout5.xml"/>
  <Relationship Id="rId6" Type="http://schemas.openxmlformats.org/officeDocument/2006/relationships/slideLayout" Target="../slideLayouts/slideLayout6.xml"/>
  <Relationship Id="rId7" Type="http://schemas.openxmlformats.org/officeDocument/2006/relationships/slideLayout" Target="../slideLayouts/slideLayout7.xml"/>
  <Relationship Id="rId8" Type="http://schemas.openxmlformats.org/officeDocument/2006/relationships/slideLayout" Target="../slideLayouts/slideLayout8.xml"/>
  <Relationship Id="rId9" Type="http://schemas.openxmlformats.org/officeDocument/2006/relationships/slideLayout" Target="../slideLayouts/slideLayout9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FC64EFF9-3732-45AE-8452-92D484C9CC43}" type="datetimeFigureOut">
              <a:rPr lang="en-US" smtClean="0"/>
              <a:t>3/28/2017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9570E410-9B3C-47CA-AEB9-FC6689EAF8D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.jpg"/>
  <Relationship Id="rId3" Type="http://schemas.openxmlformats.org/officeDocument/2006/relationships/image" Target="../media/image3.gif"/>
  <Relationship Id="rId4" Type="http://schemas.openxmlformats.org/officeDocument/2006/relationships/image" Target="../media/image4.jpg"/>
  <Relationship Id="rId5" Type="http://schemas.openxmlformats.org/officeDocument/2006/relationships/image" Target="../media/image5.jpg"/>
</Relationships>

</file>

<file path=ppt/slides/_rels/slide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5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6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hyperlink" TargetMode="External" Target="http://www.cdc.gov/mmwr/pdf/wk/mm5915.pdf"/>
</Relationships>

</file>

<file path=ppt/slides/_rels/slide7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8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image6.jpeg"/>
</Relationships>

</file>

<file path=ppt/slides/_rels/slide9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image7.png"/>
</Relationships>

</file>

<file path=ppt/slides/_rels/slide10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image8.jpeg"/>
</Relationships>

</file>

<file path=ppt/slides/_rels/slide11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2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3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2.xml"/>
</Relationships>

</file>

<file path=ppt/slides/_rels/slide14.xml.rels><?xml version="1.0" encoding="UTF-8"?>
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.gif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7273"/>
          <a:stretch/>
        </p:blipFill>
        <p:spPr>
          <a:xfrm>
            <a:off x="5810025" y="2819400"/>
            <a:ext cx="3231105" cy="2221385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5602563"/>
            <a:ext cx="6553200" cy="762001"/>
          </a:xfrm>
        </p:spPr>
        <p:txBody>
          <a:bodyPr>
            <a:normAutofit/>
          </a:bodyPr>
          <a:lstStyle/>
          <a:p>
            <a:r>
              <a:rPr lang="en-US" dirty="0" smtClean="0"/>
              <a:t>A Social Media Campaign by the</a:t>
            </a:r>
          </a:p>
          <a:p>
            <a:r>
              <a:rPr lang="en-US" b="1" dirty="0" smtClean="0"/>
              <a:t>Massachusetts Youth Employment &amp; Safety (YES) Team</a:t>
            </a:r>
            <a:endParaRPr lang="en-US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95072"/>
            <a:ext cx="1524000" cy="1376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5" descr="ladd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307975" y="3505200"/>
            <a:ext cx="8455025" cy="1524000"/>
          </a:xfrm>
        </p:spPr>
        <p:txBody>
          <a:bodyPr>
            <a:normAutofit/>
          </a:bodyPr>
          <a:lstStyle/>
          <a:p>
            <a:r>
              <a:rPr lang="en-US" sz="4400" dirty="0" smtClean="0"/>
              <a:t>Getting hurt is not</a:t>
            </a:r>
            <a:br>
              <a:rPr lang="en-US" sz="4400" dirty="0" smtClean="0"/>
            </a:br>
            <a:r>
              <a:rPr lang="en-US" sz="4400" dirty="0" smtClean="0"/>
              <a:t>in your job description.</a:t>
            </a:r>
            <a:endParaRPr lang="en-US" sz="4400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685800" y="1828800"/>
            <a:ext cx="8077200" cy="1499616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00"/>
          <a:stretch/>
        </p:blipFill>
        <p:spPr>
          <a:xfrm>
            <a:off x="5813835" y="175578"/>
            <a:ext cx="3250155" cy="241827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8" r="-2285"/>
          <a:stretch/>
        </p:blipFill>
        <p:spPr>
          <a:xfrm>
            <a:off x="155575" y="325271"/>
            <a:ext cx="3349625" cy="230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88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Who is the Massachusetts YES Team? 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382000" cy="4876799"/>
          </a:xfrm>
        </p:spPr>
        <p:txBody>
          <a:bodyPr>
            <a:normAutofit/>
          </a:bodyPr>
          <a:lstStyle/>
          <a:p>
            <a:r>
              <a:rPr lang="en-US" dirty="0"/>
              <a:t>YES </a:t>
            </a:r>
            <a:r>
              <a:rPr lang="en-US" dirty="0" smtClean="0"/>
              <a:t>Team = Youth </a:t>
            </a:r>
            <a:r>
              <a:rPr lang="en-US" dirty="0"/>
              <a:t>Employment &amp; </a:t>
            </a:r>
            <a:r>
              <a:rPr lang="en-US" dirty="0" smtClean="0"/>
              <a:t>Safety Team</a:t>
            </a:r>
          </a:p>
          <a:p>
            <a:endParaRPr lang="en-US" dirty="0"/>
          </a:p>
          <a:p>
            <a:r>
              <a:rPr lang="en-US" dirty="0" smtClean="0"/>
              <a:t>An interagency workgroup that coordinates efforts to protect and promote the health &amp; safety of young workers under age 25</a:t>
            </a:r>
          </a:p>
          <a:p>
            <a:endParaRPr lang="en-US" dirty="0" smtClean="0"/>
          </a:p>
          <a:p>
            <a:r>
              <a:rPr lang="en-US" dirty="0" smtClean="0"/>
              <a:t>Made up of 8 MA state and federal agencies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57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800" dirty="0" smtClean="0"/>
              <a:t>Who is the Massachusetts YES Team?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76799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MA </a:t>
            </a:r>
            <a:r>
              <a:rPr lang="en-US" dirty="0"/>
              <a:t>Dept. of Public Health</a:t>
            </a:r>
          </a:p>
          <a:p>
            <a:pPr lvl="1"/>
            <a:r>
              <a:rPr lang="en-US" dirty="0"/>
              <a:t>MA Office of the Attorney General</a:t>
            </a:r>
          </a:p>
          <a:p>
            <a:pPr lvl="1"/>
            <a:r>
              <a:rPr lang="en-US" dirty="0"/>
              <a:t>MA Dept. of Labor Standards</a:t>
            </a:r>
          </a:p>
          <a:p>
            <a:pPr lvl="1"/>
            <a:r>
              <a:rPr lang="en-US" dirty="0"/>
              <a:t>MA Dept. of Industrial Accidents</a:t>
            </a:r>
          </a:p>
          <a:p>
            <a:pPr lvl="1"/>
            <a:r>
              <a:rPr lang="en-US" dirty="0"/>
              <a:t>MA Dept. of Elementary &amp; Secondary Education</a:t>
            </a:r>
          </a:p>
          <a:p>
            <a:pPr lvl="1"/>
            <a:r>
              <a:rPr lang="en-US" dirty="0"/>
              <a:t>Commonwealth Corporation</a:t>
            </a:r>
          </a:p>
          <a:p>
            <a:pPr lvl="1"/>
            <a:r>
              <a:rPr lang="en-US" dirty="0"/>
              <a:t>U.S. Dept. of Labor- Wage &amp; Hour Division</a:t>
            </a:r>
          </a:p>
          <a:p>
            <a:pPr lvl="1"/>
            <a:r>
              <a:rPr lang="en-US" dirty="0"/>
              <a:t>U.S. Dept. of Labor-Occupational Safety &amp; Health </a:t>
            </a:r>
            <a:r>
              <a:rPr lang="en-US" dirty="0" smtClean="0"/>
              <a:t>Administration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200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Getting hurt is not in your job description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8872" indent="0">
              <a:buNone/>
            </a:pPr>
            <a:endParaRPr lang="en-US" dirty="0"/>
          </a:p>
          <a:p>
            <a:r>
              <a:rPr lang="en-US" dirty="0" smtClean="0"/>
              <a:t>A YES Team </a:t>
            </a:r>
            <a:r>
              <a:rPr lang="en-US" b="1" dirty="0" smtClean="0"/>
              <a:t>social media campaign </a:t>
            </a:r>
            <a:r>
              <a:rPr lang="en-US" dirty="0" smtClean="0"/>
              <a:t>to engage teen and young adult workers about workplace health and safety and their rights on the job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539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campaign goals?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aise awareness among workers ages 14-24 about their right to a safe and healthy workplace</a:t>
            </a:r>
          </a:p>
          <a:p>
            <a:endParaRPr lang="en-US" dirty="0" smtClean="0"/>
          </a:p>
          <a:p>
            <a:r>
              <a:rPr lang="en-US" dirty="0"/>
              <a:t>E</a:t>
            </a:r>
            <a:r>
              <a:rPr lang="en-US" dirty="0" smtClean="0"/>
              <a:t>ncourage young workers to ask questions or speak up if they are assigned to a task that seems unsafe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478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this important?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Because young workers under age 25 are twice as likely* to be injured on the job as adults 25+</a:t>
            </a:r>
          </a:p>
          <a:p>
            <a:endParaRPr lang="en-US" dirty="0" smtClean="0"/>
          </a:p>
          <a:p>
            <a:r>
              <a:rPr lang="en-US" dirty="0" smtClean="0"/>
              <a:t>Because youth have less work experience, and do not always receive adequate training and supervision from their employers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495800" y="6324600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* </a:t>
            </a:r>
            <a:r>
              <a:rPr lang="en-US" dirty="0" smtClean="0">
                <a:hlinkClick r:id="rId2"/>
              </a:rPr>
              <a:t>www.cdc.gov/mmwr/pdf/wk/mm5915.pdf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995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I help spread the word?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Share our campaign on social media, including:</a:t>
            </a:r>
          </a:p>
          <a:p>
            <a:pPr lvl="1"/>
            <a:r>
              <a:rPr lang="en-US" dirty="0"/>
              <a:t>Twitter</a:t>
            </a:r>
          </a:p>
          <a:p>
            <a:pPr lvl="1"/>
            <a:r>
              <a:rPr lang="en-US" dirty="0"/>
              <a:t>Facebook</a:t>
            </a:r>
          </a:p>
          <a:p>
            <a:pPr lvl="1"/>
            <a:r>
              <a:rPr lang="en-US" dirty="0"/>
              <a:t>Instagram</a:t>
            </a:r>
          </a:p>
          <a:p>
            <a:pPr lvl="1"/>
            <a:r>
              <a:rPr lang="en-US" dirty="0"/>
              <a:t>Google+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Included with toolkit:</a:t>
            </a:r>
          </a:p>
          <a:p>
            <a:pPr lvl="1"/>
            <a:r>
              <a:rPr lang="en-US" dirty="0"/>
              <a:t>3</a:t>
            </a:r>
            <a:r>
              <a:rPr lang="en-US" dirty="0" smtClean="0"/>
              <a:t> </a:t>
            </a:r>
            <a:r>
              <a:rPr lang="en-US" dirty="0" smtClean="0"/>
              <a:t>graphics</a:t>
            </a:r>
          </a:p>
          <a:p>
            <a:pPr lvl="1"/>
            <a:r>
              <a:rPr lang="en-US" dirty="0" smtClean="0"/>
              <a:t>Draft text for multiple social messages</a:t>
            </a:r>
          </a:p>
        </p:txBody>
      </p:sp>
    </p:spTree>
    <p:extLst>
      <p:ext uri="{BB962C8B-B14F-4D97-AF65-F5344CB8AC3E}">
        <p14:creationId xmlns:p14="http://schemas.microsoft.com/office/powerpoint/2010/main" val="2893768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Toolkit – Graphics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2514600" cy="5029200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b="1" dirty="0" err="1" smtClean="0"/>
              <a:t>Fryolator</a:t>
            </a:r>
            <a:endParaRPr lang="en-US" b="1" dirty="0" smtClean="0"/>
          </a:p>
          <a:p>
            <a:pPr marL="457200" lvl="1" indent="0">
              <a:buNone/>
            </a:pPr>
            <a:endParaRPr lang="en-US" u="sng" dirty="0"/>
          </a:p>
          <a:p>
            <a:pPr marL="457200" lvl="1" indent="0">
              <a:buNone/>
            </a:pPr>
            <a:r>
              <a:rPr lang="en-US" u="sng" dirty="0" smtClean="0"/>
              <a:t>Problem</a:t>
            </a:r>
            <a:r>
              <a:rPr lang="en-US" dirty="0" smtClean="0"/>
              <a:t>: No personal protective equipment for hazardous exposure</a:t>
            </a:r>
          </a:p>
          <a:p>
            <a:pPr marL="457200" lvl="1" indent="0">
              <a:buNone/>
            </a:pPr>
            <a:endParaRPr lang="en-US" u="sng" dirty="0" smtClean="0"/>
          </a:p>
          <a:p>
            <a:pPr marL="457200" lvl="1" indent="0">
              <a:buNone/>
            </a:pPr>
            <a:r>
              <a:rPr lang="en-US" u="sng" dirty="0" smtClean="0"/>
              <a:t>Risk</a:t>
            </a:r>
            <a:r>
              <a:rPr lang="en-US" dirty="0" smtClean="0"/>
              <a:t>: Severe burns</a:t>
            </a:r>
          </a:p>
        </p:txBody>
      </p:sp>
      <p:pic>
        <p:nvPicPr>
          <p:cNvPr id="1026" name="Picture 2" descr="U:\OHSP\OHSPMAIL\TAW\Media Campaign 2017\updated images\Basket (with periods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610" y="2590800"/>
            <a:ext cx="6096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4167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Toolkit – Graphics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2514600" cy="5105400"/>
          </a:xfrm>
        </p:spPr>
        <p:txBody>
          <a:bodyPr>
            <a:normAutofit/>
          </a:bodyPr>
          <a:lstStyle/>
          <a:p>
            <a:pPr marL="118872" indent="0">
              <a:buNone/>
            </a:pPr>
            <a:r>
              <a:rPr lang="en-US" b="1" dirty="0" smtClean="0"/>
              <a:t>Ladder</a:t>
            </a:r>
            <a:endParaRPr lang="en-US" b="1" dirty="0"/>
          </a:p>
          <a:p>
            <a:pPr marL="457200" lvl="1" indent="0">
              <a:buNone/>
            </a:pPr>
            <a:endParaRPr lang="en-US" u="sng" dirty="0" smtClean="0"/>
          </a:p>
          <a:p>
            <a:pPr marL="457200" lvl="1" indent="0">
              <a:buNone/>
            </a:pPr>
            <a:r>
              <a:rPr lang="en-US" u="sng" dirty="0" smtClean="0"/>
              <a:t>Problem</a:t>
            </a:r>
            <a:r>
              <a:rPr lang="en-US" dirty="0"/>
              <a:t>: </a:t>
            </a:r>
            <a:r>
              <a:rPr lang="en-US" dirty="0" smtClean="0"/>
              <a:t>Unsafe/broken </a:t>
            </a:r>
            <a:r>
              <a:rPr lang="en-US" dirty="0"/>
              <a:t>equipment</a:t>
            </a:r>
          </a:p>
          <a:p>
            <a:pPr marL="457200" lvl="1" indent="0">
              <a:buNone/>
            </a:pPr>
            <a:endParaRPr lang="en-US" u="sng" dirty="0" smtClean="0"/>
          </a:p>
          <a:p>
            <a:pPr marL="457200" lvl="1" indent="0">
              <a:buNone/>
            </a:pPr>
            <a:r>
              <a:rPr lang="en-US" u="sng" dirty="0" smtClean="0"/>
              <a:t>Risk</a:t>
            </a:r>
            <a:r>
              <a:rPr lang="en-US" dirty="0"/>
              <a:t>: Injury from </a:t>
            </a:r>
            <a:r>
              <a:rPr lang="en-US" dirty="0" smtClean="0"/>
              <a:t>falls or use of broken ladder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6893" y="2514600"/>
            <a:ext cx="6081054" cy="3044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1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Toolkit – Graphics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" y="1600200"/>
            <a:ext cx="2590800" cy="5105400"/>
          </a:xfrm>
        </p:spPr>
        <p:txBody>
          <a:bodyPr>
            <a:normAutofit fontScale="92500"/>
          </a:bodyPr>
          <a:lstStyle/>
          <a:p>
            <a:pPr marL="118872" indent="0">
              <a:buNone/>
            </a:pPr>
            <a:r>
              <a:rPr lang="en-US" b="1" dirty="0" smtClean="0"/>
              <a:t>Patient Handling</a:t>
            </a:r>
            <a:endParaRPr lang="en-US" b="1" dirty="0"/>
          </a:p>
          <a:p>
            <a:pPr marL="457200" lvl="1" indent="0">
              <a:buNone/>
            </a:pPr>
            <a:endParaRPr lang="en-US" u="sng" dirty="0" smtClean="0"/>
          </a:p>
          <a:p>
            <a:pPr marL="457200" lvl="1" indent="0">
              <a:buNone/>
            </a:pPr>
            <a:r>
              <a:rPr lang="en-US" u="sng" dirty="0" smtClean="0"/>
              <a:t>Problem</a:t>
            </a:r>
            <a:r>
              <a:rPr lang="en-US" dirty="0"/>
              <a:t>: No </a:t>
            </a:r>
            <a:r>
              <a:rPr lang="en-US" dirty="0" smtClean="0"/>
              <a:t>lift assist </a:t>
            </a:r>
            <a:r>
              <a:rPr lang="en-US" dirty="0"/>
              <a:t>devices </a:t>
            </a:r>
            <a:r>
              <a:rPr lang="en-US" dirty="0" smtClean="0"/>
              <a:t>and team members to help with task</a:t>
            </a:r>
            <a:endParaRPr lang="en-US" dirty="0"/>
          </a:p>
          <a:p>
            <a:pPr marL="457200" lvl="1" indent="0">
              <a:buNone/>
            </a:pPr>
            <a:endParaRPr lang="en-US" u="sng" dirty="0" smtClean="0"/>
          </a:p>
          <a:p>
            <a:pPr marL="457200" lvl="1" indent="0">
              <a:buNone/>
            </a:pPr>
            <a:r>
              <a:rPr lang="en-US" u="sng" dirty="0" smtClean="0"/>
              <a:t>Risk</a:t>
            </a:r>
            <a:r>
              <a:rPr lang="en-US" dirty="0"/>
              <a:t>: </a:t>
            </a:r>
            <a:r>
              <a:rPr lang="en-US" dirty="0" smtClean="0"/>
              <a:t>Back injuries and other sprains/strains</a:t>
            </a:r>
            <a:endParaRPr lang="en-US" dirty="0"/>
          </a:p>
          <a:p>
            <a:endParaRPr lang="en-US" dirty="0"/>
          </a:p>
        </p:txBody>
      </p:sp>
      <p:pic>
        <p:nvPicPr>
          <p:cNvPr id="2050" name="Picture 2" descr="U:\OHSP\OHSPMAIL\TAW\Media Campaign 2017\updated images\wheelchair-2to1_20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514600"/>
            <a:ext cx="6144768" cy="307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9517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messaging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Mix and match </a:t>
            </a:r>
            <a:r>
              <a:rPr lang="en-US" dirty="0" smtClean="0"/>
              <a:t>supplied toolkit graphics </a:t>
            </a:r>
            <a:r>
              <a:rPr lang="en-US" dirty="0"/>
              <a:t>and </a:t>
            </a:r>
            <a:r>
              <a:rPr lang="en-US" dirty="0" smtClean="0"/>
              <a:t>social messages</a:t>
            </a:r>
          </a:p>
          <a:p>
            <a:endParaRPr lang="en-US" dirty="0"/>
          </a:p>
          <a:p>
            <a:r>
              <a:rPr lang="en-US" dirty="0" smtClean="0"/>
              <a:t>Create your </a:t>
            </a:r>
            <a:r>
              <a:rPr lang="en-US" dirty="0"/>
              <a:t>own messages for specific </a:t>
            </a:r>
            <a:r>
              <a:rPr lang="en-US" dirty="0" smtClean="0"/>
              <a:t>graphics, as desired</a:t>
            </a:r>
          </a:p>
          <a:p>
            <a:pPr marL="118872" indent="0">
              <a:buNone/>
            </a:pPr>
            <a:endParaRPr lang="en-US" dirty="0" smtClean="0"/>
          </a:p>
          <a:p>
            <a:r>
              <a:rPr lang="en-US" dirty="0" smtClean="0"/>
              <a:t>Include the hashtag #</a:t>
            </a:r>
            <a:r>
              <a:rPr lang="en-US" dirty="0" err="1" smtClean="0"/>
              <a:t>WorkSafe</a:t>
            </a:r>
            <a:r>
              <a:rPr lang="en-US" dirty="0" smtClean="0"/>
              <a:t> in any posts</a:t>
            </a:r>
          </a:p>
        </p:txBody>
      </p:sp>
    </p:spTree>
    <p:extLst>
      <p:ext uri="{BB962C8B-B14F-4D97-AF65-F5344CB8AC3E}">
        <p14:creationId xmlns:p14="http://schemas.microsoft.com/office/powerpoint/2010/main" val="463739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 for messaging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625609"/>
          </a:xfrm>
        </p:spPr>
        <p:txBody>
          <a:bodyPr/>
          <a:lstStyle/>
          <a:p>
            <a:pPr marL="118872" indent="0">
              <a:buNone/>
            </a:pPr>
            <a:endParaRPr lang="en-US" b="1" dirty="0" smtClean="0"/>
          </a:p>
          <a:p>
            <a:r>
              <a:rPr lang="en-US" dirty="0"/>
              <a:t>If </a:t>
            </a:r>
            <a:r>
              <a:rPr lang="en-US" dirty="0" smtClean="0"/>
              <a:t>possible, try to post messages</a:t>
            </a:r>
            <a:endParaRPr lang="en-US" dirty="0"/>
          </a:p>
          <a:p>
            <a:pPr marL="118872" indent="0">
              <a:buNone/>
            </a:pPr>
            <a:r>
              <a:rPr lang="en-US" dirty="0"/>
              <a:t>	</a:t>
            </a:r>
            <a:r>
              <a:rPr lang="en-US" b="1" dirty="0"/>
              <a:t>at least twice a </a:t>
            </a:r>
            <a:r>
              <a:rPr lang="en-US" b="1" dirty="0" smtClean="0"/>
              <a:t>day</a:t>
            </a:r>
          </a:p>
          <a:p>
            <a:pPr marL="118872" indent="0">
              <a:buNone/>
            </a:pPr>
            <a:endParaRPr lang="en-US" b="1" dirty="0" smtClean="0"/>
          </a:p>
          <a:p>
            <a:r>
              <a:rPr lang="en-US" dirty="0" smtClean="0"/>
              <a:t>Time messages with other initiatives:</a:t>
            </a:r>
          </a:p>
          <a:p>
            <a:pPr lvl="1"/>
            <a:r>
              <a:rPr lang="en-US" dirty="0" smtClean="0"/>
              <a:t>Nat’l/state observances (e.g., Nat’l safety month)</a:t>
            </a:r>
          </a:p>
          <a:p>
            <a:pPr lvl="1"/>
            <a:r>
              <a:rPr lang="en-US" dirty="0" smtClean="0"/>
              <a:t>Local/timely events (e.g. summer jobs)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8919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534400" cy="1252728"/>
          </a:xfrm>
        </p:spPr>
        <p:txBody>
          <a:bodyPr>
            <a:normAutofit/>
          </a:bodyPr>
          <a:lstStyle/>
          <a:p>
            <a:r>
              <a:rPr lang="en-US" dirty="0" smtClean="0"/>
              <a:t>I‘m in! How can I get the graphics?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077200" cy="4625609"/>
          </a:xfrm>
        </p:spPr>
        <p:txBody>
          <a:bodyPr/>
          <a:lstStyle/>
          <a:p>
            <a:r>
              <a:rPr lang="en-US" sz="3000" dirty="0" smtClean="0"/>
              <a:t>If you would like to promote our campaign,      e-mail us:  </a:t>
            </a:r>
            <a:r>
              <a:rPr lang="en-US" sz="3000" b="1" dirty="0" smtClean="0">
                <a:solidFill>
                  <a:srgbClr val="0070C0"/>
                </a:solidFill>
              </a:rPr>
              <a:t>teens.atwork@state.ma.us </a:t>
            </a:r>
            <a:endParaRPr lang="en-US" sz="3000" b="1" dirty="0">
              <a:solidFill>
                <a:srgbClr val="0070C0"/>
              </a:solidFill>
            </a:endParaRPr>
          </a:p>
          <a:p>
            <a:pPr marL="457200" lvl="2" indent="0">
              <a:spcBef>
                <a:spcPts val="0"/>
              </a:spcBef>
              <a:buClr>
                <a:schemeClr val="accent1"/>
              </a:buClr>
              <a:buSzPct val="80000"/>
              <a:buNone/>
            </a:pPr>
            <a:endParaRPr lang="en-US" sz="3000" b="1" dirty="0" smtClean="0">
              <a:solidFill>
                <a:srgbClr val="0070C0"/>
              </a:solidFill>
            </a:endParaRPr>
          </a:p>
          <a:p>
            <a:pPr marL="438912" lvl="2" indent="-320040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Char char=""/>
            </a:pPr>
            <a:r>
              <a:rPr lang="en-US" sz="3000" dirty="0"/>
              <a:t>We will send you a full </a:t>
            </a:r>
            <a:r>
              <a:rPr lang="en-US" sz="3000" dirty="0" smtClean="0"/>
              <a:t>Social </a:t>
            </a:r>
            <a:r>
              <a:rPr lang="en-US" sz="3000" dirty="0"/>
              <a:t>Media Toolkit, including graphics and messages</a:t>
            </a:r>
            <a:endParaRPr lang="en-US" dirty="0"/>
          </a:p>
          <a:p>
            <a:endParaRPr lang="en-US" sz="3000" dirty="0"/>
          </a:p>
          <a:p>
            <a:r>
              <a:rPr lang="en-US" sz="3000" dirty="0" smtClean="0"/>
              <a:t>Thank you for helping us to raise awareness about young worker health and safety!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835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6230" y="3352800"/>
            <a:ext cx="8305800" cy="1673352"/>
          </a:xfrm>
        </p:spPr>
        <p:txBody>
          <a:bodyPr/>
          <a:lstStyle/>
          <a:p>
            <a:r>
              <a:rPr lang="en-US" dirty="0" smtClean="0"/>
              <a:t>Getting hurt is not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in your job description.</a:t>
            </a:r>
            <a:endParaRPr lang="en-US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905000" y="5602563"/>
            <a:ext cx="6553200" cy="762001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dirty="0" smtClean="0"/>
              <a:t>A Social Media Campaign by the</a:t>
            </a:r>
          </a:p>
          <a:p>
            <a:r>
              <a:rPr lang="en-US" b="1" dirty="0" smtClean="0"/>
              <a:t>Massachusetts Youth Employment &amp; Safety (YES) Team</a:t>
            </a:r>
            <a:endParaRPr lang="en-US" b="1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295072"/>
            <a:ext cx="1524000" cy="1376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2504735"/>
      </p:ext>
    </p:extLst>
  </p:cSld>
  <p:clrMapOvr>
    <a:masterClrMapping/>
  </p:clrMapOvr>
</p:sld>
</file>

<file path=ppt/theme/_rels/theme1.xml.rels><?xml version="1.0" encoding="UTF-8"?>

<Relationships xmlns="http://schemas.openxmlformats.org/package/2006/relationships">
  <Relationship Id="rId1" Type="http://schemas.openxmlformats.org/officeDocument/2006/relationships/image" Target="../media/image1.jpeg"/>
</Relationships>
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910</TotalTime>
  <Words>451</Words>
  <Application>Microsoft Office PowerPoint</Application>
  <PresentationFormat>On-screen Show (4:3)</PresentationFormat>
  <Paragraphs>81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Module</vt:lpstr>
      <vt:lpstr>Getting hurt is not in your job description.</vt:lpstr>
      <vt:lpstr>Who is the Massachusetts YES Team? </vt:lpstr>
      <vt:lpstr>Who is the Massachusetts YES Team?</vt:lpstr>
      <vt:lpstr>Getting hurt is not in your job description</vt:lpstr>
      <vt:lpstr>What are the campaign goals?</vt:lpstr>
      <vt:lpstr>Why is this important?</vt:lpstr>
      <vt:lpstr>How can I help spread the word?</vt:lpstr>
      <vt:lpstr>Toolkit – Graphics Overview</vt:lpstr>
      <vt:lpstr>Toolkit – Graphics Overview</vt:lpstr>
      <vt:lpstr>Toolkit – Graphics Overview</vt:lpstr>
      <vt:lpstr>Tips for messaging</vt:lpstr>
      <vt:lpstr>Tips for messaging</vt:lpstr>
      <vt:lpstr>I‘m in! How can I get the graphics?</vt:lpstr>
      <vt:lpstr>Getting hurt is not in your job description.</vt:lpstr>
    </vt:vector>
  </TitlesOfParts>
  <Company>EOHHS</Company>
  <LinksUpToDate>false</LinksUpToDate>
  <SharedDoc>false</SharedDoc>
  <HyperlinksChanged>false</HyperlinksChanged>
  <AppVersion>14.0000</AppVersion>
</Properties>
</file>

<file path=docProps/core.xml><?xml version="1.0" encoding="utf-8"?>
<coreProperties xmlns="http://schemas.openxmlformats.org/package/2006/metadata/core-properties" xmlns:cp="http://schemas.openxmlformats.org/package/2006/metadata/core-properties" xmlns:dc="http://purl.org/dc/elements/1.1/" xmlns:dcterms="http://purl.org/dc/terms/" xmlns:xsi="http://www.w3.org/2001/XMLSchema-instance">
  <dcterms:created xsi:type="dcterms:W3CDTF">2016-05-20T19:31:26Z</dcterms:created>
  <dc:creator>Sara Rattigan</dc:creator>
  <lastModifiedBy>Beatriz Vautin</lastModifiedBy>
  <lastPrinted>2016-05-26T20:03:28Z</lastPrinted>
  <dcterms:modified xsi:type="dcterms:W3CDTF">2017-03-28T17:24:22Z</dcterms:modified>
  <revision>59</revision>
  <dc:title>#NotMyJob Getting hurt is not in your job description</dc:title>
</coreProperties>
</file>