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7" r:id="rId3"/>
    <p:sldId id="258" r:id="rId4"/>
    <p:sldId id="257" r:id="rId5"/>
    <p:sldId id="259" r:id="rId6"/>
    <p:sldId id="266" r:id="rId7"/>
    <p:sldId id="268" r:id="rId8"/>
    <p:sldId id="260" r:id="rId9"/>
    <p:sldId id="269" r:id="rId10"/>
    <p:sldId id="270" r:id="rId11"/>
    <p:sldId id="271" r:id="rId12"/>
    <p:sldId id="272" r:id="rId13"/>
    <p:sldId id="273" r:id="rId14"/>
    <p:sldId id="274" r:id="rId15"/>
    <p:sldId id="276" r:id="rId16"/>
    <p:sldId id="277" r:id="rId17"/>
    <p:sldId id="278" r:id="rId18"/>
    <p:sldId id="279" r:id="rId19"/>
    <p:sldId id="261" r:id="rId20"/>
    <p:sldId id="280" r:id="rId21"/>
    <p:sldId id="281" r:id="rId22"/>
    <p:sldId id="262" r:id="rId23"/>
    <p:sldId id="265" r:id="rId24"/>
    <p:sldId id="282" r:id="rId25"/>
  </p:sldIdLst>
  <p:sldSz cx="9144000" cy="6858000" type="letter"/>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9" d="100"/>
          <a:sy n="79" d="100"/>
        </p:scale>
        <p:origin x="-660"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212621-7597-454D-B5F2-ACC342D03C53}"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07B03-32CD-43D7-A8C8-28EE8AB2982A}" type="slidenum">
              <a:rPr lang="en-US" smtClean="0"/>
              <a:t>‹#›</a:t>
            </a:fld>
            <a:endParaRPr lang="en-US"/>
          </a:p>
        </p:txBody>
      </p:sp>
    </p:spTree>
    <p:extLst>
      <p:ext uri="{BB962C8B-B14F-4D97-AF65-F5344CB8AC3E}">
        <p14:creationId xmlns:p14="http://schemas.microsoft.com/office/powerpoint/2010/main" val="286570380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212621-7597-454D-B5F2-ACC342D03C53}"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07B03-32CD-43D7-A8C8-28EE8AB2982A}" type="slidenum">
              <a:rPr lang="en-US" smtClean="0"/>
              <a:t>‹#›</a:t>
            </a:fld>
            <a:endParaRPr lang="en-US"/>
          </a:p>
        </p:txBody>
      </p:sp>
    </p:spTree>
    <p:extLst>
      <p:ext uri="{BB962C8B-B14F-4D97-AF65-F5344CB8AC3E}">
        <p14:creationId xmlns:p14="http://schemas.microsoft.com/office/powerpoint/2010/main" val="35126553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212621-7597-454D-B5F2-ACC342D03C53}"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07B03-32CD-43D7-A8C8-28EE8AB2982A}" type="slidenum">
              <a:rPr lang="en-US" smtClean="0"/>
              <a:t>‹#›</a:t>
            </a:fld>
            <a:endParaRPr lang="en-US"/>
          </a:p>
        </p:txBody>
      </p:sp>
    </p:spTree>
    <p:extLst>
      <p:ext uri="{BB962C8B-B14F-4D97-AF65-F5344CB8AC3E}">
        <p14:creationId xmlns:p14="http://schemas.microsoft.com/office/powerpoint/2010/main" val="280980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212621-7597-454D-B5F2-ACC342D03C53}"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07B03-32CD-43D7-A8C8-28EE8AB2982A}" type="slidenum">
              <a:rPr lang="en-US" smtClean="0"/>
              <a:t>‹#›</a:t>
            </a:fld>
            <a:endParaRPr lang="en-US"/>
          </a:p>
        </p:txBody>
      </p:sp>
    </p:spTree>
    <p:extLst>
      <p:ext uri="{BB962C8B-B14F-4D97-AF65-F5344CB8AC3E}">
        <p14:creationId xmlns:p14="http://schemas.microsoft.com/office/powerpoint/2010/main" val="25705800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212621-7597-454D-B5F2-ACC342D03C53}"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07B03-32CD-43D7-A8C8-28EE8AB2982A}" type="slidenum">
              <a:rPr lang="en-US" smtClean="0"/>
              <a:t>‹#›</a:t>
            </a:fld>
            <a:endParaRPr lang="en-US"/>
          </a:p>
        </p:txBody>
      </p:sp>
    </p:spTree>
    <p:extLst>
      <p:ext uri="{BB962C8B-B14F-4D97-AF65-F5344CB8AC3E}">
        <p14:creationId xmlns:p14="http://schemas.microsoft.com/office/powerpoint/2010/main" val="15660973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212621-7597-454D-B5F2-ACC342D03C53}"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07B03-32CD-43D7-A8C8-28EE8AB2982A}" type="slidenum">
              <a:rPr lang="en-US" smtClean="0"/>
              <a:t>‹#›</a:t>
            </a:fld>
            <a:endParaRPr lang="en-US"/>
          </a:p>
        </p:txBody>
      </p:sp>
    </p:spTree>
    <p:extLst>
      <p:ext uri="{BB962C8B-B14F-4D97-AF65-F5344CB8AC3E}">
        <p14:creationId xmlns:p14="http://schemas.microsoft.com/office/powerpoint/2010/main" val="190921169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212621-7597-454D-B5F2-ACC342D03C53}" type="datetimeFigureOut">
              <a:rPr lang="en-US" smtClean="0"/>
              <a:t>5/12/2020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D07B03-32CD-43D7-A8C8-28EE8AB2982A}" type="slidenum">
              <a:rPr lang="en-US" smtClean="0"/>
              <a:t>‹#›</a:t>
            </a:fld>
            <a:endParaRPr lang="en-US"/>
          </a:p>
        </p:txBody>
      </p:sp>
    </p:spTree>
    <p:extLst>
      <p:ext uri="{BB962C8B-B14F-4D97-AF65-F5344CB8AC3E}">
        <p14:creationId xmlns:p14="http://schemas.microsoft.com/office/powerpoint/2010/main" val="40432743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212621-7597-454D-B5F2-ACC342D03C53}" type="datetimeFigureOut">
              <a:rPr lang="en-US" smtClean="0"/>
              <a:t>5/12/2020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D07B03-32CD-43D7-A8C8-28EE8AB2982A}" type="slidenum">
              <a:rPr lang="en-US" smtClean="0"/>
              <a:t>‹#›</a:t>
            </a:fld>
            <a:endParaRPr lang="en-US"/>
          </a:p>
        </p:txBody>
      </p:sp>
    </p:spTree>
    <p:extLst>
      <p:ext uri="{BB962C8B-B14F-4D97-AF65-F5344CB8AC3E}">
        <p14:creationId xmlns:p14="http://schemas.microsoft.com/office/powerpoint/2010/main" val="34738702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12621-7597-454D-B5F2-ACC342D03C53}" type="datetimeFigureOut">
              <a:rPr lang="en-US" smtClean="0"/>
              <a:t>5/12/2020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D07B03-32CD-43D7-A8C8-28EE8AB2982A}" type="slidenum">
              <a:rPr lang="en-US" smtClean="0"/>
              <a:t>‹#›</a:t>
            </a:fld>
            <a:endParaRPr lang="en-US"/>
          </a:p>
        </p:txBody>
      </p:sp>
    </p:spTree>
    <p:extLst>
      <p:ext uri="{BB962C8B-B14F-4D97-AF65-F5344CB8AC3E}">
        <p14:creationId xmlns:p14="http://schemas.microsoft.com/office/powerpoint/2010/main" val="41499096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212621-7597-454D-B5F2-ACC342D03C53}"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07B03-32CD-43D7-A8C8-28EE8AB2982A}" type="slidenum">
              <a:rPr lang="en-US" smtClean="0"/>
              <a:t>‹#›</a:t>
            </a:fld>
            <a:endParaRPr lang="en-US"/>
          </a:p>
        </p:txBody>
      </p:sp>
    </p:spTree>
    <p:extLst>
      <p:ext uri="{BB962C8B-B14F-4D97-AF65-F5344CB8AC3E}">
        <p14:creationId xmlns:p14="http://schemas.microsoft.com/office/powerpoint/2010/main" val="8868447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212621-7597-454D-B5F2-ACC342D03C53}"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07B03-32CD-43D7-A8C8-28EE8AB2982A}" type="slidenum">
              <a:rPr lang="en-US" smtClean="0"/>
              <a:t>‹#›</a:t>
            </a:fld>
            <a:endParaRPr lang="en-US"/>
          </a:p>
        </p:txBody>
      </p:sp>
    </p:spTree>
    <p:extLst>
      <p:ext uri="{BB962C8B-B14F-4D97-AF65-F5344CB8AC3E}">
        <p14:creationId xmlns:p14="http://schemas.microsoft.com/office/powerpoint/2010/main" val="30221655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12621-7597-454D-B5F2-ACC342D03C53}" type="datetimeFigureOut">
              <a:rPr lang="en-US" smtClean="0"/>
              <a:t>5/12/2020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D07B03-32CD-43D7-A8C8-28EE8AB2982A}" type="slidenum">
              <a:rPr lang="en-US" smtClean="0"/>
              <a:t>‹#›</a:t>
            </a:fld>
            <a:endParaRPr lang="en-US"/>
          </a:p>
        </p:txBody>
      </p:sp>
    </p:spTree>
    <p:extLst>
      <p:ext uri="{BB962C8B-B14F-4D97-AF65-F5344CB8AC3E}">
        <p14:creationId xmlns:p14="http://schemas.microsoft.com/office/powerpoint/2010/main" val="36457085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5" Type="http://schemas.openxmlformats.org/officeDocument/2006/relationships/image" Target="../media/image3.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5" Type="http://schemas.openxmlformats.org/officeDocument/2006/relationships/image" Target="../media/image3.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5" Type="http://schemas.openxmlformats.org/officeDocument/2006/relationships/image" Target="../media/image3.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p3"/><Relationship Id="rId1" Type="http://schemas.microsoft.com/office/2007/relationships/media" Target="../media/media13.mp3"/><Relationship Id="rId5" Type="http://schemas.openxmlformats.org/officeDocument/2006/relationships/image" Target="../media/image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p3"/><Relationship Id="rId1" Type="http://schemas.microsoft.com/office/2007/relationships/media" Target="../media/media14.mp3"/><Relationship Id="rId5" Type="http://schemas.openxmlformats.org/officeDocument/2006/relationships/image" Target="../media/image3.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p3"/><Relationship Id="rId1" Type="http://schemas.microsoft.com/office/2007/relationships/media" Target="../media/media15.mp3"/><Relationship Id="rId5" Type="http://schemas.openxmlformats.org/officeDocument/2006/relationships/image" Target="../media/image3.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p3"/><Relationship Id="rId1" Type="http://schemas.microsoft.com/office/2007/relationships/media" Target="../media/media16.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p3"/><Relationship Id="rId1" Type="http://schemas.microsoft.com/office/2007/relationships/media" Target="../media/media17.mp3"/><Relationship Id="rId5" Type="http://schemas.openxmlformats.org/officeDocument/2006/relationships/image" Target="../media/image3.pn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p3"/><Relationship Id="rId1" Type="http://schemas.microsoft.com/office/2007/relationships/media" Target="../media/media18.mp3"/><Relationship Id="rId5" Type="http://schemas.openxmlformats.org/officeDocument/2006/relationships/image" Target="../media/image3.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p3"/><Relationship Id="rId1" Type="http://schemas.microsoft.com/office/2007/relationships/media" Target="../media/media19.mp3"/><Relationship Id="rId5" Type="http://schemas.openxmlformats.org/officeDocument/2006/relationships/image" Target="../media/image3.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mp3"/><Relationship Id="rId1" Type="http://schemas.microsoft.com/office/2007/relationships/media" Target="../media/media20.mp3"/><Relationship Id="rId5" Type="http://schemas.openxmlformats.org/officeDocument/2006/relationships/image" Target="../media/image3.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mp3"/><Relationship Id="rId1" Type="http://schemas.microsoft.com/office/2007/relationships/media" Target="../media/media21.mp3"/><Relationship Id="rId5" Type="http://schemas.openxmlformats.org/officeDocument/2006/relationships/image" Target="../media/image3.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mp3"/><Relationship Id="rId1" Type="http://schemas.microsoft.com/office/2007/relationships/media" Target="../media/media22.mp3"/><Relationship Id="rId5" Type="http://schemas.openxmlformats.org/officeDocument/2006/relationships/image" Target="../media/image3.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mp3"/><Relationship Id="rId1" Type="http://schemas.microsoft.com/office/2007/relationships/media" Target="../media/media23.mp3"/><Relationship Id="rId6" Type="http://schemas.openxmlformats.org/officeDocument/2006/relationships/image" Target="../media/image3.png"/><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mp3"/><Relationship Id="rId1" Type="http://schemas.microsoft.com/office/2007/relationships/media" Target="../media/media24.mp3"/><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3.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3.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3.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3.png"/><Relationship Id="rId5" Type="http://schemas.openxmlformats.org/officeDocument/2006/relationships/hyperlink" Target="https://biotextiles2016.wordpress.com/group-11/" TargetMode="Externa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CFF58CAD-EE12-40A4-9714-46F5AB03F861}"/>
              </a:ext>
            </a:extLst>
          </p:cNvPr>
          <p:cNvSpPr/>
          <p:nvPr/>
        </p:nvSpPr>
        <p:spPr>
          <a:xfrm>
            <a:off x="565206" y="421082"/>
            <a:ext cx="8013604" cy="1754326"/>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What If I Need to Be Tested</a:t>
            </a:r>
          </a:p>
          <a:p>
            <a:pPr algn="ctr"/>
            <a:r>
              <a:rPr lang="en-US" sz="5400" dirty="0">
                <a:ln w="0"/>
                <a:solidFill>
                  <a:schemeClr val="accent1"/>
                </a:solidFill>
                <a:effectLst>
                  <a:outerShdw blurRad="38100" dist="25400" dir="5400000" algn="ctr" rotWithShape="0">
                    <a:srgbClr val="6E747A">
                      <a:alpha val="43000"/>
                    </a:srgbClr>
                  </a:outerShdw>
                </a:effectLst>
              </a:rPr>
              <a:t>for COVID-19</a:t>
            </a:r>
            <a:r>
              <a:rPr lang="en-US" sz="5400" b="0" cap="none" spc="0" dirty="0">
                <a:ln w="0"/>
                <a:solidFill>
                  <a:schemeClr val="accent1"/>
                </a:solidFill>
                <a:effectLst>
                  <a:outerShdw blurRad="38100" dist="25400" dir="5400000" algn="ctr" rotWithShape="0">
                    <a:srgbClr val="6E747A">
                      <a:alpha val="43000"/>
                    </a:srgbClr>
                  </a:outerShdw>
                </a:effectLst>
              </a:rPr>
              <a:t>?</a:t>
            </a:r>
          </a:p>
        </p:txBody>
      </p:sp>
      <p:sp>
        <p:nvSpPr>
          <p:cNvPr id="14" name="Rectangle 13">
            <a:extLst>
              <a:ext uri="{FF2B5EF4-FFF2-40B4-BE49-F238E27FC236}">
                <a16:creationId xmlns:a16="http://schemas.microsoft.com/office/drawing/2014/main" xmlns="" id="{B96DDB85-9859-4F5B-AE00-27E284B8E887}"/>
              </a:ext>
            </a:extLst>
          </p:cNvPr>
          <p:cNvSpPr/>
          <p:nvPr/>
        </p:nvSpPr>
        <p:spPr>
          <a:xfrm>
            <a:off x="1210944" y="5147827"/>
            <a:ext cx="6975372" cy="523220"/>
          </a:xfrm>
          <a:prstGeom prst="rect">
            <a:avLst/>
          </a:prstGeom>
          <a:noFill/>
        </p:spPr>
        <p:txBody>
          <a:bodyPr wrap="none" lIns="91440" tIns="45720" rIns="91440" bIns="45720">
            <a:spAutoFit/>
          </a:bodyPr>
          <a:lstStyle/>
          <a:p>
            <a:pPr algn="ctr"/>
            <a:r>
              <a:rPr lang="en-US" sz="2800" b="0" cap="none" spc="0" dirty="0">
                <a:ln w="0"/>
                <a:solidFill>
                  <a:schemeClr val="accent1"/>
                </a:solidFill>
                <a:effectLst>
                  <a:outerShdw blurRad="38100" dist="25400" dir="5400000" algn="ctr" rotWithShape="0">
                    <a:srgbClr val="6E747A">
                      <a:alpha val="43000"/>
                    </a:srgbClr>
                  </a:outerShdw>
                </a:effectLst>
              </a:rPr>
              <a:t>A Story about </a:t>
            </a:r>
            <a:r>
              <a:rPr lang="en-US" sz="2800" dirty="0">
                <a:ln w="0"/>
                <a:solidFill>
                  <a:schemeClr val="accent1"/>
                </a:solidFill>
                <a:effectLst>
                  <a:outerShdw blurRad="38100" dist="25400" dir="5400000" algn="ctr" rotWithShape="0">
                    <a:srgbClr val="6E747A">
                      <a:alpha val="43000"/>
                    </a:srgbClr>
                  </a:outerShdw>
                </a:effectLst>
              </a:rPr>
              <a:t>What to Expect During the Swab</a:t>
            </a:r>
            <a:endParaRPr lang="en-US" sz="2800" b="0" cap="none" spc="0" dirty="0">
              <a:ln w="0"/>
              <a:solidFill>
                <a:schemeClr val="accent1"/>
              </a:solidFill>
              <a:effectLst>
                <a:outerShdw blurRad="38100" dist="25400" dir="5400000" algn="ctr" rotWithShape="0">
                  <a:srgbClr val="6E747A">
                    <a:alpha val="43000"/>
                  </a:srgbClr>
                </a:outerShdw>
              </a:effectLst>
            </a:endParaRPr>
          </a:p>
        </p:txBody>
      </p:sp>
      <p:sp>
        <p:nvSpPr>
          <p:cNvPr id="15" name="TextBox 14">
            <a:extLst>
              <a:ext uri="{FF2B5EF4-FFF2-40B4-BE49-F238E27FC236}">
                <a16:creationId xmlns:a16="http://schemas.microsoft.com/office/drawing/2014/main" xmlns="" id="{90A21958-7AC7-4229-89BC-8FC0760383F1}"/>
              </a:ext>
            </a:extLst>
          </p:cNvPr>
          <p:cNvSpPr txBox="1"/>
          <p:nvPr/>
        </p:nvSpPr>
        <p:spPr>
          <a:xfrm>
            <a:off x="2419663" y="5700949"/>
            <a:ext cx="5922479" cy="646331"/>
          </a:xfrm>
          <a:prstGeom prst="rect">
            <a:avLst/>
          </a:prstGeom>
          <a:noFill/>
        </p:spPr>
        <p:txBody>
          <a:bodyPr wrap="square" rtlCol="0">
            <a:spAutoFit/>
          </a:bodyPr>
          <a:lstStyle/>
          <a:p>
            <a:r>
              <a:rPr lang="en-US" dirty="0"/>
              <a:t>by Kate Dansereau, BA, ATP and Shannon Sousa, MS, CCC-SLP of Community Autism Resources</a:t>
            </a:r>
          </a:p>
        </p:txBody>
      </p:sp>
      <p:pic>
        <p:nvPicPr>
          <p:cNvPr id="5" name="Picture 4">
            <a:extLst>
              <a:ext uri="{FF2B5EF4-FFF2-40B4-BE49-F238E27FC236}">
                <a16:creationId xmlns:a16="http://schemas.microsoft.com/office/drawing/2014/main" xmlns="" id="{119A7D81-A20E-4488-BE3B-D6ECC63BA9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040351">
            <a:off x="5380902" y="2928267"/>
            <a:ext cx="1754326" cy="17543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wo spheres each covered with small bumps representing the virus on one side of the image.  On the other side is a nasopharyngeal swab." title="Virus and swab">
            <a:extLst>
              <a:ext uri="{FF2B5EF4-FFF2-40B4-BE49-F238E27FC236}">
                <a16:creationId xmlns:a16="http://schemas.microsoft.com/office/drawing/2014/main" xmlns="" id="{F18BA72F-A220-499F-93FB-2FD1F1C0D635}"/>
              </a:ext>
            </a:extLst>
          </p:cNvPr>
          <p:cNvPicPr>
            <a:picLocks noChangeAspect="1"/>
          </p:cNvPicPr>
          <p:nvPr/>
        </p:nvPicPr>
        <p:blipFill rotWithShape="1">
          <a:blip r:embed="rId5"/>
          <a:srcRect l="31384" t="43461" r="50444" b="28996"/>
          <a:stretch/>
        </p:blipFill>
        <p:spPr>
          <a:xfrm>
            <a:off x="2253167" y="2585585"/>
            <a:ext cx="2318833" cy="1976053"/>
          </a:xfrm>
          <a:prstGeom prst="rect">
            <a:avLst/>
          </a:prstGeom>
        </p:spPr>
      </p:pic>
      <p:pic>
        <p:nvPicPr>
          <p:cNvPr id="2" name="Slide01">
            <a:hlinkClick r:id="" action="ppaction://media"/>
            <a:extLst>
              <a:ext uri="{FF2B5EF4-FFF2-40B4-BE49-F238E27FC236}">
                <a16:creationId xmlns:a16="http://schemas.microsoft.com/office/drawing/2014/main" xmlns="" id="{9D963A94-BEAA-4270-8D46-84DDE8721B2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60406" y="6042480"/>
            <a:ext cx="609600" cy="609600"/>
          </a:xfrm>
          <a:prstGeom prst="rect">
            <a:avLst/>
          </a:prstGeom>
        </p:spPr>
      </p:pic>
    </p:spTree>
    <p:extLst>
      <p:ext uri="{BB962C8B-B14F-4D97-AF65-F5344CB8AC3E}">
        <p14:creationId xmlns:p14="http://schemas.microsoft.com/office/powerpoint/2010/main" val="307773869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05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4202304"/>
            <a:ext cx="7886700" cy="2600708"/>
          </a:xfrm>
        </p:spPr>
        <p:txBody>
          <a:bodyPr>
            <a:normAutofit lnSpcReduction="10000"/>
          </a:bodyPr>
          <a:lstStyle/>
          <a:p>
            <a:pPr marL="0" indent="0">
              <a:buNone/>
            </a:pPr>
            <a:r>
              <a:rPr lang="en-US" dirty="0"/>
              <a:t>The doctor will be wearing a mask, gloves, gown, and face shield. The mask covers the doctor’s nose and mouth; gloves cover each of their fingers and hands; the gown covers their clothes, and the clear plastic face shield that the doctor can see through, covers their face and neck. Doctors see lots of patients so they need to protect everybody from germs.</a:t>
            </a:r>
          </a:p>
        </p:txBody>
      </p:sp>
      <p:pic>
        <p:nvPicPr>
          <p:cNvPr id="5122" name="Picture 2" descr="Person standing with arms outstretched in mask, face shield, gloves, gown and booties." title="Healthcare worker in full personal protective equipment">
            <a:extLst>
              <a:ext uri="{FF2B5EF4-FFF2-40B4-BE49-F238E27FC236}">
                <a16:creationId xmlns:a16="http://schemas.microsoft.com/office/drawing/2014/main" xmlns="" id="{B55B26AB-A689-4BE7-A9B4-CDC8E1F3F1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8752" y="595237"/>
            <a:ext cx="2468879" cy="34747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8666AA25-F659-4CFE-8B57-7A14F8231C6D}"/>
              </a:ext>
            </a:extLst>
          </p:cNvPr>
          <p:cNvSpPr txBox="1"/>
          <p:nvPr/>
        </p:nvSpPr>
        <p:spPr>
          <a:xfrm>
            <a:off x="7220196" y="6556791"/>
            <a:ext cx="2220686" cy="246221"/>
          </a:xfrm>
          <a:prstGeom prst="rect">
            <a:avLst/>
          </a:prstGeom>
          <a:noFill/>
        </p:spPr>
        <p:txBody>
          <a:bodyPr wrap="square" rtlCol="0">
            <a:spAutoFit/>
          </a:bodyPr>
          <a:lstStyle/>
          <a:p>
            <a:r>
              <a:rPr lang="en-US" sz="1000" dirty="0"/>
              <a:t>Photo from www.nejm.org </a:t>
            </a:r>
          </a:p>
        </p:txBody>
      </p:sp>
      <p:pic>
        <p:nvPicPr>
          <p:cNvPr id="2" name="Slide10">
            <a:hlinkClick r:id="" action="ppaction://media"/>
            <a:extLst>
              <a:ext uri="{FF2B5EF4-FFF2-40B4-BE49-F238E27FC236}">
                <a16:creationId xmlns:a16="http://schemas.microsoft.com/office/drawing/2014/main" xmlns="" id="{4F84E414-D6E1-4AD0-9D98-7B02C0E638A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43840" y="6193412"/>
            <a:ext cx="609600" cy="609600"/>
          </a:xfrm>
          <a:prstGeom prst="rect">
            <a:avLst/>
          </a:prstGeom>
        </p:spPr>
      </p:pic>
    </p:spTree>
    <p:extLst>
      <p:ext uri="{BB962C8B-B14F-4D97-AF65-F5344CB8AC3E}">
        <p14:creationId xmlns:p14="http://schemas.microsoft.com/office/powerpoint/2010/main" val="409873979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13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5261317"/>
            <a:ext cx="7886700" cy="1295474"/>
          </a:xfrm>
        </p:spPr>
        <p:txBody>
          <a:bodyPr>
            <a:normAutofit/>
          </a:bodyPr>
          <a:lstStyle/>
          <a:p>
            <a:pPr marL="0" indent="0">
              <a:buNone/>
            </a:pPr>
            <a:r>
              <a:rPr lang="en-US" dirty="0"/>
              <a:t>I will sit down on a chair while the doctor gets the swab ready.  It is okay to feel nervous.  The doctor wants to make sure I am not sick.</a:t>
            </a:r>
          </a:p>
        </p:txBody>
      </p:sp>
      <p:pic>
        <p:nvPicPr>
          <p:cNvPr id="2" name="Picture 1" descr="Person sitting in a chair.  Torso of doctor." title="Person sitting and doctor">
            <a:extLst>
              <a:ext uri="{FF2B5EF4-FFF2-40B4-BE49-F238E27FC236}">
                <a16:creationId xmlns:a16="http://schemas.microsoft.com/office/drawing/2014/main" xmlns="" id="{761FB124-DB43-4FD2-B340-5866EC022D2B}"/>
              </a:ext>
            </a:extLst>
          </p:cNvPr>
          <p:cNvPicPr>
            <a:picLocks noChangeAspect="1"/>
          </p:cNvPicPr>
          <p:nvPr/>
        </p:nvPicPr>
        <p:blipFill rotWithShape="1">
          <a:blip r:embed="rId4"/>
          <a:srcRect l="24415" t="40356" r="43507" b="28460"/>
          <a:stretch/>
        </p:blipFill>
        <p:spPr>
          <a:xfrm>
            <a:off x="1780024" y="1591295"/>
            <a:ext cx="5583952" cy="3051958"/>
          </a:xfrm>
          <a:prstGeom prst="rect">
            <a:avLst/>
          </a:prstGeom>
        </p:spPr>
      </p:pic>
      <p:pic>
        <p:nvPicPr>
          <p:cNvPr id="4" name="Slide11">
            <a:hlinkClick r:id="" action="ppaction://media"/>
            <a:extLst>
              <a:ext uri="{FF2B5EF4-FFF2-40B4-BE49-F238E27FC236}">
                <a16:creationId xmlns:a16="http://schemas.microsoft.com/office/drawing/2014/main" xmlns="" id="{6D9E8804-B64A-4673-AE75-A4B791DF494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00297" y="6119949"/>
            <a:ext cx="609600" cy="609600"/>
          </a:xfrm>
          <a:prstGeom prst="rect">
            <a:avLst/>
          </a:prstGeom>
        </p:spPr>
      </p:pic>
    </p:spTree>
    <p:extLst>
      <p:ext uri="{BB962C8B-B14F-4D97-AF65-F5344CB8AC3E}">
        <p14:creationId xmlns:p14="http://schemas.microsoft.com/office/powerpoint/2010/main" val="4077351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38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5261317"/>
            <a:ext cx="7886700" cy="1295474"/>
          </a:xfrm>
        </p:spPr>
        <p:txBody>
          <a:bodyPr>
            <a:normAutofit/>
          </a:bodyPr>
          <a:lstStyle/>
          <a:p>
            <a:pPr marL="0" indent="0" algn="ctr">
              <a:buNone/>
            </a:pPr>
            <a:r>
              <a:rPr lang="en-US" dirty="0"/>
              <a:t>The doctor will ask me to blow my nose into a tissue so that my nostrils are clear.</a:t>
            </a:r>
          </a:p>
        </p:txBody>
      </p:sp>
      <p:pic>
        <p:nvPicPr>
          <p:cNvPr id="2" name="Picture 1" descr="Person with head bent blowing nose into a tissue." title="Blowing nose">
            <a:extLst>
              <a:ext uri="{FF2B5EF4-FFF2-40B4-BE49-F238E27FC236}">
                <a16:creationId xmlns:a16="http://schemas.microsoft.com/office/drawing/2014/main" xmlns="" id="{9E805FE6-0D43-44BB-9BA1-1FD5213FAD7C}"/>
              </a:ext>
            </a:extLst>
          </p:cNvPr>
          <p:cNvPicPr>
            <a:picLocks noChangeAspect="1"/>
          </p:cNvPicPr>
          <p:nvPr/>
        </p:nvPicPr>
        <p:blipFill rotWithShape="1">
          <a:blip r:embed="rId4"/>
          <a:srcRect l="20779" t="41511" r="62078" b="30770"/>
          <a:stretch/>
        </p:blipFill>
        <p:spPr>
          <a:xfrm>
            <a:off x="2826327" y="1398050"/>
            <a:ext cx="3491345" cy="3173952"/>
          </a:xfrm>
          <a:prstGeom prst="rect">
            <a:avLst/>
          </a:prstGeom>
        </p:spPr>
      </p:pic>
      <p:pic>
        <p:nvPicPr>
          <p:cNvPr id="4" name="Slide12">
            <a:hlinkClick r:id="" action="ppaction://media"/>
            <a:extLst>
              <a:ext uri="{FF2B5EF4-FFF2-40B4-BE49-F238E27FC236}">
                <a16:creationId xmlns:a16="http://schemas.microsoft.com/office/drawing/2014/main" xmlns="" id="{380F23E4-DB9C-4063-B5E0-2F34131A1D8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5429" y="6024154"/>
            <a:ext cx="609600" cy="609600"/>
          </a:xfrm>
          <a:prstGeom prst="rect">
            <a:avLst/>
          </a:prstGeom>
        </p:spPr>
      </p:pic>
    </p:spTree>
    <p:extLst>
      <p:ext uri="{BB962C8B-B14F-4D97-AF65-F5344CB8AC3E}">
        <p14:creationId xmlns:p14="http://schemas.microsoft.com/office/powerpoint/2010/main" val="136973280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58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5261317"/>
            <a:ext cx="7886700" cy="1295474"/>
          </a:xfrm>
        </p:spPr>
        <p:txBody>
          <a:bodyPr>
            <a:normAutofit/>
          </a:bodyPr>
          <a:lstStyle/>
          <a:p>
            <a:pPr marL="0" indent="0" algn="ctr">
              <a:buNone/>
            </a:pPr>
            <a:r>
              <a:rPr lang="en-US" dirty="0"/>
              <a:t>I will tip my head back so that my nose points up into the air.  The doctor will gently push the swab into my nose.</a:t>
            </a:r>
          </a:p>
        </p:txBody>
      </p:sp>
      <p:pic>
        <p:nvPicPr>
          <p:cNvPr id="2" name="Picture 1" descr="Profile of person tilting head back." title="Tilting head ">
            <a:extLst>
              <a:ext uri="{FF2B5EF4-FFF2-40B4-BE49-F238E27FC236}">
                <a16:creationId xmlns:a16="http://schemas.microsoft.com/office/drawing/2014/main" xmlns="" id="{E006B77B-A1E2-4412-A0B7-32EC2DE3DAA8}"/>
              </a:ext>
            </a:extLst>
          </p:cNvPr>
          <p:cNvPicPr>
            <a:picLocks noChangeAspect="1"/>
          </p:cNvPicPr>
          <p:nvPr/>
        </p:nvPicPr>
        <p:blipFill rotWithShape="1">
          <a:blip r:embed="rId4"/>
          <a:srcRect l="21948" t="41511" r="60909" b="28922"/>
          <a:stretch/>
        </p:blipFill>
        <p:spPr>
          <a:xfrm>
            <a:off x="2470067" y="1169179"/>
            <a:ext cx="3705101" cy="3592826"/>
          </a:xfrm>
          <a:prstGeom prst="rect">
            <a:avLst/>
          </a:prstGeom>
        </p:spPr>
      </p:pic>
      <p:pic>
        <p:nvPicPr>
          <p:cNvPr id="4" name="Slide13">
            <a:hlinkClick r:id="" action="ppaction://media"/>
            <a:extLst>
              <a:ext uri="{FF2B5EF4-FFF2-40B4-BE49-F238E27FC236}">
                <a16:creationId xmlns:a16="http://schemas.microsoft.com/office/drawing/2014/main" xmlns="" id="{EC4C5D07-D6A1-4F0A-AEB4-BEDAB3E167F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1258" y="6041571"/>
            <a:ext cx="609600" cy="609600"/>
          </a:xfrm>
          <a:prstGeom prst="rect">
            <a:avLst/>
          </a:prstGeom>
        </p:spPr>
      </p:pic>
    </p:spTree>
    <p:extLst>
      <p:ext uri="{BB962C8B-B14F-4D97-AF65-F5344CB8AC3E}">
        <p14:creationId xmlns:p14="http://schemas.microsoft.com/office/powerpoint/2010/main" val="166389231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4981074"/>
            <a:ext cx="7886700" cy="1575717"/>
          </a:xfrm>
        </p:spPr>
        <p:txBody>
          <a:bodyPr>
            <a:normAutofit lnSpcReduction="10000"/>
          </a:bodyPr>
          <a:lstStyle/>
          <a:p>
            <a:pPr marL="0" indent="0">
              <a:buNone/>
            </a:pPr>
            <a:r>
              <a:rPr lang="en-US" dirty="0"/>
              <a:t>The test does not hurt.  The swab might feel uncomfortable because I am not used to having things in my nose.  My eyes might water.  I will be okay.</a:t>
            </a:r>
          </a:p>
        </p:txBody>
      </p:sp>
      <p:pic>
        <p:nvPicPr>
          <p:cNvPr id="2" name="Picture 1" descr="Profile of person tilting head back with swab near face.&#10;" title="Head and swab">
            <a:extLst>
              <a:ext uri="{FF2B5EF4-FFF2-40B4-BE49-F238E27FC236}">
                <a16:creationId xmlns:a16="http://schemas.microsoft.com/office/drawing/2014/main" xmlns="" id="{F8B4AF0B-BFA8-406E-B18A-86422628B84E}"/>
              </a:ext>
            </a:extLst>
          </p:cNvPr>
          <p:cNvPicPr>
            <a:picLocks noChangeAspect="1"/>
          </p:cNvPicPr>
          <p:nvPr/>
        </p:nvPicPr>
        <p:blipFill rotWithShape="1">
          <a:blip r:embed="rId4"/>
          <a:srcRect l="25974" t="43359" r="61009" b="29384"/>
          <a:stretch/>
        </p:blipFill>
        <p:spPr>
          <a:xfrm>
            <a:off x="2545342" y="1460664"/>
            <a:ext cx="2734413" cy="3219277"/>
          </a:xfrm>
          <a:prstGeom prst="rect">
            <a:avLst/>
          </a:prstGeom>
        </p:spPr>
      </p:pic>
      <p:pic>
        <p:nvPicPr>
          <p:cNvPr id="5" name="Picture 4">
            <a:extLst>
              <a:ext uri="{FF2B5EF4-FFF2-40B4-BE49-F238E27FC236}">
                <a16:creationId xmlns:a16="http://schemas.microsoft.com/office/drawing/2014/main" xmlns="" id="{FD443A14-6582-4BB6-BF9F-5C63743DF545}"/>
              </a:ext>
            </a:extLst>
          </p:cNvPr>
          <p:cNvPicPr>
            <a:picLocks noChangeAspect="1"/>
          </p:cNvPicPr>
          <p:nvPr/>
        </p:nvPicPr>
        <p:blipFill rotWithShape="1">
          <a:blip r:embed="rId4"/>
          <a:srcRect l="41746" t="43359" r="42467" b="29384"/>
          <a:stretch/>
        </p:blipFill>
        <p:spPr>
          <a:xfrm>
            <a:off x="4921151" y="2848099"/>
            <a:ext cx="1258784" cy="1221955"/>
          </a:xfrm>
          <a:prstGeom prst="rect">
            <a:avLst/>
          </a:prstGeom>
        </p:spPr>
      </p:pic>
      <p:pic>
        <p:nvPicPr>
          <p:cNvPr id="4" name="Slide14">
            <a:hlinkClick r:id="" action="ppaction://media"/>
            <a:extLst>
              <a:ext uri="{FF2B5EF4-FFF2-40B4-BE49-F238E27FC236}">
                <a16:creationId xmlns:a16="http://schemas.microsoft.com/office/drawing/2014/main" xmlns="" id="{CFE6BFD9-3125-4BC1-BD86-E81459D9F6F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5132" y="6128657"/>
            <a:ext cx="609600" cy="609600"/>
          </a:xfrm>
          <a:prstGeom prst="rect">
            <a:avLst/>
          </a:prstGeom>
        </p:spPr>
      </p:pic>
    </p:spTree>
    <p:extLst>
      <p:ext uri="{BB962C8B-B14F-4D97-AF65-F5344CB8AC3E}">
        <p14:creationId xmlns:p14="http://schemas.microsoft.com/office/powerpoint/2010/main" val="5546154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78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5261317"/>
            <a:ext cx="7886700" cy="1295474"/>
          </a:xfrm>
        </p:spPr>
        <p:txBody>
          <a:bodyPr>
            <a:normAutofit/>
          </a:bodyPr>
          <a:lstStyle/>
          <a:p>
            <a:pPr marL="0" indent="0">
              <a:buNone/>
            </a:pPr>
            <a:r>
              <a:rPr lang="en-US" dirty="0"/>
              <a:t>During the test, I breathe through my mouth and try to be calm.  I can think of happy and fun thoughts like smiling and having a party.</a:t>
            </a:r>
          </a:p>
        </p:txBody>
      </p:sp>
      <p:pic>
        <p:nvPicPr>
          <p:cNvPr id="2" name="Picture 1">
            <a:extLst>
              <a:ext uri="{FF2B5EF4-FFF2-40B4-BE49-F238E27FC236}">
                <a16:creationId xmlns:a16="http://schemas.microsoft.com/office/drawing/2014/main" xmlns="" id="{314A7E23-2228-4778-BD0E-CBA46B6EE5E2}"/>
              </a:ext>
            </a:extLst>
          </p:cNvPr>
          <p:cNvPicPr>
            <a:picLocks noChangeAspect="1"/>
          </p:cNvPicPr>
          <p:nvPr/>
        </p:nvPicPr>
        <p:blipFill rotWithShape="1">
          <a:blip r:embed="rId4"/>
          <a:srcRect l="40260" t="40193" r="39870" b="28392"/>
          <a:stretch/>
        </p:blipFill>
        <p:spPr>
          <a:xfrm>
            <a:off x="4666259" y="1460149"/>
            <a:ext cx="3474689" cy="3088614"/>
          </a:xfrm>
          <a:prstGeom prst="rect">
            <a:avLst/>
          </a:prstGeom>
        </p:spPr>
      </p:pic>
      <p:pic>
        <p:nvPicPr>
          <p:cNvPr id="4" name="Picture 3" descr="Image of person breathing through mouth.  Second image of person's head with thought bubble with smiling face, balloon, horn and confetti.&#10;" title="Breathing and thinking">
            <a:extLst>
              <a:ext uri="{FF2B5EF4-FFF2-40B4-BE49-F238E27FC236}">
                <a16:creationId xmlns:a16="http://schemas.microsoft.com/office/drawing/2014/main" xmlns="" id="{C4A2AA58-7DEC-4E72-9018-39FFB9CDA004}"/>
              </a:ext>
            </a:extLst>
          </p:cNvPr>
          <p:cNvPicPr>
            <a:picLocks noChangeAspect="1"/>
          </p:cNvPicPr>
          <p:nvPr/>
        </p:nvPicPr>
        <p:blipFill rotWithShape="1">
          <a:blip r:embed="rId4"/>
          <a:srcRect l="19351" t="40193" r="58704" b="28392"/>
          <a:stretch/>
        </p:blipFill>
        <p:spPr>
          <a:xfrm flipH="1">
            <a:off x="1003052" y="1671367"/>
            <a:ext cx="3575215" cy="2877396"/>
          </a:xfrm>
          <a:prstGeom prst="rect">
            <a:avLst/>
          </a:prstGeom>
        </p:spPr>
      </p:pic>
      <p:pic>
        <p:nvPicPr>
          <p:cNvPr id="5" name="Picture 4">
            <a:extLst>
              <a:ext uri="{FF2B5EF4-FFF2-40B4-BE49-F238E27FC236}">
                <a16:creationId xmlns:a16="http://schemas.microsoft.com/office/drawing/2014/main" xmlns="" id="{44479995-E486-4122-9B97-0A87FBD491EA}"/>
              </a:ext>
            </a:extLst>
          </p:cNvPr>
          <p:cNvPicPr>
            <a:picLocks noChangeAspect="1"/>
          </p:cNvPicPr>
          <p:nvPr/>
        </p:nvPicPr>
        <p:blipFill rotWithShape="1">
          <a:blip r:embed="rId4">
            <a:clrChange>
              <a:clrFrom>
                <a:srgbClr val="FFFFFF"/>
              </a:clrFrom>
              <a:clrTo>
                <a:srgbClr val="FFFFFF">
                  <a:alpha val="0"/>
                </a:srgbClr>
              </a:clrTo>
            </a:clrChange>
          </a:blip>
          <a:srcRect l="59892" t="52530" r="30259" b="28392"/>
          <a:stretch/>
        </p:blipFill>
        <p:spPr>
          <a:xfrm>
            <a:off x="6590803" y="1671367"/>
            <a:ext cx="1056906" cy="1151089"/>
          </a:xfrm>
          <a:prstGeom prst="rect">
            <a:avLst/>
          </a:prstGeom>
        </p:spPr>
      </p:pic>
      <p:pic>
        <p:nvPicPr>
          <p:cNvPr id="6" name="Slide15">
            <a:hlinkClick r:id="" action="ppaction://media"/>
            <a:extLst>
              <a:ext uri="{FF2B5EF4-FFF2-40B4-BE49-F238E27FC236}">
                <a16:creationId xmlns:a16="http://schemas.microsoft.com/office/drawing/2014/main" xmlns="" id="{2C11F687-3820-4DBD-B307-F3D778D2934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6755" y="6119948"/>
            <a:ext cx="609600" cy="609600"/>
          </a:xfrm>
          <a:prstGeom prst="rect">
            <a:avLst/>
          </a:prstGeom>
        </p:spPr>
      </p:pic>
    </p:spTree>
    <p:extLst>
      <p:ext uri="{BB962C8B-B14F-4D97-AF65-F5344CB8AC3E}">
        <p14:creationId xmlns:p14="http://schemas.microsoft.com/office/powerpoint/2010/main" val="1884315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46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5261317"/>
            <a:ext cx="7886700" cy="1295474"/>
          </a:xfrm>
        </p:spPr>
        <p:txBody>
          <a:bodyPr>
            <a:normAutofit/>
          </a:bodyPr>
          <a:lstStyle/>
          <a:p>
            <a:pPr marL="0" indent="0">
              <a:buNone/>
            </a:pPr>
            <a:r>
              <a:rPr lang="en-US" dirty="0"/>
              <a:t>The swab will touch the back of my throat through my nose.  This is where COVID-19 germs live.  The germs stick to the swab when the doctor twists it.</a:t>
            </a:r>
          </a:p>
        </p:txBody>
      </p:sp>
      <p:pic>
        <p:nvPicPr>
          <p:cNvPr id="4" name="Picture 3" descr="Swab with two spheres covered with small bumps representing germs attached to the swab.&#10;" title="Swab with germs">
            <a:extLst>
              <a:ext uri="{FF2B5EF4-FFF2-40B4-BE49-F238E27FC236}">
                <a16:creationId xmlns:a16="http://schemas.microsoft.com/office/drawing/2014/main" xmlns="" id="{4E69893B-C716-45F8-A06E-C47CBAC4D6D6}"/>
              </a:ext>
            </a:extLst>
          </p:cNvPr>
          <p:cNvPicPr>
            <a:picLocks noChangeAspect="1"/>
          </p:cNvPicPr>
          <p:nvPr/>
        </p:nvPicPr>
        <p:blipFill rotWithShape="1">
          <a:blip r:embed="rId4"/>
          <a:srcRect l="41746" t="43359" r="42467" b="29384"/>
          <a:stretch/>
        </p:blipFill>
        <p:spPr>
          <a:xfrm>
            <a:off x="2731324" y="1589589"/>
            <a:ext cx="3460486" cy="3359240"/>
          </a:xfrm>
          <a:prstGeom prst="rect">
            <a:avLst/>
          </a:prstGeom>
        </p:spPr>
      </p:pic>
      <p:pic>
        <p:nvPicPr>
          <p:cNvPr id="5" name="Picture 4">
            <a:extLst>
              <a:ext uri="{FF2B5EF4-FFF2-40B4-BE49-F238E27FC236}">
                <a16:creationId xmlns:a16="http://schemas.microsoft.com/office/drawing/2014/main" xmlns="" id="{CD111365-1176-43FE-BB1D-AC2004918803}"/>
              </a:ext>
            </a:extLst>
          </p:cNvPr>
          <p:cNvPicPr>
            <a:picLocks noChangeAspect="1"/>
          </p:cNvPicPr>
          <p:nvPr/>
        </p:nvPicPr>
        <p:blipFill rotWithShape="1">
          <a:blip r:embed="rId5">
            <a:clrChange>
              <a:clrFrom>
                <a:srgbClr val="FFFFFF"/>
              </a:clrFrom>
              <a:clrTo>
                <a:srgbClr val="FFFFFF">
                  <a:alpha val="0"/>
                </a:srgbClr>
              </a:clrTo>
            </a:clrChange>
          </a:blip>
          <a:srcRect l="31384" t="40218" r="49739" b="25851"/>
          <a:stretch/>
        </p:blipFill>
        <p:spPr>
          <a:xfrm>
            <a:off x="2981136" y="1589589"/>
            <a:ext cx="913971" cy="923675"/>
          </a:xfrm>
          <a:prstGeom prst="rect">
            <a:avLst/>
          </a:prstGeom>
        </p:spPr>
      </p:pic>
      <p:pic>
        <p:nvPicPr>
          <p:cNvPr id="2" name="Slide16">
            <a:hlinkClick r:id="" action="ppaction://media"/>
            <a:extLst>
              <a:ext uri="{FF2B5EF4-FFF2-40B4-BE49-F238E27FC236}">
                <a16:creationId xmlns:a16="http://schemas.microsoft.com/office/drawing/2014/main" xmlns="" id="{29C73892-006D-4EEB-B396-01381EE4DDC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212" y="6259679"/>
            <a:ext cx="609600" cy="609600"/>
          </a:xfrm>
          <a:prstGeom prst="rect">
            <a:avLst/>
          </a:prstGeom>
        </p:spPr>
      </p:pic>
    </p:spTree>
    <p:extLst>
      <p:ext uri="{BB962C8B-B14F-4D97-AF65-F5344CB8AC3E}">
        <p14:creationId xmlns:p14="http://schemas.microsoft.com/office/powerpoint/2010/main" val="359022623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2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5261317"/>
            <a:ext cx="7886700" cy="1295474"/>
          </a:xfrm>
        </p:spPr>
        <p:txBody>
          <a:bodyPr>
            <a:normAutofit/>
          </a:bodyPr>
          <a:lstStyle/>
          <a:p>
            <a:pPr marL="0" indent="0">
              <a:buNone/>
            </a:pPr>
            <a:r>
              <a:rPr lang="en-US" dirty="0"/>
              <a:t>The COVID-19 test is quick.  The doctor will pull out the swab from my nose, put it in a tube and seal it in a bag.</a:t>
            </a:r>
          </a:p>
        </p:txBody>
      </p:sp>
      <p:sp>
        <p:nvSpPr>
          <p:cNvPr id="4" name="TextBox 3">
            <a:extLst>
              <a:ext uri="{FF2B5EF4-FFF2-40B4-BE49-F238E27FC236}">
                <a16:creationId xmlns:a16="http://schemas.microsoft.com/office/drawing/2014/main" xmlns="" id="{A00B6F33-995F-44F7-97B6-BE66DE06D4DE}"/>
              </a:ext>
            </a:extLst>
          </p:cNvPr>
          <p:cNvSpPr txBox="1"/>
          <p:nvPr/>
        </p:nvSpPr>
        <p:spPr>
          <a:xfrm>
            <a:off x="7405007" y="6556791"/>
            <a:ext cx="2220686" cy="246221"/>
          </a:xfrm>
          <a:prstGeom prst="rect">
            <a:avLst/>
          </a:prstGeom>
          <a:noFill/>
        </p:spPr>
        <p:txBody>
          <a:bodyPr wrap="square" rtlCol="0">
            <a:spAutoFit/>
          </a:bodyPr>
          <a:lstStyle/>
          <a:p>
            <a:r>
              <a:rPr lang="en-US" sz="1000" dirty="0"/>
              <a:t>Photo from www.newslit.org </a:t>
            </a:r>
          </a:p>
        </p:txBody>
      </p:sp>
      <p:pic>
        <p:nvPicPr>
          <p:cNvPr id="5" name="Picture 2" descr="Gloved hands inserting swab into test tube with plastic zip lop type bag in the background.&#10;" title="Storing swab">
            <a:extLst>
              <a:ext uri="{FF2B5EF4-FFF2-40B4-BE49-F238E27FC236}">
                <a16:creationId xmlns:a16="http://schemas.microsoft.com/office/drawing/2014/main" xmlns="" id="{CC305E22-A5DC-4B85-BBE9-7A5A500A23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4446" y="1257339"/>
            <a:ext cx="4855107" cy="3230853"/>
          </a:xfrm>
          <a:prstGeom prst="rect">
            <a:avLst/>
          </a:prstGeom>
          <a:noFill/>
          <a:extLst>
            <a:ext uri="{909E8E84-426E-40DD-AFC4-6F175D3DCCD1}">
              <a14:hiddenFill xmlns:a14="http://schemas.microsoft.com/office/drawing/2010/main">
                <a:solidFill>
                  <a:srgbClr val="FFFFFF"/>
                </a:solidFill>
              </a14:hiddenFill>
            </a:ext>
          </a:extLst>
        </p:spPr>
      </p:pic>
      <p:pic>
        <p:nvPicPr>
          <p:cNvPr id="2" name="Slide17">
            <a:hlinkClick r:id="" action="ppaction://media"/>
            <a:extLst>
              <a:ext uri="{FF2B5EF4-FFF2-40B4-BE49-F238E27FC236}">
                <a16:creationId xmlns:a16="http://schemas.microsoft.com/office/drawing/2014/main" xmlns="" id="{3EC33CB5-5600-40FD-8AF8-6CFCFB8541F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6423" y="6070302"/>
            <a:ext cx="609600" cy="609600"/>
          </a:xfrm>
          <a:prstGeom prst="rect">
            <a:avLst/>
          </a:prstGeom>
        </p:spPr>
      </p:pic>
    </p:spTree>
    <p:extLst>
      <p:ext uri="{BB962C8B-B14F-4D97-AF65-F5344CB8AC3E}">
        <p14:creationId xmlns:p14="http://schemas.microsoft.com/office/powerpoint/2010/main" val="35256221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4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5261317"/>
            <a:ext cx="7886700" cy="1295474"/>
          </a:xfrm>
        </p:spPr>
        <p:txBody>
          <a:bodyPr>
            <a:normAutofit/>
          </a:bodyPr>
          <a:lstStyle/>
          <a:p>
            <a:pPr marL="0" indent="0">
              <a:buNone/>
            </a:pPr>
            <a:r>
              <a:rPr lang="en-US" dirty="0"/>
              <a:t>My swab will be sent to a lab for testing.  Scientists will look at the germs through a microscope and see if I have COVID-19.</a:t>
            </a:r>
          </a:p>
        </p:txBody>
      </p:sp>
      <p:pic>
        <p:nvPicPr>
          <p:cNvPr id="2" name="Picture 1" descr="Microscope with germ on slide.&#10;" title="Microscope">
            <a:extLst>
              <a:ext uri="{FF2B5EF4-FFF2-40B4-BE49-F238E27FC236}">
                <a16:creationId xmlns:a16="http://schemas.microsoft.com/office/drawing/2014/main" xmlns="" id="{029C8108-74F9-4BDF-A7FC-826764F70BCD}"/>
              </a:ext>
            </a:extLst>
          </p:cNvPr>
          <p:cNvPicPr>
            <a:picLocks noChangeAspect="1"/>
          </p:cNvPicPr>
          <p:nvPr/>
        </p:nvPicPr>
        <p:blipFill rotWithShape="1">
          <a:blip r:embed="rId4"/>
          <a:srcRect l="24415" t="40818" r="61559" b="29153"/>
          <a:stretch/>
        </p:blipFill>
        <p:spPr>
          <a:xfrm>
            <a:off x="3051958" y="1114527"/>
            <a:ext cx="3040083" cy="3659354"/>
          </a:xfrm>
          <a:prstGeom prst="rect">
            <a:avLst/>
          </a:prstGeom>
        </p:spPr>
      </p:pic>
      <p:pic>
        <p:nvPicPr>
          <p:cNvPr id="4" name="Slide18">
            <a:hlinkClick r:id="" action="ppaction://media"/>
            <a:extLst>
              <a:ext uri="{FF2B5EF4-FFF2-40B4-BE49-F238E27FC236}">
                <a16:creationId xmlns:a16="http://schemas.microsoft.com/office/drawing/2014/main" xmlns="" id="{179CBD14-FA80-4506-AEE2-B23D6354639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4171" y="6248400"/>
            <a:ext cx="609600" cy="609600"/>
          </a:xfrm>
          <a:prstGeom prst="rect">
            <a:avLst/>
          </a:prstGeom>
        </p:spPr>
      </p:pic>
    </p:spTree>
    <p:extLst>
      <p:ext uri="{BB962C8B-B14F-4D97-AF65-F5344CB8AC3E}">
        <p14:creationId xmlns:p14="http://schemas.microsoft.com/office/powerpoint/2010/main" val="43844755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71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5011387"/>
            <a:ext cx="7886700" cy="1545404"/>
          </a:xfrm>
        </p:spPr>
        <p:txBody>
          <a:bodyPr>
            <a:normAutofit lnSpcReduction="10000"/>
          </a:bodyPr>
          <a:lstStyle/>
          <a:p>
            <a:pPr marL="0" indent="0">
              <a:buNone/>
            </a:pPr>
            <a:r>
              <a:rPr lang="en-US" dirty="0"/>
              <a:t>It will take a few days to find out if I have COVID-19.  It is normal to have a runny nose after the test.  While I wait, I should not get close to other people so I do not get them sick.</a:t>
            </a:r>
          </a:p>
        </p:txBody>
      </p:sp>
      <p:pic>
        <p:nvPicPr>
          <p:cNvPr id="4" name="Picture 3" descr="Person's head with a runny nose.  Second image of a person sitting in a chair near a clock.&#10;" title="Runny nose and time.">
            <a:extLst>
              <a:ext uri="{FF2B5EF4-FFF2-40B4-BE49-F238E27FC236}">
                <a16:creationId xmlns:a16="http://schemas.microsoft.com/office/drawing/2014/main" xmlns="" id="{701835D2-67B3-4858-9669-547A3DD5BF45}"/>
              </a:ext>
            </a:extLst>
          </p:cNvPr>
          <p:cNvPicPr>
            <a:picLocks noChangeAspect="1"/>
          </p:cNvPicPr>
          <p:nvPr/>
        </p:nvPicPr>
        <p:blipFill rotWithShape="1">
          <a:blip r:embed="rId4"/>
          <a:srcRect l="20909" t="39201" r="42338" b="28691"/>
          <a:stretch/>
        </p:blipFill>
        <p:spPr>
          <a:xfrm>
            <a:off x="1911926" y="1754216"/>
            <a:ext cx="4987638" cy="2449758"/>
          </a:xfrm>
          <a:prstGeom prst="rect">
            <a:avLst/>
          </a:prstGeom>
        </p:spPr>
      </p:pic>
      <p:pic>
        <p:nvPicPr>
          <p:cNvPr id="2" name="Slide19">
            <a:hlinkClick r:id="" action="ppaction://media"/>
            <a:extLst>
              <a:ext uri="{FF2B5EF4-FFF2-40B4-BE49-F238E27FC236}">
                <a16:creationId xmlns:a16="http://schemas.microsoft.com/office/drawing/2014/main" xmlns="" id="{CFAFB824-3CEF-4D62-9683-C04D304F910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8046" y="6248400"/>
            <a:ext cx="609600" cy="609600"/>
          </a:xfrm>
          <a:prstGeom prst="rect">
            <a:avLst/>
          </a:prstGeom>
        </p:spPr>
      </p:pic>
    </p:spTree>
    <p:extLst>
      <p:ext uri="{BB962C8B-B14F-4D97-AF65-F5344CB8AC3E}">
        <p14:creationId xmlns:p14="http://schemas.microsoft.com/office/powerpoint/2010/main" val="22688015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74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49" y="5082822"/>
            <a:ext cx="7886700" cy="1295474"/>
          </a:xfrm>
        </p:spPr>
        <p:txBody>
          <a:bodyPr/>
          <a:lstStyle/>
          <a:p>
            <a:pPr marL="0" indent="0">
              <a:buNone/>
            </a:pPr>
            <a:r>
              <a:rPr lang="en-US" dirty="0"/>
              <a:t>Doctors and nurses are helping to keep us healthy by testing for COVID-19. </a:t>
            </a:r>
          </a:p>
        </p:txBody>
      </p:sp>
      <p:pic>
        <p:nvPicPr>
          <p:cNvPr id="2" name="Picture 1" descr="Male and female medical professional." title="Medical Professionals">
            <a:extLst>
              <a:ext uri="{FF2B5EF4-FFF2-40B4-BE49-F238E27FC236}">
                <a16:creationId xmlns:a16="http://schemas.microsoft.com/office/drawing/2014/main" xmlns="" id="{86512653-41C4-4A60-AB78-4AD09CBE4967}"/>
              </a:ext>
            </a:extLst>
          </p:cNvPr>
          <p:cNvPicPr>
            <a:picLocks noChangeAspect="1"/>
          </p:cNvPicPr>
          <p:nvPr/>
        </p:nvPicPr>
        <p:blipFill rotWithShape="1">
          <a:blip r:embed="rId4"/>
          <a:srcRect l="22338" t="39201" r="42987" b="30077"/>
          <a:stretch/>
        </p:blipFill>
        <p:spPr>
          <a:xfrm>
            <a:off x="1436915" y="1504588"/>
            <a:ext cx="5854534" cy="2916303"/>
          </a:xfrm>
          <a:prstGeom prst="rect">
            <a:avLst/>
          </a:prstGeom>
        </p:spPr>
      </p:pic>
      <p:pic>
        <p:nvPicPr>
          <p:cNvPr id="4" name="Slide02">
            <a:hlinkClick r:id="" action="ppaction://media"/>
            <a:extLst>
              <a:ext uri="{FF2B5EF4-FFF2-40B4-BE49-F238E27FC236}">
                <a16:creationId xmlns:a16="http://schemas.microsoft.com/office/drawing/2014/main" xmlns="" id="{8B3C8516-7D52-480F-9D79-44E563AEB7B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23849" y="6073496"/>
            <a:ext cx="609600" cy="609600"/>
          </a:xfrm>
          <a:prstGeom prst="rect">
            <a:avLst/>
          </a:prstGeom>
        </p:spPr>
      </p:pic>
    </p:spTree>
    <p:extLst>
      <p:ext uri="{BB962C8B-B14F-4D97-AF65-F5344CB8AC3E}">
        <p14:creationId xmlns:p14="http://schemas.microsoft.com/office/powerpoint/2010/main" val="101292134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5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533647" y="4608096"/>
            <a:ext cx="8289719" cy="1948696"/>
          </a:xfrm>
        </p:spPr>
        <p:txBody>
          <a:bodyPr>
            <a:normAutofit lnSpcReduction="10000"/>
          </a:bodyPr>
          <a:lstStyle/>
          <a:p>
            <a:pPr marL="0" indent="0">
              <a:buNone/>
            </a:pPr>
            <a:r>
              <a:rPr lang="en-US" dirty="0"/>
              <a:t>If the doctor calls and says I have COVID-19, I do not need to panic. The doctor will tell me what to do to get healthy. I will need to quarantine for 14 days.  That means staying at my house and not being near other people at work, at programs or at school.</a:t>
            </a:r>
          </a:p>
          <a:p>
            <a:pPr marL="0" indent="0">
              <a:buNone/>
            </a:pPr>
            <a:endParaRPr lang="en-US" dirty="0"/>
          </a:p>
        </p:txBody>
      </p:sp>
      <p:pic>
        <p:nvPicPr>
          <p:cNvPr id="4" name="Picture 3" descr="Groups of people sitting at desks, sitting around a table, and standing outdoors in sport uniforms.  Each image has a circle with a slash through it over the image. &#10;" title="People not gathering">
            <a:extLst>
              <a:ext uri="{FF2B5EF4-FFF2-40B4-BE49-F238E27FC236}">
                <a16:creationId xmlns:a16="http://schemas.microsoft.com/office/drawing/2014/main" xmlns="" id="{E0BBEF01-A4BA-4DFE-8CC5-9FA12CCEC260}"/>
              </a:ext>
            </a:extLst>
          </p:cNvPr>
          <p:cNvPicPr>
            <a:picLocks noChangeAspect="1"/>
          </p:cNvPicPr>
          <p:nvPr/>
        </p:nvPicPr>
        <p:blipFill rotWithShape="1">
          <a:blip r:embed="rId4"/>
          <a:srcRect l="27384" t="30366" r="25539" b="11075"/>
          <a:stretch/>
        </p:blipFill>
        <p:spPr>
          <a:xfrm>
            <a:off x="2347655" y="866899"/>
            <a:ext cx="5022014" cy="3512127"/>
          </a:xfrm>
          <a:prstGeom prst="rect">
            <a:avLst/>
          </a:prstGeom>
        </p:spPr>
      </p:pic>
      <p:pic>
        <p:nvPicPr>
          <p:cNvPr id="2" name="Slide20">
            <a:hlinkClick r:id="" action="ppaction://media"/>
            <a:extLst>
              <a:ext uri="{FF2B5EF4-FFF2-40B4-BE49-F238E27FC236}">
                <a16:creationId xmlns:a16="http://schemas.microsoft.com/office/drawing/2014/main" xmlns="" id="{92C7FD01-E821-40F5-A2E2-1A2940AABA7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8847" y="6041572"/>
            <a:ext cx="609600" cy="609600"/>
          </a:xfrm>
          <a:prstGeom prst="rect">
            <a:avLst/>
          </a:prstGeom>
        </p:spPr>
      </p:pic>
    </p:spTree>
    <p:extLst>
      <p:ext uri="{BB962C8B-B14F-4D97-AF65-F5344CB8AC3E}">
        <p14:creationId xmlns:p14="http://schemas.microsoft.com/office/powerpoint/2010/main" val="354292512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56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4860758"/>
            <a:ext cx="7886700" cy="1696033"/>
          </a:xfrm>
        </p:spPr>
        <p:txBody>
          <a:bodyPr>
            <a:normAutofit/>
          </a:bodyPr>
          <a:lstStyle/>
          <a:p>
            <a:pPr marL="0" indent="0">
              <a:buNone/>
            </a:pPr>
            <a:r>
              <a:rPr lang="en-US" dirty="0"/>
              <a:t>If I do not have COVID-19, I still need to practice social distancing by staying 6 feet away from other people, washing my hands with warm running water and soap in a sink, and taking care of myself. </a:t>
            </a:r>
          </a:p>
        </p:txBody>
      </p:sp>
      <p:pic>
        <p:nvPicPr>
          <p:cNvPr id="2" name="Picture 1" descr="Profiles of two people facing each other, and one person is talking.  There is an arrow in between them pointing at both of their waists, with &quot;6ft&quot; written below the arrow. In the second image there is a sink with running water, two hands, bar of soap, and bubbles. &#10;" title="Social distancing and handwashing">
            <a:extLst>
              <a:ext uri="{FF2B5EF4-FFF2-40B4-BE49-F238E27FC236}">
                <a16:creationId xmlns:a16="http://schemas.microsoft.com/office/drawing/2014/main" xmlns="" id="{74440877-DB2D-4569-936E-3549409C616E}"/>
              </a:ext>
            </a:extLst>
          </p:cNvPr>
          <p:cNvPicPr>
            <a:picLocks noChangeAspect="1"/>
          </p:cNvPicPr>
          <p:nvPr/>
        </p:nvPicPr>
        <p:blipFill rotWithShape="1">
          <a:blip r:embed="rId4"/>
          <a:srcRect l="21948" t="36891" r="38441" b="30308"/>
          <a:stretch/>
        </p:blipFill>
        <p:spPr>
          <a:xfrm>
            <a:off x="1498423" y="1615044"/>
            <a:ext cx="6147153" cy="2861953"/>
          </a:xfrm>
          <a:prstGeom prst="rect">
            <a:avLst/>
          </a:prstGeom>
        </p:spPr>
      </p:pic>
      <p:pic>
        <p:nvPicPr>
          <p:cNvPr id="4" name="Slide21">
            <a:hlinkClick r:id="" action="ppaction://media"/>
            <a:extLst>
              <a:ext uri="{FF2B5EF4-FFF2-40B4-BE49-F238E27FC236}">
                <a16:creationId xmlns:a16="http://schemas.microsoft.com/office/drawing/2014/main" xmlns="" id="{A41D2BA6-7EE8-4A45-A78A-8162BB1E7F7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0629" y="6128657"/>
            <a:ext cx="609600" cy="609600"/>
          </a:xfrm>
          <a:prstGeom prst="rect">
            <a:avLst/>
          </a:prstGeom>
        </p:spPr>
      </p:pic>
    </p:spTree>
    <p:extLst>
      <p:ext uri="{BB962C8B-B14F-4D97-AF65-F5344CB8AC3E}">
        <p14:creationId xmlns:p14="http://schemas.microsoft.com/office/powerpoint/2010/main" val="297525272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0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4613322"/>
            <a:ext cx="7886700" cy="2124362"/>
          </a:xfrm>
        </p:spPr>
        <p:txBody>
          <a:bodyPr>
            <a:normAutofit lnSpcReduction="10000"/>
          </a:bodyPr>
          <a:lstStyle/>
          <a:p>
            <a:pPr marL="0" indent="0">
              <a:buNone/>
            </a:pPr>
            <a:r>
              <a:rPr lang="en-US" dirty="0"/>
              <a:t>I am very responsible for taking the COVID-19 test.  I can tell my friends and family about the swab.  I can help them know what to expect. This can make me feel happy and proud.</a:t>
            </a:r>
          </a:p>
          <a:p>
            <a:pPr marL="0" indent="0">
              <a:buNone/>
            </a:pPr>
            <a:r>
              <a:rPr lang="en-US" dirty="0"/>
              <a:t> </a:t>
            </a:r>
          </a:p>
        </p:txBody>
      </p:sp>
      <p:pic>
        <p:nvPicPr>
          <p:cNvPr id="2" name="Picture 1" descr="Person standing, smiling with hands on hips." title="Person smiling">
            <a:extLst>
              <a:ext uri="{FF2B5EF4-FFF2-40B4-BE49-F238E27FC236}">
                <a16:creationId xmlns:a16="http://schemas.microsoft.com/office/drawing/2014/main" xmlns="" id="{2A0B3E08-C3D2-4D52-B683-06E43B72FC82}"/>
              </a:ext>
            </a:extLst>
          </p:cNvPr>
          <p:cNvPicPr>
            <a:picLocks noChangeAspect="1"/>
          </p:cNvPicPr>
          <p:nvPr/>
        </p:nvPicPr>
        <p:blipFill rotWithShape="1">
          <a:blip r:embed="rId4"/>
          <a:srcRect l="24935" t="38277" r="59870" b="30539"/>
          <a:stretch/>
        </p:blipFill>
        <p:spPr>
          <a:xfrm>
            <a:off x="3135085" y="1297365"/>
            <a:ext cx="2873829" cy="3315957"/>
          </a:xfrm>
          <a:prstGeom prst="rect">
            <a:avLst/>
          </a:prstGeom>
        </p:spPr>
      </p:pic>
      <p:pic>
        <p:nvPicPr>
          <p:cNvPr id="4" name="Slide22">
            <a:hlinkClick r:id="" action="ppaction://media"/>
            <a:extLst>
              <a:ext uri="{FF2B5EF4-FFF2-40B4-BE49-F238E27FC236}">
                <a16:creationId xmlns:a16="http://schemas.microsoft.com/office/drawing/2014/main" xmlns="" id="{A5BAE80B-5CFB-452D-99FE-EF2111DF16F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23850" y="6125907"/>
            <a:ext cx="609600" cy="609600"/>
          </a:xfrm>
          <a:prstGeom prst="rect">
            <a:avLst/>
          </a:prstGeom>
        </p:spPr>
      </p:pic>
    </p:spTree>
    <p:extLst>
      <p:ext uri="{BB962C8B-B14F-4D97-AF65-F5344CB8AC3E}">
        <p14:creationId xmlns:p14="http://schemas.microsoft.com/office/powerpoint/2010/main" val="211633262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72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4644189"/>
            <a:ext cx="7886700" cy="1912602"/>
          </a:xfrm>
        </p:spPr>
        <p:txBody>
          <a:bodyPr>
            <a:normAutofit/>
          </a:bodyPr>
          <a:lstStyle/>
          <a:p>
            <a:pPr marL="0" indent="0">
              <a:buNone/>
            </a:pPr>
            <a:r>
              <a:rPr lang="en-US" dirty="0"/>
              <a:t>By getting a swab test, I am helping to keep myself and others healthy.  We are working together to stop the virus. Together with doctors and nurses we are doing a great job.  </a:t>
            </a:r>
          </a:p>
        </p:txBody>
      </p:sp>
      <p:pic>
        <p:nvPicPr>
          <p:cNvPr id="2" name="Picture 1" descr="Group of people around a table. In the second image there is medical cross, a person's smiling face and a hand with thumbs up.&#10;" title="People and thumbs up">
            <a:extLst>
              <a:ext uri="{FF2B5EF4-FFF2-40B4-BE49-F238E27FC236}">
                <a16:creationId xmlns:a16="http://schemas.microsoft.com/office/drawing/2014/main" xmlns="" id="{69ACFCE0-9471-44C3-B4BD-081372E25B65}"/>
              </a:ext>
            </a:extLst>
          </p:cNvPr>
          <p:cNvPicPr>
            <a:picLocks noChangeAspect="1"/>
          </p:cNvPicPr>
          <p:nvPr/>
        </p:nvPicPr>
        <p:blipFill rotWithShape="1">
          <a:blip r:embed="rId4"/>
          <a:srcRect l="21948" t="36891" r="60260" b="29615"/>
          <a:stretch/>
        </p:blipFill>
        <p:spPr>
          <a:xfrm>
            <a:off x="1211283" y="1318767"/>
            <a:ext cx="3040083" cy="3217607"/>
          </a:xfrm>
          <a:prstGeom prst="rect">
            <a:avLst/>
          </a:prstGeom>
        </p:spPr>
      </p:pic>
      <p:pic>
        <p:nvPicPr>
          <p:cNvPr id="4" name="Picture 3">
            <a:extLst>
              <a:ext uri="{FF2B5EF4-FFF2-40B4-BE49-F238E27FC236}">
                <a16:creationId xmlns:a16="http://schemas.microsoft.com/office/drawing/2014/main" xmlns="" id="{E7A1A320-F238-4043-9208-56D6BD1BEE6A}"/>
              </a:ext>
            </a:extLst>
          </p:cNvPr>
          <p:cNvPicPr>
            <a:picLocks noChangeAspect="1"/>
          </p:cNvPicPr>
          <p:nvPr/>
        </p:nvPicPr>
        <p:blipFill rotWithShape="1">
          <a:blip r:embed="rId5"/>
          <a:srcRect l="40259" t="37412" r="39611" b="28460"/>
          <a:stretch/>
        </p:blipFill>
        <p:spPr>
          <a:xfrm>
            <a:off x="4572000" y="1620193"/>
            <a:ext cx="2743201" cy="2614753"/>
          </a:xfrm>
          <a:prstGeom prst="rect">
            <a:avLst/>
          </a:prstGeom>
        </p:spPr>
      </p:pic>
      <p:pic>
        <p:nvPicPr>
          <p:cNvPr id="5" name="Slide23">
            <a:hlinkClick r:id="" action="ppaction://media"/>
            <a:extLst>
              <a:ext uri="{FF2B5EF4-FFF2-40B4-BE49-F238E27FC236}">
                <a16:creationId xmlns:a16="http://schemas.microsoft.com/office/drawing/2014/main" xmlns="" id="{E5E711A0-4009-42A6-A212-B2947F5E783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3850" y="6055006"/>
            <a:ext cx="609600" cy="609600"/>
          </a:xfrm>
          <a:prstGeom prst="rect">
            <a:avLst/>
          </a:prstGeom>
        </p:spPr>
      </p:pic>
    </p:spTree>
    <p:extLst>
      <p:ext uri="{BB962C8B-B14F-4D97-AF65-F5344CB8AC3E}">
        <p14:creationId xmlns:p14="http://schemas.microsoft.com/office/powerpoint/2010/main" val="283169807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61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721895"/>
            <a:ext cx="7886700" cy="5847347"/>
          </a:xfrm>
        </p:spPr>
        <p:txBody>
          <a:bodyPr>
            <a:normAutofit/>
          </a:bodyPr>
          <a:lstStyle/>
          <a:p>
            <a:pPr marL="0" indent="0" algn="ctr">
              <a:spcBef>
                <a:spcPts val="0"/>
              </a:spcBef>
              <a:buNone/>
            </a:pPr>
            <a:endParaRPr lang="en-US" sz="3300" dirty="0"/>
          </a:p>
          <a:p>
            <a:pPr marL="0" indent="0" algn="ctr">
              <a:spcBef>
                <a:spcPts val="0"/>
              </a:spcBef>
              <a:buNone/>
            </a:pPr>
            <a:r>
              <a:rPr lang="en-US" sz="3300" dirty="0"/>
              <a:t>- Thank You -  </a:t>
            </a:r>
          </a:p>
          <a:p>
            <a:pPr marL="0" indent="0" algn="ctr">
              <a:spcBef>
                <a:spcPts val="0"/>
              </a:spcBef>
              <a:buNone/>
            </a:pPr>
            <a:endParaRPr lang="en-US" dirty="0"/>
          </a:p>
          <a:p>
            <a:pPr marL="0" indent="0" algn="ctr">
              <a:spcBef>
                <a:spcPts val="0"/>
              </a:spcBef>
              <a:buNone/>
            </a:pPr>
            <a:r>
              <a:rPr lang="en-US" dirty="0"/>
              <a:t>Audio </a:t>
            </a:r>
          </a:p>
          <a:p>
            <a:pPr marL="0" indent="0" algn="ctr">
              <a:spcBef>
                <a:spcPts val="0"/>
              </a:spcBef>
              <a:buNone/>
            </a:pPr>
            <a:endParaRPr lang="en-US" sz="800" dirty="0"/>
          </a:p>
          <a:p>
            <a:pPr marL="0" indent="0" algn="ctr">
              <a:spcBef>
                <a:spcPts val="0"/>
              </a:spcBef>
              <a:buNone/>
            </a:pPr>
            <a:r>
              <a:rPr lang="en-US" sz="2000" dirty="0"/>
              <a:t>Talking Information Center Network (TIC)</a:t>
            </a:r>
          </a:p>
          <a:p>
            <a:pPr marL="0" indent="0" algn="ctr">
              <a:spcBef>
                <a:spcPts val="0"/>
              </a:spcBef>
              <a:buNone/>
            </a:pPr>
            <a:endParaRPr lang="en-US" dirty="0"/>
          </a:p>
          <a:p>
            <a:pPr marL="0" indent="0" algn="ctr">
              <a:spcBef>
                <a:spcPts val="0"/>
              </a:spcBef>
              <a:buNone/>
            </a:pPr>
            <a:r>
              <a:rPr lang="en-US" dirty="0"/>
              <a:t>Description </a:t>
            </a:r>
            <a:endParaRPr lang="en-US" sz="2000" dirty="0"/>
          </a:p>
          <a:p>
            <a:pPr marL="0" indent="0">
              <a:spcBef>
                <a:spcPts val="0"/>
              </a:spcBef>
              <a:buNone/>
            </a:pPr>
            <a:endParaRPr lang="en-US" sz="800" dirty="0"/>
          </a:p>
          <a:p>
            <a:pPr marL="0" indent="0">
              <a:spcBef>
                <a:spcPts val="0"/>
              </a:spcBef>
              <a:buNone/>
            </a:pPr>
            <a:r>
              <a:rPr lang="en-US" sz="2000" dirty="0"/>
              <a:t>Ruth Bokulic </a:t>
            </a:r>
          </a:p>
          <a:p>
            <a:pPr marL="0" indent="0">
              <a:spcBef>
                <a:spcPts val="0"/>
              </a:spcBef>
              <a:buNone/>
            </a:pPr>
            <a:r>
              <a:rPr lang="en-US" sz="2000" dirty="0"/>
              <a:t>Orientation and Mobility Assistant, WDC</a:t>
            </a:r>
          </a:p>
          <a:p>
            <a:pPr marL="0" indent="0">
              <a:spcBef>
                <a:spcPts val="0"/>
              </a:spcBef>
              <a:buNone/>
            </a:pPr>
            <a:endParaRPr lang="en-US" sz="800" dirty="0"/>
          </a:p>
          <a:p>
            <a:pPr marL="0" indent="0">
              <a:spcBef>
                <a:spcPts val="0"/>
              </a:spcBef>
              <a:buNone/>
            </a:pPr>
            <a:r>
              <a:rPr lang="en-US" sz="2000" dirty="0"/>
              <a:t>Karen Leger </a:t>
            </a:r>
          </a:p>
          <a:p>
            <a:pPr marL="0" indent="0">
              <a:spcBef>
                <a:spcPts val="0"/>
              </a:spcBef>
              <a:buNone/>
            </a:pPr>
            <a:r>
              <a:rPr lang="en-US" sz="2000" dirty="0"/>
              <a:t>Orientation and Mobility Assistant, SE Region/WDC</a:t>
            </a:r>
          </a:p>
          <a:p>
            <a:pPr marL="0" indent="0">
              <a:spcBef>
                <a:spcPts val="0"/>
              </a:spcBef>
              <a:buNone/>
            </a:pPr>
            <a:endParaRPr lang="en-US" sz="800" dirty="0"/>
          </a:p>
          <a:p>
            <a:pPr marL="0" indent="0">
              <a:spcBef>
                <a:spcPts val="0"/>
              </a:spcBef>
              <a:buNone/>
            </a:pPr>
            <a:r>
              <a:rPr lang="en-US" sz="2000" dirty="0"/>
              <a:t>Lisa DiBonaventura, MA, COMS</a:t>
            </a:r>
          </a:p>
          <a:p>
            <a:pPr marL="0" indent="0">
              <a:spcBef>
                <a:spcPts val="0"/>
              </a:spcBef>
              <a:buNone/>
            </a:pPr>
            <a:r>
              <a:rPr lang="en-US" sz="2000" dirty="0"/>
              <a:t>Statewide Director, Vision and Vision Loss Services, DDS</a:t>
            </a:r>
          </a:p>
          <a:p>
            <a:pPr marL="0" indent="0">
              <a:buNone/>
            </a:pPr>
            <a:r>
              <a:rPr lang="en-US" dirty="0"/>
              <a:t> </a:t>
            </a:r>
          </a:p>
        </p:txBody>
      </p:sp>
      <p:pic>
        <p:nvPicPr>
          <p:cNvPr id="2" name="Slide24">
            <a:hlinkClick r:id="" action="ppaction://media"/>
            <a:extLst>
              <a:ext uri="{FF2B5EF4-FFF2-40B4-BE49-F238E27FC236}">
                <a16:creationId xmlns:a16="http://schemas.microsoft.com/office/drawing/2014/main" xmlns="" id="{9FDF2315-0BC9-4096-966D-01D1E4BA991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48046" y="6125219"/>
            <a:ext cx="609600" cy="609600"/>
          </a:xfrm>
          <a:prstGeom prst="rect">
            <a:avLst/>
          </a:prstGeom>
        </p:spPr>
      </p:pic>
    </p:spTree>
    <p:extLst>
      <p:ext uri="{BB962C8B-B14F-4D97-AF65-F5344CB8AC3E}">
        <p14:creationId xmlns:p14="http://schemas.microsoft.com/office/powerpoint/2010/main" val="426896627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49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4826679"/>
            <a:ext cx="7886700" cy="1666185"/>
          </a:xfrm>
        </p:spPr>
        <p:txBody>
          <a:bodyPr>
            <a:normAutofit/>
          </a:bodyPr>
          <a:lstStyle/>
          <a:p>
            <a:pPr marL="0" indent="0">
              <a:buNone/>
            </a:pPr>
            <a:r>
              <a:rPr lang="en-US" dirty="0"/>
              <a:t>COVID-19 or Coronavirus is a virus that is spreading very quickly and making some people sick. Very tiny droplets of the virus can be transferred from person to person when you cough, sneeze or speak.  </a:t>
            </a:r>
          </a:p>
        </p:txBody>
      </p:sp>
      <p:pic>
        <p:nvPicPr>
          <p:cNvPr id="2" name="Picture 1" descr="Two spheres each covered with small bumps representing the virus on one side of the image.  On the other side of the image is a man and a woman, side by side coughing.  There is a large arrow pointing from the man's head to the woman's head indicating the spread of germs." title="Germs being spread">
            <a:extLst>
              <a:ext uri="{FF2B5EF4-FFF2-40B4-BE49-F238E27FC236}">
                <a16:creationId xmlns:a16="http://schemas.microsoft.com/office/drawing/2014/main" xmlns="" id="{95E5F9F6-655F-4F5D-ABF9-E38C1CA64900}"/>
              </a:ext>
            </a:extLst>
          </p:cNvPr>
          <p:cNvPicPr>
            <a:picLocks noChangeAspect="1"/>
          </p:cNvPicPr>
          <p:nvPr/>
        </p:nvPicPr>
        <p:blipFill rotWithShape="1">
          <a:blip r:embed="rId4"/>
          <a:srcRect l="31384" t="40218" r="26308" b="25851"/>
          <a:stretch/>
        </p:blipFill>
        <p:spPr>
          <a:xfrm>
            <a:off x="853819" y="1309756"/>
            <a:ext cx="7799628" cy="3516923"/>
          </a:xfrm>
          <a:prstGeom prst="rect">
            <a:avLst/>
          </a:prstGeom>
        </p:spPr>
      </p:pic>
      <p:pic>
        <p:nvPicPr>
          <p:cNvPr id="4" name="Slide03">
            <a:hlinkClick r:id="" action="ppaction://media"/>
            <a:extLst>
              <a:ext uri="{FF2B5EF4-FFF2-40B4-BE49-F238E27FC236}">
                <a16:creationId xmlns:a16="http://schemas.microsoft.com/office/drawing/2014/main" xmlns="" id="{91FB89B8-8B7B-4F8C-80F1-1B18A0C4D92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44219" y="6248400"/>
            <a:ext cx="609600" cy="609600"/>
          </a:xfrm>
          <a:prstGeom prst="rect">
            <a:avLst/>
          </a:prstGeom>
        </p:spPr>
      </p:pic>
    </p:spTree>
    <p:extLst>
      <p:ext uri="{BB962C8B-B14F-4D97-AF65-F5344CB8AC3E}">
        <p14:creationId xmlns:p14="http://schemas.microsoft.com/office/powerpoint/2010/main" val="30796074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69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49" y="4500751"/>
            <a:ext cx="7886700" cy="1877546"/>
          </a:xfrm>
        </p:spPr>
        <p:txBody>
          <a:bodyPr>
            <a:normAutofit lnSpcReduction="10000"/>
          </a:bodyPr>
          <a:lstStyle/>
          <a:p>
            <a:pPr marL="0" indent="0" algn="ctr">
              <a:buNone/>
            </a:pPr>
            <a:r>
              <a:rPr lang="en-US" dirty="0"/>
              <a:t>If I am exposed to the virus or start showing symptoms, I will need to be tested by a doctor who may listen to my lungs and heart through a stethoscope, and may take my temperature and blood pressure. </a:t>
            </a:r>
          </a:p>
        </p:txBody>
      </p:sp>
      <p:pic>
        <p:nvPicPr>
          <p:cNvPr id="2" name="Picture 1" descr="Stethoscope, blood pressure cuff around a person's arm." title="Stethoscope and blood pressure cuff">
            <a:extLst>
              <a:ext uri="{FF2B5EF4-FFF2-40B4-BE49-F238E27FC236}">
                <a16:creationId xmlns:a16="http://schemas.microsoft.com/office/drawing/2014/main" xmlns="" id="{14C7A461-1F2F-43A1-9518-0FE9933BCB85}"/>
              </a:ext>
            </a:extLst>
          </p:cNvPr>
          <p:cNvPicPr>
            <a:picLocks noChangeAspect="1"/>
          </p:cNvPicPr>
          <p:nvPr/>
        </p:nvPicPr>
        <p:blipFill rotWithShape="1">
          <a:blip r:embed="rId4"/>
          <a:srcRect l="21559" t="38277" r="57662" b="32387"/>
          <a:stretch/>
        </p:blipFill>
        <p:spPr>
          <a:xfrm>
            <a:off x="2517569" y="1380730"/>
            <a:ext cx="3930732" cy="3120020"/>
          </a:xfrm>
          <a:prstGeom prst="rect">
            <a:avLst/>
          </a:prstGeom>
        </p:spPr>
      </p:pic>
      <p:pic>
        <p:nvPicPr>
          <p:cNvPr id="4" name="Slide04">
            <a:hlinkClick r:id="" action="ppaction://media"/>
            <a:extLst>
              <a:ext uri="{FF2B5EF4-FFF2-40B4-BE49-F238E27FC236}">
                <a16:creationId xmlns:a16="http://schemas.microsoft.com/office/drawing/2014/main" xmlns="" id="{D7EC9B38-56A8-4D30-8C0B-AF16D7126F6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91588" y="6137366"/>
            <a:ext cx="609600" cy="609600"/>
          </a:xfrm>
          <a:prstGeom prst="rect">
            <a:avLst/>
          </a:prstGeom>
        </p:spPr>
      </p:pic>
    </p:spTree>
    <p:extLst>
      <p:ext uri="{BB962C8B-B14F-4D97-AF65-F5344CB8AC3E}">
        <p14:creationId xmlns:p14="http://schemas.microsoft.com/office/powerpoint/2010/main" val="178196604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00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403019" y="4860758"/>
            <a:ext cx="8515350" cy="1819143"/>
          </a:xfrm>
        </p:spPr>
        <p:txBody>
          <a:bodyPr>
            <a:normAutofit/>
          </a:bodyPr>
          <a:lstStyle/>
          <a:p>
            <a:pPr marL="0" indent="0">
              <a:buNone/>
            </a:pPr>
            <a:r>
              <a:rPr lang="en-US" dirty="0"/>
              <a:t>The test for COVID-19 is a called a nasopharyngeal swab, a long thin flexible stick with tiny soft bristles on the end.</a:t>
            </a:r>
          </a:p>
          <a:p>
            <a:pPr marL="0" indent="0">
              <a:buNone/>
            </a:pPr>
            <a:r>
              <a:rPr lang="en-US" dirty="0"/>
              <a:t>  </a:t>
            </a:r>
          </a:p>
        </p:txBody>
      </p:sp>
      <p:pic>
        <p:nvPicPr>
          <p:cNvPr id="1028" name="Picture 4" descr="Nasopharyngeal swab " title="Nasopharyngeal swab ">
            <a:extLst>
              <a:ext uri="{FF2B5EF4-FFF2-40B4-BE49-F238E27FC236}">
                <a16:creationId xmlns:a16="http://schemas.microsoft.com/office/drawing/2014/main" xmlns="" id="{EA3F04A9-1987-4C29-9877-7B4EFF7C25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5190" y="1445821"/>
            <a:ext cx="3071008" cy="3071008"/>
          </a:xfrm>
          <a:prstGeom prst="rect">
            <a:avLst/>
          </a:prstGeom>
          <a:noFill/>
          <a:extLst>
            <a:ext uri="{909E8E84-426E-40DD-AFC4-6F175D3DCCD1}">
              <a14:hiddenFill xmlns:a14="http://schemas.microsoft.com/office/drawing/2010/main">
                <a:solidFill>
                  <a:srgbClr val="FFFFFF"/>
                </a:solidFill>
              </a14:hiddenFill>
            </a:ext>
          </a:extLst>
        </p:spPr>
      </p:pic>
      <p:pic>
        <p:nvPicPr>
          <p:cNvPr id="2" name="Slide05">
            <a:hlinkClick r:id="" action="ppaction://media"/>
            <a:extLst>
              <a:ext uri="{FF2B5EF4-FFF2-40B4-BE49-F238E27FC236}">
                <a16:creationId xmlns:a16="http://schemas.microsoft.com/office/drawing/2014/main" xmlns="" id="{A9B81454-6F94-4CDD-85A8-A632DFE150D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22217" y="6070301"/>
            <a:ext cx="609600" cy="609600"/>
          </a:xfrm>
          <a:prstGeom prst="rect">
            <a:avLst/>
          </a:prstGeom>
        </p:spPr>
      </p:pic>
    </p:spTree>
    <p:extLst>
      <p:ext uri="{BB962C8B-B14F-4D97-AF65-F5344CB8AC3E}">
        <p14:creationId xmlns:p14="http://schemas.microsoft.com/office/powerpoint/2010/main" val="219764712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75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5261317"/>
            <a:ext cx="7886700" cy="1295474"/>
          </a:xfrm>
        </p:spPr>
        <p:txBody>
          <a:bodyPr/>
          <a:lstStyle/>
          <a:p>
            <a:pPr marL="0" indent="0">
              <a:buNone/>
            </a:pPr>
            <a:r>
              <a:rPr lang="en-US" dirty="0"/>
              <a:t>The swab looks like a long Q-tip.  It comes in a plastic container that keeps it clean. </a:t>
            </a:r>
          </a:p>
        </p:txBody>
      </p:sp>
      <p:pic>
        <p:nvPicPr>
          <p:cNvPr id="2050" name="Picture 2" descr="Nasopharyngeal swab and tube with cap" title="Nasopharyngeal swab ">
            <a:extLst>
              <a:ext uri="{FF2B5EF4-FFF2-40B4-BE49-F238E27FC236}">
                <a16:creationId xmlns:a16="http://schemas.microsoft.com/office/drawing/2014/main" xmlns="" id="{A9422E1A-F96B-4A47-8399-4216C956CD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5095" y="1753629"/>
            <a:ext cx="4908220" cy="27486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B5770C67-20B4-4406-974E-E2111799F6A1}"/>
              </a:ext>
            </a:extLst>
          </p:cNvPr>
          <p:cNvSpPr txBox="1"/>
          <p:nvPr/>
        </p:nvSpPr>
        <p:spPr>
          <a:xfrm>
            <a:off x="7220196" y="6556791"/>
            <a:ext cx="2220686" cy="246221"/>
          </a:xfrm>
          <a:prstGeom prst="rect">
            <a:avLst/>
          </a:prstGeom>
          <a:noFill/>
        </p:spPr>
        <p:txBody>
          <a:bodyPr wrap="square" rtlCol="0">
            <a:spAutoFit/>
          </a:bodyPr>
          <a:lstStyle/>
          <a:p>
            <a:r>
              <a:rPr lang="en-US" sz="1000" dirty="0"/>
              <a:t>Photo from www.hpnonline.com </a:t>
            </a:r>
          </a:p>
        </p:txBody>
      </p:sp>
      <p:pic>
        <p:nvPicPr>
          <p:cNvPr id="2" name="Slide06">
            <a:hlinkClick r:id="" action="ppaction://media"/>
            <a:extLst>
              <a:ext uri="{FF2B5EF4-FFF2-40B4-BE49-F238E27FC236}">
                <a16:creationId xmlns:a16="http://schemas.microsoft.com/office/drawing/2014/main" xmlns="" id="{B1BF613F-EF92-4FCA-AB09-BE4DB02A63B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2548" y="6193412"/>
            <a:ext cx="609600" cy="609600"/>
          </a:xfrm>
          <a:prstGeom prst="rect">
            <a:avLst/>
          </a:prstGeom>
        </p:spPr>
      </p:pic>
    </p:spTree>
    <p:extLst>
      <p:ext uri="{BB962C8B-B14F-4D97-AF65-F5344CB8AC3E}">
        <p14:creationId xmlns:p14="http://schemas.microsoft.com/office/powerpoint/2010/main" val="66739569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5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5261317"/>
            <a:ext cx="7886700" cy="1295474"/>
          </a:xfrm>
        </p:spPr>
        <p:txBody>
          <a:bodyPr>
            <a:normAutofit lnSpcReduction="10000"/>
          </a:bodyPr>
          <a:lstStyle/>
          <a:p>
            <a:pPr marL="0" indent="0" algn="ctr">
              <a:buNone/>
            </a:pPr>
            <a:r>
              <a:rPr lang="en-US" dirty="0"/>
              <a:t>The swab traps germs to check if I have COVID-19. Germs can look like tiny round balls or droplets.</a:t>
            </a:r>
          </a:p>
          <a:p>
            <a:pPr marL="0" indent="0" algn="ctr">
              <a:buNone/>
            </a:pPr>
            <a:r>
              <a:rPr lang="en-US" dirty="0"/>
              <a:t> </a:t>
            </a:r>
          </a:p>
        </p:txBody>
      </p:sp>
      <p:pic>
        <p:nvPicPr>
          <p:cNvPr id="6" name="Picture 5" descr="Four spheres covered with bumps representing germs." title="Germs">
            <a:extLst>
              <a:ext uri="{FF2B5EF4-FFF2-40B4-BE49-F238E27FC236}">
                <a16:creationId xmlns:a16="http://schemas.microsoft.com/office/drawing/2014/main" xmlns="" id="{BBA791CB-2106-45BE-A0B9-C441B447A8B1}"/>
              </a:ext>
            </a:extLst>
          </p:cNvPr>
          <p:cNvPicPr>
            <a:picLocks noChangeAspect="1"/>
          </p:cNvPicPr>
          <p:nvPr/>
        </p:nvPicPr>
        <p:blipFill rotWithShape="1">
          <a:blip r:embed="rId4">
            <a:clrChange>
              <a:clrFrom>
                <a:srgbClr val="FFFFFF"/>
              </a:clrFrom>
              <a:clrTo>
                <a:srgbClr val="FFFFFF">
                  <a:alpha val="0"/>
                </a:srgbClr>
              </a:clrTo>
            </a:clrChange>
          </a:blip>
          <a:srcRect l="31384" t="40218" r="49739" b="25851"/>
          <a:stretch/>
        </p:blipFill>
        <p:spPr>
          <a:xfrm>
            <a:off x="1959858" y="1250382"/>
            <a:ext cx="2719019" cy="2747887"/>
          </a:xfrm>
          <a:prstGeom prst="rect">
            <a:avLst/>
          </a:prstGeom>
        </p:spPr>
      </p:pic>
      <p:pic>
        <p:nvPicPr>
          <p:cNvPr id="8" name="Picture 7">
            <a:extLst>
              <a:ext uri="{FF2B5EF4-FFF2-40B4-BE49-F238E27FC236}">
                <a16:creationId xmlns:a16="http://schemas.microsoft.com/office/drawing/2014/main" xmlns="" id="{EDC16DA6-0381-4F2B-AE25-FC22325000B2}"/>
              </a:ext>
            </a:extLst>
          </p:cNvPr>
          <p:cNvPicPr>
            <a:picLocks noChangeAspect="1"/>
          </p:cNvPicPr>
          <p:nvPr/>
        </p:nvPicPr>
        <p:blipFill rotWithShape="1">
          <a:blip r:embed="rId4">
            <a:clrChange>
              <a:clrFrom>
                <a:srgbClr val="FFFFFF"/>
              </a:clrFrom>
              <a:clrTo>
                <a:srgbClr val="FFFFFF">
                  <a:alpha val="0"/>
                </a:srgbClr>
              </a:clrTo>
            </a:clrChange>
          </a:blip>
          <a:srcRect l="31384" t="40218" r="49739" b="25851"/>
          <a:stretch/>
        </p:blipFill>
        <p:spPr>
          <a:xfrm>
            <a:off x="3976684" y="2267209"/>
            <a:ext cx="2719019" cy="2747887"/>
          </a:xfrm>
          <a:prstGeom prst="rect">
            <a:avLst/>
          </a:prstGeom>
        </p:spPr>
      </p:pic>
      <p:pic>
        <p:nvPicPr>
          <p:cNvPr id="2" name="Slide07">
            <a:hlinkClick r:id="" action="ppaction://media"/>
            <a:extLst>
              <a:ext uri="{FF2B5EF4-FFF2-40B4-BE49-F238E27FC236}">
                <a16:creationId xmlns:a16="http://schemas.microsoft.com/office/drawing/2014/main" xmlns="" id="{2EE1F5D2-D0A1-4A88-B755-C4FDFB5A94A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8046" y="6193412"/>
            <a:ext cx="609600" cy="609600"/>
          </a:xfrm>
          <a:prstGeom prst="rect">
            <a:avLst/>
          </a:prstGeom>
        </p:spPr>
      </p:pic>
    </p:spTree>
    <p:extLst>
      <p:ext uri="{BB962C8B-B14F-4D97-AF65-F5344CB8AC3E}">
        <p14:creationId xmlns:p14="http://schemas.microsoft.com/office/powerpoint/2010/main" val="8726739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47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5261317"/>
            <a:ext cx="7886700" cy="1295474"/>
          </a:xfrm>
        </p:spPr>
        <p:txBody>
          <a:bodyPr>
            <a:normAutofit/>
          </a:bodyPr>
          <a:lstStyle/>
          <a:p>
            <a:pPr marL="0" indent="0">
              <a:buNone/>
            </a:pPr>
            <a:r>
              <a:rPr lang="en-US" dirty="0"/>
              <a:t>First, I will go to the doctor’s office or a testing site.  Some places can test you in the car.  I will need to wear a mask so I do not spread germs to others. </a:t>
            </a:r>
          </a:p>
        </p:txBody>
      </p:sp>
      <p:pic>
        <p:nvPicPr>
          <p:cNvPr id="5" name="Picture 4" descr="Medical office with examination table, stool, cabinets, sink, blood pressure cuff, tongue depressors and cotton balls." title="Medical office">
            <a:extLst>
              <a:ext uri="{FF2B5EF4-FFF2-40B4-BE49-F238E27FC236}">
                <a16:creationId xmlns:a16="http://schemas.microsoft.com/office/drawing/2014/main" xmlns="" id="{2DDAC633-AC62-4035-BB48-F4AF9587FBA5}"/>
              </a:ext>
            </a:extLst>
          </p:cNvPr>
          <p:cNvPicPr>
            <a:picLocks noChangeAspect="1"/>
          </p:cNvPicPr>
          <p:nvPr/>
        </p:nvPicPr>
        <p:blipFill rotWithShape="1">
          <a:blip r:embed="rId4"/>
          <a:srcRect l="20130" t="40356" r="57922" b="30077"/>
          <a:stretch/>
        </p:blipFill>
        <p:spPr>
          <a:xfrm>
            <a:off x="1900052" y="845185"/>
            <a:ext cx="5343896" cy="4047449"/>
          </a:xfrm>
          <a:prstGeom prst="rect">
            <a:avLst/>
          </a:prstGeom>
        </p:spPr>
      </p:pic>
      <p:pic>
        <p:nvPicPr>
          <p:cNvPr id="2" name="Slide08">
            <a:hlinkClick r:id="" action="ppaction://media"/>
            <a:extLst>
              <a:ext uri="{FF2B5EF4-FFF2-40B4-BE49-F238E27FC236}">
                <a16:creationId xmlns:a16="http://schemas.microsoft.com/office/drawing/2014/main" xmlns="" id="{7511EF7F-4BAA-4C67-BC15-03A9972AB22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09006" y="6248400"/>
            <a:ext cx="609600" cy="609600"/>
          </a:xfrm>
          <a:prstGeom prst="rect">
            <a:avLst/>
          </a:prstGeom>
        </p:spPr>
      </p:pic>
    </p:spTree>
    <p:extLst>
      <p:ext uri="{BB962C8B-B14F-4D97-AF65-F5344CB8AC3E}">
        <p14:creationId xmlns:p14="http://schemas.microsoft.com/office/powerpoint/2010/main" val="237144475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76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4716379"/>
            <a:ext cx="7886700" cy="1949116"/>
          </a:xfrm>
        </p:spPr>
        <p:txBody>
          <a:bodyPr>
            <a:normAutofit lnSpcReduction="10000"/>
          </a:bodyPr>
          <a:lstStyle/>
          <a:p>
            <a:pPr marL="0" indent="0">
              <a:buNone/>
            </a:pPr>
            <a:r>
              <a:rPr lang="en-US" dirty="0"/>
              <a:t>The mask will cover my nose and mouth.  I can still talk and breathe.  It is important to keep the mask on my face. One type of mask is rectangular, light blue, and made from a special paper material with elastic loops on each end to go around my ears.</a:t>
            </a:r>
          </a:p>
          <a:p>
            <a:pPr marL="0" indent="0">
              <a:buNone/>
            </a:pPr>
            <a:endParaRPr lang="en-US" dirty="0"/>
          </a:p>
        </p:txBody>
      </p:sp>
      <p:pic>
        <p:nvPicPr>
          <p:cNvPr id="4" name="Picture 3" descr="Mask with pleats and ear loops." title="Mask">
            <a:extLst>
              <a:ext uri="{FF2B5EF4-FFF2-40B4-BE49-F238E27FC236}">
                <a16:creationId xmlns:a16="http://schemas.microsoft.com/office/drawing/2014/main" xmlns="" id="{96FBC0CC-6F68-41FC-9BCF-2A4839475CB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2396797" y="1094287"/>
            <a:ext cx="4350405" cy="3509396"/>
          </a:xfrm>
          <a:prstGeom prst="rect">
            <a:avLst/>
          </a:prstGeom>
        </p:spPr>
      </p:pic>
      <p:pic>
        <p:nvPicPr>
          <p:cNvPr id="2" name="Slide09">
            <a:hlinkClick r:id="" action="ppaction://media"/>
            <a:extLst>
              <a:ext uri="{FF2B5EF4-FFF2-40B4-BE49-F238E27FC236}">
                <a16:creationId xmlns:a16="http://schemas.microsoft.com/office/drawing/2014/main" xmlns="" id="{B67DFFFE-1F2F-4856-86B2-3B95A9778C1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52548" y="6168591"/>
            <a:ext cx="609600" cy="609600"/>
          </a:xfrm>
          <a:prstGeom prst="rect">
            <a:avLst/>
          </a:prstGeom>
        </p:spPr>
      </p:pic>
    </p:spTree>
    <p:extLst>
      <p:ext uri="{BB962C8B-B14F-4D97-AF65-F5344CB8AC3E}">
        <p14:creationId xmlns:p14="http://schemas.microsoft.com/office/powerpoint/2010/main" val="11577716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20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802</Words>
  <Application>Microsoft Office PowerPoint</Application>
  <PresentationFormat>Letter Paper (8.5x11 in)</PresentationFormat>
  <Paragraphs>50</Paragraphs>
  <Slides>24</Slides>
  <Notes>0</Notes>
  <HiddenSlides>0</HiddenSlides>
  <MMClips>24</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Witter</dc:creator>
  <cp:lastModifiedBy> </cp:lastModifiedBy>
  <cp:revision>27</cp:revision>
  <dcterms:created xsi:type="dcterms:W3CDTF">2020-03-16T16:21:58Z</dcterms:created>
  <dcterms:modified xsi:type="dcterms:W3CDTF">2020-05-12T19:04:17Z</dcterms:modified>
</cp:coreProperties>
</file>