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84" r:id="rId4"/>
    <p:sldId id="285" r:id="rId5"/>
    <p:sldId id="270" r:id="rId6"/>
    <p:sldId id="286" r:id="rId7"/>
    <p:sldId id="287" r:id="rId8"/>
    <p:sldId id="266" r:id="rId9"/>
    <p:sldId id="268" r:id="rId10"/>
    <p:sldId id="272" r:id="rId11"/>
    <p:sldId id="273" r:id="rId12"/>
    <p:sldId id="274" r:id="rId13"/>
    <p:sldId id="276" r:id="rId14"/>
    <p:sldId id="277" r:id="rId15"/>
    <p:sldId id="278" r:id="rId16"/>
    <p:sldId id="279" r:id="rId17"/>
    <p:sldId id="261" r:id="rId18"/>
    <p:sldId id="281" r:id="rId19"/>
    <p:sldId id="265" r:id="rId20"/>
    <p:sldId id="288" r:id="rId21"/>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9" d="100"/>
          <a:sy n="79" d="100"/>
        </p:scale>
        <p:origin x="-66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8657038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512655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80980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5705800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15660973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12621-7597-454D-B5F2-ACC342D03C53}"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19092116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12621-7597-454D-B5F2-ACC342D03C53}"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40432743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12621-7597-454D-B5F2-ACC342D03C53}"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4738702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12621-7597-454D-B5F2-ACC342D03C53}"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4149909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2621-7597-454D-B5F2-ACC342D03C53}"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8868447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2621-7597-454D-B5F2-ACC342D03C53}"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0221655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2621-7597-454D-B5F2-ACC342D03C53}" type="datetimeFigureOut">
              <a:rPr lang="en-US" smtClean="0"/>
              <a:t>5/12/2020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07B03-32CD-43D7-A8C8-28EE8AB2982A}" type="slidenum">
              <a:rPr lang="en-US" smtClean="0"/>
              <a:t>‹#›</a:t>
            </a:fld>
            <a:endParaRPr lang="en-US"/>
          </a:p>
        </p:txBody>
      </p:sp>
    </p:spTree>
    <p:extLst>
      <p:ext uri="{BB962C8B-B14F-4D97-AF65-F5344CB8AC3E}">
        <p14:creationId xmlns:p14="http://schemas.microsoft.com/office/powerpoint/2010/main" val="3645708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2.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p3"/><Relationship Id="rId1" Type="http://schemas.microsoft.com/office/2007/relationships/media" Target="../media/media20.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2.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FF58CAD-EE12-40A4-9714-46F5AB03F861}"/>
              </a:ext>
            </a:extLst>
          </p:cNvPr>
          <p:cNvSpPr/>
          <p:nvPr/>
        </p:nvSpPr>
        <p:spPr>
          <a:xfrm>
            <a:off x="775397" y="421082"/>
            <a:ext cx="759323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COVID-19 Testing at Home</a:t>
            </a:r>
          </a:p>
        </p:txBody>
      </p:sp>
      <p:sp>
        <p:nvSpPr>
          <p:cNvPr id="14" name="Rectangle 13">
            <a:extLst>
              <a:ext uri="{FF2B5EF4-FFF2-40B4-BE49-F238E27FC236}">
                <a16:creationId xmlns:a16="http://schemas.microsoft.com/office/drawing/2014/main" xmlns="" id="{B96DDB85-9859-4F5B-AE00-27E284B8E887}"/>
              </a:ext>
            </a:extLst>
          </p:cNvPr>
          <p:cNvSpPr/>
          <p:nvPr/>
        </p:nvSpPr>
        <p:spPr>
          <a:xfrm>
            <a:off x="42148" y="5177729"/>
            <a:ext cx="9101852"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A Story about </a:t>
            </a:r>
            <a:r>
              <a:rPr lang="en-US" sz="2800" dirty="0">
                <a:ln w="0"/>
                <a:solidFill>
                  <a:schemeClr val="accent1"/>
                </a:solidFill>
                <a:effectLst>
                  <a:outerShdw blurRad="38100" dist="25400" dir="5400000" algn="ctr" rotWithShape="0">
                    <a:srgbClr val="6E747A">
                      <a:alpha val="43000"/>
                    </a:srgbClr>
                  </a:outerShdw>
                </a:effectLst>
              </a:rPr>
              <a:t>What to Expect During the Mobile Testing Swab</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15" name="TextBox 14">
            <a:extLst>
              <a:ext uri="{FF2B5EF4-FFF2-40B4-BE49-F238E27FC236}">
                <a16:creationId xmlns:a16="http://schemas.microsoft.com/office/drawing/2014/main" xmlns="" id="{90A21958-7AC7-4229-89BC-8FC0760383F1}"/>
              </a:ext>
            </a:extLst>
          </p:cNvPr>
          <p:cNvSpPr txBox="1"/>
          <p:nvPr/>
        </p:nvSpPr>
        <p:spPr>
          <a:xfrm>
            <a:off x="2419663" y="5700949"/>
            <a:ext cx="6344509" cy="369332"/>
          </a:xfrm>
          <a:prstGeom prst="rect">
            <a:avLst/>
          </a:prstGeom>
          <a:noFill/>
        </p:spPr>
        <p:txBody>
          <a:bodyPr wrap="square" rtlCol="0">
            <a:spAutoFit/>
          </a:bodyPr>
          <a:lstStyle/>
          <a:p>
            <a:r>
              <a:rPr lang="en-US" dirty="0"/>
              <a:t>by Shannon Sousa, MS, CCC-SLP of Community Autism Resources</a:t>
            </a:r>
          </a:p>
        </p:txBody>
      </p:sp>
      <p:pic>
        <p:nvPicPr>
          <p:cNvPr id="1026" name="Picture 2" descr="Fallon Ambulance" title="Ambulance">
            <a:extLst>
              <a:ext uri="{FF2B5EF4-FFF2-40B4-BE49-F238E27FC236}">
                <a16:creationId xmlns:a16="http://schemas.microsoft.com/office/drawing/2014/main" xmlns="" id="{EC325882-3723-403F-B501-5CCF2F87284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0722" b="90928" l="23667" r="51067">
                        <a14:foregroundMark x1="25067" y1="54021" x2="27867" y2="49485"/>
                        <a14:foregroundMark x1="27867" y1="49485" x2="37800" y2="51753"/>
                        <a14:foregroundMark x1="37800" y1="51753" x2="41333" y2="51546"/>
                        <a14:foregroundMark x1="49354" y1="70313" x2="51467" y2="75258"/>
                        <a14:foregroundMark x1="41333" y1="51546" x2="45185" y2="60559"/>
                        <a14:foregroundMark x1="51467" y1="75258" x2="51533" y2="85361"/>
                        <a14:foregroundMark x1="51533" y1="85361" x2="41867" y2="92577"/>
                        <a14:foregroundMark x1="41867" y1="92577" x2="39333" y2="86392"/>
                        <a14:foregroundMark x1="39333" y1="86392" x2="32467" y2="84742"/>
                        <a14:foregroundMark x1="32467" y1="84742" x2="29600" y2="88454"/>
                        <a14:foregroundMark x1="29600" y1="88454" x2="26533" y2="85361"/>
                        <a14:foregroundMark x1="26533" y1="85361" x2="24000" y2="79588"/>
                        <a14:foregroundMark x1="24000" y1="79588" x2="23493" y2="73580"/>
                        <a14:foregroundMark x1="24799" y1="72269" x2="42200" y2="83505"/>
                        <a14:foregroundMark x1="42200" y1="83505" x2="46467" y2="78557"/>
                        <a14:foregroundMark x1="46467" y1="78557" x2="50067" y2="80206"/>
                        <a14:foregroundMark x1="50067" y1="80206" x2="48600" y2="79381"/>
                        <a14:foregroundMark x1="26933" y1="52371" x2="27533" y2="52165"/>
                        <a14:foregroundMark x1="37467" y1="54639" x2="37533" y2="52577"/>
                        <a14:foregroundMark x1="40733" y1="54433" x2="40467" y2="54639"/>
                        <a14:foregroundMark x1="39733" y1="63505" x2="40800" y2="72784"/>
                        <a14:foregroundMark x1="40800" y1="72784" x2="39267" y2="64330"/>
                        <a14:foregroundMark x1="39267" y1="64330" x2="38733" y2="66598"/>
                        <a14:foregroundMark x1="41733" y1="50722" x2="42667" y2="51340"/>
                        <a14:foregroundMark x1="23733" y1="73402" x2="25333" y2="53402"/>
                        <a14:foregroundMark x1="25333" y1="53402" x2="25200" y2="63093"/>
                        <a14:foregroundMark x1="25200" y1="63093" x2="25733" y2="57938"/>
                        <a14:foregroundMark x1="23800" y1="72371" x2="25000" y2="52784"/>
                        <a14:foregroundMark x1="25000" y1="52784" x2="25200" y2="52577"/>
                        <a14:foregroundMark x1="23800" y1="70722" x2="24400" y2="63093"/>
                        <a14:foregroundMark x1="23867" y1="68454" x2="24400" y2="63093"/>
                        <a14:foregroundMark x1="24400" y1="64124" x2="24200" y2="68041"/>
                        <a14:foregroundMark x1="32333" y1="66392" x2="35600" y2="65773"/>
                        <a14:foregroundMark x1="35600" y1="65773" x2="37133" y2="66598"/>
                        <a14:foregroundMark x1="41867" y1="59381" x2="45733" y2="66804"/>
                        <a14:foregroundMark x1="43667" y1="89897" x2="42600" y2="87629"/>
                        <a14:foregroundMark x1="50533" y1="85773" x2="51067" y2="75258"/>
                        <a14:foregroundMark x1="51067" y1="75258" x2="50533" y2="83711"/>
                        <a14:foregroundMark x1="50600" y1="83918" x2="50600" y2="82680"/>
                        <a14:backgroundMark x1="23963" y1="67927" x2="23533" y2="73608"/>
                        <a14:backgroundMark x1="24337" y1="62980" x2="24256" y2="64054"/>
                        <a14:backgroundMark x1="23506" y1="71598" x2="23400" y2="63505"/>
                        <a14:backgroundMark x1="23523" y1="72865" x2="23507" y2="71616"/>
                        <a14:backgroundMark x1="23547" y1="74679" x2="23527" y2="73173"/>
                        <a14:backgroundMark x1="23533" y1="73608" x2="23538" y2="74021"/>
                        <a14:backgroundMark x1="23400" y1="63505" x2="23933" y2="56907"/>
                        <a14:backgroundMark x1="45533" y1="59794" x2="47600" y2="67216"/>
                        <a14:backgroundMark x1="47600" y1="67216" x2="46933" y2="60619"/>
                        <a14:backgroundMark x1="48133" y1="68247" x2="49467" y2="69897"/>
                        <a14:backgroundMark x1="48400" y1="66804" x2="48467" y2="68041"/>
                      </a14:backgroundRemoval>
                    </a14:imgEffect>
                  </a14:imgLayer>
                </a14:imgProps>
              </a:ext>
              <a:ext uri="{28A0092B-C50C-407E-A947-70E740481C1C}">
                <a14:useLocalDpi xmlns:a14="http://schemas.microsoft.com/office/drawing/2010/main" val="0"/>
              </a:ext>
            </a:extLst>
          </a:blip>
          <a:srcRect l="22461" t="45836" r="47385" b="3334"/>
          <a:stretch/>
        </p:blipFill>
        <p:spPr bwMode="auto">
          <a:xfrm>
            <a:off x="2264898" y="2294028"/>
            <a:ext cx="4614204" cy="25143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CDA66A25-38AC-49B5-99F5-592867223535}"/>
              </a:ext>
            </a:extLst>
          </p:cNvPr>
          <p:cNvSpPr txBox="1"/>
          <p:nvPr/>
        </p:nvSpPr>
        <p:spPr>
          <a:xfrm>
            <a:off x="6879102" y="6470390"/>
            <a:ext cx="2220686" cy="246221"/>
          </a:xfrm>
          <a:prstGeom prst="rect">
            <a:avLst/>
          </a:prstGeom>
          <a:noFill/>
        </p:spPr>
        <p:txBody>
          <a:bodyPr wrap="square" rtlCol="0">
            <a:spAutoFit/>
          </a:bodyPr>
          <a:lstStyle/>
          <a:p>
            <a:r>
              <a:rPr lang="en-US" sz="1000" dirty="0"/>
              <a:t>Photo from www.fallonambulance.com</a:t>
            </a:r>
          </a:p>
        </p:txBody>
      </p:sp>
      <p:pic>
        <p:nvPicPr>
          <p:cNvPr id="2" name="Slide01">
            <a:hlinkClick r:id="" action="ppaction://media"/>
            <a:extLst>
              <a:ext uri="{FF2B5EF4-FFF2-40B4-BE49-F238E27FC236}">
                <a16:creationId xmlns:a16="http://schemas.microsoft.com/office/drawing/2014/main" xmlns="" id="{178463E5-954C-4C08-B3BE-805B77658F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6506" y="6070281"/>
            <a:ext cx="609600" cy="609600"/>
          </a:xfrm>
          <a:prstGeom prst="rect">
            <a:avLst/>
          </a:prstGeom>
        </p:spPr>
      </p:pic>
    </p:spTree>
    <p:extLst>
      <p:ext uri="{BB962C8B-B14F-4D97-AF65-F5344CB8AC3E}">
        <p14:creationId xmlns:p14="http://schemas.microsoft.com/office/powerpoint/2010/main" val="3077738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8163658" cy="1295474"/>
          </a:xfrm>
        </p:spPr>
        <p:txBody>
          <a:bodyPr>
            <a:normAutofit/>
          </a:bodyPr>
          <a:lstStyle/>
          <a:p>
            <a:pPr marL="0" indent="0" algn="ctr">
              <a:buNone/>
            </a:pPr>
            <a:r>
              <a:rPr lang="en-US" dirty="0"/>
              <a:t>The healthcare worker will ask me to blow my nose into a tissue so that my nostrils are clear.</a:t>
            </a:r>
          </a:p>
        </p:txBody>
      </p:sp>
      <p:pic>
        <p:nvPicPr>
          <p:cNvPr id="2" name="Picture 1" descr="Person with head bent blowing nose into a tissue." title="Blowing nose">
            <a:extLst>
              <a:ext uri="{FF2B5EF4-FFF2-40B4-BE49-F238E27FC236}">
                <a16:creationId xmlns:a16="http://schemas.microsoft.com/office/drawing/2014/main" xmlns="" id="{9E805FE6-0D43-44BB-9BA1-1FD5213FAD7C}"/>
              </a:ext>
            </a:extLst>
          </p:cNvPr>
          <p:cNvPicPr>
            <a:picLocks noChangeAspect="1"/>
          </p:cNvPicPr>
          <p:nvPr/>
        </p:nvPicPr>
        <p:blipFill rotWithShape="1">
          <a:blip r:embed="rId4"/>
          <a:srcRect l="20779" t="41511" r="62078" b="30770"/>
          <a:stretch/>
        </p:blipFill>
        <p:spPr>
          <a:xfrm>
            <a:off x="2826327" y="1398050"/>
            <a:ext cx="3491345" cy="3173952"/>
          </a:xfrm>
          <a:prstGeom prst="rect">
            <a:avLst/>
          </a:prstGeom>
        </p:spPr>
      </p:pic>
      <p:pic>
        <p:nvPicPr>
          <p:cNvPr id="4" name="Slide10">
            <a:hlinkClick r:id="" action="ppaction://media"/>
            <a:extLst>
              <a:ext uri="{FF2B5EF4-FFF2-40B4-BE49-F238E27FC236}">
                <a16:creationId xmlns:a16="http://schemas.microsoft.com/office/drawing/2014/main" xmlns="" id="{40EE3DD5-D7C8-4C46-B97A-8CA3F80874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9005" y="6085114"/>
            <a:ext cx="609600" cy="609600"/>
          </a:xfrm>
          <a:prstGeom prst="rect">
            <a:avLst/>
          </a:prstGeom>
        </p:spPr>
      </p:pic>
    </p:spTree>
    <p:extLst>
      <p:ext uri="{BB962C8B-B14F-4D97-AF65-F5344CB8AC3E}">
        <p14:creationId xmlns:p14="http://schemas.microsoft.com/office/powerpoint/2010/main" val="13697328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lgn="ctr">
              <a:buNone/>
            </a:pPr>
            <a:r>
              <a:rPr lang="en-US" dirty="0"/>
              <a:t>I will tip my head back so that my nose points up into the air.  The healthcare worker will gently push the swab into my nose.</a:t>
            </a:r>
          </a:p>
        </p:txBody>
      </p:sp>
      <p:pic>
        <p:nvPicPr>
          <p:cNvPr id="2" name="Picture 1" descr="Profile of person tilting head back with swab near face." title="Head and swab">
            <a:extLst>
              <a:ext uri="{FF2B5EF4-FFF2-40B4-BE49-F238E27FC236}">
                <a16:creationId xmlns:a16="http://schemas.microsoft.com/office/drawing/2014/main" xmlns="" id="{E006B77B-A1E2-4412-A0B7-32EC2DE3DAA8}"/>
              </a:ext>
            </a:extLst>
          </p:cNvPr>
          <p:cNvPicPr>
            <a:picLocks noChangeAspect="1"/>
          </p:cNvPicPr>
          <p:nvPr/>
        </p:nvPicPr>
        <p:blipFill rotWithShape="1">
          <a:blip r:embed="rId4"/>
          <a:srcRect l="21948" t="41511" r="60909" b="28922"/>
          <a:stretch/>
        </p:blipFill>
        <p:spPr>
          <a:xfrm>
            <a:off x="2470067" y="1169179"/>
            <a:ext cx="3705101" cy="3592826"/>
          </a:xfrm>
          <a:prstGeom prst="rect">
            <a:avLst/>
          </a:prstGeom>
        </p:spPr>
      </p:pic>
      <p:pic>
        <p:nvPicPr>
          <p:cNvPr id="4" name="Slide11">
            <a:hlinkClick r:id="" action="ppaction://media"/>
            <a:extLst>
              <a:ext uri="{FF2B5EF4-FFF2-40B4-BE49-F238E27FC236}">
                <a16:creationId xmlns:a16="http://schemas.microsoft.com/office/drawing/2014/main" xmlns="" id="{60F348AD-A813-41F2-B76B-743C005EF8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9006" y="6137366"/>
            <a:ext cx="609600" cy="609600"/>
          </a:xfrm>
          <a:prstGeom prst="rect">
            <a:avLst/>
          </a:prstGeom>
        </p:spPr>
      </p:pic>
    </p:spTree>
    <p:extLst>
      <p:ext uri="{BB962C8B-B14F-4D97-AF65-F5344CB8AC3E}">
        <p14:creationId xmlns:p14="http://schemas.microsoft.com/office/powerpoint/2010/main" val="16638923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159580" y="5205046"/>
            <a:ext cx="8824840" cy="1295474"/>
          </a:xfrm>
        </p:spPr>
        <p:txBody>
          <a:bodyPr>
            <a:normAutofit/>
          </a:bodyPr>
          <a:lstStyle/>
          <a:p>
            <a:pPr marL="0" indent="0">
              <a:buNone/>
            </a:pPr>
            <a:r>
              <a:rPr lang="en-US" dirty="0"/>
              <a:t>The test does not hurt.  The swab might feel uncomfortable because I am not used to having things in my nose.  My eyes might water.  I will be okay.</a:t>
            </a:r>
          </a:p>
        </p:txBody>
      </p:sp>
      <p:pic>
        <p:nvPicPr>
          <p:cNvPr id="2" name="Picture 1" descr="Profile of person tilting head back." title="Tilting head">
            <a:extLst>
              <a:ext uri="{FF2B5EF4-FFF2-40B4-BE49-F238E27FC236}">
                <a16:creationId xmlns:a16="http://schemas.microsoft.com/office/drawing/2014/main" xmlns="" id="{F8B4AF0B-BFA8-406E-B18A-86422628B84E}"/>
              </a:ext>
            </a:extLst>
          </p:cNvPr>
          <p:cNvPicPr>
            <a:picLocks noChangeAspect="1"/>
          </p:cNvPicPr>
          <p:nvPr/>
        </p:nvPicPr>
        <p:blipFill rotWithShape="1">
          <a:blip r:embed="rId4"/>
          <a:srcRect l="25974" t="43359" r="61009" b="29384"/>
          <a:stretch/>
        </p:blipFill>
        <p:spPr>
          <a:xfrm>
            <a:off x="2545342" y="1460664"/>
            <a:ext cx="2734413" cy="3219277"/>
          </a:xfrm>
          <a:prstGeom prst="rect">
            <a:avLst/>
          </a:prstGeom>
        </p:spPr>
      </p:pic>
      <p:pic>
        <p:nvPicPr>
          <p:cNvPr id="5" name="Picture 4">
            <a:extLst>
              <a:ext uri="{FF2B5EF4-FFF2-40B4-BE49-F238E27FC236}">
                <a16:creationId xmlns:a16="http://schemas.microsoft.com/office/drawing/2014/main" xmlns="" id="{FD443A14-6582-4BB6-BF9F-5C63743DF545}"/>
              </a:ext>
            </a:extLst>
          </p:cNvPr>
          <p:cNvPicPr>
            <a:picLocks noChangeAspect="1"/>
          </p:cNvPicPr>
          <p:nvPr/>
        </p:nvPicPr>
        <p:blipFill rotWithShape="1">
          <a:blip r:embed="rId4"/>
          <a:srcRect l="41746" t="43359" r="42467" b="29384"/>
          <a:stretch/>
        </p:blipFill>
        <p:spPr>
          <a:xfrm>
            <a:off x="4921151" y="2848099"/>
            <a:ext cx="1258784" cy="1221955"/>
          </a:xfrm>
          <a:prstGeom prst="rect">
            <a:avLst/>
          </a:prstGeom>
        </p:spPr>
      </p:pic>
      <p:pic>
        <p:nvPicPr>
          <p:cNvPr id="4" name="Slide12">
            <a:hlinkClick r:id="" action="ppaction://media"/>
            <a:extLst>
              <a:ext uri="{FF2B5EF4-FFF2-40B4-BE49-F238E27FC236}">
                <a16:creationId xmlns:a16="http://schemas.microsoft.com/office/drawing/2014/main" xmlns="" id="{9CDA93AD-3428-4A61-B13F-94B1F13241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9580" y="6311537"/>
            <a:ext cx="609600" cy="609600"/>
          </a:xfrm>
          <a:prstGeom prst="rect">
            <a:avLst/>
          </a:prstGeom>
        </p:spPr>
      </p:pic>
    </p:spTree>
    <p:extLst>
      <p:ext uri="{BB962C8B-B14F-4D97-AF65-F5344CB8AC3E}">
        <p14:creationId xmlns:p14="http://schemas.microsoft.com/office/powerpoint/2010/main" val="5546154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buNone/>
            </a:pPr>
            <a:r>
              <a:rPr lang="en-US" dirty="0"/>
              <a:t>During the test, I breathe through my mouth and try to be calm.  I can think of happy and fun thoughts like smiling and having a party.</a:t>
            </a:r>
          </a:p>
        </p:txBody>
      </p:sp>
      <p:pic>
        <p:nvPicPr>
          <p:cNvPr id="2" name="Picture 1">
            <a:extLst>
              <a:ext uri="{FF2B5EF4-FFF2-40B4-BE49-F238E27FC236}">
                <a16:creationId xmlns:a16="http://schemas.microsoft.com/office/drawing/2014/main" xmlns="" id="{314A7E23-2228-4778-BD0E-CBA46B6EE5E2}"/>
              </a:ext>
            </a:extLst>
          </p:cNvPr>
          <p:cNvPicPr>
            <a:picLocks noChangeAspect="1"/>
          </p:cNvPicPr>
          <p:nvPr/>
        </p:nvPicPr>
        <p:blipFill rotWithShape="1">
          <a:blip r:embed="rId4"/>
          <a:srcRect l="40260" t="40193" r="39870" b="28392"/>
          <a:stretch/>
        </p:blipFill>
        <p:spPr>
          <a:xfrm>
            <a:off x="4666259" y="1460149"/>
            <a:ext cx="3474689" cy="3088614"/>
          </a:xfrm>
          <a:prstGeom prst="rect">
            <a:avLst/>
          </a:prstGeom>
        </p:spPr>
      </p:pic>
      <p:pic>
        <p:nvPicPr>
          <p:cNvPr id="4" name="Picture 3" descr="Image of person breathing through mouth.  Second image of person's head with thought bubble with smiling face, balloon, horn and confetti." title="Breathing and thinking">
            <a:extLst>
              <a:ext uri="{FF2B5EF4-FFF2-40B4-BE49-F238E27FC236}">
                <a16:creationId xmlns:a16="http://schemas.microsoft.com/office/drawing/2014/main" xmlns="" id="{C4A2AA58-7DEC-4E72-9018-39FFB9CDA004}"/>
              </a:ext>
            </a:extLst>
          </p:cNvPr>
          <p:cNvPicPr>
            <a:picLocks noChangeAspect="1"/>
          </p:cNvPicPr>
          <p:nvPr/>
        </p:nvPicPr>
        <p:blipFill rotWithShape="1">
          <a:blip r:embed="rId4"/>
          <a:srcRect l="19351" t="40193" r="58704" b="28392"/>
          <a:stretch/>
        </p:blipFill>
        <p:spPr>
          <a:xfrm flipH="1">
            <a:off x="1003052" y="1671367"/>
            <a:ext cx="3575215" cy="2877396"/>
          </a:xfrm>
          <a:prstGeom prst="rect">
            <a:avLst/>
          </a:prstGeom>
        </p:spPr>
      </p:pic>
      <p:pic>
        <p:nvPicPr>
          <p:cNvPr id="5" name="Picture 4">
            <a:extLst>
              <a:ext uri="{FF2B5EF4-FFF2-40B4-BE49-F238E27FC236}">
                <a16:creationId xmlns:a16="http://schemas.microsoft.com/office/drawing/2014/main" xmlns="" id="{44479995-E486-4122-9B97-0A87FBD491EA}"/>
              </a:ext>
            </a:extLst>
          </p:cNvPr>
          <p:cNvPicPr>
            <a:picLocks noChangeAspect="1"/>
          </p:cNvPicPr>
          <p:nvPr/>
        </p:nvPicPr>
        <p:blipFill rotWithShape="1">
          <a:blip r:embed="rId4">
            <a:clrChange>
              <a:clrFrom>
                <a:srgbClr val="FFFFFF"/>
              </a:clrFrom>
              <a:clrTo>
                <a:srgbClr val="FFFFFF">
                  <a:alpha val="0"/>
                </a:srgbClr>
              </a:clrTo>
            </a:clrChange>
          </a:blip>
          <a:srcRect l="59892" t="52530" r="30259" b="28392"/>
          <a:stretch/>
        </p:blipFill>
        <p:spPr>
          <a:xfrm>
            <a:off x="6590803" y="1671367"/>
            <a:ext cx="1056906" cy="1151089"/>
          </a:xfrm>
          <a:prstGeom prst="rect">
            <a:avLst/>
          </a:prstGeom>
        </p:spPr>
      </p:pic>
      <p:pic>
        <p:nvPicPr>
          <p:cNvPr id="6" name="Slide13">
            <a:hlinkClick r:id="" action="ppaction://media"/>
            <a:extLst>
              <a:ext uri="{FF2B5EF4-FFF2-40B4-BE49-F238E27FC236}">
                <a16:creationId xmlns:a16="http://schemas.microsoft.com/office/drawing/2014/main" xmlns="" id="{5DB46F4E-4561-426B-959E-2822BDD3C8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211" y="6163492"/>
            <a:ext cx="609600" cy="609600"/>
          </a:xfrm>
          <a:prstGeom prst="rect">
            <a:avLst/>
          </a:prstGeom>
        </p:spPr>
      </p:pic>
    </p:spTree>
    <p:extLst>
      <p:ext uri="{BB962C8B-B14F-4D97-AF65-F5344CB8AC3E}">
        <p14:creationId xmlns:p14="http://schemas.microsoft.com/office/powerpoint/2010/main" val="188431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182880" y="5261317"/>
            <a:ext cx="8778240" cy="1295474"/>
          </a:xfrm>
        </p:spPr>
        <p:txBody>
          <a:bodyPr>
            <a:normAutofit/>
          </a:bodyPr>
          <a:lstStyle/>
          <a:p>
            <a:pPr marL="0" indent="0">
              <a:buNone/>
            </a:pPr>
            <a:r>
              <a:rPr lang="en-US" dirty="0"/>
              <a:t>The swab will touch the back of my throat through my nose.  This is where COVID-19 germs live.  The germs stick to the swab when the healthcare worker twists it.</a:t>
            </a:r>
          </a:p>
        </p:txBody>
      </p:sp>
      <p:pic>
        <p:nvPicPr>
          <p:cNvPr id="4" name="Picture 3" descr="Swab with two spheres covered with small bumps representing germs attached to the swab." title="Swab with germs">
            <a:extLst>
              <a:ext uri="{FF2B5EF4-FFF2-40B4-BE49-F238E27FC236}">
                <a16:creationId xmlns:a16="http://schemas.microsoft.com/office/drawing/2014/main" xmlns="" id="{4E69893B-C716-45F8-A06E-C47CBAC4D6D6}"/>
              </a:ext>
            </a:extLst>
          </p:cNvPr>
          <p:cNvPicPr>
            <a:picLocks noChangeAspect="1"/>
          </p:cNvPicPr>
          <p:nvPr/>
        </p:nvPicPr>
        <p:blipFill rotWithShape="1">
          <a:blip r:embed="rId4"/>
          <a:srcRect l="41746" t="43359" r="42467" b="29384"/>
          <a:stretch/>
        </p:blipFill>
        <p:spPr>
          <a:xfrm>
            <a:off x="2731324" y="1589589"/>
            <a:ext cx="3460486" cy="3359240"/>
          </a:xfrm>
          <a:prstGeom prst="rect">
            <a:avLst/>
          </a:prstGeom>
        </p:spPr>
      </p:pic>
      <p:pic>
        <p:nvPicPr>
          <p:cNvPr id="5" name="Picture 4">
            <a:extLst>
              <a:ext uri="{FF2B5EF4-FFF2-40B4-BE49-F238E27FC236}">
                <a16:creationId xmlns:a16="http://schemas.microsoft.com/office/drawing/2014/main" xmlns="" id="{CD111365-1176-43FE-BB1D-AC2004918803}"/>
              </a:ext>
            </a:extLst>
          </p:cNvPr>
          <p:cNvPicPr>
            <a:picLocks noChangeAspect="1"/>
          </p:cNvPicPr>
          <p:nvPr/>
        </p:nvPicPr>
        <p:blipFill rotWithShape="1">
          <a:blip r:embed="rId5">
            <a:clrChange>
              <a:clrFrom>
                <a:srgbClr val="FFFFFF"/>
              </a:clrFrom>
              <a:clrTo>
                <a:srgbClr val="FFFFFF">
                  <a:alpha val="0"/>
                </a:srgbClr>
              </a:clrTo>
            </a:clrChange>
          </a:blip>
          <a:srcRect l="31384" t="40218" r="49739" b="25851"/>
          <a:stretch/>
        </p:blipFill>
        <p:spPr>
          <a:xfrm>
            <a:off x="2981136" y="1589589"/>
            <a:ext cx="913971" cy="923675"/>
          </a:xfrm>
          <a:prstGeom prst="rect">
            <a:avLst/>
          </a:prstGeom>
        </p:spPr>
      </p:pic>
      <p:pic>
        <p:nvPicPr>
          <p:cNvPr id="2" name="Slide14">
            <a:hlinkClick r:id="" action="ppaction://media"/>
            <a:extLst>
              <a:ext uri="{FF2B5EF4-FFF2-40B4-BE49-F238E27FC236}">
                <a16:creationId xmlns:a16="http://schemas.microsoft.com/office/drawing/2014/main" xmlns="" id="{F674DB1F-9CD6-4F8E-BF11-EE391CE9EE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378" y="6259679"/>
            <a:ext cx="609600" cy="609600"/>
          </a:xfrm>
          <a:prstGeom prst="rect">
            <a:avLst/>
          </a:prstGeom>
        </p:spPr>
      </p:pic>
    </p:spTree>
    <p:extLst>
      <p:ext uri="{BB962C8B-B14F-4D97-AF65-F5344CB8AC3E}">
        <p14:creationId xmlns:p14="http://schemas.microsoft.com/office/powerpoint/2010/main" val="35902262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buNone/>
            </a:pPr>
            <a:r>
              <a:rPr lang="en-US" dirty="0"/>
              <a:t>The COVID-19 test is quick.  The healthcare worker will pull out the swab from my nose, put it in a tube and seal it in a bag.</a:t>
            </a:r>
          </a:p>
        </p:txBody>
      </p:sp>
      <p:sp>
        <p:nvSpPr>
          <p:cNvPr id="4" name="TextBox 3">
            <a:extLst>
              <a:ext uri="{FF2B5EF4-FFF2-40B4-BE49-F238E27FC236}">
                <a16:creationId xmlns:a16="http://schemas.microsoft.com/office/drawing/2014/main" xmlns="" id="{A00B6F33-995F-44F7-97B6-BE66DE06D4DE}"/>
              </a:ext>
            </a:extLst>
          </p:cNvPr>
          <p:cNvSpPr txBox="1"/>
          <p:nvPr/>
        </p:nvSpPr>
        <p:spPr>
          <a:xfrm>
            <a:off x="7405007" y="6556791"/>
            <a:ext cx="2220686" cy="246221"/>
          </a:xfrm>
          <a:prstGeom prst="rect">
            <a:avLst/>
          </a:prstGeom>
          <a:noFill/>
        </p:spPr>
        <p:txBody>
          <a:bodyPr wrap="square" rtlCol="0">
            <a:spAutoFit/>
          </a:bodyPr>
          <a:lstStyle/>
          <a:p>
            <a:r>
              <a:rPr lang="en-US" sz="1000" dirty="0"/>
              <a:t>Photo from www.newslit.org </a:t>
            </a:r>
          </a:p>
        </p:txBody>
      </p:sp>
      <p:pic>
        <p:nvPicPr>
          <p:cNvPr id="5" name="Picture 2" descr="Gloved hands inserting swab into test tube with plastic zip lop type bag in the background." title="Storing swab">
            <a:extLst>
              <a:ext uri="{FF2B5EF4-FFF2-40B4-BE49-F238E27FC236}">
                <a16:creationId xmlns:a16="http://schemas.microsoft.com/office/drawing/2014/main" xmlns="" id="{CC305E22-A5DC-4B85-BBE9-7A5A500A23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446" y="1257339"/>
            <a:ext cx="4855107" cy="3230853"/>
          </a:xfrm>
          <a:prstGeom prst="rect">
            <a:avLst/>
          </a:prstGeom>
          <a:noFill/>
          <a:extLst>
            <a:ext uri="{909E8E84-426E-40DD-AFC4-6F175D3DCCD1}">
              <a14:hiddenFill xmlns:a14="http://schemas.microsoft.com/office/drawing/2010/main">
                <a:solidFill>
                  <a:srgbClr val="FFFFFF"/>
                </a:solidFill>
              </a14:hiddenFill>
            </a:ext>
          </a:extLst>
        </p:spPr>
      </p:pic>
      <p:pic>
        <p:nvPicPr>
          <p:cNvPr id="2" name="Slide15">
            <a:hlinkClick r:id="" action="ppaction://media"/>
            <a:extLst>
              <a:ext uri="{FF2B5EF4-FFF2-40B4-BE49-F238E27FC236}">
                <a16:creationId xmlns:a16="http://schemas.microsoft.com/office/drawing/2014/main" xmlns="" id="{35870114-4B06-4A23-8714-52F7E71E7E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2880" y="6220097"/>
            <a:ext cx="609600" cy="609600"/>
          </a:xfrm>
          <a:prstGeom prst="rect">
            <a:avLst/>
          </a:prstGeom>
        </p:spPr>
      </p:pic>
    </p:spTree>
    <p:extLst>
      <p:ext uri="{BB962C8B-B14F-4D97-AF65-F5344CB8AC3E}">
        <p14:creationId xmlns:p14="http://schemas.microsoft.com/office/powerpoint/2010/main" val="35256221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buNone/>
            </a:pPr>
            <a:r>
              <a:rPr lang="en-US" dirty="0"/>
              <a:t>My swab will be sent to a lab for testing.  Scientists will look at the germs through a microscope and see if I have COVID-19.</a:t>
            </a:r>
          </a:p>
        </p:txBody>
      </p:sp>
      <p:pic>
        <p:nvPicPr>
          <p:cNvPr id="2" name="Picture 1" descr="Microscope with germ on slide." title="Microsope">
            <a:extLst>
              <a:ext uri="{FF2B5EF4-FFF2-40B4-BE49-F238E27FC236}">
                <a16:creationId xmlns:a16="http://schemas.microsoft.com/office/drawing/2014/main" xmlns="" id="{029C8108-74F9-4BDF-A7FC-826764F70BCD}"/>
              </a:ext>
            </a:extLst>
          </p:cNvPr>
          <p:cNvPicPr>
            <a:picLocks noChangeAspect="1"/>
          </p:cNvPicPr>
          <p:nvPr/>
        </p:nvPicPr>
        <p:blipFill rotWithShape="1">
          <a:blip r:embed="rId4"/>
          <a:srcRect l="24415" t="40818" r="61559" b="29153"/>
          <a:stretch/>
        </p:blipFill>
        <p:spPr>
          <a:xfrm>
            <a:off x="3051958" y="1114527"/>
            <a:ext cx="3040083" cy="3659354"/>
          </a:xfrm>
          <a:prstGeom prst="rect">
            <a:avLst/>
          </a:prstGeom>
        </p:spPr>
      </p:pic>
      <p:pic>
        <p:nvPicPr>
          <p:cNvPr id="4" name="Slide16">
            <a:hlinkClick r:id="" action="ppaction://media"/>
            <a:extLst>
              <a:ext uri="{FF2B5EF4-FFF2-40B4-BE49-F238E27FC236}">
                <a16:creationId xmlns:a16="http://schemas.microsoft.com/office/drawing/2014/main" xmlns="" id="{249972E6-C2E0-49C5-8FDC-012B596025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423" y="6248400"/>
            <a:ext cx="609600" cy="609600"/>
          </a:xfrm>
          <a:prstGeom prst="rect">
            <a:avLst/>
          </a:prstGeom>
        </p:spPr>
      </p:pic>
    </p:spTree>
    <p:extLst>
      <p:ext uri="{BB962C8B-B14F-4D97-AF65-F5344CB8AC3E}">
        <p14:creationId xmlns:p14="http://schemas.microsoft.com/office/powerpoint/2010/main" val="4384475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039523"/>
            <a:ext cx="7886700" cy="1545404"/>
          </a:xfrm>
        </p:spPr>
        <p:txBody>
          <a:bodyPr>
            <a:normAutofit/>
          </a:bodyPr>
          <a:lstStyle/>
          <a:p>
            <a:pPr marL="0" indent="0">
              <a:buNone/>
            </a:pPr>
            <a:r>
              <a:rPr lang="en-US" dirty="0"/>
              <a:t>It will take a few days to find out if I have COVID-19.  It is normal to have a runny nose after the test.</a:t>
            </a:r>
          </a:p>
        </p:txBody>
      </p:sp>
      <p:pic>
        <p:nvPicPr>
          <p:cNvPr id="4" name="Picture 3" descr="Person's head with a runny nose.  Second image of a person sitting in a chair near a clock." title="Runny nose and time">
            <a:extLst>
              <a:ext uri="{FF2B5EF4-FFF2-40B4-BE49-F238E27FC236}">
                <a16:creationId xmlns:a16="http://schemas.microsoft.com/office/drawing/2014/main" xmlns="" id="{701835D2-67B3-4858-9669-547A3DD5BF45}"/>
              </a:ext>
            </a:extLst>
          </p:cNvPr>
          <p:cNvPicPr>
            <a:picLocks noChangeAspect="1"/>
          </p:cNvPicPr>
          <p:nvPr/>
        </p:nvPicPr>
        <p:blipFill rotWithShape="1">
          <a:blip r:embed="rId4"/>
          <a:srcRect l="20909" t="39201" r="42338" b="28691"/>
          <a:stretch/>
        </p:blipFill>
        <p:spPr>
          <a:xfrm>
            <a:off x="1911926" y="1754216"/>
            <a:ext cx="4987638" cy="2449758"/>
          </a:xfrm>
          <a:prstGeom prst="rect">
            <a:avLst/>
          </a:prstGeom>
        </p:spPr>
      </p:pic>
      <p:pic>
        <p:nvPicPr>
          <p:cNvPr id="2" name="Slide17">
            <a:hlinkClick r:id="" action="ppaction://media"/>
            <a:extLst>
              <a:ext uri="{FF2B5EF4-FFF2-40B4-BE49-F238E27FC236}">
                <a16:creationId xmlns:a16="http://schemas.microsoft.com/office/drawing/2014/main" xmlns="" id="{4AC1CE17-5841-465D-8417-3683914C60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850" y="6025401"/>
            <a:ext cx="609600" cy="609600"/>
          </a:xfrm>
          <a:prstGeom prst="rect">
            <a:avLst/>
          </a:prstGeom>
        </p:spPr>
      </p:pic>
    </p:spTree>
    <p:extLst>
      <p:ext uri="{BB962C8B-B14F-4D97-AF65-F5344CB8AC3E}">
        <p14:creationId xmlns:p14="http://schemas.microsoft.com/office/powerpoint/2010/main" val="2268801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913194"/>
            <a:ext cx="7886700" cy="1643597"/>
          </a:xfrm>
        </p:spPr>
        <p:txBody>
          <a:bodyPr>
            <a:normAutofit/>
          </a:bodyPr>
          <a:lstStyle/>
          <a:p>
            <a:pPr marL="0" indent="0">
              <a:buNone/>
            </a:pPr>
            <a:r>
              <a:rPr lang="en-US" dirty="0"/>
              <a:t>While I wait, I still need to practice social distancing, by staying 6 feet away from other people, washing my hands with warm running water and soap in a sink and taking care of myself.</a:t>
            </a:r>
          </a:p>
        </p:txBody>
      </p:sp>
      <p:pic>
        <p:nvPicPr>
          <p:cNvPr id="2" name="Picture 1" descr="Profiles of two people facing each other, and one person is talking.  There is an arrow in between them pointing at both of their waists, with &quot;6ft&quot; written below the arrow. In the second image there is a sink with running water, two hands, bar of soap, and bubbles. " title="Social distancing and hand washiing">
            <a:extLst>
              <a:ext uri="{FF2B5EF4-FFF2-40B4-BE49-F238E27FC236}">
                <a16:creationId xmlns:a16="http://schemas.microsoft.com/office/drawing/2014/main" xmlns="" id="{74440877-DB2D-4569-936E-3549409C616E}"/>
              </a:ext>
            </a:extLst>
          </p:cNvPr>
          <p:cNvPicPr>
            <a:picLocks noChangeAspect="1"/>
          </p:cNvPicPr>
          <p:nvPr/>
        </p:nvPicPr>
        <p:blipFill rotWithShape="1">
          <a:blip r:embed="rId4"/>
          <a:srcRect l="21948" t="36891" r="38441" b="30308"/>
          <a:stretch/>
        </p:blipFill>
        <p:spPr>
          <a:xfrm>
            <a:off x="1498423" y="1615044"/>
            <a:ext cx="6147153" cy="2861953"/>
          </a:xfrm>
          <a:prstGeom prst="rect">
            <a:avLst/>
          </a:prstGeom>
        </p:spPr>
      </p:pic>
      <p:pic>
        <p:nvPicPr>
          <p:cNvPr id="4" name="Slide18">
            <a:hlinkClick r:id="" action="ppaction://media"/>
            <a:extLst>
              <a:ext uri="{FF2B5EF4-FFF2-40B4-BE49-F238E27FC236}">
                <a16:creationId xmlns:a16="http://schemas.microsoft.com/office/drawing/2014/main" xmlns="" id="{A4AA0808-FBF1-49DD-BCCD-40EF41CD89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 y="6248400"/>
            <a:ext cx="609600" cy="609600"/>
          </a:xfrm>
          <a:prstGeom prst="rect">
            <a:avLst/>
          </a:prstGeom>
        </p:spPr>
      </p:pic>
    </p:spTree>
    <p:extLst>
      <p:ext uri="{BB962C8B-B14F-4D97-AF65-F5344CB8AC3E}">
        <p14:creationId xmlns:p14="http://schemas.microsoft.com/office/powerpoint/2010/main" val="29752527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536374"/>
            <a:ext cx="7886700" cy="2020417"/>
          </a:xfrm>
        </p:spPr>
        <p:txBody>
          <a:bodyPr>
            <a:normAutofit/>
          </a:bodyPr>
          <a:lstStyle/>
          <a:p>
            <a:pPr marL="0" indent="0">
              <a:buNone/>
            </a:pPr>
            <a:r>
              <a:rPr lang="en-US" dirty="0"/>
              <a:t>By getting a swab test, I am helping to keep myself and other people healthy.  We are working together to stop the virus. </a:t>
            </a:r>
            <a:r>
              <a:rPr lang="en-US"/>
              <a:t>Together with healthcare workers we </a:t>
            </a:r>
            <a:r>
              <a:rPr lang="en-US" dirty="0"/>
              <a:t>are doing a great job.  </a:t>
            </a:r>
          </a:p>
        </p:txBody>
      </p:sp>
      <p:pic>
        <p:nvPicPr>
          <p:cNvPr id="2" name="Picture 1" descr="Group of people around a table. In the second image there is  medical cross, a person's smiling face and a hand with thumbs up." title="People, thumbs up">
            <a:extLst>
              <a:ext uri="{FF2B5EF4-FFF2-40B4-BE49-F238E27FC236}">
                <a16:creationId xmlns:a16="http://schemas.microsoft.com/office/drawing/2014/main" xmlns="" id="{69ACFCE0-9471-44C3-B4BD-081372E25B65}"/>
              </a:ext>
            </a:extLst>
          </p:cNvPr>
          <p:cNvPicPr>
            <a:picLocks noChangeAspect="1"/>
          </p:cNvPicPr>
          <p:nvPr/>
        </p:nvPicPr>
        <p:blipFill rotWithShape="1">
          <a:blip r:embed="rId4"/>
          <a:srcRect l="21948" t="36891" r="60260" b="29615"/>
          <a:stretch/>
        </p:blipFill>
        <p:spPr>
          <a:xfrm>
            <a:off x="1211283" y="1318767"/>
            <a:ext cx="3040083" cy="3217607"/>
          </a:xfrm>
          <a:prstGeom prst="rect">
            <a:avLst/>
          </a:prstGeom>
        </p:spPr>
      </p:pic>
      <p:pic>
        <p:nvPicPr>
          <p:cNvPr id="4" name="Picture 3">
            <a:extLst>
              <a:ext uri="{FF2B5EF4-FFF2-40B4-BE49-F238E27FC236}">
                <a16:creationId xmlns:a16="http://schemas.microsoft.com/office/drawing/2014/main" xmlns="" id="{E7A1A320-F238-4043-9208-56D6BD1BEE6A}"/>
              </a:ext>
            </a:extLst>
          </p:cNvPr>
          <p:cNvPicPr>
            <a:picLocks noChangeAspect="1"/>
          </p:cNvPicPr>
          <p:nvPr/>
        </p:nvPicPr>
        <p:blipFill rotWithShape="1">
          <a:blip r:embed="rId5"/>
          <a:srcRect l="40259" t="37412" r="39611" b="28460"/>
          <a:stretch/>
        </p:blipFill>
        <p:spPr>
          <a:xfrm>
            <a:off x="4572000" y="1620193"/>
            <a:ext cx="2743201" cy="2614753"/>
          </a:xfrm>
          <a:prstGeom prst="rect">
            <a:avLst/>
          </a:prstGeom>
        </p:spPr>
      </p:pic>
      <p:pic>
        <p:nvPicPr>
          <p:cNvPr id="5" name="Slide19">
            <a:hlinkClick r:id="" action="ppaction://media"/>
            <a:extLst>
              <a:ext uri="{FF2B5EF4-FFF2-40B4-BE49-F238E27FC236}">
                <a16:creationId xmlns:a16="http://schemas.microsoft.com/office/drawing/2014/main" xmlns="" id="{FD40FAB4-AD01-447A-BA11-309CF59758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1588" y="6202680"/>
            <a:ext cx="609600" cy="609600"/>
          </a:xfrm>
          <a:prstGeom prst="rect">
            <a:avLst/>
          </a:prstGeom>
        </p:spPr>
      </p:pic>
    </p:spTree>
    <p:extLst>
      <p:ext uri="{BB962C8B-B14F-4D97-AF65-F5344CB8AC3E}">
        <p14:creationId xmlns:p14="http://schemas.microsoft.com/office/powerpoint/2010/main" val="28316980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558352"/>
            <a:ext cx="7886700" cy="1934512"/>
          </a:xfrm>
        </p:spPr>
        <p:txBody>
          <a:bodyPr>
            <a:normAutofit lnSpcReduction="10000"/>
          </a:bodyPr>
          <a:lstStyle/>
          <a:p>
            <a:pPr marL="0" indent="0">
              <a:buNone/>
            </a:pPr>
            <a:r>
              <a:rPr lang="en-US" dirty="0"/>
              <a:t>COVID-19, or Coronavirus, is a virus that is spreading very quickly and making some people sick. Very tiny droplets of the virus can be transferred from person to person when you cough, sneeze or speak. Testing for COVID-19 helps to keep us healthy.   </a:t>
            </a:r>
          </a:p>
        </p:txBody>
      </p:sp>
      <p:pic>
        <p:nvPicPr>
          <p:cNvPr id="2" name="Picture 1" descr="Two spheres each covered with small bumps representing the virus on one side of the image.  On the other side of the image is a man and a woman, side by side coughing.  There is a large arrow pointing from the man's head to the woman's head indicating the spread of germs." title="Germs being spread">
            <a:extLst>
              <a:ext uri="{FF2B5EF4-FFF2-40B4-BE49-F238E27FC236}">
                <a16:creationId xmlns:a16="http://schemas.microsoft.com/office/drawing/2014/main" xmlns="" id="{95E5F9F6-655F-4F5D-ABF9-E38C1CA64900}"/>
              </a:ext>
            </a:extLst>
          </p:cNvPr>
          <p:cNvPicPr>
            <a:picLocks noChangeAspect="1"/>
          </p:cNvPicPr>
          <p:nvPr/>
        </p:nvPicPr>
        <p:blipFill rotWithShape="1">
          <a:blip r:embed="rId4"/>
          <a:srcRect l="31384" t="40218" r="26308" b="25851"/>
          <a:stretch/>
        </p:blipFill>
        <p:spPr>
          <a:xfrm>
            <a:off x="853819" y="791141"/>
            <a:ext cx="7799628" cy="3516923"/>
          </a:xfrm>
          <a:prstGeom prst="rect">
            <a:avLst/>
          </a:prstGeom>
        </p:spPr>
      </p:pic>
      <p:pic>
        <p:nvPicPr>
          <p:cNvPr id="4" name="Slide02">
            <a:hlinkClick r:id="" action="ppaction://media"/>
            <a:extLst>
              <a:ext uri="{FF2B5EF4-FFF2-40B4-BE49-F238E27FC236}">
                <a16:creationId xmlns:a16="http://schemas.microsoft.com/office/drawing/2014/main" xmlns="" id="{FABC8F6C-E70D-4379-8258-D0B7A16430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462" y="6188064"/>
            <a:ext cx="609600" cy="609600"/>
          </a:xfrm>
          <a:prstGeom prst="rect">
            <a:avLst/>
          </a:prstGeom>
        </p:spPr>
      </p:pic>
    </p:spTree>
    <p:extLst>
      <p:ext uri="{BB962C8B-B14F-4D97-AF65-F5344CB8AC3E}">
        <p14:creationId xmlns:p14="http://schemas.microsoft.com/office/powerpoint/2010/main" val="30796074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86854"/>
            <a:ext cx="7886700" cy="5590109"/>
          </a:xfrm>
        </p:spPr>
        <p:txBody>
          <a:bodyPr>
            <a:normAutofit/>
          </a:bodyPr>
          <a:lstStyle/>
          <a:p>
            <a:pPr marL="0" lvl="0" indent="0" algn="ctr">
              <a:spcBef>
                <a:spcPts val="0"/>
              </a:spcBef>
              <a:buNone/>
            </a:pPr>
            <a:r>
              <a:rPr lang="en-US" sz="3300" dirty="0">
                <a:solidFill>
                  <a:prstClr val="black"/>
                </a:solidFill>
              </a:rPr>
              <a:t>- Thank You -  </a:t>
            </a:r>
          </a:p>
          <a:p>
            <a:pPr marL="0" lvl="0" indent="0" algn="ctr">
              <a:spcBef>
                <a:spcPts val="0"/>
              </a:spcBef>
              <a:buNone/>
            </a:pPr>
            <a:endParaRPr lang="en-US" dirty="0">
              <a:solidFill>
                <a:prstClr val="black"/>
              </a:solidFill>
            </a:endParaRPr>
          </a:p>
          <a:p>
            <a:pPr marL="0" lvl="0" indent="0" algn="ctr">
              <a:spcBef>
                <a:spcPts val="0"/>
              </a:spcBef>
              <a:buNone/>
            </a:pPr>
            <a:r>
              <a:rPr lang="en-US" dirty="0">
                <a:solidFill>
                  <a:prstClr val="black"/>
                </a:solidFill>
              </a:rPr>
              <a:t>Audio </a:t>
            </a:r>
          </a:p>
          <a:p>
            <a:pPr marL="0" lvl="0" indent="0" algn="ctr">
              <a:spcBef>
                <a:spcPts val="0"/>
              </a:spcBef>
              <a:buNone/>
            </a:pPr>
            <a:endParaRPr lang="en-US" sz="800" dirty="0">
              <a:solidFill>
                <a:prstClr val="black"/>
              </a:solidFill>
            </a:endParaRPr>
          </a:p>
          <a:p>
            <a:pPr marL="0" lvl="0" indent="0" algn="ctr">
              <a:spcBef>
                <a:spcPts val="0"/>
              </a:spcBef>
              <a:buNone/>
            </a:pPr>
            <a:r>
              <a:rPr lang="en-US" sz="2000" dirty="0">
                <a:solidFill>
                  <a:prstClr val="black"/>
                </a:solidFill>
              </a:rPr>
              <a:t>Talking Information Center Network (TIC)</a:t>
            </a:r>
          </a:p>
          <a:p>
            <a:pPr marL="0" lvl="0" indent="0" algn="ctr">
              <a:spcBef>
                <a:spcPts val="0"/>
              </a:spcBef>
              <a:buNone/>
            </a:pPr>
            <a:endParaRPr lang="en-US" dirty="0">
              <a:solidFill>
                <a:prstClr val="black"/>
              </a:solidFill>
            </a:endParaRPr>
          </a:p>
          <a:p>
            <a:pPr marL="0" lvl="0" indent="0" algn="ctr">
              <a:spcBef>
                <a:spcPts val="0"/>
              </a:spcBef>
              <a:buNone/>
            </a:pPr>
            <a:r>
              <a:rPr lang="en-US" dirty="0">
                <a:solidFill>
                  <a:prstClr val="black"/>
                </a:solidFill>
              </a:rPr>
              <a:t>Description </a:t>
            </a:r>
            <a:endParaRPr lang="en-US" sz="2000" dirty="0">
              <a:solidFill>
                <a:prstClr val="black"/>
              </a:solidFill>
            </a:endParaRPr>
          </a:p>
          <a:p>
            <a:pPr marL="0" lvl="0" indent="0">
              <a:spcBef>
                <a:spcPts val="0"/>
              </a:spcBef>
              <a:buNone/>
            </a:pPr>
            <a:endParaRPr lang="en-US" sz="800" dirty="0">
              <a:solidFill>
                <a:prstClr val="black"/>
              </a:solidFill>
            </a:endParaRPr>
          </a:p>
          <a:p>
            <a:pPr marL="0" lvl="0" indent="0">
              <a:spcBef>
                <a:spcPts val="0"/>
              </a:spcBef>
              <a:buNone/>
            </a:pPr>
            <a:r>
              <a:rPr lang="en-US" sz="2000" dirty="0">
                <a:solidFill>
                  <a:prstClr val="black"/>
                </a:solidFill>
              </a:rPr>
              <a:t>Ruth Bokulic </a:t>
            </a:r>
          </a:p>
          <a:p>
            <a:pPr marL="0" lvl="0" indent="0">
              <a:spcBef>
                <a:spcPts val="0"/>
              </a:spcBef>
              <a:buNone/>
            </a:pPr>
            <a:r>
              <a:rPr lang="en-US" sz="2000" dirty="0">
                <a:solidFill>
                  <a:prstClr val="black"/>
                </a:solidFill>
              </a:rPr>
              <a:t>Orientation and Mobility Assistant, WDC</a:t>
            </a:r>
          </a:p>
          <a:p>
            <a:pPr marL="0" lvl="0" indent="0">
              <a:spcBef>
                <a:spcPts val="0"/>
              </a:spcBef>
              <a:buNone/>
            </a:pPr>
            <a:endParaRPr lang="en-US" sz="800" dirty="0">
              <a:solidFill>
                <a:prstClr val="black"/>
              </a:solidFill>
            </a:endParaRPr>
          </a:p>
          <a:p>
            <a:pPr marL="0" lvl="0" indent="0">
              <a:spcBef>
                <a:spcPts val="0"/>
              </a:spcBef>
              <a:buNone/>
            </a:pPr>
            <a:r>
              <a:rPr lang="en-US" sz="2000" dirty="0">
                <a:solidFill>
                  <a:prstClr val="black"/>
                </a:solidFill>
              </a:rPr>
              <a:t>Karen Leger </a:t>
            </a:r>
          </a:p>
          <a:p>
            <a:pPr marL="0" lvl="0" indent="0">
              <a:spcBef>
                <a:spcPts val="0"/>
              </a:spcBef>
              <a:buNone/>
            </a:pPr>
            <a:r>
              <a:rPr lang="en-US" sz="2000" dirty="0">
                <a:solidFill>
                  <a:prstClr val="black"/>
                </a:solidFill>
              </a:rPr>
              <a:t>Orientation and Mobility Assistant, SE Region/WDC</a:t>
            </a:r>
          </a:p>
          <a:p>
            <a:pPr marL="0" lvl="0" indent="0">
              <a:spcBef>
                <a:spcPts val="0"/>
              </a:spcBef>
              <a:buNone/>
            </a:pPr>
            <a:endParaRPr lang="en-US" sz="800" dirty="0">
              <a:solidFill>
                <a:prstClr val="black"/>
              </a:solidFill>
            </a:endParaRPr>
          </a:p>
          <a:p>
            <a:pPr marL="0" lvl="0" indent="0">
              <a:spcBef>
                <a:spcPts val="0"/>
              </a:spcBef>
              <a:buNone/>
            </a:pPr>
            <a:r>
              <a:rPr lang="en-US" sz="2000" dirty="0">
                <a:solidFill>
                  <a:prstClr val="black"/>
                </a:solidFill>
              </a:rPr>
              <a:t>Lisa DiBonaventura, MA, COMS</a:t>
            </a:r>
          </a:p>
          <a:p>
            <a:pPr marL="0" lvl="0" indent="0">
              <a:spcBef>
                <a:spcPts val="0"/>
              </a:spcBef>
              <a:buNone/>
            </a:pPr>
            <a:r>
              <a:rPr lang="en-US" sz="2000">
                <a:solidFill>
                  <a:prstClr val="black"/>
                </a:solidFill>
              </a:rPr>
              <a:t>Statewide Director, Vision and Vision Loss Services, DDS</a:t>
            </a:r>
          </a:p>
          <a:p>
            <a:pPr marL="0" indent="0">
              <a:buNone/>
            </a:pPr>
            <a:endParaRPr lang="en-US" dirty="0"/>
          </a:p>
        </p:txBody>
      </p:sp>
      <p:pic>
        <p:nvPicPr>
          <p:cNvPr id="2" name="Slide20">
            <a:hlinkClick r:id="" action="ppaction://media"/>
            <a:extLst>
              <a:ext uri="{FF2B5EF4-FFF2-40B4-BE49-F238E27FC236}">
                <a16:creationId xmlns:a16="http://schemas.microsoft.com/office/drawing/2014/main" xmlns="" id="{7D2A0EEB-D411-4EED-A228-43E975ABFA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 y="5872163"/>
            <a:ext cx="609600" cy="609600"/>
          </a:xfrm>
          <a:prstGeom prst="rect">
            <a:avLst/>
          </a:prstGeom>
        </p:spPr>
      </p:pic>
    </p:spTree>
    <p:extLst>
      <p:ext uri="{BB962C8B-B14F-4D97-AF65-F5344CB8AC3E}">
        <p14:creationId xmlns:p14="http://schemas.microsoft.com/office/powerpoint/2010/main" val="35704026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48" y="4768948"/>
            <a:ext cx="8233997" cy="1609348"/>
          </a:xfrm>
        </p:spPr>
        <p:txBody>
          <a:bodyPr>
            <a:normAutofit/>
          </a:bodyPr>
          <a:lstStyle/>
          <a:p>
            <a:pPr marL="0" indent="0">
              <a:buNone/>
            </a:pPr>
            <a:r>
              <a:rPr lang="en-US" dirty="0"/>
              <a:t>If myself, a staff member, or somebody in my house is sick, my house manager will help everybody in the house get tested.</a:t>
            </a:r>
          </a:p>
        </p:txBody>
      </p:sp>
      <p:pic>
        <p:nvPicPr>
          <p:cNvPr id="2" name="Picture 1" descr="Outline of a house with the faces of six smiling people.  Tree stands beside the house." title="House, people and tree">
            <a:extLst>
              <a:ext uri="{FF2B5EF4-FFF2-40B4-BE49-F238E27FC236}">
                <a16:creationId xmlns:a16="http://schemas.microsoft.com/office/drawing/2014/main" xmlns="" id="{9C6DDDF2-C1C8-4E36-AC67-B42AA946BDE1}"/>
              </a:ext>
            </a:extLst>
          </p:cNvPr>
          <p:cNvPicPr>
            <a:picLocks noChangeAspect="1"/>
          </p:cNvPicPr>
          <p:nvPr/>
        </p:nvPicPr>
        <p:blipFill rotWithShape="1">
          <a:blip r:embed="rId4"/>
          <a:srcRect l="21538" t="28999" r="57693" b="42817"/>
          <a:stretch/>
        </p:blipFill>
        <p:spPr>
          <a:xfrm>
            <a:off x="2222695" y="479704"/>
            <a:ext cx="4698610" cy="3584864"/>
          </a:xfrm>
          <a:prstGeom prst="rect">
            <a:avLst/>
          </a:prstGeom>
        </p:spPr>
      </p:pic>
      <p:pic>
        <p:nvPicPr>
          <p:cNvPr id="4" name="Slide03">
            <a:hlinkClick r:id="" action="ppaction://media"/>
            <a:extLst>
              <a:ext uri="{FF2B5EF4-FFF2-40B4-BE49-F238E27FC236}">
                <a16:creationId xmlns:a16="http://schemas.microsoft.com/office/drawing/2014/main" xmlns="" id="{2BBFCD19-F30C-44F8-B08E-FBDAFD4A1B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9005" y="6073496"/>
            <a:ext cx="609600" cy="609600"/>
          </a:xfrm>
          <a:prstGeom prst="rect">
            <a:avLst/>
          </a:prstGeom>
        </p:spPr>
      </p:pic>
    </p:spTree>
    <p:extLst>
      <p:ext uri="{BB962C8B-B14F-4D97-AF65-F5344CB8AC3E}">
        <p14:creationId xmlns:p14="http://schemas.microsoft.com/office/powerpoint/2010/main" val="42075981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48" y="4768948"/>
            <a:ext cx="8233997" cy="1609348"/>
          </a:xfrm>
        </p:spPr>
        <p:txBody>
          <a:bodyPr>
            <a:normAutofit/>
          </a:bodyPr>
          <a:lstStyle/>
          <a:p>
            <a:pPr marL="0" indent="0">
              <a:buNone/>
            </a:pPr>
            <a:r>
              <a:rPr lang="en-US" dirty="0"/>
              <a:t>Fallon Ambulance will come to the house.  There will not be a siren or lights because this is not an emergency.</a:t>
            </a:r>
          </a:p>
        </p:txBody>
      </p:sp>
      <p:sp>
        <p:nvSpPr>
          <p:cNvPr id="4" name="TextBox 3">
            <a:extLst>
              <a:ext uri="{FF2B5EF4-FFF2-40B4-BE49-F238E27FC236}">
                <a16:creationId xmlns:a16="http://schemas.microsoft.com/office/drawing/2014/main" xmlns="" id="{494877A1-B9B1-44E0-998A-1A318A9F5846}"/>
              </a:ext>
            </a:extLst>
          </p:cNvPr>
          <p:cNvSpPr txBox="1"/>
          <p:nvPr/>
        </p:nvSpPr>
        <p:spPr>
          <a:xfrm>
            <a:off x="6879102" y="6470390"/>
            <a:ext cx="2220686" cy="246221"/>
          </a:xfrm>
          <a:prstGeom prst="rect">
            <a:avLst/>
          </a:prstGeom>
          <a:noFill/>
        </p:spPr>
        <p:txBody>
          <a:bodyPr wrap="square" rtlCol="0">
            <a:spAutoFit/>
          </a:bodyPr>
          <a:lstStyle/>
          <a:p>
            <a:r>
              <a:rPr lang="en-US" sz="1000" dirty="0"/>
              <a:t>Photo from www.fallonambulance.com</a:t>
            </a:r>
          </a:p>
        </p:txBody>
      </p:sp>
      <p:pic>
        <p:nvPicPr>
          <p:cNvPr id="5" name="Picture 2" descr="Fallon ambulance" title="Ambulance">
            <a:extLst>
              <a:ext uri="{FF2B5EF4-FFF2-40B4-BE49-F238E27FC236}">
                <a16:creationId xmlns:a16="http://schemas.microsoft.com/office/drawing/2014/main" xmlns="" id="{6B22DB4E-C16B-45CA-9F47-0B6438BEDEF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0722" b="90928" l="23667" r="51067">
                        <a14:foregroundMark x1="25067" y1="54021" x2="27867" y2="49485"/>
                        <a14:foregroundMark x1="27867" y1="49485" x2="37800" y2="51753"/>
                        <a14:foregroundMark x1="37800" y1="51753" x2="41333" y2="51546"/>
                        <a14:foregroundMark x1="49354" y1="70313" x2="51467" y2="75258"/>
                        <a14:foregroundMark x1="41333" y1="51546" x2="45185" y2="60559"/>
                        <a14:foregroundMark x1="51467" y1="75258" x2="51533" y2="85361"/>
                        <a14:foregroundMark x1="51533" y1="85361" x2="41867" y2="92577"/>
                        <a14:foregroundMark x1="41867" y1="92577" x2="39333" y2="86392"/>
                        <a14:foregroundMark x1="39333" y1="86392" x2="32467" y2="84742"/>
                        <a14:foregroundMark x1="32467" y1="84742" x2="29600" y2="88454"/>
                        <a14:foregroundMark x1="29600" y1="88454" x2="26533" y2="85361"/>
                        <a14:foregroundMark x1="26533" y1="85361" x2="24000" y2="79588"/>
                        <a14:foregroundMark x1="24000" y1="79588" x2="23493" y2="73580"/>
                        <a14:foregroundMark x1="24799" y1="72269" x2="42200" y2="83505"/>
                        <a14:foregroundMark x1="42200" y1="83505" x2="46467" y2="78557"/>
                        <a14:foregroundMark x1="46467" y1="78557" x2="50067" y2="80206"/>
                        <a14:foregroundMark x1="50067" y1="80206" x2="48600" y2="79381"/>
                        <a14:foregroundMark x1="26933" y1="52371" x2="27533" y2="52165"/>
                        <a14:foregroundMark x1="37467" y1="54639" x2="37533" y2="52577"/>
                        <a14:foregroundMark x1="40733" y1="54433" x2="40467" y2="54639"/>
                        <a14:foregroundMark x1="39733" y1="63505" x2="40800" y2="72784"/>
                        <a14:foregroundMark x1="40800" y1="72784" x2="39267" y2="64330"/>
                        <a14:foregroundMark x1="39267" y1="64330" x2="38733" y2="66598"/>
                        <a14:foregroundMark x1="41733" y1="50722" x2="42667" y2="51340"/>
                        <a14:foregroundMark x1="23733" y1="73402" x2="25333" y2="53402"/>
                        <a14:foregroundMark x1="25333" y1="53402" x2="25200" y2="63093"/>
                        <a14:foregroundMark x1="25200" y1="63093" x2="25733" y2="57938"/>
                        <a14:foregroundMark x1="23800" y1="72371" x2="25000" y2="52784"/>
                        <a14:foregroundMark x1="25000" y1="52784" x2="25200" y2="52577"/>
                        <a14:foregroundMark x1="23800" y1="70722" x2="24400" y2="63093"/>
                        <a14:foregroundMark x1="23867" y1="68454" x2="24400" y2="63093"/>
                        <a14:foregroundMark x1="24400" y1="64124" x2="24200" y2="68041"/>
                        <a14:foregroundMark x1="32333" y1="66392" x2="35600" y2="65773"/>
                        <a14:foregroundMark x1="35600" y1="65773" x2="37133" y2="66598"/>
                        <a14:foregroundMark x1="41867" y1="59381" x2="45733" y2="66804"/>
                        <a14:foregroundMark x1="43667" y1="89897" x2="42600" y2="87629"/>
                        <a14:foregroundMark x1="50533" y1="85773" x2="51067" y2="75258"/>
                        <a14:foregroundMark x1="51067" y1="75258" x2="50533" y2="83711"/>
                        <a14:foregroundMark x1="50600" y1="83918" x2="50600" y2="82680"/>
                        <a14:backgroundMark x1="23963" y1="67927" x2="23533" y2="73608"/>
                        <a14:backgroundMark x1="24337" y1="62980" x2="24256" y2="64054"/>
                        <a14:backgroundMark x1="23506" y1="71598" x2="23400" y2="63505"/>
                        <a14:backgroundMark x1="23523" y1="72865" x2="23507" y2="71616"/>
                        <a14:backgroundMark x1="23547" y1="74679" x2="23527" y2="73173"/>
                        <a14:backgroundMark x1="23533" y1="73608" x2="23538" y2="74021"/>
                        <a14:backgroundMark x1="23400" y1="63505" x2="23933" y2="56907"/>
                        <a14:backgroundMark x1="45533" y1="59794" x2="47600" y2="67216"/>
                        <a14:backgroundMark x1="47600" y1="67216" x2="46933" y2="60619"/>
                        <a14:backgroundMark x1="48133" y1="68247" x2="49467" y2="69897"/>
                        <a14:backgroundMark x1="48400" y1="66804" x2="48467" y2="68041"/>
                      </a14:backgroundRemoval>
                    </a14:imgEffect>
                  </a14:imgLayer>
                </a14:imgProps>
              </a:ext>
              <a:ext uri="{28A0092B-C50C-407E-A947-70E740481C1C}">
                <a14:useLocalDpi xmlns:a14="http://schemas.microsoft.com/office/drawing/2010/main" val="0"/>
              </a:ext>
            </a:extLst>
          </a:blip>
          <a:srcRect l="22461" t="45836" r="47385" b="3334"/>
          <a:stretch/>
        </p:blipFill>
        <p:spPr bwMode="auto">
          <a:xfrm>
            <a:off x="2264898" y="1365980"/>
            <a:ext cx="4614204" cy="2514369"/>
          </a:xfrm>
          <a:prstGeom prst="rect">
            <a:avLst/>
          </a:prstGeom>
          <a:noFill/>
          <a:extLst>
            <a:ext uri="{909E8E84-426E-40DD-AFC4-6F175D3DCCD1}">
              <a14:hiddenFill xmlns:a14="http://schemas.microsoft.com/office/drawing/2010/main">
                <a:solidFill>
                  <a:srgbClr val="FFFFFF"/>
                </a:solidFill>
              </a14:hiddenFill>
            </a:ext>
          </a:extLst>
        </p:spPr>
      </p:pic>
      <p:pic>
        <p:nvPicPr>
          <p:cNvPr id="2" name="Slide04">
            <a:hlinkClick r:id="" action="ppaction://media"/>
            <a:extLst>
              <a:ext uri="{FF2B5EF4-FFF2-40B4-BE49-F238E27FC236}">
                <a16:creationId xmlns:a16="http://schemas.microsoft.com/office/drawing/2014/main" xmlns="" id="{64B5247A-D752-46A2-A2E5-22CBDBCFFF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2" y="6157085"/>
            <a:ext cx="609600" cy="609600"/>
          </a:xfrm>
          <a:prstGeom prst="rect">
            <a:avLst/>
          </a:prstGeom>
        </p:spPr>
      </p:pic>
    </p:spTree>
    <p:extLst>
      <p:ext uri="{BB962C8B-B14F-4D97-AF65-F5344CB8AC3E}">
        <p14:creationId xmlns:p14="http://schemas.microsoft.com/office/powerpoint/2010/main" val="41118971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008728"/>
            <a:ext cx="7886700" cy="1548063"/>
          </a:xfrm>
        </p:spPr>
        <p:txBody>
          <a:bodyPr>
            <a:normAutofit lnSpcReduction="10000"/>
          </a:bodyPr>
          <a:lstStyle/>
          <a:p>
            <a:pPr marL="0" indent="0">
              <a:buNone/>
            </a:pPr>
            <a:r>
              <a:rPr lang="en-US" dirty="0"/>
              <a:t>Two healthcare workers will test me right at our house.  They will knock on the door.  We don’t know exactly when they will come so we should try to be ready.</a:t>
            </a:r>
          </a:p>
        </p:txBody>
      </p:sp>
      <p:pic>
        <p:nvPicPr>
          <p:cNvPr id="2" name="Picture 1" descr="Hand knocking on door, man at the ready and hand with thumb up." title="Door knock, man, thumbs up">
            <a:extLst>
              <a:ext uri="{FF2B5EF4-FFF2-40B4-BE49-F238E27FC236}">
                <a16:creationId xmlns:a16="http://schemas.microsoft.com/office/drawing/2014/main" xmlns="" id="{CA890643-FEC5-4BC6-BB08-16848DE782C6}"/>
              </a:ext>
            </a:extLst>
          </p:cNvPr>
          <p:cNvPicPr>
            <a:picLocks noChangeAspect="1"/>
          </p:cNvPicPr>
          <p:nvPr/>
        </p:nvPicPr>
        <p:blipFill rotWithShape="1">
          <a:blip r:embed="rId4"/>
          <a:srcRect l="20461" t="34471" r="36307" b="30777"/>
          <a:stretch/>
        </p:blipFill>
        <p:spPr>
          <a:xfrm>
            <a:off x="1085871" y="1350498"/>
            <a:ext cx="6972257" cy="3151164"/>
          </a:xfrm>
          <a:prstGeom prst="rect">
            <a:avLst/>
          </a:prstGeom>
        </p:spPr>
      </p:pic>
      <p:pic>
        <p:nvPicPr>
          <p:cNvPr id="4" name="Slide05">
            <a:hlinkClick r:id="" action="ppaction://media"/>
            <a:extLst>
              <a:ext uri="{FF2B5EF4-FFF2-40B4-BE49-F238E27FC236}">
                <a16:creationId xmlns:a16="http://schemas.microsoft.com/office/drawing/2014/main" xmlns="" id="{83EB05A1-D223-4A68-822A-576CF6C508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7715" y="6128657"/>
            <a:ext cx="609600" cy="609600"/>
          </a:xfrm>
          <a:prstGeom prst="rect">
            <a:avLst/>
          </a:prstGeom>
        </p:spPr>
      </p:pic>
    </p:spTree>
    <p:extLst>
      <p:ext uri="{BB962C8B-B14F-4D97-AF65-F5344CB8AC3E}">
        <p14:creationId xmlns:p14="http://schemas.microsoft.com/office/powerpoint/2010/main" val="40987397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3751928"/>
            <a:ext cx="8318402" cy="3051084"/>
          </a:xfrm>
        </p:spPr>
        <p:txBody>
          <a:bodyPr>
            <a:normAutofit lnSpcReduction="10000"/>
          </a:bodyPr>
          <a:lstStyle/>
          <a:p>
            <a:pPr marL="0" indent="0">
              <a:buNone/>
            </a:pPr>
            <a:r>
              <a:rPr lang="en-US" dirty="0"/>
              <a:t>The healthcare workers will be wearing a mask, gloves, gown, and face shield. The mask covers the healthcare workers nose and mouth; gloves cover each of their fingers and hands; the gown covers their clothes, and the clear plastic face shield that the healthcare worker can see through, covers their face and neck. The healthcare workers see lots of patients, so they need to protect everybody from germs.</a:t>
            </a:r>
          </a:p>
        </p:txBody>
      </p:sp>
      <p:pic>
        <p:nvPicPr>
          <p:cNvPr id="5122" name="Picture 2" descr="Person standing with arms outstretched in mask, face shield, gloves, gown and booties." title="Health care worker in full personal protective equipment">
            <a:extLst>
              <a:ext uri="{FF2B5EF4-FFF2-40B4-BE49-F238E27FC236}">
                <a16:creationId xmlns:a16="http://schemas.microsoft.com/office/drawing/2014/main" xmlns="" id="{B55B26AB-A689-4BE7-A9B4-CDC8E1F3F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893" y="277208"/>
            <a:ext cx="2468879" cy="34747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8666AA25-F659-4CFE-8B57-7A14F8231C6D}"/>
              </a:ext>
            </a:extLst>
          </p:cNvPr>
          <p:cNvSpPr txBox="1"/>
          <p:nvPr/>
        </p:nvSpPr>
        <p:spPr>
          <a:xfrm>
            <a:off x="7220196" y="6556791"/>
            <a:ext cx="2220686" cy="246221"/>
          </a:xfrm>
          <a:prstGeom prst="rect">
            <a:avLst/>
          </a:prstGeom>
          <a:noFill/>
        </p:spPr>
        <p:txBody>
          <a:bodyPr wrap="square" rtlCol="0">
            <a:spAutoFit/>
          </a:bodyPr>
          <a:lstStyle/>
          <a:p>
            <a:r>
              <a:rPr lang="en-US" sz="1000" dirty="0"/>
              <a:t>Photo from www.nejm.org </a:t>
            </a:r>
          </a:p>
        </p:txBody>
      </p:sp>
      <p:pic>
        <p:nvPicPr>
          <p:cNvPr id="2" name="Slide06">
            <a:hlinkClick r:id="" action="ppaction://media"/>
            <a:extLst>
              <a:ext uri="{FF2B5EF4-FFF2-40B4-BE49-F238E27FC236}">
                <a16:creationId xmlns:a16="http://schemas.microsoft.com/office/drawing/2014/main" xmlns="" id="{497B74B9-099D-462E-BF74-32307985B4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6948" y="6375101"/>
            <a:ext cx="609600" cy="609600"/>
          </a:xfrm>
          <a:prstGeom prst="rect">
            <a:avLst/>
          </a:prstGeom>
        </p:spPr>
      </p:pic>
    </p:spTree>
    <p:extLst>
      <p:ext uri="{BB962C8B-B14F-4D97-AF65-F5344CB8AC3E}">
        <p14:creationId xmlns:p14="http://schemas.microsoft.com/office/powerpoint/2010/main" val="5193250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8318402" cy="1295474"/>
          </a:xfrm>
        </p:spPr>
        <p:txBody>
          <a:bodyPr>
            <a:normAutofit/>
          </a:bodyPr>
          <a:lstStyle/>
          <a:p>
            <a:pPr marL="0" indent="0">
              <a:buNone/>
            </a:pPr>
            <a:r>
              <a:rPr lang="en-US" dirty="0"/>
              <a:t>They will do the testing in my house or on a stretcher in the ambulance.  Everybody will be tested.  The healthcare workers are quick and efficient.</a:t>
            </a:r>
          </a:p>
        </p:txBody>
      </p:sp>
      <p:pic>
        <p:nvPicPr>
          <p:cNvPr id="2" name="Picture 1" descr="House with smiling person face in window; stretcher." title="House and Stretcher">
            <a:extLst>
              <a:ext uri="{FF2B5EF4-FFF2-40B4-BE49-F238E27FC236}">
                <a16:creationId xmlns:a16="http://schemas.microsoft.com/office/drawing/2014/main" xmlns="" id="{BD23AA47-E64D-4D47-9FDF-EA9EC90E212A}"/>
              </a:ext>
            </a:extLst>
          </p:cNvPr>
          <p:cNvPicPr>
            <a:picLocks noChangeAspect="1"/>
          </p:cNvPicPr>
          <p:nvPr/>
        </p:nvPicPr>
        <p:blipFill rotWithShape="1">
          <a:blip r:embed="rId4"/>
          <a:srcRect l="22307" t="28757" r="40000" b="40322"/>
          <a:stretch/>
        </p:blipFill>
        <p:spPr>
          <a:xfrm>
            <a:off x="1308295" y="1246235"/>
            <a:ext cx="6862666" cy="3165231"/>
          </a:xfrm>
          <a:prstGeom prst="rect">
            <a:avLst/>
          </a:prstGeom>
        </p:spPr>
      </p:pic>
      <p:pic>
        <p:nvPicPr>
          <p:cNvPr id="4" name="Slide07">
            <a:hlinkClick r:id="" action="ppaction://media"/>
            <a:extLst>
              <a:ext uri="{FF2B5EF4-FFF2-40B4-BE49-F238E27FC236}">
                <a16:creationId xmlns:a16="http://schemas.microsoft.com/office/drawing/2014/main" xmlns="" id="{87A7E762-E9CD-444A-855E-91C8643538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 y="6251991"/>
            <a:ext cx="609600" cy="609600"/>
          </a:xfrm>
          <a:prstGeom prst="rect">
            <a:avLst/>
          </a:prstGeom>
        </p:spPr>
      </p:pic>
    </p:spTree>
    <p:extLst>
      <p:ext uri="{BB962C8B-B14F-4D97-AF65-F5344CB8AC3E}">
        <p14:creationId xmlns:p14="http://schemas.microsoft.com/office/powerpoint/2010/main" val="2237619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776716"/>
            <a:ext cx="7886700" cy="1780075"/>
          </a:xfrm>
        </p:spPr>
        <p:txBody>
          <a:bodyPr>
            <a:normAutofit/>
          </a:bodyPr>
          <a:lstStyle/>
          <a:p>
            <a:pPr marL="0" indent="0">
              <a:buNone/>
            </a:pPr>
            <a:r>
              <a:rPr lang="en-US" dirty="0"/>
              <a:t>The test for COVID-19 is a called a nasopharyngeal swab. The swab looks like a long Q-tip, a thin flexible stick with tiny soft bristles at the end. It comes in a plastic container that keeps it clean. </a:t>
            </a:r>
          </a:p>
        </p:txBody>
      </p:sp>
      <p:pic>
        <p:nvPicPr>
          <p:cNvPr id="2050" name="Picture 2" descr="Nasopharyngeal swab and tube with cap" title="Nasopharyngeal swab">
            <a:extLst>
              <a:ext uri="{FF2B5EF4-FFF2-40B4-BE49-F238E27FC236}">
                <a16:creationId xmlns:a16="http://schemas.microsoft.com/office/drawing/2014/main" xmlns="" id="{A9422E1A-F96B-4A47-8399-4216C956CD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095" y="1480674"/>
            <a:ext cx="4908220" cy="27486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5770C67-20B4-4406-974E-E2111799F6A1}"/>
              </a:ext>
            </a:extLst>
          </p:cNvPr>
          <p:cNvSpPr txBox="1"/>
          <p:nvPr/>
        </p:nvSpPr>
        <p:spPr>
          <a:xfrm>
            <a:off x="7220196" y="6556791"/>
            <a:ext cx="2220686" cy="246221"/>
          </a:xfrm>
          <a:prstGeom prst="rect">
            <a:avLst/>
          </a:prstGeom>
          <a:noFill/>
        </p:spPr>
        <p:txBody>
          <a:bodyPr wrap="square" rtlCol="0">
            <a:spAutoFit/>
          </a:bodyPr>
          <a:lstStyle/>
          <a:p>
            <a:r>
              <a:rPr lang="en-US" sz="1000" dirty="0"/>
              <a:t>Photo from www.hpnonline.com </a:t>
            </a:r>
          </a:p>
        </p:txBody>
      </p:sp>
      <p:pic>
        <p:nvPicPr>
          <p:cNvPr id="2" name="Slide08">
            <a:hlinkClick r:id="" action="ppaction://media"/>
            <a:extLst>
              <a:ext uri="{FF2B5EF4-FFF2-40B4-BE49-F238E27FC236}">
                <a16:creationId xmlns:a16="http://schemas.microsoft.com/office/drawing/2014/main" xmlns="" id="{DF272D29-7C7E-4843-8EE6-AFA6FDA38B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4172" y="6289766"/>
            <a:ext cx="609600" cy="609600"/>
          </a:xfrm>
          <a:prstGeom prst="rect">
            <a:avLst/>
          </a:prstGeom>
        </p:spPr>
      </p:pic>
    </p:spTree>
    <p:extLst>
      <p:ext uri="{BB962C8B-B14F-4D97-AF65-F5344CB8AC3E}">
        <p14:creationId xmlns:p14="http://schemas.microsoft.com/office/powerpoint/2010/main" val="6673956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lnSpcReduction="10000"/>
          </a:bodyPr>
          <a:lstStyle/>
          <a:p>
            <a:pPr marL="0" indent="0" algn="ctr">
              <a:buNone/>
            </a:pPr>
            <a:r>
              <a:rPr lang="en-US" dirty="0"/>
              <a:t>The swab traps germs to check if I have COVID-19. Germs can look like tiny round balls or droplets.</a:t>
            </a:r>
          </a:p>
          <a:p>
            <a:pPr marL="0" indent="0" algn="ctr">
              <a:buNone/>
            </a:pPr>
            <a:r>
              <a:rPr lang="en-US" dirty="0"/>
              <a:t>  </a:t>
            </a:r>
          </a:p>
        </p:txBody>
      </p:sp>
      <p:pic>
        <p:nvPicPr>
          <p:cNvPr id="6" name="Picture 5" descr="Four spheres covered with bumps representing germs." title="Germs">
            <a:extLst>
              <a:ext uri="{FF2B5EF4-FFF2-40B4-BE49-F238E27FC236}">
                <a16:creationId xmlns:a16="http://schemas.microsoft.com/office/drawing/2014/main" xmlns="" id="{BBA791CB-2106-45BE-A0B9-C441B447A8B1}"/>
              </a:ext>
            </a:extLst>
          </p:cNvPr>
          <p:cNvPicPr>
            <a:picLocks noChangeAspect="1"/>
          </p:cNvPicPr>
          <p:nvPr/>
        </p:nvPicPr>
        <p:blipFill rotWithShape="1">
          <a:blip r:embed="rId4">
            <a:clrChange>
              <a:clrFrom>
                <a:srgbClr val="FFFFFF"/>
              </a:clrFrom>
              <a:clrTo>
                <a:srgbClr val="FFFFFF">
                  <a:alpha val="0"/>
                </a:srgbClr>
              </a:clrTo>
            </a:clrChange>
          </a:blip>
          <a:srcRect l="31384" t="40218" r="49739" b="25851"/>
          <a:stretch/>
        </p:blipFill>
        <p:spPr>
          <a:xfrm>
            <a:off x="1959858" y="1250382"/>
            <a:ext cx="2719019" cy="2747887"/>
          </a:xfrm>
          <a:prstGeom prst="rect">
            <a:avLst/>
          </a:prstGeom>
        </p:spPr>
      </p:pic>
      <p:pic>
        <p:nvPicPr>
          <p:cNvPr id="8" name="Picture 7">
            <a:extLst>
              <a:ext uri="{FF2B5EF4-FFF2-40B4-BE49-F238E27FC236}">
                <a16:creationId xmlns:a16="http://schemas.microsoft.com/office/drawing/2014/main" xmlns="" id="{EDC16DA6-0381-4F2B-AE25-FC22325000B2}"/>
              </a:ext>
            </a:extLst>
          </p:cNvPr>
          <p:cNvPicPr>
            <a:picLocks noChangeAspect="1"/>
          </p:cNvPicPr>
          <p:nvPr/>
        </p:nvPicPr>
        <p:blipFill rotWithShape="1">
          <a:blip r:embed="rId4">
            <a:clrChange>
              <a:clrFrom>
                <a:srgbClr val="FFFFFF"/>
              </a:clrFrom>
              <a:clrTo>
                <a:srgbClr val="FFFFFF">
                  <a:alpha val="0"/>
                </a:srgbClr>
              </a:clrTo>
            </a:clrChange>
          </a:blip>
          <a:srcRect l="31384" t="40218" r="49739" b="25851"/>
          <a:stretch/>
        </p:blipFill>
        <p:spPr>
          <a:xfrm>
            <a:off x="3976684" y="2267209"/>
            <a:ext cx="2719019" cy="2747887"/>
          </a:xfrm>
          <a:prstGeom prst="rect">
            <a:avLst/>
          </a:prstGeom>
        </p:spPr>
      </p:pic>
      <p:pic>
        <p:nvPicPr>
          <p:cNvPr id="2" name="Slide09">
            <a:hlinkClick r:id="" action="ppaction://media"/>
            <a:extLst>
              <a:ext uri="{FF2B5EF4-FFF2-40B4-BE49-F238E27FC236}">
                <a16:creationId xmlns:a16="http://schemas.microsoft.com/office/drawing/2014/main" xmlns="" id="{E8131CCC-CF8F-441A-8F36-F05BD93FF4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8592" y="6193412"/>
            <a:ext cx="900116" cy="609600"/>
          </a:xfrm>
          <a:prstGeom prst="rect">
            <a:avLst/>
          </a:prstGeom>
        </p:spPr>
      </p:pic>
    </p:spTree>
    <p:extLst>
      <p:ext uri="{BB962C8B-B14F-4D97-AF65-F5344CB8AC3E}">
        <p14:creationId xmlns:p14="http://schemas.microsoft.com/office/powerpoint/2010/main" val="8726739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694</Words>
  <Application>Microsoft Office PowerPoint</Application>
  <PresentationFormat>Letter Paper (8.5x11 in)</PresentationFormat>
  <Paragraphs>43</Paragraphs>
  <Slides>20</Slides>
  <Notes>0</Notes>
  <HiddenSlides>0</HiddenSlides>
  <MMClips>20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Witter</dc:creator>
  <cp:lastModifiedBy> </cp:lastModifiedBy>
  <cp:revision>28</cp:revision>
  <dcterms:created xsi:type="dcterms:W3CDTF">2020-03-16T16:21:58Z</dcterms:created>
  <dcterms:modified xsi:type="dcterms:W3CDTF">2020-05-12T18:51:21Z</dcterms:modified>
</cp:coreProperties>
</file>