
<file path=[Content_Types].xml><?xml version="1.0" encoding="utf-8"?>
<Types xmlns="http://schemas.openxmlformats.org/package/2006/content-types">
  <Default Extension="mp3" ContentType="audio/unknown"/>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8" r:id="rId4"/>
    <p:sldId id="257" r:id="rId5"/>
    <p:sldId id="282" r:id="rId6"/>
    <p:sldId id="291" r:id="rId7"/>
    <p:sldId id="283" r:id="rId8"/>
    <p:sldId id="284" r:id="rId9"/>
    <p:sldId id="288" r:id="rId10"/>
    <p:sldId id="293" r:id="rId11"/>
    <p:sldId id="294" r:id="rId12"/>
    <p:sldId id="295" r:id="rId13"/>
    <p:sldId id="270" r:id="rId14"/>
    <p:sldId id="289" r:id="rId15"/>
    <p:sldId id="290" r:id="rId16"/>
    <p:sldId id="292" r:id="rId17"/>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3E5A3-3960-4617-9145-084947587EB7}" v="10" dt="2020-06-09T18:34:14.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9" d="100"/>
          <a:sy n="79" d="100"/>
        </p:scale>
        <p:origin x="-66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865703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512655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80980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5705800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12621-7597-454D-B5F2-ACC342D03C53}"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1566097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12621-7597-454D-B5F2-ACC342D03C53}"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19092116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12621-7597-454D-B5F2-ACC342D03C53}"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40432743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12621-7597-454D-B5F2-ACC342D03C53}"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4738702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12621-7597-454D-B5F2-ACC342D03C53}" type="datetimeFigureOut">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4149909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2621-7597-454D-B5F2-ACC342D03C53}"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886844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2621-7597-454D-B5F2-ACC342D03C53}"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022165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2621-7597-454D-B5F2-ACC342D03C53}" type="datetimeFigureOut">
              <a:rPr lang="en-US" smtClean="0"/>
              <a:t>7/15/2020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7B03-32CD-43D7-A8C8-28EE8AB2982A}" type="slidenum">
              <a:rPr lang="en-US" smtClean="0"/>
              <a:t>‹#›</a:t>
            </a:fld>
            <a:endParaRPr lang="en-US"/>
          </a:p>
        </p:txBody>
      </p:sp>
    </p:spTree>
    <p:extLst>
      <p:ext uri="{BB962C8B-B14F-4D97-AF65-F5344CB8AC3E}">
        <p14:creationId xmlns:p14="http://schemas.microsoft.com/office/powerpoint/2010/main" val="3645708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5.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5.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5.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hyperlink" Target="http://commons.wikimedia.org/wiki/File:Red_X.svg" TargetMode="Externa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hyperlink" Target="https://math.stackexchange.com/questions/2189832/diagonalization-and-eigenvalues-of-a-matrix/2189857"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5.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FF58CAD-EE12-40A4-9714-46F5AB03F861}"/>
              </a:ext>
            </a:extLst>
          </p:cNvPr>
          <p:cNvSpPr/>
          <p:nvPr/>
        </p:nvSpPr>
        <p:spPr>
          <a:xfrm>
            <a:off x="919326" y="41945"/>
            <a:ext cx="7347525" cy="1754326"/>
          </a:xfrm>
          <a:prstGeom prst="rect">
            <a:avLst/>
          </a:prstGeom>
          <a:noFill/>
        </p:spPr>
        <p:txBody>
          <a:bodyPr wrap="none" lIns="91440" tIns="45720" rIns="91440" bIns="45720">
            <a:spAutoFit/>
          </a:bodyPr>
          <a:lstStyle/>
          <a:p>
            <a:pPr algn="ctr"/>
            <a:r>
              <a:rPr lang="en-US" sz="5400" b="1" dirty="0">
                <a:ln w="0"/>
                <a:solidFill>
                  <a:srgbClr val="00B050"/>
                </a:solidFill>
                <a:effectLst>
                  <a:outerShdw blurRad="38100" dist="25400" dir="5400000" algn="ctr" rotWithShape="0">
                    <a:srgbClr val="6E747A">
                      <a:alpha val="43000"/>
                    </a:srgbClr>
                  </a:outerShdw>
                </a:effectLst>
              </a:rPr>
              <a:t>Having Visitors Over in a </a:t>
            </a:r>
          </a:p>
          <a:p>
            <a:pPr algn="ctr"/>
            <a:r>
              <a:rPr lang="en-US" sz="5400" b="1" dirty="0">
                <a:ln w="0"/>
                <a:solidFill>
                  <a:srgbClr val="00B050"/>
                </a:solidFill>
                <a:effectLst>
                  <a:outerShdw blurRad="38100" dist="25400" dir="5400000" algn="ctr" rotWithShape="0">
                    <a:srgbClr val="6E747A">
                      <a:alpha val="43000"/>
                    </a:srgbClr>
                  </a:outerShdw>
                </a:effectLst>
              </a:rPr>
              <a:t>Time of COVID-19</a:t>
            </a:r>
            <a:endParaRPr lang="en-US" sz="5400" b="1" cap="none" spc="0" dirty="0">
              <a:ln w="0"/>
              <a:solidFill>
                <a:srgbClr val="00B050"/>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xmlns="" id="{B96DDB85-9859-4F5B-AE00-27E284B8E887}"/>
              </a:ext>
            </a:extLst>
          </p:cNvPr>
          <p:cNvSpPr/>
          <p:nvPr/>
        </p:nvSpPr>
        <p:spPr>
          <a:xfrm>
            <a:off x="857002" y="5102228"/>
            <a:ext cx="7472175" cy="523220"/>
          </a:xfrm>
          <a:prstGeom prst="rect">
            <a:avLst/>
          </a:prstGeom>
          <a:noFill/>
        </p:spPr>
        <p:txBody>
          <a:bodyPr wrap="none" lIns="91440" tIns="45720" rIns="91440" bIns="45720">
            <a:spAutoFit/>
          </a:bodyPr>
          <a:lstStyle/>
          <a:p>
            <a:pPr algn="ctr"/>
            <a:r>
              <a:rPr lang="en-US" sz="2800" b="0" cap="none" spc="0" dirty="0">
                <a:ln w="0"/>
                <a:solidFill>
                  <a:srgbClr val="00B050"/>
                </a:solidFill>
                <a:effectLst>
                  <a:outerShdw blurRad="38100" dist="25400" dir="5400000" algn="ctr" rotWithShape="0">
                    <a:srgbClr val="6E747A">
                      <a:alpha val="43000"/>
                    </a:srgbClr>
                  </a:outerShdw>
                </a:effectLst>
              </a:rPr>
              <a:t>A Story about Recent </a:t>
            </a:r>
            <a:r>
              <a:rPr lang="en-US" sz="2800" dirty="0">
                <a:ln w="0"/>
                <a:solidFill>
                  <a:srgbClr val="00B050"/>
                </a:solidFill>
                <a:effectLst>
                  <a:outerShdw blurRad="38100" dist="25400" dir="5400000" algn="ctr" rotWithShape="0">
                    <a:srgbClr val="6E747A">
                      <a:alpha val="43000"/>
                    </a:srgbClr>
                  </a:outerShdw>
                </a:effectLst>
              </a:rPr>
              <a:t>Changes to the Visitor Policy</a:t>
            </a:r>
            <a:endParaRPr lang="en-US" sz="2800" b="0" cap="none" spc="0" dirty="0">
              <a:ln w="0"/>
              <a:solidFill>
                <a:srgbClr val="00B050"/>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xmlns="" id="{90A21958-7AC7-4229-89BC-8FC0760383F1}"/>
              </a:ext>
            </a:extLst>
          </p:cNvPr>
          <p:cNvSpPr txBox="1"/>
          <p:nvPr/>
        </p:nvSpPr>
        <p:spPr>
          <a:xfrm>
            <a:off x="2406639" y="5625448"/>
            <a:ext cx="6344509" cy="369332"/>
          </a:xfrm>
          <a:prstGeom prst="rect">
            <a:avLst/>
          </a:prstGeom>
          <a:noFill/>
        </p:spPr>
        <p:txBody>
          <a:bodyPr wrap="square" rtlCol="0">
            <a:spAutoFit/>
          </a:bodyPr>
          <a:lstStyle/>
          <a:p>
            <a:r>
              <a:rPr lang="en-US" dirty="0"/>
              <a:t>by Shannon Sousa, MS, CCC-SLP of Community Autism Resources</a:t>
            </a:r>
          </a:p>
        </p:txBody>
      </p:sp>
      <p:pic>
        <p:nvPicPr>
          <p:cNvPr id="5" name="Picture 4" descr="A close up of a logo&#10;&#10;Description automatically generated">
            <a:extLst>
              <a:ext uri="{FF2B5EF4-FFF2-40B4-BE49-F238E27FC236}">
                <a16:creationId xmlns:a16="http://schemas.microsoft.com/office/drawing/2014/main" xmlns="" id="{A789E038-B3BA-4095-9B7B-D3F9C1241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894" y="6173835"/>
            <a:ext cx="3434478" cy="523221"/>
          </a:xfrm>
          <a:prstGeom prst="rect">
            <a:avLst/>
          </a:prstGeom>
        </p:spPr>
      </p:pic>
      <p:pic>
        <p:nvPicPr>
          <p:cNvPr id="1026" name="Picture 2" descr="Two people in front of a house waving while wearing masks covering nose and mouth." title="People and House">
            <a:extLst>
              <a:ext uri="{FF2B5EF4-FFF2-40B4-BE49-F238E27FC236}">
                <a16:creationId xmlns:a16="http://schemas.microsoft.com/office/drawing/2014/main" xmlns="" id="{82A35BAB-4E50-4F0A-A61B-D18D1AF0B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103" y="1427233"/>
            <a:ext cx="4137501" cy="3837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ght click and select copy">
            <a:extLst>
              <a:ext uri="{FF2B5EF4-FFF2-40B4-BE49-F238E27FC236}">
                <a16:creationId xmlns:a16="http://schemas.microsoft.com/office/drawing/2014/main" xmlns="" id="{47951F94-3331-477E-AC91-3DFD1EB26ED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585" r="78129" b="84354"/>
          <a:stretch/>
        </p:blipFill>
        <p:spPr bwMode="auto">
          <a:xfrm>
            <a:off x="5697125" y="3002632"/>
            <a:ext cx="724477" cy="3089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ight click and select copy">
            <a:extLst>
              <a:ext uri="{FF2B5EF4-FFF2-40B4-BE49-F238E27FC236}">
                <a16:creationId xmlns:a16="http://schemas.microsoft.com/office/drawing/2014/main" xmlns="" id="{1568594D-8560-4081-8E07-21CE7C722AA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585" r="78129" b="84354"/>
          <a:stretch/>
        </p:blipFill>
        <p:spPr bwMode="auto">
          <a:xfrm>
            <a:off x="3537826" y="3027093"/>
            <a:ext cx="469425" cy="200171"/>
          </a:xfrm>
          <a:prstGeom prst="rect">
            <a:avLst/>
          </a:prstGeom>
          <a:noFill/>
          <a:extLst>
            <a:ext uri="{909E8E84-426E-40DD-AFC4-6F175D3DCCD1}">
              <a14:hiddenFill xmlns:a14="http://schemas.microsoft.com/office/drawing/2010/main">
                <a:solidFill>
                  <a:srgbClr val="FFFFFF"/>
                </a:solidFill>
              </a14:hiddenFill>
            </a:ext>
          </a:extLst>
        </p:spPr>
      </p:pic>
      <p:pic>
        <p:nvPicPr>
          <p:cNvPr id="2" name="01">
            <a:hlinkClick r:id="" action="ppaction://media"/>
            <a:extLst>
              <a:ext uri="{FF2B5EF4-FFF2-40B4-BE49-F238E27FC236}">
                <a16:creationId xmlns:a16="http://schemas.microsoft.com/office/drawing/2014/main" xmlns="" id="{3FCD3EE3-E011-4A3A-B838-EBFB6C62EE0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7239" y="2597571"/>
            <a:ext cx="609600" cy="609600"/>
          </a:xfrm>
          <a:prstGeom prst="rect">
            <a:avLst/>
          </a:prstGeom>
        </p:spPr>
      </p:pic>
    </p:spTree>
    <p:extLst>
      <p:ext uri="{BB962C8B-B14F-4D97-AF65-F5344CB8AC3E}">
        <p14:creationId xmlns:p14="http://schemas.microsoft.com/office/powerpoint/2010/main" val="3077738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BCA2039-2338-4EDF-91DE-0B3E3EC33441}"/>
              </a:ext>
            </a:extLst>
          </p:cNvPr>
          <p:cNvSpPr>
            <a:spLocks noGrp="1"/>
          </p:cNvSpPr>
          <p:nvPr>
            <p:ph idx="1"/>
          </p:nvPr>
        </p:nvSpPr>
        <p:spPr>
          <a:xfrm>
            <a:off x="154745" y="4768948"/>
            <a:ext cx="8792307" cy="2089052"/>
          </a:xfrm>
        </p:spPr>
        <p:txBody>
          <a:bodyPr>
            <a:normAutofit/>
          </a:bodyPr>
          <a:lstStyle/>
          <a:p>
            <a:pPr marL="0" indent="0">
              <a:buNone/>
            </a:pPr>
            <a:r>
              <a:rPr lang="en-US" dirty="0"/>
              <a:t>My visitor might bring food to share with me, but we cannot eat from the same plate or drink from the same cup.  We need to have our own plates and utensils.  I might not be allowed to keep the food if it has been touched.</a:t>
            </a:r>
          </a:p>
        </p:txBody>
      </p:sp>
      <p:pic>
        <p:nvPicPr>
          <p:cNvPr id="5" name="Picture 4">
            <a:extLst>
              <a:ext uri="{FF2B5EF4-FFF2-40B4-BE49-F238E27FC236}">
                <a16:creationId xmlns:a16="http://schemas.microsoft.com/office/drawing/2014/main" xmlns="" id="{7D0AE7C4-6F7E-4BBB-BACF-40FDF4C47FE0}"/>
              </a:ext>
            </a:extLst>
          </p:cNvPr>
          <p:cNvPicPr>
            <a:picLocks noChangeAspect="1"/>
          </p:cNvPicPr>
          <p:nvPr/>
        </p:nvPicPr>
        <p:blipFill rotWithShape="1">
          <a:blip r:embed="rId4">
            <a:clrChange>
              <a:clrFrom>
                <a:srgbClr val="FFFFFF"/>
              </a:clrFrom>
              <a:clrTo>
                <a:srgbClr val="FFFFFF">
                  <a:alpha val="0"/>
                </a:srgbClr>
              </a:clrTo>
            </a:clrChange>
          </a:blip>
          <a:srcRect l="6883" t="1672" r="5454" b="10620"/>
          <a:stretch/>
        </p:blipFill>
        <p:spPr>
          <a:xfrm>
            <a:off x="5287513" y="717453"/>
            <a:ext cx="3659539" cy="3460652"/>
          </a:xfrm>
          <a:prstGeom prst="rect">
            <a:avLst/>
          </a:prstGeom>
        </p:spPr>
      </p:pic>
      <p:pic>
        <p:nvPicPr>
          <p:cNvPr id="6" name="Picture 5" descr="Image of man and woman stadning side by side each holding a bowl of ice cream and a sppon. Both are wearing masks covering nose and mouth." title="Eating">
            <a:extLst>
              <a:ext uri="{FF2B5EF4-FFF2-40B4-BE49-F238E27FC236}">
                <a16:creationId xmlns:a16="http://schemas.microsoft.com/office/drawing/2014/main" xmlns="" id="{3ED3EDC9-8270-4FDC-8A92-D0672112ED91}"/>
              </a:ext>
            </a:extLst>
          </p:cNvPr>
          <p:cNvPicPr>
            <a:picLocks noChangeAspect="1"/>
          </p:cNvPicPr>
          <p:nvPr/>
        </p:nvPicPr>
        <p:blipFill rotWithShape="1">
          <a:blip r:embed="rId5">
            <a:clrChange>
              <a:clrFrom>
                <a:srgbClr val="FFFFFF"/>
              </a:clrFrom>
              <a:clrTo>
                <a:srgbClr val="FFFFFF">
                  <a:alpha val="0"/>
                </a:srgbClr>
              </a:clrTo>
            </a:clrChange>
          </a:blip>
          <a:srcRect l="4263" t="1420" r="3311" b="10619"/>
          <a:stretch/>
        </p:blipFill>
        <p:spPr>
          <a:xfrm>
            <a:off x="362045" y="575036"/>
            <a:ext cx="4164037" cy="3745485"/>
          </a:xfrm>
          <a:prstGeom prst="rect">
            <a:avLst/>
          </a:prstGeom>
        </p:spPr>
      </p:pic>
      <p:pic>
        <p:nvPicPr>
          <p:cNvPr id="7" name="Picture 4" descr="right click and select copy">
            <a:extLst>
              <a:ext uri="{FF2B5EF4-FFF2-40B4-BE49-F238E27FC236}">
                <a16:creationId xmlns:a16="http://schemas.microsoft.com/office/drawing/2014/main" xmlns="" id="{DF8BB4BD-74F0-4F20-A6CC-06EAEF11DA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95" t="5585" r="82410" b="84645"/>
          <a:stretch/>
        </p:blipFill>
        <p:spPr bwMode="auto">
          <a:xfrm>
            <a:off x="2204911" y="1238481"/>
            <a:ext cx="731521" cy="5059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ght click and select copy">
            <a:extLst>
              <a:ext uri="{FF2B5EF4-FFF2-40B4-BE49-F238E27FC236}">
                <a16:creationId xmlns:a16="http://schemas.microsoft.com/office/drawing/2014/main" xmlns="" id="{6A734994-179B-423D-A63E-85470410B8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95" t="5585" r="82410" b="84645"/>
          <a:stretch/>
        </p:blipFill>
        <p:spPr bwMode="auto">
          <a:xfrm>
            <a:off x="6807793" y="1376813"/>
            <a:ext cx="731521" cy="5059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C9CDEF68-538F-46D5-946E-781559838524}"/>
              </a:ext>
            </a:extLst>
          </p:cNvPr>
          <p:cNvPicPr>
            <a:picLocks noChangeAspect="1"/>
          </p:cNvPicPr>
          <p:nvPr/>
        </p:nvPicPr>
        <p:blipFill rotWithShape="1">
          <a:blip r:embed="rId7">
            <a:clrChange>
              <a:clrFrom>
                <a:srgbClr val="FFFFFF"/>
              </a:clrFrom>
              <a:clrTo>
                <a:srgbClr val="FFFFFF">
                  <a:alpha val="0"/>
                </a:srgbClr>
              </a:clrTo>
            </a:clrChange>
          </a:blip>
          <a:srcRect l="12140" t="6964" r="8789" b="13234"/>
          <a:stretch/>
        </p:blipFill>
        <p:spPr>
          <a:xfrm>
            <a:off x="166070" y="2447778"/>
            <a:ext cx="1208850" cy="1153124"/>
          </a:xfrm>
          <a:prstGeom prst="rect">
            <a:avLst/>
          </a:prstGeom>
        </p:spPr>
      </p:pic>
      <p:pic>
        <p:nvPicPr>
          <p:cNvPr id="10" name="Picture 9">
            <a:extLst>
              <a:ext uri="{FF2B5EF4-FFF2-40B4-BE49-F238E27FC236}">
                <a16:creationId xmlns:a16="http://schemas.microsoft.com/office/drawing/2014/main" xmlns="" id="{90805A66-7E66-4D26-AAD4-0A19B2D08A35}"/>
              </a:ext>
            </a:extLst>
          </p:cNvPr>
          <p:cNvPicPr>
            <a:picLocks noChangeAspect="1"/>
          </p:cNvPicPr>
          <p:nvPr/>
        </p:nvPicPr>
        <p:blipFill rotWithShape="1">
          <a:blip r:embed="rId7">
            <a:clrChange>
              <a:clrFrom>
                <a:srgbClr val="FFFFFF"/>
              </a:clrFrom>
              <a:clrTo>
                <a:srgbClr val="FFFFFF">
                  <a:alpha val="0"/>
                </a:srgbClr>
              </a:clrTo>
            </a:clrChange>
          </a:blip>
          <a:srcRect l="12140" t="6964" r="8789" b="13234"/>
          <a:stretch/>
        </p:blipFill>
        <p:spPr>
          <a:xfrm flipH="1">
            <a:off x="5091133" y="2331064"/>
            <a:ext cx="1208850" cy="1153124"/>
          </a:xfrm>
          <a:prstGeom prst="rect">
            <a:avLst/>
          </a:prstGeom>
        </p:spPr>
      </p:pic>
      <p:pic>
        <p:nvPicPr>
          <p:cNvPr id="2" name="1">
            <a:hlinkClick r:id="" action="ppaction://media"/>
            <a:extLst>
              <a:ext uri="{FF2B5EF4-FFF2-40B4-BE49-F238E27FC236}">
                <a16:creationId xmlns:a16="http://schemas.microsoft.com/office/drawing/2014/main" xmlns="" id="{89BABBBE-B23E-465F-AA59-F37378ED75D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392547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BCD0E3D0-6F6E-467A-9BA4-87819E1E6F0A}"/>
              </a:ext>
            </a:extLst>
          </p:cNvPr>
          <p:cNvSpPr>
            <a:spLocks noGrp="1"/>
          </p:cNvSpPr>
          <p:nvPr>
            <p:ph idx="1"/>
          </p:nvPr>
        </p:nvSpPr>
        <p:spPr>
          <a:xfrm>
            <a:off x="455000" y="4856865"/>
            <a:ext cx="8233997" cy="1609348"/>
          </a:xfrm>
        </p:spPr>
        <p:txBody>
          <a:bodyPr>
            <a:normAutofit lnSpcReduction="10000"/>
          </a:bodyPr>
          <a:lstStyle/>
          <a:p>
            <a:pPr marL="0" indent="0">
              <a:buNone/>
            </a:pPr>
            <a:r>
              <a:rPr lang="en-US" dirty="0"/>
              <a:t>Because of COVID-19, we need to minimize touching.  We can hug if we wear masks covering nose and mouth, turn our heads away from each other, and use hand sanitizer before and after touching.</a:t>
            </a:r>
          </a:p>
        </p:txBody>
      </p:sp>
      <p:pic>
        <p:nvPicPr>
          <p:cNvPr id="5" name="Picture 4" descr="Two people are wearing masks covering nose and mouth and hugging.  Both people are facing forward (and not each other) as they hug." title="Hugging">
            <a:extLst>
              <a:ext uri="{FF2B5EF4-FFF2-40B4-BE49-F238E27FC236}">
                <a16:creationId xmlns:a16="http://schemas.microsoft.com/office/drawing/2014/main" xmlns="" id="{7E9DFC8F-434C-4575-8E0B-D9A396629DA7}"/>
              </a:ext>
            </a:extLst>
          </p:cNvPr>
          <p:cNvPicPr>
            <a:picLocks noChangeAspect="1"/>
          </p:cNvPicPr>
          <p:nvPr/>
        </p:nvPicPr>
        <p:blipFill rotWithShape="1">
          <a:blip r:embed="rId4">
            <a:clrChange>
              <a:clrFrom>
                <a:srgbClr val="FFFFFF"/>
              </a:clrFrom>
              <a:clrTo>
                <a:srgbClr val="FFFFFF">
                  <a:alpha val="0"/>
                </a:srgbClr>
              </a:clrTo>
            </a:clrChange>
          </a:blip>
          <a:srcRect l="30705" t="2496" r="28561" b="11561"/>
          <a:stretch/>
        </p:blipFill>
        <p:spPr>
          <a:xfrm>
            <a:off x="3629464" y="647113"/>
            <a:ext cx="1885071" cy="3759118"/>
          </a:xfrm>
          <a:prstGeom prst="rect">
            <a:avLst/>
          </a:prstGeom>
        </p:spPr>
      </p:pic>
      <p:pic>
        <p:nvPicPr>
          <p:cNvPr id="6" name="Picture 8" descr="right click and select copy">
            <a:extLst>
              <a:ext uri="{FF2B5EF4-FFF2-40B4-BE49-F238E27FC236}">
                <a16:creationId xmlns:a16="http://schemas.microsoft.com/office/drawing/2014/main" xmlns="" id="{6FF6D649-ADD3-42DE-B3F1-FD34E21C4F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2618">
            <a:off x="3902881" y="1280160"/>
            <a:ext cx="1077295" cy="9986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ght click and select copy">
            <a:extLst>
              <a:ext uri="{FF2B5EF4-FFF2-40B4-BE49-F238E27FC236}">
                <a16:creationId xmlns:a16="http://schemas.microsoft.com/office/drawing/2014/main" xmlns="" id="{F181524B-E35A-44BD-9E38-BB71F09DB2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21230">
            <a:off x="4561349" y="973262"/>
            <a:ext cx="1056605" cy="9794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C9A3B14B-6440-4DF8-A835-A9D1DB4989B6}"/>
              </a:ext>
            </a:extLst>
          </p:cNvPr>
          <p:cNvPicPr>
            <a:picLocks noChangeAspect="1"/>
          </p:cNvPicPr>
          <p:nvPr/>
        </p:nvPicPr>
        <p:blipFill rotWithShape="1">
          <a:blip r:embed="rId7">
            <a:clrChange>
              <a:clrFrom>
                <a:srgbClr val="FFFFFF"/>
              </a:clrFrom>
              <a:clrTo>
                <a:srgbClr val="FFFFFF">
                  <a:alpha val="0"/>
                </a:srgbClr>
              </a:clrTo>
            </a:clrChange>
          </a:blip>
          <a:srcRect l="7360" t="2176" r="5692" b="12888"/>
          <a:stretch/>
        </p:blipFill>
        <p:spPr>
          <a:xfrm>
            <a:off x="6203852" y="2558769"/>
            <a:ext cx="1885071" cy="1740462"/>
          </a:xfrm>
          <a:prstGeom prst="rect">
            <a:avLst/>
          </a:prstGeom>
        </p:spPr>
      </p:pic>
      <p:pic>
        <p:nvPicPr>
          <p:cNvPr id="9" name="Picture 8" descr="Two hands and a bottle of hand sanitizer.  One hand is pressing the top of the pump on the sanitizer bottle.  Sanitizer squirts to the other hand that is placed below the pump." title="Hand Sanitizer">
            <a:extLst>
              <a:ext uri="{FF2B5EF4-FFF2-40B4-BE49-F238E27FC236}">
                <a16:creationId xmlns:a16="http://schemas.microsoft.com/office/drawing/2014/main" xmlns="" id="{C617D763-6867-4253-B54E-21E537BAFFC1}"/>
              </a:ext>
            </a:extLst>
          </p:cNvPr>
          <p:cNvPicPr>
            <a:picLocks noChangeAspect="1"/>
          </p:cNvPicPr>
          <p:nvPr/>
        </p:nvPicPr>
        <p:blipFill rotWithShape="1">
          <a:blip r:embed="rId7">
            <a:clrChange>
              <a:clrFrom>
                <a:srgbClr val="FFFFFF"/>
              </a:clrFrom>
              <a:clrTo>
                <a:srgbClr val="FFFFFF">
                  <a:alpha val="0"/>
                </a:srgbClr>
              </a:clrTo>
            </a:clrChange>
          </a:blip>
          <a:srcRect l="7360" t="2176" r="5692" b="12888"/>
          <a:stretch/>
        </p:blipFill>
        <p:spPr>
          <a:xfrm>
            <a:off x="1055077" y="2537668"/>
            <a:ext cx="1885071" cy="1740462"/>
          </a:xfrm>
          <a:prstGeom prst="rect">
            <a:avLst/>
          </a:prstGeom>
        </p:spPr>
      </p:pic>
      <p:pic>
        <p:nvPicPr>
          <p:cNvPr id="2" name="2">
            <a:hlinkClick r:id="" action="ppaction://media"/>
            <a:extLst>
              <a:ext uri="{FF2B5EF4-FFF2-40B4-BE49-F238E27FC236}">
                <a16:creationId xmlns:a16="http://schemas.microsoft.com/office/drawing/2014/main" xmlns="" id="{4954923E-2C2C-4967-8F86-61FE0C5BB2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298736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93B7C33-9E59-4CCD-8A92-9D71EE0014B0}"/>
              </a:ext>
            </a:extLst>
          </p:cNvPr>
          <p:cNvSpPr txBox="1">
            <a:spLocks/>
          </p:cNvSpPr>
          <p:nvPr/>
        </p:nvSpPr>
        <p:spPr>
          <a:xfrm>
            <a:off x="455000" y="5050302"/>
            <a:ext cx="8233997" cy="1609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We will not kiss because this can spread germs quickly. Instead of kissing, I can blow a kiss, hug, wave, or say “I love you.”</a:t>
            </a:r>
            <a:endParaRPr lang="en-US" dirty="0"/>
          </a:p>
        </p:txBody>
      </p:sp>
      <p:pic>
        <p:nvPicPr>
          <p:cNvPr id="5" name="Picture 4">
            <a:extLst>
              <a:ext uri="{FF2B5EF4-FFF2-40B4-BE49-F238E27FC236}">
                <a16:creationId xmlns:a16="http://schemas.microsoft.com/office/drawing/2014/main" xmlns="" id="{2D773826-D71E-4E00-924A-7D6F02F0C837}"/>
              </a:ext>
            </a:extLst>
          </p:cNvPr>
          <p:cNvPicPr>
            <a:picLocks noChangeAspect="1"/>
          </p:cNvPicPr>
          <p:nvPr/>
        </p:nvPicPr>
        <p:blipFill rotWithShape="1">
          <a:blip r:embed="rId4"/>
          <a:srcRect l="1881" t="4318" r="3072" b="12131"/>
          <a:stretch/>
        </p:blipFill>
        <p:spPr>
          <a:xfrm>
            <a:off x="2815269" y="1155531"/>
            <a:ext cx="3513461" cy="2919135"/>
          </a:xfrm>
          <a:prstGeom prst="rect">
            <a:avLst/>
          </a:prstGeom>
        </p:spPr>
      </p:pic>
      <p:pic>
        <p:nvPicPr>
          <p:cNvPr id="7" name="Picture 6" descr="An image of one person kissing the cheek of another person.  There is a red circle with a line through the circle placed over the picture indicating &quot;no&quot;.  No kissing." title="No kissing">
            <a:extLst>
              <a:ext uri="{FF2B5EF4-FFF2-40B4-BE49-F238E27FC236}">
                <a16:creationId xmlns:a16="http://schemas.microsoft.com/office/drawing/2014/main" xmlns="" id="{4F56D8CE-BBF6-4CC8-B606-E7D4AB5F8EF2}"/>
              </a:ext>
            </a:extLst>
          </p:cNvPr>
          <p:cNvPicPr>
            <a:picLocks noChangeAspect="1"/>
          </p:cNvPicPr>
          <p:nvPr/>
        </p:nvPicPr>
        <p:blipFill rotWithShape="1">
          <a:blip r:embed="rId5">
            <a:clrChange>
              <a:clrFrom>
                <a:srgbClr val="FFFFFF"/>
              </a:clrFrom>
              <a:clrTo>
                <a:srgbClr val="FFFFFF">
                  <a:alpha val="0"/>
                </a:srgbClr>
              </a:clrTo>
            </a:clrChange>
          </a:blip>
          <a:srcRect l="14506" t="9269" r="13554" b="15913"/>
          <a:stretch/>
        </p:blipFill>
        <p:spPr>
          <a:xfrm rot="20233334">
            <a:off x="2376975" y="288522"/>
            <a:ext cx="4547404" cy="4469996"/>
          </a:xfrm>
          <a:prstGeom prst="rect">
            <a:avLst/>
          </a:prstGeom>
        </p:spPr>
      </p:pic>
      <p:pic>
        <p:nvPicPr>
          <p:cNvPr id="2" name="3">
            <a:hlinkClick r:id="" action="ppaction://media"/>
            <a:extLst>
              <a:ext uri="{FF2B5EF4-FFF2-40B4-BE49-F238E27FC236}">
                <a16:creationId xmlns:a16="http://schemas.microsoft.com/office/drawing/2014/main" xmlns="" id="{EA5E8539-4731-46FE-AE3D-D72BE08CB6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313269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965895"/>
            <a:ext cx="7886700" cy="1295474"/>
          </a:xfrm>
        </p:spPr>
        <p:txBody>
          <a:bodyPr>
            <a:noAutofit/>
          </a:bodyPr>
          <a:lstStyle/>
          <a:p>
            <a:pPr marL="0" indent="0">
              <a:buNone/>
            </a:pPr>
            <a:r>
              <a:rPr lang="en-US" dirty="0"/>
              <a:t>The visit might be short because lots of people have family and friends who want to see them.  In between visits, I can call, text, or video chat my loved ones.</a:t>
            </a:r>
          </a:p>
        </p:txBody>
      </p:sp>
      <p:pic>
        <p:nvPicPr>
          <p:cNvPr id="10242" name="Picture 2" descr="Person holding a cell phone with another person's image on the phone's screen and talking." title="Video chat">
            <a:extLst>
              <a:ext uri="{FF2B5EF4-FFF2-40B4-BE49-F238E27FC236}">
                <a16:creationId xmlns:a16="http://schemas.microsoft.com/office/drawing/2014/main" xmlns="" id="{B0E64803-E203-4377-9ED0-B1F8B171F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145" y="596631"/>
            <a:ext cx="5867626" cy="5439259"/>
          </a:xfrm>
          <a:prstGeom prst="rect">
            <a:avLst/>
          </a:prstGeom>
          <a:noFill/>
          <a:extLst>
            <a:ext uri="{909E8E84-426E-40DD-AFC4-6F175D3DCCD1}">
              <a14:hiddenFill xmlns:a14="http://schemas.microsoft.com/office/drawing/2010/main">
                <a:solidFill>
                  <a:srgbClr val="FFFFFF"/>
                </a:solidFill>
              </a14:hiddenFill>
            </a:ext>
          </a:extLst>
        </p:spPr>
      </p:pic>
      <p:pic>
        <p:nvPicPr>
          <p:cNvPr id="2" name="11">
            <a:hlinkClick r:id="" action="ppaction://media"/>
            <a:extLst>
              <a:ext uri="{FF2B5EF4-FFF2-40B4-BE49-F238E27FC236}">
                <a16:creationId xmlns:a16="http://schemas.microsoft.com/office/drawing/2014/main" xmlns="" id="{5FD80658-D947-460C-B18A-E0F407E2A6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987397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05045"/>
            <a:ext cx="7886700" cy="1295474"/>
          </a:xfrm>
        </p:spPr>
        <p:txBody>
          <a:bodyPr>
            <a:noAutofit/>
          </a:bodyPr>
          <a:lstStyle/>
          <a:p>
            <a:pPr marL="0" indent="0">
              <a:buNone/>
            </a:pPr>
            <a:r>
              <a:rPr lang="en-US" dirty="0"/>
              <a:t>At the end of the visit, a staff member will clean and sanitize every surface with a cloth and cleaner.</a:t>
            </a:r>
          </a:p>
        </p:txBody>
      </p:sp>
      <p:pic>
        <p:nvPicPr>
          <p:cNvPr id="11266" name="Picture 2" descr="Hand with a cloth cleaning a surface." title="Cleaning">
            <a:extLst>
              <a:ext uri="{FF2B5EF4-FFF2-40B4-BE49-F238E27FC236}">
                <a16:creationId xmlns:a16="http://schemas.microsoft.com/office/drawing/2014/main" xmlns="" id="{555D29F0-6A26-4088-9C8B-9FBA33B40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145" y="536562"/>
            <a:ext cx="6240462" cy="5784876"/>
          </a:xfrm>
          <a:prstGeom prst="rect">
            <a:avLst/>
          </a:prstGeom>
          <a:noFill/>
          <a:extLst>
            <a:ext uri="{909E8E84-426E-40DD-AFC4-6F175D3DCCD1}">
              <a14:hiddenFill xmlns:a14="http://schemas.microsoft.com/office/drawing/2010/main">
                <a:solidFill>
                  <a:srgbClr val="FFFFFF"/>
                </a:solidFill>
              </a14:hiddenFill>
            </a:ext>
          </a:extLst>
        </p:spPr>
      </p:pic>
      <p:pic>
        <p:nvPicPr>
          <p:cNvPr id="2" name="12">
            <a:hlinkClick r:id="" action="ppaction://media"/>
            <a:extLst>
              <a:ext uri="{FF2B5EF4-FFF2-40B4-BE49-F238E27FC236}">
                <a16:creationId xmlns:a16="http://schemas.microsoft.com/office/drawing/2014/main" xmlns="" id="{75338A86-F071-4058-A573-F02B7EF177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319059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235115"/>
            <a:ext cx="7886700" cy="2418347"/>
          </a:xfrm>
        </p:spPr>
        <p:txBody>
          <a:bodyPr>
            <a:noAutofit/>
          </a:bodyPr>
          <a:lstStyle/>
          <a:p>
            <a:pPr marL="0" indent="0">
              <a:buNone/>
            </a:pPr>
            <a:r>
              <a:rPr lang="en-US" dirty="0"/>
              <a:t>These changes are hard but the rules are to keep everybody safe and healthy.  Sometimes it is hard to get used to changes in my routine but I will try to be flexible.  Seeing my visitors in person is very exciting, which can make me smile and give a thumbs up.</a:t>
            </a:r>
          </a:p>
        </p:txBody>
      </p:sp>
      <p:pic>
        <p:nvPicPr>
          <p:cNvPr id="12292" name="Picture 4" descr="Two people smiling with thumbs up." title="Two people with thumbs up">
            <a:extLst>
              <a:ext uri="{FF2B5EF4-FFF2-40B4-BE49-F238E27FC236}">
                <a16:creationId xmlns:a16="http://schemas.microsoft.com/office/drawing/2014/main" xmlns="" id="{948C9E00-5CE5-4CF9-85C2-F0098F0F0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58" y="1132115"/>
            <a:ext cx="4672252" cy="433115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ight click and select copy">
            <a:extLst>
              <a:ext uri="{FF2B5EF4-FFF2-40B4-BE49-F238E27FC236}">
                <a16:creationId xmlns:a16="http://schemas.microsoft.com/office/drawing/2014/main" xmlns="" id="{490EFDBF-68B3-4E66-8103-CECF2D79C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410" y="1281464"/>
            <a:ext cx="4350029" cy="4032455"/>
          </a:xfrm>
          <a:prstGeom prst="rect">
            <a:avLst/>
          </a:prstGeom>
          <a:noFill/>
          <a:extLst>
            <a:ext uri="{909E8E84-426E-40DD-AFC4-6F175D3DCCD1}">
              <a14:hiddenFill xmlns:a14="http://schemas.microsoft.com/office/drawing/2010/main">
                <a:solidFill>
                  <a:srgbClr val="FFFFFF"/>
                </a:solidFill>
              </a14:hiddenFill>
            </a:ext>
          </a:extLst>
        </p:spPr>
      </p:pic>
      <p:pic>
        <p:nvPicPr>
          <p:cNvPr id="2" name="13">
            <a:hlinkClick r:id="" action="ppaction://media"/>
            <a:extLst>
              <a:ext uri="{FF2B5EF4-FFF2-40B4-BE49-F238E27FC236}">
                <a16:creationId xmlns:a16="http://schemas.microsoft.com/office/drawing/2014/main" xmlns="" id="{11E23AA2-CA12-4DEF-8ED4-7596FD2F1B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524008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62527"/>
            <a:ext cx="7886700" cy="4247148"/>
          </a:xfrm>
        </p:spPr>
        <p:txBody>
          <a:bodyPr>
            <a:normAutofit/>
          </a:bodyPr>
          <a:lstStyle/>
          <a:p>
            <a:pPr marL="0" indent="0" algn="ctr">
              <a:buNone/>
            </a:pPr>
            <a:r>
              <a:rPr lang="en-US" dirty="0">
                <a:latin typeface="Arial" panose="020B0604020202020204" pitchFamily="34" charset="0"/>
                <a:cs typeface="Arial" panose="020B0604020202020204" pitchFamily="34" charset="0"/>
              </a:rPr>
              <a:t>- Thank You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Audio</a:t>
            </a:r>
            <a:endParaRPr lang="en-US"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Talking Information Center Network (TIC)</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Description</a:t>
            </a:r>
          </a:p>
          <a:p>
            <a:pPr marL="0" indent="0">
              <a:buNone/>
            </a:pPr>
            <a:r>
              <a:rPr lang="en-US" sz="2000" dirty="0">
                <a:latin typeface="Arial" panose="020B0604020202020204" pitchFamily="34" charset="0"/>
                <a:cs typeface="Arial" panose="020B0604020202020204" pitchFamily="34" charset="0"/>
              </a:rPr>
              <a:t>Lisa DiBonaventura, MA, COMS</a:t>
            </a:r>
          </a:p>
          <a:p>
            <a:pPr marL="0" indent="0">
              <a:buNone/>
            </a:pPr>
            <a:r>
              <a:rPr lang="en-US" sz="2000" dirty="0">
                <a:latin typeface="Arial" panose="020B0604020202020204" pitchFamily="34" charset="0"/>
                <a:cs typeface="Arial" panose="020B0604020202020204" pitchFamily="34" charset="0"/>
              </a:rPr>
              <a:t>Statewide Director, Vision and Vision Loss Services, DDS</a:t>
            </a:r>
          </a:p>
        </p:txBody>
      </p:sp>
      <p:pic>
        <p:nvPicPr>
          <p:cNvPr id="2" name="14">
            <a:hlinkClick r:id="" action="ppaction://media"/>
            <a:extLst>
              <a:ext uri="{FF2B5EF4-FFF2-40B4-BE49-F238E27FC236}">
                <a16:creationId xmlns:a16="http://schemas.microsoft.com/office/drawing/2014/main" xmlns="" id="{C0E6B4EC-BE39-4665-B9B7-F5C2987770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553355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545797"/>
            <a:ext cx="7886700" cy="1980838"/>
          </a:xfrm>
        </p:spPr>
        <p:txBody>
          <a:bodyPr>
            <a:noAutofit/>
          </a:bodyPr>
          <a:lstStyle/>
          <a:p>
            <a:pPr marL="0" indent="0">
              <a:buNone/>
            </a:pPr>
            <a:r>
              <a:rPr lang="en-US" dirty="0"/>
              <a:t>Now that COVID-19 is getting better, Governor Baker said that we can have visitors at our program homes.  This is exciting news!  We still need to be careful about COVID-19 germs, so there are going to be some rule changes in place. </a:t>
            </a:r>
          </a:p>
        </p:txBody>
      </p:sp>
      <p:pic>
        <p:nvPicPr>
          <p:cNvPr id="2050" name="Picture 2" descr="Individual smiling and pointing to rules on a page." title="Person">
            <a:extLst>
              <a:ext uri="{FF2B5EF4-FFF2-40B4-BE49-F238E27FC236}">
                <a16:creationId xmlns:a16="http://schemas.microsoft.com/office/drawing/2014/main" xmlns="" id="{41647BF7-DF31-46D0-8D7F-E40EBFC7B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394" y="205155"/>
            <a:ext cx="4643211" cy="4307086"/>
          </a:xfrm>
          <a:prstGeom prst="rect">
            <a:avLst/>
          </a:prstGeom>
          <a:noFill/>
          <a:extLst>
            <a:ext uri="{909E8E84-426E-40DD-AFC4-6F175D3DCCD1}">
              <a14:hiddenFill xmlns:a14="http://schemas.microsoft.com/office/drawing/2010/main">
                <a:solidFill>
                  <a:srgbClr val="FFFFFF"/>
                </a:solidFill>
              </a14:hiddenFill>
            </a:ext>
          </a:extLst>
        </p:spPr>
      </p:pic>
      <p:pic>
        <p:nvPicPr>
          <p:cNvPr id="2" name="02">
            <a:hlinkClick r:id="" action="ppaction://media"/>
            <a:extLst>
              <a:ext uri="{FF2B5EF4-FFF2-40B4-BE49-F238E27FC236}">
                <a16:creationId xmlns:a16="http://schemas.microsoft.com/office/drawing/2014/main" xmlns="" id="{945F35F1-D400-4311-8F98-A352B42EA6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129213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881489"/>
            <a:ext cx="7886700" cy="1611375"/>
          </a:xfrm>
        </p:spPr>
        <p:txBody>
          <a:bodyPr>
            <a:normAutofit/>
          </a:bodyPr>
          <a:lstStyle/>
          <a:p>
            <a:pPr marL="0" indent="0">
              <a:buNone/>
            </a:pPr>
            <a:r>
              <a:rPr lang="en-US" dirty="0"/>
              <a:t>One rule is that I can only have two visitors at a time.  Visitors who are very old or very young may need to stay home to stay safe.</a:t>
            </a:r>
          </a:p>
        </p:txBody>
      </p:sp>
      <p:pic>
        <p:nvPicPr>
          <p:cNvPr id="3074" name="Picture 2" descr="Two people standing together with social distance." title="People">
            <a:extLst>
              <a:ext uri="{FF2B5EF4-FFF2-40B4-BE49-F238E27FC236}">
                <a16:creationId xmlns:a16="http://schemas.microsoft.com/office/drawing/2014/main" xmlns="" id="{ED2DC7A9-2041-4886-9026-CCB846D57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99442"/>
            <a:ext cx="5610225" cy="5200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ght click and select copy">
            <a:extLst>
              <a:ext uri="{FF2B5EF4-FFF2-40B4-BE49-F238E27FC236}">
                <a16:creationId xmlns:a16="http://schemas.microsoft.com/office/drawing/2014/main" xmlns="" id="{015AB1A4-A4B0-4EC4-971E-10839CFF0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362" y="959303"/>
            <a:ext cx="5610225" cy="5200650"/>
          </a:xfrm>
          <a:prstGeom prst="rect">
            <a:avLst/>
          </a:prstGeom>
          <a:noFill/>
          <a:extLst>
            <a:ext uri="{909E8E84-426E-40DD-AFC4-6F175D3DCCD1}">
              <a14:hiddenFill xmlns:a14="http://schemas.microsoft.com/office/drawing/2010/main">
                <a:solidFill>
                  <a:srgbClr val="FFFFFF"/>
                </a:solidFill>
              </a14:hiddenFill>
            </a:ext>
          </a:extLst>
        </p:spPr>
      </p:pic>
      <p:pic>
        <p:nvPicPr>
          <p:cNvPr id="2" name="03">
            <a:hlinkClick r:id="" action="ppaction://media"/>
            <a:extLst>
              <a:ext uri="{FF2B5EF4-FFF2-40B4-BE49-F238E27FC236}">
                <a16:creationId xmlns:a16="http://schemas.microsoft.com/office/drawing/2014/main" xmlns="" id="{69CF0536-1884-4B39-8FFB-D17AD2A33B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79607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455001" y="4740812"/>
            <a:ext cx="8233997" cy="1645418"/>
          </a:xfrm>
        </p:spPr>
        <p:txBody>
          <a:bodyPr>
            <a:normAutofit/>
          </a:bodyPr>
          <a:lstStyle/>
          <a:p>
            <a:pPr marL="0" indent="0">
              <a:buNone/>
            </a:pPr>
            <a:r>
              <a:rPr lang="en-US" dirty="0"/>
              <a:t>The visitors cannot enter the house like they usually do.  There are going to be designated places outside where we can meet.  Some places might include yards, porches, patios, picnic tables, or driveways.</a:t>
            </a:r>
          </a:p>
        </p:txBody>
      </p:sp>
      <p:pic>
        <p:nvPicPr>
          <p:cNvPr id="4098" name="Picture 2" descr="House with a red X indicating cannot go in.  House with green check mark and an arrow pointing to the grass outside indicating staying outside of the house is OK." title="Houses">
            <a:extLst>
              <a:ext uri="{FF2B5EF4-FFF2-40B4-BE49-F238E27FC236}">
                <a16:creationId xmlns:a16="http://schemas.microsoft.com/office/drawing/2014/main" xmlns="" id="{F39B5A62-8FAB-4494-8117-7E6780A3C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01" y="471770"/>
            <a:ext cx="5610225" cy="5200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ight click and select copy">
            <a:extLst>
              <a:ext uri="{FF2B5EF4-FFF2-40B4-BE49-F238E27FC236}">
                <a16:creationId xmlns:a16="http://schemas.microsoft.com/office/drawing/2014/main" xmlns="" id="{CF9AEAB4-BAEB-405B-A6A8-F8E5C0CC6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870" y="258281"/>
            <a:ext cx="5401243" cy="5006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object, clock, drawing&#10;&#10;Description automatically generated">
            <a:extLst>
              <a:ext uri="{FF2B5EF4-FFF2-40B4-BE49-F238E27FC236}">
                <a16:creationId xmlns:a16="http://schemas.microsoft.com/office/drawing/2014/main" xmlns="" id="{9E087170-D88E-4BE9-9485-BD1998B6E11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1816576" y="3765024"/>
            <a:ext cx="869043" cy="86904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0D1C312E-C3D9-471E-847F-3F832628984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6510624" y="3765024"/>
            <a:ext cx="916177" cy="916177"/>
          </a:xfrm>
          <a:prstGeom prst="rect">
            <a:avLst/>
          </a:prstGeom>
        </p:spPr>
      </p:pic>
      <p:pic>
        <p:nvPicPr>
          <p:cNvPr id="2" name="04">
            <a:hlinkClick r:id="" action="ppaction://media"/>
            <a:extLst>
              <a:ext uri="{FF2B5EF4-FFF2-40B4-BE49-F238E27FC236}">
                <a16:creationId xmlns:a16="http://schemas.microsoft.com/office/drawing/2014/main" xmlns="" id="{785124BE-84EC-4F98-BAD9-BE4652600D9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819660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8" y="4417255"/>
            <a:ext cx="8233997" cy="2200191"/>
          </a:xfrm>
        </p:spPr>
        <p:txBody>
          <a:bodyPr>
            <a:normAutofit/>
          </a:bodyPr>
          <a:lstStyle/>
          <a:p>
            <a:pPr marL="0" indent="0">
              <a:buNone/>
            </a:pPr>
            <a:r>
              <a:rPr lang="en-US" dirty="0"/>
              <a:t>To be extra safe, all visitors will have their temperatures taken before the visit.  If they have a fever or show other signs of being sick, they cannot visit.  If I am feeling sick, I cannot have visitors either.  We need to be very careful to not spread COVID-19.</a:t>
            </a:r>
          </a:p>
        </p:txBody>
      </p:sp>
      <p:pic>
        <p:nvPicPr>
          <p:cNvPr id="5122" name="Picture 2" descr="right click and select copy">
            <a:extLst>
              <a:ext uri="{FF2B5EF4-FFF2-40B4-BE49-F238E27FC236}">
                <a16:creationId xmlns:a16="http://schemas.microsoft.com/office/drawing/2014/main" xmlns="" id="{62A30560-0D76-4720-A578-61C2F5672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466" y="240554"/>
            <a:ext cx="5610225" cy="53465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erson getting temperature taken." title="Thermometer and Person">
            <a:extLst>
              <a:ext uri="{FF2B5EF4-FFF2-40B4-BE49-F238E27FC236}">
                <a16:creationId xmlns:a16="http://schemas.microsoft.com/office/drawing/2014/main" xmlns="" id="{F9C59B49-584F-4037-B058-1EBD945E2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870" y="240554"/>
            <a:ext cx="3506309" cy="3250331"/>
          </a:xfrm>
          <a:prstGeom prst="rect">
            <a:avLst/>
          </a:prstGeom>
          <a:noFill/>
          <a:extLst>
            <a:ext uri="{909E8E84-426E-40DD-AFC4-6F175D3DCCD1}">
              <a14:hiddenFill xmlns:a14="http://schemas.microsoft.com/office/drawing/2010/main">
                <a:solidFill>
                  <a:srgbClr val="FFFFFF"/>
                </a:solidFill>
              </a14:hiddenFill>
            </a:ext>
          </a:extLst>
        </p:spPr>
      </p:pic>
      <p:pic>
        <p:nvPicPr>
          <p:cNvPr id="2" name="05">
            <a:hlinkClick r:id="" action="ppaction://media"/>
            <a:extLst>
              <a:ext uri="{FF2B5EF4-FFF2-40B4-BE49-F238E27FC236}">
                <a16:creationId xmlns:a16="http://schemas.microsoft.com/office/drawing/2014/main" xmlns="" id="{51584190-F352-469A-993C-B933E11F0A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784204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8" y="5529943"/>
            <a:ext cx="8233997" cy="1087503"/>
          </a:xfrm>
        </p:spPr>
        <p:txBody>
          <a:bodyPr>
            <a:normAutofit/>
          </a:bodyPr>
          <a:lstStyle/>
          <a:p>
            <a:pPr marL="0" indent="0">
              <a:buNone/>
            </a:pPr>
            <a:r>
              <a:rPr lang="en-US" dirty="0"/>
              <a:t>We will wash our hands with warm running water and soap in the sink or use hand sanitizer before the visit.</a:t>
            </a:r>
          </a:p>
        </p:txBody>
      </p:sp>
      <p:pic>
        <p:nvPicPr>
          <p:cNvPr id="13314" name="Picture 2" descr="Hand washing with soap and water in a sink." title="Hand washing">
            <a:extLst>
              <a:ext uri="{FF2B5EF4-FFF2-40B4-BE49-F238E27FC236}">
                <a16:creationId xmlns:a16="http://schemas.microsoft.com/office/drawing/2014/main" xmlns="" id="{BCE0B9B7-908B-4188-B313-92C8D1E5E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773" y="740593"/>
            <a:ext cx="6128884" cy="5681444"/>
          </a:xfrm>
          <a:prstGeom prst="rect">
            <a:avLst/>
          </a:prstGeom>
          <a:noFill/>
          <a:extLst>
            <a:ext uri="{909E8E84-426E-40DD-AFC4-6F175D3DCCD1}">
              <a14:hiddenFill xmlns:a14="http://schemas.microsoft.com/office/drawing/2010/main">
                <a:solidFill>
                  <a:srgbClr val="FFFFFF"/>
                </a:solidFill>
              </a14:hiddenFill>
            </a:ext>
          </a:extLst>
        </p:spPr>
      </p:pic>
      <p:pic>
        <p:nvPicPr>
          <p:cNvPr id="2" name="06">
            <a:hlinkClick r:id="" action="ppaction://media"/>
            <a:extLst>
              <a:ext uri="{FF2B5EF4-FFF2-40B4-BE49-F238E27FC236}">
                <a16:creationId xmlns:a16="http://schemas.microsoft.com/office/drawing/2014/main" xmlns="" id="{496D83B4-9807-4195-A304-07ADB83C69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340845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455001" y="4138864"/>
            <a:ext cx="8233997" cy="2352750"/>
          </a:xfrm>
        </p:spPr>
        <p:txBody>
          <a:bodyPr>
            <a:normAutofit fontScale="92500" lnSpcReduction="10000"/>
          </a:bodyPr>
          <a:lstStyle/>
          <a:p>
            <a:pPr marL="0" indent="0">
              <a:buNone/>
            </a:pPr>
            <a:r>
              <a:rPr lang="en-US" dirty="0"/>
              <a:t>Another change is that everybody needs to wear a face mask covering nose and mouth during visits.  My visitors, myself, and my staff will have masks on.  These masks such as a rectangular cloth or paper mask with elastic ear loops or a circular stiff paper mask with an elastic band to go around your head, help to protect ourselves and others from germs.</a:t>
            </a:r>
          </a:p>
        </p:txBody>
      </p:sp>
      <p:pic>
        <p:nvPicPr>
          <p:cNvPr id="6146" name="Picture 2" descr="Heads of four people each with a face mask on covering nose and mouth." title="People wearing masks">
            <a:extLst>
              <a:ext uri="{FF2B5EF4-FFF2-40B4-BE49-F238E27FC236}">
                <a16:creationId xmlns:a16="http://schemas.microsoft.com/office/drawing/2014/main" xmlns="" id="{6571AFA3-D7EB-4DB6-913B-B619BEF85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859" y="256179"/>
            <a:ext cx="6128883" cy="51580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ight click and select copy">
            <a:extLst>
              <a:ext uri="{FF2B5EF4-FFF2-40B4-BE49-F238E27FC236}">
                <a16:creationId xmlns:a16="http://schemas.microsoft.com/office/drawing/2014/main" xmlns="" id="{F33535F0-E8FA-4B0F-9FE2-08C86C4E13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585" r="78129" b="84354"/>
          <a:stretch/>
        </p:blipFill>
        <p:spPr bwMode="auto">
          <a:xfrm>
            <a:off x="4658518" y="2635540"/>
            <a:ext cx="1713816" cy="7308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ght click and select copy">
            <a:extLst>
              <a:ext uri="{FF2B5EF4-FFF2-40B4-BE49-F238E27FC236}">
                <a16:creationId xmlns:a16="http://schemas.microsoft.com/office/drawing/2014/main" xmlns="" id="{07188616-3967-4F8E-9012-718E558314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3908" y="1026192"/>
            <a:ext cx="1736092" cy="16093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ight click and select copy">
            <a:extLst>
              <a:ext uri="{FF2B5EF4-FFF2-40B4-BE49-F238E27FC236}">
                <a16:creationId xmlns:a16="http://schemas.microsoft.com/office/drawing/2014/main" xmlns="" id="{830702B5-850E-4A96-947A-3EACF3B24B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499" y="2499216"/>
            <a:ext cx="1713816" cy="158869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ight click and select copy">
            <a:extLst>
              <a:ext uri="{FF2B5EF4-FFF2-40B4-BE49-F238E27FC236}">
                <a16:creationId xmlns:a16="http://schemas.microsoft.com/office/drawing/2014/main" xmlns="" id="{F68BF9BB-2533-4623-9E24-A93DA5B34A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2672" y="1026192"/>
            <a:ext cx="1951470" cy="1809003"/>
          </a:xfrm>
          <a:prstGeom prst="rect">
            <a:avLst/>
          </a:prstGeom>
          <a:noFill/>
          <a:extLst>
            <a:ext uri="{909E8E84-426E-40DD-AFC4-6F175D3DCCD1}">
              <a14:hiddenFill xmlns:a14="http://schemas.microsoft.com/office/drawing/2010/main">
                <a:solidFill>
                  <a:srgbClr val="FFFFFF"/>
                </a:solidFill>
              </a14:hiddenFill>
            </a:ext>
          </a:extLst>
        </p:spPr>
      </p:pic>
      <p:pic>
        <p:nvPicPr>
          <p:cNvPr id="2" name="07">
            <a:hlinkClick r:id="" action="ppaction://media"/>
            <a:extLst>
              <a:ext uri="{FF2B5EF4-FFF2-40B4-BE49-F238E27FC236}">
                <a16:creationId xmlns:a16="http://schemas.microsoft.com/office/drawing/2014/main" xmlns="" id="{13E1A2A0-6720-45A6-AB5D-52B26EC155A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476551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4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8" y="4997193"/>
            <a:ext cx="8233997" cy="1609348"/>
          </a:xfrm>
        </p:spPr>
        <p:txBody>
          <a:bodyPr>
            <a:normAutofit/>
          </a:bodyPr>
          <a:lstStyle/>
          <a:p>
            <a:pPr marL="0" indent="0">
              <a:buNone/>
            </a:pPr>
            <a:r>
              <a:rPr lang="en-US" dirty="0"/>
              <a:t>Even though we are outside, we will continue to practice social distancing.  This means staying 6 feet apart from other people.</a:t>
            </a:r>
          </a:p>
        </p:txBody>
      </p:sp>
      <p:pic>
        <p:nvPicPr>
          <p:cNvPr id="7170" name="Picture 2" descr="Two people standing 6 feet apart, each wearing a face mask covering nose and mouth." title="Social Distance">
            <a:extLst>
              <a:ext uri="{FF2B5EF4-FFF2-40B4-BE49-F238E27FC236}">
                <a16:creationId xmlns:a16="http://schemas.microsoft.com/office/drawing/2014/main" xmlns="" id="{9B4F5665-12DD-440C-9E60-71DD0CBD9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717" y="362681"/>
            <a:ext cx="6269492" cy="58117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ight click and select copy">
            <a:extLst>
              <a:ext uri="{FF2B5EF4-FFF2-40B4-BE49-F238E27FC236}">
                <a16:creationId xmlns:a16="http://schemas.microsoft.com/office/drawing/2014/main" xmlns="" id="{20D6F815-46FC-4A04-9287-E3BB3E0CE2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09" t="5585" r="78129" b="84354"/>
          <a:stretch/>
        </p:blipFill>
        <p:spPr bwMode="auto">
          <a:xfrm rot="20303391">
            <a:off x="5675084" y="1058366"/>
            <a:ext cx="929477" cy="73080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descr="right click and select copy">
            <a:extLst>
              <a:ext uri="{FF2B5EF4-FFF2-40B4-BE49-F238E27FC236}">
                <a16:creationId xmlns:a16="http://schemas.microsoft.com/office/drawing/2014/main" xmlns="" id="{BF8DD738-E8BE-4CDC-B4E3-DCDF7B326E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009" t="5585" r="78129" b="84354"/>
          <a:stretch/>
        </p:blipFill>
        <p:spPr bwMode="auto">
          <a:xfrm rot="12620465">
            <a:off x="2573252" y="1099702"/>
            <a:ext cx="929477" cy="730802"/>
          </a:xfrm>
          <a:prstGeom prst="ellipse">
            <a:avLst/>
          </a:prstGeom>
          <a:noFill/>
          <a:extLst>
            <a:ext uri="{909E8E84-426E-40DD-AFC4-6F175D3DCCD1}">
              <a14:hiddenFill xmlns:a14="http://schemas.microsoft.com/office/drawing/2010/main">
                <a:solidFill>
                  <a:srgbClr val="FFFFFF"/>
                </a:solidFill>
              </a14:hiddenFill>
            </a:ext>
          </a:extLst>
        </p:spPr>
      </p:pic>
      <p:pic>
        <p:nvPicPr>
          <p:cNvPr id="2" name="08">
            <a:hlinkClick r:id="" action="ppaction://media"/>
            <a:extLst>
              <a:ext uri="{FF2B5EF4-FFF2-40B4-BE49-F238E27FC236}">
                <a16:creationId xmlns:a16="http://schemas.microsoft.com/office/drawing/2014/main" xmlns="" id="{6F4AB196-FED2-4F3D-A582-8F9CC167C2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075981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8" y="4343400"/>
            <a:ext cx="8233997" cy="2034896"/>
          </a:xfrm>
        </p:spPr>
        <p:txBody>
          <a:bodyPr>
            <a:normAutofit/>
          </a:bodyPr>
          <a:lstStyle/>
          <a:p>
            <a:pPr marL="0" indent="0">
              <a:buNone/>
            </a:pPr>
            <a:r>
              <a:rPr lang="en-US" dirty="0"/>
              <a:t>I can talk, share stories, and laugh with my visitors.  We can play games that don’t involving touching game pieces, such as Eye Spy and guessing games.  Even though we will be 6 feet apart, and wearing face masks covering nose and mouth, we can still see each other.</a:t>
            </a:r>
          </a:p>
        </p:txBody>
      </p:sp>
      <p:pic>
        <p:nvPicPr>
          <p:cNvPr id="8198" name="Picture 6" descr="Two people wearing face masks covering nose and mouth, facing each other and happily talking." title="Visiting while social distancing and wearing masks">
            <a:extLst>
              <a:ext uri="{FF2B5EF4-FFF2-40B4-BE49-F238E27FC236}">
                <a16:creationId xmlns:a16="http://schemas.microsoft.com/office/drawing/2014/main" xmlns="" id="{38D9A715-A524-4EFC-8F85-6499480EA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349" y="693071"/>
            <a:ext cx="5610225" cy="428897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ight click and select copy">
            <a:extLst>
              <a:ext uri="{FF2B5EF4-FFF2-40B4-BE49-F238E27FC236}">
                <a16:creationId xmlns:a16="http://schemas.microsoft.com/office/drawing/2014/main" xmlns="" id="{58A477F1-E788-4B67-AEF9-65389CE30D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86" t="11359" r="19650" b="27654"/>
          <a:stretch/>
        </p:blipFill>
        <p:spPr bwMode="auto">
          <a:xfrm>
            <a:off x="5202685" y="693072"/>
            <a:ext cx="3221922" cy="3290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ight click and select copy">
            <a:extLst>
              <a:ext uri="{FF2B5EF4-FFF2-40B4-BE49-F238E27FC236}">
                <a16:creationId xmlns:a16="http://schemas.microsoft.com/office/drawing/2014/main" xmlns="" id="{AD79F9D0-A3B6-4BB2-A2E6-4E4196D853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009" t="5585" r="78129" b="84354"/>
          <a:stretch/>
        </p:blipFill>
        <p:spPr bwMode="auto">
          <a:xfrm rot="11981571">
            <a:off x="1183993" y="1523717"/>
            <a:ext cx="1259130" cy="913323"/>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4" descr="right click and select copy">
            <a:extLst>
              <a:ext uri="{FF2B5EF4-FFF2-40B4-BE49-F238E27FC236}">
                <a16:creationId xmlns:a16="http://schemas.microsoft.com/office/drawing/2014/main" xmlns="" id="{71AF2A6D-E084-48E8-99D4-EC8BD53477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009" t="5585" r="78129" b="84354"/>
          <a:stretch/>
        </p:blipFill>
        <p:spPr bwMode="auto">
          <a:xfrm rot="679416">
            <a:off x="6747288" y="1414206"/>
            <a:ext cx="1102539" cy="823674"/>
          </a:xfrm>
          <a:prstGeom prst="ellipse">
            <a:avLst/>
          </a:prstGeom>
          <a:noFill/>
          <a:extLst>
            <a:ext uri="{909E8E84-426E-40DD-AFC4-6F175D3DCCD1}">
              <a14:hiddenFill xmlns:a14="http://schemas.microsoft.com/office/drawing/2010/main">
                <a:solidFill>
                  <a:srgbClr val="FFFFFF"/>
                </a:solidFill>
              </a14:hiddenFill>
            </a:ext>
          </a:extLst>
        </p:spPr>
      </p:pic>
      <p:pic>
        <p:nvPicPr>
          <p:cNvPr id="2" name="09">
            <a:hlinkClick r:id="" action="ppaction://media"/>
            <a:extLst>
              <a:ext uri="{FF2B5EF4-FFF2-40B4-BE49-F238E27FC236}">
                <a16:creationId xmlns:a16="http://schemas.microsoft.com/office/drawing/2014/main" xmlns="" id="{E4AC7303-8785-4FA3-9C70-A6CDDB538F8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851439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638</Words>
  <Application>Microsoft Office PowerPoint</Application>
  <PresentationFormat>Letter Paper (8.5x11 in)</PresentationFormat>
  <Paragraphs>26</Paragraphs>
  <Slides>16</Slides>
  <Notes>0</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Witter</dc:creator>
  <cp:lastModifiedBy> </cp:lastModifiedBy>
  <cp:revision>45</cp:revision>
  <dcterms:created xsi:type="dcterms:W3CDTF">2020-03-16T16:21:58Z</dcterms:created>
  <dcterms:modified xsi:type="dcterms:W3CDTF">2020-07-15T13:12:59Z</dcterms:modified>
</cp:coreProperties>
</file>