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67" r:id="rId3"/>
    <p:sldId id="258" r:id="rId4"/>
    <p:sldId id="257" r:id="rId5"/>
    <p:sldId id="282" r:id="rId6"/>
    <p:sldId id="291" r:id="rId7"/>
    <p:sldId id="283" r:id="rId8"/>
    <p:sldId id="284" r:id="rId9"/>
    <p:sldId id="288" r:id="rId10"/>
    <p:sldId id="293" r:id="rId11"/>
    <p:sldId id="285" r:id="rId12"/>
    <p:sldId id="292" r:id="rId13"/>
    <p:sldId id="270" r:id="rId14"/>
    <p:sldId id="289" r:id="rId15"/>
    <p:sldId id="290" r:id="rId16"/>
  </p:sldIdLst>
  <p:sldSz cx="9144000" cy="6858000" type="letter"/>
  <p:notesSz cx="9144000" cy="6858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68" d="100"/>
          <a:sy n="68" d="100"/>
        </p:scale>
        <p:origin x="1386"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9F212621-7597-454D-B5F2-ACC342D03C53}" type="datetimeFigureOut">
              <a:rPr lang="en-US" smtClean="0"/>
              <a:t>7/2/2020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1D07B03-32CD-43D7-A8C8-28EE8AB2982A}" type="slidenum">
              <a:rPr lang="en-US" smtClean="0"/>
              <a:t>‹#›</a:t>
            </a:fld>
            <a:endParaRPr lang="en-US"/>
          </a:p>
        </p:txBody>
      </p:sp>
    </p:spTree>
    <p:extLst>
      <p:ext uri="{BB962C8B-B14F-4D97-AF65-F5344CB8AC3E}">
        <p14:creationId xmlns:p14="http://schemas.microsoft.com/office/powerpoint/2010/main" val="286570380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F212621-7597-454D-B5F2-ACC342D03C53}" type="datetimeFigureOut">
              <a:rPr lang="en-US" smtClean="0"/>
              <a:t>7/2/2020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1D07B03-32CD-43D7-A8C8-28EE8AB2982A}" type="slidenum">
              <a:rPr lang="en-US" smtClean="0"/>
              <a:t>‹#›</a:t>
            </a:fld>
            <a:endParaRPr lang="en-US"/>
          </a:p>
        </p:txBody>
      </p:sp>
    </p:spTree>
    <p:extLst>
      <p:ext uri="{BB962C8B-B14F-4D97-AF65-F5344CB8AC3E}">
        <p14:creationId xmlns:p14="http://schemas.microsoft.com/office/powerpoint/2010/main" val="351265533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F212621-7597-454D-B5F2-ACC342D03C53}" type="datetimeFigureOut">
              <a:rPr lang="en-US" smtClean="0"/>
              <a:t>7/2/2020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1D07B03-32CD-43D7-A8C8-28EE8AB2982A}" type="slidenum">
              <a:rPr lang="en-US" smtClean="0"/>
              <a:t>‹#›</a:t>
            </a:fld>
            <a:endParaRPr lang="en-US"/>
          </a:p>
        </p:txBody>
      </p:sp>
    </p:spTree>
    <p:extLst>
      <p:ext uri="{BB962C8B-B14F-4D97-AF65-F5344CB8AC3E}">
        <p14:creationId xmlns:p14="http://schemas.microsoft.com/office/powerpoint/2010/main" val="2809803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F212621-7597-454D-B5F2-ACC342D03C53}" type="datetimeFigureOut">
              <a:rPr lang="en-US" smtClean="0"/>
              <a:t>7/2/2020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1D07B03-32CD-43D7-A8C8-28EE8AB2982A}" type="slidenum">
              <a:rPr lang="en-US" smtClean="0"/>
              <a:t>‹#›</a:t>
            </a:fld>
            <a:endParaRPr lang="en-US"/>
          </a:p>
        </p:txBody>
      </p:sp>
    </p:spTree>
    <p:extLst>
      <p:ext uri="{BB962C8B-B14F-4D97-AF65-F5344CB8AC3E}">
        <p14:creationId xmlns:p14="http://schemas.microsoft.com/office/powerpoint/2010/main" val="257058000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F212621-7597-454D-B5F2-ACC342D03C53}" type="datetimeFigureOut">
              <a:rPr lang="en-US" smtClean="0"/>
              <a:t>7/2/2020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1D07B03-32CD-43D7-A8C8-28EE8AB2982A}" type="slidenum">
              <a:rPr lang="en-US" smtClean="0"/>
              <a:t>‹#›</a:t>
            </a:fld>
            <a:endParaRPr lang="en-US"/>
          </a:p>
        </p:txBody>
      </p:sp>
    </p:spTree>
    <p:extLst>
      <p:ext uri="{BB962C8B-B14F-4D97-AF65-F5344CB8AC3E}">
        <p14:creationId xmlns:p14="http://schemas.microsoft.com/office/powerpoint/2010/main" val="156609738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F212621-7597-454D-B5F2-ACC342D03C53}" type="datetimeFigureOut">
              <a:rPr lang="en-US" smtClean="0"/>
              <a:t>7/2/2020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1D07B03-32CD-43D7-A8C8-28EE8AB2982A}" type="slidenum">
              <a:rPr lang="en-US" smtClean="0"/>
              <a:t>‹#›</a:t>
            </a:fld>
            <a:endParaRPr lang="en-US"/>
          </a:p>
        </p:txBody>
      </p:sp>
    </p:spTree>
    <p:extLst>
      <p:ext uri="{BB962C8B-B14F-4D97-AF65-F5344CB8AC3E}">
        <p14:creationId xmlns:p14="http://schemas.microsoft.com/office/powerpoint/2010/main" val="190921169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F212621-7597-454D-B5F2-ACC342D03C53}" type="datetimeFigureOut">
              <a:rPr lang="en-US" smtClean="0"/>
              <a:t>7/2/2020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1D07B03-32CD-43D7-A8C8-28EE8AB2982A}" type="slidenum">
              <a:rPr lang="en-US" smtClean="0"/>
              <a:t>‹#›</a:t>
            </a:fld>
            <a:endParaRPr lang="en-US"/>
          </a:p>
        </p:txBody>
      </p:sp>
    </p:spTree>
    <p:extLst>
      <p:ext uri="{BB962C8B-B14F-4D97-AF65-F5344CB8AC3E}">
        <p14:creationId xmlns:p14="http://schemas.microsoft.com/office/powerpoint/2010/main" val="404327438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F212621-7597-454D-B5F2-ACC342D03C53}" type="datetimeFigureOut">
              <a:rPr lang="en-US" smtClean="0"/>
              <a:t>7/2/2020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1D07B03-32CD-43D7-A8C8-28EE8AB2982A}" type="slidenum">
              <a:rPr lang="en-US" smtClean="0"/>
              <a:t>‹#›</a:t>
            </a:fld>
            <a:endParaRPr lang="en-US"/>
          </a:p>
        </p:txBody>
      </p:sp>
    </p:spTree>
    <p:extLst>
      <p:ext uri="{BB962C8B-B14F-4D97-AF65-F5344CB8AC3E}">
        <p14:creationId xmlns:p14="http://schemas.microsoft.com/office/powerpoint/2010/main" val="347387026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F212621-7597-454D-B5F2-ACC342D03C53}" type="datetimeFigureOut">
              <a:rPr lang="en-US" smtClean="0"/>
              <a:t>7/2/2020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1D07B03-32CD-43D7-A8C8-28EE8AB2982A}" type="slidenum">
              <a:rPr lang="en-US" smtClean="0"/>
              <a:t>‹#›</a:t>
            </a:fld>
            <a:endParaRPr lang="en-US"/>
          </a:p>
        </p:txBody>
      </p:sp>
    </p:spTree>
    <p:extLst>
      <p:ext uri="{BB962C8B-B14F-4D97-AF65-F5344CB8AC3E}">
        <p14:creationId xmlns:p14="http://schemas.microsoft.com/office/powerpoint/2010/main" val="41499096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F212621-7597-454D-B5F2-ACC342D03C53}" type="datetimeFigureOut">
              <a:rPr lang="en-US" smtClean="0"/>
              <a:t>7/2/2020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1D07B03-32CD-43D7-A8C8-28EE8AB2982A}" type="slidenum">
              <a:rPr lang="en-US" smtClean="0"/>
              <a:t>‹#›</a:t>
            </a:fld>
            <a:endParaRPr lang="en-US"/>
          </a:p>
        </p:txBody>
      </p:sp>
    </p:spTree>
    <p:extLst>
      <p:ext uri="{BB962C8B-B14F-4D97-AF65-F5344CB8AC3E}">
        <p14:creationId xmlns:p14="http://schemas.microsoft.com/office/powerpoint/2010/main" val="88684470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F212621-7597-454D-B5F2-ACC342D03C53}" type="datetimeFigureOut">
              <a:rPr lang="en-US" smtClean="0"/>
              <a:t>7/2/2020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1D07B03-32CD-43D7-A8C8-28EE8AB2982A}" type="slidenum">
              <a:rPr lang="en-US" smtClean="0"/>
              <a:t>‹#›</a:t>
            </a:fld>
            <a:endParaRPr lang="en-US"/>
          </a:p>
        </p:txBody>
      </p:sp>
    </p:spTree>
    <p:extLst>
      <p:ext uri="{BB962C8B-B14F-4D97-AF65-F5344CB8AC3E}">
        <p14:creationId xmlns:p14="http://schemas.microsoft.com/office/powerpoint/2010/main" val="302216557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F212621-7597-454D-B5F2-ACC342D03C53}" type="datetimeFigureOut">
              <a:rPr lang="en-US" smtClean="0"/>
              <a:t>7/2/2020</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1D07B03-32CD-43D7-A8C8-28EE8AB2982A}" type="slidenum">
              <a:rPr lang="en-US" smtClean="0"/>
              <a:t>‹#›</a:t>
            </a:fld>
            <a:endParaRPr lang="en-US"/>
          </a:p>
        </p:txBody>
      </p:sp>
    </p:spTree>
    <p:extLst>
      <p:ext uri="{BB962C8B-B14F-4D97-AF65-F5344CB8AC3E}">
        <p14:creationId xmlns:p14="http://schemas.microsoft.com/office/powerpoint/2010/main" val="3645708574"/>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image" Target="../media/image21.png"/><Relationship Id="rId1" Type="http://schemas.openxmlformats.org/officeDocument/2006/relationships/slideLayout" Target="../slideLayouts/slideLayout2.xml"/><Relationship Id="rId5" Type="http://schemas.openxmlformats.org/officeDocument/2006/relationships/image" Target="../media/image23.png"/><Relationship Id="rId4" Type="http://schemas.openxmlformats.org/officeDocument/2006/relationships/image" Target="../media/image3.png"/></Relationships>
</file>

<file path=ppt/slides/_rels/slide11.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24.png"/><Relationship Id="rId1" Type="http://schemas.openxmlformats.org/officeDocument/2006/relationships/slideLayout" Target="../slideLayouts/slideLayout2.xml"/><Relationship Id="rId5" Type="http://schemas.openxmlformats.org/officeDocument/2006/relationships/image" Target="../media/image25.png"/><Relationship Id="rId4" Type="http://schemas.openxmlformats.org/officeDocument/2006/relationships/image" Target="../media/image15.png"/></Relationships>
</file>

<file path=ppt/slides/_rels/slide12.xml.rels><?xml version="1.0" encoding="UTF-8" standalone="yes"?>
<Relationships xmlns="http://schemas.openxmlformats.org/package/2006/relationships"><Relationship Id="rId3" Type="http://schemas.openxmlformats.org/officeDocument/2006/relationships/image" Target="../media/image27.png"/><Relationship Id="rId2" Type="http://schemas.openxmlformats.org/officeDocument/2006/relationships/image" Target="../media/image26.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8.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9.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31.png"/><Relationship Id="rId2" Type="http://schemas.openxmlformats.org/officeDocument/2006/relationships/image" Target="../media/image30.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8.png"/><Relationship Id="rId7" Type="http://schemas.openxmlformats.org/officeDocument/2006/relationships/hyperlink" Target="https://math.stackexchange.com/questions/2189832/diagonalization-and-eigenvalues-of-a-matrix/2189857" TargetMode="External"/><Relationship Id="rId2" Type="http://schemas.openxmlformats.org/officeDocument/2006/relationships/image" Target="../media/image7.png"/><Relationship Id="rId1" Type="http://schemas.openxmlformats.org/officeDocument/2006/relationships/slideLayout" Target="../slideLayouts/slideLayout2.xml"/><Relationship Id="rId6" Type="http://schemas.openxmlformats.org/officeDocument/2006/relationships/image" Target="../media/image10.png"/><Relationship Id="rId5" Type="http://schemas.openxmlformats.org/officeDocument/2006/relationships/hyperlink" Target="http://commons.wikimedia.org/wiki/File:Red_X.svg" TargetMode="External"/><Relationship Id="rId4" Type="http://schemas.openxmlformats.org/officeDocument/2006/relationships/image" Target="../media/image9.png"/></Relationships>
</file>

<file path=ppt/slides/_rels/slide5.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4.png"/><Relationship Id="rId1" Type="http://schemas.openxmlformats.org/officeDocument/2006/relationships/slideLayout" Target="../slideLayouts/slideLayout2.xml"/><Relationship Id="rId6" Type="http://schemas.openxmlformats.org/officeDocument/2006/relationships/image" Target="../media/image17.png"/><Relationship Id="rId5" Type="http://schemas.openxmlformats.org/officeDocument/2006/relationships/image" Target="../media/image16.png"/><Relationship Id="rId4" Type="http://schemas.openxmlformats.org/officeDocument/2006/relationships/image" Target="../media/image15.png"/></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image" Target="../media/image19.png"/><Relationship Id="rId1" Type="http://schemas.openxmlformats.org/officeDocument/2006/relationships/slideLayout" Target="../slideLayouts/slideLayout2.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CFF58CAD-EE12-40A4-9714-46F5AB03F861}"/>
              </a:ext>
            </a:extLst>
          </p:cNvPr>
          <p:cNvSpPr/>
          <p:nvPr/>
        </p:nvSpPr>
        <p:spPr>
          <a:xfrm>
            <a:off x="919326" y="41945"/>
            <a:ext cx="7347525" cy="1754326"/>
          </a:xfrm>
          <a:prstGeom prst="rect">
            <a:avLst/>
          </a:prstGeom>
          <a:noFill/>
        </p:spPr>
        <p:txBody>
          <a:bodyPr wrap="none" lIns="91440" tIns="45720" rIns="91440" bIns="45720">
            <a:spAutoFit/>
          </a:bodyPr>
          <a:lstStyle/>
          <a:p>
            <a:pPr algn="ctr"/>
            <a:r>
              <a:rPr lang="en-US" sz="5400" b="1" dirty="0">
                <a:ln w="0"/>
                <a:solidFill>
                  <a:srgbClr val="00B050"/>
                </a:solidFill>
                <a:effectLst>
                  <a:outerShdw blurRad="38100" dist="25400" dir="5400000" algn="ctr" rotWithShape="0">
                    <a:srgbClr val="6E747A">
                      <a:alpha val="43000"/>
                    </a:srgbClr>
                  </a:outerShdw>
                </a:effectLst>
              </a:rPr>
              <a:t>Having Visitors Over in a </a:t>
            </a:r>
          </a:p>
          <a:p>
            <a:pPr algn="ctr"/>
            <a:r>
              <a:rPr lang="en-US" sz="5400" b="1" dirty="0">
                <a:ln w="0"/>
                <a:solidFill>
                  <a:srgbClr val="00B050"/>
                </a:solidFill>
                <a:effectLst>
                  <a:outerShdw blurRad="38100" dist="25400" dir="5400000" algn="ctr" rotWithShape="0">
                    <a:srgbClr val="6E747A">
                      <a:alpha val="43000"/>
                    </a:srgbClr>
                  </a:outerShdw>
                </a:effectLst>
              </a:rPr>
              <a:t>Time of COVID-19</a:t>
            </a:r>
            <a:endParaRPr lang="en-US" sz="5400" b="1" cap="none" spc="0" dirty="0">
              <a:ln w="0"/>
              <a:solidFill>
                <a:srgbClr val="00B050"/>
              </a:solidFill>
              <a:effectLst>
                <a:outerShdw blurRad="38100" dist="25400" dir="5400000" algn="ctr" rotWithShape="0">
                  <a:srgbClr val="6E747A">
                    <a:alpha val="43000"/>
                  </a:srgbClr>
                </a:outerShdw>
              </a:effectLst>
            </a:endParaRPr>
          </a:p>
        </p:txBody>
      </p:sp>
      <p:sp>
        <p:nvSpPr>
          <p:cNvPr id="14" name="Rectangle 13">
            <a:extLst>
              <a:ext uri="{FF2B5EF4-FFF2-40B4-BE49-F238E27FC236}">
                <a16:creationId xmlns:a16="http://schemas.microsoft.com/office/drawing/2014/main" id="{B96DDB85-9859-4F5B-AE00-27E284B8E887}"/>
              </a:ext>
            </a:extLst>
          </p:cNvPr>
          <p:cNvSpPr/>
          <p:nvPr/>
        </p:nvSpPr>
        <p:spPr>
          <a:xfrm>
            <a:off x="857002" y="5102228"/>
            <a:ext cx="7472175" cy="523220"/>
          </a:xfrm>
          <a:prstGeom prst="rect">
            <a:avLst/>
          </a:prstGeom>
          <a:noFill/>
        </p:spPr>
        <p:txBody>
          <a:bodyPr wrap="none" lIns="91440" tIns="45720" rIns="91440" bIns="45720">
            <a:spAutoFit/>
          </a:bodyPr>
          <a:lstStyle/>
          <a:p>
            <a:pPr algn="ctr"/>
            <a:r>
              <a:rPr lang="en-US" sz="2800" b="0" cap="none" spc="0" dirty="0">
                <a:ln w="0"/>
                <a:solidFill>
                  <a:srgbClr val="00B050"/>
                </a:solidFill>
                <a:effectLst>
                  <a:outerShdw blurRad="38100" dist="25400" dir="5400000" algn="ctr" rotWithShape="0">
                    <a:srgbClr val="6E747A">
                      <a:alpha val="43000"/>
                    </a:srgbClr>
                  </a:outerShdw>
                </a:effectLst>
              </a:rPr>
              <a:t>A Story about Recent </a:t>
            </a:r>
            <a:r>
              <a:rPr lang="en-US" sz="2800" dirty="0">
                <a:ln w="0"/>
                <a:solidFill>
                  <a:srgbClr val="00B050"/>
                </a:solidFill>
                <a:effectLst>
                  <a:outerShdw blurRad="38100" dist="25400" dir="5400000" algn="ctr" rotWithShape="0">
                    <a:srgbClr val="6E747A">
                      <a:alpha val="43000"/>
                    </a:srgbClr>
                  </a:outerShdw>
                </a:effectLst>
              </a:rPr>
              <a:t>Changes to the Visitor Policy</a:t>
            </a:r>
            <a:endParaRPr lang="en-US" sz="2800" b="0" cap="none" spc="0" dirty="0">
              <a:ln w="0"/>
              <a:solidFill>
                <a:srgbClr val="00B050"/>
              </a:solidFill>
              <a:effectLst>
                <a:outerShdw blurRad="38100" dist="25400" dir="5400000" algn="ctr" rotWithShape="0">
                  <a:srgbClr val="6E747A">
                    <a:alpha val="43000"/>
                  </a:srgbClr>
                </a:outerShdw>
              </a:effectLst>
            </a:endParaRPr>
          </a:p>
        </p:txBody>
      </p:sp>
      <p:sp>
        <p:nvSpPr>
          <p:cNvPr id="15" name="TextBox 14">
            <a:extLst>
              <a:ext uri="{FF2B5EF4-FFF2-40B4-BE49-F238E27FC236}">
                <a16:creationId xmlns:a16="http://schemas.microsoft.com/office/drawing/2014/main" id="{90A21958-7AC7-4229-89BC-8FC0760383F1}"/>
              </a:ext>
            </a:extLst>
          </p:cNvPr>
          <p:cNvSpPr txBox="1"/>
          <p:nvPr/>
        </p:nvSpPr>
        <p:spPr>
          <a:xfrm>
            <a:off x="2406639" y="5625448"/>
            <a:ext cx="6344509" cy="369332"/>
          </a:xfrm>
          <a:prstGeom prst="rect">
            <a:avLst/>
          </a:prstGeom>
          <a:noFill/>
        </p:spPr>
        <p:txBody>
          <a:bodyPr wrap="square" rtlCol="0">
            <a:spAutoFit/>
          </a:bodyPr>
          <a:lstStyle/>
          <a:p>
            <a:r>
              <a:rPr lang="en-US" dirty="0"/>
              <a:t>by Shannon Sousa, MS, CCC-SLP of Community Autism Resources</a:t>
            </a:r>
          </a:p>
        </p:txBody>
      </p:sp>
      <p:pic>
        <p:nvPicPr>
          <p:cNvPr id="5" name="Picture 4" descr="A close up of a logo&#10;&#10;Description automatically generated">
            <a:extLst>
              <a:ext uri="{FF2B5EF4-FFF2-40B4-BE49-F238E27FC236}">
                <a16:creationId xmlns:a16="http://schemas.microsoft.com/office/drawing/2014/main" id="{A789E038-B3BA-4095-9B7B-D3F9C124186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578894" y="6173835"/>
            <a:ext cx="3434478" cy="523221"/>
          </a:xfrm>
          <a:prstGeom prst="rect">
            <a:avLst/>
          </a:prstGeom>
        </p:spPr>
      </p:pic>
      <p:pic>
        <p:nvPicPr>
          <p:cNvPr id="1026" name="Picture 2" descr="right click and select copy">
            <a:extLst>
              <a:ext uri="{FF2B5EF4-FFF2-40B4-BE49-F238E27FC236}">
                <a16:creationId xmlns:a16="http://schemas.microsoft.com/office/drawing/2014/main" id="{82A35BAB-4E50-4F0A-A61B-D18D1AF0BEB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35103" y="1427233"/>
            <a:ext cx="4137501" cy="3837984"/>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right click and select copy">
            <a:extLst>
              <a:ext uri="{FF2B5EF4-FFF2-40B4-BE49-F238E27FC236}">
                <a16:creationId xmlns:a16="http://schemas.microsoft.com/office/drawing/2014/main" id="{47951F94-3331-477E-AC91-3DFD1EB26ED0}"/>
              </a:ext>
            </a:extLst>
          </p:cNvPr>
          <p:cNvPicPr>
            <a:picLocks noChangeAspect="1" noChangeArrowheads="1"/>
          </p:cNvPicPr>
          <p:nvPr/>
        </p:nvPicPr>
        <p:blipFill rotWithShape="1">
          <a:blip r:embed="rId4">
            <a:extLst>
              <a:ext uri="{28A0092B-C50C-407E-A947-70E740481C1C}">
                <a14:useLocalDpi xmlns:a14="http://schemas.microsoft.com/office/drawing/2010/main" val="0"/>
              </a:ext>
            </a:extLst>
          </a:blip>
          <a:srcRect t="5585" r="78129" b="84354"/>
          <a:stretch/>
        </p:blipFill>
        <p:spPr bwMode="auto">
          <a:xfrm>
            <a:off x="5697125" y="3002632"/>
            <a:ext cx="724477" cy="308930"/>
          </a:xfrm>
          <a:prstGeom prst="rect">
            <a:avLst/>
          </a:prstGeom>
          <a:noFill/>
          <a:extLst>
            <a:ext uri="{909E8E84-426E-40DD-AFC4-6F175D3DCCD1}">
              <a14:hiddenFill xmlns:a14="http://schemas.microsoft.com/office/drawing/2010/main">
                <a:solidFill>
                  <a:srgbClr val="FFFFFF"/>
                </a:solidFill>
              </a14:hiddenFill>
            </a:ext>
          </a:extLst>
        </p:spPr>
      </p:pic>
      <p:pic>
        <p:nvPicPr>
          <p:cNvPr id="16" name="Picture 4" descr="right click and select copy">
            <a:extLst>
              <a:ext uri="{FF2B5EF4-FFF2-40B4-BE49-F238E27FC236}">
                <a16:creationId xmlns:a16="http://schemas.microsoft.com/office/drawing/2014/main" id="{1568594D-8560-4081-8E07-21CE7C722AA1}"/>
              </a:ext>
            </a:extLst>
          </p:cNvPr>
          <p:cNvPicPr>
            <a:picLocks noChangeAspect="1" noChangeArrowheads="1"/>
          </p:cNvPicPr>
          <p:nvPr/>
        </p:nvPicPr>
        <p:blipFill rotWithShape="1">
          <a:blip r:embed="rId4">
            <a:extLst>
              <a:ext uri="{28A0092B-C50C-407E-A947-70E740481C1C}">
                <a14:useLocalDpi xmlns:a14="http://schemas.microsoft.com/office/drawing/2010/main" val="0"/>
              </a:ext>
            </a:extLst>
          </a:blip>
          <a:srcRect t="5585" r="78129" b="84354"/>
          <a:stretch/>
        </p:blipFill>
        <p:spPr bwMode="auto">
          <a:xfrm>
            <a:off x="3537826" y="3027093"/>
            <a:ext cx="469425" cy="20017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7773869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AD78518-B477-456A-838E-078E39CE9557}"/>
              </a:ext>
            </a:extLst>
          </p:cNvPr>
          <p:cNvSpPr>
            <a:spLocks noGrp="1"/>
          </p:cNvSpPr>
          <p:nvPr>
            <p:ph idx="1"/>
          </p:nvPr>
        </p:nvSpPr>
        <p:spPr>
          <a:xfrm>
            <a:off x="154745" y="4768948"/>
            <a:ext cx="8792307" cy="2089052"/>
          </a:xfrm>
        </p:spPr>
        <p:txBody>
          <a:bodyPr>
            <a:normAutofit/>
          </a:bodyPr>
          <a:lstStyle/>
          <a:p>
            <a:pPr marL="0" indent="0">
              <a:buNone/>
            </a:pPr>
            <a:r>
              <a:rPr lang="en-US" dirty="0"/>
              <a:t>My visitor might bring food to share with me, but we cannot eat from the same plate or drink from the same cup.  We need to have our own plates and utensils.  I might not be allowed to keep the food if it has been touched.</a:t>
            </a:r>
          </a:p>
        </p:txBody>
      </p:sp>
      <p:pic>
        <p:nvPicPr>
          <p:cNvPr id="4" name="Picture 3">
            <a:extLst>
              <a:ext uri="{FF2B5EF4-FFF2-40B4-BE49-F238E27FC236}">
                <a16:creationId xmlns:a16="http://schemas.microsoft.com/office/drawing/2014/main" id="{67FB95A2-48B2-48B5-8946-66FF8DCA8A35}"/>
              </a:ext>
            </a:extLst>
          </p:cNvPr>
          <p:cNvPicPr>
            <a:picLocks noChangeAspect="1"/>
          </p:cNvPicPr>
          <p:nvPr/>
        </p:nvPicPr>
        <p:blipFill rotWithShape="1">
          <a:blip r:embed="rId2">
            <a:clrChange>
              <a:clrFrom>
                <a:srgbClr val="FFFFFF"/>
              </a:clrFrom>
              <a:clrTo>
                <a:srgbClr val="FFFFFF">
                  <a:alpha val="0"/>
                </a:srgbClr>
              </a:clrTo>
            </a:clrChange>
          </a:blip>
          <a:srcRect l="6883" t="1672" r="5454" b="10620"/>
          <a:stretch/>
        </p:blipFill>
        <p:spPr>
          <a:xfrm>
            <a:off x="5287513" y="717453"/>
            <a:ext cx="3659539" cy="3460652"/>
          </a:xfrm>
          <a:prstGeom prst="rect">
            <a:avLst/>
          </a:prstGeom>
        </p:spPr>
      </p:pic>
      <p:pic>
        <p:nvPicPr>
          <p:cNvPr id="5" name="Picture 4">
            <a:extLst>
              <a:ext uri="{FF2B5EF4-FFF2-40B4-BE49-F238E27FC236}">
                <a16:creationId xmlns:a16="http://schemas.microsoft.com/office/drawing/2014/main" id="{17EF04BE-C5FA-49C8-B3E2-F240B92F9DFA}"/>
              </a:ext>
            </a:extLst>
          </p:cNvPr>
          <p:cNvPicPr>
            <a:picLocks noChangeAspect="1"/>
          </p:cNvPicPr>
          <p:nvPr/>
        </p:nvPicPr>
        <p:blipFill rotWithShape="1">
          <a:blip r:embed="rId3">
            <a:clrChange>
              <a:clrFrom>
                <a:srgbClr val="FFFFFF"/>
              </a:clrFrom>
              <a:clrTo>
                <a:srgbClr val="FFFFFF">
                  <a:alpha val="0"/>
                </a:srgbClr>
              </a:clrTo>
            </a:clrChange>
          </a:blip>
          <a:srcRect l="4263" t="1420" r="3311" b="10619"/>
          <a:stretch/>
        </p:blipFill>
        <p:spPr>
          <a:xfrm>
            <a:off x="362045" y="575036"/>
            <a:ext cx="4164037" cy="3745485"/>
          </a:xfrm>
          <a:prstGeom prst="rect">
            <a:avLst/>
          </a:prstGeom>
        </p:spPr>
      </p:pic>
      <p:pic>
        <p:nvPicPr>
          <p:cNvPr id="10" name="Picture 4" descr="right click and select copy">
            <a:extLst>
              <a:ext uri="{FF2B5EF4-FFF2-40B4-BE49-F238E27FC236}">
                <a16:creationId xmlns:a16="http://schemas.microsoft.com/office/drawing/2014/main" id="{90432BE5-857C-4344-9723-A84ACCC1591D}"/>
              </a:ext>
            </a:extLst>
          </p:cNvPr>
          <p:cNvPicPr>
            <a:picLocks noChangeAspect="1" noChangeArrowheads="1"/>
          </p:cNvPicPr>
          <p:nvPr/>
        </p:nvPicPr>
        <p:blipFill rotWithShape="1">
          <a:blip r:embed="rId4">
            <a:extLst>
              <a:ext uri="{28A0092B-C50C-407E-A947-70E740481C1C}">
                <a14:useLocalDpi xmlns:a14="http://schemas.microsoft.com/office/drawing/2010/main" val="0"/>
              </a:ext>
            </a:extLst>
          </a:blip>
          <a:srcRect l="4495" t="5585" r="82410" b="84645"/>
          <a:stretch/>
        </p:blipFill>
        <p:spPr bwMode="auto">
          <a:xfrm>
            <a:off x="2204911" y="1238481"/>
            <a:ext cx="731521" cy="505913"/>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4" descr="right click and select copy">
            <a:extLst>
              <a:ext uri="{FF2B5EF4-FFF2-40B4-BE49-F238E27FC236}">
                <a16:creationId xmlns:a16="http://schemas.microsoft.com/office/drawing/2014/main" id="{4A9CCB65-F1AF-4D71-AF59-4CC66E3F4D2F}"/>
              </a:ext>
            </a:extLst>
          </p:cNvPr>
          <p:cNvPicPr>
            <a:picLocks noChangeAspect="1" noChangeArrowheads="1"/>
          </p:cNvPicPr>
          <p:nvPr/>
        </p:nvPicPr>
        <p:blipFill rotWithShape="1">
          <a:blip r:embed="rId4">
            <a:extLst>
              <a:ext uri="{28A0092B-C50C-407E-A947-70E740481C1C}">
                <a14:useLocalDpi xmlns:a14="http://schemas.microsoft.com/office/drawing/2010/main" val="0"/>
              </a:ext>
            </a:extLst>
          </a:blip>
          <a:srcRect l="4495" t="5585" r="82410" b="84645"/>
          <a:stretch/>
        </p:blipFill>
        <p:spPr bwMode="auto">
          <a:xfrm>
            <a:off x="6807793" y="1376813"/>
            <a:ext cx="731521" cy="505913"/>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5">
            <a:extLst>
              <a:ext uri="{FF2B5EF4-FFF2-40B4-BE49-F238E27FC236}">
                <a16:creationId xmlns:a16="http://schemas.microsoft.com/office/drawing/2014/main" id="{A1EE442F-4674-415D-9A7D-ED0BA8D0EE87}"/>
              </a:ext>
            </a:extLst>
          </p:cNvPr>
          <p:cNvPicPr>
            <a:picLocks noChangeAspect="1"/>
          </p:cNvPicPr>
          <p:nvPr/>
        </p:nvPicPr>
        <p:blipFill rotWithShape="1">
          <a:blip r:embed="rId5">
            <a:clrChange>
              <a:clrFrom>
                <a:srgbClr val="FFFFFF"/>
              </a:clrFrom>
              <a:clrTo>
                <a:srgbClr val="FFFFFF">
                  <a:alpha val="0"/>
                </a:srgbClr>
              </a:clrTo>
            </a:clrChange>
          </a:blip>
          <a:srcRect l="12140" t="6964" r="8789" b="13234"/>
          <a:stretch/>
        </p:blipFill>
        <p:spPr>
          <a:xfrm>
            <a:off x="166070" y="2447778"/>
            <a:ext cx="1208850" cy="1153124"/>
          </a:xfrm>
          <a:prstGeom prst="rect">
            <a:avLst/>
          </a:prstGeom>
        </p:spPr>
      </p:pic>
      <p:pic>
        <p:nvPicPr>
          <p:cNvPr id="13" name="Picture 12">
            <a:extLst>
              <a:ext uri="{FF2B5EF4-FFF2-40B4-BE49-F238E27FC236}">
                <a16:creationId xmlns:a16="http://schemas.microsoft.com/office/drawing/2014/main" id="{C597729F-D4A0-49E9-93A5-0F049F832C7A}"/>
              </a:ext>
            </a:extLst>
          </p:cNvPr>
          <p:cNvPicPr>
            <a:picLocks noChangeAspect="1"/>
          </p:cNvPicPr>
          <p:nvPr/>
        </p:nvPicPr>
        <p:blipFill rotWithShape="1">
          <a:blip r:embed="rId5">
            <a:clrChange>
              <a:clrFrom>
                <a:srgbClr val="FFFFFF"/>
              </a:clrFrom>
              <a:clrTo>
                <a:srgbClr val="FFFFFF">
                  <a:alpha val="0"/>
                </a:srgbClr>
              </a:clrTo>
            </a:clrChange>
          </a:blip>
          <a:srcRect l="12140" t="6964" r="8789" b="13234"/>
          <a:stretch/>
        </p:blipFill>
        <p:spPr>
          <a:xfrm flipH="1">
            <a:off x="5091133" y="2331064"/>
            <a:ext cx="1208850" cy="1153124"/>
          </a:xfrm>
          <a:prstGeom prst="rect">
            <a:avLst/>
          </a:prstGeom>
        </p:spPr>
      </p:pic>
    </p:spTree>
    <p:extLst>
      <p:ext uri="{BB962C8B-B14F-4D97-AF65-F5344CB8AC3E}">
        <p14:creationId xmlns:p14="http://schemas.microsoft.com/office/powerpoint/2010/main" val="122647425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AD78518-B477-456A-838E-078E39CE9557}"/>
              </a:ext>
            </a:extLst>
          </p:cNvPr>
          <p:cNvSpPr>
            <a:spLocks noGrp="1"/>
          </p:cNvSpPr>
          <p:nvPr>
            <p:ph idx="1"/>
          </p:nvPr>
        </p:nvSpPr>
        <p:spPr>
          <a:xfrm>
            <a:off x="455000" y="4856865"/>
            <a:ext cx="8233997" cy="1609348"/>
          </a:xfrm>
        </p:spPr>
        <p:txBody>
          <a:bodyPr>
            <a:normAutofit/>
          </a:bodyPr>
          <a:lstStyle/>
          <a:p>
            <a:pPr marL="0" indent="0">
              <a:buNone/>
            </a:pPr>
            <a:r>
              <a:rPr lang="en-US" dirty="0"/>
              <a:t>Because of COVID-19, we need to minimize touching.  We can hug if we wear masks and use hand sanitizer before and after touching.</a:t>
            </a:r>
          </a:p>
        </p:txBody>
      </p:sp>
      <p:pic>
        <p:nvPicPr>
          <p:cNvPr id="2" name="Picture 1">
            <a:extLst>
              <a:ext uri="{FF2B5EF4-FFF2-40B4-BE49-F238E27FC236}">
                <a16:creationId xmlns:a16="http://schemas.microsoft.com/office/drawing/2014/main" id="{5CDF95FB-C203-4DEA-B0D5-FDDE3FECDF9B}"/>
              </a:ext>
            </a:extLst>
          </p:cNvPr>
          <p:cNvPicPr>
            <a:picLocks noChangeAspect="1"/>
          </p:cNvPicPr>
          <p:nvPr/>
        </p:nvPicPr>
        <p:blipFill rotWithShape="1">
          <a:blip r:embed="rId2">
            <a:clrChange>
              <a:clrFrom>
                <a:srgbClr val="FFFFFF"/>
              </a:clrFrom>
              <a:clrTo>
                <a:srgbClr val="FFFFFF">
                  <a:alpha val="0"/>
                </a:srgbClr>
              </a:clrTo>
            </a:clrChange>
          </a:blip>
          <a:srcRect l="30705" t="2496" r="28561" b="11561"/>
          <a:stretch/>
        </p:blipFill>
        <p:spPr>
          <a:xfrm>
            <a:off x="3629464" y="647113"/>
            <a:ext cx="1885071" cy="3759118"/>
          </a:xfrm>
          <a:prstGeom prst="rect">
            <a:avLst/>
          </a:prstGeom>
        </p:spPr>
      </p:pic>
      <p:pic>
        <p:nvPicPr>
          <p:cNvPr id="5" name="Picture 8" descr="right click and select copy">
            <a:extLst>
              <a:ext uri="{FF2B5EF4-FFF2-40B4-BE49-F238E27FC236}">
                <a16:creationId xmlns:a16="http://schemas.microsoft.com/office/drawing/2014/main" id="{17CA749D-B517-4A65-9351-EF56C3F51FD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582618">
            <a:off x="3902881" y="1280160"/>
            <a:ext cx="1077295" cy="998647"/>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4" descr="right click and select copy">
            <a:extLst>
              <a:ext uri="{FF2B5EF4-FFF2-40B4-BE49-F238E27FC236}">
                <a16:creationId xmlns:a16="http://schemas.microsoft.com/office/drawing/2014/main" id="{19C1CFC6-5DEF-4F05-AA29-F81ED0079389}"/>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rot="20921230">
            <a:off x="4561349" y="973262"/>
            <a:ext cx="1056605" cy="979467"/>
          </a:xfrm>
          <a:prstGeom prst="rect">
            <a:avLst/>
          </a:prstGeom>
          <a:noFill/>
          <a:extLst>
            <a:ext uri="{909E8E84-426E-40DD-AFC4-6F175D3DCCD1}">
              <a14:hiddenFill xmlns:a14="http://schemas.microsoft.com/office/drawing/2010/main">
                <a:solidFill>
                  <a:srgbClr val="FFFFFF"/>
                </a:solidFill>
              </a14:hiddenFill>
            </a:ext>
          </a:extLst>
        </p:spPr>
      </p:pic>
      <p:pic>
        <p:nvPicPr>
          <p:cNvPr id="4" name="Picture 3">
            <a:extLst>
              <a:ext uri="{FF2B5EF4-FFF2-40B4-BE49-F238E27FC236}">
                <a16:creationId xmlns:a16="http://schemas.microsoft.com/office/drawing/2014/main" id="{518743CA-7491-4905-9B7E-30BA6B5582DF}"/>
              </a:ext>
            </a:extLst>
          </p:cNvPr>
          <p:cNvPicPr>
            <a:picLocks noChangeAspect="1"/>
          </p:cNvPicPr>
          <p:nvPr/>
        </p:nvPicPr>
        <p:blipFill rotWithShape="1">
          <a:blip r:embed="rId5">
            <a:clrChange>
              <a:clrFrom>
                <a:srgbClr val="FFFFFF"/>
              </a:clrFrom>
              <a:clrTo>
                <a:srgbClr val="FFFFFF">
                  <a:alpha val="0"/>
                </a:srgbClr>
              </a:clrTo>
            </a:clrChange>
          </a:blip>
          <a:srcRect l="7360" t="2176" r="5692" b="12888"/>
          <a:stretch/>
        </p:blipFill>
        <p:spPr>
          <a:xfrm>
            <a:off x="6203852" y="2558769"/>
            <a:ext cx="1885071" cy="1740462"/>
          </a:xfrm>
          <a:prstGeom prst="rect">
            <a:avLst/>
          </a:prstGeom>
        </p:spPr>
      </p:pic>
      <p:pic>
        <p:nvPicPr>
          <p:cNvPr id="9" name="Picture 8">
            <a:extLst>
              <a:ext uri="{FF2B5EF4-FFF2-40B4-BE49-F238E27FC236}">
                <a16:creationId xmlns:a16="http://schemas.microsoft.com/office/drawing/2014/main" id="{DEEB8C1F-8450-4B6E-8C7E-A72C4432CC40}"/>
              </a:ext>
            </a:extLst>
          </p:cNvPr>
          <p:cNvPicPr>
            <a:picLocks noChangeAspect="1"/>
          </p:cNvPicPr>
          <p:nvPr/>
        </p:nvPicPr>
        <p:blipFill rotWithShape="1">
          <a:blip r:embed="rId5">
            <a:clrChange>
              <a:clrFrom>
                <a:srgbClr val="FFFFFF"/>
              </a:clrFrom>
              <a:clrTo>
                <a:srgbClr val="FFFFFF">
                  <a:alpha val="0"/>
                </a:srgbClr>
              </a:clrTo>
            </a:clrChange>
          </a:blip>
          <a:srcRect l="7360" t="2176" r="5692" b="12888"/>
          <a:stretch/>
        </p:blipFill>
        <p:spPr>
          <a:xfrm>
            <a:off x="1055077" y="2537668"/>
            <a:ext cx="1885071" cy="1740462"/>
          </a:xfrm>
          <a:prstGeom prst="rect">
            <a:avLst/>
          </a:prstGeom>
        </p:spPr>
      </p:pic>
    </p:spTree>
    <p:extLst>
      <p:ext uri="{BB962C8B-B14F-4D97-AF65-F5344CB8AC3E}">
        <p14:creationId xmlns:p14="http://schemas.microsoft.com/office/powerpoint/2010/main" val="411189716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AD78518-B477-456A-838E-078E39CE9557}"/>
              </a:ext>
            </a:extLst>
          </p:cNvPr>
          <p:cNvSpPr>
            <a:spLocks noGrp="1"/>
          </p:cNvSpPr>
          <p:nvPr>
            <p:ph idx="1"/>
          </p:nvPr>
        </p:nvSpPr>
        <p:spPr>
          <a:xfrm>
            <a:off x="455000" y="5050302"/>
            <a:ext cx="8233997" cy="1609348"/>
          </a:xfrm>
        </p:spPr>
        <p:txBody>
          <a:bodyPr>
            <a:normAutofit/>
          </a:bodyPr>
          <a:lstStyle/>
          <a:p>
            <a:pPr marL="0" indent="0">
              <a:buNone/>
            </a:pPr>
            <a:r>
              <a:rPr lang="en-US" dirty="0"/>
              <a:t>We will not kiss because this can spread germs quickly. Instead of kissing, I can blow a kiss, hug, wave, or say “I love you.”</a:t>
            </a:r>
          </a:p>
        </p:txBody>
      </p:sp>
      <p:pic>
        <p:nvPicPr>
          <p:cNvPr id="7" name="Picture 6">
            <a:extLst>
              <a:ext uri="{FF2B5EF4-FFF2-40B4-BE49-F238E27FC236}">
                <a16:creationId xmlns:a16="http://schemas.microsoft.com/office/drawing/2014/main" id="{91B76A68-6180-446F-B8DF-D1D555F24AB6}"/>
              </a:ext>
            </a:extLst>
          </p:cNvPr>
          <p:cNvPicPr>
            <a:picLocks noChangeAspect="1"/>
          </p:cNvPicPr>
          <p:nvPr/>
        </p:nvPicPr>
        <p:blipFill rotWithShape="1">
          <a:blip r:embed="rId2"/>
          <a:srcRect l="1881" t="4318" r="3072" b="12131"/>
          <a:stretch/>
        </p:blipFill>
        <p:spPr>
          <a:xfrm>
            <a:off x="2815269" y="1155531"/>
            <a:ext cx="3513461" cy="2919135"/>
          </a:xfrm>
          <a:prstGeom prst="rect">
            <a:avLst/>
          </a:prstGeom>
        </p:spPr>
      </p:pic>
      <p:pic>
        <p:nvPicPr>
          <p:cNvPr id="10" name="Picture 9">
            <a:extLst>
              <a:ext uri="{FF2B5EF4-FFF2-40B4-BE49-F238E27FC236}">
                <a16:creationId xmlns:a16="http://schemas.microsoft.com/office/drawing/2014/main" id="{D1E439D0-A6DC-4306-9E45-A5E3A9FD3718}"/>
              </a:ext>
            </a:extLst>
          </p:cNvPr>
          <p:cNvPicPr>
            <a:picLocks noChangeAspect="1"/>
          </p:cNvPicPr>
          <p:nvPr/>
        </p:nvPicPr>
        <p:blipFill rotWithShape="1">
          <a:blip r:embed="rId3">
            <a:clrChange>
              <a:clrFrom>
                <a:srgbClr val="FFFFFF"/>
              </a:clrFrom>
              <a:clrTo>
                <a:srgbClr val="FFFFFF">
                  <a:alpha val="0"/>
                </a:srgbClr>
              </a:clrTo>
            </a:clrChange>
          </a:blip>
          <a:srcRect l="14506" t="9269" r="13554" b="15913"/>
          <a:stretch/>
        </p:blipFill>
        <p:spPr>
          <a:xfrm rot="20233334">
            <a:off x="2376975" y="288522"/>
            <a:ext cx="4547404" cy="4469996"/>
          </a:xfrm>
          <a:prstGeom prst="rect">
            <a:avLst/>
          </a:prstGeom>
        </p:spPr>
      </p:pic>
    </p:spTree>
    <p:extLst>
      <p:ext uri="{BB962C8B-B14F-4D97-AF65-F5344CB8AC3E}">
        <p14:creationId xmlns:p14="http://schemas.microsoft.com/office/powerpoint/2010/main" val="158590860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AD78518-B477-456A-838E-078E39CE9557}"/>
              </a:ext>
            </a:extLst>
          </p:cNvPr>
          <p:cNvSpPr>
            <a:spLocks noGrp="1"/>
          </p:cNvSpPr>
          <p:nvPr>
            <p:ph idx="1"/>
          </p:nvPr>
        </p:nvSpPr>
        <p:spPr>
          <a:xfrm>
            <a:off x="628650" y="4965895"/>
            <a:ext cx="7886700" cy="1295474"/>
          </a:xfrm>
        </p:spPr>
        <p:txBody>
          <a:bodyPr>
            <a:noAutofit/>
          </a:bodyPr>
          <a:lstStyle/>
          <a:p>
            <a:pPr marL="0" indent="0">
              <a:buNone/>
            </a:pPr>
            <a:r>
              <a:rPr lang="en-US" dirty="0"/>
              <a:t>The visit might be short because lots of people have family and friends who want to see them.  In between visits, I can call, text, or video chat my loved ones.</a:t>
            </a:r>
          </a:p>
        </p:txBody>
      </p:sp>
      <p:pic>
        <p:nvPicPr>
          <p:cNvPr id="10242" name="Picture 2" descr="right click and select copy">
            <a:extLst>
              <a:ext uri="{FF2B5EF4-FFF2-40B4-BE49-F238E27FC236}">
                <a16:creationId xmlns:a16="http://schemas.microsoft.com/office/drawing/2014/main" id="{B0E64803-E203-4377-9ED0-B1F8B171FD2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36145" y="596631"/>
            <a:ext cx="5867626" cy="543925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9873979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AD78518-B477-456A-838E-078E39CE9557}"/>
              </a:ext>
            </a:extLst>
          </p:cNvPr>
          <p:cNvSpPr>
            <a:spLocks noGrp="1"/>
          </p:cNvSpPr>
          <p:nvPr>
            <p:ph idx="1"/>
          </p:nvPr>
        </p:nvSpPr>
        <p:spPr>
          <a:xfrm>
            <a:off x="628650" y="5205045"/>
            <a:ext cx="7886700" cy="1295474"/>
          </a:xfrm>
        </p:spPr>
        <p:txBody>
          <a:bodyPr>
            <a:noAutofit/>
          </a:bodyPr>
          <a:lstStyle/>
          <a:p>
            <a:pPr marL="0" indent="0">
              <a:buNone/>
            </a:pPr>
            <a:r>
              <a:rPr lang="en-US" dirty="0"/>
              <a:t>At the end of the visit, a staff member will clean and sanitize every surface.</a:t>
            </a:r>
          </a:p>
        </p:txBody>
      </p:sp>
      <p:pic>
        <p:nvPicPr>
          <p:cNvPr id="11266" name="Picture 2" descr="right click and select copy">
            <a:extLst>
              <a:ext uri="{FF2B5EF4-FFF2-40B4-BE49-F238E27FC236}">
                <a16:creationId xmlns:a16="http://schemas.microsoft.com/office/drawing/2014/main" id="{555D29F0-6A26-4088-9C8B-9FBA33B40E8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28145" y="536562"/>
            <a:ext cx="6240462" cy="578487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3190597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AD78518-B477-456A-838E-078E39CE9557}"/>
              </a:ext>
            </a:extLst>
          </p:cNvPr>
          <p:cNvSpPr>
            <a:spLocks noGrp="1"/>
          </p:cNvSpPr>
          <p:nvPr>
            <p:ph idx="1"/>
          </p:nvPr>
        </p:nvSpPr>
        <p:spPr>
          <a:xfrm>
            <a:off x="628650" y="4923692"/>
            <a:ext cx="7886700" cy="1295474"/>
          </a:xfrm>
        </p:spPr>
        <p:txBody>
          <a:bodyPr>
            <a:noAutofit/>
          </a:bodyPr>
          <a:lstStyle/>
          <a:p>
            <a:pPr marL="0" indent="0">
              <a:buNone/>
            </a:pPr>
            <a:r>
              <a:rPr lang="en-US" dirty="0"/>
              <a:t>These changes are hard but the rules are to keep everybody safe and healthy.  Sometimes it is hard to get used to changes in my routine but I will try to be flexible.  Seeing my visitors in person is very exciting.</a:t>
            </a:r>
          </a:p>
        </p:txBody>
      </p:sp>
      <p:pic>
        <p:nvPicPr>
          <p:cNvPr id="12292" name="Picture 4" descr="right click and select copy">
            <a:extLst>
              <a:ext uri="{FF2B5EF4-FFF2-40B4-BE49-F238E27FC236}">
                <a16:creationId xmlns:a16="http://schemas.microsoft.com/office/drawing/2014/main" id="{948C9E00-5CE5-4CF9-85C2-F0098F0F07B1}"/>
              </a:ext>
            </a:extLst>
          </p:cNvPr>
          <p:cNvPicPr>
            <a:picLocks noChangeAspect="1" noChangeArrowheads="1"/>
          </p:cNvPicPr>
          <p:nvPr/>
        </p:nvPicPr>
        <p:blipFill rotWithShape="1">
          <a:blip r:embed="rId2">
            <a:clrChange>
              <a:clrFrom>
                <a:srgbClr val="000000">
                  <a:alpha val="0"/>
                </a:srgbClr>
              </a:clrFrom>
              <a:clrTo>
                <a:srgbClr val="000000">
                  <a:alpha val="0"/>
                </a:srgbClr>
              </a:clrTo>
            </a:clrChange>
            <a:extLst>
              <a:ext uri="{28A0092B-C50C-407E-A947-70E740481C1C}">
                <a14:useLocalDpi xmlns:a14="http://schemas.microsoft.com/office/drawing/2010/main" val="0"/>
              </a:ext>
            </a:extLst>
          </a:blip>
          <a:srcRect b="21877"/>
          <a:stretch/>
        </p:blipFill>
        <p:spPr bwMode="auto">
          <a:xfrm>
            <a:off x="400158" y="1132115"/>
            <a:ext cx="4672252" cy="3383614"/>
          </a:xfrm>
          <a:prstGeom prst="rect">
            <a:avLst/>
          </a:prstGeom>
          <a:noFill/>
          <a:extLst>
            <a:ext uri="{909E8E84-426E-40DD-AFC4-6F175D3DCCD1}">
              <a14:hiddenFill xmlns:a14="http://schemas.microsoft.com/office/drawing/2010/main">
                <a:solidFill>
                  <a:srgbClr val="FFFFFF"/>
                </a:solidFill>
              </a14:hiddenFill>
            </a:ext>
          </a:extLst>
        </p:spPr>
      </p:pic>
      <p:pic>
        <p:nvPicPr>
          <p:cNvPr id="12294" name="Picture 6" descr="right click and select copy">
            <a:extLst>
              <a:ext uri="{FF2B5EF4-FFF2-40B4-BE49-F238E27FC236}">
                <a16:creationId xmlns:a16="http://schemas.microsoft.com/office/drawing/2014/main" id="{490EFDBF-68B3-4E66-8103-CECF2D79CD15}"/>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b="23981"/>
          <a:stretch/>
        </p:blipFill>
        <p:spPr bwMode="auto">
          <a:xfrm>
            <a:off x="5072410" y="1281464"/>
            <a:ext cx="4350029" cy="306545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5240086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AD78518-B477-456A-838E-078E39CE9557}"/>
              </a:ext>
            </a:extLst>
          </p:cNvPr>
          <p:cNvSpPr>
            <a:spLocks noGrp="1"/>
          </p:cNvSpPr>
          <p:nvPr>
            <p:ph idx="1"/>
          </p:nvPr>
        </p:nvSpPr>
        <p:spPr>
          <a:xfrm>
            <a:off x="628650" y="4545797"/>
            <a:ext cx="7886700" cy="1980838"/>
          </a:xfrm>
        </p:spPr>
        <p:txBody>
          <a:bodyPr>
            <a:noAutofit/>
          </a:bodyPr>
          <a:lstStyle/>
          <a:p>
            <a:pPr marL="0" indent="0">
              <a:buNone/>
            </a:pPr>
            <a:r>
              <a:rPr lang="en-US" dirty="0"/>
              <a:t>Now that COVID-19 is getting better, Governor Baker said that we can have visitors at our program homes.  This is exciting news!  We still need to be careful about COVID-19 germs, so there are going to be some rule changes in place. </a:t>
            </a:r>
          </a:p>
        </p:txBody>
      </p:sp>
      <p:pic>
        <p:nvPicPr>
          <p:cNvPr id="2050" name="Picture 2" descr="right click and select copy">
            <a:extLst>
              <a:ext uri="{FF2B5EF4-FFF2-40B4-BE49-F238E27FC236}">
                <a16:creationId xmlns:a16="http://schemas.microsoft.com/office/drawing/2014/main" id="{41647BF7-DF31-46D0-8D7F-E40EBFC7B8A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50394" y="205155"/>
            <a:ext cx="4643211" cy="430708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1292134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AD78518-B477-456A-838E-078E39CE9557}"/>
              </a:ext>
            </a:extLst>
          </p:cNvPr>
          <p:cNvSpPr>
            <a:spLocks noGrp="1"/>
          </p:cNvSpPr>
          <p:nvPr>
            <p:ph idx="1"/>
          </p:nvPr>
        </p:nvSpPr>
        <p:spPr>
          <a:xfrm>
            <a:off x="628650" y="4881489"/>
            <a:ext cx="7886700" cy="1611375"/>
          </a:xfrm>
        </p:spPr>
        <p:txBody>
          <a:bodyPr>
            <a:normAutofit/>
          </a:bodyPr>
          <a:lstStyle/>
          <a:p>
            <a:pPr marL="0" indent="0">
              <a:buNone/>
            </a:pPr>
            <a:r>
              <a:rPr lang="en-US" dirty="0"/>
              <a:t>One rule is that I can only have two visitors at a time.  Visitors who are very old or very young may need to stay home to stay safe.</a:t>
            </a:r>
          </a:p>
        </p:txBody>
      </p:sp>
      <p:pic>
        <p:nvPicPr>
          <p:cNvPr id="3074" name="Picture 2" descr="right click and select copy">
            <a:extLst>
              <a:ext uri="{FF2B5EF4-FFF2-40B4-BE49-F238E27FC236}">
                <a16:creationId xmlns:a16="http://schemas.microsoft.com/office/drawing/2014/main" id="{ED2DC7A9-2041-4886-9026-CCB846D57BF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8650" y="399442"/>
            <a:ext cx="5610225" cy="5200650"/>
          </a:xfrm>
          <a:prstGeom prst="rect">
            <a:avLst/>
          </a:prstGeom>
          <a:noFill/>
          <a:extLst>
            <a:ext uri="{909E8E84-426E-40DD-AFC4-6F175D3DCCD1}">
              <a14:hiddenFill xmlns:a14="http://schemas.microsoft.com/office/drawing/2010/main">
                <a:solidFill>
                  <a:srgbClr val="FFFFFF"/>
                </a:solidFill>
              </a14:hiddenFill>
            </a:ext>
          </a:extLst>
        </p:spPr>
      </p:pic>
      <p:pic>
        <p:nvPicPr>
          <p:cNvPr id="3076" name="Picture 4" descr="right click and select copy">
            <a:extLst>
              <a:ext uri="{FF2B5EF4-FFF2-40B4-BE49-F238E27FC236}">
                <a16:creationId xmlns:a16="http://schemas.microsoft.com/office/drawing/2014/main" id="{015AB1A4-A4B0-4EC4-971E-10839CFF09C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043362" y="959303"/>
            <a:ext cx="5610225" cy="52006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7960748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AD78518-B477-456A-838E-078E39CE9557}"/>
              </a:ext>
            </a:extLst>
          </p:cNvPr>
          <p:cNvSpPr>
            <a:spLocks noGrp="1"/>
          </p:cNvSpPr>
          <p:nvPr>
            <p:ph idx="1"/>
          </p:nvPr>
        </p:nvSpPr>
        <p:spPr>
          <a:xfrm>
            <a:off x="455001" y="4740812"/>
            <a:ext cx="8233997" cy="1645418"/>
          </a:xfrm>
        </p:spPr>
        <p:txBody>
          <a:bodyPr>
            <a:normAutofit/>
          </a:bodyPr>
          <a:lstStyle/>
          <a:p>
            <a:pPr marL="0" indent="0">
              <a:buNone/>
            </a:pPr>
            <a:r>
              <a:rPr lang="en-US" dirty="0"/>
              <a:t>The visitors cannot enter the house like they usually do.  There are going to be designated places outside where we can meet.  Some places might include yards, porches, patios, picnic tables, or driveways.</a:t>
            </a:r>
          </a:p>
        </p:txBody>
      </p:sp>
      <p:pic>
        <p:nvPicPr>
          <p:cNvPr id="4098" name="Picture 2" descr="right click and select copy">
            <a:extLst>
              <a:ext uri="{FF2B5EF4-FFF2-40B4-BE49-F238E27FC236}">
                <a16:creationId xmlns:a16="http://schemas.microsoft.com/office/drawing/2014/main" id="{F39B5A62-8FAB-4494-8117-7E6780A3C54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5001" y="471770"/>
            <a:ext cx="5610225" cy="5200650"/>
          </a:xfrm>
          <a:prstGeom prst="rect">
            <a:avLst/>
          </a:prstGeom>
          <a:noFill/>
          <a:extLst>
            <a:ext uri="{909E8E84-426E-40DD-AFC4-6F175D3DCCD1}">
              <a14:hiddenFill xmlns:a14="http://schemas.microsoft.com/office/drawing/2010/main">
                <a:solidFill>
                  <a:srgbClr val="FFFFFF"/>
                </a:solidFill>
              </a14:hiddenFill>
            </a:ext>
          </a:extLst>
        </p:spPr>
      </p:pic>
      <p:pic>
        <p:nvPicPr>
          <p:cNvPr id="4100" name="Picture 4" descr="right click and select copy">
            <a:extLst>
              <a:ext uri="{FF2B5EF4-FFF2-40B4-BE49-F238E27FC236}">
                <a16:creationId xmlns:a16="http://schemas.microsoft.com/office/drawing/2014/main" id="{CF9AEAB4-BAEB-405B-A6A8-F8E5C0CC676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874870" y="258281"/>
            <a:ext cx="5401243" cy="5006925"/>
          </a:xfrm>
          <a:prstGeom prst="rect">
            <a:avLst/>
          </a:prstGeom>
          <a:noFill/>
          <a:extLst>
            <a:ext uri="{909E8E84-426E-40DD-AFC4-6F175D3DCCD1}">
              <a14:hiddenFill xmlns:a14="http://schemas.microsoft.com/office/drawing/2010/main">
                <a:solidFill>
                  <a:srgbClr val="FFFFFF"/>
                </a:solidFill>
              </a14:hiddenFill>
            </a:ext>
          </a:extLst>
        </p:spPr>
      </p:pic>
      <p:pic>
        <p:nvPicPr>
          <p:cNvPr id="4" name="Picture 3" descr="A picture containing object, clock, drawing&#10;&#10;Description automatically generated">
            <a:extLst>
              <a:ext uri="{FF2B5EF4-FFF2-40B4-BE49-F238E27FC236}">
                <a16:creationId xmlns:a16="http://schemas.microsoft.com/office/drawing/2014/main" id="{9E087170-D88E-4BE9-9485-BD1998B6E117}"/>
              </a:ext>
            </a:extLst>
          </p:cNvPr>
          <p:cNvPicPr>
            <a:picLocks noChangeAspect="1"/>
          </p:cNvPicPr>
          <p:nvPr/>
        </p:nvPicPr>
        <p:blipFill>
          <a:blip r:embed="rId4">
            <a:extLst>
              <a:ext uri="{28A0092B-C50C-407E-A947-70E740481C1C}">
                <a14:useLocalDpi xmlns:a14="http://schemas.microsoft.com/office/drawing/2010/main" val="0"/>
              </a:ext>
              <a:ext uri="{837473B0-CC2E-450A-ABE3-18F120FF3D39}">
                <a1611:picAttrSrcUrl xmlns:a1611="http://schemas.microsoft.com/office/drawing/2016/11/main" r:id="rId5"/>
              </a:ext>
            </a:extLst>
          </a:blip>
          <a:stretch>
            <a:fillRect/>
          </a:stretch>
        </p:blipFill>
        <p:spPr>
          <a:xfrm>
            <a:off x="1816576" y="3765024"/>
            <a:ext cx="869043" cy="869043"/>
          </a:xfrm>
          <a:prstGeom prst="rect">
            <a:avLst/>
          </a:prstGeom>
        </p:spPr>
      </p:pic>
      <p:pic>
        <p:nvPicPr>
          <p:cNvPr id="7" name="Picture 6" descr="A picture containing drawing&#10;&#10;Description automatically generated">
            <a:extLst>
              <a:ext uri="{FF2B5EF4-FFF2-40B4-BE49-F238E27FC236}">
                <a16:creationId xmlns:a16="http://schemas.microsoft.com/office/drawing/2014/main" id="{0D1C312E-C3D9-471E-847F-3F8326289849}"/>
              </a:ext>
            </a:extLst>
          </p:cNvPr>
          <p:cNvPicPr>
            <a:picLocks noChangeAspect="1"/>
          </p:cNvPicPr>
          <p:nvPr/>
        </p:nvPicPr>
        <p:blipFill>
          <a:blip r:embed="rId6">
            <a:extLst>
              <a:ext uri="{28A0092B-C50C-407E-A947-70E740481C1C}">
                <a14:useLocalDpi xmlns:a14="http://schemas.microsoft.com/office/drawing/2010/main" val="0"/>
              </a:ext>
              <a:ext uri="{837473B0-CC2E-450A-ABE3-18F120FF3D39}">
                <a1611:picAttrSrcUrl xmlns:a1611="http://schemas.microsoft.com/office/drawing/2016/11/main" r:id="rId7"/>
              </a:ext>
            </a:extLst>
          </a:blip>
          <a:stretch>
            <a:fillRect/>
          </a:stretch>
        </p:blipFill>
        <p:spPr>
          <a:xfrm>
            <a:off x="6510624" y="3765024"/>
            <a:ext cx="916177" cy="916177"/>
          </a:xfrm>
          <a:prstGeom prst="rect">
            <a:avLst/>
          </a:prstGeom>
        </p:spPr>
      </p:pic>
    </p:spTree>
    <p:extLst>
      <p:ext uri="{BB962C8B-B14F-4D97-AF65-F5344CB8AC3E}">
        <p14:creationId xmlns:p14="http://schemas.microsoft.com/office/powerpoint/2010/main" val="178196604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AD78518-B477-456A-838E-078E39CE9557}"/>
              </a:ext>
            </a:extLst>
          </p:cNvPr>
          <p:cNvSpPr>
            <a:spLocks noGrp="1"/>
          </p:cNvSpPr>
          <p:nvPr>
            <p:ph idx="1"/>
          </p:nvPr>
        </p:nvSpPr>
        <p:spPr>
          <a:xfrm>
            <a:off x="628648" y="4417255"/>
            <a:ext cx="8233997" cy="2200191"/>
          </a:xfrm>
        </p:spPr>
        <p:txBody>
          <a:bodyPr>
            <a:normAutofit/>
          </a:bodyPr>
          <a:lstStyle/>
          <a:p>
            <a:pPr marL="0" indent="0">
              <a:buNone/>
            </a:pPr>
            <a:r>
              <a:rPr lang="en-US" dirty="0"/>
              <a:t>To be extra safe, all visitors will have their temperatures taken before the visit.  If they have a fever or show other signs of being sick, they cannot visit.  If I am feeling sick, I cannot have visitors either.  We need to be very careful to not spread COVID-19.</a:t>
            </a:r>
          </a:p>
        </p:txBody>
      </p:sp>
      <p:pic>
        <p:nvPicPr>
          <p:cNvPr id="5122" name="Picture 2" descr="right click and select copy">
            <a:extLst>
              <a:ext uri="{FF2B5EF4-FFF2-40B4-BE49-F238E27FC236}">
                <a16:creationId xmlns:a16="http://schemas.microsoft.com/office/drawing/2014/main" id="{62A30560-0D76-4720-A578-61C2F5672EC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363466" y="240554"/>
            <a:ext cx="5610225" cy="5346514"/>
          </a:xfrm>
          <a:prstGeom prst="rect">
            <a:avLst/>
          </a:prstGeom>
          <a:noFill/>
          <a:extLst>
            <a:ext uri="{909E8E84-426E-40DD-AFC4-6F175D3DCCD1}">
              <a14:hiddenFill xmlns:a14="http://schemas.microsoft.com/office/drawing/2010/main">
                <a:solidFill>
                  <a:srgbClr val="FFFFFF"/>
                </a:solidFill>
              </a14:hiddenFill>
            </a:ext>
          </a:extLst>
        </p:spPr>
      </p:pic>
      <p:pic>
        <p:nvPicPr>
          <p:cNvPr id="5124" name="Picture 4" descr="right click and select copy">
            <a:extLst>
              <a:ext uri="{FF2B5EF4-FFF2-40B4-BE49-F238E27FC236}">
                <a16:creationId xmlns:a16="http://schemas.microsoft.com/office/drawing/2014/main" id="{F9C59B49-584F-4037-B058-1EBD945E27A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66870" y="240554"/>
            <a:ext cx="3506309" cy="325033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7842045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AD78518-B477-456A-838E-078E39CE9557}"/>
              </a:ext>
            </a:extLst>
          </p:cNvPr>
          <p:cNvSpPr>
            <a:spLocks noGrp="1"/>
          </p:cNvSpPr>
          <p:nvPr>
            <p:ph idx="1"/>
          </p:nvPr>
        </p:nvSpPr>
        <p:spPr>
          <a:xfrm>
            <a:off x="628648" y="5529943"/>
            <a:ext cx="8233997" cy="1087503"/>
          </a:xfrm>
        </p:spPr>
        <p:txBody>
          <a:bodyPr>
            <a:normAutofit/>
          </a:bodyPr>
          <a:lstStyle/>
          <a:p>
            <a:pPr marL="0" indent="0">
              <a:buNone/>
            </a:pPr>
            <a:r>
              <a:rPr lang="en-US" dirty="0"/>
              <a:t>We will wash our hands or use hand sanitizer before the visit.</a:t>
            </a:r>
          </a:p>
        </p:txBody>
      </p:sp>
      <p:pic>
        <p:nvPicPr>
          <p:cNvPr id="13314" name="Picture 2" descr="right click and select copy">
            <a:extLst>
              <a:ext uri="{FF2B5EF4-FFF2-40B4-BE49-F238E27FC236}">
                <a16:creationId xmlns:a16="http://schemas.microsoft.com/office/drawing/2014/main" id="{BCE0B9B7-908B-4188-B313-92C8D1E5EC7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58773" y="740593"/>
            <a:ext cx="6128884" cy="568144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3408456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AD78518-B477-456A-838E-078E39CE9557}"/>
              </a:ext>
            </a:extLst>
          </p:cNvPr>
          <p:cNvSpPr>
            <a:spLocks noGrp="1"/>
          </p:cNvSpPr>
          <p:nvPr>
            <p:ph idx="1"/>
          </p:nvPr>
        </p:nvSpPr>
        <p:spPr>
          <a:xfrm>
            <a:off x="455001" y="4882265"/>
            <a:ext cx="8233997" cy="1609348"/>
          </a:xfrm>
        </p:spPr>
        <p:txBody>
          <a:bodyPr>
            <a:normAutofit lnSpcReduction="10000"/>
          </a:bodyPr>
          <a:lstStyle/>
          <a:p>
            <a:pPr marL="0" indent="0">
              <a:buNone/>
            </a:pPr>
            <a:r>
              <a:rPr lang="en-US" dirty="0"/>
              <a:t>Another change is that everybody needs to wear a face mask during visits.  My visitors, myself, and my staff will have masks on.  These masks help to protect ourselves and others from germs.</a:t>
            </a:r>
          </a:p>
        </p:txBody>
      </p:sp>
      <p:pic>
        <p:nvPicPr>
          <p:cNvPr id="6146" name="Picture 2" descr="right click and select copy">
            <a:extLst>
              <a:ext uri="{FF2B5EF4-FFF2-40B4-BE49-F238E27FC236}">
                <a16:creationId xmlns:a16="http://schemas.microsoft.com/office/drawing/2014/main" id="{6571AFA3-D7EB-4DB6-913B-B619BEF850F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45860" y="588278"/>
            <a:ext cx="6128883" cy="5681443"/>
          </a:xfrm>
          <a:prstGeom prst="rect">
            <a:avLst/>
          </a:prstGeom>
          <a:noFill/>
          <a:extLst>
            <a:ext uri="{909E8E84-426E-40DD-AFC4-6F175D3DCCD1}">
              <a14:hiddenFill xmlns:a14="http://schemas.microsoft.com/office/drawing/2010/main">
                <a:solidFill>
                  <a:srgbClr val="FFFFFF"/>
                </a:solidFill>
              </a14:hiddenFill>
            </a:ext>
          </a:extLst>
        </p:spPr>
      </p:pic>
      <p:pic>
        <p:nvPicPr>
          <p:cNvPr id="4" name="Picture 4" descr="right click and select copy">
            <a:extLst>
              <a:ext uri="{FF2B5EF4-FFF2-40B4-BE49-F238E27FC236}">
                <a16:creationId xmlns:a16="http://schemas.microsoft.com/office/drawing/2014/main" id="{F33535F0-E8FA-4B0F-9FE2-08C86C4E1339}"/>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5585" r="78129" b="84354"/>
          <a:stretch/>
        </p:blipFill>
        <p:spPr bwMode="auto">
          <a:xfrm>
            <a:off x="4658518" y="3293566"/>
            <a:ext cx="1713816" cy="730802"/>
          </a:xfrm>
          <a:prstGeom prst="rect">
            <a:avLst/>
          </a:prstGeom>
          <a:noFill/>
          <a:extLst>
            <a:ext uri="{909E8E84-426E-40DD-AFC4-6F175D3DCCD1}">
              <a14:hiddenFill xmlns:a14="http://schemas.microsoft.com/office/drawing/2010/main">
                <a:solidFill>
                  <a:srgbClr val="FFFFFF"/>
                </a:solidFill>
              </a14:hiddenFill>
            </a:ext>
          </a:extLst>
        </p:spPr>
      </p:pic>
      <p:pic>
        <p:nvPicPr>
          <p:cNvPr id="6148" name="Picture 4" descr="right click and select copy">
            <a:extLst>
              <a:ext uri="{FF2B5EF4-FFF2-40B4-BE49-F238E27FC236}">
                <a16:creationId xmlns:a16="http://schemas.microsoft.com/office/drawing/2014/main" id="{07188616-3967-4F8E-9012-718E558314DD}"/>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013908" y="1487552"/>
            <a:ext cx="1736092" cy="1609348"/>
          </a:xfrm>
          <a:prstGeom prst="rect">
            <a:avLst/>
          </a:prstGeom>
          <a:noFill/>
          <a:extLst>
            <a:ext uri="{909E8E84-426E-40DD-AFC4-6F175D3DCCD1}">
              <a14:hiddenFill xmlns:a14="http://schemas.microsoft.com/office/drawing/2010/main">
                <a:solidFill>
                  <a:srgbClr val="FFFFFF"/>
                </a:solidFill>
              </a14:hiddenFill>
            </a:ext>
          </a:extLst>
        </p:spPr>
      </p:pic>
      <p:pic>
        <p:nvPicPr>
          <p:cNvPr id="6150" name="Picture 6" descr="right click and select copy">
            <a:extLst>
              <a:ext uri="{FF2B5EF4-FFF2-40B4-BE49-F238E27FC236}">
                <a16:creationId xmlns:a16="http://schemas.microsoft.com/office/drawing/2014/main" id="{830702B5-850E-4A96-947A-3EACF3B24B2B}"/>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011499" y="3096900"/>
            <a:ext cx="1713816" cy="1588699"/>
          </a:xfrm>
          <a:prstGeom prst="rect">
            <a:avLst/>
          </a:prstGeom>
          <a:noFill/>
          <a:extLst>
            <a:ext uri="{909E8E84-426E-40DD-AFC4-6F175D3DCCD1}">
              <a14:hiddenFill xmlns:a14="http://schemas.microsoft.com/office/drawing/2010/main">
                <a:solidFill>
                  <a:srgbClr val="FFFFFF"/>
                </a:solidFill>
              </a14:hiddenFill>
            </a:ext>
          </a:extLst>
        </p:spPr>
      </p:pic>
      <p:pic>
        <p:nvPicPr>
          <p:cNvPr id="6152" name="Picture 8" descr="right click and select copy">
            <a:extLst>
              <a:ext uri="{FF2B5EF4-FFF2-40B4-BE49-F238E27FC236}">
                <a16:creationId xmlns:a16="http://schemas.microsoft.com/office/drawing/2014/main" id="{F68BF9BB-2533-4623-9E24-A93DA5B34AA7}"/>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918142" y="1496746"/>
            <a:ext cx="1951470" cy="180900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4765511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AD78518-B477-456A-838E-078E39CE9557}"/>
              </a:ext>
            </a:extLst>
          </p:cNvPr>
          <p:cNvSpPr>
            <a:spLocks noGrp="1"/>
          </p:cNvSpPr>
          <p:nvPr>
            <p:ph idx="1"/>
          </p:nvPr>
        </p:nvSpPr>
        <p:spPr>
          <a:xfrm>
            <a:off x="628648" y="4997193"/>
            <a:ext cx="8233997" cy="1609348"/>
          </a:xfrm>
        </p:spPr>
        <p:txBody>
          <a:bodyPr>
            <a:normAutofit/>
          </a:bodyPr>
          <a:lstStyle/>
          <a:p>
            <a:pPr marL="0" indent="0">
              <a:buNone/>
            </a:pPr>
            <a:r>
              <a:rPr lang="en-US" dirty="0"/>
              <a:t>Even though we are outside, we will continue to practice social distancing.  This means staying 6 feet apart from other people.</a:t>
            </a:r>
          </a:p>
        </p:txBody>
      </p:sp>
      <p:pic>
        <p:nvPicPr>
          <p:cNvPr id="7170" name="Picture 2" descr="right click and select copy">
            <a:extLst>
              <a:ext uri="{FF2B5EF4-FFF2-40B4-BE49-F238E27FC236}">
                <a16:creationId xmlns:a16="http://schemas.microsoft.com/office/drawing/2014/main" id="{9B4F5665-12DD-440C-9E60-71DD0CBD9A8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00717" y="362681"/>
            <a:ext cx="6269492" cy="5811787"/>
          </a:xfrm>
          <a:prstGeom prst="rect">
            <a:avLst/>
          </a:prstGeom>
          <a:noFill/>
          <a:extLst>
            <a:ext uri="{909E8E84-426E-40DD-AFC4-6F175D3DCCD1}">
              <a14:hiddenFill xmlns:a14="http://schemas.microsoft.com/office/drawing/2010/main">
                <a:solidFill>
                  <a:srgbClr val="FFFFFF"/>
                </a:solidFill>
              </a14:hiddenFill>
            </a:ext>
          </a:extLst>
        </p:spPr>
      </p:pic>
      <p:pic>
        <p:nvPicPr>
          <p:cNvPr id="4" name="Picture 4" descr="right click and select copy">
            <a:extLst>
              <a:ext uri="{FF2B5EF4-FFF2-40B4-BE49-F238E27FC236}">
                <a16:creationId xmlns:a16="http://schemas.microsoft.com/office/drawing/2014/main" id="{20D6F815-46FC-4A04-9287-E3BB3E0CE204}"/>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10009" t="5585" r="78129" b="84354"/>
          <a:stretch/>
        </p:blipFill>
        <p:spPr bwMode="auto">
          <a:xfrm rot="20303391">
            <a:off x="5675084" y="1058366"/>
            <a:ext cx="929477" cy="730802"/>
          </a:xfrm>
          <a:prstGeom prst="ellipse">
            <a:avLst/>
          </a:prstGeom>
          <a:noFill/>
          <a:extLst>
            <a:ext uri="{909E8E84-426E-40DD-AFC4-6F175D3DCCD1}">
              <a14:hiddenFill xmlns:a14="http://schemas.microsoft.com/office/drawing/2010/main">
                <a:solidFill>
                  <a:srgbClr val="FFFFFF"/>
                </a:solidFill>
              </a14:hiddenFill>
            </a:ext>
          </a:extLst>
        </p:spPr>
      </p:pic>
      <p:pic>
        <p:nvPicPr>
          <p:cNvPr id="5" name="Picture 4" descr="right click and select copy">
            <a:extLst>
              <a:ext uri="{FF2B5EF4-FFF2-40B4-BE49-F238E27FC236}">
                <a16:creationId xmlns:a16="http://schemas.microsoft.com/office/drawing/2014/main" id="{BF8DD738-E8BE-4CDC-B4E3-DCDF7B326EEA}"/>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10009" t="5585" r="78129" b="84354"/>
          <a:stretch/>
        </p:blipFill>
        <p:spPr bwMode="auto">
          <a:xfrm rot="12620465">
            <a:off x="2573252" y="1099702"/>
            <a:ext cx="929477" cy="730802"/>
          </a:xfrm>
          <a:prstGeom prst="ellipse">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0759815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AD78518-B477-456A-838E-078E39CE9557}"/>
              </a:ext>
            </a:extLst>
          </p:cNvPr>
          <p:cNvSpPr>
            <a:spLocks noGrp="1"/>
          </p:cNvSpPr>
          <p:nvPr>
            <p:ph idx="1"/>
          </p:nvPr>
        </p:nvSpPr>
        <p:spPr>
          <a:xfrm>
            <a:off x="295422" y="4768948"/>
            <a:ext cx="8567223" cy="1609348"/>
          </a:xfrm>
        </p:spPr>
        <p:txBody>
          <a:bodyPr>
            <a:noAutofit/>
          </a:bodyPr>
          <a:lstStyle/>
          <a:p>
            <a:pPr marL="0" indent="0">
              <a:buNone/>
            </a:pPr>
            <a:r>
              <a:rPr lang="en-US" dirty="0"/>
              <a:t>I can talk, share stories, and laugh with my visitors.  We can play games that don’t involving touching game pieces, such as Eye Spy and guessing games.  Even though we will be 6 feet apart, we can still see each other.</a:t>
            </a:r>
          </a:p>
        </p:txBody>
      </p:sp>
      <p:pic>
        <p:nvPicPr>
          <p:cNvPr id="8198" name="Picture 6" descr="right click and select copy">
            <a:extLst>
              <a:ext uri="{FF2B5EF4-FFF2-40B4-BE49-F238E27FC236}">
                <a16:creationId xmlns:a16="http://schemas.microsoft.com/office/drawing/2014/main" id="{38D9A715-A524-4EFC-8F85-6499480EA2B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56349" y="693071"/>
            <a:ext cx="5610225" cy="4288970"/>
          </a:xfrm>
          <a:prstGeom prst="rect">
            <a:avLst/>
          </a:prstGeom>
          <a:noFill/>
          <a:extLst>
            <a:ext uri="{909E8E84-426E-40DD-AFC4-6F175D3DCCD1}">
              <a14:hiddenFill xmlns:a14="http://schemas.microsoft.com/office/drawing/2010/main">
                <a:solidFill>
                  <a:srgbClr val="FFFFFF"/>
                </a:solidFill>
              </a14:hiddenFill>
            </a:ext>
          </a:extLst>
        </p:spPr>
      </p:pic>
      <p:pic>
        <p:nvPicPr>
          <p:cNvPr id="8200" name="Picture 8" descr="right click and select copy">
            <a:extLst>
              <a:ext uri="{FF2B5EF4-FFF2-40B4-BE49-F238E27FC236}">
                <a16:creationId xmlns:a16="http://schemas.microsoft.com/office/drawing/2014/main" id="{58A477F1-E788-4B67-AEF9-65389CE30D36}"/>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24986" t="11359" r="19650" b="27654"/>
          <a:stretch/>
        </p:blipFill>
        <p:spPr bwMode="auto">
          <a:xfrm>
            <a:off x="5202685" y="693072"/>
            <a:ext cx="3221922" cy="3290064"/>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6" descr="right click and select copy">
            <a:extLst>
              <a:ext uri="{FF2B5EF4-FFF2-40B4-BE49-F238E27FC236}">
                <a16:creationId xmlns:a16="http://schemas.microsoft.com/office/drawing/2014/main" id="{AD79F9D0-A3B6-4BB2-A2E6-4E4196D853CA}"/>
              </a:ext>
            </a:extLst>
          </p:cNvPr>
          <p:cNvPicPr>
            <a:picLocks noChangeAspect="1" noChangeArrowheads="1"/>
          </p:cNvPicPr>
          <p:nvPr/>
        </p:nvPicPr>
        <p:blipFill rotWithShape="1">
          <a:blip r:embed="rId4">
            <a:extLst>
              <a:ext uri="{28A0092B-C50C-407E-A947-70E740481C1C}">
                <a14:useLocalDpi xmlns:a14="http://schemas.microsoft.com/office/drawing/2010/main" val="0"/>
              </a:ext>
            </a:extLst>
          </a:blip>
          <a:srcRect l="10009" t="5585" r="78129" b="84354"/>
          <a:stretch/>
        </p:blipFill>
        <p:spPr bwMode="auto">
          <a:xfrm rot="11981571">
            <a:off x="1183993" y="1523717"/>
            <a:ext cx="1259130" cy="913323"/>
          </a:xfrm>
          <a:prstGeom prst="ellipse">
            <a:avLst/>
          </a:prstGeom>
          <a:noFill/>
          <a:extLst>
            <a:ext uri="{909E8E84-426E-40DD-AFC4-6F175D3DCCD1}">
              <a14:hiddenFill xmlns:a14="http://schemas.microsoft.com/office/drawing/2010/main">
                <a:solidFill>
                  <a:srgbClr val="FFFFFF"/>
                </a:solidFill>
              </a14:hiddenFill>
            </a:ext>
          </a:extLst>
        </p:spPr>
      </p:pic>
      <p:pic>
        <p:nvPicPr>
          <p:cNvPr id="8" name="Picture 4" descr="right click and select copy">
            <a:extLst>
              <a:ext uri="{FF2B5EF4-FFF2-40B4-BE49-F238E27FC236}">
                <a16:creationId xmlns:a16="http://schemas.microsoft.com/office/drawing/2014/main" id="{71AF2A6D-E084-48E8-99D4-EC8BD53477FF}"/>
              </a:ext>
            </a:extLst>
          </p:cNvPr>
          <p:cNvPicPr>
            <a:picLocks noChangeAspect="1" noChangeArrowheads="1"/>
          </p:cNvPicPr>
          <p:nvPr/>
        </p:nvPicPr>
        <p:blipFill rotWithShape="1">
          <a:blip r:embed="rId4">
            <a:extLst>
              <a:ext uri="{28A0092B-C50C-407E-A947-70E740481C1C}">
                <a14:useLocalDpi xmlns:a14="http://schemas.microsoft.com/office/drawing/2010/main" val="0"/>
              </a:ext>
            </a:extLst>
          </a:blip>
          <a:srcRect l="10009" t="5585" r="78129" b="84354"/>
          <a:stretch/>
        </p:blipFill>
        <p:spPr bwMode="auto">
          <a:xfrm rot="679416">
            <a:off x="6747288" y="1414206"/>
            <a:ext cx="1102539" cy="823674"/>
          </a:xfrm>
          <a:prstGeom prst="ellipse">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8514396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530</Words>
  <Application>Microsoft Office PowerPoint</Application>
  <PresentationFormat>Letter Paper (8.5x11 in)</PresentationFormat>
  <Paragraphs>18</Paragraphs>
  <Slides>15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15</vt:i4>
      </vt:variant>
    </vt:vector>
  </HeadingPairs>
  <TitlesOfParts>
    <vt:vector size="19"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Shannon Witter</dc:creator>
  <cp:lastModifiedBy>Shannon Witter</cp:lastModifiedBy>
  <cp:revision>40</cp:revision>
  <dcterms:created xsi:type="dcterms:W3CDTF">2020-03-16T16:21:58Z</dcterms:created>
  <dcterms:modified xsi:type="dcterms:W3CDTF">2020-07-03T01:41:24Z</dcterms:modified>
</cp:coreProperties>
</file>