
<file path=[Content_Types].xml><?xml version="1.0" encoding="utf-8"?>
<Types xmlns="http://schemas.openxmlformats.org/package/2006/content-types">
  <Default Extension="mp3" ContentType="audio/unknown"/>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7" r:id="rId3"/>
    <p:sldId id="258" r:id="rId4"/>
    <p:sldId id="257" r:id="rId5"/>
    <p:sldId id="259" r:id="rId6"/>
    <p:sldId id="266" r:id="rId7"/>
    <p:sldId id="276" r:id="rId8"/>
    <p:sldId id="268" r:id="rId9"/>
    <p:sldId id="260" r:id="rId10"/>
    <p:sldId id="269" r:id="rId11"/>
    <p:sldId id="275" r:id="rId12"/>
    <p:sldId id="270" r:id="rId13"/>
    <p:sldId id="271" r:id="rId14"/>
    <p:sldId id="272" r:id="rId15"/>
    <p:sldId id="274" r:id="rId16"/>
    <p:sldId id="273" r:id="rId17"/>
    <p:sldId id="277" r:id="rId18"/>
  </p:sldIdLst>
  <p:sldSz cx="9144000" cy="6858000" type="letter"/>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9" d="100"/>
          <a:sy n="79" d="100"/>
        </p:scale>
        <p:origin x="-660" y="-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212621-7597-454D-B5F2-ACC342D03C53}"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07B03-32CD-43D7-A8C8-28EE8AB2982A}" type="slidenum">
              <a:rPr lang="en-US" smtClean="0"/>
              <a:t>‹#›</a:t>
            </a:fld>
            <a:endParaRPr lang="en-US"/>
          </a:p>
        </p:txBody>
      </p:sp>
    </p:spTree>
    <p:extLst>
      <p:ext uri="{BB962C8B-B14F-4D97-AF65-F5344CB8AC3E}">
        <p14:creationId xmlns:p14="http://schemas.microsoft.com/office/powerpoint/2010/main" val="286570380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212621-7597-454D-B5F2-ACC342D03C53}"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07B03-32CD-43D7-A8C8-28EE8AB2982A}" type="slidenum">
              <a:rPr lang="en-US" smtClean="0"/>
              <a:t>‹#›</a:t>
            </a:fld>
            <a:endParaRPr lang="en-US"/>
          </a:p>
        </p:txBody>
      </p:sp>
    </p:spTree>
    <p:extLst>
      <p:ext uri="{BB962C8B-B14F-4D97-AF65-F5344CB8AC3E}">
        <p14:creationId xmlns:p14="http://schemas.microsoft.com/office/powerpoint/2010/main" val="351265533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212621-7597-454D-B5F2-ACC342D03C53}"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07B03-32CD-43D7-A8C8-28EE8AB2982A}" type="slidenum">
              <a:rPr lang="en-US" smtClean="0"/>
              <a:t>‹#›</a:t>
            </a:fld>
            <a:endParaRPr lang="en-US"/>
          </a:p>
        </p:txBody>
      </p:sp>
    </p:spTree>
    <p:extLst>
      <p:ext uri="{BB962C8B-B14F-4D97-AF65-F5344CB8AC3E}">
        <p14:creationId xmlns:p14="http://schemas.microsoft.com/office/powerpoint/2010/main" val="2809803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212621-7597-454D-B5F2-ACC342D03C53}"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07B03-32CD-43D7-A8C8-28EE8AB2982A}" type="slidenum">
              <a:rPr lang="en-US" smtClean="0"/>
              <a:t>‹#›</a:t>
            </a:fld>
            <a:endParaRPr lang="en-US"/>
          </a:p>
        </p:txBody>
      </p:sp>
    </p:spTree>
    <p:extLst>
      <p:ext uri="{BB962C8B-B14F-4D97-AF65-F5344CB8AC3E}">
        <p14:creationId xmlns:p14="http://schemas.microsoft.com/office/powerpoint/2010/main" val="257058000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212621-7597-454D-B5F2-ACC342D03C53}"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D07B03-32CD-43D7-A8C8-28EE8AB2982A}" type="slidenum">
              <a:rPr lang="en-US" smtClean="0"/>
              <a:t>‹#›</a:t>
            </a:fld>
            <a:endParaRPr lang="en-US"/>
          </a:p>
        </p:txBody>
      </p:sp>
    </p:spTree>
    <p:extLst>
      <p:ext uri="{BB962C8B-B14F-4D97-AF65-F5344CB8AC3E}">
        <p14:creationId xmlns:p14="http://schemas.microsoft.com/office/powerpoint/2010/main" val="156609738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212621-7597-454D-B5F2-ACC342D03C53}" type="datetimeFigureOut">
              <a:rPr lang="en-US" smtClean="0"/>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D07B03-32CD-43D7-A8C8-28EE8AB2982A}" type="slidenum">
              <a:rPr lang="en-US" smtClean="0"/>
              <a:t>‹#›</a:t>
            </a:fld>
            <a:endParaRPr lang="en-US"/>
          </a:p>
        </p:txBody>
      </p:sp>
    </p:spTree>
    <p:extLst>
      <p:ext uri="{BB962C8B-B14F-4D97-AF65-F5344CB8AC3E}">
        <p14:creationId xmlns:p14="http://schemas.microsoft.com/office/powerpoint/2010/main" val="190921169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212621-7597-454D-B5F2-ACC342D03C53}" type="datetimeFigureOut">
              <a:rPr lang="en-US" smtClean="0"/>
              <a:t>5/12/2020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D07B03-32CD-43D7-A8C8-28EE8AB2982A}" type="slidenum">
              <a:rPr lang="en-US" smtClean="0"/>
              <a:t>‹#›</a:t>
            </a:fld>
            <a:endParaRPr lang="en-US"/>
          </a:p>
        </p:txBody>
      </p:sp>
    </p:spTree>
    <p:extLst>
      <p:ext uri="{BB962C8B-B14F-4D97-AF65-F5344CB8AC3E}">
        <p14:creationId xmlns:p14="http://schemas.microsoft.com/office/powerpoint/2010/main" val="404327438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212621-7597-454D-B5F2-ACC342D03C53}" type="datetimeFigureOut">
              <a:rPr lang="en-US" smtClean="0"/>
              <a:t>5/12/2020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D07B03-32CD-43D7-A8C8-28EE8AB2982A}" type="slidenum">
              <a:rPr lang="en-US" smtClean="0"/>
              <a:t>‹#›</a:t>
            </a:fld>
            <a:endParaRPr lang="en-US"/>
          </a:p>
        </p:txBody>
      </p:sp>
    </p:spTree>
    <p:extLst>
      <p:ext uri="{BB962C8B-B14F-4D97-AF65-F5344CB8AC3E}">
        <p14:creationId xmlns:p14="http://schemas.microsoft.com/office/powerpoint/2010/main" val="347387026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212621-7597-454D-B5F2-ACC342D03C53}" type="datetimeFigureOut">
              <a:rPr lang="en-US" smtClean="0"/>
              <a:t>5/12/2020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D07B03-32CD-43D7-A8C8-28EE8AB2982A}" type="slidenum">
              <a:rPr lang="en-US" smtClean="0"/>
              <a:t>‹#›</a:t>
            </a:fld>
            <a:endParaRPr lang="en-US"/>
          </a:p>
        </p:txBody>
      </p:sp>
    </p:spTree>
    <p:extLst>
      <p:ext uri="{BB962C8B-B14F-4D97-AF65-F5344CB8AC3E}">
        <p14:creationId xmlns:p14="http://schemas.microsoft.com/office/powerpoint/2010/main" val="41499096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212621-7597-454D-B5F2-ACC342D03C53}" type="datetimeFigureOut">
              <a:rPr lang="en-US" smtClean="0"/>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D07B03-32CD-43D7-A8C8-28EE8AB2982A}" type="slidenum">
              <a:rPr lang="en-US" smtClean="0"/>
              <a:t>‹#›</a:t>
            </a:fld>
            <a:endParaRPr lang="en-US"/>
          </a:p>
        </p:txBody>
      </p:sp>
    </p:spTree>
    <p:extLst>
      <p:ext uri="{BB962C8B-B14F-4D97-AF65-F5344CB8AC3E}">
        <p14:creationId xmlns:p14="http://schemas.microsoft.com/office/powerpoint/2010/main" val="88684470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212621-7597-454D-B5F2-ACC342D03C53}" type="datetimeFigureOut">
              <a:rPr lang="en-US" smtClean="0"/>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D07B03-32CD-43D7-A8C8-28EE8AB2982A}" type="slidenum">
              <a:rPr lang="en-US" smtClean="0"/>
              <a:t>‹#›</a:t>
            </a:fld>
            <a:endParaRPr lang="en-US"/>
          </a:p>
        </p:txBody>
      </p:sp>
    </p:spTree>
    <p:extLst>
      <p:ext uri="{BB962C8B-B14F-4D97-AF65-F5344CB8AC3E}">
        <p14:creationId xmlns:p14="http://schemas.microsoft.com/office/powerpoint/2010/main" val="302216557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12621-7597-454D-B5F2-ACC342D03C53}" type="datetimeFigureOut">
              <a:rPr lang="en-US" smtClean="0"/>
              <a:t>5/12/2020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D07B03-32CD-43D7-A8C8-28EE8AB2982A}" type="slidenum">
              <a:rPr lang="en-US" smtClean="0"/>
              <a:t>‹#›</a:t>
            </a:fld>
            <a:endParaRPr lang="en-US"/>
          </a:p>
        </p:txBody>
      </p:sp>
    </p:spTree>
    <p:extLst>
      <p:ext uri="{BB962C8B-B14F-4D97-AF65-F5344CB8AC3E}">
        <p14:creationId xmlns:p14="http://schemas.microsoft.com/office/powerpoint/2010/main" val="36457085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p3"/><Relationship Id="rId1" Type="http://schemas.microsoft.com/office/2007/relationships/media" Target="../media/media10.mp3"/><Relationship Id="rId5" Type="http://schemas.openxmlformats.org/officeDocument/2006/relationships/image" Target="../media/image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p3"/><Relationship Id="rId1" Type="http://schemas.microsoft.com/office/2007/relationships/media" Target="../media/media11.mp3"/><Relationship Id="rId5" Type="http://schemas.openxmlformats.org/officeDocument/2006/relationships/image" Target="../media/image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p3"/><Relationship Id="rId1" Type="http://schemas.microsoft.com/office/2007/relationships/media" Target="../media/media12.mp3"/><Relationship Id="rId5" Type="http://schemas.openxmlformats.org/officeDocument/2006/relationships/image" Target="../media/image2.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p3"/><Relationship Id="rId1" Type="http://schemas.microsoft.com/office/2007/relationships/media" Target="../media/media13.mp3"/><Relationship Id="rId5" Type="http://schemas.openxmlformats.org/officeDocument/2006/relationships/image" Target="../media/image2.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p3"/><Relationship Id="rId1" Type="http://schemas.microsoft.com/office/2007/relationships/media" Target="../media/media14.mp3"/><Relationship Id="rId5" Type="http://schemas.openxmlformats.org/officeDocument/2006/relationships/image" Target="../media/image2.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p3"/><Relationship Id="rId1" Type="http://schemas.microsoft.com/office/2007/relationships/media" Target="../media/media15.mp3"/><Relationship Id="rId5" Type="http://schemas.openxmlformats.org/officeDocument/2006/relationships/image" Target="../media/image2.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p3"/><Relationship Id="rId1" Type="http://schemas.microsoft.com/office/2007/relationships/media" Target="../media/media16.mp3"/><Relationship Id="rId5" Type="http://schemas.openxmlformats.org/officeDocument/2006/relationships/image" Target="../media/image2.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p3"/><Relationship Id="rId1" Type="http://schemas.microsoft.com/office/2007/relationships/media" Target="../media/media17.mp3"/><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2.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2.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2.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p3"/><Relationship Id="rId1" Type="http://schemas.microsoft.com/office/2007/relationships/media" Target="../media/media9.mp3"/><Relationship Id="rId5" Type="http://schemas.openxmlformats.org/officeDocument/2006/relationships/image" Target="../media/image2.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CFF58CAD-EE12-40A4-9714-46F5AB03F861}"/>
              </a:ext>
            </a:extLst>
          </p:cNvPr>
          <p:cNvSpPr/>
          <p:nvPr/>
        </p:nvSpPr>
        <p:spPr>
          <a:xfrm>
            <a:off x="-74417" y="421082"/>
            <a:ext cx="9292865" cy="923330"/>
          </a:xfrm>
          <a:prstGeom prst="rect">
            <a:avLst/>
          </a:prstGeom>
          <a:noFill/>
        </p:spPr>
        <p:txBody>
          <a:bodyPr wrap="none" lIns="91440" tIns="45720" rIns="91440" bIns="45720">
            <a:spAutoFit/>
          </a:bodyPr>
          <a:lstStyle/>
          <a:p>
            <a:pPr algn="ctr"/>
            <a:r>
              <a:rPr lang="en-US" sz="5200" b="0" cap="none" spc="0" dirty="0">
                <a:ln w="0"/>
                <a:solidFill>
                  <a:schemeClr val="accent1"/>
                </a:solidFill>
                <a:effectLst>
                  <a:outerShdw blurRad="38100" dist="25400" dir="5400000" algn="ctr" rotWithShape="0">
                    <a:srgbClr val="6E747A">
                      <a:alpha val="43000"/>
                    </a:srgbClr>
                  </a:outerShdw>
                </a:effectLst>
              </a:rPr>
              <a:t>Why Do I Need to Wear a Mask?</a:t>
            </a:r>
          </a:p>
        </p:txBody>
      </p:sp>
      <p:sp>
        <p:nvSpPr>
          <p:cNvPr id="14" name="Rectangle 13">
            <a:extLst>
              <a:ext uri="{FF2B5EF4-FFF2-40B4-BE49-F238E27FC236}">
                <a16:creationId xmlns:a16="http://schemas.microsoft.com/office/drawing/2014/main" xmlns="" id="{B96DDB85-9859-4F5B-AE00-27E284B8E887}"/>
              </a:ext>
            </a:extLst>
          </p:cNvPr>
          <p:cNvSpPr/>
          <p:nvPr/>
        </p:nvSpPr>
        <p:spPr>
          <a:xfrm>
            <a:off x="1743597" y="5147827"/>
            <a:ext cx="5910079" cy="523220"/>
          </a:xfrm>
          <a:prstGeom prst="rect">
            <a:avLst/>
          </a:prstGeom>
          <a:noFill/>
        </p:spPr>
        <p:txBody>
          <a:bodyPr wrap="none" lIns="91440" tIns="45720" rIns="91440" bIns="45720">
            <a:spAutoFit/>
          </a:bodyPr>
          <a:lstStyle/>
          <a:p>
            <a:pPr algn="ctr"/>
            <a:r>
              <a:rPr lang="en-US" sz="2800" b="0" cap="none" spc="0" dirty="0">
                <a:ln w="0"/>
                <a:solidFill>
                  <a:schemeClr val="accent1"/>
                </a:solidFill>
                <a:effectLst>
                  <a:outerShdw blurRad="38100" dist="25400" dir="5400000" algn="ctr" rotWithShape="0">
                    <a:srgbClr val="6E747A">
                      <a:alpha val="43000"/>
                    </a:srgbClr>
                  </a:outerShdw>
                </a:effectLst>
              </a:rPr>
              <a:t>A Story about </a:t>
            </a:r>
            <a:r>
              <a:rPr lang="en-US" sz="2800" dirty="0">
                <a:ln w="0"/>
                <a:solidFill>
                  <a:schemeClr val="accent1"/>
                </a:solidFill>
                <a:effectLst>
                  <a:outerShdw blurRad="38100" dist="25400" dir="5400000" algn="ctr" rotWithShape="0">
                    <a:srgbClr val="6E747A">
                      <a:alpha val="43000"/>
                    </a:srgbClr>
                  </a:outerShdw>
                </a:effectLst>
              </a:rPr>
              <a:t>Wearing a Mask in Public</a:t>
            </a:r>
            <a:endParaRPr lang="en-US" sz="2800" b="0" cap="none" spc="0" dirty="0">
              <a:ln w="0"/>
              <a:solidFill>
                <a:schemeClr val="accent1"/>
              </a:solidFill>
              <a:effectLst>
                <a:outerShdw blurRad="38100" dist="25400" dir="5400000" algn="ctr" rotWithShape="0">
                  <a:srgbClr val="6E747A">
                    <a:alpha val="43000"/>
                  </a:srgbClr>
                </a:outerShdw>
              </a:effectLst>
            </a:endParaRPr>
          </a:p>
        </p:txBody>
      </p:sp>
      <p:sp>
        <p:nvSpPr>
          <p:cNvPr id="15" name="TextBox 14">
            <a:extLst>
              <a:ext uri="{FF2B5EF4-FFF2-40B4-BE49-F238E27FC236}">
                <a16:creationId xmlns:a16="http://schemas.microsoft.com/office/drawing/2014/main" xmlns="" id="{90A21958-7AC7-4229-89BC-8FC0760383F1}"/>
              </a:ext>
            </a:extLst>
          </p:cNvPr>
          <p:cNvSpPr txBox="1"/>
          <p:nvPr/>
        </p:nvSpPr>
        <p:spPr>
          <a:xfrm>
            <a:off x="2419663" y="5700949"/>
            <a:ext cx="6372645" cy="369332"/>
          </a:xfrm>
          <a:prstGeom prst="rect">
            <a:avLst/>
          </a:prstGeom>
          <a:noFill/>
        </p:spPr>
        <p:txBody>
          <a:bodyPr wrap="square" rtlCol="0">
            <a:spAutoFit/>
          </a:bodyPr>
          <a:lstStyle/>
          <a:p>
            <a:r>
              <a:rPr lang="en-US" dirty="0"/>
              <a:t>by Shannon Sousa, MS, CCC-SLP of Community Autism Resources</a:t>
            </a:r>
          </a:p>
        </p:txBody>
      </p:sp>
      <p:pic>
        <p:nvPicPr>
          <p:cNvPr id="2" name="Picture 1" descr="Profile of person's face wearing a mask covering nose and mouth." title="Person wearing a mask.">
            <a:extLst>
              <a:ext uri="{FF2B5EF4-FFF2-40B4-BE49-F238E27FC236}">
                <a16:creationId xmlns:a16="http://schemas.microsoft.com/office/drawing/2014/main" xmlns="" id="{8230B587-8A08-4FEB-9D46-3EAE9BD795D0}"/>
              </a:ext>
            </a:extLst>
          </p:cNvPr>
          <p:cNvPicPr>
            <a:picLocks noChangeAspect="1"/>
          </p:cNvPicPr>
          <p:nvPr/>
        </p:nvPicPr>
        <p:blipFill rotWithShape="1">
          <a:blip r:embed="rId4"/>
          <a:srcRect l="31846" t="33103" r="48154" b="28040"/>
          <a:stretch/>
        </p:blipFill>
        <p:spPr>
          <a:xfrm>
            <a:off x="2947208" y="1374314"/>
            <a:ext cx="3502856" cy="3826198"/>
          </a:xfrm>
          <a:prstGeom prst="rect">
            <a:avLst/>
          </a:prstGeom>
        </p:spPr>
      </p:pic>
      <p:pic>
        <p:nvPicPr>
          <p:cNvPr id="3" name="Slide001">
            <a:hlinkClick r:id="" action="ppaction://media"/>
            <a:extLst>
              <a:ext uri="{FF2B5EF4-FFF2-40B4-BE49-F238E27FC236}">
                <a16:creationId xmlns:a16="http://schemas.microsoft.com/office/drawing/2014/main" xmlns="" id="{108F1810-FDC4-4F6A-9149-7716322393E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30926" y="6132118"/>
            <a:ext cx="609600" cy="609600"/>
          </a:xfrm>
          <a:prstGeom prst="rect">
            <a:avLst/>
          </a:prstGeom>
        </p:spPr>
      </p:pic>
    </p:spTree>
    <p:extLst>
      <p:ext uri="{BB962C8B-B14F-4D97-AF65-F5344CB8AC3E}">
        <p14:creationId xmlns:p14="http://schemas.microsoft.com/office/powerpoint/2010/main" val="307773869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49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628650" y="5261317"/>
            <a:ext cx="7886700" cy="1295474"/>
          </a:xfrm>
        </p:spPr>
        <p:txBody>
          <a:bodyPr>
            <a:normAutofit lnSpcReduction="10000"/>
          </a:bodyPr>
          <a:lstStyle/>
          <a:p>
            <a:pPr marL="0" indent="0">
              <a:buNone/>
            </a:pPr>
            <a:r>
              <a:rPr lang="en-US" dirty="0"/>
              <a:t>When I am in the store, I will not touch things with my hands or fingers. This is a way to spread germs.</a:t>
            </a:r>
          </a:p>
          <a:p>
            <a:pPr marL="0" indent="0">
              <a:buNone/>
            </a:pPr>
            <a:r>
              <a:rPr lang="en-US" dirty="0"/>
              <a:t>  </a:t>
            </a:r>
          </a:p>
        </p:txBody>
      </p:sp>
      <p:pic>
        <p:nvPicPr>
          <p:cNvPr id="2" name="Picture 1" descr="Hand with one finger touching an oval shaped object. A slash runs through the hand and finger indicating not to touch." title="Hand, an object and a slash">
            <a:extLst>
              <a:ext uri="{FF2B5EF4-FFF2-40B4-BE49-F238E27FC236}">
                <a16:creationId xmlns:a16="http://schemas.microsoft.com/office/drawing/2014/main" xmlns="" id="{3C3BE58B-F8FB-40D9-80B7-1AAC90B8433A}"/>
              </a:ext>
            </a:extLst>
          </p:cNvPr>
          <p:cNvPicPr>
            <a:picLocks noChangeAspect="1"/>
          </p:cNvPicPr>
          <p:nvPr/>
        </p:nvPicPr>
        <p:blipFill rotWithShape="1">
          <a:blip r:embed="rId4"/>
          <a:srcRect l="29692" t="37481" r="47692" b="28861"/>
          <a:stretch/>
        </p:blipFill>
        <p:spPr>
          <a:xfrm>
            <a:off x="2546252" y="1210108"/>
            <a:ext cx="4051495" cy="3390027"/>
          </a:xfrm>
          <a:prstGeom prst="rect">
            <a:avLst/>
          </a:prstGeom>
        </p:spPr>
      </p:pic>
      <p:pic>
        <p:nvPicPr>
          <p:cNvPr id="4" name="Slide010">
            <a:hlinkClick r:id="" action="ppaction://media"/>
            <a:extLst>
              <a:ext uri="{FF2B5EF4-FFF2-40B4-BE49-F238E27FC236}">
                <a16:creationId xmlns:a16="http://schemas.microsoft.com/office/drawing/2014/main" xmlns="" id="{CEEAAB6F-C307-4347-BFAF-87240AFFD1E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23850" y="6067697"/>
            <a:ext cx="609600" cy="609600"/>
          </a:xfrm>
          <a:prstGeom prst="rect">
            <a:avLst/>
          </a:prstGeom>
        </p:spPr>
      </p:pic>
    </p:spTree>
    <p:extLst>
      <p:ext uri="{BB962C8B-B14F-4D97-AF65-F5344CB8AC3E}">
        <p14:creationId xmlns:p14="http://schemas.microsoft.com/office/powerpoint/2010/main" val="115777167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4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616618" y="5092875"/>
            <a:ext cx="7886700" cy="1295474"/>
          </a:xfrm>
        </p:spPr>
        <p:txBody>
          <a:bodyPr>
            <a:normAutofit/>
          </a:bodyPr>
          <a:lstStyle/>
          <a:p>
            <a:pPr marL="0" indent="0" algn="ctr">
              <a:buNone/>
            </a:pPr>
            <a:r>
              <a:rPr lang="en-US" dirty="0"/>
              <a:t>I will try not touch my face.  Germs can get into my body when I touch my eyes, nose and mouth with my hands or fingers.</a:t>
            </a:r>
          </a:p>
        </p:txBody>
      </p:sp>
      <p:pic>
        <p:nvPicPr>
          <p:cNvPr id="4" name="Picture 3" descr="Person's face with one hand on the face.   A slash runs through the head and hand, and an arrow pointing to the hand indicating not to touch face." title="Head, hand and slash">
            <a:extLst>
              <a:ext uri="{FF2B5EF4-FFF2-40B4-BE49-F238E27FC236}">
                <a16:creationId xmlns:a16="http://schemas.microsoft.com/office/drawing/2014/main" xmlns="" id="{4F0BEBC1-A064-4FE9-8A98-EEF8B3812254}"/>
              </a:ext>
            </a:extLst>
          </p:cNvPr>
          <p:cNvPicPr>
            <a:picLocks noChangeAspect="1"/>
          </p:cNvPicPr>
          <p:nvPr/>
        </p:nvPicPr>
        <p:blipFill rotWithShape="1">
          <a:blip r:embed="rId4"/>
          <a:srcRect l="51539" t="39670" r="27846" b="28588"/>
          <a:stretch/>
        </p:blipFill>
        <p:spPr>
          <a:xfrm>
            <a:off x="2532184" y="1128777"/>
            <a:ext cx="4318782" cy="3738644"/>
          </a:xfrm>
          <a:prstGeom prst="rect">
            <a:avLst/>
          </a:prstGeom>
        </p:spPr>
      </p:pic>
      <p:pic>
        <p:nvPicPr>
          <p:cNvPr id="2" name="Slide011">
            <a:hlinkClick r:id="" action="ppaction://media"/>
            <a:extLst>
              <a:ext uri="{FF2B5EF4-FFF2-40B4-BE49-F238E27FC236}">
                <a16:creationId xmlns:a16="http://schemas.microsoft.com/office/drawing/2014/main" xmlns="" id="{36CB1650-35AA-4D0D-A07C-C861DE29F41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00594" y="6083549"/>
            <a:ext cx="609600" cy="609600"/>
          </a:xfrm>
          <a:prstGeom prst="rect">
            <a:avLst/>
          </a:prstGeom>
        </p:spPr>
      </p:pic>
    </p:spTree>
    <p:extLst>
      <p:ext uri="{BB962C8B-B14F-4D97-AF65-F5344CB8AC3E}">
        <p14:creationId xmlns:p14="http://schemas.microsoft.com/office/powerpoint/2010/main" val="204776698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58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628650" y="5261317"/>
            <a:ext cx="7886700" cy="1295474"/>
          </a:xfrm>
        </p:spPr>
        <p:txBody>
          <a:bodyPr>
            <a:normAutofit/>
          </a:bodyPr>
          <a:lstStyle/>
          <a:p>
            <a:pPr marL="0" indent="0" algn="ctr">
              <a:buNone/>
            </a:pPr>
            <a:r>
              <a:rPr lang="en-US" dirty="0"/>
              <a:t>I will also stay 6 feet away from other people.</a:t>
            </a:r>
          </a:p>
        </p:txBody>
      </p:sp>
      <p:pic>
        <p:nvPicPr>
          <p:cNvPr id="2" name="Picture 1" descr="Profiles of man and woman facing each other.  The man is talking.  There is an arrow in between the man and woman pointing at both of them at their waists, with &quot;6ft.&quot; written below the arrow." title="Man and woman standing 6 ft. apart">
            <a:extLst>
              <a:ext uri="{FF2B5EF4-FFF2-40B4-BE49-F238E27FC236}">
                <a16:creationId xmlns:a16="http://schemas.microsoft.com/office/drawing/2014/main" xmlns="" id="{B95AF1AB-4062-450D-B3E3-42E7810A1FDB}"/>
              </a:ext>
            </a:extLst>
          </p:cNvPr>
          <p:cNvPicPr>
            <a:picLocks noChangeAspect="1"/>
          </p:cNvPicPr>
          <p:nvPr/>
        </p:nvPicPr>
        <p:blipFill rotWithShape="1">
          <a:blip r:embed="rId4"/>
          <a:srcRect l="28769" t="39670" r="50000" b="29135"/>
          <a:stretch/>
        </p:blipFill>
        <p:spPr>
          <a:xfrm>
            <a:off x="2053881" y="1133979"/>
            <a:ext cx="4740813" cy="3916323"/>
          </a:xfrm>
          <a:prstGeom prst="rect">
            <a:avLst/>
          </a:prstGeom>
        </p:spPr>
      </p:pic>
      <p:pic>
        <p:nvPicPr>
          <p:cNvPr id="4" name="Slide012">
            <a:hlinkClick r:id="" action="ppaction://media"/>
            <a:extLst>
              <a:ext uri="{FF2B5EF4-FFF2-40B4-BE49-F238E27FC236}">
                <a16:creationId xmlns:a16="http://schemas.microsoft.com/office/drawing/2014/main" xmlns="" id="{E893C36F-B443-46C1-8AF1-2005136103E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23850" y="6067698"/>
            <a:ext cx="609600" cy="609600"/>
          </a:xfrm>
          <a:prstGeom prst="rect">
            <a:avLst/>
          </a:prstGeom>
        </p:spPr>
      </p:pic>
    </p:spTree>
    <p:extLst>
      <p:ext uri="{BB962C8B-B14F-4D97-AF65-F5344CB8AC3E}">
        <p14:creationId xmlns:p14="http://schemas.microsoft.com/office/powerpoint/2010/main" val="409873979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47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628650" y="5261317"/>
            <a:ext cx="7886700" cy="1295474"/>
          </a:xfrm>
        </p:spPr>
        <p:txBody>
          <a:bodyPr>
            <a:normAutofit/>
          </a:bodyPr>
          <a:lstStyle/>
          <a:p>
            <a:pPr marL="0" indent="0" algn="ctr">
              <a:buNone/>
            </a:pPr>
            <a:r>
              <a:rPr lang="en-US" dirty="0"/>
              <a:t>Other people will be wearing masks too.</a:t>
            </a:r>
          </a:p>
        </p:txBody>
      </p:sp>
      <p:pic>
        <p:nvPicPr>
          <p:cNvPr id="4" name="Picture 3">
            <a:extLst>
              <a:ext uri="{FF2B5EF4-FFF2-40B4-BE49-F238E27FC236}">
                <a16:creationId xmlns:a16="http://schemas.microsoft.com/office/drawing/2014/main" xmlns="" id="{59EEB66B-8B1E-4C31-B48F-4FE702280DBE}"/>
              </a:ext>
            </a:extLst>
          </p:cNvPr>
          <p:cNvPicPr>
            <a:picLocks noChangeAspect="1"/>
          </p:cNvPicPr>
          <p:nvPr/>
        </p:nvPicPr>
        <p:blipFill rotWithShape="1">
          <a:blip r:embed="rId4"/>
          <a:srcRect l="58436" t="37481" r="25230" b="28040"/>
          <a:stretch/>
        </p:blipFill>
        <p:spPr>
          <a:xfrm>
            <a:off x="5162844" y="1223194"/>
            <a:ext cx="3040966" cy="3609060"/>
          </a:xfrm>
          <a:prstGeom prst="rect">
            <a:avLst/>
          </a:prstGeom>
        </p:spPr>
      </p:pic>
      <p:pic>
        <p:nvPicPr>
          <p:cNvPr id="5" name="Picture 4" descr="Profile of man and woman facing each other.  Both are wearing masks that cover their noses and mouths and tie behind their heads." title="Man and woman each wearing a mask">
            <a:extLst>
              <a:ext uri="{FF2B5EF4-FFF2-40B4-BE49-F238E27FC236}">
                <a16:creationId xmlns:a16="http://schemas.microsoft.com/office/drawing/2014/main" xmlns="" id="{0145F650-3C13-4EDD-9D56-84C3A13C21DE}"/>
              </a:ext>
            </a:extLst>
          </p:cNvPr>
          <p:cNvPicPr>
            <a:picLocks noChangeAspect="1"/>
          </p:cNvPicPr>
          <p:nvPr/>
        </p:nvPicPr>
        <p:blipFill rotWithShape="1">
          <a:blip r:embed="rId4"/>
          <a:srcRect l="36154" t="37481" r="47513" b="28040"/>
          <a:stretch/>
        </p:blipFill>
        <p:spPr>
          <a:xfrm flipH="1">
            <a:off x="1167619" y="1092410"/>
            <a:ext cx="3151163" cy="3739844"/>
          </a:xfrm>
          <a:prstGeom prst="rect">
            <a:avLst/>
          </a:prstGeom>
        </p:spPr>
      </p:pic>
      <p:pic>
        <p:nvPicPr>
          <p:cNvPr id="2" name="Slide013">
            <a:hlinkClick r:id="" action="ppaction://media"/>
            <a:extLst>
              <a:ext uri="{FF2B5EF4-FFF2-40B4-BE49-F238E27FC236}">
                <a16:creationId xmlns:a16="http://schemas.microsoft.com/office/drawing/2014/main" xmlns="" id="{D360AA17-6272-4F0A-8D9F-4FCB0B002AB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82880" y="6119949"/>
            <a:ext cx="609600" cy="609600"/>
          </a:xfrm>
          <a:prstGeom prst="rect">
            <a:avLst/>
          </a:prstGeom>
        </p:spPr>
      </p:pic>
    </p:spTree>
    <p:extLst>
      <p:ext uri="{BB962C8B-B14F-4D97-AF65-F5344CB8AC3E}">
        <p14:creationId xmlns:p14="http://schemas.microsoft.com/office/powerpoint/2010/main" val="40773511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4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628650" y="4920916"/>
            <a:ext cx="7886700" cy="1635875"/>
          </a:xfrm>
        </p:spPr>
        <p:txBody>
          <a:bodyPr>
            <a:normAutofit/>
          </a:bodyPr>
          <a:lstStyle/>
          <a:p>
            <a:pPr marL="0" indent="0" algn="ctr">
              <a:buNone/>
            </a:pPr>
            <a:r>
              <a:rPr lang="en-US" dirty="0"/>
              <a:t>When I get home, I need to wash my hands with warm running water and soap in the sink.  My family may clean some of the food items with a cloth and cleaner to make sure we get rid of all the germs.</a:t>
            </a:r>
          </a:p>
        </p:txBody>
      </p:sp>
      <p:pic>
        <p:nvPicPr>
          <p:cNvPr id="4" name="Picture 3" descr="A sink with running water, two hands, bar of soap, and bubbles on one side of the image.  On the other is a hand with a cloth for cleaning.  " title="Washing hands and cleaning with a cloth">
            <a:extLst>
              <a:ext uri="{FF2B5EF4-FFF2-40B4-BE49-F238E27FC236}">
                <a16:creationId xmlns:a16="http://schemas.microsoft.com/office/drawing/2014/main" xmlns="" id="{4FDCD602-DE60-47F9-AEF2-20B93CB52DF6}"/>
              </a:ext>
            </a:extLst>
          </p:cNvPr>
          <p:cNvPicPr>
            <a:picLocks noChangeAspect="1"/>
          </p:cNvPicPr>
          <p:nvPr/>
        </p:nvPicPr>
        <p:blipFill rotWithShape="1">
          <a:blip r:embed="rId4"/>
          <a:srcRect l="28462" t="40765" r="28461" b="22842"/>
          <a:stretch/>
        </p:blipFill>
        <p:spPr>
          <a:xfrm>
            <a:off x="1371600" y="1616026"/>
            <a:ext cx="6400800" cy="3040381"/>
          </a:xfrm>
          <a:prstGeom prst="rect">
            <a:avLst/>
          </a:prstGeom>
        </p:spPr>
      </p:pic>
      <p:pic>
        <p:nvPicPr>
          <p:cNvPr id="2" name="Slide014">
            <a:hlinkClick r:id="" action="ppaction://media"/>
            <a:extLst>
              <a:ext uri="{FF2B5EF4-FFF2-40B4-BE49-F238E27FC236}">
                <a16:creationId xmlns:a16="http://schemas.microsoft.com/office/drawing/2014/main" xmlns="" id="{F9189081-3A9E-4EAD-BB9C-FD7461C628F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09006" y="6211700"/>
            <a:ext cx="609600" cy="609600"/>
          </a:xfrm>
          <a:prstGeom prst="rect">
            <a:avLst/>
          </a:prstGeom>
        </p:spPr>
      </p:pic>
    </p:spTree>
    <p:extLst>
      <p:ext uri="{BB962C8B-B14F-4D97-AF65-F5344CB8AC3E}">
        <p14:creationId xmlns:p14="http://schemas.microsoft.com/office/powerpoint/2010/main" val="136973280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76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628650" y="5261317"/>
            <a:ext cx="7886700" cy="1295474"/>
          </a:xfrm>
        </p:spPr>
        <p:txBody>
          <a:bodyPr>
            <a:normAutofit/>
          </a:bodyPr>
          <a:lstStyle/>
          <a:p>
            <a:pPr marL="0" indent="0" algn="ctr">
              <a:buNone/>
            </a:pPr>
            <a:r>
              <a:rPr lang="en-US" dirty="0"/>
              <a:t>I will put my mask in a safe location such as in the closet hanging from a hanger.</a:t>
            </a:r>
          </a:p>
        </p:txBody>
      </p:sp>
      <p:pic>
        <p:nvPicPr>
          <p:cNvPr id="2" name="Picture 1">
            <a:extLst>
              <a:ext uri="{FF2B5EF4-FFF2-40B4-BE49-F238E27FC236}">
                <a16:creationId xmlns:a16="http://schemas.microsoft.com/office/drawing/2014/main" xmlns="" id="{32988F42-1457-4A02-BF6C-F11B026B529B}"/>
              </a:ext>
            </a:extLst>
          </p:cNvPr>
          <p:cNvPicPr>
            <a:picLocks noChangeAspect="1"/>
          </p:cNvPicPr>
          <p:nvPr/>
        </p:nvPicPr>
        <p:blipFill rotWithShape="1">
          <a:blip r:embed="rId4"/>
          <a:srcRect l="28307" t="31735" r="50332" b="45475"/>
          <a:stretch/>
        </p:blipFill>
        <p:spPr>
          <a:xfrm>
            <a:off x="2057711" y="0"/>
            <a:ext cx="5807197" cy="3483586"/>
          </a:xfrm>
          <a:prstGeom prst="rect">
            <a:avLst/>
          </a:prstGeom>
        </p:spPr>
      </p:pic>
      <p:pic>
        <p:nvPicPr>
          <p:cNvPr id="4" name="Picture 3" descr="A rectangular shaped mask hangs from one of its ear loops on a hanger that is hanging on a rod." title="Mask hanging on a hanger">
            <a:extLst>
              <a:ext uri="{FF2B5EF4-FFF2-40B4-BE49-F238E27FC236}">
                <a16:creationId xmlns:a16="http://schemas.microsoft.com/office/drawing/2014/main" xmlns="" id="{8FB22B82-CBD3-4E58-9AAA-EF23E38980EF}"/>
              </a:ext>
            </a:extLst>
          </p:cNvPr>
          <p:cNvPicPr>
            <a:picLocks noChangeAspect="1"/>
          </p:cNvPicPr>
          <p:nvPr/>
        </p:nvPicPr>
        <p:blipFill rotWithShape="1">
          <a:blip r:embed="rId4">
            <a:clrChange>
              <a:clrFrom>
                <a:srgbClr val="FFFFFF"/>
              </a:clrFrom>
              <a:clrTo>
                <a:srgbClr val="FFFFFF">
                  <a:alpha val="0"/>
                </a:srgbClr>
              </a:clrTo>
            </a:clrChange>
          </a:blip>
          <a:srcRect l="52104" t="49989" r="26000" b="32419"/>
          <a:stretch/>
        </p:blipFill>
        <p:spPr>
          <a:xfrm rot="15445454">
            <a:off x="3256729" y="2803417"/>
            <a:ext cx="3011447" cy="1360339"/>
          </a:xfrm>
          <a:prstGeom prst="rect">
            <a:avLst/>
          </a:prstGeom>
        </p:spPr>
      </p:pic>
      <p:pic>
        <p:nvPicPr>
          <p:cNvPr id="5" name="Slide015">
            <a:hlinkClick r:id="" action="ppaction://media"/>
            <a:extLst>
              <a:ext uri="{FF2B5EF4-FFF2-40B4-BE49-F238E27FC236}">
                <a16:creationId xmlns:a16="http://schemas.microsoft.com/office/drawing/2014/main" xmlns="" id="{160432CE-ED69-4D5A-9321-EFDE2332C11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23850" y="6107228"/>
            <a:ext cx="609600" cy="609600"/>
          </a:xfrm>
          <a:prstGeom prst="rect">
            <a:avLst/>
          </a:prstGeom>
        </p:spPr>
      </p:pic>
    </p:spTree>
    <p:extLst>
      <p:ext uri="{BB962C8B-B14F-4D97-AF65-F5344CB8AC3E}">
        <p14:creationId xmlns:p14="http://schemas.microsoft.com/office/powerpoint/2010/main" val="176848702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67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628650" y="5261317"/>
            <a:ext cx="7886700" cy="1295474"/>
          </a:xfrm>
        </p:spPr>
        <p:txBody>
          <a:bodyPr>
            <a:normAutofit/>
          </a:bodyPr>
          <a:lstStyle/>
          <a:p>
            <a:pPr marL="0" indent="0" algn="ctr">
              <a:buNone/>
            </a:pPr>
            <a:r>
              <a:rPr lang="en-US" dirty="0"/>
              <a:t>We are all working together to stay healthy, which can make us smile and give a thumbs up!</a:t>
            </a:r>
          </a:p>
        </p:txBody>
      </p:sp>
      <p:pic>
        <p:nvPicPr>
          <p:cNvPr id="4" name="Picture 3" descr="Persons smiling face and two hands each giving a thumbs up." title="Person">
            <a:extLst>
              <a:ext uri="{FF2B5EF4-FFF2-40B4-BE49-F238E27FC236}">
                <a16:creationId xmlns:a16="http://schemas.microsoft.com/office/drawing/2014/main" xmlns="" id="{F4A3A323-B8CD-4B32-B8ED-C7FF73211823}"/>
              </a:ext>
            </a:extLst>
          </p:cNvPr>
          <p:cNvPicPr>
            <a:picLocks noChangeAspect="1"/>
          </p:cNvPicPr>
          <p:nvPr/>
        </p:nvPicPr>
        <p:blipFill rotWithShape="1">
          <a:blip r:embed="rId4"/>
          <a:srcRect l="30462" t="32007" r="41231" b="21200"/>
          <a:stretch/>
        </p:blipFill>
        <p:spPr>
          <a:xfrm>
            <a:off x="2546252" y="1158445"/>
            <a:ext cx="4051495" cy="3765248"/>
          </a:xfrm>
          <a:prstGeom prst="rect">
            <a:avLst/>
          </a:prstGeom>
        </p:spPr>
      </p:pic>
      <p:pic>
        <p:nvPicPr>
          <p:cNvPr id="2" name="Slide016">
            <a:hlinkClick r:id="" action="ppaction://media"/>
            <a:extLst>
              <a:ext uri="{FF2B5EF4-FFF2-40B4-BE49-F238E27FC236}">
                <a16:creationId xmlns:a16="http://schemas.microsoft.com/office/drawing/2014/main" xmlns="" id="{BC54B27E-EA8E-444A-A470-48C96555818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23850" y="6251991"/>
            <a:ext cx="609600" cy="609600"/>
          </a:xfrm>
          <a:prstGeom prst="rect">
            <a:avLst/>
          </a:prstGeom>
        </p:spPr>
      </p:pic>
    </p:spTree>
    <p:extLst>
      <p:ext uri="{BB962C8B-B14F-4D97-AF65-F5344CB8AC3E}">
        <p14:creationId xmlns:p14="http://schemas.microsoft.com/office/powerpoint/2010/main" val="166389231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53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681" y="589547"/>
            <a:ext cx="7886700" cy="5767889"/>
          </a:xfrm>
        </p:spPr>
        <p:txBody>
          <a:bodyPr/>
          <a:lstStyle/>
          <a:p>
            <a:pPr marL="0" lvl="0" indent="0" algn="ctr">
              <a:spcBef>
                <a:spcPts val="0"/>
              </a:spcBef>
              <a:buNone/>
            </a:pPr>
            <a:r>
              <a:rPr lang="en-US" sz="3300" dirty="0">
                <a:solidFill>
                  <a:prstClr val="black"/>
                </a:solidFill>
              </a:rPr>
              <a:t>- Thank You -  </a:t>
            </a:r>
          </a:p>
          <a:p>
            <a:pPr marL="0" lvl="0" indent="0" algn="ctr">
              <a:spcBef>
                <a:spcPts val="0"/>
              </a:spcBef>
              <a:buNone/>
            </a:pPr>
            <a:endParaRPr lang="en-US" dirty="0">
              <a:solidFill>
                <a:prstClr val="black"/>
              </a:solidFill>
            </a:endParaRPr>
          </a:p>
          <a:p>
            <a:pPr marL="0" lvl="0" indent="0" algn="ctr">
              <a:spcBef>
                <a:spcPts val="0"/>
              </a:spcBef>
              <a:buNone/>
            </a:pPr>
            <a:r>
              <a:rPr lang="en-US" dirty="0">
                <a:solidFill>
                  <a:prstClr val="black"/>
                </a:solidFill>
              </a:rPr>
              <a:t>Audio </a:t>
            </a:r>
          </a:p>
          <a:p>
            <a:pPr marL="0" lvl="0" indent="0" algn="ctr">
              <a:spcBef>
                <a:spcPts val="0"/>
              </a:spcBef>
              <a:buNone/>
            </a:pPr>
            <a:endParaRPr lang="en-US" sz="800" dirty="0">
              <a:solidFill>
                <a:prstClr val="black"/>
              </a:solidFill>
            </a:endParaRPr>
          </a:p>
          <a:p>
            <a:pPr marL="0" lvl="0" indent="0" algn="ctr">
              <a:spcBef>
                <a:spcPts val="0"/>
              </a:spcBef>
              <a:buNone/>
            </a:pPr>
            <a:r>
              <a:rPr lang="en-US" sz="2000" dirty="0">
                <a:solidFill>
                  <a:prstClr val="black"/>
                </a:solidFill>
              </a:rPr>
              <a:t>Talking Information Center Network (TIC)</a:t>
            </a:r>
          </a:p>
          <a:p>
            <a:pPr marL="0" lvl="0" indent="0" algn="ctr">
              <a:spcBef>
                <a:spcPts val="0"/>
              </a:spcBef>
              <a:buNone/>
            </a:pPr>
            <a:endParaRPr lang="en-US" dirty="0">
              <a:solidFill>
                <a:prstClr val="black"/>
              </a:solidFill>
            </a:endParaRPr>
          </a:p>
          <a:p>
            <a:pPr marL="0" lvl="0" indent="0" algn="ctr">
              <a:spcBef>
                <a:spcPts val="0"/>
              </a:spcBef>
              <a:buNone/>
            </a:pPr>
            <a:r>
              <a:rPr lang="en-US" dirty="0">
                <a:solidFill>
                  <a:prstClr val="black"/>
                </a:solidFill>
              </a:rPr>
              <a:t>Description </a:t>
            </a:r>
            <a:endParaRPr lang="en-US" sz="2000" dirty="0">
              <a:solidFill>
                <a:prstClr val="black"/>
              </a:solidFill>
            </a:endParaRPr>
          </a:p>
          <a:p>
            <a:pPr marL="0" lvl="0" indent="0">
              <a:spcBef>
                <a:spcPts val="0"/>
              </a:spcBef>
              <a:buNone/>
            </a:pPr>
            <a:endParaRPr lang="en-US" sz="800" dirty="0">
              <a:solidFill>
                <a:prstClr val="black"/>
              </a:solidFill>
            </a:endParaRPr>
          </a:p>
          <a:p>
            <a:pPr marL="0" lvl="0" indent="0">
              <a:spcBef>
                <a:spcPts val="0"/>
              </a:spcBef>
              <a:buNone/>
            </a:pPr>
            <a:r>
              <a:rPr lang="en-US" sz="2000" dirty="0">
                <a:solidFill>
                  <a:prstClr val="black"/>
                </a:solidFill>
              </a:rPr>
              <a:t>Ruth Bokulic </a:t>
            </a:r>
          </a:p>
          <a:p>
            <a:pPr marL="0" lvl="0" indent="0">
              <a:spcBef>
                <a:spcPts val="0"/>
              </a:spcBef>
              <a:buNone/>
            </a:pPr>
            <a:r>
              <a:rPr lang="en-US" sz="2000" dirty="0">
                <a:solidFill>
                  <a:prstClr val="black"/>
                </a:solidFill>
              </a:rPr>
              <a:t>Orientation and Mobility Assistant, WDC</a:t>
            </a:r>
          </a:p>
          <a:p>
            <a:pPr marL="0" lvl="0" indent="0">
              <a:spcBef>
                <a:spcPts val="0"/>
              </a:spcBef>
              <a:buNone/>
            </a:pPr>
            <a:endParaRPr lang="en-US" sz="800" dirty="0">
              <a:solidFill>
                <a:prstClr val="black"/>
              </a:solidFill>
            </a:endParaRPr>
          </a:p>
          <a:p>
            <a:pPr marL="0" lvl="0" indent="0">
              <a:spcBef>
                <a:spcPts val="0"/>
              </a:spcBef>
              <a:buNone/>
            </a:pPr>
            <a:r>
              <a:rPr lang="en-US" sz="2000" dirty="0">
                <a:solidFill>
                  <a:prstClr val="black"/>
                </a:solidFill>
              </a:rPr>
              <a:t>Karen Leger </a:t>
            </a:r>
          </a:p>
          <a:p>
            <a:pPr marL="0" lvl="0" indent="0">
              <a:spcBef>
                <a:spcPts val="0"/>
              </a:spcBef>
              <a:buNone/>
            </a:pPr>
            <a:r>
              <a:rPr lang="en-US" sz="2000" dirty="0">
                <a:solidFill>
                  <a:prstClr val="black"/>
                </a:solidFill>
              </a:rPr>
              <a:t>Orientation and Mobility Assistant, SE Region/WDC</a:t>
            </a:r>
          </a:p>
          <a:p>
            <a:pPr marL="0" lvl="0" indent="0">
              <a:spcBef>
                <a:spcPts val="0"/>
              </a:spcBef>
              <a:buNone/>
            </a:pPr>
            <a:endParaRPr lang="en-US" sz="800" dirty="0">
              <a:solidFill>
                <a:prstClr val="black"/>
              </a:solidFill>
            </a:endParaRPr>
          </a:p>
          <a:p>
            <a:pPr marL="0" lvl="0" indent="0">
              <a:spcBef>
                <a:spcPts val="0"/>
              </a:spcBef>
              <a:buNone/>
            </a:pPr>
            <a:r>
              <a:rPr lang="en-US" sz="2000" dirty="0">
                <a:solidFill>
                  <a:prstClr val="black"/>
                </a:solidFill>
              </a:rPr>
              <a:t>Lisa DiBonaventura, MA, COMS</a:t>
            </a:r>
          </a:p>
          <a:p>
            <a:pPr marL="0" lvl="0" indent="0">
              <a:spcBef>
                <a:spcPts val="0"/>
              </a:spcBef>
              <a:buNone/>
            </a:pPr>
            <a:r>
              <a:rPr lang="en-US" sz="2000" dirty="0">
                <a:solidFill>
                  <a:prstClr val="black"/>
                </a:solidFill>
              </a:rPr>
              <a:t>Statewide Director, Vision and Vision Loss Services, DDS</a:t>
            </a:r>
          </a:p>
          <a:p>
            <a:pPr marL="0" indent="0">
              <a:buNone/>
            </a:pPr>
            <a:endParaRPr lang="en-US" dirty="0"/>
          </a:p>
        </p:txBody>
      </p:sp>
      <p:pic>
        <p:nvPicPr>
          <p:cNvPr id="2" name="Slide017">
            <a:hlinkClick r:id="" action="ppaction://media"/>
            <a:extLst>
              <a:ext uri="{FF2B5EF4-FFF2-40B4-BE49-F238E27FC236}">
                <a16:creationId xmlns:a16="http://schemas.microsoft.com/office/drawing/2014/main" xmlns="" id="{E7C56FBA-21F2-4534-A5AF-CEA043D5B78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48640" y="6146074"/>
            <a:ext cx="609600" cy="609600"/>
          </a:xfrm>
          <a:prstGeom prst="rect">
            <a:avLst/>
          </a:prstGeom>
        </p:spPr>
      </p:pic>
    </p:spTree>
    <p:extLst>
      <p:ext uri="{BB962C8B-B14F-4D97-AF65-F5344CB8AC3E}">
        <p14:creationId xmlns:p14="http://schemas.microsoft.com/office/powerpoint/2010/main" val="181621181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33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628649" y="4487779"/>
            <a:ext cx="7886700" cy="1890517"/>
          </a:xfrm>
        </p:spPr>
        <p:txBody>
          <a:bodyPr>
            <a:normAutofit lnSpcReduction="10000"/>
          </a:bodyPr>
          <a:lstStyle/>
          <a:p>
            <a:pPr marL="0" indent="0">
              <a:buNone/>
            </a:pPr>
            <a:r>
              <a:rPr lang="en-US" dirty="0"/>
              <a:t>To protect myself and others, it is important to wear a mask out in public, such as this blue mask.   It is rectangular in shape, to cover your nose and mouth, and has elastic loops on each end to place around your ears.</a:t>
            </a:r>
          </a:p>
        </p:txBody>
      </p:sp>
      <p:pic>
        <p:nvPicPr>
          <p:cNvPr id="6" name="Picture 5" descr="Rectangular pleated mask with loops for ears at both short ends of the mask." title="Medical style mask">
            <a:extLst>
              <a:ext uri="{FF2B5EF4-FFF2-40B4-BE49-F238E27FC236}">
                <a16:creationId xmlns:a16="http://schemas.microsoft.com/office/drawing/2014/main" xmlns="" id="{41DDBA12-9F97-42D9-8478-EA7CB0AA58C7}"/>
              </a:ext>
            </a:extLst>
          </p:cNvPr>
          <p:cNvPicPr>
            <a:picLocks noChangeAspect="1"/>
          </p:cNvPicPr>
          <p:nvPr/>
        </p:nvPicPr>
        <p:blipFill rotWithShape="1">
          <a:blip r:embed="rId4"/>
          <a:srcRect l="28000" t="42954" r="45539" b="37070"/>
          <a:stretch/>
        </p:blipFill>
        <p:spPr>
          <a:xfrm>
            <a:off x="2004646" y="1747295"/>
            <a:ext cx="5134708" cy="2179265"/>
          </a:xfrm>
          <a:prstGeom prst="rect">
            <a:avLst/>
          </a:prstGeom>
        </p:spPr>
      </p:pic>
      <p:pic>
        <p:nvPicPr>
          <p:cNvPr id="2" name="Slide002">
            <a:hlinkClick r:id="" action="ppaction://media"/>
            <a:extLst>
              <a:ext uri="{FF2B5EF4-FFF2-40B4-BE49-F238E27FC236}">
                <a16:creationId xmlns:a16="http://schemas.microsoft.com/office/drawing/2014/main" xmlns="" id="{F8E93997-ECA3-4387-A8E9-2C901FDB78C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23849" y="6172200"/>
            <a:ext cx="609600" cy="609600"/>
          </a:xfrm>
          <a:prstGeom prst="rect">
            <a:avLst/>
          </a:prstGeom>
        </p:spPr>
      </p:pic>
    </p:spTree>
    <p:extLst>
      <p:ext uri="{BB962C8B-B14F-4D97-AF65-F5344CB8AC3E}">
        <p14:creationId xmlns:p14="http://schemas.microsoft.com/office/powerpoint/2010/main" val="101292134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92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628650" y="4872789"/>
            <a:ext cx="7886700" cy="1620075"/>
          </a:xfrm>
        </p:spPr>
        <p:txBody>
          <a:bodyPr>
            <a:normAutofit lnSpcReduction="10000"/>
          </a:bodyPr>
          <a:lstStyle/>
          <a:p>
            <a:pPr marL="0" indent="0">
              <a:buNone/>
            </a:pPr>
            <a:r>
              <a:rPr lang="en-US" dirty="0"/>
              <a:t>COVID-19 or Coronavirus is a virus that is spreading very quickly and making some people sick.  Very tiny droplets of the virus can be transferred from person to person when you cough, sneeze or speak. </a:t>
            </a:r>
          </a:p>
        </p:txBody>
      </p:sp>
      <p:pic>
        <p:nvPicPr>
          <p:cNvPr id="4" name="Picture 3" descr="Two spheres each covered with small bumps representing the virus on one side of the image.   On the other side of the image, is a man and a woman, side by side coughing. There is a large arrow pointing from the man's head to the woman's head indicating the spread of germs." title="Germs being spread">
            <a:extLst>
              <a:ext uri="{FF2B5EF4-FFF2-40B4-BE49-F238E27FC236}">
                <a16:creationId xmlns:a16="http://schemas.microsoft.com/office/drawing/2014/main" xmlns="" id="{36D79D58-F1E4-4C75-BD92-E8BAF07226B4}"/>
              </a:ext>
            </a:extLst>
          </p:cNvPr>
          <p:cNvPicPr>
            <a:picLocks noChangeAspect="1"/>
          </p:cNvPicPr>
          <p:nvPr/>
        </p:nvPicPr>
        <p:blipFill rotWithShape="1">
          <a:blip r:embed="rId4"/>
          <a:srcRect l="33231" t="39944" r="27538" b="30777"/>
          <a:stretch/>
        </p:blipFill>
        <p:spPr>
          <a:xfrm>
            <a:off x="1537917" y="1544115"/>
            <a:ext cx="6068166" cy="2546252"/>
          </a:xfrm>
          <a:prstGeom prst="rect">
            <a:avLst/>
          </a:prstGeom>
        </p:spPr>
      </p:pic>
      <p:pic>
        <p:nvPicPr>
          <p:cNvPr id="2" name="Slide003">
            <a:hlinkClick r:id="" action="ppaction://media"/>
            <a:extLst>
              <a:ext uri="{FF2B5EF4-FFF2-40B4-BE49-F238E27FC236}">
                <a16:creationId xmlns:a16="http://schemas.microsoft.com/office/drawing/2014/main" xmlns="" id="{41E94E68-CAD2-4424-83E6-3382B360645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8046" y="6248400"/>
            <a:ext cx="609600" cy="609600"/>
          </a:xfrm>
          <a:prstGeom prst="rect">
            <a:avLst/>
          </a:prstGeom>
        </p:spPr>
      </p:pic>
    </p:spTree>
    <p:extLst>
      <p:ext uri="{BB962C8B-B14F-4D97-AF65-F5344CB8AC3E}">
        <p14:creationId xmlns:p14="http://schemas.microsoft.com/office/powerpoint/2010/main" val="307960748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05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628649" y="5082822"/>
            <a:ext cx="7886700" cy="1295474"/>
          </a:xfrm>
        </p:spPr>
        <p:txBody>
          <a:bodyPr/>
          <a:lstStyle/>
          <a:p>
            <a:pPr marL="0" indent="0">
              <a:buNone/>
            </a:pPr>
            <a:r>
              <a:rPr lang="en-US" dirty="0"/>
              <a:t>Because of the virus, it is important that we stay home.  This is hard to do, but we can get through it together. </a:t>
            </a:r>
          </a:p>
        </p:txBody>
      </p:sp>
      <p:pic>
        <p:nvPicPr>
          <p:cNvPr id="4" name="Picture 3" descr="Single story house and a tree beside it." title="House and a tree">
            <a:extLst>
              <a:ext uri="{FF2B5EF4-FFF2-40B4-BE49-F238E27FC236}">
                <a16:creationId xmlns:a16="http://schemas.microsoft.com/office/drawing/2014/main" xmlns="" id="{C1E85FE8-7DB7-4DC9-9C73-A8A879805061}"/>
              </a:ext>
            </a:extLst>
          </p:cNvPr>
          <p:cNvPicPr>
            <a:picLocks noChangeAspect="1"/>
          </p:cNvPicPr>
          <p:nvPr/>
        </p:nvPicPr>
        <p:blipFill rotWithShape="1">
          <a:blip r:embed="rId4"/>
          <a:srcRect l="32923" t="40217" r="47692" b="30504"/>
          <a:stretch/>
        </p:blipFill>
        <p:spPr>
          <a:xfrm>
            <a:off x="2222695" y="1288309"/>
            <a:ext cx="4065563" cy="3452504"/>
          </a:xfrm>
          <a:prstGeom prst="rect">
            <a:avLst/>
          </a:prstGeom>
        </p:spPr>
      </p:pic>
      <p:pic>
        <p:nvPicPr>
          <p:cNvPr id="2" name="Slide004">
            <a:hlinkClick r:id="" action="ppaction://media"/>
            <a:extLst>
              <a:ext uri="{FF2B5EF4-FFF2-40B4-BE49-F238E27FC236}">
                <a16:creationId xmlns:a16="http://schemas.microsoft.com/office/drawing/2014/main" xmlns="" id="{DFB31149-2020-4D8B-B255-BDC8AE821A6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82880" y="6073496"/>
            <a:ext cx="609600" cy="609600"/>
          </a:xfrm>
          <a:prstGeom prst="rect">
            <a:avLst/>
          </a:prstGeom>
        </p:spPr>
      </p:pic>
    </p:spTree>
    <p:extLst>
      <p:ext uri="{BB962C8B-B14F-4D97-AF65-F5344CB8AC3E}">
        <p14:creationId xmlns:p14="http://schemas.microsoft.com/office/powerpoint/2010/main" val="178196604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18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403020" y="4620126"/>
            <a:ext cx="8644728" cy="1888958"/>
          </a:xfrm>
        </p:spPr>
        <p:txBody>
          <a:bodyPr>
            <a:normAutofit lnSpcReduction="10000"/>
          </a:bodyPr>
          <a:lstStyle/>
          <a:p>
            <a:pPr marL="0" indent="0">
              <a:buNone/>
            </a:pPr>
            <a:r>
              <a:rPr lang="en-US" dirty="0"/>
              <a:t>Sometimes, we may need to go to the store for essentials.  Essential means things that are very important.  Food and medicine are essential.  Food such as apples, cheese and bread, and medicines that come in bottles, capsules or small containers are essential.</a:t>
            </a:r>
          </a:p>
        </p:txBody>
      </p:sp>
      <p:pic>
        <p:nvPicPr>
          <p:cNvPr id="2" name="Picture 1" descr="Wedge of cheese, whole apple and a slice of bread are grouped together on one side of image.  On the other side of the image two medicine bottles, one sleeve of 10 capsules, and two small pill containers are grouped together." title="Food and medicine">
            <a:extLst>
              <a:ext uri="{FF2B5EF4-FFF2-40B4-BE49-F238E27FC236}">
                <a16:creationId xmlns:a16="http://schemas.microsoft.com/office/drawing/2014/main" xmlns="" id="{211B1192-B64F-411F-9931-AF0253E8AD64}"/>
              </a:ext>
            </a:extLst>
          </p:cNvPr>
          <p:cNvPicPr>
            <a:picLocks noChangeAspect="1"/>
          </p:cNvPicPr>
          <p:nvPr/>
        </p:nvPicPr>
        <p:blipFill rotWithShape="1">
          <a:blip r:embed="rId4"/>
          <a:srcRect l="34154" t="41038" r="28307" b="30777"/>
          <a:stretch/>
        </p:blipFill>
        <p:spPr>
          <a:xfrm>
            <a:off x="1463041" y="1722046"/>
            <a:ext cx="6631756" cy="2799470"/>
          </a:xfrm>
          <a:prstGeom prst="rect">
            <a:avLst/>
          </a:prstGeom>
        </p:spPr>
      </p:pic>
      <p:pic>
        <p:nvPicPr>
          <p:cNvPr id="4" name="Slide005">
            <a:hlinkClick r:id="" action="ppaction://media"/>
            <a:extLst>
              <a:ext uri="{FF2B5EF4-FFF2-40B4-BE49-F238E27FC236}">
                <a16:creationId xmlns:a16="http://schemas.microsoft.com/office/drawing/2014/main" xmlns="" id="{F112F826-B469-42B2-847C-E10B1FD9A20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8220" y="6093823"/>
            <a:ext cx="609600" cy="609600"/>
          </a:xfrm>
          <a:prstGeom prst="rect">
            <a:avLst/>
          </a:prstGeom>
        </p:spPr>
      </p:pic>
    </p:spTree>
    <p:extLst>
      <p:ext uri="{BB962C8B-B14F-4D97-AF65-F5344CB8AC3E}">
        <p14:creationId xmlns:p14="http://schemas.microsoft.com/office/powerpoint/2010/main" val="219764712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628650" y="5261317"/>
            <a:ext cx="7886700" cy="1295474"/>
          </a:xfrm>
        </p:spPr>
        <p:txBody>
          <a:bodyPr/>
          <a:lstStyle/>
          <a:p>
            <a:pPr marL="0" indent="0" algn="ctr">
              <a:buNone/>
            </a:pPr>
            <a:r>
              <a:rPr lang="en-US" dirty="0"/>
              <a:t>When I go to a store, I need to wear a mask that covers my nose and mouth and ties behind my head. </a:t>
            </a:r>
          </a:p>
        </p:txBody>
      </p:sp>
      <p:pic>
        <p:nvPicPr>
          <p:cNvPr id="2" name="Picture 1" descr="Grocery store on one side of image and profile of person's face wearing a mask covering nose and mouth on the other." title="Store and a person wearing a mask">
            <a:extLst>
              <a:ext uri="{FF2B5EF4-FFF2-40B4-BE49-F238E27FC236}">
                <a16:creationId xmlns:a16="http://schemas.microsoft.com/office/drawing/2014/main" xmlns="" id="{5AAA50B2-91B6-4EB3-9BF0-3DE6AA288829}"/>
              </a:ext>
            </a:extLst>
          </p:cNvPr>
          <p:cNvPicPr>
            <a:picLocks noChangeAspect="1"/>
          </p:cNvPicPr>
          <p:nvPr/>
        </p:nvPicPr>
        <p:blipFill rotWithShape="1">
          <a:blip r:embed="rId4"/>
          <a:srcRect l="32154" t="38036" r="30923" b="31043"/>
          <a:stretch/>
        </p:blipFill>
        <p:spPr>
          <a:xfrm>
            <a:off x="1350498" y="1538477"/>
            <a:ext cx="6203852" cy="2920982"/>
          </a:xfrm>
          <a:prstGeom prst="rect">
            <a:avLst/>
          </a:prstGeom>
        </p:spPr>
      </p:pic>
      <p:pic>
        <p:nvPicPr>
          <p:cNvPr id="4" name="Slide006">
            <a:hlinkClick r:id="" action="ppaction://media"/>
            <a:extLst>
              <a:ext uri="{FF2B5EF4-FFF2-40B4-BE49-F238E27FC236}">
                <a16:creationId xmlns:a16="http://schemas.microsoft.com/office/drawing/2014/main" xmlns="" id="{9471851B-32DF-45D9-A192-A7EED133D3B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52548" y="6058988"/>
            <a:ext cx="609600" cy="609600"/>
          </a:xfrm>
          <a:prstGeom prst="rect">
            <a:avLst/>
          </a:prstGeom>
        </p:spPr>
      </p:pic>
    </p:spTree>
    <p:extLst>
      <p:ext uri="{BB962C8B-B14F-4D97-AF65-F5344CB8AC3E}">
        <p14:creationId xmlns:p14="http://schemas.microsoft.com/office/powerpoint/2010/main" val="66739569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72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628650" y="4319337"/>
            <a:ext cx="7886700" cy="2237455"/>
          </a:xfrm>
        </p:spPr>
        <p:txBody>
          <a:bodyPr>
            <a:normAutofit lnSpcReduction="10000"/>
          </a:bodyPr>
          <a:lstStyle/>
          <a:p>
            <a:pPr marL="0" indent="0">
              <a:buNone/>
            </a:pPr>
            <a:r>
              <a:rPr lang="en-US" dirty="0"/>
              <a:t>There are lots of different kinds of masks to cover your nose and mouth.  For example, a rectangular cloth or paper mask with elastic ear loops; a square bandanna folded into a triangle to tie behind your head; or a circular stiff paper mask with an elastic band to go around your head.</a:t>
            </a:r>
          </a:p>
        </p:txBody>
      </p:sp>
      <p:pic>
        <p:nvPicPr>
          <p:cNvPr id="2" name="Picture 1" descr="Rectangular mask with earloops at both ends of the mask.&#10;Square bandana folded into a triangle.&#10;Circular mask with an elastic band." title="Three masks">
            <a:extLst>
              <a:ext uri="{FF2B5EF4-FFF2-40B4-BE49-F238E27FC236}">
                <a16:creationId xmlns:a16="http://schemas.microsoft.com/office/drawing/2014/main" xmlns="" id="{BB9086C0-384C-4805-AD25-29ABC4EA7567}"/>
              </a:ext>
            </a:extLst>
          </p:cNvPr>
          <p:cNvPicPr>
            <a:picLocks noChangeAspect="1"/>
          </p:cNvPicPr>
          <p:nvPr/>
        </p:nvPicPr>
        <p:blipFill rotWithShape="1">
          <a:blip r:embed="rId4"/>
          <a:srcRect l="27077" t="30367" r="27538" b="17916"/>
          <a:stretch/>
        </p:blipFill>
        <p:spPr>
          <a:xfrm>
            <a:off x="1392701" y="498313"/>
            <a:ext cx="6039436" cy="3869334"/>
          </a:xfrm>
          <a:prstGeom prst="rect">
            <a:avLst/>
          </a:prstGeom>
        </p:spPr>
      </p:pic>
      <p:pic>
        <p:nvPicPr>
          <p:cNvPr id="4" name="Slide007">
            <a:hlinkClick r:id="" action="ppaction://media"/>
            <a:extLst>
              <a:ext uri="{FF2B5EF4-FFF2-40B4-BE49-F238E27FC236}">
                <a16:creationId xmlns:a16="http://schemas.microsoft.com/office/drawing/2014/main" xmlns="" id="{168825FE-017D-4D8E-A43E-2EB7FA0F47E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17714" y="5947192"/>
            <a:ext cx="609600" cy="609600"/>
          </a:xfrm>
          <a:prstGeom prst="rect">
            <a:avLst/>
          </a:prstGeom>
        </p:spPr>
      </p:pic>
    </p:spTree>
    <p:extLst>
      <p:ext uri="{BB962C8B-B14F-4D97-AF65-F5344CB8AC3E}">
        <p14:creationId xmlns:p14="http://schemas.microsoft.com/office/powerpoint/2010/main" val="307368226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6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628650" y="4932947"/>
            <a:ext cx="7886700" cy="1623844"/>
          </a:xfrm>
        </p:spPr>
        <p:txBody>
          <a:bodyPr>
            <a:normAutofit lnSpcReduction="10000"/>
          </a:bodyPr>
          <a:lstStyle/>
          <a:p>
            <a:pPr marL="0" indent="0">
              <a:buNone/>
            </a:pPr>
            <a:r>
              <a:rPr lang="en-US" dirty="0"/>
              <a:t>A mask covers my nose and mouth so that germs cannot get in and make me sick such that I might have a fever and need to rest.  This mask is different from a Halloween mask.</a:t>
            </a:r>
          </a:p>
        </p:txBody>
      </p:sp>
      <p:pic>
        <p:nvPicPr>
          <p:cNvPr id="2" name="Picture 1" descr="Profile of a person's head wearing a mask that covers nose and mouth.  Near the mask are two small round sphere's indicating germs.  The other side of the image is of a person sick in bed with a red thermometer in their mouth indicating a fever." title="One person wearing a mask and another person sick in bed">
            <a:extLst>
              <a:ext uri="{FF2B5EF4-FFF2-40B4-BE49-F238E27FC236}">
                <a16:creationId xmlns:a16="http://schemas.microsoft.com/office/drawing/2014/main" xmlns="" id="{8371F0A3-EC2D-4D8F-8BD8-1E1B9A98CC67}"/>
              </a:ext>
            </a:extLst>
          </p:cNvPr>
          <p:cNvPicPr>
            <a:picLocks noChangeAspect="1"/>
          </p:cNvPicPr>
          <p:nvPr/>
        </p:nvPicPr>
        <p:blipFill rotWithShape="1">
          <a:blip r:embed="rId4"/>
          <a:srcRect l="33077" t="36660" r="25539" b="25031"/>
          <a:stretch/>
        </p:blipFill>
        <p:spPr>
          <a:xfrm>
            <a:off x="1364565" y="1307770"/>
            <a:ext cx="6217921" cy="3236095"/>
          </a:xfrm>
          <a:prstGeom prst="rect">
            <a:avLst/>
          </a:prstGeom>
        </p:spPr>
      </p:pic>
      <p:pic>
        <p:nvPicPr>
          <p:cNvPr id="7" name="Picture 6">
            <a:extLst>
              <a:ext uri="{FF2B5EF4-FFF2-40B4-BE49-F238E27FC236}">
                <a16:creationId xmlns:a16="http://schemas.microsoft.com/office/drawing/2014/main" xmlns="" id="{F398BB33-D446-4265-A2CB-496358B46C5F}"/>
              </a:ext>
            </a:extLst>
          </p:cNvPr>
          <p:cNvPicPr>
            <a:picLocks noChangeAspect="1"/>
          </p:cNvPicPr>
          <p:nvPr/>
        </p:nvPicPr>
        <p:blipFill rotWithShape="1">
          <a:blip r:embed="rId5">
            <a:clrChange>
              <a:clrFrom>
                <a:srgbClr val="FFFFFF"/>
              </a:clrFrom>
              <a:clrTo>
                <a:srgbClr val="FFFFFF">
                  <a:alpha val="0"/>
                </a:srgbClr>
              </a:clrTo>
            </a:clrChange>
          </a:blip>
          <a:srcRect l="33231" t="39944" r="48063" b="30777"/>
          <a:stretch/>
        </p:blipFill>
        <p:spPr>
          <a:xfrm>
            <a:off x="3226040" y="2771336"/>
            <a:ext cx="980200" cy="862595"/>
          </a:xfrm>
          <a:prstGeom prst="rect">
            <a:avLst/>
          </a:prstGeom>
        </p:spPr>
      </p:pic>
      <p:pic>
        <p:nvPicPr>
          <p:cNvPr id="4" name="Slide008">
            <a:hlinkClick r:id="" action="ppaction://media"/>
            <a:extLst>
              <a:ext uri="{FF2B5EF4-FFF2-40B4-BE49-F238E27FC236}">
                <a16:creationId xmlns:a16="http://schemas.microsoft.com/office/drawing/2014/main" xmlns="" id="{0654B05F-C497-41E4-A7F4-47F03507178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65463" y="6111240"/>
            <a:ext cx="609600" cy="609600"/>
          </a:xfrm>
          <a:prstGeom prst="rect">
            <a:avLst/>
          </a:prstGeom>
        </p:spPr>
      </p:pic>
    </p:spTree>
    <p:extLst>
      <p:ext uri="{BB962C8B-B14F-4D97-AF65-F5344CB8AC3E}">
        <p14:creationId xmlns:p14="http://schemas.microsoft.com/office/powerpoint/2010/main" val="87267392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72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D78518-B477-456A-838E-078E39CE9557}"/>
              </a:ext>
            </a:extLst>
          </p:cNvPr>
          <p:cNvSpPr>
            <a:spLocks noGrp="1"/>
          </p:cNvSpPr>
          <p:nvPr>
            <p:ph idx="1"/>
          </p:nvPr>
        </p:nvSpPr>
        <p:spPr>
          <a:xfrm>
            <a:off x="628650" y="5261317"/>
            <a:ext cx="7886700" cy="1295474"/>
          </a:xfrm>
        </p:spPr>
        <p:txBody>
          <a:bodyPr>
            <a:normAutofit/>
          </a:bodyPr>
          <a:lstStyle/>
          <a:p>
            <a:pPr marL="0" indent="0" algn="ctr">
              <a:buNone/>
            </a:pPr>
            <a:r>
              <a:rPr lang="en-US" dirty="0"/>
              <a:t>I can still breathe and talk with a mask on.  With a mask on, my breath might feel warm on my face. </a:t>
            </a:r>
          </a:p>
        </p:txBody>
      </p:sp>
      <p:pic>
        <p:nvPicPr>
          <p:cNvPr id="2" name="Picture 1" descr="Prolies of a man and another person facing each other and talking with each other." title="Two people talking with each other">
            <a:extLst>
              <a:ext uri="{FF2B5EF4-FFF2-40B4-BE49-F238E27FC236}">
                <a16:creationId xmlns:a16="http://schemas.microsoft.com/office/drawing/2014/main" xmlns="" id="{DAC993A9-70DC-4601-80F7-5DB1DA49F059}"/>
              </a:ext>
            </a:extLst>
          </p:cNvPr>
          <p:cNvPicPr>
            <a:picLocks noChangeAspect="1"/>
          </p:cNvPicPr>
          <p:nvPr/>
        </p:nvPicPr>
        <p:blipFill rotWithShape="1">
          <a:blip r:embed="rId4"/>
          <a:srcRect l="28923" t="37755" r="27538" b="32419"/>
          <a:stretch/>
        </p:blipFill>
        <p:spPr>
          <a:xfrm>
            <a:off x="1102184" y="1619031"/>
            <a:ext cx="6939632" cy="2672861"/>
          </a:xfrm>
          <a:prstGeom prst="rect">
            <a:avLst/>
          </a:prstGeom>
        </p:spPr>
      </p:pic>
      <p:pic>
        <p:nvPicPr>
          <p:cNvPr id="4" name="Slide009">
            <a:hlinkClick r:id="" action="ppaction://media"/>
            <a:extLst>
              <a:ext uri="{FF2B5EF4-FFF2-40B4-BE49-F238E27FC236}">
                <a16:creationId xmlns:a16="http://schemas.microsoft.com/office/drawing/2014/main" xmlns="" id="{5A515A24-8B1D-4F7C-9918-38CA1157DCC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26423" y="6202680"/>
            <a:ext cx="609600" cy="609600"/>
          </a:xfrm>
          <a:prstGeom prst="rect">
            <a:avLst/>
          </a:prstGeom>
        </p:spPr>
      </p:pic>
    </p:spTree>
    <p:extLst>
      <p:ext uri="{BB962C8B-B14F-4D97-AF65-F5344CB8AC3E}">
        <p14:creationId xmlns:p14="http://schemas.microsoft.com/office/powerpoint/2010/main" val="237144475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91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TotalTime>
  <Words>491</Words>
  <Application>Microsoft Office PowerPoint</Application>
  <PresentationFormat>Letter Paper (8.5x11 in)</PresentationFormat>
  <Paragraphs>35</Paragraphs>
  <Slides>17</Slides>
  <Notes>0</Notes>
  <HiddenSlides>0</HiddenSlides>
  <MMClips>17</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Witter</dc:creator>
  <cp:lastModifiedBy> </cp:lastModifiedBy>
  <cp:revision>31</cp:revision>
  <dcterms:created xsi:type="dcterms:W3CDTF">2020-03-16T16:21:58Z</dcterms:created>
  <dcterms:modified xsi:type="dcterms:W3CDTF">2020-05-12T19:15:35Z</dcterms:modified>
</cp:coreProperties>
</file>