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1" r:id="rId2"/>
    <p:sldMasterId id="2147483673" r:id="rId3"/>
    <p:sldMasterId id="2147483696" r:id="rId4"/>
  </p:sldMasterIdLst>
  <p:notesMasterIdLst>
    <p:notesMasterId r:id="rId42"/>
  </p:notesMasterIdLst>
  <p:handoutMasterIdLst>
    <p:handoutMasterId r:id="rId43"/>
  </p:handoutMasterIdLst>
  <p:sldIdLst>
    <p:sldId id="375" r:id="rId5"/>
    <p:sldId id="2145706923" r:id="rId6"/>
    <p:sldId id="2145706917" r:id="rId7"/>
    <p:sldId id="2145706918" r:id="rId8"/>
    <p:sldId id="2145706919" r:id="rId9"/>
    <p:sldId id="2145706916" r:id="rId10"/>
    <p:sldId id="2145706902" r:id="rId11"/>
    <p:sldId id="2145706900" r:id="rId12"/>
    <p:sldId id="275" r:id="rId13"/>
    <p:sldId id="276" r:id="rId14"/>
    <p:sldId id="277" r:id="rId15"/>
    <p:sldId id="2145706920" r:id="rId16"/>
    <p:sldId id="2145706909" r:id="rId17"/>
    <p:sldId id="2145706890" r:id="rId18"/>
    <p:sldId id="2145706924" r:id="rId19"/>
    <p:sldId id="2145706925" r:id="rId20"/>
    <p:sldId id="2145706926" r:id="rId21"/>
    <p:sldId id="2145706892" r:id="rId22"/>
    <p:sldId id="2145706910" r:id="rId23"/>
    <p:sldId id="2145706893" r:id="rId24"/>
    <p:sldId id="2145706894" r:id="rId25"/>
    <p:sldId id="2145706911" r:id="rId26"/>
    <p:sldId id="2145706932" r:id="rId27"/>
    <p:sldId id="2145706934" r:id="rId28"/>
    <p:sldId id="300" r:id="rId29"/>
    <p:sldId id="2145706921" r:id="rId30"/>
    <p:sldId id="2145706885" r:id="rId31"/>
    <p:sldId id="2145706887" r:id="rId32"/>
    <p:sldId id="2145706891" r:id="rId33"/>
    <p:sldId id="2145706884" r:id="rId34"/>
    <p:sldId id="2145706888" r:id="rId35"/>
    <p:sldId id="2145706906" r:id="rId36"/>
    <p:sldId id="2145706899" r:id="rId37"/>
    <p:sldId id="501" r:id="rId38"/>
    <p:sldId id="2145706913" r:id="rId39"/>
    <p:sldId id="2145706912" r:id="rId40"/>
    <p:sldId id="2145706882"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474" autoAdjust="0"/>
    <p:restoredTop sz="78815" autoAdjust="0"/>
  </p:normalViewPr>
  <p:slideViewPr>
    <p:cSldViewPr snapToGrid="0" snapToObjects="1">
      <p:cViewPr varScale="1">
        <p:scale>
          <a:sx n="84" d="100"/>
          <a:sy n="84" d="100"/>
        </p:scale>
        <p:origin x="21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52"/>
    </p:cViewPr>
  </p:sorterViewPr>
  <p:notesViewPr>
    <p:cSldViewPr snapToGrid="0" snapToObjects="1">
      <p:cViewPr varScale="1">
        <p:scale>
          <a:sx n="68" d="100"/>
          <a:sy n="68" d="100"/>
        </p:scale>
        <p:origin x="-330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KStetler\Desktop\COVID%20vaccine%20plan\Community%20engagement\Community%20forum%20guide\Study%20participant%20dat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1-60BC-4AB9-896F-8B8BD161DA00}"/>
              </c:ext>
            </c:extLst>
          </c:dPt>
          <c:dPt>
            <c:idx val="1"/>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3-60BC-4AB9-896F-8B8BD161DA00}"/>
              </c:ext>
            </c:extLst>
          </c:dPt>
          <c:dLbls>
            <c:dLbl>
              <c:idx val="0"/>
              <c:layout>
                <c:manualLayout>
                  <c:x val="-0.18280785516451339"/>
                  <c:y val="-4.1943819413527206E-2"/>
                </c:manualLayout>
              </c:layout>
              <c:tx>
                <c:rich>
                  <a:bodyPr rot="0" spcFirstLastPara="1" vertOverflow="ellipsis" vert="horz" wrap="square" lIns="38100" tIns="19050" rIns="38100" bIns="19050" anchor="ctr" anchorCtr="1">
                    <a:spAutoFit/>
                  </a:bodyPr>
                  <a:lstStyle/>
                  <a:p>
                    <a:pPr rtl="0">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sz="1800" b="1" i="0" u="none" strike="noStrike" baseline="0" dirty="0">
                        <a:effectLst/>
                      </a:rPr>
                      <a:t>Lab </a:t>
                    </a:r>
                    <a:r>
                      <a:rPr lang="en-US" baseline="0" dirty="0"/>
                      <a:t>
</a:t>
                    </a:r>
                    <a:fld id="{C0585D35-82A5-C744-B5F1-647EB5E6EC6F}" type="PERCENTAGE">
                      <a:rPr lang="en-US" baseline="0"/>
                      <a:pPr rtl="0">
                        <a:defRPr sz="1800" b="1">
                          <a:latin typeface="Calibri" panose="020F0502020204030204" pitchFamily="34" charset="0"/>
                          <a:cs typeface="Calibri" panose="020F0502020204030204" pitchFamily="34" charset="0"/>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rtl="0">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BC-4AB9-896F-8B8BD161DA00}"/>
                </c:ext>
              </c:extLst>
            </c:dLbl>
            <c:dLbl>
              <c:idx val="1"/>
              <c:layout>
                <c:manualLayout>
                  <c:x val="0.22222832470526824"/>
                  <c:y val="-2.5749636011406982E-2"/>
                </c:manualLayout>
              </c:layout>
              <c:tx>
                <c:rich>
                  <a:bodyPr rot="0" spcFirstLastPara="1" vertOverflow="ellipsis" vert="horz" wrap="square" lIns="38100" tIns="19050" rIns="38100" bIns="19050" anchor="ctr" anchorCtr="1">
                    <a:spAutoFit/>
                  </a:bodyPr>
                  <a:lstStyle/>
                  <a:p>
                    <a:pPr rtl="0">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sz="1800" b="1" i="0" u="none" strike="noStrike" baseline="0" dirty="0" err="1">
                        <a:effectLst/>
                      </a:rPr>
                      <a:t>Dhedig</a:t>
                    </a:r>
                    <a:r>
                      <a:rPr lang="en-US" sz="1800" b="1" i="0" u="none" strike="noStrike" baseline="0" dirty="0">
                        <a:effectLst/>
                      </a:rPr>
                      <a:t> </a:t>
                    </a:r>
                    <a:r>
                      <a:rPr lang="en-US" baseline="0" dirty="0"/>
                      <a:t>
</a:t>
                    </a:r>
                    <a:fld id="{A25C3FF3-E65E-BD46-9FDE-110B438A66EE}" type="PERCENTAGE">
                      <a:rPr lang="en-US" baseline="0"/>
                      <a:pPr rtl="0">
                        <a:defRPr sz="1800" b="1">
                          <a:latin typeface="Calibri" panose="020F0502020204030204" pitchFamily="34" charset="0"/>
                          <a:cs typeface="Calibri" panose="020F0502020204030204" pitchFamily="34" charset="0"/>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rtl="0">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0BC-4AB9-896F-8B8BD161DA00}"/>
                </c:ext>
              </c:extLst>
            </c:dLbl>
            <c:spPr>
              <a:noFill/>
              <a:ln>
                <a:noFill/>
              </a:ln>
              <a:effectLst/>
            </c:spPr>
            <c:txPr>
              <a:bodyPr rot="0" spcFirstLastPara="1" vertOverflow="ellipsis" vert="horz" wrap="square" lIns="38100" tIns="19050" rIns="38100" bIns="19050" anchor="ctr" anchorCtr="1">
                <a:spAutoFit/>
              </a:bodyPr>
              <a:lstStyle/>
              <a:p>
                <a:pPr rtl="0">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Pfizer!$A$3:$A$4</c:f>
              <c:strCache>
                <c:ptCount val="2"/>
                <c:pt idx="0">
                  <c:v>Male</c:v>
                </c:pt>
                <c:pt idx="1">
                  <c:v>Female</c:v>
                </c:pt>
              </c:strCache>
            </c:strRef>
          </c:cat>
          <c:val>
            <c:numRef>
              <c:f>Pfizer!$B$3:$B$4</c:f>
              <c:numCache>
                <c:formatCode>General</c:formatCode>
                <c:ptCount val="2"/>
                <c:pt idx="0">
                  <c:v>50.6</c:v>
                </c:pt>
                <c:pt idx="1">
                  <c:v>49.4</c:v>
                </c:pt>
              </c:numCache>
            </c:numRef>
          </c:val>
          <c:extLst>
            <c:ext xmlns:c16="http://schemas.microsoft.com/office/drawing/2014/chart" uri="{C3380CC4-5D6E-409C-BE32-E72D297353CC}">
              <c16:uniqueId val="{00000004-60BC-4AB9-896F-8B8BD161DA0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8308-4A99-8389-5EF1A8C8390B}"/>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8308-4A99-8389-5EF1A8C8390B}"/>
              </c:ext>
            </c:extLst>
          </c:dPt>
          <c:dLbls>
            <c:dLbl>
              <c:idx val="0"/>
              <c:layout>
                <c:manualLayout>
                  <c:x val="-0.27092788243241767"/>
                  <c:y val="-1.4914592262032395E-2"/>
                </c:manualLayout>
              </c:layout>
              <c:tx>
                <c:rich>
                  <a:bodyPr rot="0" spcFirstLastPara="1" vertOverflow="ellipsis" vert="horz" wrap="square" lIns="38100" tIns="19050" rIns="38100" bIns="19050" anchor="ctr" anchorCtr="1">
                    <a:spAutoFit/>
                  </a:bodyPr>
                  <a:lstStyle/>
                  <a:p>
                    <a:pPr rtl="0">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baseline="0" dirty="0"/>
                      <a:t>Lab
</a:t>
                    </a:r>
                    <a:fld id="{867F499B-5F8C-DB48-9448-143B8821B83F}" type="PERCENTAGE">
                      <a:rPr lang="en-US" baseline="0"/>
                      <a:pPr rtl="0">
                        <a:defRPr sz="1800" b="1">
                          <a:latin typeface="Calibri" panose="020F0502020204030204" pitchFamily="34" charset="0"/>
                          <a:cs typeface="Calibri" panose="020F0502020204030204" pitchFamily="34" charset="0"/>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rtl="0">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08-4A99-8389-5EF1A8C8390B}"/>
                </c:ext>
              </c:extLst>
            </c:dLbl>
            <c:dLbl>
              <c:idx val="1"/>
              <c:layout>
                <c:manualLayout>
                  <c:x val="0.22715529053945613"/>
                  <c:y val="1.934941459769152E-2"/>
                </c:manualLayout>
              </c:layout>
              <c:tx>
                <c:rich>
                  <a:bodyPr rot="0" spcFirstLastPara="1" vertOverflow="ellipsis" vert="horz" wrap="square" lIns="38100" tIns="19050" rIns="38100" bIns="19050" anchor="ctr" anchorCtr="1">
                    <a:spAutoFit/>
                  </a:bodyPr>
                  <a:lstStyle/>
                  <a:p>
                    <a:pPr rtl="0">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dirty="0" err="1"/>
                      <a:t>Dhedig</a:t>
                    </a:r>
                    <a:r>
                      <a:rPr lang="en-US" baseline="0" dirty="0"/>
                      <a:t>
</a:t>
                    </a:r>
                    <a:fld id="{6F8C70F2-F497-C14E-9342-384F137EF675}" type="PERCENTAGE">
                      <a:rPr lang="en-US" baseline="0"/>
                      <a:pPr rtl="0">
                        <a:defRPr sz="1800" b="1">
                          <a:latin typeface="Calibri" panose="020F0502020204030204" pitchFamily="34" charset="0"/>
                          <a:cs typeface="Calibri" panose="020F0502020204030204" pitchFamily="34" charset="0"/>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rtl="0">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2505260418397066"/>
                      <c:h val="0.255363491587003"/>
                    </c:manualLayout>
                  </c15:layout>
                  <c15:dlblFieldTable/>
                  <c15:showDataLabelsRange val="0"/>
                </c:ext>
                <c:ext xmlns:c16="http://schemas.microsoft.com/office/drawing/2014/chart" uri="{C3380CC4-5D6E-409C-BE32-E72D297353CC}">
                  <c16:uniqueId val="{00000003-8308-4A99-8389-5EF1A8C8390B}"/>
                </c:ext>
              </c:extLst>
            </c:dLbl>
            <c:spPr>
              <a:noFill/>
              <a:ln>
                <a:noFill/>
              </a:ln>
              <a:effectLst/>
            </c:spPr>
            <c:txPr>
              <a:bodyPr rot="0" spcFirstLastPara="1" vertOverflow="ellipsis" vert="horz" wrap="square" lIns="38100" tIns="19050" rIns="38100" bIns="19050" anchor="ctr" anchorCtr="1">
                <a:spAutoFit/>
              </a:bodyPr>
              <a:lstStyle/>
              <a:p>
                <a:pPr rtl="0">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Moderna!$A$3:$A$4</c:f>
              <c:strCache>
                <c:ptCount val="2"/>
                <c:pt idx="0">
                  <c:v>Male</c:v>
                </c:pt>
                <c:pt idx="1">
                  <c:v>Female</c:v>
                </c:pt>
              </c:strCache>
            </c:strRef>
          </c:cat>
          <c:val>
            <c:numRef>
              <c:f>Moderna!$B$3:$B$4</c:f>
              <c:numCache>
                <c:formatCode>General</c:formatCode>
                <c:ptCount val="2"/>
                <c:pt idx="0">
                  <c:v>52.7</c:v>
                </c:pt>
                <c:pt idx="1">
                  <c:v>47.3</c:v>
                </c:pt>
              </c:numCache>
            </c:numRef>
          </c:val>
          <c:extLst>
            <c:ext xmlns:c16="http://schemas.microsoft.com/office/drawing/2014/chart" uri="{C3380CC4-5D6E-409C-BE32-E72D297353CC}">
              <c16:uniqueId val="{00000004-8308-4A99-8389-5EF1A8C8390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1-CD16-45B3-9300-CC522C5B32A0}"/>
              </c:ext>
            </c:extLst>
          </c:dPt>
          <c:dPt>
            <c:idx val="1"/>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3-CD16-45B3-9300-CC522C5B32A0}"/>
              </c:ext>
            </c:extLst>
          </c:dPt>
          <c:dLbls>
            <c:dLbl>
              <c:idx val="0"/>
              <c:tx>
                <c:rich>
                  <a:bodyPr rot="0" spcFirstLastPara="1" vertOverflow="ellipsis" vert="horz" wrap="square" lIns="38100" tIns="19050" rIns="38100" bIns="19050" anchor="ctr" anchorCtr="1">
                    <a:spAutoFit/>
                  </a:bodyPr>
                  <a:lstStyle/>
                  <a:p>
                    <a:pPr rtl="0">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sz="1800" b="1" dirty="0">
                        <a:latin typeface="Calibri" panose="020F0502020204030204" pitchFamily="34" charset="0"/>
                        <a:cs typeface="Calibri" panose="020F0502020204030204" pitchFamily="34" charset="0"/>
                      </a:rPr>
                      <a:t>Lab</a:t>
                    </a:r>
                    <a:r>
                      <a:rPr lang="en-US" sz="1800" b="1" i="0" u="none" baseline="0" dirty="0">
                        <a:latin typeface="Calibri" panose="020F0502020204030204" pitchFamily="34" charset="0"/>
                        <a:cs typeface="Calibri" panose="020F0502020204030204" pitchFamily="34" charset="0"/>
                      </a:rPr>
                      <a:t> </a:t>
                    </a:r>
                  </a:p>
                  <a:p>
                    <a:pPr rtl="0">
                      <a:defRPr sz="1800" b="1">
                        <a:latin typeface="Calibri" panose="020F0502020204030204" pitchFamily="34" charset="0"/>
                        <a:cs typeface="Calibri" panose="020F0502020204030204" pitchFamily="34" charset="0"/>
                      </a:defRPr>
                    </a:pPr>
                    <a:fld id="{998EB5C0-BD7C-431B-B381-2F59B81BBF3D}" type="PERCENTAGE">
                      <a:rPr lang="en-US" sz="1800" b="1" baseline="0">
                        <a:latin typeface="Calibri" panose="020F0502020204030204" pitchFamily="34" charset="0"/>
                        <a:cs typeface="Calibri" panose="020F0502020204030204" pitchFamily="34" charset="0"/>
                      </a:rPr>
                      <a:pPr rtl="0">
                        <a:defRPr sz="1800" b="1">
                          <a:latin typeface="Calibri" panose="020F0502020204030204" pitchFamily="34" charset="0"/>
                          <a:cs typeface="Calibri" panose="020F0502020204030204" pitchFamily="34" charset="0"/>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rtl="0">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16-45B3-9300-CC522C5B32A0}"/>
                </c:ext>
              </c:extLst>
            </c:dLbl>
            <c:dLbl>
              <c:idx val="1"/>
              <c:layout>
                <c:manualLayout>
                  <c:x val="0.23651954261169747"/>
                  <c:y val="9.2255659547651137E-2"/>
                </c:manualLayout>
              </c:layout>
              <c:tx>
                <c:rich>
                  <a:bodyPr rot="0" spcFirstLastPara="1" vertOverflow="ellipsis" vert="horz" wrap="square" lIns="38100" tIns="19050" rIns="38100" bIns="19050" anchor="ctr" anchorCtr="1">
                    <a:noAutofit/>
                  </a:bodyPr>
                  <a:lstStyle/>
                  <a:p>
                    <a:pPr rtl="0">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sz="1800" dirty="0" err="1"/>
                      <a:t>Dhedig</a:t>
                    </a:r>
                    <a:r>
                      <a:rPr lang="en-US" sz="1800" baseline="0" dirty="0"/>
                      <a:t>
</a:t>
                    </a:r>
                    <a:fld id="{1B3E030F-6CDF-4A4A-9B06-C873F81B82CF}" type="PERCENTAGE">
                      <a:rPr lang="en-US" sz="1800" baseline="0"/>
                      <a:pPr rtl="0">
                        <a:defRPr sz="1800" b="1">
                          <a:latin typeface="Calibri" panose="020F0502020204030204" pitchFamily="34" charset="0"/>
                          <a:cs typeface="Calibri" panose="020F0502020204030204" pitchFamily="34" charset="0"/>
                        </a:defRPr>
                      </a:pPr>
                      <a:t>[PERCENTAGE]</a:t>
                    </a:fld>
                    <a:endParaRPr lang="en-US" sz="1800" baseline="0" dirty="0"/>
                  </a:p>
                </c:rich>
              </c:tx>
              <c:spPr>
                <a:noFill/>
                <a:ln>
                  <a:noFill/>
                </a:ln>
                <a:effectLst/>
              </c:spPr>
              <c:txPr>
                <a:bodyPr rot="0" spcFirstLastPara="1" vertOverflow="ellipsis" vert="horz" wrap="square" lIns="38100" tIns="19050" rIns="38100" bIns="19050" anchor="ctr" anchorCtr="1">
                  <a:noAutofit/>
                </a:bodyPr>
                <a:lstStyle/>
                <a:p>
                  <a:pPr rtl="0">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5408956292112961"/>
                      <c:h val="0.24364622919964482"/>
                    </c:manualLayout>
                  </c15:layout>
                  <c15:dlblFieldTable/>
                  <c15:showDataLabelsRange val="0"/>
                </c:ext>
                <c:ext xmlns:c16="http://schemas.microsoft.com/office/drawing/2014/chart" uri="{C3380CC4-5D6E-409C-BE32-E72D297353CC}">
                  <c16:uniqueId val="{00000003-CD16-45B3-9300-CC522C5B32A0}"/>
                </c:ext>
              </c:extLst>
            </c:dLbl>
            <c:spPr>
              <a:noFill/>
              <a:ln>
                <a:noFill/>
              </a:ln>
              <a:effectLst/>
            </c:spPr>
            <c:txPr>
              <a:bodyPr rot="0" spcFirstLastPara="1" vertOverflow="ellipsis" vert="horz" wrap="square" lIns="38100" tIns="19050" rIns="38100" bIns="19050" anchor="ctr" anchorCtr="1">
                <a:spAutoFit/>
              </a:bodyPr>
              <a:lstStyle/>
              <a:p>
                <a:pPr rtl="0">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'J&amp;J'!$A$3:$A$4</c:f>
              <c:strCache>
                <c:ptCount val="2"/>
                <c:pt idx="0">
                  <c:v>Male</c:v>
                </c:pt>
                <c:pt idx="1">
                  <c:v>Female</c:v>
                </c:pt>
              </c:strCache>
            </c:strRef>
          </c:cat>
          <c:val>
            <c:numRef>
              <c:f>'J&amp;J'!$B$3:$B$4</c:f>
              <c:numCache>
                <c:formatCode>General</c:formatCode>
                <c:ptCount val="2"/>
                <c:pt idx="0">
                  <c:v>55</c:v>
                </c:pt>
                <c:pt idx="1">
                  <c:v>45</c:v>
                </c:pt>
              </c:numCache>
            </c:numRef>
          </c:val>
          <c:extLst>
            <c:ext xmlns:c16="http://schemas.microsoft.com/office/drawing/2014/chart" uri="{C3380CC4-5D6E-409C-BE32-E72D297353CC}">
              <c16:uniqueId val="{00000004-CD16-45B3-9300-CC522C5B32A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rtl="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33EE6C5-4F47-4445-8BCE-B8BE9FB65DED}" type="datetimeFigureOut">
              <a:rPr lang="en-US" smtClean="0"/>
              <a:pPr/>
              <a:t>1/28/2022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A8D0D6-5496-4D9E-81CA-3E43FBC8EAE3}" type="slidenum">
              <a:rPr lang="en-US" smtClean="0"/>
              <a:pPr/>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pPr/>
              <a:t>1/28/2022</a:t>
            </a:fld>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pPr/>
              <a:t>‹#›</a:t>
            </a:fld>
            <a:endParaRPr lang="en-US"/>
          </a:p>
        </p:txBody>
      </p:sp>
      <p:sp>
        <p:nvSpPr>
          <p:cNvPr id="8" name="Slide Image Placeholder 7"/>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da.gov/media/146304/download"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pPr algn="l" rtl="0"/>
            <a:r>
              <a:rPr lang="so-SO" b="0" i="0" u="none" baseline="0" dirty="0"/>
              <a:t>Casriyeynta </a:t>
            </a:r>
            <a:r>
              <a:rPr lang="en-US" b="0" i="0" u="none" baseline="0" dirty="0" err="1"/>
              <a:t>muhiimka</a:t>
            </a:r>
            <a:r>
              <a:rPr lang="en-US" b="0" i="0" u="none" baseline="0" dirty="0"/>
              <a:t> ah </a:t>
            </a:r>
            <a:r>
              <a:rPr lang="so-SO" b="0" i="0" u="none" baseline="0" dirty="0"/>
              <a:t>laga soo bilaabo nooci la soo dhaafay (taariikhda </a:t>
            </a:r>
            <a:r>
              <a:rPr lang="en-US" b="0" i="0" u="none" baseline="0" dirty="0">
                <a:solidFill>
                  <a:srgbClr val="FF0000"/>
                </a:solidFill>
              </a:rPr>
              <a:t>1/6</a:t>
            </a:r>
            <a:r>
              <a:rPr lang="so-SO" b="0" i="0" u="none" baseline="0" dirty="0"/>
              <a:t>):</a:t>
            </a:r>
            <a:r>
              <a:rPr lang="en-US" sz="1200" u="sng" kern="1200" baseline="0" dirty="0">
                <a:solidFill>
                  <a:srgbClr val="92D050"/>
                </a:solidFill>
                <a:effectLst/>
                <a:latin typeface="+mn-lt"/>
                <a:ea typeface="+mn-ea"/>
                <a:cs typeface="+mn-cs"/>
              </a:rPr>
              <a:t>  </a:t>
            </a:r>
            <a:endParaRPr lang="en-US" sz="1800" b="0" i="0" u="none" baseline="0" dirty="0">
              <a:solidFill>
                <a:srgbClr val="FFC000"/>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err="1">
                <a:solidFill>
                  <a:srgbClr val="FF0000"/>
                </a:solidFill>
                <a:effectLst/>
                <a:latin typeface="+mn-lt"/>
                <a:ea typeface="+mn-ea"/>
                <a:cs typeface="+mn-cs"/>
              </a:rPr>
              <a:t>Macluumaadka</a:t>
            </a:r>
            <a:r>
              <a:rPr lang="en-US" sz="1200" kern="1200" baseline="0" dirty="0">
                <a:solidFill>
                  <a:srgbClr val="FF0000"/>
                </a:solidFill>
                <a:effectLst/>
                <a:latin typeface="+mn-lt"/>
                <a:ea typeface="+mn-ea"/>
                <a:cs typeface="+mn-cs"/>
              </a:rPr>
              <a:t> la </a:t>
            </a:r>
            <a:r>
              <a:rPr lang="en-US" sz="1200" kern="1200" baseline="0" dirty="0" err="1">
                <a:solidFill>
                  <a:srgbClr val="FF0000"/>
                </a:solidFill>
                <a:effectLst/>
                <a:latin typeface="+mn-lt"/>
                <a:ea typeface="+mn-ea"/>
                <a:cs typeface="+mn-cs"/>
              </a:rPr>
              <a:t>cusboonaysiiyay</a:t>
            </a:r>
            <a:r>
              <a:rPr lang="en-US" sz="1200" kern="1200" baseline="0" dirty="0">
                <a:solidFill>
                  <a:srgbClr val="FF0000"/>
                </a:solidFill>
                <a:effectLst/>
                <a:latin typeface="+mn-lt"/>
                <a:ea typeface="+mn-ea"/>
                <a:cs typeface="+mn-cs"/>
              </a:rPr>
              <a:t> </a:t>
            </a:r>
            <a:r>
              <a:rPr lang="en-US" sz="1200" kern="1200" baseline="0" dirty="0" err="1">
                <a:solidFill>
                  <a:srgbClr val="FF0000"/>
                </a:solidFill>
                <a:effectLst/>
                <a:latin typeface="+mn-lt"/>
                <a:ea typeface="+mn-ea"/>
                <a:cs typeface="+mn-cs"/>
              </a:rPr>
              <a:t>ee</a:t>
            </a:r>
            <a:r>
              <a:rPr lang="en-US" sz="1200" kern="1200" baseline="0" dirty="0">
                <a:solidFill>
                  <a:srgbClr val="FF0000"/>
                </a:solidFill>
                <a:effectLst/>
                <a:latin typeface="+mn-lt"/>
                <a:ea typeface="+mn-ea"/>
                <a:cs typeface="+mn-cs"/>
              </a:rPr>
              <a:t> </a:t>
            </a:r>
            <a:r>
              <a:rPr lang="en-US" sz="1200" kern="1200" baseline="0" dirty="0" err="1">
                <a:solidFill>
                  <a:srgbClr val="FF0000"/>
                </a:solidFill>
                <a:effectLst/>
                <a:latin typeface="+mn-lt"/>
                <a:ea typeface="+mn-ea"/>
                <a:cs typeface="+mn-cs"/>
              </a:rPr>
              <a:t>ku</a:t>
            </a:r>
            <a:r>
              <a:rPr lang="en-US" sz="1200" kern="1200" baseline="0" dirty="0">
                <a:solidFill>
                  <a:srgbClr val="FF0000"/>
                </a:solidFill>
                <a:effectLst/>
                <a:latin typeface="+mn-lt"/>
                <a:ea typeface="+mn-ea"/>
                <a:cs typeface="+mn-cs"/>
              </a:rPr>
              <a:t> </a:t>
            </a:r>
            <a:r>
              <a:rPr lang="en-US" sz="1200" kern="1200" baseline="0" dirty="0" err="1">
                <a:solidFill>
                  <a:srgbClr val="FF0000"/>
                </a:solidFill>
                <a:effectLst/>
                <a:latin typeface="+mn-lt"/>
                <a:ea typeface="+mn-ea"/>
                <a:cs typeface="+mn-cs"/>
              </a:rPr>
              <a:t>saabsan</a:t>
            </a:r>
            <a:r>
              <a:rPr lang="en-US" sz="1200" kern="1200" baseline="0" dirty="0">
                <a:solidFill>
                  <a:srgbClr val="FF0000"/>
                </a:solidFill>
                <a:effectLst/>
                <a:latin typeface="+mn-lt"/>
                <a:ea typeface="+mn-ea"/>
                <a:cs typeface="+mn-cs"/>
              </a:rPr>
              <a:t> </a:t>
            </a:r>
            <a:r>
              <a:rPr lang="en-US" sz="1200" kern="1200" baseline="0" dirty="0" err="1">
                <a:solidFill>
                  <a:srgbClr val="FF0000"/>
                </a:solidFill>
                <a:effectLst/>
                <a:latin typeface="+mn-lt"/>
                <a:ea typeface="+mn-ea"/>
                <a:cs typeface="+mn-cs"/>
              </a:rPr>
              <a:t>ui</a:t>
            </a:r>
            <a:r>
              <a:rPr lang="en-US" sz="1200" kern="1200" baseline="0" dirty="0">
                <a:solidFill>
                  <a:srgbClr val="FF0000"/>
                </a:solidFill>
                <a:effectLst/>
                <a:latin typeface="+mn-lt"/>
                <a:ea typeface="+mn-ea"/>
                <a:cs typeface="+mn-cs"/>
              </a:rPr>
              <a:t> </a:t>
            </a:r>
            <a:r>
              <a:rPr lang="en-US" sz="1200" kern="1200" baseline="0" dirty="0" err="1">
                <a:solidFill>
                  <a:srgbClr val="FF0000"/>
                </a:solidFill>
                <a:effectLst/>
                <a:latin typeface="+mn-lt"/>
                <a:ea typeface="+mn-ea"/>
                <a:cs typeface="+mn-cs"/>
              </a:rPr>
              <a:t>qalmida</a:t>
            </a:r>
            <a:r>
              <a:rPr lang="en-US" sz="1200" kern="1200" baseline="0" dirty="0">
                <a:solidFill>
                  <a:srgbClr val="FF0000"/>
                </a:solidFill>
                <a:effectLst/>
                <a:latin typeface="+mn-lt"/>
                <a:ea typeface="+mn-ea"/>
                <a:cs typeface="+mn-cs"/>
              </a:rPr>
              <a:t> </a:t>
            </a:r>
            <a:r>
              <a:rPr lang="en-US" sz="1200" kern="1200" baseline="0" dirty="0" err="1">
                <a:solidFill>
                  <a:srgbClr val="FF0000"/>
                </a:solidFill>
                <a:effectLst/>
                <a:latin typeface="+mn-lt"/>
                <a:ea typeface="+mn-ea"/>
                <a:cs typeface="+mn-cs"/>
              </a:rPr>
              <a:t>xoojiyaha</a:t>
            </a:r>
            <a:r>
              <a:rPr lang="en-US" sz="1200" kern="1200" baseline="0" dirty="0">
                <a:solidFill>
                  <a:srgbClr val="FF0000"/>
                </a:solidFill>
                <a:effectLst/>
                <a:latin typeface="+mn-lt"/>
                <a:ea typeface="+mn-ea"/>
                <a:cs typeface="+mn-cs"/>
              </a:rPr>
              <a:t> </a:t>
            </a:r>
            <a:r>
              <a:rPr lang="en-US" sz="1200" kern="1200" baseline="0" dirty="0" err="1">
                <a:solidFill>
                  <a:srgbClr val="FF0000"/>
                </a:solidFill>
                <a:effectLst/>
                <a:latin typeface="+mn-lt"/>
                <a:ea typeface="+mn-ea"/>
                <a:cs typeface="+mn-cs"/>
              </a:rPr>
              <a:t>ee</a:t>
            </a:r>
            <a:r>
              <a:rPr lang="en-US" sz="1200" kern="1200" baseline="0" dirty="0">
                <a:solidFill>
                  <a:srgbClr val="FF0000"/>
                </a:solidFill>
                <a:effectLst/>
                <a:latin typeface="+mn-lt"/>
                <a:ea typeface="+mn-ea"/>
                <a:cs typeface="+mn-cs"/>
              </a:rPr>
              <a:t> </a:t>
            </a:r>
            <a:r>
              <a:rPr lang="en-US" sz="1200" kern="1200" baseline="0" dirty="0" err="1">
                <a:solidFill>
                  <a:srgbClr val="FF0000"/>
                </a:solidFill>
                <a:effectLst/>
                <a:latin typeface="+mn-lt"/>
                <a:ea typeface="+mn-ea"/>
                <a:cs typeface="+mn-cs"/>
              </a:rPr>
              <a:t>dadkaqaatay</a:t>
            </a:r>
            <a:r>
              <a:rPr lang="en-US" sz="1200" kern="1200" baseline="0" dirty="0">
                <a:solidFill>
                  <a:srgbClr val="FF0000"/>
                </a:solidFill>
                <a:effectLst/>
                <a:latin typeface="+mn-lt"/>
                <a:ea typeface="+mn-ea"/>
                <a:cs typeface="+mn-cs"/>
              </a:rPr>
              <a:t> </a:t>
            </a:r>
            <a:r>
              <a:rPr lang="en-US" sz="1200" kern="1200" baseline="0" dirty="0" err="1">
                <a:solidFill>
                  <a:srgbClr val="FF0000"/>
                </a:solidFill>
                <a:effectLst/>
                <a:latin typeface="+mn-lt"/>
                <a:ea typeface="+mn-ea"/>
                <a:cs typeface="+mn-cs"/>
              </a:rPr>
              <a:t>tallaalka</a:t>
            </a:r>
            <a:r>
              <a:rPr lang="en-US" sz="1200" kern="1200" baseline="0" dirty="0">
                <a:solidFill>
                  <a:srgbClr val="FF0000"/>
                </a:solidFill>
                <a:effectLst/>
                <a:latin typeface="+mn-lt"/>
                <a:ea typeface="+mn-ea"/>
                <a:cs typeface="+mn-cs"/>
              </a:rPr>
              <a:t> </a:t>
            </a:r>
            <a:r>
              <a:rPr lang="en-US" sz="1200" kern="1200" baseline="0" dirty="0" err="1">
                <a:solidFill>
                  <a:srgbClr val="FF0000"/>
                </a:solidFill>
                <a:effectLst/>
                <a:latin typeface="+mn-lt"/>
                <a:ea typeface="+mn-ea"/>
                <a:cs typeface="+mn-cs"/>
              </a:rPr>
              <a:t>Moderna</a:t>
            </a:r>
            <a:r>
              <a:rPr lang="en-US" sz="1200" kern="1200" baseline="0" dirty="0">
                <a:solidFill>
                  <a:srgbClr val="FF0000"/>
                </a:solidFill>
                <a:effectLst/>
                <a:latin typeface="+mn-lt"/>
                <a:ea typeface="+mn-ea"/>
                <a:cs typeface="+mn-cs"/>
              </a:rPr>
              <a:t> (</a:t>
            </a:r>
            <a:r>
              <a:rPr lang="en-US" sz="1200" kern="1200" baseline="0" dirty="0" err="1">
                <a:solidFill>
                  <a:srgbClr val="FF0000"/>
                </a:solidFill>
                <a:effectLst/>
                <a:latin typeface="+mn-lt"/>
                <a:ea typeface="+mn-ea"/>
                <a:cs typeface="+mn-cs"/>
              </a:rPr>
              <a:t>bogga</a:t>
            </a:r>
            <a:r>
              <a:rPr lang="en-US" sz="1200" kern="1200" baseline="0" dirty="0">
                <a:solidFill>
                  <a:srgbClr val="FF0000"/>
                </a:solidFill>
                <a:effectLst/>
                <a:latin typeface="+mn-lt"/>
                <a:ea typeface="+mn-ea"/>
                <a:cs typeface="+mn-cs"/>
              </a:rPr>
              <a:t> 23)</a:t>
            </a:r>
            <a:endParaRPr lang="en-US" sz="1200" kern="1200" dirty="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D34CBBDB-52D0-FE4C-8729-D7393D454E10}" type="slidenum">
              <a:rPr/>
              <a:pPr algn="l" rtl="0"/>
              <a:t>1</a:t>
            </a:fld>
            <a:endParaRPr lang="so-SO"/>
          </a:p>
        </p:txBody>
      </p:sp>
    </p:spTree>
    <p:extLst>
      <p:ext uri="{BB962C8B-B14F-4D97-AF65-F5344CB8AC3E}">
        <p14:creationId xmlns:p14="http://schemas.microsoft.com/office/powerpoint/2010/main" val="125425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8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SO" sz="1200" b="0" i="0" u="none" kern="1200" baseline="0" dirty="0">
                <a:solidFill>
                  <a:schemeClr val="tx1"/>
                </a:solidFill>
                <a:effectLst/>
                <a:latin typeface="+mn-lt"/>
                <a:ea typeface="+mn-ea"/>
                <a:cs typeface="+mn-cs"/>
              </a:rPr>
              <a:t>Talaalka COVID-19 waxaa loo sameyay dhakhso hase ahatee talaalkaan waxaa la raacay dhamaan talaabadaha ammaanka ee la midka ah sida loo raacay dhamaan talaalada. </a:t>
            </a:r>
          </a:p>
          <a:p>
            <a:pPr algn="l" rtl="0"/>
            <a:r>
              <a:rPr lang="so-SO" sz="1200" b="0" i="0" u="none" kern="1200" baseline="0" dirty="0">
                <a:solidFill>
                  <a:schemeClr val="tx1"/>
                </a:solidFill>
                <a:effectLst/>
                <a:latin typeface="+mn-lt"/>
                <a:ea typeface="+mn-ea"/>
                <a:cs typeface="+mn-cs"/>
              </a:rPr>
              <a:t>Shirkadaha talaalka waxay u dhaqaaqeen dhakhso maxaa yeelay</a:t>
            </a:r>
            <a:r>
              <a:rPr lang="so-SO" sz="1200" b="0" i="0" u="none" baseline="0" dirty="0">
                <a:latin typeface="Calibri" panose="020F0502020204030204" pitchFamily="34" charset="0"/>
                <a:cs typeface="Calibri" panose="020F0502020204030204" pitchFamily="34" charset="0"/>
              </a:rPr>
              <a:t>:</a:t>
            </a:r>
          </a:p>
          <a:p>
            <a:pPr algn="l" rtl="0"/>
            <a:r>
              <a:rPr lang="so-SO" sz="1200" b="0" i="0" u="none" baseline="0" dirty="0">
                <a:latin typeface="Calibri" panose="020F0502020204030204" pitchFamily="34" charset="0"/>
                <a:cs typeface="Calibri" panose="020F0502020204030204" pitchFamily="34" charset="0"/>
              </a:rPr>
              <a:t> </a:t>
            </a:r>
            <a:endParaRPr lang="so-SO" sz="1200" dirty="0">
              <a:latin typeface="Calibri" panose="020F0502020204030204" pitchFamily="34" charset="0"/>
              <a:cs typeface="Calibri" panose="020F0502020204030204" pitchFamily="34" charset="0"/>
            </a:endParaRPr>
          </a:p>
          <a:p>
            <a:pPr marL="457200" lvl="0" indent="-457200" algn="l" rtl="0">
              <a:buFont typeface="+mj-lt"/>
              <a:buAutoNum type="arabicPeriod"/>
            </a:pPr>
            <a:r>
              <a:rPr lang="so-SO" sz="1200" b="1" i="1" u="none" baseline="0" dirty="0">
                <a:latin typeface="Calibri" panose="020F0502020204030204" pitchFamily="34" charset="0"/>
                <a:cs typeface="Calibri" panose="020F0502020204030204" pitchFamily="34" charset="0"/>
              </a:rPr>
              <a:t>Waxaan horay u haysanay macluumaad waxtar leh: </a:t>
            </a:r>
            <a:r>
              <a:rPr lang="so-SO" sz="1200" b="0" i="0" u="none" baseline="0" dirty="0">
                <a:latin typeface="Calibri" panose="020F0502020204030204" pitchFamily="34" charset="0"/>
                <a:cs typeface="Calibri" panose="020F0502020204030204" pitchFamily="34" charset="0"/>
              </a:rPr>
              <a:t>Firuska COVID-19 wuxuu qeyb ka yahay qoyska k</a:t>
            </a:r>
            <a:r>
              <a:rPr lang="en-US" sz="1200" b="0" i="0" u="none" baseline="0" dirty="0">
                <a:latin typeface="Calibri" panose="020F0502020204030204" pitchFamily="34" charset="0"/>
                <a:cs typeface="Calibri" panose="020F0502020204030204" pitchFamily="34" charset="0"/>
              </a:rPr>
              <a:t>o</a:t>
            </a:r>
            <a:r>
              <a:rPr lang="so-SO" sz="1200" b="0" i="0" u="none" baseline="0" dirty="0">
                <a:latin typeface="Calibri" panose="020F0502020204030204" pitchFamily="34" charset="0"/>
                <a:cs typeface="Calibri" panose="020F0502020204030204" pitchFamily="34" charset="0"/>
              </a:rPr>
              <a:t>ronofirus </a:t>
            </a:r>
            <a:r>
              <a:rPr lang="en-US" sz="1200" b="0" i="0" u="none" baseline="0" dirty="0" err="1">
                <a:latin typeface="Calibri" panose="020F0502020204030204" pitchFamily="34" charset="0"/>
                <a:cs typeface="Calibri" panose="020F0502020204030204" pitchFamily="34" charset="0"/>
              </a:rPr>
              <a:t>oo</a:t>
            </a:r>
            <a:r>
              <a:rPr lang="so-SO" sz="1200" b="0" i="0" u="none" baseline="0" dirty="0">
                <a:latin typeface="Calibri" panose="020F0502020204030204" pitchFamily="34" charset="0"/>
                <a:cs typeface="Calibri" panose="020F0502020204030204" pitchFamily="34" charset="0"/>
              </a:rPr>
              <a:t> la darsay muddo aad u dheer. Aqoonyaanada waxay macluumaad muhiim ah ka ogadeen meelaha kale uu "coronovirus" ka dillaacay taasoo ku kaalmeysay in ay soo saaraan talaalka COVID-19, sidaas darteed ma aha in aan ka bilownay meel eber ah. </a:t>
            </a:r>
          </a:p>
          <a:p>
            <a:pPr marL="457200" lvl="0" indent="-457200" algn="l" rtl="0">
              <a:buFont typeface="+mj-lt"/>
              <a:buAutoNum type="arabicPeriod"/>
            </a:pPr>
            <a:endParaRPr lang="so-SO" sz="1200" dirty="0">
              <a:latin typeface="Calibri" panose="020F0502020204030204" pitchFamily="34" charset="0"/>
              <a:cs typeface="Calibri" panose="020F0502020204030204" pitchFamily="34" charset="0"/>
            </a:endParaRPr>
          </a:p>
          <a:p>
            <a:pPr marL="457200" lvl="0" indent="-457200" algn="l" rtl="0">
              <a:buFont typeface="+mj-lt"/>
              <a:buAutoNum type="arabicPeriod"/>
            </a:pPr>
            <a:r>
              <a:rPr lang="so-SO" sz="1200" b="1" i="0" u="none" baseline="0" dirty="0">
                <a:latin typeface="Calibri" panose="020F0502020204030204" pitchFamily="34" charset="0"/>
                <a:cs typeface="Calibri" panose="020F0502020204030204" pitchFamily="34" charset="0"/>
              </a:rPr>
              <a:t>Dawladaha waxay maalgeliyeen cilmi baarista talaalka.</a:t>
            </a:r>
            <a:r>
              <a:rPr lang="so-SO" sz="1200" b="0" i="0" u="none" baseline="0" dirty="0">
                <a:latin typeface="Calibri" panose="020F0502020204030204" pitchFamily="34" charset="0"/>
                <a:cs typeface="Calibri" panose="020F0502020204030204" pitchFamily="34" charset="0"/>
              </a:rPr>
              <a:t> Mareykanka iyo dawladaha kale waxay geliyeen lacag badan si ay u masaruufaan shirkadaha talaalka. In lala shaqeeyo waddamada kale waxay kaloo kaalmeysay cilmi baareyaasha in ay isla markiiba dhaqaaqaan.</a:t>
            </a:r>
          </a:p>
          <a:p>
            <a:pPr marL="457200" lvl="0" indent="-457200" algn="l" rtl="0">
              <a:buFont typeface="+mj-lt"/>
              <a:buAutoNum type="arabicPeriod"/>
            </a:pPr>
            <a:endParaRPr lang="so-SO" sz="1200" b="0" i="0" kern="1200" dirty="0">
              <a:solidFill>
                <a:schemeClr val="tx1"/>
              </a:solidFill>
              <a:effectLst/>
              <a:latin typeface="+mn-lt"/>
              <a:ea typeface="+mn-ea"/>
              <a:cs typeface="+mn-cs"/>
            </a:endParaRPr>
          </a:p>
          <a:p>
            <a:pPr marL="457200" lvl="0" indent="-457200" algn="l" rtl="0">
              <a:buFont typeface="+mj-lt"/>
              <a:buAutoNum type="arabicPeriod"/>
            </a:pPr>
            <a:r>
              <a:rPr lang="so-SO" sz="1200" b="1" i="0" u="none" kern="1200" baseline="0" dirty="0">
                <a:solidFill>
                  <a:schemeClr val="tx1"/>
                </a:solidFill>
                <a:effectLst/>
                <a:latin typeface="+mn-lt"/>
                <a:ea typeface="+mn-ea"/>
                <a:cs typeface="+mn-cs"/>
              </a:rPr>
              <a:t>Tobaneeyo kun qof ayaa ka qeybgalay darasaadka talaalka:</a:t>
            </a:r>
            <a:r>
              <a:rPr lang="so-SO" sz="1200" b="0" i="0" u="none" kern="1200" baseline="0" dirty="0">
                <a:solidFill>
                  <a:schemeClr val="tx1"/>
                </a:solidFill>
                <a:effectLst/>
                <a:latin typeface="+mn-lt"/>
                <a:ea typeface="+mn-ea"/>
                <a:cs typeface="+mn-cs"/>
              </a:rPr>
              <a:t> Darasaadka lagu sameyay talaalka (lagu magacaabo Iskudayidda Kliinikada) waxaa loo fulliyay in lagu caddeeyo in talaalka uu ammaan yahay iyo in uu shaqeeyo si wanaagsan. Waxaa jira tobaneeyo kun qof oo isku qoray darasaadka, si shirkadaha aysan u baahanin in ay waqti badan geliyaan si ay u helaan dad ku shaqeeyo iskaa wax u qabso.</a:t>
            </a:r>
          </a:p>
          <a:p>
            <a:pPr marL="457200" lvl="0" indent="-457200" algn="l" rtl="0">
              <a:buFont typeface="+mj-lt"/>
              <a:buAutoNum type="arabicPeriod"/>
            </a:pPr>
            <a:endParaRPr lang="so-SO" sz="1200" b="0" i="0" kern="1200" dirty="0">
              <a:solidFill>
                <a:schemeClr val="tx1"/>
              </a:solidFill>
              <a:effectLst/>
              <a:latin typeface="+mn-lt"/>
              <a:ea typeface="+mn-ea"/>
              <a:cs typeface="+mn-cs"/>
            </a:endParaRPr>
          </a:p>
          <a:p>
            <a:pPr marL="457200" lvl="0" indent="-457200" algn="l" rtl="0">
              <a:buFont typeface="+mj-lt"/>
              <a:buAutoNum type="arabicPeriod"/>
            </a:pPr>
            <a:r>
              <a:rPr lang="so-SO" sz="1200" b="1" i="0" u="none" kern="1200" baseline="0" dirty="0">
                <a:solidFill>
                  <a:schemeClr val="tx1"/>
                </a:solidFill>
                <a:effectLst/>
                <a:latin typeface="+mn-lt"/>
                <a:ea typeface="+mn-ea"/>
                <a:cs typeface="+mn-cs"/>
              </a:rPr>
              <a:t>Soo saarka waxaa la waday isla </a:t>
            </a:r>
            <a:r>
              <a:rPr lang="en-US" sz="1200" b="1" i="0" u="none" kern="1200" baseline="0" dirty="0" err="1">
                <a:solidFill>
                  <a:schemeClr val="tx1"/>
                </a:solidFill>
                <a:effectLst/>
                <a:latin typeface="+mn-lt"/>
                <a:ea typeface="+mn-ea"/>
                <a:cs typeface="+mn-cs"/>
              </a:rPr>
              <a:t>waqtiga</a:t>
            </a:r>
            <a:r>
              <a:rPr lang="en-US" sz="1200" b="1" i="0" u="none" kern="1200" baseline="0" dirty="0">
                <a:solidFill>
                  <a:schemeClr val="tx1"/>
                </a:solidFill>
                <a:effectLst/>
                <a:latin typeface="+mn-lt"/>
                <a:ea typeface="+mn-ea"/>
                <a:cs typeface="+mn-cs"/>
              </a:rPr>
              <a:t> </a:t>
            </a:r>
            <a:r>
              <a:rPr lang="so-SO" sz="1200" b="1" i="0" u="none" kern="1200" baseline="0" dirty="0">
                <a:solidFill>
                  <a:schemeClr val="tx1"/>
                </a:solidFill>
                <a:effectLst/>
                <a:latin typeface="+mn-lt"/>
                <a:ea typeface="+mn-ea"/>
                <a:cs typeface="+mn-cs"/>
              </a:rPr>
              <a:t>inta ay socdeen darasaadka ammaanka:</a:t>
            </a:r>
            <a:r>
              <a:rPr lang="so-SO" sz="1200" b="0" i="0" u="none" kern="1200" baseline="0" dirty="0">
                <a:solidFill>
                  <a:schemeClr val="tx1"/>
                </a:solidFill>
                <a:effectLst/>
                <a:latin typeface="+mn-lt"/>
                <a:ea typeface="+mn-ea"/>
                <a:cs typeface="+mn-cs"/>
              </a:rPr>
              <a:t> Shirkadaha talaalka waxay bilaabeen in ay sameyaan talaalka isla marka ay socdeen daraasaadka iyagoo ku rajo weyn in ay ahaan doonaan ammaan iyo kuwo shaqeeya. Tan macnaheeda waxay ahayd in talaalka uu diyaar ahaa in la qeybiyo kaddib marka la ogolaaday</a:t>
            </a:r>
          </a:p>
          <a:p>
            <a:pPr marL="457200" lvl="0" indent="-457200" algn="l" rtl="0">
              <a:buFont typeface="+mj-lt"/>
              <a:buAutoNum type="arabicPeriod"/>
            </a:pPr>
            <a:endParaRPr lang="so-SO" sz="1200"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42" name="Google Shape;442;p8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a:pPr marL="0" lvl="0" indent="0" algn="l" rtl="0">
                <a:lnSpc>
                  <a:spcPct val="100000"/>
                </a:lnSpc>
                <a:spcBef>
                  <a:spcPts val="0"/>
                </a:spcBef>
                <a:spcAft>
                  <a:spcPts val="0"/>
                </a:spcAft>
                <a:buSzPts val="1400"/>
                <a:buNone/>
              </a:pPr>
              <a:t>11</a:t>
            </a:fld>
            <a:endParaRPr/>
          </a:p>
        </p:txBody>
      </p:sp>
    </p:spTree>
    <p:extLst>
      <p:ext uri="{BB962C8B-B14F-4D97-AF65-F5344CB8AC3E}">
        <p14:creationId xmlns:p14="http://schemas.microsoft.com/office/powerpoint/2010/main" val="2683244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12</a:t>
            </a:fld>
            <a:endParaRPr lang="en-US"/>
          </a:p>
        </p:txBody>
      </p:sp>
    </p:spTree>
    <p:extLst>
      <p:ext uri="{BB962C8B-B14F-4D97-AF65-F5344CB8AC3E}">
        <p14:creationId xmlns:p14="http://schemas.microsoft.com/office/powerpoint/2010/main" val="1087050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o-SO" dirty="0"/>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13</a:t>
            </a:fld>
            <a:endParaRPr lang="so-SO"/>
          </a:p>
        </p:txBody>
      </p:sp>
    </p:spTree>
    <p:extLst>
      <p:ext uri="{BB962C8B-B14F-4D97-AF65-F5344CB8AC3E}">
        <p14:creationId xmlns:p14="http://schemas.microsoft.com/office/powerpoint/2010/main" val="3067660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SO" sz="1200" b="0" i="0" u="none" kern="1200" baseline="0" dirty="0">
                <a:solidFill>
                  <a:schemeClr val="tx1"/>
                </a:solidFill>
                <a:effectLst/>
                <a:latin typeface="+mn-lt"/>
                <a:ea typeface="+mn-ea"/>
                <a:cs typeface="+mn-cs"/>
              </a:rPr>
              <a:t>Ma badna waxyeelada culus ee laga qaado talaalada, sida talaalka COVID-19. Iskudayidda kliinikada Pfizer, Moderna, iyo Janssen, si la mid ah waxaa lala kulmay waxyeelo culus sida ay ku sameyeen dadka guud (kana mid ah in ka yar 1.0% ka-qeybgaleyaasha qaatay talaalka). Ma jiraan kala duwanaasho la arki karo oo dhexeeyo xagga dhacdooyinka sida culus u darran xagga da'da, isirka, dhallashada, ama xaaladaha caafimaadka. </a:t>
            </a:r>
            <a:r>
              <a:rPr lang="so-SO" sz="1800" b="0" i="0" u="none" kern="1200" baseline="0"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Waxyeelada soo raaca dhallinta jirta 12-15 sanno waxay waafaqsanayeen kuwo lagu arkay ka-qeybgaleyaasha iskudayidda kliinikada ee jira 16 sanno iyo ka weyn.</a:t>
            </a:r>
            <a:endParaRPr lang="so-SO" sz="1800" u="none"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so-SO" sz="1200" kern="1200" dirty="0">
              <a:solidFill>
                <a:schemeClr val="tx1"/>
              </a:solidFill>
              <a:effectLst/>
              <a:latin typeface="+mn-lt"/>
              <a:ea typeface="+mn-ea"/>
              <a:cs typeface="+mn-cs"/>
            </a:endParaRPr>
          </a:p>
          <a:p>
            <a:pPr algn="l" rtl="0"/>
            <a:r>
              <a:rPr lang="so-SO" sz="2400" b="0" i="0" u="none" baseline="0" dirty="0"/>
              <a:t>Haddii aad qaadatay talaalka J&amp;J COVID-19 kaddibna isku aragtay calaamadaha hoose 3 todobaad gudahooda talaalka kaddib, isla markiiba raadso daryeelka caafimaadka;</a:t>
            </a:r>
          </a:p>
          <a:p>
            <a:pPr marL="800100" lvl="1" indent="-342900" algn="l" rtl="0">
              <a:buFont typeface="Arial" panose="020B0604020202020204" pitchFamily="34" charset="0"/>
              <a:buChar char="•"/>
            </a:pPr>
            <a:r>
              <a:rPr lang="so-SO" sz="2400" b="0" i="0" u="none" baseline="0" dirty="0"/>
              <a:t>Madax xanuun darran ama indhaha oo caad soo gala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o-SO" sz="2400" b="0" i="0" u="none" baseline="0" dirty="0"/>
              <a:t>Neef yarida</a:t>
            </a:r>
          </a:p>
          <a:p>
            <a:pPr marL="800100" lvl="1" indent="-342900" algn="l" rtl="0">
              <a:buFont typeface="Arial" panose="020B0604020202020204" pitchFamily="34" charset="0"/>
              <a:buChar char="•"/>
            </a:pPr>
            <a:r>
              <a:rPr lang="so-SO" sz="2400" b="0" i="0" u="none" baseline="0" dirty="0"/>
              <a:t>Mindhicir xanuun aan dhamaneynin</a:t>
            </a:r>
          </a:p>
          <a:p>
            <a:pPr marL="800100" lvl="1" indent="-342900" algn="l" rtl="0">
              <a:buFont typeface="Arial" panose="020B0604020202020204" pitchFamily="34" charset="0"/>
              <a:buChar char="•"/>
            </a:pPr>
            <a:r>
              <a:rPr lang="so-SO" sz="2400" b="0" i="0" u="none" baseline="0" dirty="0"/>
              <a:t>Xabad xanuun</a:t>
            </a:r>
          </a:p>
          <a:p>
            <a:pPr marL="800100" lvl="1" indent="-342900" algn="l" rtl="0">
              <a:buFont typeface="Arial" panose="020B0604020202020204" pitchFamily="34" charset="0"/>
              <a:buChar char="•"/>
            </a:pPr>
            <a:r>
              <a:rPr lang="so-SO" sz="2400" b="0" i="0" u="none" baseline="0" dirty="0"/>
              <a:t>Bararka lugta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o-SO" sz="1800" b="0" i="0" u="none" kern="1200" baseline="0" dirty="0">
                <a:effectLst/>
                <a:latin typeface="Calibri" panose="020F0502020204030204" pitchFamily="34" charset="0"/>
                <a:ea typeface="Times New Roman" panose="02020603050405020304" pitchFamily="18" charset="0"/>
                <a:cs typeface="Calibri" panose="020F0502020204030204" pitchFamily="34" charset="0"/>
              </a:rPr>
              <a:t>Nabar fudud ama dhibco dhiig yaryar oo ka hooseeyo maqaarka</a:t>
            </a:r>
            <a:endParaRPr lang="so-SO" sz="2400" dirty="0"/>
          </a:p>
          <a:p>
            <a:endParaRPr lang="so-SO" sz="1200" kern="1200" dirty="0">
              <a:solidFill>
                <a:schemeClr val="tx1"/>
              </a:solidFill>
              <a:effectLst/>
              <a:latin typeface="+mn-lt"/>
              <a:ea typeface="+mn-ea"/>
              <a:cs typeface="+mn-cs"/>
            </a:endParaRPr>
          </a:p>
          <a:p>
            <a:pPr algn="l" rtl="0"/>
            <a:r>
              <a:rPr lang="so-SO" sz="1200" b="0" i="0" u="none" kern="1200" baseline="0" dirty="0">
                <a:solidFill>
                  <a:schemeClr val="tx1"/>
                </a:solidFill>
                <a:effectLst/>
                <a:latin typeface="+mn-lt"/>
                <a:ea typeface="+mn-ea"/>
                <a:cs typeface="+mn-cs"/>
              </a:rPr>
              <a:t>Iskudayidda talaalka Moderna, tusaalooyinka waxyeelada waxaa ka mid ah labo qof oo lagu arkay wiji barar, hal qof oo lagu arkay labbolabbo aan la kantarooli karin iyo mattag, iyo qalooca wijiga (Bell's palsy) Iskudayidda talaalka Pfizer, tusalooyinka waxaa ka mid ahaa dhaawaca soo gaara garabka meedha la talaalay iyo qinjirada (lymph nodes) barara shakhfasha hoosteeda dhanka ka soo horjeeda gacanta sare ee la talaalay. Iskudayidda talaalka Janssen, tusaalooyinka waxaa ka mid ahaa afar qof oo qaba qalal iyo lex qof oo qaba xididka "thrombosis." Ma ogsooni in waxyeeladaan culus la xariiraan talaalka iyo in kale.</a:t>
            </a:r>
          </a:p>
          <a:p>
            <a:pPr algn="l" rtl="0"/>
            <a:r>
              <a:rPr lang="so-SO" sz="1200" b="0" i="0" u="none" kern="1200" baseline="0" dirty="0">
                <a:solidFill>
                  <a:schemeClr val="tx1"/>
                </a:solidFill>
                <a:effectLst/>
                <a:latin typeface="+mn-lt"/>
                <a:ea typeface="+mn-ea"/>
                <a:cs typeface="+mn-cs"/>
              </a:rPr>
              <a:t> </a:t>
            </a:r>
          </a:p>
          <a:p>
            <a:pPr algn="l" rtl="0"/>
            <a:r>
              <a:rPr lang="so-SO" sz="1200" b="0" i="0" u="none" kern="1200" baseline="0" dirty="0">
                <a:solidFill>
                  <a:schemeClr val="tx1"/>
                </a:solidFill>
                <a:effectLst/>
                <a:latin typeface="+mn-lt"/>
                <a:ea typeface="+mn-ea"/>
                <a:cs typeface="+mn-cs"/>
              </a:rPr>
              <a:t>Waxaa la soo sheegay dhacdooyin qaar oo dibadda ka ah iskudayidda kliinikada in lala kulmay xasaasiyd adag. Fiiri slide 19 si aad u heshid macluumaad badan oo ku saabsan xasaasiyadda.</a:t>
            </a:r>
          </a:p>
          <a:p>
            <a:pPr algn="l" rtl="0"/>
            <a:r>
              <a:rPr lang="so-SO" sz="1200" b="0" i="0" u="none" kern="1200" baseline="0" dirty="0">
                <a:solidFill>
                  <a:schemeClr val="tx1"/>
                </a:solidFill>
                <a:effectLst/>
                <a:latin typeface="+mn-lt"/>
                <a:ea typeface="+mn-ea"/>
                <a:cs typeface="+mn-cs"/>
              </a:rPr>
              <a:t> </a:t>
            </a:r>
          </a:p>
          <a:p>
            <a:pPr algn="l" rtl="0"/>
            <a:r>
              <a:rPr lang="so-SO" sz="1200" b="0" i="0" u="none" kern="1200" baseline="0" dirty="0">
                <a:solidFill>
                  <a:schemeClr val="tx1"/>
                </a:solidFill>
                <a:effectLst/>
                <a:latin typeface="+mn-lt"/>
                <a:ea typeface="+mn-ea"/>
                <a:cs typeface="+mn-cs"/>
              </a:rPr>
              <a:t>Waa badan tahay in lala kulmo waxyeelo yaryar kaddib marka la qaato qiyaasta labaad ee Moderna iyo Pfizer marka loo fiiriyo qiyaasta kowaad.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o-SO"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o-SO" sz="1200" b="0" i="0" u="none" kern="1200" baseline="0" dirty="0">
                <a:solidFill>
                  <a:schemeClr val="tx1"/>
                </a:solidFill>
                <a:effectLst/>
                <a:latin typeface="+mn-lt"/>
                <a:ea typeface="+mn-ea"/>
                <a:cs typeface="+mn-cs"/>
              </a:rPr>
              <a:t>https://www.fda.gov/emergency-preparedness-and-response/mcm-legal-regulatory-and-policy-framework/pfizer-biontech-covid-19-vaccine-frequently-asked-questions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o-SO"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o-SO" sz="1200" b="0" i="0" u="none" kern="1200" baseline="0" dirty="0">
                <a:solidFill>
                  <a:schemeClr val="tx1"/>
                </a:solidFill>
                <a:effectLst/>
                <a:latin typeface="+mn-lt"/>
                <a:ea typeface="+mn-ea"/>
                <a:cs typeface="+mn-cs"/>
              </a:rPr>
              <a:t>https://www.fda.gov/emergency-preparedness-and-response/mcm-legal-regulatory-and-policy-framework/moderna-covid-19-vaccine-frequently-asked-questions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o-SO"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o-SO" sz="1200" b="0" i="0" u="sng" kern="1200" baseline="0" dirty="0">
                <a:solidFill>
                  <a:schemeClr val="tx1"/>
                </a:solidFill>
                <a:effectLst/>
                <a:latin typeface="+mn-lt"/>
                <a:ea typeface="+mn-ea"/>
                <a:cs typeface="+mn-cs"/>
              </a:rPr>
              <a:t>https://www.fda.gov/emergency-preparedness-and-response/mcm-legal-regulatory-and-policy-framework/janssen-covid-19-vaccine-frequently-asked-questions</a:t>
            </a:r>
            <a:endParaRPr lang="so-S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o-SO"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o-SO" sz="1200" b="0" i="0" u="none" kern="1200" baseline="0" dirty="0">
                <a:solidFill>
                  <a:schemeClr val="tx1"/>
                </a:solidFill>
                <a:effectLst/>
                <a:latin typeface="+mn-lt"/>
                <a:ea typeface="+mn-ea"/>
                <a:cs typeface="+mn-cs"/>
              </a:rPr>
              <a:t>https://www.fda.gov/media/146305/download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o-SO" sz="1200" kern="1200" dirty="0">
              <a:solidFill>
                <a:schemeClr val="tx1"/>
              </a:solidFill>
              <a:effectLst/>
              <a:latin typeface="+mn-lt"/>
              <a:ea typeface="+mn-ea"/>
              <a:cs typeface="+mn-cs"/>
            </a:endParaRPr>
          </a:p>
          <a:p>
            <a:endParaRPr lang="so-SO" dirty="0"/>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14</a:t>
            </a:fld>
            <a:endParaRPr lang="so-SO"/>
          </a:p>
        </p:txBody>
      </p:sp>
    </p:spTree>
    <p:extLst>
      <p:ext uri="{BB962C8B-B14F-4D97-AF65-F5344CB8AC3E}">
        <p14:creationId xmlns:p14="http://schemas.microsoft.com/office/powerpoint/2010/main" val="408841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o-SO" sz="1200" b="0" i="0" u="none" kern="1200" baseline="0" dirty="0">
                <a:solidFill>
                  <a:schemeClr val="tx1"/>
                </a:solidFill>
                <a:effectLst/>
                <a:latin typeface="+mn-lt"/>
                <a:ea typeface="+mn-ea"/>
                <a:cs typeface="+mn-cs"/>
              </a:rPr>
              <a:t>Guud ahaan, 50.6% ka-qeybgaleyaasha </a:t>
            </a:r>
            <a:r>
              <a:rPr lang="en-US" sz="1200" b="0" i="0" u="none" kern="1200" baseline="0" dirty="0" err="1">
                <a:solidFill>
                  <a:schemeClr val="tx1"/>
                </a:solidFill>
                <a:effectLst/>
                <a:latin typeface="+mn-lt"/>
                <a:ea typeface="+mn-ea"/>
                <a:cs typeface="+mn-cs"/>
              </a:rPr>
              <a:t>tijaabada</a:t>
            </a:r>
            <a:r>
              <a:rPr lang="so-SO" sz="1200" b="0" i="0" u="none" kern="1200" baseline="0" dirty="0">
                <a:solidFill>
                  <a:schemeClr val="tx1"/>
                </a:solidFill>
                <a:effectLst/>
                <a:latin typeface="+mn-lt"/>
                <a:ea typeface="+mn-ea"/>
                <a:cs typeface="+mn-cs"/>
              </a:rPr>
              <a:t> ammaanka Pfizer waxay ahayeen lab iyo 49.4% waxay ahayeen dhedig, 83.1% waxay ahayeen Caddaan, 9.1% waxay ahayeen Madow ama Mareykanka Afrikaanka, 28.0% waxay ahayeen Hisbanik ama Latino, 4.3% waxay ahayeen Aasiyaan, iyo 0.5% waxay ahayeen Hindida Marekanka ama Dhalladka Alaska.</a:t>
            </a:r>
            <a:r>
              <a:rPr lang="so-SO" sz="1800" b="0" i="0" u="none" kern="1200" baseline="0" dirty="0">
                <a:effectLst/>
                <a:latin typeface="Calibri" panose="020F0502020204030204" pitchFamily="34" charset="0"/>
                <a:ea typeface="Times New Roman" panose="02020603050405020304" pitchFamily="18" charset="0"/>
              </a:rPr>
              <a:t> Waddanka Mareykanka, si loo sugo ammaanka talaalka Pfizer, waxaa daraasad lagu sameyay 2,260 dhallin yar oo jirta 12-15 sanno</a:t>
            </a:r>
            <a:r>
              <a:rPr lang="en-US" sz="1800" b="0" i="0" u="none" kern="1200" baseline="0" dirty="0">
                <a:effectLst/>
                <a:latin typeface="Calibri" panose="020F0502020204030204" pitchFamily="34" charset="0"/>
                <a:ea typeface="Times New Roman" panose="02020603050405020304" pitchFamily="18" charset="0"/>
              </a:rPr>
              <a:t> </a:t>
            </a:r>
            <a:r>
              <a:rPr lang="en-US" b="0" i="0" dirty="0" err="1">
                <a:solidFill>
                  <a:srgbClr val="202124"/>
                </a:solidFill>
                <a:effectLst/>
                <a:latin typeface="arial" panose="020B0604020202020204" pitchFamily="34" charset="0"/>
              </a:rPr>
              <a:t>iyo</a:t>
            </a:r>
            <a:r>
              <a:rPr lang="en-US" b="0" i="0" dirty="0">
                <a:solidFill>
                  <a:srgbClr val="202124"/>
                </a:solidFill>
                <a:effectLst/>
                <a:latin typeface="arial" panose="020B0604020202020204" pitchFamily="34" charset="0"/>
              </a:rPr>
              <a:t> 3,000 </a:t>
            </a:r>
            <a:r>
              <a:rPr lang="en-US" b="0" i="0" dirty="0" err="1">
                <a:solidFill>
                  <a:srgbClr val="202124"/>
                </a:solidFill>
                <a:effectLst/>
                <a:latin typeface="arial" panose="020B0604020202020204" pitchFamily="34" charset="0"/>
              </a:rPr>
              <a:t>oo</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caruur</a:t>
            </a:r>
            <a:r>
              <a:rPr lang="en-US" b="0" i="0" dirty="0">
                <a:solidFill>
                  <a:srgbClr val="202124"/>
                </a:solidFill>
                <a:effectLst/>
                <a:latin typeface="arial" panose="020B0604020202020204" pitchFamily="34" charset="0"/>
              </a:rPr>
              <a:t> ah </a:t>
            </a:r>
            <a:r>
              <a:rPr lang="en-US" b="0" i="0" dirty="0" err="1">
                <a:solidFill>
                  <a:srgbClr val="202124"/>
                </a:solidFill>
                <a:effectLst/>
                <a:latin typeface="arial" panose="020B0604020202020204" pitchFamily="34" charset="0"/>
              </a:rPr>
              <a:t>oo</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da'doodu</a:t>
            </a:r>
            <a:r>
              <a:rPr lang="en-US" b="0" i="0" dirty="0">
                <a:solidFill>
                  <a:srgbClr val="202124"/>
                </a:solidFill>
                <a:effectLst/>
                <a:latin typeface="arial" panose="020B0604020202020204" pitchFamily="34" charset="0"/>
              </a:rPr>
              <a:t> u </a:t>
            </a:r>
            <a:r>
              <a:rPr lang="en-US" b="0" i="0" dirty="0" err="1">
                <a:solidFill>
                  <a:srgbClr val="202124"/>
                </a:solidFill>
                <a:effectLst/>
                <a:latin typeface="arial" panose="020B0604020202020204" pitchFamily="34" charset="0"/>
              </a:rPr>
              <a:t>dhaxayso</a:t>
            </a:r>
            <a:r>
              <a:rPr lang="en-US" b="0" i="0" dirty="0">
                <a:solidFill>
                  <a:srgbClr val="202124"/>
                </a:solidFill>
                <a:effectLst/>
                <a:latin typeface="arial" panose="020B0604020202020204" pitchFamily="34" charset="0"/>
              </a:rPr>
              <a:t> 5-11.</a:t>
            </a:r>
            <a:endParaRPr lang="so-SO" sz="1200" b="0" i="0" u="none" kern="1200" baseline="0" dirty="0">
              <a:solidFill>
                <a:schemeClr val="tx1"/>
              </a:solidFill>
              <a:effectLst/>
              <a:latin typeface="+mn-lt"/>
              <a:ea typeface="+mn-ea"/>
              <a:cs typeface="+mn-cs"/>
            </a:endParaRPr>
          </a:p>
          <a:p>
            <a:endParaRPr lang="so-SO" sz="1200" kern="1200" dirty="0">
              <a:solidFill>
                <a:schemeClr val="tx1"/>
              </a:solidFill>
              <a:effectLst/>
              <a:latin typeface="+mn-lt"/>
              <a:ea typeface="+mn-ea"/>
              <a:cs typeface="+mn-cs"/>
            </a:endParaRPr>
          </a:p>
          <a:p>
            <a:pPr algn="l" rtl="0"/>
            <a:r>
              <a:rPr lang="so-SO" b="0" i="0" u="none" baseline="0" dirty="0"/>
              <a:t>https://www.fda.gov/media/144413/download</a:t>
            </a:r>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15</a:t>
            </a:fld>
            <a:endParaRPr lang="so-SO"/>
          </a:p>
        </p:txBody>
      </p:sp>
    </p:spTree>
    <p:extLst>
      <p:ext uri="{BB962C8B-B14F-4D97-AF65-F5344CB8AC3E}">
        <p14:creationId xmlns:p14="http://schemas.microsoft.com/office/powerpoint/2010/main" val="4046160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o-SO" sz="1200" b="0" i="0" u="none" kern="1200" baseline="0" dirty="0">
                <a:solidFill>
                  <a:schemeClr val="tx1"/>
                </a:solidFill>
                <a:effectLst/>
                <a:latin typeface="+mn-lt"/>
                <a:ea typeface="+mn-ea"/>
                <a:cs typeface="+mn-cs"/>
              </a:rPr>
              <a:t>Guud ahaan, 52.7% ka-qeybgaleyaasha </a:t>
            </a:r>
            <a:r>
              <a:rPr lang="en-US" sz="1200" b="0" i="0" u="none" kern="1200" baseline="0" dirty="0" err="1">
                <a:solidFill>
                  <a:schemeClr val="tx1"/>
                </a:solidFill>
                <a:effectLst/>
                <a:latin typeface="+mn-lt"/>
                <a:ea typeface="+mn-ea"/>
                <a:cs typeface="+mn-cs"/>
              </a:rPr>
              <a:t>tijaabada</a:t>
            </a:r>
            <a:r>
              <a:rPr lang="so-SO" sz="1200" b="0" i="0" u="none" kern="1200" baseline="0" dirty="0">
                <a:solidFill>
                  <a:schemeClr val="tx1"/>
                </a:solidFill>
                <a:effectLst/>
                <a:latin typeface="+mn-lt"/>
                <a:ea typeface="+mn-ea"/>
                <a:cs typeface="+mn-cs"/>
              </a:rPr>
              <a:t> ammaanka Moderna waxay ahayeen lab, 47.3% waxay ahayeen dhedig, 79.2% waxay ahayeen Caddaan, 10.2% waxay ahayeen Madow ama Mareykanka Afrikaanka, 20.5% waxay ahayeen Hisbanik ama Latino, 4.6% waxay ahayeen Aasiyaan, 0.8% waxay ahayeen Hindida Mareykanka ama Dhalladka Alaska, 0.2% were Dhalladka Hawaii ama Jasiiradda Basifigga, 2.1% waxay ahayeen Kuwo Kale, iyo 2.1% waxay ahayeen Isiro Isku Jira.</a:t>
            </a:r>
          </a:p>
          <a:p>
            <a:endParaRPr lang="so-S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o-SO" sz="1200" b="0" i="0" u="none" kern="1200" baseline="0" dirty="0">
                <a:solidFill>
                  <a:schemeClr val="tx1"/>
                </a:solidFill>
                <a:effectLst/>
                <a:latin typeface="+mn-lt"/>
                <a:ea typeface="+mn-ea"/>
                <a:cs typeface="+mn-cs"/>
              </a:rPr>
              <a:t>Isku celceliska da'da ka-qeybgaleyaasha waxay ahayd 52; 75.2% waxay jireen 18 ilaa 64 sanno iyo 24.8% waxay jireen 65 sanno iyo ka weyn.</a:t>
            </a:r>
            <a:br>
              <a:rPr lang="so-SO" sz="1200" kern="1200" dirty="0">
                <a:solidFill>
                  <a:schemeClr val="tx1"/>
                </a:solidFill>
                <a:effectLst/>
                <a:latin typeface="+mn-lt"/>
                <a:ea typeface="+mn-ea"/>
                <a:cs typeface="+mn-cs"/>
              </a:rPr>
            </a:br>
            <a:endParaRPr lang="so-SO" sz="1200" kern="1200" dirty="0">
              <a:solidFill>
                <a:schemeClr val="tx1"/>
              </a:solidFill>
              <a:effectLst/>
              <a:latin typeface="+mn-lt"/>
              <a:ea typeface="+mn-ea"/>
              <a:cs typeface="+mn-cs"/>
            </a:endParaRPr>
          </a:p>
          <a:p>
            <a:pPr algn="l" rtl="0"/>
            <a:r>
              <a:rPr lang="so-SO" sz="1200" b="0" i="0" u="none" kern="1200" baseline="0" dirty="0">
                <a:solidFill>
                  <a:schemeClr val="tx1"/>
                </a:solidFill>
                <a:effectLst/>
                <a:latin typeface="+mn-lt"/>
                <a:ea typeface="+mn-ea"/>
                <a:cs typeface="+mn-cs"/>
              </a:rPr>
              <a:t>Sifooyinka tirada dadka waxay la mid ahayeen ka-qeybgaleyaasha qaatay Talaalka Moderna COVID-19 iyo kuwa qaatay "placebo."</a:t>
            </a:r>
          </a:p>
          <a:p>
            <a:endParaRPr lang="so-SO" sz="1200" b="0" i="0" kern="1200" dirty="0">
              <a:solidFill>
                <a:schemeClr val="tx1"/>
              </a:solidFill>
              <a:effectLst/>
              <a:latin typeface="+mn-lt"/>
              <a:ea typeface="+mn-ea"/>
              <a:cs typeface="+mn-cs"/>
            </a:endParaRPr>
          </a:p>
          <a:p>
            <a:pPr algn="l" rtl="0"/>
            <a:r>
              <a:rPr lang="so-SO" sz="1200" b="0" i="0" u="none" kern="1200" baseline="0" dirty="0">
                <a:solidFill>
                  <a:schemeClr val="tx1"/>
                </a:solidFill>
                <a:effectLst/>
                <a:latin typeface="+mn-lt"/>
                <a:ea typeface="+mn-ea"/>
                <a:cs typeface="+mn-cs"/>
              </a:rPr>
              <a:t>https://www.fda.gov/media/144637/download </a:t>
            </a:r>
          </a:p>
          <a:p>
            <a:endParaRPr lang="so-SO"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16</a:t>
            </a:fld>
            <a:endParaRPr lang="so-SO"/>
          </a:p>
        </p:txBody>
      </p:sp>
    </p:spTree>
    <p:extLst>
      <p:ext uri="{BB962C8B-B14F-4D97-AF65-F5344CB8AC3E}">
        <p14:creationId xmlns:p14="http://schemas.microsoft.com/office/powerpoint/2010/main" val="1009359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o-SO" sz="1200" b="0" i="0" u="none" kern="1200" baseline="0" dirty="0">
                <a:solidFill>
                  <a:schemeClr val="tx1"/>
                </a:solidFill>
                <a:effectLst/>
                <a:latin typeface="+mn-lt"/>
                <a:ea typeface="+mn-ea"/>
                <a:cs typeface="+mn-cs"/>
              </a:rPr>
              <a:t>Guud ahaan, 45% ka-qeybgaleyaasha waxay ahayeen dumar, 55% waxay ahayeen lab. 58.7% waxay ahayeen Caddaan, 19.4% waxay ahayeen Madow ama Mareykanka Afrikaanka, 45.3% waxay Hisbanik ama Latino, 3.3% waxay ahayeen Aasiyaan, 9.5% waxay ahayeen Hindida Mareykanka/Dhalladka Alaska, 0.2% waxay ahayen Dhalladka Hawaii ama Jasiiradda Basifigga Kale, 5.6% waxay ka socdaan kooxaha isirada badan iyo 1.4% waxay ka soo jeedaan isiro aan la aqoonin. Isku celceliska da'da ka-qeybgaleyaasha waxay ahayd 52.</a:t>
            </a:r>
          </a:p>
          <a:p>
            <a:pPr algn="l" rtl="0"/>
            <a:r>
              <a:rPr lang="so-SO" sz="1200" b="0" i="0" u="none" kern="1200" baseline="0" dirty="0">
                <a:solidFill>
                  <a:schemeClr val="tx1"/>
                </a:solidFill>
                <a:effectLst/>
                <a:latin typeface="+mn-lt"/>
                <a:ea typeface="+mn-ea"/>
                <a:cs typeface="+mn-cs"/>
              </a:rPr>
              <a:t> </a:t>
            </a:r>
          </a:p>
          <a:p>
            <a:pPr algn="l" rtl="0"/>
            <a:r>
              <a:rPr lang="so-SO" sz="1200" b="0" i="0" u="none" kern="1200" baseline="0" dirty="0">
                <a:solidFill>
                  <a:schemeClr val="tx1"/>
                </a:solidFill>
                <a:effectLst/>
                <a:latin typeface="+mn-lt"/>
                <a:ea typeface="+mn-ea"/>
                <a:cs typeface="+mn-cs"/>
              </a:rPr>
              <a:t>Sifooyinka tirada dadka waxay la mid ahayeen ka-qeybgaleyaasha qaatay Talaalka Jenssen COVID-19 iyo kuwa qaatay "placebo."</a:t>
            </a:r>
          </a:p>
          <a:p>
            <a:pPr algn="l" rtl="0"/>
            <a:r>
              <a:rPr lang="so-SO" sz="1200" b="0" i="0" u="none" kern="1200" baseline="0" dirty="0">
                <a:solidFill>
                  <a:schemeClr val="tx1"/>
                </a:solidFill>
                <a:effectLst/>
                <a:latin typeface="+mn-lt"/>
                <a:ea typeface="+mn-ea"/>
                <a:cs typeface="+mn-cs"/>
              </a:rPr>
              <a:t>   </a:t>
            </a:r>
          </a:p>
          <a:p>
            <a:pPr algn="l" rtl="0"/>
            <a:r>
              <a:rPr lang="so-SO" sz="1200" b="0" i="0" u="sng" kern="1200" baseline="0" dirty="0">
                <a:solidFill>
                  <a:schemeClr val="tx1"/>
                </a:solidFill>
                <a:effectLst/>
                <a:latin typeface="+mn-lt"/>
                <a:ea typeface="+mn-ea"/>
                <a:cs typeface="+mn-cs"/>
                <a:hlinkClick r:id="rId3"/>
              </a:rPr>
              <a:t>https://www.fda.gov/media/146304/download</a:t>
            </a:r>
            <a:endParaRPr lang="so-SO" sz="1200" kern="1200" dirty="0">
              <a:solidFill>
                <a:schemeClr val="tx1"/>
              </a:solidFill>
              <a:effectLst/>
              <a:latin typeface="+mn-lt"/>
              <a:ea typeface="+mn-ea"/>
              <a:cs typeface="+mn-cs"/>
            </a:endParaRPr>
          </a:p>
          <a:p>
            <a:endParaRPr lang="so-SO" dirty="0"/>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17</a:t>
            </a:fld>
            <a:endParaRPr lang="so-SO"/>
          </a:p>
        </p:txBody>
      </p:sp>
    </p:spTree>
    <p:extLst>
      <p:ext uri="{BB962C8B-B14F-4D97-AF65-F5344CB8AC3E}">
        <p14:creationId xmlns:p14="http://schemas.microsoft.com/office/powerpoint/2010/main" val="1203927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o-SO" sz="1200" b="0" i="0" u="none" kern="1200" baseline="0" dirty="0">
                <a:solidFill>
                  <a:schemeClr val="tx1"/>
                </a:solidFill>
                <a:effectLst/>
                <a:latin typeface="+mn-lt"/>
                <a:ea typeface="+mn-ea"/>
                <a:cs typeface="+mn-cs"/>
              </a:rPr>
              <a:t>Inkastoo ay jirto fursad yar in talaalada COVID-19 ay sabab u noqon karaan xasaasiyad, tani waxay badanaa dhacdaa muddo dhowr daqiiqo gudahooda ilaa hal saac kaddib marka la qaato talaalka. </a:t>
            </a:r>
          </a:p>
          <a:p>
            <a:endParaRPr lang="so-SO" sz="1200" kern="1200" dirty="0">
              <a:solidFill>
                <a:schemeClr val="tx1"/>
              </a:solidFill>
              <a:effectLst/>
              <a:latin typeface="+mn-lt"/>
              <a:ea typeface="+mn-ea"/>
              <a:cs typeface="+mn-cs"/>
            </a:endParaRPr>
          </a:p>
          <a:p>
            <a:pPr algn="l" rtl="0"/>
            <a:r>
              <a:rPr lang="so-SO" sz="1200" b="0" i="0" u="none" strike="noStrike" kern="1200" baseline="0" dirty="0">
                <a:solidFill>
                  <a:schemeClr val="tx1"/>
                </a:solidFill>
                <a:latin typeface="+mn-lt"/>
                <a:ea typeface="+mn-ea"/>
                <a:cs typeface="+mn-cs"/>
              </a:rPr>
              <a:t>Calaamadaha xasaasiyadda darran waxaa ka mid noqon kara: </a:t>
            </a:r>
          </a:p>
          <a:p>
            <a:pPr algn="l" rtl="0"/>
            <a:r>
              <a:rPr lang="so-SO" sz="1200" b="0" i="0" u="none" strike="noStrike" kern="1200" baseline="0" dirty="0">
                <a:solidFill>
                  <a:schemeClr val="tx1"/>
                </a:solidFill>
                <a:latin typeface="+mn-lt"/>
                <a:ea typeface="+mn-ea"/>
                <a:cs typeface="+mn-cs"/>
              </a:rPr>
              <a:t>• Dhibaato ku qaba neefta </a:t>
            </a:r>
          </a:p>
          <a:p>
            <a:pPr algn="l" rtl="0"/>
            <a:r>
              <a:rPr lang="so-SO" sz="1200" b="0" i="0" u="none" strike="noStrike" kern="1200" baseline="0" dirty="0">
                <a:solidFill>
                  <a:schemeClr val="tx1"/>
                </a:solidFill>
                <a:latin typeface="+mn-lt"/>
                <a:ea typeface="+mn-ea"/>
                <a:cs typeface="+mn-cs"/>
              </a:rPr>
              <a:t>• Bararka ku dhaca wijiga iyo dhuunta </a:t>
            </a:r>
          </a:p>
          <a:p>
            <a:pPr algn="l" rtl="0"/>
            <a:r>
              <a:rPr lang="so-SO" sz="1200" b="0" i="0" u="none" strike="noStrike" kern="1200" baseline="0" dirty="0">
                <a:solidFill>
                  <a:schemeClr val="tx1"/>
                </a:solidFill>
                <a:latin typeface="+mn-lt"/>
                <a:ea typeface="+mn-ea"/>
                <a:cs typeface="+mn-cs"/>
              </a:rPr>
              <a:t>• Garaac degdeg ah oo ku yimaada wadnaha </a:t>
            </a:r>
          </a:p>
          <a:p>
            <a:pPr algn="l" rtl="0"/>
            <a:r>
              <a:rPr lang="so-SO" sz="1200" b="0" i="0" u="none" strike="noStrike" kern="1200" baseline="0" dirty="0">
                <a:solidFill>
                  <a:schemeClr val="tx1"/>
                </a:solidFill>
                <a:latin typeface="+mn-lt"/>
                <a:ea typeface="+mn-ea"/>
                <a:cs typeface="+mn-cs"/>
              </a:rPr>
              <a:t>• Gubasho xun oo ku timaado dhamaan jirkaada oo idil </a:t>
            </a:r>
          </a:p>
          <a:p>
            <a:pPr algn="l" rtl="0"/>
            <a:r>
              <a:rPr lang="so-SO" sz="1200" b="0" i="0" u="none" strike="noStrike" kern="1200" baseline="0" dirty="0">
                <a:solidFill>
                  <a:schemeClr val="tx1"/>
                </a:solidFill>
                <a:latin typeface="+mn-lt"/>
                <a:ea typeface="+mn-ea"/>
                <a:cs typeface="+mn-cs"/>
              </a:rPr>
              <a:t>• Dawakhsanaanta iyo tabar darrida </a:t>
            </a:r>
            <a:endParaRPr lang="so-SO" sz="1200" kern="1200" dirty="0">
              <a:solidFill>
                <a:schemeClr val="tx1"/>
              </a:solidFill>
              <a:effectLst/>
              <a:latin typeface="+mn-lt"/>
              <a:ea typeface="+mn-ea"/>
              <a:cs typeface="+mn-cs"/>
            </a:endParaRPr>
          </a:p>
          <a:p>
            <a:endParaRPr lang="so-SO" sz="1200" kern="1200" dirty="0">
              <a:solidFill>
                <a:schemeClr val="tx1"/>
              </a:solidFill>
              <a:effectLst/>
              <a:latin typeface="+mn-lt"/>
              <a:ea typeface="+mn-ea"/>
              <a:cs typeface="+mn-cs"/>
            </a:endParaRPr>
          </a:p>
          <a:p>
            <a:pPr algn="l" rtl="0"/>
            <a:r>
              <a:rPr lang="so-SO" sz="1200" b="0" i="0" u="none" kern="1200" baseline="0" dirty="0">
                <a:solidFill>
                  <a:schemeClr val="tx1"/>
                </a:solidFill>
                <a:effectLst/>
                <a:latin typeface="+mn-lt"/>
                <a:ea typeface="+mn-ea"/>
                <a:cs typeface="+mn-cs"/>
              </a:rPr>
              <a:t>Haddii aad horay u qabtay xasaasiyad, waxaa dhici karto in bixiyehaada talaalka ku weydiiyo in aad muddo dheer sii joogtid meesha aad ka qaadatay talaalka si laguula socdo talaalka kaddib.</a:t>
            </a:r>
          </a:p>
          <a:p>
            <a:endParaRPr lang="so-S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o-SO" sz="1200" b="0" i="0" u="none" kern="1200" baseline="0" dirty="0">
                <a:solidFill>
                  <a:schemeClr val="tx1"/>
                </a:solidFill>
                <a:effectLst/>
                <a:latin typeface="+mn-lt"/>
                <a:ea typeface="+mn-ea"/>
                <a:cs typeface="+mn-cs"/>
              </a:rPr>
              <a:t>CDC waxay fiirisay xogta loo gudbiyay siistemka federaalka ee ka Warbixinta Dhacdada Xun Talaalka (Vaccine Adverse Event Reporting (VAERS) laga bilaabo bartamaha Diseembar ilaa bartamaha Janaayo, iyo waxaa jiray warbixino aan badanaa la arkin oo ku saabsan xasaasiyad darran kaddib talaalka COVID-19, taasoo dhacday qadar la mid ah waxa lagu arkay talaalada kale ee la qaato sida talaalka fluuga.</a:t>
            </a:r>
          </a:p>
          <a:p>
            <a:endParaRPr lang="so-SO" sz="1200" kern="1200" dirty="0">
              <a:solidFill>
                <a:schemeClr val="tx1"/>
              </a:solidFill>
              <a:effectLst/>
              <a:latin typeface="+mn-lt"/>
              <a:ea typeface="+mn-ea"/>
              <a:cs typeface="+mn-cs"/>
            </a:endParaRPr>
          </a:p>
          <a:p>
            <a:endParaRPr lang="so-SO" dirty="0"/>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18</a:t>
            </a:fld>
            <a:endParaRPr lang="so-SO"/>
          </a:p>
        </p:txBody>
      </p:sp>
    </p:spTree>
    <p:extLst>
      <p:ext uri="{BB962C8B-B14F-4D97-AF65-F5344CB8AC3E}">
        <p14:creationId xmlns:p14="http://schemas.microsoft.com/office/powerpoint/2010/main" val="162828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SO" b="0" i="0" u="none" baseline="0" dirty="0"/>
              <a:t>Iminka, talaalada COVID-19 waxaa si taxadir leh loogu wadaa daraasad, waa la sii wadi doonaa daraasaadda sanooyin badan, sida la midka ah talaalada kale.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o-SO" dirty="0"/>
          </a:p>
          <a:p>
            <a:pPr algn="l" rtl="0"/>
            <a:r>
              <a:rPr lang="so-SO" b="0" i="0" u="none" baseline="0" dirty="0"/>
              <a:t>Halkaan ka fiiri sababta ay u tahay ammaan:</a:t>
            </a:r>
          </a:p>
          <a:p>
            <a:pPr marL="171450" lvl="0" indent="-171450" algn="l" rtl="0">
              <a:buFontTx/>
              <a:buChar char="-"/>
            </a:pPr>
            <a:r>
              <a:rPr lang="so-SO" b="0" i="0" u="none" baseline="0" dirty="0"/>
              <a:t>Talaalka COVID-19, sida talaalada kale, wuxuu baraa jirkena in uu soo saaro unugyada brotiinka ee la dirira firuska ka dambeeyo COVID-19, si looga hortago cudurka mustaqbalka.  </a:t>
            </a:r>
          </a:p>
          <a:p>
            <a:pPr marL="171450" lvl="0" indent="-171450" algn="l" rtl="0">
              <a:buFontTx/>
              <a:buChar char="-"/>
            </a:pPr>
            <a:r>
              <a:rPr lang="so-SO" b="0" i="0" u="none" baseline="0" dirty="0"/>
              <a:t>Iminka ma jirto caddeyn muujisa in unugyada brotiinka (antibodies) ee ka samaysma talaalka COVID-19 sabab u noqon doonaan dhibatooyinka la xariira xaamilonimada, kana mid ah koriimada ibada. </a:t>
            </a:r>
          </a:p>
          <a:p>
            <a:pPr marL="171450" lvl="0" indent="-171450" algn="l" rtl="0">
              <a:buFontTx/>
              <a:buChar char="-"/>
            </a:pPr>
            <a:r>
              <a:rPr lang="so-SO" b="0" i="0" u="none" baseline="0" dirty="0"/>
              <a:t>Dhab ahaan, ma jirto caddeyn in dhibatooyinka riminta yahiin waxyeelo ka dhasha MID ka mid ah talaalka. </a:t>
            </a:r>
          </a:p>
          <a:p>
            <a:pPr algn="l" rtl="0"/>
            <a:r>
              <a:rPr lang="so-SO" b="0" i="0" u="none" baseline="0" dirty="0"/>
              <a:t> </a:t>
            </a:r>
          </a:p>
          <a:p>
            <a:endParaRPr lang="so-SO" dirty="0"/>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19</a:t>
            </a:fld>
            <a:endParaRPr lang="so-SO"/>
          </a:p>
        </p:txBody>
      </p:sp>
    </p:spTree>
    <p:extLst>
      <p:ext uri="{BB962C8B-B14F-4D97-AF65-F5344CB8AC3E}">
        <p14:creationId xmlns:p14="http://schemas.microsoft.com/office/powerpoint/2010/main" val="3219355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o-SO"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20</a:t>
            </a:fld>
            <a:endParaRPr lang="so-SO"/>
          </a:p>
        </p:txBody>
      </p:sp>
    </p:spTree>
    <p:extLst>
      <p:ext uri="{BB962C8B-B14F-4D97-AF65-F5344CB8AC3E}">
        <p14:creationId xmlns:p14="http://schemas.microsoft.com/office/powerpoint/2010/main" val="111083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o-SO" dirty="0"/>
          </a:p>
        </p:txBody>
      </p:sp>
      <p:sp>
        <p:nvSpPr>
          <p:cNvPr id="4" name="Slide Number Placeholder 3"/>
          <p:cNvSpPr>
            <a:spLocks noGrp="1"/>
          </p:cNvSpPr>
          <p:nvPr>
            <p:ph type="sldNum" sz="quarter" idx="10"/>
          </p:nvPr>
        </p:nvSpPr>
        <p:spPr/>
        <p:txBody>
          <a:bodyPr/>
          <a:lstStyle/>
          <a:p>
            <a:pPr algn="l" rtl="0"/>
            <a:fld id="{D34CBBDB-52D0-FE4C-8729-D7393D454E10}" type="slidenum">
              <a:rPr/>
              <a:pPr algn="l" rtl="0"/>
              <a:t>2</a:t>
            </a:fld>
            <a:endParaRPr lang="so-SO"/>
          </a:p>
        </p:txBody>
      </p:sp>
    </p:spTree>
    <p:extLst>
      <p:ext uri="{BB962C8B-B14F-4D97-AF65-F5344CB8AC3E}">
        <p14:creationId xmlns:p14="http://schemas.microsoft.com/office/powerpoint/2010/main" val="2849450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olidFill>
                  <a:srgbClr val="FFFF00"/>
                </a:solidFill>
              </a:rPr>
              <a:t>Fiirooyinka</a:t>
            </a:r>
            <a:r>
              <a:rPr lang="en-US" dirty="0">
                <a:solidFill>
                  <a:srgbClr val="FFFF00"/>
                </a:solidFill>
              </a:rPr>
              <a:t>:</a:t>
            </a:r>
          </a:p>
          <a:p>
            <a:pPr marL="171450" indent="-171450">
              <a:buFont typeface="Arial" panose="020B0604020202020204" pitchFamily="34" charset="0"/>
              <a:buChar char="•"/>
            </a:pPr>
            <a:r>
              <a:rPr lang="en-US" dirty="0" err="1">
                <a:solidFill>
                  <a:srgbClr val="FFFF00"/>
                </a:solidFill>
              </a:rPr>
              <a:t>Tallaalka</a:t>
            </a:r>
            <a:r>
              <a:rPr lang="en-US" dirty="0">
                <a:solidFill>
                  <a:srgbClr val="FFFF00"/>
                </a:solidFill>
              </a:rPr>
              <a:t> Covid-19 </a:t>
            </a:r>
            <a:r>
              <a:rPr lang="en-US" dirty="0" err="1">
                <a:solidFill>
                  <a:srgbClr val="FFFF00"/>
                </a:solidFill>
              </a:rPr>
              <a:t>ee</a:t>
            </a:r>
            <a:r>
              <a:rPr lang="en-US" dirty="0">
                <a:solidFill>
                  <a:srgbClr val="FFFF00"/>
                </a:solidFill>
              </a:rPr>
              <a:t> Pfizer</a:t>
            </a:r>
            <a:r>
              <a:rPr lang="en-US" baseline="0" dirty="0">
                <a:solidFill>
                  <a:srgbClr val="FFFF00"/>
                </a:solidFill>
              </a:rPr>
              <a:t> 90% </a:t>
            </a:r>
            <a:r>
              <a:rPr lang="en-US" baseline="0" dirty="0" err="1">
                <a:solidFill>
                  <a:srgbClr val="FFFF00"/>
                </a:solidFill>
              </a:rPr>
              <a:t>ayuu</a:t>
            </a:r>
            <a:r>
              <a:rPr lang="en-US" baseline="0" dirty="0">
                <a:solidFill>
                  <a:srgbClr val="FFFF00"/>
                </a:solidFill>
              </a:rPr>
              <a:t> </a:t>
            </a:r>
            <a:r>
              <a:rPr lang="en-US" baseline="0" dirty="0" err="1">
                <a:solidFill>
                  <a:srgbClr val="FFFF00"/>
                </a:solidFill>
              </a:rPr>
              <a:t>ka</a:t>
            </a:r>
            <a:r>
              <a:rPr lang="en-US" baseline="0" dirty="0">
                <a:solidFill>
                  <a:srgbClr val="FFFF00"/>
                </a:solidFill>
              </a:rPr>
              <a:t> </a:t>
            </a:r>
            <a:r>
              <a:rPr lang="en-US" baseline="0" dirty="0" err="1">
                <a:solidFill>
                  <a:srgbClr val="FFFF00"/>
                </a:solidFill>
              </a:rPr>
              <a:t>waxtar</a:t>
            </a:r>
            <a:r>
              <a:rPr lang="en-US" baseline="0" dirty="0">
                <a:solidFill>
                  <a:srgbClr val="FFFF00"/>
                </a:solidFill>
              </a:rPr>
              <a:t>  u </a:t>
            </a:r>
            <a:r>
              <a:rPr lang="en-US" baseline="0" dirty="0" err="1">
                <a:solidFill>
                  <a:srgbClr val="FFFF00"/>
                </a:solidFill>
              </a:rPr>
              <a:t>leeyahay</a:t>
            </a:r>
            <a:r>
              <a:rPr lang="en-US" baseline="0" dirty="0">
                <a:solidFill>
                  <a:srgbClr val="FFFF00"/>
                </a:solidFill>
              </a:rPr>
              <a:t> </a:t>
            </a:r>
            <a:r>
              <a:rPr lang="en-US" baseline="0" dirty="0" err="1">
                <a:solidFill>
                  <a:srgbClr val="FFFF00"/>
                </a:solidFill>
              </a:rPr>
              <a:t>ka</a:t>
            </a:r>
            <a:r>
              <a:rPr lang="en-US" baseline="0" dirty="0">
                <a:solidFill>
                  <a:srgbClr val="FFFF00"/>
                </a:solidFill>
              </a:rPr>
              <a:t> </a:t>
            </a:r>
            <a:r>
              <a:rPr lang="en-US" baseline="0" dirty="0" err="1">
                <a:solidFill>
                  <a:srgbClr val="FFFF00"/>
                </a:solidFill>
              </a:rPr>
              <a:t>hortagga</a:t>
            </a:r>
            <a:r>
              <a:rPr lang="en-US" baseline="0" dirty="0">
                <a:solidFill>
                  <a:srgbClr val="FFFF00"/>
                </a:solidFill>
              </a:rPr>
              <a:t> Covid-19 </a:t>
            </a:r>
            <a:r>
              <a:rPr lang="en-US" baseline="0" dirty="0" err="1">
                <a:solidFill>
                  <a:srgbClr val="FFFF00"/>
                </a:solidFill>
              </a:rPr>
              <a:t>carruurta</a:t>
            </a:r>
            <a:r>
              <a:rPr lang="en-US" baseline="0" dirty="0">
                <a:solidFill>
                  <a:srgbClr val="FFFF00"/>
                </a:solidFill>
              </a:rPr>
              <a:t>  </a:t>
            </a:r>
            <a:r>
              <a:rPr lang="en-US" baseline="0" dirty="0" err="1">
                <a:solidFill>
                  <a:srgbClr val="FFFF00"/>
                </a:solidFill>
              </a:rPr>
              <a:t>da’aha</a:t>
            </a:r>
            <a:r>
              <a:rPr lang="en-US" baseline="0" dirty="0">
                <a:solidFill>
                  <a:srgbClr val="FFFF00"/>
                </a:solidFill>
              </a:rPr>
              <a:t> 5 </a:t>
            </a:r>
            <a:r>
              <a:rPr lang="en-US" baseline="0" dirty="0" err="1">
                <a:solidFill>
                  <a:srgbClr val="FFFF00"/>
                </a:solidFill>
              </a:rPr>
              <a:t>ilaa</a:t>
            </a:r>
            <a:r>
              <a:rPr lang="en-US" baseline="0" dirty="0">
                <a:solidFill>
                  <a:srgbClr val="FFFF00"/>
                </a:solidFill>
              </a:rPr>
              <a:t> 11 </a:t>
            </a:r>
            <a:r>
              <a:rPr lang="en-US" baseline="0" dirty="0" err="1">
                <a:solidFill>
                  <a:srgbClr val="FFFF00"/>
                </a:solidFill>
              </a:rPr>
              <a:t>sanadood</a:t>
            </a:r>
            <a:r>
              <a:rPr lang="en-US" baseline="0" dirty="0">
                <a:solidFill>
                  <a:srgbClr val="FFFF00"/>
                </a:solidFill>
              </a:rPr>
              <a:t>.</a:t>
            </a:r>
          </a:p>
          <a:p>
            <a:pPr marL="171450" indent="-171450">
              <a:buFont typeface="Arial" panose="020B0604020202020204" pitchFamily="34" charset="0"/>
              <a:buChar char="•"/>
            </a:pPr>
            <a:r>
              <a:rPr lang="en-US" baseline="0" dirty="0">
                <a:solidFill>
                  <a:srgbClr val="FFFF00"/>
                </a:solidFill>
              </a:rPr>
              <a:t>In la </a:t>
            </a:r>
            <a:r>
              <a:rPr lang="en-US" baseline="0" dirty="0" err="1">
                <a:solidFill>
                  <a:srgbClr val="FFFF00"/>
                </a:solidFill>
              </a:rPr>
              <a:t>tallaalo</a:t>
            </a:r>
            <a:r>
              <a:rPr lang="en-US" baseline="0" dirty="0">
                <a:solidFill>
                  <a:srgbClr val="FFFF00"/>
                </a:solidFill>
              </a:rPr>
              <a:t> </a:t>
            </a:r>
            <a:r>
              <a:rPr lang="en-US" baseline="0" dirty="0" err="1">
                <a:solidFill>
                  <a:srgbClr val="FFFF00"/>
                </a:solidFill>
              </a:rPr>
              <a:t>carruurtu</a:t>
            </a:r>
            <a:r>
              <a:rPr lang="en-US" baseline="0" dirty="0">
                <a:solidFill>
                  <a:srgbClr val="FFFF00"/>
                </a:solidFill>
              </a:rPr>
              <a:t> </a:t>
            </a:r>
            <a:r>
              <a:rPr lang="en-US" baseline="0" dirty="0" err="1">
                <a:solidFill>
                  <a:srgbClr val="FFFF00"/>
                </a:solidFill>
              </a:rPr>
              <a:t>waxay</a:t>
            </a:r>
            <a:r>
              <a:rPr lang="en-US" baseline="0" dirty="0">
                <a:solidFill>
                  <a:srgbClr val="FFFF00"/>
                </a:solidFill>
              </a:rPr>
              <a:t> </a:t>
            </a:r>
            <a:r>
              <a:rPr lang="en-US" baseline="0" dirty="0" err="1">
                <a:solidFill>
                  <a:srgbClr val="FFFF00"/>
                </a:solidFill>
              </a:rPr>
              <a:t>caawisaa</a:t>
            </a:r>
            <a:r>
              <a:rPr lang="en-US" baseline="0" dirty="0">
                <a:solidFill>
                  <a:srgbClr val="FFFF00"/>
                </a:solidFill>
              </a:rPr>
              <a:t> la </a:t>
            </a:r>
            <a:r>
              <a:rPr lang="en-US" baseline="0" dirty="0" err="1">
                <a:solidFill>
                  <a:srgbClr val="FFFF00"/>
                </a:solidFill>
              </a:rPr>
              <a:t>dagaalanka</a:t>
            </a:r>
            <a:r>
              <a:rPr lang="en-US" baseline="0" dirty="0">
                <a:solidFill>
                  <a:srgbClr val="FFFF00"/>
                </a:solidFill>
              </a:rPr>
              <a:t> Covid-19, </a:t>
            </a:r>
            <a:r>
              <a:rPr lang="en-US" baseline="0" dirty="0" err="1">
                <a:solidFill>
                  <a:srgbClr val="FFFF00"/>
                </a:solidFill>
              </a:rPr>
              <a:t>siiba</a:t>
            </a:r>
            <a:r>
              <a:rPr lang="en-US" baseline="0" dirty="0">
                <a:solidFill>
                  <a:srgbClr val="FFFF00"/>
                </a:solidFill>
              </a:rPr>
              <a:t> </a:t>
            </a:r>
            <a:r>
              <a:rPr lang="en-US" baseline="0" dirty="0" err="1">
                <a:solidFill>
                  <a:srgbClr val="FFFF00"/>
                </a:solidFill>
              </a:rPr>
              <a:t>waxay</a:t>
            </a:r>
            <a:r>
              <a:rPr lang="en-US" baseline="0" dirty="0">
                <a:solidFill>
                  <a:srgbClr val="FFFF00"/>
                </a:solidFill>
              </a:rPr>
              <a:t> </a:t>
            </a:r>
            <a:r>
              <a:rPr lang="en-US" baseline="0" dirty="0" err="1">
                <a:solidFill>
                  <a:srgbClr val="FFFF00"/>
                </a:solidFill>
              </a:rPr>
              <a:t>yaraysaa</a:t>
            </a:r>
            <a:r>
              <a:rPr lang="en-US" baseline="0" dirty="0">
                <a:solidFill>
                  <a:srgbClr val="FFFF00"/>
                </a:solidFill>
              </a:rPr>
              <a:t> </a:t>
            </a:r>
            <a:r>
              <a:rPr lang="en-US" baseline="0" dirty="0" err="1">
                <a:solidFill>
                  <a:srgbClr val="FFFF00"/>
                </a:solidFill>
              </a:rPr>
              <a:t>dhibaatooyinka</a:t>
            </a:r>
            <a:r>
              <a:rPr lang="en-US" baseline="0" dirty="0">
                <a:solidFill>
                  <a:srgbClr val="FFFF00"/>
                </a:solidFill>
              </a:rPr>
              <a:t> </a:t>
            </a:r>
            <a:r>
              <a:rPr lang="en-US" baseline="0" dirty="0" err="1">
                <a:solidFill>
                  <a:srgbClr val="FFFF00"/>
                </a:solidFill>
              </a:rPr>
              <a:t>waxbarashadda</a:t>
            </a:r>
            <a:r>
              <a:rPr lang="en-US" baseline="0" dirty="0">
                <a:solidFill>
                  <a:srgbClr val="FFFF00"/>
                </a:solidFill>
              </a:rPr>
              <a:t> </a:t>
            </a:r>
            <a:r>
              <a:rPr lang="en-US" baseline="0" dirty="0" err="1">
                <a:solidFill>
                  <a:srgbClr val="FFFF00"/>
                </a:solidFill>
              </a:rPr>
              <a:t>qof</a:t>
            </a:r>
            <a:r>
              <a:rPr lang="en-US" baseline="0" dirty="0">
                <a:solidFill>
                  <a:srgbClr val="FFFF00"/>
                </a:solidFill>
              </a:rPr>
              <a:t> </a:t>
            </a:r>
            <a:r>
              <a:rPr lang="en-US" baseline="0" dirty="0" err="1">
                <a:solidFill>
                  <a:srgbClr val="FFFF00"/>
                </a:solidFill>
              </a:rPr>
              <a:t>ahaaneed</a:t>
            </a:r>
            <a:r>
              <a:rPr lang="en-US" baseline="0" dirty="0">
                <a:solidFill>
                  <a:srgbClr val="FFFF00"/>
                </a:solidFill>
              </a:rPr>
              <a:t> </a:t>
            </a:r>
            <a:r>
              <a:rPr lang="en-US" baseline="0" dirty="0" err="1">
                <a:solidFill>
                  <a:srgbClr val="FFFF00"/>
                </a:solidFill>
              </a:rPr>
              <a:t>iyo</a:t>
            </a:r>
            <a:r>
              <a:rPr lang="en-US" baseline="0" dirty="0">
                <a:solidFill>
                  <a:srgbClr val="FFFF00"/>
                </a:solidFill>
              </a:rPr>
              <a:t> </a:t>
            </a:r>
            <a:r>
              <a:rPr lang="en-US" baseline="0" dirty="0" err="1">
                <a:solidFill>
                  <a:srgbClr val="FFFF00"/>
                </a:solidFill>
              </a:rPr>
              <a:t>hawlaha</a:t>
            </a:r>
            <a:r>
              <a:rPr lang="en-US" baseline="0" dirty="0">
                <a:solidFill>
                  <a:srgbClr val="FFFF00"/>
                </a:solidFill>
              </a:rPr>
              <a:t> </a:t>
            </a:r>
            <a:r>
              <a:rPr lang="en-US" baseline="0" dirty="0" err="1">
                <a:solidFill>
                  <a:srgbClr val="FFFF00"/>
                </a:solidFill>
              </a:rPr>
              <a:t>kooxda</a:t>
            </a:r>
            <a:r>
              <a:rPr lang="en-US" baseline="0" dirty="0">
                <a:solidFill>
                  <a:srgbClr val="FFFF00"/>
                </a:solidFill>
              </a:rPr>
              <a:t> </a:t>
            </a:r>
            <a:r>
              <a:rPr lang="en-US" baseline="0" dirty="0" err="1">
                <a:solidFill>
                  <a:srgbClr val="FFFF00"/>
                </a:solidFill>
              </a:rPr>
              <a:t>iyadodo</a:t>
            </a:r>
            <a:r>
              <a:rPr lang="en-US" baseline="0" dirty="0">
                <a:solidFill>
                  <a:srgbClr val="FFFF00"/>
                </a:solidFill>
              </a:rPr>
              <a:t> </a:t>
            </a:r>
            <a:r>
              <a:rPr lang="en-US" baseline="0" dirty="0" err="1">
                <a:solidFill>
                  <a:srgbClr val="FFFF00"/>
                </a:solidFill>
              </a:rPr>
              <a:t>yaraynaysa</a:t>
            </a:r>
            <a:r>
              <a:rPr lang="en-US" baseline="0" dirty="0">
                <a:solidFill>
                  <a:srgbClr val="FFFF00"/>
                </a:solidFill>
              </a:rPr>
              <a:t> </a:t>
            </a:r>
            <a:r>
              <a:rPr lang="en-US" baseline="0" dirty="0" err="1">
                <a:solidFill>
                  <a:srgbClr val="FFFF00"/>
                </a:solidFill>
              </a:rPr>
              <a:t>ku</a:t>
            </a:r>
            <a:r>
              <a:rPr lang="en-US" baseline="0" dirty="0">
                <a:solidFill>
                  <a:srgbClr val="FFFF00"/>
                </a:solidFill>
              </a:rPr>
              <a:t> </a:t>
            </a:r>
            <a:r>
              <a:rPr lang="en-US" baseline="0" dirty="0" err="1">
                <a:solidFill>
                  <a:srgbClr val="FFFF00"/>
                </a:solidFill>
              </a:rPr>
              <a:t>faafida</a:t>
            </a:r>
            <a:r>
              <a:rPr lang="en-US" baseline="0" dirty="0">
                <a:solidFill>
                  <a:srgbClr val="FFFF00"/>
                </a:solidFill>
              </a:rPr>
              <a:t> </a:t>
            </a:r>
            <a:r>
              <a:rPr lang="en-US" baseline="0" dirty="0" err="1">
                <a:solidFill>
                  <a:srgbClr val="FFFF00"/>
                </a:solidFill>
              </a:rPr>
              <a:t>bulshadda</a:t>
            </a:r>
            <a:r>
              <a:rPr lang="en-US" baseline="0" dirty="0">
                <a:solidFill>
                  <a:srgbClr val="FFFF00"/>
                </a:solidFill>
              </a:rPr>
              <a:t> </a:t>
            </a:r>
            <a:r>
              <a:rPr lang="en-US" baseline="0" dirty="0" err="1">
                <a:solidFill>
                  <a:srgbClr val="FFFF00"/>
                </a:solidFill>
              </a:rPr>
              <a:t>dhexdeeda</a:t>
            </a:r>
            <a:r>
              <a:rPr lang="en-US" baseline="0" dirty="0">
                <a:solidFill>
                  <a:srgbClr val="FFFF00"/>
                </a:solidFill>
              </a:rPr>
              <a:t>.</a:t>
            </a:r>
          </a:p>
          <a:p>
            <a:pPr marL="171450" indent="-171450">
              <a:buFont typeface="Arial" panose="020B0604020202020204" pitchFamily="34" charset="0"/>
              <a:buChar char="•"/>
            </a:pPr>
            <a:r>
              <a:rPr lang="en-US" baseline="0" dirty="0" err="1">
                <a:solidFill>
                  <a:srgbClr val="FFFF00"/>
                </a:solidFill>
              </a:rPr>
              <a:t>Fal</a:t>
            </a:r>
            <a:r>
              <a:rPr lang="en-US" baseline="0" dirty="0">
                <a:solidFill>
                  <a:srgbClr val="FFFF00"/>
                </a:solidFill>
              </a:rPr>
              <a:t> </a:t>
            </a:r>
            <a:r>
              <a:rPr lang="en-US" baseline="0" dirty="0" err="1">
                <a:solidFill>
                  <a:srgbClr val="FFFF00"/>
                </a:solidFill>
              </a:rPr>
              <a:t>celin</a:t>
            </a:r>
            <a:r>
              <a:rPr lang="en-US" baseline="0" dirty="0">
                <a:solidFill>
                  <a:srgbClr val="FFFF00"/>
                </a:solidFill>
              </a:rPr>
              <a:t> </a:t>
            </a:r>
            <a:r>
              <a:rPr lang="en-US" baseline="0" dirty="0" err="1">
                <a:solidFill>
                  <a:srgbClr val="FFFF00"/>
                </a:solidFill>
              </a:rPr>
              <a:t>xun</a:t>
            </a:r>
            <a:r>
              <a:rPr lang="en-US" baseline="0" dirty="0">
                <a:solidFill>
                  <a:srgbClr val="FFFF00"/>
                </a:solidFill>
              </a:rPr>
              <a:t> </a:t>
            </a:r>
            <a:r>
              <a:rPr lang="en-US" baseline="0" dirty="0" err="1">
                <a:solidFill>
                  <a:srgbClr val="FFFF00"/>
                </a:solidFill>
              </a:rPr>
              <a:t>ayay</a:t>
            </a:r>
            <a:r>
              <a:rPr lang="en-US" baseline="0" dirty="0">
                <a:solidFill>
                  <a:srgbClr val="FFFF00"/>
                </a:solidFill>
              </a:rPr>
              <a:t> </a:t>
            </a:r>
            <a:r>
              <a:rPr lang="en-US" baseline="0" dirty="0" err="1">
                <a:solidFill>
                  <a:srgbClr val="FFFF00"/>
                </a:solidFill>
              </a:rPr>
              <a:t>lahaan</a:t>
            </a:r>
            <a:r>
              <a:rPr lang="en-US" baseline="0" dirty="0">
                <a:solidFill>
                  <a:srgbClr val="FFFF00"/>
                </a:solidFill>
              </a:rPr>
              <a:t> </a:t>
            </a:r>
            <a:r>
              <a:rPr lang="en-US" baseline="0" dirty="0" err="1">
                <a:solidFill>
                  <a:srgbClr val="FFFF00"/>
                </a:solidFill>
              </a:rPr>
              <a:t>karana</a:t>
            </a:r>
            <a:r>
              <a:rPr lang="en-US" baseline="0" dirty="0">
                <a:solidFill>
                  <a:srgbClr val="FFFF00"/>
                </a:solidFill>
              </a:rPr>
              <a:t> </a:t>
            </a:r>
            <a:r>
              <a:rPr lang="en-US" baseline="0" dirty="0" err="1">
                <a:solidFill>
                  <a:srgbClr val="FFFF00"/>
                </a:solidFill>
              </a:rPr>
              <a:t>carururtu</a:t>
            </a:r>
            <a:r>
              <a:rPr lang="en-US" baseline="0" dirty="0">
                <a:solidFill>
                  <a:srgbClr val="FFFF00"/>
                </a:solidFill>
              </a:rPr>
              <a:t> </a:t>
            </a:r>
            <a:r>
              <a:rPr lang="en-US" baseline="0" dirty="0" err="1">
                <a:solidFill>
                  <a:srgbClr val="FFFF00"/>
                </a:solidFill>
              </a:rPr>
              <a:t>oo</a:t>
            </a:r>
            <a:r>
              <a:rPr lang="en-US" baseline="0" dirty="0">
                <a:solidFill>
                  <a:srgbClr val="FFFF00"/>
                </a:solidFill>
              </a:rPr>
              <a:t> la mid ah </a:t>
            </a:r>
            <a:r>
              <a:rPr lang="en-US" baseline="0" dirty="0" err="1">
                <a:solidFill>
                  <a:srgbClr val="FFFF00"/>
                </a:solidFill>
              </a:rPr>
              <a:t>kuwan</a:t>
            </a:r>
            <a:r>
              <a:rPr lang="en-US" baseline="0" dirty="0">
                <a:solidFill>
                  <a:srgbClr val="FFFF00"/>
                </a:solidFill>
              </a:rPr>
              <a:t> </a:t>
            </a:r>
            <a:r>
              <a:rPr lang="en-US" baseline="0" dirty="0" err="1">
                <a:solidFill>
                  <a:srgbClr val="FFFF00"/>
                </a:solidFill>
              </a:rPr>
              <a:t>lagu</a:t>
            </a:r>
            <a:r>
              <a:rPr lang="en-US" baseline="0" dirty="0">
                <a:solidFill>
                  <a:srgbClr val="FFFF00"/>
                </a:solidFill>
              </a:rPr>
              <a:t> </a:t>
            </a:r>
            <a:r>
              <a:rPr lang="en-US" baseline="0" dirty="0" err="1">
                <a:solidFill>
                  <a:srgbClr val="FFFF00"/>
                </a:solidFill>
              </a:rPr>
              <a:t>arko</a:t>
            </a:r>
            <a:r>
              <a:rPr lang="en-US" baseline="0" dirty="0">
                <a:solidFill>
                  <a:srgbClr val="FFFF00"/>
                </a:solidFill>
              </a:rPr>
              <a:t> </a:t>
            </a:r>
            <a:r>
              <a:rPr lang="en-US" baseline="0" dirty="0" err="1">
                <a:solidFill>
                  <a:srgbClr val="FFFF00"/>
                </a:solidFill>
              </a:rPr>
              <a:t>dadka</a:t>
            </a:r>
            <a:r>
              <a:rPr lang="en-US" baseline="0" dirty="0">
                <a:solidFill>
                  <a:srgbClr val="FFFF00"/>
                </a:solidFill>
              </a:rPr>
              <a:t> </a:t>
            </a:r>
            <a:r>
              <a:rPr lang="en-US" baseline="0" dirty="0" err="1">
                <a:solidFill>
                  <a:srgbClr val="FFFF00"/>
                </a:solidFill>
              </a:rPr>
              <a:t>waa</a:t>
            </a:r>
            <a:r>
              <a:rPr lang="en-US" baseline="0" dirty="0">
                <a:solidFill>
                  <a:srgbClr val="FFFF00"/>
                </a:solidFill>
              </a:rPr>
              <a:t> </a:t>
            </a:r>
            <a:r>
              <a:rPr lang="en-US" baseline="0" dirty="0" err="1">
                <a:solidFill>
                  <a:srgbClr val="FFFF00"/>
                </a:solidFill>
              </a:rPr>
              <a:t>wayn</a:t>
            </a:r>
            <a:r>
              <a:rPr lang="en-US" baseline="0" dirty="0">
                <a:solidFill>
                  <a:srgbClr val="FFFF00"/>
                </a:solidFill>
              </a:rPr>
              <a:t> </a:t>
            </a:r>
            <a:r>
              <a:rPr lang="en-US" baseline="0" dirty="0" err="1">
                <a:solidFill>
                  <a:srgbClr val="FFFF00"/>
                </a:solidFill>
              </a:rPr>
              <a:t>iyo</a:t>
            </a:r>
            <a:r>
              <a:rPr lang="en-US" baseline="0" dirty="0">
                <a:solidFill>
                  <a:srgbClr val="FFFF00"/>
                </a:solidFill>
              </a:rPr>
              <a:t> </a:t>
            </a:r>
            <a:r>
              <a:rPr lang="en-US" baseline="0" dirty="0" err="1">
                <a:solidFill>
                  <a:srgbClr val="FFFF00"/>
                </a:solidFill>
              </a:rPr>
              <a:t>tallaalada</a:t>
            </a:r>
            <a:r>
              <a:rPr lang="en-US" baseline="0" dirty="0">
                <a:solidFill>
                  <a:srgbClr val="FFFF00"/>
                </a:solidFill>
              </a:rPr>
              <a:t> kale, </a:t>
            </a:r>
            <a:r>
              <a:rPr lang="en-US" baseline="0" dirty="0" err="1">
                <a:solidFill>
                  <a:srgbClr val="FFFF00"/>
                </a:solidFill>
              </a:rPr>
              <a:t>waxaa</a:t>
            </a:r>
            <a:r>
              <a:rPr lang="en-US" baseline="0" dirty="0">
                <a:solidFill>
                  <a:srgbClr val="FFFF00"/>
                </a:solidFill>
              </a:rPr>
              <a:t> </a:t>
            </a:r>
            <a:r>
              <a:rPr lang="en-US" baseline="0" dirty="0" err="1">
                <a:solidFill>
                  <a:srgbClr val="FFFF00"/>
                </a:solidFill>
              </a:rPr>
              <a:t>jira</a:t>
            </a:r>
            <a:r>
              <a:rPr lang="en-US" baseline="0" dirty="0">
                <a:solidFill>
                  <a:srgbClr val="FFFF00"/>
                </a:solidFill>
              </a:rPr>
              <a:t> </a:t>
            </a:r>
            <a:r>
              <a:rPr lang="en-US" baseline="0" dirty="0" err="1">
                <a:solidFill>
                  <a:srgbClr val="FFFF00"/>
                </a:solidFill>
              </a:rPr>
              <a:t>calaamado</a:t>
            </a:r>
            <a:r>
              <a:rPr lang="en-US" baseline="0" dirty="0">
                <a:solidFill>
                  <a:srgbClr val="FFFF00"/>
                </a:solidFill>
              </a:rPr>
              <a:t>  </a:t>
            </a:r>
            <a:r>
              <a:rPr lang="en-US" baseline="0" dirty="0" err="1">
                <a:solidFill>
                  <a:srgbClr val="FFFF00"/>
                </a:solidFill>
              </a:rPr>
              <a:t>caadi</a:t>
            </a:r>
            <a:r>
              <a:rPr lang="en-US" baseline="0" dirty="0">
                <a:solidFill>
                  <a:srgbClr val="FFFF00"/>
                </a:solidFill>
              </a:rPr>
              <a:t> ah </a:t>
            </a:r>
            <a:r>
              <a:rPr lang="en-US" baseline="0" dirty="0" err="1">
                <a:solidFill>
                  <a:srgbClr val="FFFF00"/>
                </a:solidFill>
              </a:rPr>
              <a:t>oo</a:t>
            </a:r>
            <a:r>
              <a:rPr lang="en-US" baseline="0" dirty="0">
                <a:solidFill>
                  <a:srgbClr val="FFFF00"/>
                </a:solidFill>
              </a:rPr>
              <a:t> ah in </a:t>
            </a:r>
            <a:r>
              <a:rPr lang="en-US" baseline="0" dirty="0" err="1">
                <a:solidFill>
                  <a:srgbClr val="FFFF00"/>
                </a:solidFill>
              </a:rPr>
              <a:t>jidhkoodu</a:t>
            </a:r>
            <a:r>
              <a:rPr lang="en-US" baseline="0" dirty="0">
                <a:solidFill>
                  <a:srgbClr val="FFFF00"/>
                </a:solidFill>
              </a:rPr>
              <a:t> </a:t>
            </a:r>
            <a:r>
              <a:rPr lang="en-US" baseline="0" dirty="0" err="1">
                <a:solidFill>
                  <a:srgbClr val="FFFF00"/>
                </a:solidFill>
              </a:rPr>
              <a:t>dhisayo</a:t>
            </a:r>
            <a:r>
              <a:rPr lang="en-US" baseline="0" dirty="0">
                <a:solidFill>
                  <a:srgbClr val="FFFF00"/>
                </a:solidFill>
              </a:rPr>
              <a:t> </a:t>
            </a:r>
            <a:r>
              <a:rPr lang="en-US" baseline="0" dirty="0" err="1">
                <a:solidFill>
                  <a:srgbClr val="FFFF00"/>
                </a:solidFill>
              </a:rPr>
              <a:t>ilaalinta</a:t>
            </a:r>
            <a:r>
              <a:rPr lang="en-US" baseline="0" dirty="0">
                <a:solidFill>
                  <a:srgbClr val="FFFF00"/>
                </a:solidFill>
              </a:rPr>
              <a:t>, </a:t>
            </a:r>
            <a:r>
              <a:rPr lang="en-US" baseline="0" dirty="0" err="1">
                <a:solidFill>
                  <a:srgbClr val="FFFF00"/>
                </a:solidFill>
              </a:rPr>
              <a:t>laakiin</a:t>
            </a:r>
            <a:r>
              <a:rPr lang="en-US" baseline="0" dirty="0">
                <a:solidFill>
                  <a:srgbClr val="FFFF00"/>
                </a:solidFill>
              </a:rPr>
              <a:t> </a:t>
            </a:r>
            <a:r>
              <a:rPr lang="en-US" baseline="0" dirty="0" err="1">
                <a:solidFill>
                  <a:srgbClr val="FFFF00"/>
                </a:solidFill>
              </a:rPr>
              <a:t>waxay</a:t>
            </a:r>
            <a:r>
              <a:rPr lang="en-US" baseline="0" dirty="0">
                <a:solidFill>
                  <a:srgbClr val="FFFF00"/>
                </a:solidFill>
              </a:rPr>
              <a:t> </a:t>
            </a:r>
            <a:r>
              <a:rPr lang="en-US" baseline="0" dirty="0" err="1">
                <a:solidFill>
                  <a:srgbClr val="FFFF00"/>
                </a:solidFill>
              </a:rPr>
              <a:t>baaba’aan</a:t>
            </a:r>
            <a:r>
              <a:rPr lang="en-US" baseline="0" dirty="0">
                <a:solidFill>
                  <a:srgbClr val="FFFF00"/>
                </a:solidFill>
              </a:rPr>
              <a:t> </a:t>
            </a:r>
            <a:r>
              <a:rPr lang="en-US" baseline="0" dirty="0" err="1">
                <a:solidFill>
                  <a:srgbClr val="FFFF00"/>
                </a:solidFill>
              </a:rPr>
              <a:t>dhowr</a:t>
            </a:r>
            <a:r>
              <a:rPr lang="en-US" baseline="0" dirty="0">
                <a:solidFill>
                  <a:srgbClr val="FFFF00"/>
                </a:solidFill>
              </a:rPr>
              <a:t> </a:t>
            </a:r>
            <a:r>
              <a:rPr lang="en-US" baseline="0" dirty="0" err="1">
                <a:solidFill>
                  <a:srgbClr val="FFFF00"/>
                </a:solidFill>
              </a:rPr>
              <a:t>maalmood</a:t>
            </a:r>
            <a:r>
              <a:rPr lang="en-US" baseline="0" dirty="0"/>
              <a:t>,</a:t>
            </a:r>
            <a:endParaRPr lang="so-SO" dirty="0"/>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21</a:t>
            </a:fld>
            <a:endParaRPr lang="so-SO"/>
          </a:p>
        </p:txBody>
      </p:sp>
    </p:spTree>
    <p:extLst>
      <p:ext uri="{BB962C8B-B14F-4D97-AF65-F5344CB8AC3E}">
        <p14:creationId xmlns:p14="http://schemas.microsoft.com/office/powerpoint/2010/main" val="2279551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o-SO" sz="1200" b="1" i="0" u="none" kern="1200" baseline="0">
                <a:solidFill>
                  <a:schemeClr val="tx1"/>
                </a:solidFill>
                <a:effectLst/>
                <a:latin typeface="+mn-lt"/>
                <a:ea typeface="+mn-ea"/>
                <a:cs typeface="+mn-cs"/>
              </a:rPr>
              <a:t>Maya.</a:t>
            </a:r>
            <a:r>
              <a:rPr lang="so-SO" sz="1200" b="0" i="0" u="none" kern="1200" baseline="0">
                <a:solidFill>
                  <a:schemeClr val="tx1"/>
                </a:solidFill>
                <a:effectLst/>
                <a:latin typeface="+mn-lt"/>
                <a:ea typeface="+mn-ea"/>
                <a:cs typeface="+mn-cs"/>
              </a:rPr>
              <a:t> Talaalka COVID-19 ma isbaddalaan ama sinna xariir lama laha DNA_daada.</a:t>
            </a:r>
          </a:p>
          <a:p>
            <a:pPr algn="l" rtl="0"/>
            <a:r>
              <a:rPr lang="so-SO" sz="1200" b="0" i="0" u="none" kern="1200" baseline="0">
                <a:solidFill>
                  <a:schemeClr val="tx1"/>
                </a:solidFill>
                <a:effectLst/>
                <a:latin typeface="+mn-lt"/>
                <a:ea typeface="+mn-ea"/>
                <a:cs typeface="+mn-cs"/>
              </a:rPr>
              <a:t> </a:t>
            </a:r>
          </a:p>
          <a:p>
            <a:pPr algn="l" rtl="0"/>
            <a:r>
              <a:rPr lang="so-SO" sz="1200" b="0" i="0" u="none" kern="1200" baseline="0">
                <a:solidFill>
                  <a:schemeClr val="tx1"/>
                </a:solidFill>
                <a:effectLst/>
                <a:latin typeface="+mn-lt"/>
                <a:ea typeface="+mn-ea"/>
                <a:cs typeface="+mn-cs"/>
              </a:rPr>
              <a:t>Talaalka wuxuu baraa siistemkena difaaca sida loola diriro firus khaas ah. Waxay la shaqeyaan difaaca dabiiciga jirka in uu bixiyo badbaadin.  Si uu u sameeyo shaqadiisa, talaalka COVID-19 uma baahna in uu galo gudaha nukleaska unugga, oo ah meesha DNA_dena ku jirto. Tan macnaheeda waxay tahay in talaalka uusan marna la xariirin DNA mana jirto si uu isu baddalo. </a:t>
            </a:r>
          </a:p>
          <a:p>
            <a:pPr algn="l" rtl="0"/>
            <a:r>
              <a:rPr lang="so-SO" sz="1200" b="0" i="0" u="none" kern="1200" baseline="0">
                <a:solidFill>
                  <a:schemeClr val="tx1"/>
                </a:solidFill>
                <a:effectLst/>
                <a:latin typeface="+mn-lt"/>
                <a:ea typeface="+mn-ea"/>
                <a:cs typeface="+mn-cs"/>
              </a:rPr>
              <a:t> </a:t>
            </a:r>
          </a:p>
          <a:p>
            <a:pPr algn="l" rtl="0"/>
            <a:r>
              <a:rPr lang="so-SO" sz="1200" b="0" i="0" u="none" kern="1200" baseline="0">
                <a:solidFill>
                  <a:schemeClr val="tx1"/>
                </a:solidFill>
                <a:effectLst/>
                <a:latin typeface="+mn-lt"/>
                <a:ea typeface="+mn-ea"/>
                <a:cs typeface="+mn-cs"/>
              </a:rPr>
              <a:t>Dhamaadka hawsha, jirkena wuxuu bartay sida uu cudurka isaga difaaco mustaqbalka. Jawaabtaas difaaca iyo soo saarka brotiinka difaaca jirka (antibodies) waa waxa naga badbaadiya cudurka haddii firuska dhabta ah uu soo galo jirkena. (ilaha: </a:t>
            </a:r>
            <a:r>
              <a:rPr lang="so-SO" sz="1200" b="0" i="0" u="sng" kern="1200" baseline="0">
                <a:solidFill>
                  <a:schemeClr val="tx1"/>
                </a:solidFill>
                <a:effectLst/>
                <a:latin typeface="+mn-lt"/>
                <a:ea typeface="+mn-ea"/>
                <a:cs typeface="+mn-cs"/>
              </a:rPr>
              <a:t>https://www.cdc.gov/coronavirus/2019-ncov/vaccines/facts.html) </a:t>
            </a:r>
            <a:endParaRPr lang="so-SO" dirty="0"/>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22</a:t>
            </a:fld>
            <a:endParaRPr lang="so-SO"/>
          </a:p>
        </p:txBody>
      </p:sp>
    </p:spTree>
    <p:extLst>
      <p:ext uri="{BB962C8B-B14F-4D97-AF65-F5344CB8AC3E}">
        <p14:creationId xmlns:p14="http://schemas.microsoft.com/office/powerpoint/2010/main" val="219003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lnSpc>
                <a:spcPct val="96000"/>
              </a:lnSpc>
              <a:spcBef>
                <a:spcPts val="0"/>
              </a:spcBef>
              <a:spcAft>
                <a:spcPts val="0"/>
              </a:spcAft>
              <a:buFont typeface="Arial" panose="020B0604020202020204" pitchFamily="34" charset="0"/>
              <a:buChar char="•"/>
              <a:tabLst>
                <a:tab pos="457200" algn="l"/>
              </a:tabLst>
            </a:pPr>
            <a:endParaRPr lang="so-SO"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96000"/>
              </a:lnSpc>
              <a:spcBef>
                <a:spcPts val="0"/>
              </a:spcBef>
              <a:spcAft>
                <a:spcPts val="0"/>
              </a:spcAft>
              <a:buFont typeface="Arial" panose="020B0604020202020204" pitchFamily="34" charset="0"/>
              <a:buChar char="•"/>
              <a:tabLst>
                <a:tab pos="457200" algn="l"/>
              </a:tabLst>
            </a:pPr>
            <a:r>
              <a:rPr lang="so-SO" sz="1800" b="0" i="0" u="none" baseline="0">
                <a:solidFill>
                  <a:srgbClr val="000000"/>
                </a:solidFill>
                <a:effectLst/>
                <a:latin typeface="Calibri" panose="020F0502020204030204" pitchFamily="34" charset="0"/>
                <a:ea typeface="Calibri" panose="020F0502020204030204" pitchFamily="34" charset="0"/>
                <a:cs typeface="Calibri" panose="020F0502020204030204" pitchFamily="34" charset="0"/>
              </a:rPr>
              <a:t>CDC waxay la socotaa isbaddalada firuska waddanka Mareykanka, kana mid ah isbaddalada nooca Delta. </a:t>
            </a:r>
            <a:endParaRPr lang="so-SO"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rtl="0">
              <a:lnSpc>
                <a:spcPct val="96000"/>
              </a:lnSpc>
              <a:spcBef>
                <a:spcPts val="0"/>
              </a:spcBef>
              <a:spcAft>
                <a:spcPts val="0"/>
              </a:spcAft>
              <a:buFont typeface="Arial" panose="020B0604020202020204" pitchFamily="34" charset="0"/>
              <a:buChar char="•"/>
              <a:tabLst>
                <a:tab pos="457200" algn="l"/>
              </a:tabLst>
            </a:pPr>
            <a:r>
              <a:rPr lang="so-SO" sz="1800" b="0" i="0" u="none" baseline="0">
                <a:solidFill>
                  <a:srgbClr val="000000"/>
                </a:solidFill>
                <a:effectLst/>
                <a:latin typeface="Calibri" panose="020F0502020204030204" pitchFamily="34" charset="0"/>
                <a:ea typeface="Calibri" panose="020F0502020204030204" pitchFamily="34" charset="0"/>
                <a:cs typeface="Calibri" panose="020F0502020204030204" pitchFamily="34" charset="0"/>
              </a:rPr>
              <a:t>Caalimiinta waxay ka shaqeyaan in ay in badan ka bartaan sida fudud uu nooc kasta u faafo, haddii ay sababi karaan cudur aad u darran, iyo haddii talaalka aan horay u haysano uu dadka ka badabaadin doono qaar ka mid ah noocyada COVID-19. </a:t>
            </a:r>
            <a:endParaRPr lang="so-SO"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so-SO" dirty="0"/>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23</a:t>
            </a:fld>
            <a:endParaRPr lang="so-SO"/>
          </a:p>
        </p:txBody>
      </p:sp>
    </p:spTree>
    <p:extLst>
      <p:ext uri="{BB962C8B-B14F-4D97-AF65-F5344CB8AC3E}">
        <p14:creationId xmlns:p14="http://schemas.microsoft.com/office/powerpoint/2010/main" val="1038847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6000"/>
              </a:lnSpc>
              <a:spcBef>
                <a:spcPts val="0"/>
              </a:spcBef>
              <a:spcAft>
                <a:spcPts val="0"/>
              </a:spcAft>
              <a:buFont typeface="Arial" panose="020B0604020202020204" pitchFamily="34" charset="0"/>
              <a:buNone/>
              <a:tabLst>
                <a:tab pos="457200" algn="l"/>
              </a:tabLst>
            </a:pPr>
            <a:r>
              <a:rPr lang="en-US" sz="1200" u="sng"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Qoraalo</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so-SO"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628650" marR="0" lvl="1" indent="-171450" algn="l" rtl="0">
              <a:lnSpc>
                <a:spcPct val="96000"/>
              </a:lnSpc>
              <a:spcBef>
                <a:spcPts val="0"/>
              </a:spcBef>
              <a:spcAft>
                <a:spcPts val="0"/>
              </a:spcAft>
              <a:buFont typeface="Wingdings" panose="05000000000000000000" pitchFamily="2" charset="2"/>
              <a:buChar char="§"/>
              <a:tabLst>
                <a:tab pos="457200" algn="l"/>
              </a:tabLst>
            </a:pPr>
            <a:r>
              <a:rPr lang="en-US" sz="1200" b="0" i="0" u="sng" kern="1200" baseline="0" dirty="0" err="1">
                <a:solidFill>
                  <a:schemeClr val="tx1"/>
                </a:solidFill>
                <a:effectLst/>
                <a:latin typeface="+mn-lt"/>
                <a:ea typeface="+mn-ea"/>
                <a:cs typeface="+mn-cs"/>
              </a:rPr>
              <a:t>Waxaad</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dooran</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kartaa</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tallaalka</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xoojinta</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aad</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doonayso</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Dadka</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qaar</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waxay</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dooni</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karaan</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nooca</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asal</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ahaan</a:t>
            </a:r>
            <a:r>
              <a:rPr lang="en-US" sz="1200" b="0" i="0" u="sng" kern="1200" baseline="0" dirty="0">
                <a:solidFill>
                  <a:schemeClr val="tx1"/>
                </a:solidFill>
                <a:effectLst/>
                <a:latin typeface="+mn-lt"/>
                <a:ea typeface="+mn-ea"/>
                <a:cs typeface="+mn-cs"/>
              </a:rPr>
              <a:t> la </a:t>
            </a:r>
            <a:r>
              <a:rPr lang="en-US" sz="1200" b="0" i="0" u="sng" kern="1200" baseline="0" dirty="0" err="1">
                <a:solidFill>
                  <a:schemeClr val="tx1"/>
                </a:solidFill>
                <a:effectLst/>
                <a:latin typeface="+mn-lt"/>
                <a:ea typeface="+mn-ea"/>
                <a:cs typeface="+mn-cs"/>
              </a:rPr>
              <a:t>helay</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kuwa</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kalena</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waxay</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dooni</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karaan</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inay</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helaan</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xoojiye</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ka</a:t>
            </a:r>
            <a:r>
              <a:rPr lang="en-US" sz="1200" b="0" i="0" u="sng" kern="1200" baseline="0" dirty="0">
                <a:solidFill>
                  <a:schemeClr val="tx1"/>
                </a:solidFill>
                <a:effectLst/>
                <a:latin typeface="+mn-lt"/>
                <a:ea typeface="+mn-ea"/>
                <a:cs typeface="+mn-cs"/>
              </a:rPr>
              <a:t> </a:t>
            </a:r>
            <a:r>
              <a:rPr lang="en-US" sz="1200" b="0" i="0" u="sng" kern="1200" baseline="0" dirty="0" err="1">
                <a:solidFill>
                  <a:schemeClr val="tx1"/>
                </a:solidFill>
                <a:effectLst/>
                <a:latin typeface="+mn-lt"/>
                <a:ea typeface="+mn-ea"/>
                <a:cs typeface="+mn-cs"/>
              </a:rPr>
              <a:t>duwan</a:t>
            </a:r>
            <a:r>
              <a:rPr lang="en-US" sz="1200" b="0" i="0" u="sng" kern="1200" baseline="0" dirty="0">
                <a:solidFill>
                  <a:schemeClr val="tx1"/>
                </a:solidFill>
                <a:effectLst/>
                <a:latin typeface="+mn-lt"/>
                <a:ea typeface="+mn-ea"/>
                <a:cs typeface="+mn-cs"/>
              </a:rPr>
              <a:t>.</a:t>
            </a:r>
          </a:p>
          <a:p>
            <a:pPr marL="628650" marR="0" lvl="1" indent="-171450" algn="l" rtl="0">
              <a:lnSpc>
                <a:spcPct val="96000"/>
              </a:lnSpc>
              <a:spcBef>
                <a:spcPts val="0"/>
              </a:spcBef>
              <a:spcAft>
                <a:spcPts val="0"/>
              </a:spcAft>
              <a:buFont typeface="Arial" panose="020B0604020202020204" pitchFamily="34" charset="0"/>
              <a:buChar char="•"/>
              <a:tabLst>
                <a:tab pos="457200" algn="l"/>
              </a:tabLst>
            </a:pPr>
            <a:r>
              <a:rPr lang="en-US" sz="1200" b="0" i="0" u="none" kern="1200" baseline="0" dirty="0" err="1">
                <a:solidFill>
                  <a:schemeClr val="tx1"/>
                </a:solidFill>
                <a:effectLst/>
                <a:latin typeface="+mn-lt"/>
                <a:ea typeface="+mn-ea"/>
                <a:cs typeface="+mn-cs"/>
              </a:rPr>
              <a:t>Waxa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aad</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qaadan</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kartaa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noocii</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hore</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ee</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talaalka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aad</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qaadatay</a:t>
            </a:r>
            <a:r>
              <a:rPr lang="en-US" sz="1200" b="0" i="0" u="none" kern="1200" baseline="0" dirty="0">
                <a:solidFill>
                  <a:schemeClr val="tx1"/>
                </a:solidFill>
                <a:effectLst/>
                <a:latin typeface="+mn-lt"/>
                <a:ea typeface="+mn-ea"/>
                <a:cs typeface="+mn-cs"/>
              </a:rPr>
              <a:t>.</a:t>
            </a:r>
          </a:p>
          <a:p>
            <a:pPr marL="628650" marR="0" lvl="1" indent="-171450" algn="l" rtl="0">
              <a:lnSpc>
                <a:spcPct val="96000"/>
              </a:lnSpc>
              <a:spcBef>
                <a:spcPts val="0"/>
              </a:spcBef>
              <a:spcAft>
                <a:spcPts val="0"/>
              </a:spcAft>
              <a:buFont typeface="Arial" panose="020B0604020202020204" pitchFamily="34" charset="0"/>
              <a:buChar char="•"/>
              <a:tabLst>
                <a:tab pos="457200" algn="l"/>
              </a:tabLst>
            </a:pPr>
            <a:r>
              <a:rPr lang="en-US" sz="1200" b="0" i="0" u="none" kern="1200" baseline="0" dirty="0" err="1">
                <a:solidFill>
                  <a:schemeClr val="tx1"/>
                </a:solidFill>
                <a:effectLst/>
                <a:latin typeface="+mn-lt"/>
                <a:ea typeface="+mn-ea"/>
                <a:cs typeface="+mn-cs"/>
              </a:rPr>
              <a:t>Waxaa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weli</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laguu</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arkaa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inaad</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wada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qaadatay</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talaalka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hadii</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aanad</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wada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dhamaysan</a:t>
            </a:r>
            <a:r>
              <a:rPr lang="en-US" sz="1200" b="0" i="0" u="none" kern="1200" baseline="0" dirty="0">
                <a:solidFill>
                  <a:schemeClr val="tx1"/>
                </a:solidFill>
                <a:effectLst/>
                <a:latin typeface="+mn-lt"/>
                <a:ea typeface="+mn-ea"/>
                <a:cs typeface="+mn-cs"/>
              </a:rPr>
              <a:t>.</a:t>
            </a:r>
          </a:p>
          <a:p>
            <a:pPr marL="457200" marR="0" lvl="1" indent="0" algn="l" rtl="0">
              <a:lnSpc>
                <a:spcPct val="96000"/>
              </a:lnSpc>
              <a:spcBef>
                <a:spcPts val="0"/>
              </a:spcBef>
              <a:spcAft>
                <a:spcPts val="0"/>
              </a:spcAft>
              <a:buFont typeface="Arial" panose="020B0604020202020204" pitchFamily="34" charset="0"/>
              <a:buNone/>
              <a:tabLst>
                <a:tab pos="457200" algn="l"/>
              </a:tabLst>
            </a:pPr>
            <a:r>
              <a:rPr lang="en-US" sz="1200" b="0" i="0" u="none" kern="1200" baseline="0" dirty="0" err="1">
                <a:solidFill>
                  <a:schemeClr val="tx1"/>
                </a:solidFill>
                <a:effectLst/>
                <a:latin typeface="+mn-lt"/>
                <a:ea typeface="+mn-ea"/>
                <a:cs typeface="+mn-cs"/>
              </a:rPr>
              <a:t>Saamaynta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caafimaad</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darada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kadib</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talaalku</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waxa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uu</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lamid</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yihiin</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kuwii</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hore</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aad</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labad</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talaal</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ugu</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aragtay</a:t>
            </a:r>
            <a:r>
              <a:rPr lang="en-US" sz="1200" b="0" i="0" u="none" kern="1200" baseline="0" dirty="0">
                <a:solidFill>
                  <a:schemeClr val="tx1"/>
                </a:solidFill>
                <a:effectLst/>
                <a:latin typeface="+mn-lt"/>
                <a:ea typeface="+mn-ea"/>
                <a:cs typeface="+mn-cs"/>
              </a:rPr>
              <a:t>.</a:t>
            </a:r>
          </a:p>
          <a:p>
            <a:pPr marL="628650" marR="0" lvl="1" indent="-171450" algn="l" rtl="0">
              <a:lnSpc>
                <a:spcPct val="96000"/>
              </a:lnSpc>
              <a:spcBef>
                <a:spcPts val="0"/>
              </a:spcBef>
              <a:spcAft>
                <a:spcPts val="0"/>
              </a:spcAft>
              <a:buFont typeface="Arial" panose="020B0604020202020204" pitchFamily="34" charset="0"/>
              <a:buChar char="•"/>
              <a:tabLst>
                <a:tab pos="457200" algn="l"/>
              </a:tabLst>
            </a:pPr>
            <a:r>
              <a:rPr lang="en-US" sz="1200" b="0" i="0" u="none" kern="1200" baseline="0" dirty="0" err="1">
                <a:solidFill>
                  <a:schemeClr val="tx1"/>
                </a:solidFill>
                <a:effectLst/>
                <a:latin typeface="+mn-lt"/>
                <a:ea typeface="+mn-ea"/>
                <a:cs typeface="+mn-cs"/>
              </a:rPr>
              <a:t>Hadii</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aad</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qaadato</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talaalka</a:t>
            </a:r>
            <a:r>
              <a:rPr lang="en-US" sz="1200" b="0" i="0" u="none" kern="1200" baseline="0" dirty="0">
                <a:solidFill>
                  <a:schemeClr val="tx1"/>
                </a:solidFill>
                <a:effectLst/>
                <a:latin typeface="+mn-lt"/>
                <a:ea typeface="+mn-ea"/>
                <a:cs typeface="+mn-cs"/>
              </a:rPr>
              <a:t> COVID-19 </a:t>
            </a:r>
            <a:r>
              <a:rPr lang="en-US" sz="1200" b="0" i="0" u="none" kern="1200" baseline="0" dirty="0" err="1">
                <a:solidFill>
                  <a:schemeClr val="tx1"/>
                </a:solidFill>
                <a:effectLst/>
                <a:latin typeface="+mn-lt"/>
                <a:ea typeface="+mn-ea"/>
                <a:cs typeface="+mn-cs"/>
              </a:rPr>
              <a:t>iyo</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talaalo</a:t>
            </a:r>
            <a:r>
              <a:rPr lang="en-US" sz="1200" b="0" i="0" u="none" kern="1200" baseline="0" dirty="0">
                <a:solidFill>
                  <a:schemeClr val="tx1"/>
                </a:solidFill>
                <a:effectLst/>
                <a:latin typeface="+mn-lt"/>
                <a:ea typeface="+mn-ea"/>
                <a:cs typeface="+mn-cs"/>
              </a:rPr>
              <a:t> kale </a:t>
            </a:r>
            <a:r>
              <a:rPr lang="en-US" sz="1200" b="0" i="0" u="none" kern="1200" baseline="0" dirty="0" err="1">
                <a:solidFill>
                  <a:schemeClr val="tx1"/>
                </a:solidFill>
                <a:effectLst/>
                <a:latin typeface="+mn-lt"/>
                <a:ea typeface="+mn-ea"/>
                <a:cs typeface="+mn-cs"/>
              </a:rPr>
              <a:t>sida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talaalka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hargabka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ama</a:t>
            </a:r>
            <a:r>
              <a:rPr lang="en-US" sz="1200" b="0" i="0" u="none" kern="1200" baseline="0" dirty="0">
                <a:solidFill>
                  <a:schemeClr val="tx1"/>
                </a:solidFill>
                <a:effectLst/>
                <a:latin typeface="+mn-lt"/>
                <a:ea typeface="+mn-ea"/>
                <a:cs typeface="+mn-cs"/>
              </a:rPr>
              <a:t> shingles </a:t>
            </a:r>
            <a:r>
              <a:rPr lang="en-US" sz="1200" b="0" i="0" u="none" kern="1200" baseline="0" dirty="0" err="1">
                <a:solidFill>
                  <a:schemeClr val="tx1"/>
                </a:solidFill>
                <a:effectLst/>
                <a:latin typeface="+mn-lt"/>
                <a:ea typeface="+mn-ea"/>
                <a:cs typeface="+mn-cs"/>
              </a:rPr>
              <a:t>isku</a:t>
            </a:r>
            <a:r>
              <a:rPr lang="en-US" sz="1200" b="0" i="0" u="none" kern="1200" baseline="0" dirty="0">
                <a:solidFill>
                  <a:schemeClr val="tx1"/>
                </a:solidFill>
                <a:effectLst/>
                <a:latin typeface="+mn-lt"/>
                <a:ea typeface="+mn-ea"/>
                <a:cs typeface="+mn-cs"/>
              </a:rPr>
              <a:t> ma </a:t>
            </a:r>
            <a:r>
              <a:rPr lang="en-US" sz="1200" b="0" i="0" u="none" kern="1200" baseline="0" dirty="0" err="1">
                <a:solidFill>
                  <a:schemeClr val="tx1"/>
                </a:solidFill>
                <a:effectLst/>
                <a:latin typeface="+mn-lt"/>
                <a:ea typeface="+mn-ea"/>
                <a:cs typeface="+mn-cs"/>
              </a:rPr>
              <a:t>kaliya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ama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wakhti</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isku</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dhaw</a:t>
            </a:r>
            <a:r>
              <a:rPr lang="en-US" sz="1200" b="0" i="0" u="none" kern="1200" baseline="0" dirty="0">
                <a:solidFill>
                  <a:schemeClr val="tx1"/>
                </a:solidFill>
                <a:effectLst/>
                <a:latin typeface="+mn-lt"/>
                <a:ea typeface="+mn-ea"/>
                <a:cs typeface="+mn-cs"/>
              </a:rPr>
              <a:t>.</a:t>
            </a:r>
          </a:p>
          <a:p>
            <a:pPr marL="628650" marR="0" lvl="1" indent="-171450" algn="l" defTabSz="914400" rtl="0" eaLnBrk="1" fontAlgn="auto" latinLnBrk="0" hangingPunct="1">
              <a:lnSpc>
                <a:spcPct val="96000"/>
              </a:lnSpc>
              <a:spcBef>
                <a:spcPts val="0"/>
              </a:spcBef>
              <a:spcAft>
                <a:spcPts val="0"/>
              </a:spcAft>
              <a:buClrTx/>
              <a:buSzTx/>
              <a:buFont typeface="Arial" panose="020B0604020202020204" pitchFamily="34" charset="0"/>
              <a:buChar char="•"/>
              <a:tabLst>
                <a:tab pos="457200" algn="l"/>
              </a:tabLst>
              <a:defRPr/>
            </a:pPr>
            <a:r>
              <a:rPr lang="en-US" sz="1200" b="0" i="0" u="none" kern="1200" baseline="0" dirty="0" err="1">
                <a:solidFill>
                  <a:schemeClr val="tx1"/>
                </a:solidFill>
                <a:effectLst/>
                <a:latin typeface="+mn-lt"/>
                <a:ea typeface="+mn-ea"/>
                <a:cs typeface="+mn-cs"/>
              </a:rPr>
              <a:t>Wixii</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jawaabaha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su’aalaha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badanaa</a:t>
            </a:r>
            <a:r>
              <a:rPr lang="en-US" sz="1200" b="0" i="0" u="none" kern="1200" baseline="0" dirty="0">
                <a:solidFill>
                  <a:schemeClr val="tx1"/>
                </a:solidFill>
                <a:effectLst/>
                <a:latin typeface="+mn-lt"/>
                <a:ea typeface="+mn-ea"/>
                <a:cs typeface="+mn-cs"/>
              </a:rPr>
              <a:t> la </a:t>
            </a:r>
            <a:r>
              <a:rPr lang="en-US" sz="1200" b="0" i="0" u="none" kern="1200" baseline="0" dirty="0" err="1">
                <a:solidFill>
                  <a:schemeClr val="tx1"/>
                </a:solidFill>
                <a:effectLst/>
                <a:latin typeface="+mn-lt"/>
                <a:ea typeface="+mn-ea"/>
                <a:cs typeface="+mn-cs"/>
              </a:rPr>
              <a:t>iska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waydii</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talaalka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xoojinta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booqo</a:t>
            </a:r>
            <a:r>
              <a:rPr lang="en-US" sz="1200" b="0" i="0" u="none" kern="1200" baseline="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https://www.mass.gov/info-details/covid-19-booster-frequently-asked-questions </a:t>
            </a:r>
            <a:endParaRPr lang="en-US" sz="1200" kern="1200" dirty="0">
              <a:solidFill>
                <a:schemeClr val="tx1"/>
              </a:solidFill>
              <a:effectLst/>
              <a:latin typeface="+mn-lt"/>
              <a:ea typeface="+mn-ea"/>
              <a:cs typeface="+mn-cs"/>
            </a:endParaRPr>
          </a:p>
          <a:p>
            <a:pPr marL="457200" marR="0" lvl="1" indent="0" algn="l" rtl="0">
              <a:lnSpc>
                <a:spcPct val="96000"/>
              </a:lnSpc>
              <a:spcBef>
                <a:spcPts val="0"/>
              </a:spcBef>
              <a:spcAft>
                <a:spcPts val="0"/>
              </a:spcAft>
              <a:buFont typeface="Arial" panose="020B0604020202020204" pitchFamily="34" charset="0"/>
              <a:buNone/>
              <a:tabLst>
                <a:tab pos="457200" algn="l"/>
              </a:tabLst>
            </a:pPr>
            <a:r>
              <a:rPr lang="en-US" sz="1200" b="0" i="0" u="sng" kern="1200" baseline="0" dirty="0">
                <a:solidFill>
                  <a:schemeClr val="tx1"/>
                </a:solidFill>
                <a:effectLst/>
                <a:latin typeface="+mn-lt"/>
                <a:ea typeface="+mn-ea"/>
                <a:cs typeface="+mn-cs"/>
              </a:rPr>
              <a:t> </a:t>
            </a:r>
            <a:r>
              <a:rPr lang="so-SO" sz="1800" b="0" i="0" u="non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o-SO"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so-SO" dirty="0"/>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24</a:t>
            </a:fld>
            <a:endParaRPr lang="so-SO"/>
          </a:p>
        </p:txBody>
      </p:sp>
    </p:spTree>
    <p:extLst>
      <p:ext uri="{BB962C8B-B14F-4D97-AF65-F5344CB8AC3E}">
        <p14:creationId xmlns:p14="http://schemas.microsoft.com/office/powerpoint/2010/main" val="1038847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7000"/>
              </a:lnSpc>
              <a:spcBef>
                <a:spcPts val="0"/>
              </a:spcBef>
              <a:spcAft>
                <a:spcPts val="0"/>
              </a:spcAft>
              <a:buSzPts val="1400"/>
              <a:buFontTx/>
              <a:buNone/>
            </a:pPr>
            <a:r>
              <a:rPr lang="en-US" sz="1200" b="0" i="0" u="none" kern="1200" baseline="0" dirty="0" err="1">
                <a:solidFill>
                  <a:schemeClr val="tx1"/>
                </a:solidFill>
                <a:effectLst/>
                <a:latin typeface="+mn-lt"/>
                <a:ea typeface="+mn-ea"/>
                <a:cs typeface="+mn-cs"/>
              </a:rPr>
              <a:t>Qoraal</a:t>
            </a:r>
            <a:r>
              <a:rPr lang="en-US" sz="1200" b="0" i="0" u="none" kern="1200" baseline="0">
                <a:solidFill>
                  <a:schemeClr val="tx1"/>
                </a:solidFill>
                <a:effectLst/>
                <a:latin typeface="+mn-lt"/>
                <a:ea typeface="+mn-ea"/>
                <a:cs typeface="+mn-cs"/>
              </a:rPr>
              <a:t>:</a:t>
            </a:r>
          </a:p>
          <a:p>
            <a:pPr marL="171450" marR="0" lvl="0" indent="-171450" algn="l" rtl="0">
              <a:lnSpc>
                <a:spcPct val="107000"/>
              </a:lnSpc>
              <a:spcBef>
                <a:spcPts val="0"/>
              </a:spcBef>
              <a:spcAft>
                <a:spcPts val="0"/>
              </a:spcAft>
              <a:buSzPts val="1400"/>
              <a:buFontTx/>
              <a:buChar char="-"/>
            </a:pPr>
            <a:r>
              <a:rPr lang="en-US" sz="1200" b="0" i="0" u="none" kern="1200" baseline="0" dirty="0" err="1">
                <a:solidFill>
                  <a:schemeClr val="tx1"/>
                </a:solidFill>
                <a:effectLst/>
                <a:latin typeface="+mn-lt"/>
                <a:ea typeface="+mn-ea"/>
                <a:cs typeface="+mn-cs"/>
              </a:rPr>
              <a:t>Qaababkan</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waxaa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lagu</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dabaqi</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karaan</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dadka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doon</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doonaya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talaalka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xoojinta</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sidoo</a:t>
            </a:r>
            <a:r>
              <a:rPr lang="en-US" sz="1200" b="0" i="0" u="none" kern="1200" baseline="0" dirty="0">
                <a:solidFill>
                  <a:schemeClr val="tx1"/>
                </a:solidFill>
                <a:effectLst/>
                <a:latin typeface="+mn-lt"/>
                <a:ea typeface="+mn-ea"/>
                <a:cs typeface="+mn-cs"/>
              </a:rPr>
              <a:t> kale.</a:t>
            </a:r>
          </a:p>
          <a:p>
            <a:pPr marL="171450" marR="0" lvl="0" indent="-171450" algn="l" rtl="0">
              <a:lnSpc>
                <a:spcPct val="107000"/>
              </a:lnSpc>
              <a:spcBef>
                <a:spcPts val="0"/>
              </a:spcBef>
              <a:spcAft>
                <a:spcPts val="0"/>
              </a:spcAft>
              <a:buSzPts val="1400"/>
              <a:buFontTx/>
              <a:buChar char="-"/>
            </a:pPr>
            <a:r>
              <a:rPr lang="so-SO" sz="1200" b="0" i="0" u="none" kern="1200" baseline="0" dirty="0">
                <a:solidFill>
                  <a:schemeClr val="tx1"/>
                </a:solidFill>
                <a:effectLst/>
                <a:latin typeface="+mn-lt"/>
                <a:ea typeface="+mn-ea"/>
                <a:cs typeface="+mn-cs"/>
              </a:rPr>
              <a:t>Leenka Ilaha Jadwalka (Scheduling Resource Line) waxaa loogu talogalay dadka aan geli karin internetka. Waxaa lagu heli karaa 100 luqadood. Wakiilada waxay la xariiri karaan ballamada isla sida loola xariiro bogga internetka dadweynaha. Saacadahooda waa:</a:t>
            </a:r>
          </a:p>
          <a:p>
            <a:pPr marL="628650" lvl="1" indent="-171450" algn="l" rtl="0">
              <a:buFontTx/>
              <a:buChar char="-"/>
            </a:pPr>
            <a:r>
              <a:rPr lang="so-SO" sz="1200" b="0" i="0" u="none" baseline="0" dirty="0">
                <a:ea typeface="Calibri" panose="020F0502020204030204" pitchFamily="34" charset="0"/>
                <a:cs typeface="Times New Roman" panose="02020603050405020304" pitchFamily="18" charset="0"/>
              </a:rPr>
              <a:t>Isniin - Qamiis laga bilaabo 8:30 AM ilaa 8:00 PM</a:t>
            </a:r>
          </a:p>
          <a:p>
            <a:pPr marL="628650" lvl="1" indent="-171450" algn="l" rtl="0">
              <a:buFontTx/>
              <a:buChar char="-"/>
            </a:pPr>
            <a:r>
              <a:rPr lang="so-SO" sz="1200" b="0" i="0" u="none" baseline="0" dirty="0">
                <a:ea typeface="Calibri" panose="020F0502020204030204" pitchFamily="34" charset="0"/>
                <a:cs typeface="Times New Roman" panose="02020603050405020304" pitchFamily="18" charset="0"/>
              </a:rPr>
              <a:t>Jimco - Axad laga bilaabo 8:30 AM ilaa 5:00 PM</a:t>
            </a:r>
            <a:endParaRPr lang="so-SO" sz="1200" dirty="0"/>
          </a:p>
          <a:p>
            <a:pPr marL="171450" lvl="0" indent="-171450" algn="l" rtl="0">
              <a:buFontTx/>
              <a:buChar char="-"/>
            </a:pPr>
            <a:endParaRPr lang="so-SO" sz="1200" kern="1200" dirty="0">
              <a:solidFill>
                <a:schemeClr val="tx1"/>
              </a:solidFill>
              <a:effectLst/>
              <a:latin typeface="+mn-lt"/>
              <a:ea typeface="+mn-ea"/>
              <a:cs typeface="+mn-cs"/>
            </a:endParaRPr>
          </a:p>
          <a:p>
            <a:pPr marL="0" marR="0" algn="l" rtl="0">
              <a:lnSpc>
                <a:spcPct val="107000"/>
              </a:lnSpc>
              <a:spcBef>
                <a:spcPts val="0"/>
              </a:spcBef>
              <a:spcAft>
                <a:spcPts val="800"/>
              </a:spcAft>
            </a:pPr>
            <a:endParaRPr lang="so-SO"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lgn="l" rtl="0"/>
            <a:fld id="{CD1AA723-8E7C-466C-9B48-1A291385479A}" type="slidenum">
              <a:rPr/>
              <a:pPr algn="l" rtl="0"/>
              <a:t>25</a:t>
            </a:fld>
            <a:endParaRPr lang="so-SO"/>
          </a:p>
        </p:txBody>
      </p:sp>
    </p:spTree>
    <p:extLst>
      <p:ext uri="{BB962C8B-B14F-4D97-AF65-F5344CB8AC3E}">
        <p14:creationId xmlns:p14="http://schemas.microsoft.com/office/powerpoint/2010/main" val="3964998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a:lnSpc>
                <a:spcPct val="107000"/>
              </a:lnSpc>
              <a:spcBef>
                <a:spcPts val="0"/>
              </a:spcBef>
              <a:spcAft>
                <a:spcPts val="0"/>
              </a:spcAft>
            </a:pPr>
            <a:r>
              <a:rPr lang="so-SO" sz="900" b="0" i="0" u="none" baseline="0" dirty="0">
                <a:effectLst/>
                <a:latin typeface="Calibri" panose="020F0502020204030204" pitchFamily="34" charset="0"/>
                <a:ea typeface="Times New Roman" panose="02020603050405020304" pitchFamily="18" charset="0"/>
                <a:cs typeface="Calibri" panose="020F0502020204030204" pitchFamily="34" charset="0"/>
              </a:rPr>
              <a:t>Telefoonka qabashada Brograamka </a:t>
            </a:r>
            <a:r>
              <a:rPr lang="en-US" sz="900" b="0" i="0" u="none" baseline="0" dirty="0">
                <a:effectLst/>
                <a:latin typeface="Calibri" panose="020F0502020204030204" pitchFamily="34" charset="0"/>
                <a:ea typeface="Times New Roman" panose="02020603050405020304" pitchFamily="18" charset="0"/>
                <a:cs typeface="Calibri" panose="020F0502020204030204" pitchFamily="34" charset="0"/>
              </a:rPr>
              <a:t> </a:t>
            </a:r>
            <a:r>
              <a:rPr lang="en-US" sz="900" b="0" i="0" u="none" baseline="0" dirty="0" err="1">
                <a:effectLst/>
                <a:latin typeface="Calibri" panose="020F0502020204030204" pitchFamily="34" charset="0"/>
                <a:ea typeface="Times New Roman" panose="02020603050405020304" pitchFamily="18" charset="0"/>
                <a:cs typeface="Calibri" panose="020F0502020204030204" pitchFamily="34" charset="0"/>
              </a:rPr>
              <a:t>Gudaha</a:t>
            </a:r>
            <a:r>
              <a:rPr lang="en-US" sz="900" b="0" i="0" u="none" baseline="0" dirty="0">
                <a:effectLst/>
                <a:latin typeface="Calibri" panose="020F0502020204030204" pitchFamily="34" charset="0"/>
                <a:ea typeface="Times New Roman" panose="02020603050405020304" pitchFamily="18" charset="0"/>
                <a:cs typeface="Calibri" panose="020F0502020204030204" pitchFamily="34" charset="0"/>
              </a:rPr>
              <a:t> </a:t>
            </a:r>
            <a:r>
              <a:rPr lang="en-US" sz="900" b="0" i="0" u="none" baseline="0" dirty="0" err="1">
                <a:effectLst/>
                <a:latin typeface="Calibri" panose="020F0502020204030204" pitchFamily="34" charset="0"/>
                <a:ea typeface="Times New Roman" panose="02020603050405020304" pitchFamily="18" charset="0"/>
                <a:cs typeface="Calibri" panose="020F0502020204030204" pitchFamily="34" charset="0"/>
              </a:rPr>
              <a:t>Guriga</a:t>
            </a:r>
            <a:r>
              <a:rPr lang="so-SO" sz="900" b="0" i="0" u="none" baseline="0" dirty="0">
                <a:effectLst/>
                <a:latin typeface="Calibri" panose="020F0502020204030204" pitchFamily="34" charset="0"/>
                <a:ea typeface="Times New Roman" panose="02020603050405020304" pitchFamily="18" charset="0"/>
                <a:cs typeface="Calibri" panose="020F0502020204030204" pitchFamily="34" charset="0"/>
              </a:rPr>
              <a:t> wuxuu furan yahay Jimco 9 AM ilaa 5 PM wuxuuna leeyahay wakiilo ku hadla Ingiriisi iyo Isbanish, iyo sidoo kale turjubaano ku hadla 100+ luqado.</a:t>
            </a:r>
            <a:endParaRPr lang="so-SO"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rtl="0">
              <a:lnSpc>
                <a:spcPct val="107000"/>
              </a:lnSpc>
              <a:spcBef>
                <a:spcPts val="0"/>
              </a:spcBef>
              <a:spcAft>
                <a:spcPts val="0"/>
              </a:spcAft>
            </a:pPr>
            <a:r>
              <a:rPr lang="so-SO" sz="900" b="0" i="0" u="none" baseline="0" dirty="0">
                <a:effectLst/>
                <a:latin typeface="Calibri" panose="020F0502020204030204" pitchFamily="34" charset="0"/>
                <a:ea typeface="Times New Roman" panose="02020603050405020304" pitchFamily="18" charset="0"/>
                <a:cs typeface="Calibri" panose="020F0502020204030204" pitchFamily="34" charset="0"/>
              </a:rPr>
              <a:t> </a:t>
            </a:r>
            <a:endParaRPr lang="so-SO"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rtl="0">
              <a:lnSpc>
                <a:spcPct val="107000"/>
              </a:lnSpc>
              <a:spcBef>
                <a:spcPts val="0"/>
              </a:spcBef>
              <a:spcAft>
                <a:spcPts val="0"/>
              </a:spcAft>
            </a:pPr>
            <a:r>
              <a:rPr lang="so-SO" sz="900" b="0" i="0" u="none" baseline="0" dirty="0">
                <a:effectLst/>
                <a:latin typeface="Calibri" panose="020F0502020204030204" pitchFamily="34" charset="0"/>
                <a:ea typeface="Times New Roman" panose="02020603050405020304" pitchFamily="18" charset="0"/>
                <a:cs typeface="Calibri" panose="020F0502020204030204" pitchFamily="34" charset="0"/>
              </a:rPr>
              <a:t>Marka aad iska diiwaan gelisid Brograamka </a:t>
            </a:r>
            <a:r>
              <a:rPr lang="en-US" sz="900" b="0" i="0" u="none" baseline="0" dirty="0" err="1">
                <a:effectLst/>
                <a:latin typeface="Calibri" panose="020F0502020204030204" pitchFamily="34" charset="0"/>
                <a:ea typeface="Times New Roman" panose="02020603050405020304" pitchFamily="18" charset="0"/>
                <a:cs typeface="Calibri" panose="020F0502020204030204" pitchFamily="34" charset="0"/>
              </a:rPr>
              <a:t>Gudaha</a:t>
            </a:r>
            <a:r>
              <a:rPr lang="en-US" sz="900" b="0" i="0" u="none" baseline="0" dirty="0">
                <a:effectLst/>
                <a:latin typeface="Calibri" panose="020F0502020204030204" pitchFamily="34" charset="0"/>
                <a:ea typeface="Times New Roman" panose="02020603050405020304" pitchFamily="18" charset="0"/>
                <a:cs typeface="Calibri" panose="020F0502020204030204" pitchFamily="34" charset="0"/>
              </a:rPr>
              <a:t> </a:t>
            </a:r>
            <a:r>
              <a:rPr lang="en-US" sz="900" b="0" i="0" u="none" baseline="0" dirty="0" err="1">
                <a:effectLst/>
                <a:latin typeface="Calibri" panose="020F0502020204030204" pitchFamily="34" charset="0"/>
                <a:ea typeface="Times New Roman" panose="02020603050405020304" pitchFamily="18" charset="0"/>
                <a:cs typeface="Calibri" panose="020F0502020204030204" pitchFamily="34" charset="0"/>
              </a:rPr>
              <a:t>Guriga</a:t>
            </a:r>
            <a:r>
              <a:rPr lang="so-SO" sz="900" b="0" i="0" u="none" baseline="0" dirty="0">
                <a:effectLst/>
                <a:latin typeface="Calibri" panose="020F0502020204030204" pitchFamily="34" charset="0"/>
                <a:ea typeface="Times New Roman" panose="02020603050405020304" pitchFamily="18" charset="0"/>
                <a:cs typeface="Calibri" panose="020F0502020204030204" pitchFamily="34" charset="0"/>
              </a:rPr>
              <a:t>, guud ahaan, waxaa lagu soo wici doonaa muddo 5 maalin la shaqeeyo si aad u qabsatid ballan. Talaalka guriga waxaa:</a:t>
            </a:r>
            <a:endParaRPr lang="so-SO"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rtl="0">
              <a:lnSpc>
                <a:spcPct val="107000"/>
              </a:lnSpc>
              <a:spcBef>
                <a:spcPts val="0"/>
              </a:spcBef>
              <a:spcAft>
                <a:spcPts val="0"/>
              </a:spcAft>
              <a:buSzPts val="1000"/>
              <a:buFont typeface="Symbol" panose="05050102010706020507" pitchFamily="18" charset="2"/>
              <a:buChar char=""/>
              <a:tabLst>
                <a:tab pos="457200" algn="l"/>
              </a:tabLst>
            </a:pPr>
            <a:r>
              <a:rPr lang="so-SO" sz="900" b="0" i="0" u="none" baseline="0" dirty="0">
                <a:effectLst/>
                <a:latin typeface="Calibri" panose="020F0502020204030204" pitchFamily="34" charset="0"/>
                <a:ea typeface="Times New Roman" panose="02020603050405020304" pitchFamily="18" charset="0"/>
                <a:cs typeface="Calibri" panose="020F0502020204030204" pitchFamily="34" charset="0"/>
              </a:rPr>
              <a:t>Fullin doono aqoonyaanada caafimaadka, iyagoo raaca dhamaan tilmaamaha caafimaadka dadweynaha</a:t>
            </a:r>
            <a:endParaRPr lang="so-SO"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rtl="0">
              <a:lnSpc>
                <a:spcPct val="107000"/>
              </a:lnSpc>
              <a:spcBef>
                <a:spcPts val="0"/>
              </a:spcBef>
              <a:spcAft>
                <a:spcPts val="0"/>
              </a:spcAft>
              <a:buSzPts val="1000"/>
              <a:buFont typeface="Symbol" panose="05050102010706020507" pitchFamily="18" charset="2"/>
              <a:buChar char=""/>
              <a:tabLst>
                <a:tab pos="457200" algn="l"/>
              </a:tabLst>
            </a:pPr>
            <a:r>
              <a:rPr lang="so-SO" sz="900" b="0" i="0" u="none" baseline="0" dirty="0">
                <a:effectLst/>
                <a:latin typeface="Calibri" panose="020F0502020204030204" pitchFamily="34" charset="0"/>
                <a:ea typeface="Times New Roman" panose="02020603050405020304" pitchFamily="18" charset="0"/>
                <a:cs typeface="Calibri" panose="020F0502020204030204" pitchFamily="34" charset="0"/>
              </a:rPr>
              <a:t>Loo sameyay in lala kulmo baahida qofka u qabo qofka u socdo guriga, sida looga hadlay telefoonka ballaminta. </a:t>
            </a:r>
            <a:endParaRPr lang="so-SO"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rtl="0">
              <a:lnSpc>
                <a:spcPct val="107000"/>
              </a:lnSpc>
              <a:spcBef>
                <a:spcPts val="0"/>
              </a:spcBef>
              <a:spcAft>
                <a:spcPts val="0"/>
              </a:spcAft>
              <a:buSzPts val="1000"/>
              <a:buFont typeface="Symbol" panose="05050102010706020507" pitchFamily="18" charset="2"/>
              <a:buChar char=""/>
              <a:tabLst>
                <a:tab pos="457200" algn="l"/>
              </a:tabLst>
            </a:pPr>
            <a:r>
              <a:rPr lang="so-SO" sz="900" b="0" i="0" u="none" baseline="0" dirty="0">
                <a:effectLst/>
                <a:latin typeface="Calibri" panose="020F0502020204030204" pitchFamily="34" charset="0"/>
                <a:ea typeface="Times New Roman" panose="02020603050405020304" pitchFamily="18" charset="0"/>
                <a:cs typeface="Calibri" panose="020F0502020204030204" pitchFamily="34" charset="0"/>
              </a:rPr>
              <a:t>Loo gelin doonaa jadwalka ku saleysan joqraafiyada dadka daggan "homebound" taasoo aan ahayn sida loo soo kala horeeyo</a:t>
            </a:r>
            <a:endParaRPr lang="so-SO"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rtl="0">
              <a:lnSpc>
                <a:spcPct val="107000"/>
              </a:lnSpc>
              <a:spcBef>
                <a:spcPts val="0"/>
              </a:spcBef>
              <a:spcAft>
                <a:spcPts val="0"/>
              </a:spcAft>
              <a:buSzPts val="1000"/>
              <a:buFont typeface="Symbol" panose="05050102010706020507" pitchFamily="18" charset="2"/>
              <a:buChar char=""/>
              <a:tabLst>
                <a:tab pos="457200" algn="l"/>
              </a:tabLst>
            </a:pPr>
            <a:r>
              <a:rPr lang="so-SO" sz="900" b="0" i="0" u="none" baseline="0" dirty="0">
                <a:effectLst/>
                <a:latin typeface="Calibri" panose="020F0502020204030204" pitchFamily="34" charset="0"/>
                <a:ea typeface="Times New Roman" panose="02020603050405020304" pitchFamily="18" charset="0"/>
                <a:cs typeface="Calibri" panose="020F0502020204030204" pitchFamily="34" charset="0"/>
              </a:rPr>
              <a:t>Loo fullin doonaa loona isticmaali doonaa talaalka halka-qiyaas ee Johnson&amp;Johnson, kaasoo sahlan in la qaado una baahan hal ballan keliya.</a:t>
            </a:r>
            <a:endParaRPr lang="so-SO"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gn="l" rtl="0">
              <a:lnSpc>
                <a:spcPct val="107000"/>
              </a:lnSpc>
              <a:spcBef>
                <a:spcPts val="0"/>
              </a:spcBef>
              <a:spcAft>
                <a:spcPts val="0"/>
              </a:spcAft>
              <a:buSzPts val="1000"/>
              <a:buFont typeface="Courier New" panose="02070309020205020404" pitchFamily="49" charset="0"/>
              <a:buChar char="o"/>
              <a:tabLst>
                <a:tab pos="914400" algn="l"/>
              </a:tabLst>
            </a:pPr>
            <a:r>
              <a:rPr lang="so-SO" sz="900" b="0" i="0" u="none" baseline="0" dirty="0">
                <a:effectLst/>
                <a:latin typeface="Calibri" panose="020F0502020204030204" pitchFamily="34" charset="0"/>
                <a:ea typeface="Times New Roman" panose="02020603050405020304" pitchFamily="18" charset="0"/>
                <a:cs typeface="Calibri" panose="020F0502020204030204" pitchFamily="34" charset="0"/>
              </a:rPr>
              <a:t>Dadka jira 12-17 sanno waxaa la siin doonaa talaalka Pfizer</a:t>
            </a:r>
            <a:endParaRPr lang="so-SO"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so-SO" sz="9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o-SO" sz="900" b="0" i="0" u="none" baseline="0" dirty="0">
                <a:effectLst/>
                <a:latin typeface="Arial" panose="020B0604020202020204" pitchFamily="34" charset="0"/>
                <a:ea typeface="Calibri" panose="020F0502020204030204" pitchFamily="34" charset="0"/>
                <a:cs typeface="Times New Roman" panose="02020603050405020304" pitchFamily="18" charset="0"/>
              </a:rPr>
              <a:t>Dadka uu u adeego gaadiidka MassHealth </a:t>
            </a:r>
            <a:r>
              <a:rPr lang="so-SO" sz="900" b="0" i="0" u="none" baseline="0" dirty="0"/>
              <a:t>waxaa ka mid ah dadka MassHealth Limited, Brograamka Sugidda Caafimaadka Caruurta (Children’s Medical Security Program) (CMSP) iyo Ururka Qoyska MassHealth (MassHealth Family Assistance) (FA).  Kaddib, xubnaha waxay toos u codsan karaan adeegyada gaadiidka iyagoo u marra Adeegga Macaamilka MassHealth (MassHealth Customer Service), baddalkii baahida ay u qabaan in ay codsadaan adeegyada laga qaato bixiyaha daryeelka caafimaadka.</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o-SO" sz="9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so-SO" sz="900" b="0" i="0" u="none" kern="1200" baseline="0" dirty="0">
                <a:solidFill>
                  <a:schemeClr val="tx1"/>
                </a:solidFill>
                <a:effectLst/>
                <a:latin typeface="+mn-lt"/>
                <a:ea typeface="+mn-ea"/>
                <a:cs typeface="+mn-cs"/>
              </a:rPr>
              <a:t>Waxaa kaloo jira ururada bulshada deegaanka, sida Meelaha Lagala Xariiro Waayeelka (Aging Services Access Points) (ASAPs) iyo Guddiyada Waayeelka (Councils on Aging) (COAs) ee adiga kugu kaalmeyn karo in aad heshid gaadiid. </a:t>
            </a:r>
            <a:endParaRPr lang="so-SO" sz="900" dirty="0"/>
          </a:p>
        </p:txBody>
      </p:sp>
      <p:sp>
        <p:nvSpPr>
          <p:cNvPr id="4" name="Slide Number Placeholder 3"/>
          <p:cNvSpPr>
            <a:spLocks noGrp="1"/>
          </p:cNvSpPr>
          <p:nvPr>
            <p:ph type="sldNum" sz="quarter" idx="10"/>
          </p:nvPr>
        </p:nvSpPr>
        <p:spPr/>
        <p:txBody>
          <a:bodyPr/>
          <a:lstStyle/>
          <a:p>
            <a:pPr algn="l" rtl="0"/>
            <a:fld id="{CD1AA723-8E7C-466C-9B48-1A291385479A}" type="slidenum">
              <a:rPr/>
              <a:pPr algn="l" rtl="0"/>
              <a:t>26</a:t>
            </a:fld>
            <a:endParaRPr lang="so-SO"/>
          </a:p>
        </p:txBody>
      </p:sp>
    </p:spTree>
    <p:extLst>
      <p:ext uri="{BB962C8B-B14F-4D97-AF65-F5344CB8AC3E}">
        <p14:creationId xmlns:p14="http://schemas.microsoft.com/office/powerpoint/2010/main" val="4037856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SO" sz="1200" b="0" i="0" u="none" baseline="0">
                <a:latin typeface="Calibri" panose="020F0502020204030204" pitchFamily="34" charset="0"/>
                <a:cs typeface="Calibri" panose="020F0502020204030204" pitchFamily="34" charset="0"/>
              </a:rPr>
              <a:t>Ceymiska caafimaadka (sida Medicare iyo Medicaid) waxay bixin doonaan kharashka ku baxa siinta talaalka. Soo qaado kaarkda ceymiska caafimaadka, haddii aad haysatid mid. Ma jir kharash laguu soo dallici doono adiga balse waxaa lagu dallici doonaa ceymiskaada.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o-SO"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o-SO" sz="1200" b="0" i="0" u="none" baseline="0">
                <a:latin typeface="Calibri" panose="020F0502020204030204" pitchFamily="34" charset="0"/>
                <a:cs typeface="Calibri" panose="020F0502020204030204" pitchFamily="34" charset="0"/>
              </a:rPr>
              <a:t>Bixiyeyaasha daryeelka caafimaadka waxay dawladda federaalka u soo celin kartaa kharashka uga baxa talaalka la siiyo muhaajiriinta aan haysanin warqadaha.</a:t>
            </a:r>
          </a:p>
          <a:p>
            <a:endParaRPr lang="so-SO" dirty="0"/>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27</a:t>
            </a:fld>
            <a:endParaRPr lang="so-SO"/>
          </a:p>
        </p:txBody>
      </p:sp>
    </p:spTree>
    <p:extLst>
      <p:ext uri="{BB962C8B-B14F-4D97-AF65-F5344CB8AC3E}">
        <p14:creationId xmlns:p14="http://schemas.microsoft.com/office/powerpoint/2010/main" val="1056059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SO" sz="1200" b="0" i="0" u="none" kern="1200" baseline="0" dirty="0">
                <a:solidFill>
                  <a:schemeClr val="tx1"/>
                </a:solidFill>
                <a:effectLst/>
                <a:latin typeface="+mn-lt"/>
                <a:ea typeface="+mn-ea"/>
                <a:cs typeface="+mn-cs"/>
              </a:rPr>
              <a:t>Maya. Dawladda Federaalka waxay xaqiijisay in aysan daweynta COVID-19 (kana mid ah talaalka) u tixgelin doonin sida qeyb ka tirsan ogaanta haddii kharasha lagu "dallaco dadweynaha" ama bacdamaa ay la xariirto xaalad fa'iido ugu jirto dadweynaha xagga dadka qaar ee raadiya dheereynta joogitaanka ama baddaalaadda xaaladda, xattaa haddii kharashka talaalka ay bixiso Medicaid ama laga bixiyo maaliyadda kale ee federaalka.</a:t>
            </a:r>
          </a:p>
          <a:p>
            <a:endParaRPr lang="so-SO" dirty="0"/>
          </a:p>
          <a:p>
            <a:pPr algn="l" rtl="0"/>
            <a:r>
              <a:rPr lang="so-SO" sz="1200" b="0" i="0" u="none" kern="1200" baseline="0" dirty="0">
                <a:solidFill>
                  <a:schemeClr val="tx1"/>
                </a:solidFill>
                <a:effectLst/>
                <a:latin typeface="+mn-lt"/>
                <a:ea typeface="+mn-ea"/>
                <a:cs typeface="+mn-cs"/>
              </a:rPr>
              <a:t>Keen aqoonsiga (ID) magacaada, haddii aad qabtid mid, si aad u xaqiijisid magacaada ku jiro siistemka talaalka. Looma baahna. </a:t>
            </a:r>
          </a:p>
          <a:p>
            <a:endParaRPr lang="so-SO" sz="1200" b="0" i="0" kern="1200" dirty="0">
              <a:solidFill>
                <a:schemeClr val="tx1"/>
              </a:solidFill>
              <a:effectLst/>
              <a:latin typeface="+mn-lt"/>
              <a:ea typeface="+mn-ea"/>
              <a:cs typeface="+mn-cs"/>
            </a:endParaRPr>
          </a:p>
          <a:p>
            <a:pPr algn="l" rtl="0"/>
            <a:r>
              <a:rPr lang="so-SO" sz="1200" b="0" i="0" u="none" kern="1200" baseline="0" dirty="0">
                <a:solidFill>
                  <a:schemeClr val="tx1"/>
                </a:solidFill>
                <a:effectLst/>
                <a:latin typeface="+mn-lt"/>
                <a:ea typeface="+mn-ea"/>
                <a:cs typeface="+mn-cs"/>
              </a:rPr>
              <a:t>Soo qaado kaarkda ceymiska caafimaadka, haddii aad haysatid mid. Ma jir kharash laguu soo dallici doono adiga balse waxaa lagu dallici doonaa ceymiskaada. Looma baahna in lagu talaalo si aad u qaadatid talaalka.</a:t>
            </a:r>
          </a:p>
          <a:p>
            <a:endParaRPr lang="so-SO" dirty="0"/>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28</a:t>
            </a:fld>
            <a:endParaRPr lang="so-SO"/>
          </a:p>
        </p:txBody>
      </p:sp>
    </p:spTree>
    <p:extLst>
      <p:ext uri="{BB962C8B-B14F-4D97-AF65-F5344CB8AC3E}">
        <p14:creationId xmlns:p14="http://schemas.microsoft.com/office/powerpoint/2010/main" val="2558237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SO" b="0" i="0" u="none" baseline="0" dirty="0"/>
              <a:t>Haddii aad isku aragtid xanuun ama fahmo darro, kala hadal bixiyehaada daryeelka caafimaadka, ee lagu yaabo in ay ku talliyaan daawada laga iibsado miiska, sida ibuprofen ama acetaminophen. Si aad u yareysid xanuunka iyo fahmo darrada meesha lagu mudday cirbadda, waxaad meesha marisaa marro nadiif ah, qabooban, qoyan, kaddibna isticmaal ama jimcii gacantaada kore.  Si aad u yareysid fahmo darrada qandhada, cab dareere badan iyo si qafiif ah u labbiso.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o-SO" dirty="0"/>
          </a:p>
          <a:p>
            <a:pPr marL="0" marR="0" lvl="0" indent="0" algn="l" defTabSz="914400" rtl="0" eaLnBrk="1" fontAlgn="auto" latinLnBrk="0" hangingPunct="1">
              <a:lnSpc>
                <a:spcPct val="100000"/>
              </a:lnSpc>
              <a:spcBef>
                <a:spcPts val="0"/>
              </a:spcBef>
              <a:spcAft>
                <a:spcPts val="0"/>
              </a:spcAft>
              <a:buClrTx/>
              <a:buSzTx/>
              <a:buFontTx/>
              <a:buNone/>
              <a:tabLst/>
              <a:defRPr/>
            </a:pPr>
            <a:r>
              <a:rPr lang="so-SO" b="0" i="0" u="none" baseline="0" dirty="0"/>
              <a:t>Inta badan kiisaska, waa caadi in lala kulmo fahmo darro ka dhallatay qandho ama xanuun, balse la xariir bixiyehaada daryeelka caafimaadka haddii gaduudashada ama jilicsanaanta meesha la durray soo badato muddo 24 saac kaddib ama aad ka walwalsan tahay waxyeelada ama aysan u muuqanin in ay dhamaan doonaan dhowr maalin kaddib</a:t>
            </a:r>
          </a:p>
          <a:p>
            <a:pPr lvl="0" algn="l" rtl="0"/>
            <a:endParaRPr lang="so-SO" dirty="0"/>
          </a:p>
          <a:p>
            <a:pPr marL="0" marR="0" lvl="0" indent="0" algn="l" defTabSz="914400" rtl="0" eaLnBrk="1" fontAlgn="auto" latinLnBrk="0" hangingPunct="1">
              <a:lnSpc>
                <a:spcPct val="100000"/>
              </a:lnSpc>
              <a:spcBef>
                <a:spcPts val="0"/>
              </a:spcBef>
              <a:spcAft>
                <a:spcPts val="0"/>
              </a:spcAft>
              <a:buClrTx/>
              <a:buSzTx/>
              <a:buFontTx/>
              <a:buNone/>
              <a:tabLst/>
              <a:defRPr/>
            </a:pPr>
            <a:r>
              <a:rPr lang="so-SO" sz="1200" b="0" i="0" u="none" kern="1200" baseline="0" dirty="0">
                <a:solidFill>
                  <a:schemeClr val="tx1"/>
                </a:solidFill>
                <a:effectLst/>
                <a:latin typeface="+mn-lt"/>
                <a:ea typeface="+mn-ea"/>
                <a:cs typeface="+mn-cs"/>
              </a:rPr>
              <a:t>V-safe waa qalab ku saleysan telefoonka gacanta ee loo yaqaan "smarthone" ee isticmaala fariimaha qoran iyo wareysiyada internetka si ay u bixiyaan iska xaadirinta caafimaadka ku kooban qofka kaddib marka lagu siiyo talaalka COVID-19. Marka aad adeegsatid </a:t>
            </a:r>
            <a:r>
              <a:rPr lang="so-SO" sz="1200" b="1" i="0" u="none" kern="1200" baseline="0" dirty="0">
                <a:solidFill>
                  <a:schemeClr val="tx1"/>
                </a:solidFill>
                <a:effectLst/>
                <a:latin typeface="+mn-lt"/>
                <a:ea typeface="+mn-ea"/>
                <a:cs typeface="+mn-cs"/>
              </a:rPr>
              <a:t>v-safe</a:t>
            </a:r>
            <a:r>
              <a:rPr lang="so-SO" sz="1200" b="0" i="0" u="none" kern="1200" baseline="0" dirty="0">
                <a:solidFill>
                  <a:schemeClr val="tx1"/>
                </a:solidFill>
                <a:effectLst/>
                <a:latin typeface="+mn-lt"/>
                <a:ea typeface="+mn-ea"/>
                <a:cs typeface="+mn-cs"/>
              </a:rPr>
              <a:t>, waxaad dhakhso u sheegi kartaa CDC haddii aad isku aragtid waxyeelo kaddib marka aad qaadatid talaalka COVID-19. Sida ku xeran jawaabaha aad bixisid, waxaa dhici karto in uu ku soo waco qof ka socdo CDC si uu kuu hubiyo iyo si uu u helo macluumaad dheeraad ah. Kaddibna v-safe wuxuu ku xasuusin doonaa in aad qaadatid qiyaasta talaalka COVID-19 haddii aad u baahan tahay. Si aad isugu qortid </a:t>
            </a:r>
            <a:r>
              <a:rPr lang="so-SO" sz="1200" b="1" i="0" u="none" kern="1200" baseline="0" dirty="0">
                <a:solidFill>
                  <a:schemeClr val="tx1"/>
                </a:solidFill>
                <a:effectLst/>
                <a:latin typeface="+mn-lt"/>
                <a:ea typeface="+mn-ea"/>
                <a:cs typeface="+mn-cs"/>
              </a:rPr>
              <a:t>v-safe</a:t>
            </a:r>
            <a:r>
              <a:rPr lang="so-SO" sz="1200" b="0" i="0" u="none" kern="1200" baseline="0" dirty="0">
                <a:solidFill>
                  <a:schemeClr val="tx1"/>
                </a:solidFill>
                <a:effectLst/>
                <a:latin typeface="+mn-lt"/>
                <a:ea typeface="+mn-ea"/>
                <a:cs typeface="+mn-cs"/>
              </a:rPr>
              <a:t>, fadlan booqo cdc.gov/vsafe.</a:t>
            </a:r>
            <a:endParaRPr lang="so-SO" dirty="0"/>
          </a:p>
          <a:p>
            <a:endParaRPr lang="so-SO" dirty="0"/>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29</a:t>
            </a:fld>
            <a:endParaRPr lang="so-SO"/>
          </a:p>
        </p:txBody>
      </p:sp>
    </p:spTree>
    <p:extLst>
      <p:ext uri="{BB962C8B-B14F-4D97-AF65-F5344CB8AC3E}">
        <p14:creationId xmlns:p14="http://schemas.microsoft.com/office/powerpoint/2010/main" val="940037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o-SO" sz="1200" b="0" i="0" u="none" baseline="0">
                <a:latin typeface="Calibri" panose="020F0502020204030204" pitchFamily="34" charset="0"/>
                <a:cs typeface="Calibri" panose="020F0502020204030204" pitchFamily="34" charset="0"/>
              </a:rPr>
              <a:t>Talaalka COVID-19 wuxuu kaa hor istaagaa in aad xanuunsatid xattaa haddii uu kugu dhaco. Ma ogsooni ilaa inta ay gaari doonto badbaadintaas ama talaalka uu dadka ka hor istaago in ay faafiyaan COVID-19. </a:t>
            </a:r>
            <a:endParaRPr lang="so-SO" dirty="0"/>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30</a:t>
            </a:fld>
            <a:endParaRPr lang="so-SO"/>
          </a:p>
        </p:txBody>
      </p:sp>
    </p:spTree>
    <p:extLst>
      <p:ext uri="{BB962C8B-B14F-4D97-AF65-F5344CB8AC3E}">
        <p14:creationId xmlns:p14="http://schemas.microsoft.com/office/powerpoint/2010/main" val="413192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o-SO" dirty="0"/>
          </a:p>
        </p:txBody>
      </p:sp>
      <p:sp>
        <p:nvSpPr>
          <p:cNvPr id="4" name="Slide Number Placeholder 3"/>
          <p:cNvSpPr>
            <a:spLocks noGrp="1"/>
          </p:cNvSpPr>
          <p:nvPr>
            <p:ph type="sldNum" sz="quarter" idx="10"/>
          </p:nvPr>
        </p:nvSpPr>
        <p:spPr/>
        <p:txBody>
          <a:bodyPr/>
          <a:lstStyle/>
          <a:p>
            <a:pPr algn="l" rtl="0"/>
            <a:fld id="{D34CBBDB-52D0-FE4C-8729-D7393D454E10}" type="slidenum">
              <a:rPr/>
              <a:pPr algn="l" rtl="0"/>
              <a:t>3</a:t>
            </a:fld>
            <a:endParaRPr lang="so-SO"/>
          </a:p>
        </p:txBody>
      </p:sp>
    </p:spTree>
    <p:extLst>
      <p:ext uri="{BB962C8B-B14F-4D97-AF65-F5344CB8AC3E}">
        <p14:creationId xmlns:p14="http://schemas.microsoft.com/office/powerpoint/2010/main" val="1718827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o-SO" sz="1200" b="0" i="0" u="none" kern="1200" baseline="0">
                <a:solidFill>
                  <a:schemeClr val="tx1"/>
                </a:solidFill>
                <a:effectLst/>
                <a:latin typeface="+mn-lt"/>
                <a:ea typeface="+mn-ea"/>
                <a:cs typeface="+mn-cs"/>
              </a:rPr>
              <a:t>Dadka sida buuxdo looga talaalay COVID-19 haddii la siiyay labo qiyaas oo ah talaalka Moderna ama Moderna COVID-19 ama hal qiyaas oo ah talaalka Johnson &amp; Johnsao in ka badan 14 maalin ka hor.</a:t>
            </a:r>
          </a:p>
          <a:p>
            <a:endParaRPr lang="so-SO"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o-SO" sz="1200" b="0" i="0" u="none" baseline="0">
                <a:latin typeface="Calibri" panose="020F0502020204030204" pitchFamily="34" charset="0"/>
                <a:cs typeface="Calibri" panose="020F0502020204030204" pitchFamily="34" charset="0"/>
              </a:rPr>
              <a:t>Wadajir ahaan, talaalka COVID-19 iyo raacidda talooyinka CDC si aad badbaadisid naftaada iyo dadka kale waxaa laga helaa badbaadinta ugu fiican si aadan u qaadin una faafinin COVID-19.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o-SO"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o-SO" sz="1200" b="0" i="0" u="none" baseline="0">
                <a:latin typeface="Calibri" panose="020F0502020204030204" pitchFamily="34" charset="0"/>
                <a:cs typeface="Calibri" panose="020F0502020204030204" pitchFamily="34" charset="0"/>
              </a:rPr>
              <a:t>Hoggaaminta DPH ee la siiyo dadka sida buuxdo loo talaalay waxaa laga heli karaa https://www.mass.gov/guidance/guidance-for-people-who-are-fully-vaccinated-against-covid-19 </a:t>
            </a:r>
          </a:p>
          <a:p>
            <a:endParaRPr lang="so-SO" dirty="0"/>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31</a:t>
            </a:fld>
            <a:endParaRPr lang="so-SO"/>
          </a:p>
        </p:txBody>
      </p:sp>
    </p:spTree>
    <p:extLst>
      <p:ext uri="{BB962C8B-B14F-4D97-AF65-F5344CB8AC3E}">
        <p14:creationId xmlns:p14="http://schemas.microsoft.com/office/powerpoint/2010/main" val="1523976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o-SO" dirty="0"/>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32</a:t>
            </a:fld>
            <a:endParaRPr lang="so-SO"/>
          </a:p>
        </p:txBody>
      </p:sp>
    </p:spTree>
    <p:extLst>
      <p:ext uri="{BB962C8B-B14F-4D97-AF65-F5344CB8AC3E}">
        <p14:creationId xmlns:p14="http://schemas.microsoft.com/office/powerpoint/2010/main" val="1816017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o-SO" dirty="0"/>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33</a:t>
            </a:fld>
            <a:endParaRPr lang="so-SO"/>
          </a:p>
        </p:txBody>
      </p:sp>
    </p:spTree>
    <p:extLst>
      <p:ext uri="{BB962C8B-B14F-4D97-AF65-F5344CB8AC3E}">
        <p14:creationId xmlns:p14="http://schemas.microsoft.com/office/powerpoint/2010/main" val="177659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spcAft>
                <a:spcPts val="600"/>
              </a:spcAft>
              <a:buFont typeface="Arial" panose="020B0604020202020204" pitchFamily="34" charset="0"/>
              <a:buNone/>
            </a:pPr>
            <a:r>
              <a:rPr lang="so-SO" sz="2400" b="0" i="0" u="none" baseline="0" dirty="0">
                <a:latin typeface="Calibri" panose="020F0502020204030204" pitchFamily="34" charset="0"/>
                <a:cs typeface="Calibri" panose="020F0502020204030204" pitchFamily="34" charset="0"/>
              </a:rPr>
              <a:t>Waaxda Caafimaadka Dadweynaha Massachusetts (Massachusetts Department of Public Health) waxay todobaad kasta soo gelisaa warbixin ku saabsan talaalka oo muujisa macluumaad sida:</a:t>
            </a:r>
          </a:p>
          <a:p>
            <a:pPr marL="342900" lvl="0" indent="-342900" algn="l" rtl="0">
              <a:spcAft>
                <a:spcPts val="600"/>
              </a:spcAft>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Tirada qiyaasta talaalka loo dirray Massachusetts</a:t>
            </a:r>
          </a:p>
          <a:p>
            <a:pPr marL="342900" lvl="0" indent="-342900" algn="l" rtl="0">
              <a:spcAft>
                <a:spcPts val="600"/>
              </a:spcAft>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Tirada dadka la talaalay;</a:t>
            </a:r>
          </a:p>
          <a:p>
            <a:pPr marL="342900" lvl="0" indent="-342900" algn="l" rtl="0">
              <a:spcAft>
                <a:spcPts val="600"/>
              </a:spcAft>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Tirada dadka la talaalay marka </a:t>
            </a:r>
            <a:r>
              <a:rPr lang="so-SO" sz="2400" b="1" i="0" u="none" baseline="0" dirty="0">
                <a:latin typeface="Calibri" panose="020F0502020204030204" pitchFamily="34" charset="0"/>
                <a:cs typeface="Calibri" panose="020F0502020204030204" pitchFamily="34" charset="0"/>
              </a:rPr>
              <a:t>loo qeybiyo dagmo</a:t>
            </a:r>
          </a:p>
          <a:p>
            <a:pPr marL="342900" lvl="0" indent="-342900" algn="l" rtl="0">
              <a:spcAft>
                <a:spcPts val="600"/>
              </a:spcAft>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Tirada dadka la talaalay marka loo qeybiyo </a:t>
            </a:r>
            <a:r>
              <a:rPr lang="so-SO" sz="2400" b="1" i="0" u="none" baseline="0" dirty="0">
                <a:latin typeface="Calibri" panose="020F0502020204030204" pitchFamily="34" charset="0"/>
                <a:cs typeface="Calibri" panose="020F0502020204030204" pitchFamily="34" charset="0"/>
              </a:rPr>
              <a:t>da'da iyo isirka/dhallashada</a:t>
            </a:r>
          </a:p>
          <a:p>
            <a:pPr marL="342900" lvl="0" indent="-342900" algn="l" rtl="0">
              <a:spcAft>
                <a:spcPts val="600"/>
              </a:spcAft>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Taalada ay bixiyaan bixiyeyaasha noocyada kala duwan (tusaale, dugsiga, xarunta caafimaadka bulshada)</a:t>
            </a:r>
          </a:p>
          <a:p>
            <a:endParaRPr lang="so-SO" dirty="0"/>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34</a:t>
            </a:fld>
            <a:endParaRPr lang="so-SO"/>
          </a:p>
        </p:txBody>
      </p:sp>
    </p:spTree>
    <p:extLst>
      <p:ext uri="{BB962C8B-B14F-4D97-AF65-F5344CB8AC3E}">
        <p14:creationId xmlns:p14="http://schemas.microsoft.com/office/powerpoint/2010/main" val="179492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o-SO" dirty="0"/>
          </a:p>
        </p:txBody>
      </p:sp>
      <p:sp>
        <p:nvSpPr>
          <p:cNvPr id="4" name="Slide Number Placeholder 3"/>
          <p:cNvSpPr>
            <a:spLocks noGrp="1"/>
          </p:cNvSpPr>
          <p:nvPr>
            <p:ph type="sldNum" sz="quarter" idx="10"/>
          </p:nvPr>
        </p:nvSpPr>
        <p:spPr/>
        <p:txBody>
          <a:bodyPr/>
          <a:lstStyle/>
          <a:p>
            <a:pPr algn="l" rtl="0"/>
            <a:fld id="{D34CBBDB-52D0-FE4C-8729-D7393D454E10}" type="slidenum">
              <a:rPr/>
              <a:pPr algn="l" rtl="0"/>
              <a:t>35</a:t>
            </a:fld>
            <a:endParaRPr lang="so-SO"/>
          </a:p>
        </p:txBody>
      </p:sp>
    </p:spTree>
    <p:extLst>
      <p:ext uri="{BB962C8B-B14F-4D97-AF65-F5344CB8AC3E}">
        <p14:creationId xmlns:p14="http://schemas.microsoft.com/office/powerpoint/2010/main" val="4089156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o-SO" b="0" i="0" u="none" baseline="0" dirty="0"/>
              <a:t>Fadlan tixraac Su'aalaha Badanaa Leys Weydiiyo (FAQ) ee loogu talogalay dadweynaha guud si ay u helaan jawaabaha laga bixiyay su'aalaha kale ee laga yaabo in aad wax ka qabatid inta uu socdo shirkiina.</a:t>
            </a:r>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36</a:t>
            </a:fld>
            <a:endParaRPr lang="so-SO"/>
          </a:p>
        </p:txBody>
      </p:sp>
    </p:spTree>
    <p:extLst>
      <p:ext uri="{BB962C8B-B14F-4D97-AF65-F5344CB8AC3E}">
        <p14:creationId xmlns:p14="http://schemas.microsoft.com/office/powerpoint/2010/main" val="348937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o-SO" dirty="0"/>
          </a:p>
        </p:txBody>
      </p:sp>
      <p:sp>
        <p:nvSpPr>
          <p:cNvPr id="4" name="Slide Number Placeholder 3"/>
          <p:cNvSpPr>
            <a:spLocks noGrp="1"/>
          </p:cNvSpPr>
          <p:nvPr>
            <p:ph type="sldNum" sz="quarter" idx="10"/>
          </p:nvPr>
        </p:nvSpPr>
        <p:spPr/>
        <p:txBody>
          <a:bodyPr/>
          <a:lstStyle/>
          <a:p>
            <a:pPr algn="l" rtl="0"/>
            <a:fld id="{D34CBBDB-52D0-FE4C-8729-D7393D454E10}" type="slidenum">
              <a:rPr/>
              <a:pPr algn="l" rtl="0"/>
              <a:t>4</a:t>
            </a:fld>
            <a:endParaRPr lang="so-SO"/>
          </a:p>
        </p:txBody>
      </p:sp>
    </p:spTree>
    <p:extLst>
      <p:ext uri="{BB962C8B-B14F-4D97-AF65-F5344CB8AC3E}">
        <p14:creationId xmlns:p14="http://schemas.microsoft.com/office/powerpoint/2010/main" val="3953796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o-SO" b="0" i="0" u="none" baseline="0" dirty="0">
                <a:solidFill>
                  <a:srgbClr val="000000"/>
                </a:solidFill>
                <a:effectLst/>
                <a:latin typeface="Open Sans"/>
              </a:rPr>
              <a:t>Ilaha: </a:t>
            </a:r>
          </a:p>
          <a:p>
            <a:endParaRPr lang="so-SO" b="0" i="0" dirty="0">
              <a:solidFill>
                <a:srgbClr val="000000"/>
              </a:solidFill>
              <a:effectLst/>
              <a:latin typeface="Open Sans"/>
            </a:endParaRPr>
          </a:p>
          <a:p>
            <a:pPr algn="l" rtl="0"/>
            <a:r>
              <a:rPr lang="so-SO" b="0" i="0" u="none" baseline="0" dirty="0"/>
              <a:t>https://www.cdc.gov/vaccines/hcp/conversations/understanding-vacc-work.html </a:t>
            </a:r>
          </a:p>
          <a:p>
            <a:endParaRPr lang="so-SO" dirty="0"/>
          </a:p>
          <a:p>
            <a:pPr algn="l" rtl="0"/>
            <a:r>
              <a:rPr lang="so-SO" b="0" i="0" u="none" baseline="0" dirty="0"/>
              <a:t>https://www.cdc.gov/vaccines/vpd/vpd-vac-basics.html</a:t>
            </a:r>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6</a:t>
            </a:fld>
            <a:endParaRPr lang="so-SO"/>
          </a:p>
        </p:txBody>
      </p:sp>
    </p:spTree>
    <p:extLst>
      <p:ext uri="{BB962C8B-B14F-4D97-AF65-F5344CB8AC3E}">
        <p14:creationId xmlns:p14="http://schemas.microsoft.com/office/powerpoint/2010/main" val="3452434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o-SO" b="0" i="0" u="none" baseline="0" dirty="0">
                <a:solidFill>
                  <a:srgbClr val="000000"/>
                </a:solidFill>
                <a:effectLst/>
                <a:latin typeface="Open Sans"/>
              </a:rPr>
              <a:t>Waxaan fahamsanahay in dadka qaar ka walwalsan yahiin qaadashada talaalka. Inta talaalada COVID-19 looga shaqeeyo sida ugu dhakhsiyaha badan ee suurtogalka ah, waxaa jira hawlo joogto ah iyoa haba ka jiro goobta si loo hubiyo ammaanka talaal kasta oo la soo fasaxay ama loo ogolaaday in la isticmaalo. </a:t>
            </a:r>
          </a:p>
          <a:p>
            <a:endParaRPr lang="so-SO" b="0" i="0" dirty="0">
              <a:solidFill>
                <a:srgbClr val="000000"/>
              </a:solidFill>
              <a:effectLst/>
              <a:latin typeface="Open Sans"/>
            </a:endParaRPr>
          </a:p>
          <a:p>
            <a:pPr algn="l" rtl="0"/>
            <a:r>
              <a:rPr lang="so-SO" b="0" i="0" u="none" baseline="0" dirty="0">
                <a:solidFill>
                  <a:srgbClr val="000000"/>
                </a:solidFill>
                <a:effectLst/>
                <a:latin typeface="Open Sans"/>
              </a:rPr>
              <a:t>Ammaanka waa mudnaanta sare, waxaana jira asbaab badan oo qofka loo talaalo.</a:t>
            </a:r>
            <a:endParaRPr lang="so-SO" dirty="0"/>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7</a:t>
            </a:fld>
            <a:endParaRPr lang="so-SO"/>
          </a:p>
        </p:txBody>
      </p:sp>
    </p:spTree>
    <p:extLst>
      <p:ext uri="{BB962C8B-B14F-4D97-AF65-F5344CB8AC3E}">
        <p14:creationId xmlns:p14="http://schemas.microsoft.com/office/powerpoint/2010/main" val="1363868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o-SO" sz="1200" b="1" kern="1200" dirty="0">
                <a:solidFill>
                  <a:srgbClr val="00B050"/>
                </a:solidFill>
                <a:effectLst/>
                <a:latin typeface="+mn-lt"/>
                <a:ea typeface="+mn-ea"/>
                <a:cs typeface="+mn-cs"/>
              </a:rPr>
              <a:t>Maxay la macno tahay in tallaalka Pfizer COVID-19 ay haysato oggolaasnhaha FDA? </a:t>
            </a:r>
            <a:endParaRPr lang="en-US" sz="1200" kern="1200" dirty="0">
              <a:solidFill>
                <a:srgbClr val="00B050"/>
              </a:solidFill>
              <a:effectLst/>
              <a:latin typeface="+mn-lt"/>
              <a:ea typeface="+mn-ea"/>
              <a:cs typeface="+mn-cs"/>
            </a:endParaRPr>
          </a:p>
          <a:p>
            <a:pPr marL="171450" lvl="0" indent="-171450">
              <a:buFont typeface="Wingdings" panose="05000000000000000000" pitchFamily="2" charset="2"/>
              <a:buChar char="§"/>
            </a:pPr>
            <a:r>
              <a:rPr lang="so-SO" sz="1200" kern="1200" dirty="0">
                <a:solidFill>
                  <a:srgbClr val="00B050"/>
                </a:solidFill>
                <a:effectLst/>
                <a:latin typeface="+mn-lt"/>
                <a:ea typeface="+mn-ea"/>
                <a:cs typeface="+mn-cs"/>
              </a:rPr>
              <a:t>Taariikhda 8/23/21, FDA w axay ansixisay tallaalkii u horeeyay ee COVID-19. Tallaalka waxaa loo yaqaanay sida Pfizer tallaalka COVID-19 oo hadda waxaa loo suuq gayn doonaa sida Comirnaty (koe-mir’-na-tee), wixii ah ka hortagga dadka COVID-19 ee dadka da’aha 16 sano jirka ama ka wayn. </a:t>
            </a:r>
            <a:endParaRPr lang="en-US" sz="1200" kern="1200" dirty="0">
              <a:solidFill>
                <a:srgbClr val="00B050"/>
              </a:solidFill>
              <a:effectLst/>
              <a:latin typeface="+mn-lt"/>
              <a:ea typeface="+mn-ea"/>
              <a:cs typeface="+mn-cs"/>
            </a:endParaRPr>
          </a:p>
          <a:p>
            <a:pPr marL="171450" lvl="0" indent="-171450">
              <a:buFont typeface="Arial" panose="020B0604020202020204" pitchFamily="34" charset="0"/>
              <a:buChar char="•"/>
            </a:pPr>
            <a:r>
              <a:rPr lang="so-SO" sz="1200" kern="1200" dirty="0">
                <a:solidFill>
                  <a:srgbClr val="00B050"/>
                </a:solidFill>
                <a:effectLst/>
                <a:latin typeface="+mn-lt"/>
                <a:ea typeface="+mn-ea"/>
                <a:cs typeface="+mn-cs"/>
              </a:rPr>
              <a:t>Comirnaty waa tallaal la  mid ah Pfizer. </a:t>
            </a:r>
            <a:endParaRPr lang="en-US" sz="1200" kern="1200" dirty="0">
              <a:solidFill>
                <a:srgbClr val="00B050"/>
              </a:solidFill>
              <a:effectLst/>
              <a:latin typeface="+mn-lt"/>
              <a:ea typeface="+mn-ea"/>
              <a:cs typeface="+mn-cs"/>
            </a:endParaRPr>
          </a:p>
          <a:p>
            <a:pPr marL="171450" lvl="0" indent="-171450">
              <a:buFont typeface="Arial" panose="020B0604020202020204" pitchFamily="34" charset="0"/>
              <a:buChar char="•"/>
            </a:pPr>
            <a:r>
              <a:rPr lang="so-SO" sz="1200" kern="1200" dirty="0">
                <a:solidFill>
                  <a:srgbClr val="00B050"/>
                </a:solidFill>
                <a:effectLst/>
                <a:latin typeface="+mn-lt"/>
                <a:ea typeface="+mn-ea"/>
                <a:cs typeface="+mn-cs"/>
              </a:rPr>
              <a:t>Tallaalka  Pfizer sidoo kale waxaa loo heli karaa oggolaanshaha isticmaalka degdega ah (EUA) dadka da’aha </a:t>
            </a:r>
            <a:r>
              <a:rPr lang="en-US" sz="1200" kern="1200" dirty="0">
                <a:solidFill>
                  <a:srgbClr val="FF0000"/>
                </a:solidFill>
                <a:effectLst/>
                <a:latin typeface="+mn-lt"/>
                <a:ea typeface="+mn-ea"/>
                <a:cs typeface="+mn-cs"/>
              </a:rPr>
              <a:t>5</a:t>
            </a:r>
            <a:r>
              <a:rPr lang="so-SO" sz="1200" kern="1200" dirty="0">
                <a:solidFill>
                  <a:srgbClr val="00B050"/>
                </a:solidFill>
                <a:effectLst/>
                <a:latin typeface="+mn-lt"/>
                <a:ea typeface="+mn-ea"/>
                <a:cs typeface="+mn-cs"/>
              </a:rPr>
              <a:t> ilaa 15 iyo garoojada saddexaad ee dhowr shakhsiyaadka difaaca jidhkoodu liito. </a:t>
            </a:r>
            <a:endParaRPr lang="en-US" sz="1200" kern="1200" dirty="0">
              <a:solidFill>
                <a:srgbClr val="00B050"/>
              </a:solidFill>
              <a:effectLst/>
              <a:latin typeface="+mn-lt"/>
              <a:ea typeface="+mn-ea"/>
              <a:cs typeface="+mn-cs"/>
            </a:endParaRPr>
          </a:p>
          <a:p>
            <a:pPr marL="171450" lvl="0" indent="-171450">
              <a:buFont typeface="Arial" panose="020B0604020202020204" pitchFamily="34" charset="0"/>
              <a:buChar char="•"/>
            </a:pPr>
            <a:r>
              <a:rPr lang="so-SO" sz="1200" kern="1200" dirty="0">
                <a:solidFill>
                  <a:srgbClr val="00B050"/>
                </a:solidFill>
                <a:effectLst/>
                <a:latin typeface="+mn-lt"/>
                <a:ea typeface="+mn-ea"/>
                <a:cs typeface="+mn-cs"/>
              </a:rPr>
              <a:t>Marka la barbar dhigo EUA, oggolaasnhah tallaalka FDA waxa uu u baahanyahay xataa xog badan oo badbaadada ah, warshadaynta, iyo waxtarka muddooyin wakhti badan oo waxaa ku jira xogta adduunka dhabta ah. </a:t>
            </a:r>
            <a:endParaRPr lang="en-US" sz="1200" kern="1200" dirty="0">
              <a:solidFill>
                <a:srgbClr val="00B050"/>
              </a:solidFill>
              <a:effectLst/>
              <a:latin typeface="+mn-lt"/>
              <a:ea typeface="+mn-ea"/>
              <a:cs typeface="+mn-cs"/>
            </a:endParaRPr>
          </a:p>
          <a:p>
            <a:pPr marL="171450" lvl="0" indent="-171450">
              <a:buFont typeface="Arial" panose="020B0604020202020204" pitchFamily="34" charset="0"/>
              <a:buChar char="•"/>
            </a:pPr>
            <a:r>
              <a:rPr lang="so-SO" sz="1200" kern="1200" dirty="0">
                <a:solidFill>
                  <a:srgbClr val="00B050"/>
                </a:solidFill>
                <a:effectLst/>
                <a:latin typeface="+mn-lt"/>
                <a:ea typeface="+mn-ea"/>
                <a:cs typeface="+mn-cs"/>
              </a:rPr>
              <a:t>Oggolaanshaha buuxa ee FDA macnaheedu waxa weeye in tallaalka Comirnaty uu hadda haysto heerka oggolaanshaha la midka ah sida tallaalada kale caadi ahaan lagu isticmaalo Maraykanka sida kuwa  cagaarshowga, jadeecada, hablo baasta, iyo booliyada (dabaysha). </a:t>
            </a:r>
            <a:endParaRPr lang="en-US" sz="1200" kern="1200" dirty="0">
              <a:solidFill>
                <a:srgbClr val="00B050"/>
              </a:solidFill>
              <a:effectLst/>
              <a:latin typeface="+mn-lt"/>
              <a:ea typeface="+mn-ea"/>
              <a:cs typeface="+mn-cs"/>
            </a:endParaRPr>
          </a:p>
          <a:p>
            <a:pPr marL="171450" indent="-171450">
              <a:buFont typeface="Arial" panose="020B0604020202020204" pitchFamily="34" charset="0"/>
              <a:buChar char="•"/>
            </a:pPr>
            <a:r>
              <a:rPr lang="so-SO" sz="1200" kern="1200" dirty="0">
                <a:solidFill>
                  <a:srgbClr val="92D050"/>
                </a:solidFill>
                <a:effectLst/>
                <a:latin typeface="+mn-lt"/>
                <a:ea typeface="+mn-ea"/>
                <a:cs typeface="+mn-cs"/>
              </a:rPr>
              <a:t>Tallaalka Pfizer ee COVID-19 waxa uu ahaa tallaalkii u horeeyay ee hela oggolaasnahah degdega ah, taasi waa sababta tahay xogta u horaysa e eku filan in la helo oggolaanshe buuxa. Macnaheedu </a:t>
            </a:r>
            <a:endParaRPr lang="en-US" sz="1200" kern="1200" dirty="0">
              <a:solidFill>
                <a:srgbClr val="92D050"/>
              </a:solidFill>
              <a:effectLst/>
              <a:latin typeface="+mn-lt"/>
              <a:ea typeface="+mn-ea"/>
              <a:cs typeface="+mn-cs"/>
            </a:endParaRPr>
          </a:p>
          <a:p>
            <a:pPr marL="0" indent="0">
              <a:buFont typeface="Arial" panose="020B0604020202020204" pitchFamily="34" charset="0"/>
              <a:buNone/>
            </a:pPr>
            <a:r>
              <a:rPr lang="so-SO" b="0" i="0" u="none" baseline="0" dirty="0"/>
              <a:t>Maxay tahay Ruqsadda Isticmaalka Degdegga (Emergency Use Authorization) (EUA)? </a:t>
            </a:r>
          </a:p>
          <a:p>
            <a:pPr algn="l" rtl="0"/>
            <a:r>
              <a:rPr lang="so-SO" b="0" i="0" u="none" baseline="0" dirty="0"/>
              <a:t>FDA</a:t>
            </a:r>
            <a:r>
              <a:rPr lang="en-US" b="0" i="0" u="none" baseline="0" dirty="0"/>
              <a:t>_</a:t>
            </a:r>
            <a:r>
              <a:rPr lang="en-US" b="0" i="0" u="none" baseline="0" dirty="0" err="1"/>
              <a:t>da</a:t>
            </a:r>
            <a:r>
              <a:rPr lang="so-SO" b="0" i="0" u="none" baseline="0" dirty="0"/>
              <a:t> Mareykan</a:t>
            </a:r>
            <a:r>
              <a:rPr lang="en-US" b="0" i="0" u="none" baseline="0" dirty="0"/>
              <a:t>ka</a:t>
            </a:r>
            <a:r>
              <a:rPr lang="so-SO" b="0" i="0" u="none" baseline="0" dirty="0"/>
              <a:t> ayaa samaysay talaalada Pfizer, Moderna, iyo Janssen COVID-19 </a:t>
            </a:r>
            <a:r>
              <a:rPr lang="en-US" b="0" i="0" u="none" baseline="0" dirty="0" err="1"/>
              <a:t>taasoo</a:t>
            </a:r>
            <a:r>
              <a:rPr lang="so-SO" b="0" i="0" u="none" baseline="0" dirty="0"/>
              <a:t> hoos timaado xaalad</a:t>
            </a:r>
            <a:r>
              <a:rPr lang="en-US" b="0" i="0" u="none" baseline="0" dirty="0" err="1"/>
              <a:t>da</a:t>
            </a:r>
            <a:r>
              <a:rPr lang="so-SO" b="0" i="0" u="none" baseline="0" dirty="0"/>
              <a:t> degdeg ah </a:t>
            </a:r>
            <a:r>
              <a:rPr lang="en-US" b="0" i="0" u="none" baseline="0" dirty="0" err="1"/>
              <a:t>ee</a:t>
            </a:r>
            <a:r>
              <a:rPr lang="so-SO" b="0" i="0" u="none" baseline="0" dirty="0"/>
              <a:t> lagu magacaabo EUA.  EUA waxaa taageeray bayaanka Xogeyaha Caafimaadka iyo Adeegyada Aadanaha (Secretary of Health and Human Services) (HHA) in ay jirto xaalad degdeg ah oo u baahan in la isticmaalo dawooyin inta uu socdo cudurka faafay ee COVID-19.</a:t>
            </a:r>
          </a:p>
          <a:p>
            <a:endParaRPr lang="so-SO" dirty="0"/>
          </a:p>
          <a:p>
            <a:pPr algn="l" rtl="0"/>
            <a:r>
              <a:rPr lang="so-SO" b="0" i="0" u="none" baseline="0" dirty="0"/>
              <a:t>Waxaa dhici karto in FDA soo saarto EUA marka lala kulmo </a:t>
            </a:r>
            <a:r>
              <a:rPr lang="en-US" b="0" i="0" u="none" baseline="0" dirty="0" err="1"/>
              <a:t>daruufaha</a:t>
            </a:r>
            <a:r>
              <a:rPr lang="so-SO" b="0" i="0" u="none" baseline="0" dirty="0"/>
              <a:t> qaar, kana mid ah in aysan jirin talooyin kale oo nagu filan, la ogolaaday, oo diyaar ah. Go'aanka FDA wuxuu kaloo ku saleysan yahay caddeynta sayniska la heli karo </a:t>
            </a:r>
            <a:r>
              <a:rPr lang="en-US" b="0" i="0" u="none" baseline="0" dirty="0" err="1"/>
              <a:t>taas</a:t>
            </a:r>
            <a:r>
              <a:rPr lang="so-SO" b="0" i="0" u="none" baseline="0" dirty="0"/>
              <a:t>oo muuji</a:t>
            </a:r>
            <a:r>
              <a:rPr lang="en-US" b="0" i="0" u="none" baseline="0" dirty="0"/>
              <a:t>s</a:t>
            </a:r>
            <a:r>
              <a:rPr lang="so-SO" b="0" i="0" u="none" baseline="0" dirty="0"/>
              <a:t>a in</a:t>
            </a:r>
            <a:r>
              <a:rPr lang="en-US" b="0" i="0" u="none" baseline="0" dirty="0"/>
              <a:t> </a:t>
            </a:r>
            <a:r>
              <a:rPr lang="en-US" b="0" i="0" u="none" baseline="0" dirty="0" err="1"/>
              <a:t>talaalka</a:t>
            </a:r>
            <a:r>
              <a:rPr lang="en-US" b="0" i="0" u="none" baseline="0" dirty="0"/>
              <a:t> </a:t>
            </a:r>
            <a:r>
              <a:rPr lang="en-US" b="0" i="0" u="none" baseline="0" dirty="0" err="1"/>
              <a:t>uu</a:t>
            </a:r>
            <a:r>
              <a:rPr lang="en-US" b="0" i="0" u="none" baseline="0" dirty="0"/>
              <a:t> w</a:t>
            </a:r>
            <a:r>
              <a:rPr lang="so-SO" b="0" i="0" u="none" baseline="0" dirty="0"/>
              <a:t>ax ka qaban karo ka hortagga COVID-19 inta uu socdo cudurka iyo in manaafacaadka suurtogalka ah lana ogsoon yahay ee maadada ka miisaan badan tahay halista. Waa in lala kulmo dhamaan sharuudahaan si waxa soo xaasila loo isticmaalo inta uu socdo dillaca cudurka COVID-19. </a:t>
            </a:r>
          </a:p>
        </p:txBody>
      </p:sp>
      <p:sp>
        <p:nvSpPr>
          <p:cNvPr id="4" name="Slide Number Placeholder 3"/>
          <p:cNvSpPr>
            <a:spLocks noGrp="1"/>
          </p:cNvSpPr>
          <p:nvPr>
            <p:ph type="sldNum" sz="quarter" idx="5"/>
          </p:nvPr>
        </p:nvSpPr>
        <p:spPr/>
        <p:txBody>
          <a:bodyPr/>
          <a:lstStyle/>
          <a:p>
            <a:pPr algn="l" rtl="0"/>
            <a:fld id="{D34CBBDB-52D0-FE4C-8729-D7393D454E10}" type="slidenum">
              <a:rPr/>
              <a:pPr algn="l" rtl="0"/>
              <a:t>8</a:t>
            </a:fld>
            <a:endParaRPr lang="so-SO"/>
          </a:p>
        </p:txBody>
      </p:sp>
    </p:spTree>
    <p:extLst>
      <p:ext uri="{BB962C8B-B14F-4D97-AF65-F5344CB8AC3E}">
        <p14:creationId xmlns:p14="http://schemas.microsoft.com/office/powerpoint/2010/main" val="363846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8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8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algn="l" rtl="0"/>
            <a:r>
              <a:rPr lang="so-SO" sz="1200" b="0" i="0" u="none" kern="1200" baseline="0" dirty="0">
                <a:solidFill>
                  <a:schemeClr val="tx1"/>
                </a:solidFill>
                <a:effectLst/>
                <a:latin typeface="+mn-lt"/>
                <a:ea typeface="+mn-ea"/>
                <a:cs typeface="+mn-cs"/>
              </a:rPr>
              <a:t>Waxaan fahamasanahay muhiimadda ay leedahay in si furfuran oo daacad ah looga hadlo ammaanka iyo horumarinta talaalka - khaas ahaan bulshadaha ay dhbaatada ka soo gaartay xumaanta caafimaadka. </a:t>
            </a:r>
          </a:p>
          <a:p>
            <a:endParaRPr lang="so-SO" sz="1200" b="0" i="0" kern="1200" dirty="0">
              <a:solidFill>
                <a:schemeClr val="tx1"/>
              </a:solidFill>
              <a:effectLst/>
              <a:latin typeface="+mn-lt"/>
              <a:ea typeface="+mn-ea"/>
              <a:cs typeface="+mn-cs"/>
            </a:endParaRPr>
          </a:p>
          <a:p>
            <a:pPr algn="l" rtl="0"/>
            <a:r>
              <a:rPr lang="so-SO" sz="1200" b="0" i="0" u="none" baseline="0" dirty="0">
                <a:latin typeface="Calibri" panose="020F0502020204030204" pitchFamily="34" charset="0"/>
                <a:cs typeface="Calibri" panose="020F0502020204030204" pitchFamily="34" charset="0"/>
              </a:rPr>
              <a:t>W</a:t>
            </a:r>
            <a:r>
              <a:rPr lang="en-US" sz="1200" b="0" i="0" u="none" baseline="0" dirty="0">
                <a:latin typeface="Calibri" panose="020F0502020204030204" pitchFamily="34" charset="0"/>
                <a:cs typeface="Calibri" panose="020F0502020204030204" pitchFamily="34" charset="0"/>
              </a:rPr>
              <a:t>ax</a:t>
            </a:r>
            <a:r>
              <a:rPr lang="so-SO" sz="1200" b="0" i="0" u="none" baseline="0" dirty="0">
                <a:latin typeface="Calibri" panose="020F0502020204030204" pitchFamily="34" charset="0"/>
                <a:cs typeface="Calibri" panose="020F0502020204030204" pitchFamily="34" charset="0"/>
              </a:rPr>
              <a:t>aa muhiim ah in la ogaado in talaalka la baaro in badan marka l</a:t>
            </a:r>
            <a:r>
              <a:rPr lang="en-US" sz="1200" b="0" i="0" u="none" baseline="0" dirty="0" err="1">
                <a:latin typeface="Calibri" panose="020F0502020204030204" pitchFamily="34" charset="0"/>
                <a:cs typeface="Calibri" panose="020F0502020204030204" pitchFamily="34" charset="0"/>
              </a:rPr>
              <a:t>oo</a:t>
            </a:r>
            <a:r>
              <a:rPr lang="en-US" sz="1200" b="0" i="0" u="none" baseline="0" dirty="0">
                <a:latin typeface="Calibri" panose="020F0502020204030204" pitchFamily="34" charset="0"/>
                <a:cs typeface="Calibri" panose="020F0502020204030204" pitchFamily="34" charset="0"/>
              </a:rPr>
              <a:t> </a:t>
            </a:r>
            <a:r>
              <a:rPr lang="en-US" sz="1200" b="0" i="0" u="none" baseline="0" dirty="0" err="1">
                <a:latin typeface="Calibri" panose="020F0502020204030204" pitchFamily="34" charset="0"/>
                <a:cs typeface="Calibri" panose="020F0502020204030204" pitchFamily="34" charset="0"/>
              </a:rPr>
              <a:t>fiiriyo</a:t>
            </a:r>
            <a:r>
              <a:rPr lang="so-SO" sz="1200" b="0" i="0" u="none" baseline="0" dirty="0">
                <a:latin typeface="Calibri" panose="020F0502020204030204" pitchFamily="34" charset="0"/>
                <a:cs typeface="Calibri" panose="020F0502020204030204" pitchFamily="34" charset="0"/>
              </a:rPr>
              <a:t> dawooyinka kale.  Ka hor inta aan la diyaarinin talaalka, waa in la </a:t>
            </a:r>
            <a:r>
              <a:rPr lang="en-US" sz="1200" b="0" i="0" u="none" baseline="0" dirty="0" err="1">
                <a:latin typeface="Calibri" panose="020F0502020204030204" pitchFamily="34" charset="0"/>
                <a:cs typeface="Calibri" panose="020F0502020204030204" pitchFamily="34" charset="0"/>
              </a:rPr>
              <a:t>soo</a:t>
            </a:r>
            <a:r>
              <a:rPr lang="en-US" sz="1200" b="0" i="0" u="none" baseline="0" dirty="0">
                <a:latin typeface="Calibri" panose="020F0502020204030204" pitchFamily="34" charset="0"/>
                <a:cs typeface="Calibri" panose="020F0502020204030204" pitchFamily="34" charset="0"/>
              </a:rPr>
              <a:t> </a:t>
            </a:r>
            <a:r>
              <a:rPr lang="en-US" sz="1200" b="0" i="0" u="none" baseline="0" dirty="0" err="1">
                <a:latin typeface="Calibri" panose="020F0502020204030204" pitchFamily="34" charset="0"/>
                <a:cs typeface="Calibri" panose="020F0502020204030204" pitchFamily="34" charset="0"/>
              </a:rPr>
              <a:t>marriyo</a:t>
            </a:r>
            <a:r>
              <a:rPr lang="en-US" sz="1200" b="0" i="0" u="none" baseline="0" dirty="0">
                <a:latin typeface="Calibri" panose="020F0502020204030204" pitchFamily="34" charset="0"/>
                <a:cs typeface="Calibri" panose="020F0502020204030204" pitchFamily="34" charset="0"/>
              </a:rPr>
              <a:t> </a:t>
            </a:r>
            <a:r>
              <a:rPr lang="so-SO" sz="1200" b="0" i="0" u="none" baseline="0" dirty="0">
                <a:latin typeface="Calibri" panose="020F0502020204030204" pitchFamily="34" charset="0"/>
                <a:cs typeface="Calibri" panose="020F0502020204030204" pitchFamily="34" charset="0"/>
              </a:rPr>
              <a:t>soo saar adag iyo baaris. Soo saarka waa muhiim - qiyaas kasta waa in </a:t>
            </a:r>
            <a:r>
              <a:rPr lang="en-US" sz="1200" b="0" i="0" u="none" baseline="0" dirty="0">
                <a:latin typeface="Calibri" panose="020F0502020204030204" pitchFamily="34" charset="0"/>
                <a:cs typeface="Calibri" panose="020F0502020204030204" pitchFamily="34" charset="0"/>
              </a:rPr>
              <a:t>ay </a:t>
            </a:r>
            <a:r>
              <a:rPr lang="so-SO" sz="1200" b="0" i="0" u="none" baseline="0" dirty="0">
                <a:latin typeface="Calibri" panose="020F0502020204030204" pitchFamily="34" charset="0"/>
                <a:cs typeface="Calibri" panose="020F0502020204030204" pitchFamily="34" charset="0"/>
              </a:rPr>
              <a:t>si isdabajoog u ahaa</a:t>
            </a:r>
            <a:r>
              <a:rPr lang="en-US" sz="1200" b="0" i="0" u="none" baseline="0" dirty="0">
                <a:latin typeface="Calibri" panose="020F0502020204030204" pitchFamily="34" charset="0"/>
                <a:cs typeface="Calibri" panose="020F0502020204030204" pitchFamily="34" charset="0"/>
              </a:rPr>
              <a:t>to</a:t>
            </a:r>
            <a:r>
              <a:rPr lang="so-SO" sz="1200" b="0" i="0" u="none" baseline="0" dirty="0">
                <a:latin typeface="Calibri" panose="020F0502020204030204" pitchFamily="34" charset="0"/>
                <a:cs typeface="Calibri" panose="020F0502020204030204" pitchFamily="34" charset="0"/>
              </a:rPr>
              <a:t> tayo sare. Kaddib, waxaa jira baaritaan fidsan </a:t>
            </a:r>
            <a:r>
              <a:rPr lang="en-US" sz="1200" b="0" i="0" u="none" baseline="0" dirty="0" err="1">
                <a:latin typeface="Calibri" panose="020F0502020204030204" pitchFamily="34" charset="0"/>
                <a:cs typeface="Calibri" panose="020F0502020204030204" pitchFamily="34" charset="0"/>
              </a:rPr>
              <a:t>iyo</a:t>
            </a:r>
            <a:r>
              <a:rPr lang="en-US" sz="1200" b="0" i="0" u="none" baseline="0" dirty="0">
                <a:latin typeface="Calibri" panose="020F0502020204030204" pitchFamily="34" charset="0"/>
                <a:cs typeface="Calibri" panose="020F0502020204030204" pitchFamily="34" charset="0"/>
              </a:rPr>
              <a:t> </a:t>
            </a:r>
            <a:r>
              <a:rPr lang="en-US" sz="1200" b="0" i="0" u="none" baseline="0" dirty="0" err="1">
                <a:latin typeface="Calibri" panose="020F0502020204030204" pitchFamily="34" charset="0"/>
                <a:cs typeface="Calibri" panose="020F0502020204030204" pitchFamily="34" charset="0"/>
              </a:rPr>
              <a:t>tijaabin</a:t>
            </a:r>
            <a:r>
              <a:rPr lang="en-US" sz="1200" b="0" i="0" u="none" baseline="0" dirty="0">
                <a:latin typeface="Calibri" panose="020F0502020204030204" pitchFamily="34" charset="0"/>
                <a:cs typeface="Calibri" panose="020F0502020204030204" pitchFamily="34" charset="0"/>
              </a:rPr>
              <a:t> </a:t>
            </a:r>
            <a:r>
              <a:rPr lang="en-US" sz="1200" b="0" i="0" u="none" baseline="0" dirty="0" err="1">
                <a:latin typeface="Calibri" panose="020F0502020204030204" pitchFamily="34" charset="0"/>
                <a:cs typeface="Calibri" panose="020F0502020204030204" pitchFamily="34" charset="0"/>
              </a:rPr>
              <a:t>lagu</a:t>
            </a:r>
            <a:r>
              <a:rPr lang="en-US" sz="1200" b="0" i="0" u="none" baseline="0" dirty="0">
                <a:latin typeface="Calibri" panose="020F0502020204030204" pitchFamily="34" charset="0"/>
                <a:cs typeface="Calibri" panose="020F0502020204030204" pitchFamily="34" charset="0"/>
              </a:rPr>
              <a:t> </a:t>
            </a:r>
            <a:r>
              <a:rPr lang="en-US" sz="1200" b="0" i="0" u="none" baseline="0" dirty="0" err="1">
                <a:latin typeface="Calibri" panose="020F0502020204030204" pitchFamily="34" charset="0"/>
                <a:cs typeface="Calibri" panose="020F0502020204030204" pitchFamily="34" charset="0"/>
              </a:rPr>
              <a:t>xaqiijiyo</a:t>
            </a:r>
            <a:r>
              <a:rPr lang="en-US" sz="1200" b="0" i="0" u="none" baseline="0" dirty="0">
                <a:latin typeface="Calibri" panose="020F0502020204030204" pitchFamily="34" charset="0"/>
                <a:cs typeface="Calibri" panose="020F0502020204030204" pitchFamily="34" charset="0"/>
              </a:rPr>
              <a:t> </a:t>
            </a:r>
            <a:r>
              <a:rPr lang="so-SO" sz="1200" b="0" i="0" u="none" baseline="0" dirty="0">
                <a:latin typeface="Calibri" panose="020F0502020204030204" pitchFamily="34" charset="0"/>
                <a:cs typeface="Calibri" panose="020F0502020204030204" pitchFamily="34" charset="0"/>
              </a:rPr>
              <a:t>ammaanka.   </a:t>
            </a:r>
          </a:p>
          <a:p>
            <a:endParaRPr lang="so-SO" dirty="0"/>
          </a:p>
          <a:p>
            <a:pPr marL="0" marR="0" lvl="0" indent="0" algn="l" defTabSz="914400" rtl="0" eaLnBrk="1" fontAlgn="auto" latinLnBrk="0" hangingPunct="1">
              <a:lnSpc>
                <a:spcPct val="100000"/>
              </a:lnSpc>
              <a:spcBef>
                <a:spcPts val="0"/>
              </a:spcBef>
              <a:spcAft>
                <a:spcPts val="0"/>
              </a:spcAft>
              <a:buClrTx/>
              <a:buSzTx/>
              <a:buFontTx/>
              <a:buNone/>
              <a:tabLst/>
              <a:defRPr/>
            </a:pPr>
            <a:r>
              <a:rPr lang="so-SO" sz="1200" b="0" i="0" u="none" baseline="0" dirty="0">
                <a:latin typeface="Calibri" panose="020F0502020204030204" pitchFamily="34" charset="0"/>
                <a:cs typeface="Calibri" panose="020F0502020204030204" pitchFamily="34" charset="0"/>
              </a:rPr>
              <a:t>Ilaha: https://www.cdc.gov/coronavirus/2019-ncov/vaccines/safety.html  </a:t>
            </a: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11" name="Google Shape;411;p8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a:pPr marL="0" lvl="0" indent="0" algn="l" rtl="0">
                <a:lnSpc>
                  <a:spcPct val="100000"/>
                </a:lnSpc>
                <a:spcBef>
                  <a:spcPts val="0"/>
                </a:spcBef>
                <a:spcAft>
                  <a:spcPts val="0"/>
                </a:spcAft>
                <a:buSzPts val="1400"/>
                <a:buNone/>
              </a:pPr>
              <a:t>9</a:t>
            </a:fld>
            <a:endParaRPr/>
          </a:p>
        </p:txBody>
      </p:sp>
    </p:spTree>
    <p:extLst>
      <p:ext uri="{BB962C8B-B14F-4D97-AF65-F5344CB8AC3E}">
        <p14:creationId xmlns:p14="http://schemas.microsoft.com/office/powerpoint/2010/main" val="3062934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9ce8b2f6a_0_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79ce8b2f6a_0_5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28" name="Google Shape;428;g79ce8b2f6a_0_5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a:pPr marL="0" lvl="0" indent="0" algn="l" rtl="0">
                <a:lnSpc>
                  <a:spcPct val="100000"/>
                </a:lnSpc>
                <a:spcBef>
                  <a:spcPts val="0"/>
                </a:spcBef>
                <a:spcAft>
                  <a:spcPts val="0"/>
                </a:spcAft>
                <a:buSzPts val="1400"/>
                <a:buNone/>
              </a:pPr>
              <a:t>10</a:t>
            </a:fld>
            <a:endParaRPr/>
          </a:p>
        </p:txBody>
      </p:sp>
    </p:spTree>
    <p:extLst>
      <p:ext uri="{BB962C8B-B14F-4D97-AF65-F5344CB8AC3E}">
        <p14:creationId xmlns:p14="http://schemas.microsoft.com/office/powerpoint/2010/main" val="2751340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tags" Target="../tags/tag27.xml"/><Relationship Id="rId11" Type="http://schemas.openxmlformats.org/officeDocument/2006/relationships/image" Target="../media/image8.emf"/><Relationship Id="rId5" Type="http://schemas.openxmlformats.org/officeDocument/2006/relationships/tags" Target="../tags/tag26.xml"/><Relationship Id="rId10" Type="http://schemas.openxmlformats.org/officeDocument/2006/relationships/oleObject" Target="../embeddings/oleObject2.bin"/><Relationship Id="rId4" Type="http://schemas.openxmlformats.org/officeDocument/2006/relationships/tags" Target="../tags/tag25.xml"/><Relationship Id="rId9"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tags" Target="../tags/tag34.xml"/><Relationship Id="rId11" Type="http://schemas.openxmlformats.org/officeDocument/2006/relationships/image" Target="../media/image8.emf"/><Relationship Id="rId5" Type="http://schemas.openxmlformats.org/officeDocument/2006/relationships/tags" Target="../tags/tag33.xml"/><Relationship Id="rId10" Type="http://schemas.openxmlformats.org/officeDocument/2006/relationships/oleObject" Target="../embeddings/oleObject3.bin"/><Relationship Id="rId4" Type="http://schemas.openxmlformats.org/officeDocument/2006/relationships/tags" Target="../tags/tag32.xml"/><Relationship Id="rId9"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7.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oleObject" Target="../embeddings/oleObject4.bin"/><Relationship Id="rId2" Type="http://schemas.openxmlformats.org/officeDocument/2006/relationships/tags" Target="../tags/tag37.xml"/><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slideMaster" Target="../slideMasters/slideMaster3.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tags" Target="../tags/tag50.xml"/><Relationship Id="rId11" Type="http://schemas.openxmlformats.org/officeDocument/2006/relationships/image" Target="../media/image8.emf"/><Relationship Id="rId5" Type="http://schemas.openxmlformats.org/officeDocument/2006/relationships/tags" Target="../tags/tag49.xml"/><Relationship Id="rId10" Type="http://schemas.openxmlformats.org/officeDocument/2006/relationships/oleObject" Target="../embeddings/oleObject5.bin"/><Relationship Id="rId4" Type="http://schemas.openxmlformats.org/officeDocument/2006/relationships/tags" Target="../tags/tag48.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6.vml"/><Relationship Id="rId6" Type="http://schemas.openxmlformats.org/officeDocument/2006/relationships/tags" Target="../tags/tag57.xml"/><Relationship Id="rId11" Type="http://schemas.openxmlformats.org/officeDocument/2006/relationships/image" Target="../media/image8.emf"/><Relationship Id="rId5" Type="http://schemas.openxmlformats.org/officeDocument/2006/relationships/tags" Target="../tags/tag56.xml"/><Relationship Id="rId10" Type="http://schemas.openxmlformats.org/officeDocument/2006/relationships/oleObject" Target="../embeddings/oleObject6.bin"/><Relationship Id="rId4" Type="http://schemas.openxmlformats.org/officeDocument/2006/relationships/tags" Target="../tags/tag55.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vmlDrawing" Target="../drawings/vmlDrawing7.vml"/><Relationship Id="rId6" Type="http://schemas.openxmlformats.org/officeDocument/2006/relationships/tags" Target="../tags/tag64.xml"/><Relationship Id="rId11" Type="http://schemas.openxmlformats.org/officeDocument/2006/relationships/image" Target="../media/image8.emf"/><Relationship Id="rId5" Type="http://schemas.openxmlformats.org/officeDocument/2006/relationships/tags" Target="../tags/tag63.xml"/><Relationship Id="rId10" Type="http://schemas.openxmlformats.org/officeDocument/2006/relationships/oleObject" Target="../embeddings/oleObject7.bin"/><Relationship Id="rId4" Type="http://schemas.openxmlformats.org/officeDocument/2006/relationships/tags" Target="../tags/tag62.xml"/><Relationship Id="rId9"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8.emf"/><Relationship Id="rId2" Type="http://schemas.openxmlformats.org/officeDocument/2006/relationships/tags" Target="../tags/tag67.xml"/><Relationship Id="rId1" Type="http://schemas.openxmlformats.org/officeDocument/2006/relationships/vmlDrawing" Target="../drawings/vmlDrawing8.vml"/><Relationship Id="rId6" Type="http://schemas.openxmlformats.org/officeDocument/2006/relationships/tags" Target="../tags/tag71.xml"/><Relationship Id="rId11" Type="http://schemas.openxmlformats.org/officeDocument/2006/relationships/oleObject" Target="../embeddings/oleObject8.bin"/><Relationship Id="rId5" Type="http://schemas.openxmlformats.org/officeDocument/2006/relationships/tags" Target="../tags/tag70.xml"/><Relationship Id="rId10" Type="http://schemas.openxmlformats.org/officeDocument/2006/relationships/slideMaster" Target="../slideMasters/slideMaster3.xml"/><Relationship Id="rId4" Type="http://schemas.openxmlformats.org/officeDocument/2006/relationships/tags" Target="../tags/tag69.xml"/><Relationship Id="rId9" Type="http://schemas.openxmlformats.org/officeDocument/2006/relationships/tags" Target="../tags/tag7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9.emf"/><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oleObject" Target="../embeddings/oleObject9.bin"/><Relationship Id="rId2" Type="http://schemas.openxmlformats.org/officeDocument/2006/relationships/tags" Target="../tags/tag75.xml"/><Relationship Id="rId1" Type="http://schemas.openxmlformats.org/officeDocument/2006/relationships/vmlDrawing" Target="../drawings/vmlDrawing9.vml"/><Relationship Id="rId6" Type="http://schemas.openxmlformats.org/officeDocument/2006/relationships/tags" Target="../tags/tag79.xml"/><Relationship Id="rId11" Type="http://schemas.openxmlformats.org/officeDocument/2006/relationships/slideMaster" Target="../slideMasters/slideMaster3.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9.emf"/><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oleObject" Target="../embeddings/oleObject10.bin"/><Relationship Id="rId2" Type="http://schemas.openxmlformats.org/officeDocument/2006/relationships/tags" Target="../tags/tag84.xml"/><Relationship Id="rId1" Type="http://schemas.openxmlformats.org/officeDocument/2006/relationships/vmlDrawing" Target="../drawings/vmlDrawing10.vml"/><Relationship Id="rId6" Type="http://schemas.openxmlformats.org/officeDocument/2006/relationships/tags" Target="../tags/tag88.xml"/><Relationship Id="rId11" Type="http://schemas.openxmlformats.org/officeDocument/2006/relationships/slideMaster" Target="../slideMasters/slideMaster3.xml"/><Relationship Id="rId5" Type="http://schemas.openxmlformats.org/officeDocument/2006/relationships/tags" Target="../tags/tag8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8.emf"/><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oleObject" Target="../embeddings/oleObject11.bin"/><Relationship Id="rId2" Type="http://schemas.openxmlformats.org/officeDocument/2006/relationships/tags" Target="../tags/tag93.xml"/><Relationship Id="rId1" Type="http://schemas.openxmlformats.org/officeDocument/2006/relationships/vmlDrawing" Target="../drawings/vmlDrawing11.vml"/><Relationship Id="rId6" Type="http://schemas.openxmlformats.org/officeDocument/2006/relationships/tags" Target="../tags/tag97.xml"/><Relationship Id="rId11" Type="http://schemas.openxmlformats.org/officeDocument/2006/relationships/slideMaster" Target="../slideMasters/slideMaster3.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8.emf"/><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oleObject" Target="../embeddings/oleObject12.bin"/><Relationship Id="rId2" Type="http://schemas.openxmlformats.org/officeDocument/2006/relationships/tags" Target="../tags/tag102.xml"/><Relationship Id="rId1" Type="http://schemas.openxmlformats.org/officeDocument/2006/relationships/vmlDrawing" Target="../drawings/vmlDrawing12.vml"/><Relationship Id="rId6" Type="http://schemas.openxmlformats.org/officeDocument/2006/relationships/tags" Target="../tags/tag106.xml"/><Relationship Id="rId11" Type="http://schemas.openxmlformats.org/officeDocument/2006/relationships/slideMaster" Target="../slideMasters/slideMaster3.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9.emf"/><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oleObject" Target="../embeddings/oleObject13.bin"/><Relationship Id="rId2" Type="http://schemas.openxmlformats.org/officeDocument/2006/relationships/tags" Target="../tags/tag111.xml"/><Relationship Id="rId1" Type="http://schemas.openxmlformats.org/officeDocument/2006/relationships/vmlDrawing" Target="../drawings/vmlDrawing13.vml"/><Relationship Id="rId6" Type="http://schemas.openxmlformats.org/officeDocument/2006/relationships/tags" Target="../tags/tag115.xml"/><Relationship Id="rId11" Type="http://schemas.openxmlformats.org/officeDocument/2006/relationships/slideMaster" Target="../slideMasters/slideMaster3.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vmlDrawing" Target="../drawings/vmlDrawing14.vml"/><Relationship Id="rId6" Type="http://schemas.openxmlformats.org/officeDocument/2006/relationships/tags" Target="../tags/tag124.xml"/><Relationship Id="rId11" Type="http://schemas.openxmlformats.org/officeDocument/2006/relationships/image" Target="../media/image7.emf"/><Relationship Id="rId5" Type="http://schemas.openxmlformats.org/officeDocument/2006/relationships/tags" Target="../tags/tag123.xml"/><Relationship Id="rId10" Type="http://schemas.openxmlformats.org/officeDocument/2006/relationships/oleObject" Target="../embeddings/oleObject14.bin"/><Relationship Id="rId4" Type="http://schemas.openxmlformats.org/officeDocument/2006/relationships/tags" Target="../tags/tag122.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28.xml"/><Relationship Id="rId7"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vmlDrawing" Target="../drawings/vmlDrawing15.v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8.emf"/><Relationship Id="rId2" Type="http://schemas.openxmlformats.org/officeDocument/2006/relationships/tags" Target="../tags/tag13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3.xml"/><Relationship Id="rId4" Type="http://schemas.openxmlformats.org/officeDocument/2006/relationships/tags" Target="../tags/tag1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B53-90FF-4B4A-8E39-998C0E156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8DCD7-FE2E-4ED5-91E3-FCACD0BA2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7FDC17-09CF-4151-9D91-24370668154E}"/>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5" name="Footer Placeholder 4">
            <a:extLst>
              <a:ext uri="{FF2B5EF4-FFF2-40B4-BE49-F238E27FC236}">
                <a16:creationId xmlns:a16="http://schemas.microsoft.com/office/drawing/2014/main" id="{81E33274-C746-4730-B550-5ABDCA932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B407E-36DF-4E17-9DE8-1A9557FAD9FC}"/>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256097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0E4E-288D-4844-BD96-1CB09ACB6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9D781-AD92-424A-89CA-AE7512FD8F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E8A40A-BCF2-45E9-ABE8-52F81B2D6D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E643A1-836C-4217-A9CC-92209A328BCF}"/>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6" name="Footer Placeholder 5">
            <a:extLst>
              <a:ext uri="{FF2B5EF4-FFF2-40B4-BE49-F238E27FC236}">
                <a16:creationId xmlns:a16="http://schemas.microsoft.com/office/drawing/2014/main" id="{4A321261-AC99-4E20-84F9-63B0CBB01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5C488-2E7E-4366-966A-2E9747808E36}"/>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3085108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EFD3-1EF5-467C-9F9A-F992F9613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49032D-29D7-4055-A58D-32C818DD3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F5B48-B437-4764-8A20-C06E433B3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C23693-01E2-4A43-B18A-708C72CBCD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5201AE-B22B-4125-9B7A-9D75D47FA5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CD42B9-52C6-4FFE-AEEB-A6A7FE0B80A5}"/>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8" name="Footer Placeholder 7">
            <a:extLst>
              <a:ext uri="{FF2B5EF4-FFF2-40B4-BE49-F238E27FC236}">
                <a16:creationId xmlns:a16="http://schemas.microsoft.com/office/drawing/2014/main" id="{BF943F02-4FAB-4B2E-B1D2-5B657AD199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E52434-DD28-4162-81DD-6EA67C19A324}"/>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1670123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BF78-FBCC-45C7-B31D-E4F3C07C79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67FBE-FC23-4D8D-AC8F-998044EED5CF}"/>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4" name="Footer Placeholder 3">
            <a:extLst>
              <a:ext uri="{FF2B5EF4-FFF2-40B4-BE49-F238E27FC236}">
                <a16:creationId xmlns:a16="http://schemas.microsoft.com/office/drawing/2014/main" id="{9F6FBE9F-CC87-4F2D-AFB2-A783706E60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61D058-1BD7-4174-AA50-5FFF83D130A3}"/>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2623629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3" name="Footer Placeholder 2">
            <a:extLst>
              <a:ext uri="{FF2B5EF4-FFF2-40B4-BE49-F238E27FC236}">
                <a16:creationId xmlns:a16="http://schemas.microsoft.com/office/drawing/2014/main" id="{BD9DB6BD-DBA1-4A80-907B-D03CAEEF5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95845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BED2-26AE-47E3-A613-5EDD32E3D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6BDF38-40D7-48E2-9014-1D9E59C51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D7AB12-3217-4BD1-8A6F-22EA4D41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93CD9-85FC-4B00-AD61-AB97952BC9DE}"/>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6" name="Footer Placeholder 5">
            <a:extLst>
              <a:ext uri="{FF2B5EF4-FFF2-40B4-BE49-F238E27FC236}">
                <a16:creationId xmlns:a16="http://schemas.microsoft.com/office/drawing/2014/main" id="{4607B67F-56C9-4D00-9465-4F3E2123D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0BB0B-2BA9-4E97-A244-DF9A3155FA92}"/>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3191617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3323-0A85-4290-A635-1BC59E834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7170-E62F-48B7-9469-4F788733E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D10CCC-7279-4D26-A26D-A12C43444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A7469-F7C0-43A5-BB85-C848BFB0D2FD}"/>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6" name="Footer Placeholder 5">
            <a:extLst>
              <a:ext uri="{FF2B5EF4-FFF2-40B4-BE49-F238E27FC236}">
                <a16:creationId xmlns:a16="http://schemas.microsoft.com/office/drawing/2014/main" id="{734B19B1-55E2-41A7-A28D-00D5C2315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C9747-F606-42BA-BDB0-CA8D4D021DD1}"/>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287415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21C0-39E0-44C2-9A9F-9437DEB0EC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59E6C2-ABFA-4F8B-8826-13D6CD5BF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34CD8-47B7-43D7-AA30-992C5358094D}"/>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5" name="Footer Placeholder 4">
            <a:extLst>
              <a:ext uri="{FF2B5EF4-FFF2-40B4-BE49-F238E27FC236}">
                <a16:creationId xmlns:a16="http://schemas.microsoft.com/office/drawing/2014/main" id="{30369878-CBF5-4254-9CF4-B90DDE31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55C78-9714-478D-A579-3DBA411022F5}"/>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3565653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1A757-A595-43FF-B487-0A2487E64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82295D-F814-474C-82A9-7468458674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A2CB6-F237-4D9D-934A-7A86B3A552E3}"/>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5" name="Footer Placeholder 4">
            <a:extLst>
              <a:ext uri="{FF2B5EF4-FFF2-40B4-BE49-F238E27FC236}">
                <a16:creationId xmlns:a16="http://schemas.microsoft.com/office/drawing/2014/main" id="{48ABAD40-2D77-4D91-ACF1-97A11C17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D05F6-F9C5-43F0-9868-4C6F658784EE}"/>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337628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68203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110" name="think-cell Slide" r:id="rId10" imgW="360" imgH="360" progId="">
                  <p:embed/>
                </p:oleObj>
              </mc:Choice>
              <mc:Fallback>
                <p:oleObj name="think-cell Slide" r:id="rId10" imgW="360" imgH="36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362896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134" name="think-cell Slide" r:id="rId10" imgW="360" imgH="360" progId="">
                  <p:embed/>
                </p:oleObj>
              </mc:Choice>
              <mc:Fallback>
                <p:oleObj name="think-cell Slide" r:id="rId10" imgW="360" imgH="36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11394019" y="6435725"/>
            <a:ext cx="278341"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3811798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2"/>
            </p:custDataLst>
          </p:nvPr>
        </p:nvSpPr>
        <p:spPr>
          <a:xfrm>
            <a:off x="0" y="0"/>
            <a:ext cx="16933"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58" name="think-cell Slide" r:id="rId12" imgW="360" imgH="360" progId="">
                  <p:embed/>
                </p:oleObj>
              </mc:Choice>
              <mc:Fallback>
                <p:oleObj name="think-cell Slide" r:id="rId12" imgW="360" imgH="360" progId="">
                  <p:embed/>
                  <p:pic>
                    <p:nvPicPr>
                      <p:cNvPr id="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4"/>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5"/>
            </p:custDataLst>
          </p:nvPr>
        </p:nvSpPr>
        <p:spPr>
          <a:xfrm>
            <a:off x="554736" y="525929"/>
            <a:ext cx="1108252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6"/>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7"/>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8"/>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9"/>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Documenttype">
            <a:extLst>
              <a:ext uri="{FF2B5EF4-FFF2-40B4-BE49-F238E27FC236}">
                <a16:creationId xmlns:a16="http://schemas.microsoft.com/office/drawing/2014/main" id="{335AEFB6-D0FB-42BD-A7D9-B038003F9038}"/>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273267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182" name="think-cell Slide" r:id="rId10" imgW="360" imgH="360" progId="">
                  <p:embed/>
                </p:oleObj>
              </mc:Choice>
              <mc:Fallback>
                <p:oleObj name="think-cell Slide" r:id="rId10" imgW="360" imgH="36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7"/>
            </p:custDataLst>
          </p:nvPr>
        </p:nvSpPr>
        <p:spPr>
          <a:xfrm>
            <a:off x="554736" y="1706565"/>
            <a:ext cx="3813048"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33275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6206" name="think-cell Slide" r:id="rId10" imgW="360" imgH="360" progId="">
                  <p:embed/>
                </p:oleObj>
              </mc:Choice>
              <mc:Fallback>
                <p:oleObj name="think-cell Slide" r:id="rId10" imgW="360" imgH="36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7"/>
            </p:custDataLst>
          </p:nvPr>
        </p:nvSpPr>
        <p:spPr>
          <a:xfrm>
            <a:off x="554736" y="3090450"/>
            <a:ext cx="5065776"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94267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230" name="think-cell Slide" r:id="rId10" imgW="360" imgH="360" progId="">
                  <p:embed/>
                </p:oleObj>
              </mc:Choice>
              <mc:Fallback>
                <p:oleObj name="think-cell Slide" r:id="rId10" imgW="360" imgH="36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7"/>
            </p:custDataLst>
          </p:nvPr>
        </p:nvSpPr>
        <p:spPr>
          <a:xfrm>
            <a:off x="554736" y="4919246"/>
            <a:ext cx="11082528"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115716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254" name="think-cell Slide" r:id="rId11" imgW="360" imgH="360" progId="">
                  <p:embed/>
                </p:oleObj>
              </mc:Choice>
              <mc:Fallback>
                <p:oleObj name="think-cell Slide" r:id="rId11" imgW="360" imgH="360" progId="">
                  <p:embed/>
                  <p:pic>
                    <p:nvPicPr>
                      <p:cNvPr id="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7"/>
            </p:custDataLst>
          </p:nvPr>
        </p:nvSpPr>
        <p:spPr>
          <a:xfrm>
            <a:off x="1505712" y="3841050"/>
            <a:ext cx="9180576"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8"/>
            </p:custDataLst>
          </p:nvPr>
        </p:nvSpPr>
        <p:spPr>
          <a:xfrm>
            <a:off x="1505712" y="4284631"/>
            <a:ext cx="9180576"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222230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278" name="think-cell Slide" r:id="rId12" imgW="360" imgH="360" progId="">
                  <p:embed/>
                </p:oleObj>
              </mc:Choice>
              <mc:Fallback>
                <p:oleObj name="think-cell Slide" r:id="rId12" imgW="360" imgH="360" progId="">
                  <p:embed/>
                  <p:pic>
                    <p:nvPicPr>
                      <p:cNvPr id="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3413760" y="0"/>
            <a:ext cx="877824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6"/>
            </p:custDataLst>
          </p:nvPr>
        </p:nvSpPr>
        <p:spPr>
          <a:xfrm>
            <a:off x="554737" y="6501670"/>
            <a:ext cx="252111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7"/>
            </p:custDataLst>
          </p:nvPr>
        </p:nvSpPr>
        <p:spPr>
          <a:xfrm>
            <a:off x="554738" y="41598"/>
            <a:ext cx="252111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8"/>
            </p:custDataLst>
          </p:nvPr>
        </p:nvSpPr>
        <p:spPr>
          <a:xfrm>
            <a:off x="548218" y="3636553"/>
            <a:ext cx="252111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9"/>
            </p:custDataLst>
          </p:nvPr>
        </p:nvSpPr>
        <p:spPr>
          <a:xfrm>
            <a:off x="548218" y="2502262"/>
            <a:ext cx="252111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699707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302" name="think-cell Slide" r:id="rId12" imgW="360" imgH="360" progId="">
                  <p:embed/>
                </p:oleObj>
              </mc:Choice>
              <mc:Fallback>
                <p:oleObj name="think-cell Slide" r:id="rId12" imgW="360" imgH="360" progId="">
                  <p:embed/>
                  <p:pic>
                    <p:nvPicPr>
                      <p:cNvPr id="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4364736" y="0"/>
            <a:ext cx="782726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6"/>
            </p:custDataLst>
          </p:nvPr>
        </p:nvSpPr>
        <p:spPr>
          <a:xfrm>
            <a:off x="554737" y="6501670"/>
            <a:ext cx="347600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8"/>
            </p:custDataLst>
          </p:nvPr>
        </p:nvSpPr>
        <p:spPr>
          <a:xfrm>
            <a:off x="548218" y="2840816"/>
            <a:ext cx="3476007"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9"/>
            </p:custDataLst>
          </p:nvPr>
        </p:nvSpPr>
        <p:spPr>
          <a:xfrm>
            <a:off x="548217" y="3636553"/>
            <a:ext cx="3462528"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478885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326" name="think-cell Slide" r:id="rId12" imgW="360" imgH="360" progId="">
                  <p:embed/>
                </p:oleObj>
              </mc:Choice>
              <mc:Fallback>
                <p:oleObj name="think-cell Slide" r:id="rId12" imgW="360" imgH="360" progId="">
                  <p:embed/>
                  <p:pic>
                    <p:nvPicPr>
                      <p:cNvPr id="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6"/>
            </p:custDataLst>
          </p:nvPr>
        </p:nvSpPr>
        <p:spPr>
          <a:xfrm>
            <a:off x="554737" y="6501670"/>
            <a:ext cx="515918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8"/>
            </p:custDataLst>
          </p:nvPr>
        </p:nvSpPr>
        <p:spPr>
          <a:xfrm>
            <a:off x="554737" y="173736"/>
            <a:ext cx="5159180"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9"/>
            </p:custDataLst>
          </p:nvPr>
        </p:nvSpPr>
        <p:spPr>
          <a:xfrm>
            <a:off x="554737" y="525929"/>
            <a:ext cx="5159180"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3922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2350" name="think-cell Slide" r:id="rId12" imgW="360" imgH="360" progId="">
                  <p:embed/>
                </p:oleObj>
              </mc:Choice>
              <mc:Fallback>
                <p:oleObj name="think-cell Slide" r:id="rId12" imgW="360" imgH="360" progId="">
                  <p:embed/>
                  <p:pic>
                    <p:nvPicPr>
                      <p:cNvPr id="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6"/>
            </p:custDataLst>
          </p:nvPr>
        </p:nvSpPr>
        <p:spPr>
          <a:xfrm>
            <a:off x="554737" y="6501670"/>
            <a:ext cx="6967303"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8"/>
            </p:custDataLst>
          </p:nvPr>
        </p:nvSpPr>
        <p:spPr>
          <a:xfrm>
            <a:off x="554737" y="173736"/>
            <a:ext cx="6967303"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9"/>
            </p:custDataLst>
          </p:nvPr>
        </p:nvSpPr>
        <p:spPr>
          <a:xfrm>
            <a:off x="554737" y="525929"/>
            <a:ext cx="6967303"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22442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3374" name="think-cell Slide" r:id="rId12" imgW="360" imgH="360" progId="">
                  <p:embed/>
                </p:oleObj>
              </mc:Choice>
              <mc:Fallback>
                <p:oleObj name="think-cell Slide" r:id="rId12" imgW="360" imgH="360" progId="">
                  <p:embed/>
                  <p:pic>
                    <p:nvPicPr>
                      <p:cNvPr id="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9"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6"/>
            </p:custDataLst>
          </p:nvPr>
        </p:nvSpPr>
        <p:spPr>
          <a:xfrm>
            <a:off x="554735" y="6501670"/>
            <a:ext cx="79248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8"/>
            </p:custDataLst>
          </p:nvPr>
        </p:nvSpPr>
        <p:spPr>
          <a:xfrm>
            <a:off x="554736" y="173736"/>
            <a:ext cx="79248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9"/>
            </p:custDataLst>
          </p:nvPr>
        </p:nvSpPr>
        <p:spPr>
          <a:xfrm>
            <a:off x="554736" y="525929"/>
            <a:ext cx="79248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11282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4398" name="think-cell Slide" r:id="rId10" imgW="360" imgH="360" progId="">
                  <p:embed/>
                </p:oleObj>
              </mc:Choice>
              <mc:Fallback>
                <p:oleObj name="think-cell Slide" r:id="rId10" imgW="360" imgH="36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5"/>
            </p:custDataLst>
          </p:nvPr>
        </p:nvSpPr>
        <p:spPr bwMode="black">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6"/>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22806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422" name="think-cell Slide" r:id="rId8" imgW="360" imgH="360" progId="">
                  <p:embed/>
                </p:oleObj>
              </mc:Choice>
              <mc:Fallback>
                <p:oleObj name="think-cell Slide" r:id="rId8" imgW="360" imgH="36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6"/>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05392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6446" name="think-cell Slide" r:id="rId6" imgW="360" imgH="360" progId="">
                  <p:embed/>
                </p:oleObj>
              </mc:Choice>
              <mc:Fallback>
                <p:oleObj name="think-cell Slide" r:id="rId6" imgW="360" imgH="36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3"/>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4"/>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1798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3F29-890E-466D-B3C1-AB5022B71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3D292-91ED-4336-8E66-F27B2FF9A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05850-3431-42F9-B04B-4E21EEDCD95E}"/>
              </a:ext>
            </a:extLst>
          </p:cNvPr>
          <p:cNvSpPr>
            <a:spLocks noGrp="1"/>
          </p:cNvSpPr>
          <p:nvPr>
            <p:ph type="dt" sz="half" idx="10"/>
          </p:nvPr>
        </p:nvSpPr>
        <p:spPr/>
        <p:txBody>
          <a:bodyPr/>
          <a:lstStyle/>
          <a:p>
            <a:fld id="{EA7519A7-4256-4AB7-A86A-4534FE174684}" type="datetimeFigureOut">
              <a:rPr lang="en-US" smtClean="0"/>
              <a:pPr/>
              <a:t>1/28/2022</a:t>
            </a:fld>
            <a:endParaRPr lang="en-US"/>
          </a:p>
        </p:txBody>
      </p:sp>
      <p:sp>
        <p:nvSpPr>
          <p:cNvPr id="5" name="Footer Placeholder 4">
            <a:extLst>
              <a:ext uri="{FF2B5EF4-FFF2-40B4-BE49-F238E27FC236}">
                <a16:creationId xmlns:a16="http://schemas.microsoft.com/office/drawing/2014/main" id="{D500AFB6-042F-4F07-8DD2-7FF1DFA84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761DE-742E-4BB8-921A-D922359656E7}"/>
              </a:ext>
            </a:extLst>
          </p:cNvPr>
          <p:cNvSpPr>
            <a:spLocks noGrp="1"/>
          </p:cNvSpPr>
          <p:nvPr>
            <p:ph type="sldNum" sz="quarter" idx="12"/>
          </p:nvPr>
        </p:nvSpPr>
        <p:spPr/>
        <p:txBody>
          <a:bodyPr/>
          <a:lstStyle/>
          <a:p>
            <a:fld id="{094FC1DB-3780-4B41-B9AB-3ECF7C4ABCE4}" type="slidenum">
              <a:rPr lang="en-US" smtClean="0"/>
              <a:pPr/>
              <a:t>‹#›</a:t>
            </a:fld>
            <a:endParaRPr lang="en-US"/>
          </a:p>
        </p:txBody>
      </p:sp>
    </p:spTree>
    <p:extLst>
      <p:ext uri="{BB962C8B-B14F-4D97-AF65-F5344CB8AC3E}">
        <p14:creationId xmlns:p14="http://schemas.microsoft.com/office/powerpoint/2010/main" val="1194273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6"/>
            <a:ext cx="12192000" cy="1144121"/>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5" y="283853"/>
            <a:ext cx="10423375" cy="507831"/>
          </a:xfrm>
          <a:prstGeom prst="rect">
            <a:avLst/>
          </a:prstGeom>
          <a:noFill/>
          <a:ln>
            <a:no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3" name="Picture 2" descr="Logo&#10;&#10;Description automatically generated">
            <a:extLst>
              <a:ext uri="{FF2B5EF4-FFF2-40B4-BE49-F238E27FC236}">
                <a16:creationId xmlns:a16="http://schemas.microsoft.com/office/drawing/2014/main" id="{6612BE03-D243-41B4-AFEA-AC1446BA134D}"/>
              </a:ext>
            </a:extLst>
          </p:cNvPr>
          <p:cNvPicPr>
            <a:picLocks noChangeAspect="1"/>
          </p:cNvPicPr>
          <p:nvPr userDrawn="1"/>
        </p:nvPicPr>
        <p:blipFill>
          <a:blip r:embed="rId2"/>
          <a:stretch>
            <a:fillRect/>
          </a:stretch>
        </p:blipFill>
        <p:spPr>
          <a:xfrm>
            <a:off x="339801" y="36383"/>
            <a:ext cx="1343467" cy="1007600"/>
          </a:xfrm>
          <a:prstGeom prst="rect">
            <a:avLst/>
          </a:prstGeom>
        </p:spPr>
      </p:pic>
    </p:spTree>
    <p:extLst>
      <p:ext uri="{BB962C8B-B14F-4D97-AF65-F5344CB8AC3E}">
        <p14:creationId xmlns:p14="http://schemas.microsoft.com/office/powerpoint/2010/main" val="3314401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402914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110836" y="18031"/>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37949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C35157-6F8A-478F-B460-90E403728E59}"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pPr/>
              <a:t>‹#›</a:t>
            </a:fld>
            <a:endParaRPr lang="en-US"/>
          </a:p>
        </p:txBody>
      </p:sp>
    </p:spTree>
    <p:extLst>
      <p:ext uri="{BB962C8B-B14F-4D97-AF65-F5344CB8AC3E}">
        <p14:creationId xmlns:p14="http://schemas.microsoft.com/office/powerpoint/2010/main" val="42993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pPr/>
              <a:t>‹#›</a:t>
            </a:fld>
            <a:endParaRPr lang="en-US"/>
          </a:p>
        </p:txBody>
      </p:sp>
    </p:spTree>
    <p:extLst>
      <p:ext uri="{BB962C8B-B14F-4D97-AF65-F5344CB8AC3E}">
        <p14:creationId xmlns:p14="http://schemas.microsoft.com/office/powerpoint/2010/main" val="4214938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C35157-6F8A-478F-B460-90E403728E59}"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pPr/>
              <a:t>‹#›</a:t>
            </a:fld>
            <a:endParaRPr lang="en-US"/>
          </a:p>
        </p:txBody>
      </p:sp>
    </p:spTree>
    <p:extLst>
      <p:ext uri="{BB962C8B-B14F-4D97-AF65-F5344CB8AC3E}">
        <p14:creationId xmlns:p14="http://schemas.microsoft.com/office/powerpoint/2010/main" val="1129761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57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35157-6F8A-478F-B460-90E403728E59}" type="datetimeFigureOut">
              <a:rPr lang="en-US" smtClean="0"/>
              <a:pPr/>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pPr/>
              <a:t>‹#›</a:t>
            </a:fld>
            <a:endParaRPr lang="en-US"/>
          </a:p>
        </p:txBody>
      </p:sp>
    </p:spTree>
    <p:extLst>
      <p:ext uri="{BB962C8B-B14F-4D97-AF65-F5344CB8AC3E}">
        <p14:creationId xmlns:p14="http://schemas.microsoft.com/office/powerpoint/2010/main" val="1581598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48"/>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35157-6F8A-478F-B460-90E403728E59}" type="datetimeFigureOut">
              <a:rPr lang="en-US" smtClean="0"/>
              <a:pPr/>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1DF06-DED9-444E-BFF7-793F95CA5430}" type="slidenum">
              <a:rPr lang="en-US" smtClean="0"/>
              <a:pPr/>
              <a:t>‹#›</a:t>
            </a:fld>
            <a:endParaRPr lang="en-US"/>
          </a:p>
        </p:txBody>
      </p:sp>
    </p:spTree>
    <p:extLst>
      <p:ext uri="{BB962C8B-B14F-4D97-AF65-F5344CB8AC3E}">
        <p14:creationId xmlns:p14="http://schemas.microsoft.com/office/powerpoint/2010/main" val="2915731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DC35157-6F8A-478F-B460-90E403728E59}" type="datetimeFigureOut">
              <a:rPr lang="en-US" smtClean="0"/>
              <a:pPr/>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1DF06-DED9-444E-BFF7-793F95CA5430}" type="slidenum">
              <a:rPr lang="en-US" smtClean="0"/>
              <a:pPr/>
              <a:t>‹#›</a:t>
            </a:fld>
            <a:endParaRPr lang="en-US"/>
          </a:p>
        </p:txBody>
      </p:sp>
    </p:spTree>
    <p:extLst>
      <p:ext uri="{BB962C8B-B14F-4D97-AF65-F5344CB8AC3E}">
        <p14:creationId xmlns:p14="http://schemas.microsoft.com/office/powerpoint/2010/main" val="1431300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35157-6F8A-478F-B460-90E403728E59}" type="datetimeFigureOut">
              <a:rPr lang="en-US" smtClean="0"/>
              <a:pPr/>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1DF06-DED9-444E-BFF7-793F95CA5430}" type="slidenum">
              <a:rPr lang="en-US" smtClean="0"/>
              <a:pPr/>
              <a:t>‹#›</a:t>
            </a:fld>
            <a:endParaRPr lang="en-US"/>
          </a:p>
        </p:txBody>
      </p:sp>
    </p:spTree>
    <p:extLst>
      <p:ext uri="{BB962C8B-B14F-4D97-AF65-F5344CB8AC3E}">
        <p14:creationId xmlns:p14="http://schemas.microsoft.com/office/powerpoint/2010/main" val="194379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pPr/>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pPr/>
              <a:t>‹#›</a:t>
            </a:fld>
            <a:endParaRPr lang="en-US"/>
          </a:p>
        </p:txBody>
      </p:sp>
    </p:spTree>
    <p:extLst>
      <p:ext uri="{BB962C8B-B14F-4D97-AF65-F5344CB8AC3E}">
        <p14:creationId xmlns:p14="http://schemas.microsoft.com/office/powerpoint/2010/main" val="81286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pPr/>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pPr/>
              <a:t>‹#›</a:t>
            </a:fld>
            <a:endParaRPr lang="en-US"/>
          </a:p>
        </p:txBody>
      </p:sp>
    </p:spTree>
    <p:extLst>
      <p:ext uri="{BB962C8B-B14F-4D97-AF65-F5344CB8AC3E}">
        <p14:creationId xmlns:p14="http://schemas.microsoft.com/office/powerpoint/2010/main" val="533080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pPr/>
              <a:t>‹#›</a:t>
            </a:fld>
            <a:endParaRPr lang="en-US"/>
          </a:p>
        </p:txBody>
      </p:sp>
    </p:spTree>
    <p:extLst>
      <p:ext uri="{BB962C8B-B14F-4D97-AF65-F5344CB8AC3E}">
        <p14:creationId xmlns:p14="http://schemas.microsoft.com/office/powerpoint/2010/main" val="2117972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pPr/>
              <a:t>‹#›</a:t>
            </a:fld>
            <a:endParaRPr lang="en-US"/>
          </a:p>
        </p:txBody>
      </p:sp>
    </p:spTree>
    <p:extLst>
      <p:ext uri="{BB962C8B-B14F-4D97-AF65-F5344CB8AC3E}">
        <p14:creationId xmlns:p14="http://schemas.microsoft.com/office/powerpoint/2010/main" val="1698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015559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2397255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91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905"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3" name="Footer Placeholder 2">
            <a:extLst>
              <a:ext uri="{FF2B5EF4-FFF2-40B4-BE49-F238E27FC236}">
                <a16:creationId xmlns:a16="http://schemas.microsoft.com/office/drawing/2014/main" id="{BD9DB6BD-DBA1-4A80-907B-D03CAEEF5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1535323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A18F-96AB-43CC-8EC0-FED81EB72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2E8258-D338-4873-A42C-15AE08E7C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60C7B-999C-4622-B92F-4E6761F40EDC}"/>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5" name="Footer Placeholder 4">
            <a:extLst>
              <a:ext uri="{FF2B5EF4-FFF2-40B4-BE49-F238E27FC236}">
                <a16:creationId xmlns:a16="http://schemas.microsoft.com/office/drawing/2014/main" id="{E57EC8D5-B73E-41C3-B5E5-0640435DD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B5B00-D104-4381-A095-47BDC8FEB87D}"/>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279599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267244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6.xml"/><Relationship Id="rId39" Type="http://schemas.openxmlformats.org/officeDocument/2006/relationships/tags" Target="../tags/tag19.xml"/><Relationship Id="rId21" Type="http://schemas.openxmlformats.org/officeDocument/2006/relationships/tags" Target="../tags/tag1.xml"/><Relationship Id="rId34" Type="http://schemas.openxmlformats.org/officeDocument/2006/relationships/tags" Target="../tags/tag14.xml"/><Relationship Id="rId42" Type="http://schemas.openxmlformats.org/officeDocument/2006/relationships/tags" Target="../tags/tag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vmlDrawing" Target="../drawings/vmlDrawing1.vml"/><Relationship Id="rId29" Type="http://schemas.openxmlformats.org/officeDocument/2006/relationships/tags" Target="../tags/tag9.xml"/><Relationship Id="rId41" Type="http://schemas.openxmlformats.org/officeDocument/2006/relationships/tags" Target="../tags/tag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4.xml"/><Relationship Id="rId32" Type="http://schemas.openxmlformats.org/officeDocument/2006/relationships/tags" Target="../tags/tag12.xml"/><Relationship Id="rId37" Type="http://schemas.openxmlformats.org/officeDocument/2006/relationships/tags" Target="../tags/tag17.xml"/><Relationship Id="rId40" Type="http://schemas.openxmlformats.org/officeDocument/2006/relationships/tags" Target="../tags/tag2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3.xml"/><Relationship Id="rId28" Type="http://schemas.openxmlformats.org/officeDocument/2006/relationships/tags" Target="../tags/tag8.xml"/><Relationship Id="rId36" Type="http://schemas.openxmlformats.org/officeDocument/2006/relationships/tags" Target="../tags/tag16.xml"/><Relationship Id="rId10" Type="http://schemas.openxmlformats.org/officeDocument/2006/relationships/slideLayout" Target="../slideLayouts/slideLayout29.xml"/><Relationship Id="rId19" Type="http://schemas.openxmlformats.org/officeDocument/2006/relationships/theme" Target="../theme/theme3.xml"/><Relationship Id="rId31" Type="http://schemas.openxmlformats.org/officeDocument/2006/relationships/tags" Target="../tags/tag11.xml"/><Relationship Id="rId44" Type="http://schemas.openxmlformats.org/officeDocument/2006/relationships/image" Target="../media/image7.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 Id="rId35" Type="http://schemas.openxmlformats.org/officeDocument/2006/relationships/tags" Target="../tags/tag15.xml"/><Relationship Id="rId43" Type="http://schemas.openxmlformats.org/officeDocument/2006/relationships/oleObject" Target="../embeddings/oleObject1.bin"/><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5.xml"/><Relationship Id="rId33" Type="http://schemas.openxmlformats.org/officeDocument/2006/relationships/tags" Target="../tags/tag13.xml"/><Relationship Id="rId38" Type="http://schemas.openxmlformats.org/officeDocument/2006/relationships/tags" Target="../tags/tag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69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9210B-0E8C-470C-9AFE-A631E695B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F93E87-097B-4EFB-ABCE-45DD2E37C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06769-5B30-4D57-AFE5-C4376BCED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7C15E-ECE1-4EE5-BF79-E8136BD6249D}" type="datetimeFigureOut">
              <a:rPr lang="en-US" smtClean="0"/>
              <a:pPr/>
              <a:t>1/28/2022</a:t>
            </a:fld>
            <a:endParaRPr lang="en-US"/>
          </a:p>
        </p:txBody>
      </p:sp>
      <p:sp>
        <p:nvSpPr>
          <p:cNvPr id="5" name="Footer Placeholder 4">
            <a:extLst>
              <a:ext uri="{FF2B5EF4-FFF2-40B4-BE49-F238E27FC236}">
                <a16:creationId xmlns:a16="http://schemas.microsoft.com/office/drawing/2014/main" id="{9C21EC83-0752-48B2-B11C-CEF1989CA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2E234A-7979-40C5-8FAE-CAE98B897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7FF46-D652-4521-999E-0D1F40D8CABC}" type="slidenum">
              <a:rPr lang="en-US" smtClean="0"/>
              <a:pPr/>
              <a:t>‹#›</a:t>
            </a:fld>
            <a:endParaRPr lang="en-US"/>
          </a:p>
        </p:txBody>
      </p:sp>
    </p:spTree>
    <p:extLst>
      <p:ext uri="{BB962C8B-B14F-4D97-AF65-F5344CB8AC3E}">
        <p14:creationId xmlns:p14="http://schemas.microsoft.com/office/powerpoint/2010/main" val="5453762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2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86" name="think-cell Slide" r:id="rId43" imgW="360" imgH="360" progId="">
                  <p:embed/>
                </p:oleObj>
              </mc:Choice>
              <mc:Fallback>
                <p:oleObj name="think-cell Slide" r:id="rId43" imgW="360" imgH="360" progId="">
                  <p:embed/>
                  <p:pic>
                    <p:nvPicPr>
                      <p:cNvPr id="0" name="Picture 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2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23"/>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4"/>
            </p:custDataLst>
          </p:nvPr>
        </p:nvSpPr>
        <p:spPr>
          <a:xfrm>
            <a:off x="554736" y="173736"/>
            <a:ext cx="11082528"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5"/>
            </p:custDataLst>
          </p:nvPr>
        </p:nvGrpSpPr>
        <p:grpSpPr bwMode="blackGray">
          <a:xfrm>
            <a:off x="2" y="0"/>
            <a:ext cx="12190476"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err="1">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6"/>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554568" y="2155825"/>
            <a:ext cx="2891817" cy="121828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10522738" y="4396889"/>
            <a:ext cx="944617" cy="1686504"/>
            <a:chOff x="7756825" y="4379430"/>
            <a:chExt cx="708462"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10135957" y="3237562"/>
            <a:ext cx="1331385" cy="927508"/>
            <a:chOff x="7495285" y="2250552"/>
            <a:chExt cx="998539"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10487412" y="1289274"/>
            <a:ext cx="979930" cy="1731859"/>
            <a:chOff x="7723680" y="1702457"/>
            <a:chExt cx="734948"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7"/>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8326030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35157-6F8A-478F-B460-90E403728E59}" type="datetimeFigureOut">
              <a:rPr lang="en-US" smtClean="0"/>
              <a:pPr/>
              <a:t>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1DF06-DED9-444E-BFF7-793F95CA5430}" type="slidenum">
              <a:rPr lang="en-US" smtClean="0"/>
              <a:pPr/>
              <a:t>‹#›</a:t>
            </a:fld>
            <a:endParaRPr lang="en-US"/>
          </a:p>
        </p:txBody>
      </p:sp>
      <p:sp>
        <p:nvSpPr>
          <p:cNvPr id="9" name="Title Placeholder 1"/>
          <p:cNvSpPr>
            <a:spLocks noGrp="1"/>
          </p:cNvSpPr>
          <p:nvPr>
            <p:ph type="title"/>
          </p:nvPr>
        </p:nvSpPr>
        <p:spPr>
          <a:xfrm>
            <a:off x="838200" y="-187380"/>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6733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ctr"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cdc.gov/vaccines/acip/index.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3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hyperlink" Target="https://www.fda.gov/media/144414/download" TargetMode="External"/><Relationship Id="rId2" Type="http://schemas.openxmlformats.org/officeDocument/2006/relationships/notesSlide" Target="../notesSlides/notesSlide17.xml"/><Relationship Id="rId1" Type="http://schemas.openxmlformats.org/officeDocument/2006/relationships/slideLayout" Target="../slideLayouts/slideLayout37.xml"/><Relationship Id="rId5" Type="http://schemas.openxmlformats.org/officeDocument/2006/relationships/hyperlink" Target="https://www.fda.gov/media/146305/download" TargetMode="External"/><Relationship Id="rId4" Type="http://schemas.openxmlformats.org/officeDocument/2006/relationships/hyperlink" Target="https://www.fda.gov/media/144638/download"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hyperlink" Target="https://www.mass.gov/covid-19-vaccine-in-massachusett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hyperlink" Target="https://www.lyft.com/vaccine-access" TargetMode="External"/><Relationship Id="rId2" Type="http://schemas.openxmlformats.org/officeDocument/2006/relationships/notesSlide" Target="../notesSlides/notesSlide25.xml"/><Relationship Id="rId1" Type="http://schemas.openxmlformats.org/officeDocument/2006/relationships/slideLayout" Target="../slideLayouts/slideLayout40.xml"/><Relationship Id="rId5" Type="http://schemas.openxmlformats.org/officeDocument/2006/relationships/image" Target="../media/image37.jpeg"/><Relationship Id="rId4" Type="http://schemas.openxmlformats.org/officeDocument/2006/relationships/hyperlink" Target="https://www.mass.gov/info-details/covid-19-mobile-vaccination-progra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hyperlink" Target="https://www.mass.gov/forms/request-a-dph-vaccine-ambassador"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hyperlink" Target="https://www.mass.gov/info-details/covid-19-vaccination-program" TargetMode="External"/><Relationship Id="rId7" Type="http://schemas.openxmlformats.org/officeDocument/2006/relationships/hyperlink" Target="mailto:COVID-19-Vaccine-Plan-MA@mass.gov"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www.cdc.gov/coronavirus/2019-ncov/vaccines/index.html" TargetMode="External"/><Relationship Id="rId5" Type="http://schemas.openxmlformats.org/officeDocument/2006/relationships/hyperlink" Target="https://www.mass.gov/info-details/covid-19-vaccine-equity-initiative" TargetMode="External"/><Relationship Id="rId4" Type="http://schemas.openxmlformats.org/officeDocument/2006/relationships/hyperlink" Target="https://www.mass.gov/info-details/covid-19-vaccine-frequently-asked-question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ss.gov/info-details/covid-19-vaccine-frequently-asked-questions"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mass.gov/info-details/trust-the-facts-get-the-vax-campaign-materials" TargetMode="External"/><Relationship Id="rId2" Type="http://schemas.openxmlformats.org/officeDocument/2006/relationships/hyperlink" Target="https://www.mass.gov/info-details/stop-covid-19-vaccine-graphics" TargetMode="External"/><Relationship Id="rId1" Type="http://schemas.openxmlformats.org/officeDocument/2006/relationships/slideLayout" Target="../slideLayouts/slideLayout3.xml"/><Relationship Id="rId5" Type="http://schemas.openxmlformats.org/officeDocument/2006/relationships/hyperlink" Target="https://www.mass.gov/info-details/covid-19-printable-fact-sheets" TargetMode="External"/><Relationship Id="rId4" Type="http://schemas.openxmlformats.org/officeDocument/2006/relationships/hyperlink" Target="https://www.cdc.gov/coronavirus/2019-ncov/vaccines/toolkits/community-organization.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miguel.arrechea@mass.gov"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mailto:COVID-19-Vaccine-Plan-MA@mass.gov"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racialequitytools.org/resources/fundamentals/core-concepts/structural-racism"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118534" y="2057400"/>
            <a:ext cx="8153399"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rtl="0" fontAlgn="auto">
              <a:spcAft>
                <a:spcPts val="0"/>
              </a:spcAft>
              <a:defRPr/>
            </a:pPr>
            <a:r>
              <a:rPr lang="so-SO" sz="4000" b="1" i="0" u="none" baseline="0" dirty="0">
                <a:solidFill>
                  <a:schemeClr val="bg1"/>
                </a:solidFill>
                <a:latin typeface="+mn-lt"/>
              </a:rPr>
              <a:t>Hoggaaminta </a:t>
            </a:r>
            <a:r>
              <a:rPr lang="en-US" sz="4000" b="1" i="0" u="none" baseline="0" dirty="0">
                <a:solidFill>
                  <a:schemeClr val="bg1"/>
                </a:solidFill>
                <a:latin typeface="+mn-lt"/>
              </a:rPr>
              <a:t>MARTI GELINTA </a:t>
            </a:r>
            <a:r>
              <a:rPr lang="so-SO" sz="4000" b="1" i="0" u="none" baseline="0" dirty="0">
                <a:solidFill>
                  <a:schemeClr val="bg1"/>
                </a:solidFill>
                <a:latin typeface="+mn-lt"/>
              </a:rPr>
              <a:t>shirka bulshada</a:t>
            </a:r>
            <a:r>
              <a:rPr lang="en-US" sz="4000" dirty="0">
                <a:solidFill>
                  <a:schemeClr val="bg1"/>
                </a:solidFill>
                <a:latin typeface="+mn-lt"/>
              </a:rPr>
              <a:t> EE</a:t>
            </a:r>
            <a:r>
              <a:rPr lang="so-SO" sz="4000" b="1" i="0" u="none" baseline="0" dirty="0">
                <a:solidFill>
                  <a:schemeClr val="bg1"/>
                </a:solidFill>
                <a:latin typeface="+mn-lt"/>
              </a:rPr>
              <a:t> ku saabsan talaalka COVID-19</a:t>
            </a:r>
          </a:p>
        </p:txBody>
      </p:sp>
      <p:sp>
        <p:nvSpPr>
          <p:cNvPr id="5" name="Subtitle 3"/>
          <p:cNvSpPr txBox="1">
            <a:spLocks/>
          </p:cNvSpPr>
          <p:nvPr/>
        </p:nvSpPr>
        <p:spPr>
          <a:xfrm>
            <a:off x="983495" y="3794051"/>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rtl="0">
              <a:buNone/>
            </a:pPr>
            <a:r>
              <a:rPr lang="so-SO" sz="3200" b="0" i="0" u="none" baseline="0" dirty="0">
                <a:solidFill>
                  <a:schemeClr val="bg1"/>
                </a:solidFill>
              </a:rPr>
              <a:t>La casriyeyay </a:t>
            </a:r>
            <a:r>
              <a:rPr lang="en-US" sz="3200" dirty="0" err="1">
                <a:solidFill>
                  <a:schemeClr val="bg1"/>
                </a:solidFill>
              </a:rPr>
              <a:t>Janaayo</a:t>
            </a:r>
            <a:r>
              <a:rPr lang="en-US" sz="3200" dirty="0">
                <a:solidFill>
                  <a:schemeClr val="bg1"/>
                </a:solidFill>
              </a:rPr>
              <a:t> 25</a:t>
            </a:r>
            <a:r>
              <a:rPr lang="so-SO" sz="3200" b="0" i="0" u="none" baseline="0" dirty="0">
                <a:solidFill>
                  <a:schemeClr val="bg1"/>
                </a:solidFill>
              </a:rPr>
              <a:t>, 202</a:t>
            </a:r>
            <a:r>
              <a:rPr lang="en-US" sz="3200" b="0" i="0" u="none" baseline="0" dirty="0">
                <a:solidFill>
                  <a:schemeClr val="bg1"/>
                </a:solidFill>
              </a:rPr>
              <a:t>2</a:t>
            </a:r>
            <a:endParaRPr lang="so-SO" sz="3200" b="0" i="0" u="none" baseline="0" dirty="0">
              <a:solidFill>
                <a:schemeClr val="bg1"/>
              </a:solidFill>
            </a:endParaRPr>
          </a:p>
        </p:txBody>
      </p:sp>
    </p:spTree>
    <p:extLst>
      <p:ext uri="{BB962C8B-B14F-4D97-AF65-F5344CB8AC3E}">
        <p14:creationId xmlns:p14="http://schemas.microsoft.com/office/powerpoint/2010/main" val="166022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79ce8b2f6a_0_51"/>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a:pPr marL="0" marR="0" lvl="0" indent="0" algn="r" rtl="0">
                <a:lnSpc>
                  <a:spcPct val="100000"/>
                </a:lnSpc>
                <a:spcBef>
                  <a:spcPts val="0"/>
                </a:spcBef>
                <a:spcAft>
                  <a:spcPts val="0"/>
                </a:spcAft>
                <a:buSzPts val="900"/>
                <a:buNone/>
              </a:pPr>
              <a:t>10</a:t>
            </a:fld>
            <a:endParaRPr sz="900" b="0" i="0" u="none" strike="noStrike" cap="none">
              <a:solidFill>
                <a:srgbClr val="B5B5B5"/>
              </a:solidFill>
              <a:latin typeface="Arial"/>
              <a:ea typeface="Arial"/>
              <a:cs typeface="Arial"/>
              <a:sym typeface="Arial"/>
            </a:endParaRPr>
          </a:p>
        </p:txBody>
      </p:sp>
      <p:pic>
        <p:nvPicPr>
          <p:cNvPr id="432" name="Google Shape;432;g79ce8b2f6a_0_51" descr="Check mark"/>
          <p:cNvPicPr preferRelativeResize="0"/>
          <p:nvPr/>
        </p:nvPicPr>
        <p:blipFill>
          <a:blip r:embed="rId3">
            <a:alphaModFix/>
          </a:blip>
          <a:stretch>
            <a:fillRect/>
          </a:stretch>
        </p:blipFill>
        <p:spPr>
          <a:xfrm>
            <a:off x="1502813" y="3146125"/>
            <a:ext cx="1669436" cy="1645275"/>
          </a:xfrm>
          <a:prstGeom prst="rect">
            <a:avLst/>
          </a:prstGeom>
          <a:noFill/>
          <a:ln>
            <a:noFill/>
          </a:ln>
        </p:spPr>
      </p:pic>
      <p:sp>
        <p:nvSpPr>
          <p:cNvPr id="433" name="Google Shape;433;g79ce8b2f6a_0_51"/>
          <p:cNvSpPr txBox="1"/>
          <p:nvPr/>
        </p:nvSpPr>
        <p:spPr>
          <a:xfrm>
            <a:off x="3460900" y="1571125"/>
            <a:ext cx="78123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o-SO" sz="2400" b="0" i="0" u="sng" baseline="0"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Guddiga La-Tallinta Dhaqanka Talaalka (Advisory Committee on Immunization Practices)</a:t>
            </a:r>
            <a:r>
              <a:rPr lang="so-SO" sz="2400" b="0" i="0" u="none" baseline="0" dirty="0">
                <a:solidFill>
                  <a:schemeClr val="dk1"/>
                </a:solidFill>
                <a:latin typeface="Calibri"/>
                <a:ea typeface="Calibri"/>
                <a:cs typeface="Calibri"/>
                <a:sym typeface="Calibri"/>
              </a:rPr>
              <a:t> wuxuu fiiriyaa xogta si loo arko haddii talaalka uu yahay ammaan iyo haddii uu shaqeeyo. Waxay waano siiyaan Maamulka Raashinka iyo </a:t>
            </a:r>
            <a:r>
              <a:rPr lang="en-US" sz="2400" b="0" i="0" u="none" baseline="0" dirty="0" err="1">
                <a:solidFill>
                  <a:schemeClr val="dk1"/>
                </a:solidFill>
                <a:latin typeface="Calibri"/>
                <a:ea typeface="Calibri"/>
                <a:cs typeface="Calibri"/>
                <a:sym typeface="Calibri"/>
              </a:rPr>
              <a:t>Dawooyinka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ee</a:t>
            </a:r>
            <a:r>
              <a:rPr lang="en-US" sz="2400" b="0" i="0" u="none" dirty="0">
                <a:solidFill>
                  <a:schemeClr val="dk1"/>
                </a:solidFill>
                <a:latin typeface="Calibri"/>
                <a:ea typeface="Calibri"/>
                <a:cs typeface="Calibri"/>
                <a:sym typeface="Calibri"/>
              </a:rPr>
              <a:t> </a:t>
            </a:r>
            <a:r>
              <a:rPr lang="so-SO" sz="2400" b="0" i="0" u="none" baseline="0" dirty="0">
                <a:solidFill>
                  <a:schemeClr val="dk1"/>
                </a:solidFill>
                <a:latin typeface="Calibri"/>
                <a:ea typeface="Calibri"/>
                <a:cs typeface="Calibri"/>
                <a:sym typeface="Calibri"/>
              </a:rPr>
              <a:t>Mareykanka (FDA).</a:t>
            </a:r>
            <a:endParaRPr sz="2400" dirty="0">
              <a:solidFill>
                <a:schemeClr val="dk1"/>
              </a:solidFill>
              <a:latin typeface="Calibri"/>
              <a:ea typeface="Calibri"/>
              <a:cs typeface="Calibri"/>
              <a:sym typeface="Calibri"/>
            </a:endParaRPr>
          </a:p>
        </p:txBody>
      </p:sp>
      <p:sp>
        <p:nvSpPr>
          <p:cNvPr id="434" name="Google Shape;434;g79ce8b2f6a_0_51"/>
          <p:cNvSpPr txBox="1"/>
          <p:nvPr/>
        </p:nvSpPr>
        <p:spPr>
          <a:xfrm>
            <a:off x="3460900" y="3537813"/>
            <a:ext cx="81504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o-SO" sz="2400" b="0" i="0" u="none" baseline="0" dirty="0">
                <a:solidFill>
                  <a:schemeClr val="dk1"/>
                </a:solidFill>
                <a:latin typeface="Calibri"/>
                <a:ea typeface="Calibri"/>
                <a:cs typeface="Calibri"/>
                <a:sym typeface="Calibri"/>
              </a:rPr>
              <a:t>FDA waxay fiirisaa xogta iyo waanada laga helo Guddiga La-Tallinta kaddibna waxay gaartaa go'aanka lagu ogolaado talaalka.</a:t>
            </a:r>
            <a:endParaRPr sz="2400" dirty="0">
              <a:solidFill>
                <a:schemeClr val="dk1"/>
              </a:solidFill>
              <a:latin typeface="Calibri"/>
              <a:ea typeface="Calibri"/>
              <a:cs typeface="Calibri"/>
              <a:sym typeface="Calibri"/>
            </a:endParaRPr>
          </a:p>
        </p:txBody>
      </p:sp>
      <p:pic>
        <p:nvPicPr>
          <p:cNvPr id="435" name="Google Shape;435;g79ce8b2f6a_0_51" descr="Image of a piece of paper and magnifying glass"/>
          <p:cNvPicPr preferRelativeResize="0"/>
          <p:nvPr/>
        </p:nvPicPr>
        <p:blipFill>
          <a:blip r:embed="rId5">
            <a:alphaModFix/>
          </a:blip>
          <a:stretch>
            <a:fillRect/>
          </a:stretch>
        </p:blipFill>
        <p:spPr>
          <a:xfrm>
            <a:off x="1503187" y="1349123"/>
            <a:ext cx="1668700" cy="1644602"/>
          </a:xfrm>
          <a:prstGeom prst="rect">
            <a:avLst/>
          </a:prstGeom>
          <a:noFill/>
          <a:ln>
            <a:noFill/>
          </a:ln>
        </p:spPr>
      </p:pic>
      <p:pic>
        <p:nvPicPr>
          <p:cNvPr id="436" name="Google Shape;436;g79ce8b2f6a_0_51" descr="Number 4"/>
          <p:cNvPicPr preferRelativeResize="0"/>
          <p:nvPr/>
        </p:nvPicPr>
        <p:blipFill>
          <a:blip r:embed="rId6">
            <a:alphaModFix/>
          </a:blip>
          <a:stretch>
            <a:fillRect/>
          </a:stretch>
        </p:blipFill>
        <p:spPr>
          <a:xfrm>
            <a:off x="1295025" y="1350250"/>
            <a:ext cx="615075" cy="560250"/>
          </a:xfrm>
          <a:prstGeom prst="rect">
            <a:avLst/>
          </a:prstGeom>
          <a:noFill/>
          <a:ln>
            <a:noFill/>
          </a:ln>
        </p:spPr>
      </p:pic>
      <p:pic>
        <p:nvPicPr>
          <p:cNvPr id="437" name="Google Shape;437;g79ce8b2f6a_0_51" descr="Number 5"/>
          <p:cNvPicPr preferRelativeResize="0"/>
          <p:nvPr/>
        </p:nvPicPr>
        <p:blipFill>
          <a:blip r:embed="rId7">
            <a:alphaModFix/>
          </a:blip>
          <a:stretch>
            <a:fillRect/>
          </a:stretch>
        </p:blipFill>
        <p:spPr>
          <a:xfrm>
            <a:off x="1295025" y="3342331"/>
            <a:ext cx="615075" cy="546593"/>
          </a:xfrm>
          <a:prstGeom prst="rect">
            <a:avLst/>
          </a:prstGeom>
          <a:noFill/>
          <a:ln>
            <a:noFill/>
          </a:ln>
        </p:spPr>
      </p:pic>
      <p:sp>
        <p:nvSpPr>
          <p:cNvPr id="438" name="Google Shape;438;g79ce8b2f6a_0_51" descr="The vaccine is only approved after all of these steps are done and various teams of reviewers are sure that it works and is safe.&#10;"/>
          <p:cNvSpPr/>
          <p:nvPr/>
        </p:nvSpPr>
        <p:spPr>
          <a:xfrm>
            <a:off x="1625100" y="5093700"/>
            <a:ext cx="9308400" cy="1096500"/>
          </a:xfrm>
          <a:prstGeom prst="rect">
            <a:avLst/>
          </a:prstGeom>
          <a:solidFill>
            <a:srgbClr val="D7EA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o-SO" sz="2400" b="0" i="0" u="none" baseline="0">
                <a:solidFill>
                  <a:schemeClr val="dk1"/>
                </a:solidFill>
                <a:latin typeface="Calibri"/>
                <a:ea typeface="Calibri"/>
                <a:cs typeface="Calibri"/>
                <a:sym typeface="Calibri"/>
              </a:rPr>
              <a:t>Talaalka waxaa la ogolaadaa oo keliya kaddib marka </a:t>
            </a:r>
            <a:r>
              <a:rPr lang="so-SO" sz="2400" b="1" i="0" u="none" baseline="0">
                <a:latin typeface="Calibri"/>
                <a:ea typeface="Calibri"/>
                <a:cs typeface="Calibri"/>
                <a:sym typeface="Calibri"/>
              </a:rPr>
              <a:t>dhamaan talaabadahaan</a:t>
            </a:r>
            <a:r>
              <a:rPr lang="so-SO" sz="2400" b="0" i="0" u="none" baseline="0">
                <a:latin typeface="Calibri"/>
                <a:ea typeface="Calibri"/>
                <a:cs typeface="Calibri"/>
                <a:sym typeface="Calibri"/>
              </a:rPr>
              <a:t> </a:t>
            </a:r>
            <a:r>
              <a:rPr lang="so-SO" sz="2400" b="0" i="0" u="none" baseline="0">
                <a:solidFill>
                  <a:schemeClr val="dk1"/>
                </a:solidFill>
                <a:latin typeface="Calibri"/>
                <a:ea typeface="Calibri"/>
                <a:cs typeface="Calibri"/>
                <a:sym typeface="Calibri"/>
              </a:rPr>
              <a:t>la fulliyo kaddibna kooxo kala duwan hubsadaan in uu shaqeeyo iyo in uu yahay ammaan.</a:t>
            </a:r>
            <a:endParaRPr dirty="0"/>
          </a:p>
        </p:txBody>
      </p:sp>
      <p:sp>
        <p:nvSpPr>
          <p:cNvPr id="11" name="TextBox 10">
            <a:extLst>
              <a:ext uri="{FF2B5EF4-FFF2-40B4-BE49-F238E27FC236}">
                <a16:creationId xmlns:a16="http://schemas.microsoft.com/office/drawing/2014/main" id="{31BA9E1A-725B-4EBC-9974-F1B9658FEA6C}"/>
              </a:ext>
            </a:extLst>
          </p:cNvPr>
          <p:cNvSpPr txBox="1"/>
          <p:nvPr/>
        </p:nvSpPr>
        <p:spPr>
          <a:xfrm>
            <a:off x="178625" y="234238"/>
            <a:ext cx="11314323"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a:latin typeface="Calibri" panose="020F0502020204030204" pitchFamily="34" charset="0"/>
                <a:cs typeface="Calibri" panose="020F0502020204030204" pitchFamily="34" charset="0"/>
              </a:rPr>
              <a:t>Sidee ayaan ku ogaan doonaa haddii talaalka yahay ammaan?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81"/>
          <p:cNvSpPr/>
          <p:nvPr/>
        </p:nvSpPr>
        <p:spPr>
          <a:xfrm>
            <a:off x="201900" y="1136942"/>
            <a:ext cx="112278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o-SO" sz="2400" b="0" i="0" u="none" strike="noStrike" cap="none" baseline="0" dirty="0">
                <a:solidFill>
                  <a:srgbClr val="000000"/>
                </a:solidFill>
                <a:latin typeface="Calibri"/>
                <a:ea typeface="Calibri"/>
                <a:cs typeface="Calibri"/>
                <a:sym typeface="Calibri"/>
              </a:rPr>
              <a:t>Waa la dadajiyay jadwalka waqtiga balse marna lama yareysanin ammaanka. Halkaan ka fiiri sida:</a:t>
            </a:r>
            <a:endParaRPr sz="2400" b="1"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p:txBody>
      </p:sp>
      <p:pic>
        <p:nvPicPr>
          <p:cNvPr id="446" name="Google Shape;446;p81" descr="Open book"/>
          <p:cNvPicPr preferRelativeResize="0"/>
          <p:nvPr/>
        </p:nvPicPr>
        <p:blipFill>
          <a:blip r:embed="rId3">
            <a:alphaModFix/>
          </a:blip>
          <a:stretch>
            <a:fillRect/>
          </a:stretch>
        </p:blipFill>
        <p:spPr>
          <a:xfrm>
            <a:off x="232426" y="1732493"/>
            <a:ext cx="1684106" cy="1659302"/>
          </a:xfrm>
          <a:prstGeom prst="rect">
            <a:avLst/>
          </a:prstGeom>
          <a:noFill/>
          <a:ln>
            <a:noFill/>
          </a:ln>
        </p:spPr>
      </p:pic>
      <p:pic>
        <p:nvPicPr>
          <p:cNvPr id="447" name="Google Shape;447;p81" descr="Dollar sign"/>
          <p:cNvPicPr preferRelativeResize="0"/>
          <p:nvPr/>
        </p:nvPicPr>
        <p:blipFill>
          <a:blip r:embed="rId4">
            <a:alphaModFix/>
          </a:blip>
          <a:stretch>
            <a:fillRect/>
          </a:stretch>
        </p:blipFill>
        <p:spPr>
          <a:xfrm>
            <a:off x="5815800" y="1732493"/>
            <a:ext cx="1684107" cy="1694194"/>
          </a:xfrm>
          <a:prstGeom prst="rect">
            <a:avLst/>
          </a:prstGeom>
          <a:noFill/>
          <a:ln>
            <a:noFill/>
          </a:ln>
        </p:spPr>
      </p:pic>
      <p:pic>
        <p:nvPicPr>
          <p:cNvPr id="448" name="Google Shape;448;p81" descr="Magnifying glass and clipboard"/>
          <p:cNvPicPr preferRelativeResize="0"/>
          <p:nvPr/>
        </p:nvPicPr>
        <p:blipFill>
          <a:blip r:embed="rId5">
            <a:alphaModFix/>
          </a:blip>
          <a:stretch>
            <a:fillRect/>
          </a:stretch>
        </p:blipFill>
        <p:spPr>
          <a:xfrm>
            <a:off x="5795010" y="4131290"/>
            <a:ext cx="1684107" cy="1746169"/>
          </a:xfrm>
          <a:prstGeom prst="rect">
            <a:avLst/>
          </a:prstGeom>
          <a:noFill/>
          <a:ln>
            <a:noFill/>
          </a:ln>
        </p:spPr>
      </p:pic>
      <p:pic>
        <p:nvPicPr>
          <p:cNvPr id="449" name="Google Shape;449;p81" descr="Person raising hand"/>
          <p:cNvPicPr preferRelativeResize="0"/>
          <p:nvPr/>
        </p:nvPicPr>
        <p:blipFill>
          <a:blip r:embed="rId6">
            <a:alphaModFix/>
          </a:blip>
          <a:stretch>
            <a:fillRect/>
          </a:stretch>
        </p:blipFill>
        <p:spPr>
          <a:xfrm>
            <a:off x="218276" y="4068077"/>
            <a:ext cx="1786059" cy="1822735"/>
          </a:xfrm>
          <a:prstGeom prst="rect">
            <a:avLst/>
          </a:prstGeom>
          <a:noFill/>
          <a:ln>
            <a:noFill/>
          </a:ln>
        </p:spPr>
      </p:pic>
      <p:sp>
        <p:nvSpPr>
          <p:cNvPr id="450" name="Google Shape;450;p81"/>
          <p:cNvSpPr/>
          <p:nvPr/>
        </p:nvSpPr>
        <p:spPr>
          <a:xfrm>
            <a:off x="2039263" y="2120000"/>
            <a:ext cx="4009200" cy="163117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so-SO" sz="2400" b="1" i="0" u="none" baseline="0">
                <a:latin typeface="Calibri"/>
                <a:ea typeface="Calibri"/>
                <a:cs typeface="Calibri"/>
                <a:sym typeface="Calibri"/>
              </a:rPr>
              <a:t>Waxaan horay u haysanay macluumaad waxtar leh o</a:t>
            </a:r>
            <a:r>
              <a:rPr lang="so-SO" sz="2400" b="0" i="0" u="none" baseline="0">
                <a:latin typeface="Calibri"/>
                <a:ea typeface="Calibri"/>
                <a:cs typeface="Calibri"/>
                <a:sym typeface="Calibri"/>
              </a:rPr>
              <a:t>o ku saabsan koronfirus, kama bilaabin meel eber ah. </a:t>
            </a:r>
            <a:endParaRPr sz="2400" b="0" i="0" u="none" strike="noStrike" cap="none" dirty="0">
              <a:latin typeface="Calibri"/>
              <a:ea typeface="Calibri"/>
              <a:cs typeface="Calibri"/>
              <a:sym typeface="Calibri"/>
            </a:endParaRPr>
          </a:p>
        </p:txBody>
      </p:sp>
      <p:sp>
        <p:nvSpPr>
          <p:cNvPr id="451" name="Google Shape;451;p81"/>
          <p:cNvSpPr/>
          <p:nvPr/>
        </p:nvSpPr>
        <p:spPr>
          <a:xfrm>
            <a:off x="7616270" y="2027820"/>
            <a:ext cx="4009200" cy="1569620"/>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so-SO" sz="2400" b="0" i="0" u="none" baseline="0">
                <a:latin typeface="Calibri"/>
                <a:ea typeface="Calibri"/>
                <a:cs typeface="Calibri"/>
                <a:sym typeface="Calibri"/>
              </a:rPr>
              <a:t>Mareykanka iyo dawlado kale </a:t>
            </a:r>
            <a:r>
              <a:rPr lang="so-SO" sz="2400" b="1" i="0" u="none" baseline="0">
                <a:latin typeface="Calibri"/>
                <a:ea typeface="Calibri"/>
                <a:cs typeface="Calibri"/>
                <a:sym typeface="Calibri"/>
              </a:rPr>
              <a:t>ayaa lacag badan geliyay</a:t>
            </a:r>
            <a:r>
              <a:rPr lang="so-SO" sz="2400" b="0" i="0" u="none" baseline="0">
                <a:latin typeface="Calibri"/>
                <a:ea typeface="Calibri"/>
                <a:cs typeface="Calibri"/>
                <a:sym typeface="Calibri"/>
              </a:rPr>
              <a:t> si ay shirkadaha talaalka ugu taageeraan shaqadooda.  </a:t>
            </a:r>
            <a:endParaRPr sz="2400" b="1" dirty="0">
              <a:latin typeface="Calibri"/>
              <a:ea typeface="Calibri"/>
              <a:cs typeface="Calibri"/>
              <a:sym typeface="Calibri"/>
            </a:endParaRPr>
          </a:p>
        </p:txBody>
      </p:sp>
      <p:sp>
        <p:nvSpPr>
          <p:cNvPr id="452" name="Google Shape;452;p81"/>
          <p:cNvSpPr/>
          <p:nvPr/>
        </p:nvSpPr>
        <p:spPr>
          <a:xfrm>
            <a:off x="2048700" y="4292829"/>
            <a:ext cx="3767100" cy="2308284"/>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so-SO" sz="2400" b="0" i="0" u="none" baseline="0" dirty="0">
                <a:latin typeface="Calibri"/>
                <a:ea typeface="Calibri"/>
                <a:cs typeface="Calibri"/>
                <a:sym typeface="Calibri"/>
              </a:rPr>
              <a:t>Waxaa jira dad badan oo ka qeybgalay </a:t>
            </a:r>
            <a:r>
              <a:rPr lang="en-US" sz="2400" b="0" i="0" u="none" baseline="0" dirty="0" err="1">
                <a:latin typeface="Calibri"/>
                <a:ea typeface="Calibri"/>
                <a:cs typeface="Calibri"/>
                <a:sym typeface="Calibri"/>
              </a:rPr>
              <a:t>tijaabinta</a:t>
            </a:r>
            <a:r>
              <a:rPr lang="so-SO" sz="2400" b="1" i="0" u="none" baseline="0" dirty="0">
                <a:latin typeface="Calibri"/>
                <a:ea typeface="Calibri"/>
                <a:cs typeface="Calibri"/>
                <a:sym typeface="Calibri"/>
              </a:rPr>
              <a:t> mana loo baahna in aan waqti gelino helitaanka dad ku shaqeeyo iskaa wax u qabso.  </a:t>
            </a:r>
            <a:endParaRPr sz="2400" b="0" i="0" u="none" strike="noStrike" cap="none" dirty="0">
              <a:latin typeface="Calibri"/>
              <a:ea typeface="Calibri"/>
              <a:cs typeface="Calibri"/>
              <a:sym typeface="Calibri"/>
            </a:endParaRPr>
          </a:p>
        </p:txBody>
      </p:sp>
      <p:sp>
        <p:nvSpPr>
          <p:cNvPr id="453" name="Google Shape;453;p81"/>
          <p:cNvSpPr/>
          <p:nvPr/>
        </p:nvSpPr>
        <p:spPr>
          <a:xfrm>
            <a:off x="7616270" y="4238938"/>
            <a:ext cx="4236000" cy="1938952"/>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so-SO" sz="2400" b="0" i="0" u="none" baseline="0" dirty="0">
                <a:latin typeface="Calibri"/>
                <a:ea typeface="Calibri"/>
                <a:cs typeface="Calibri"/>
                <a:sym typeface="Calibri"/>
              </a:rPr>
              <a:t>Soo saarka waxaa la waday</a:t>
            </a:r>
            <a:r>
              <a:rPr lang="so-SO" sz="2400" b="1" i="0" u="none" baseline="0" dirty="0">
                <a:latin typeface="Calibri"/>
                <a:ea typeface="Calibri"/>
                <a:cs typeface="Calibri"/>
                <a:sym typeface="Calibri"/>
              </a:rPr>
              <a:t> isla marka la waday darasaadka ammaanka</a:t>
            </a:r>
            <a:r>
              <a:rPr lang="so-SO" sz="2400" b="0" i="0" u="none" baseline="0" dirty="0">
                <a:latin typeface="Calibri"/>
                <a:ea typeface="Calibri"/>
                <a:cs typeface="Calibri"/>
                <a:sym typeface="Calibri"/>
              </a:rPr>
              <a:t>, si talaalka u ahadaan diyaar si loo qeybiyo kaddib marka la ogolaado.</a:t>
            </a:r>
            <a:endParaRPr sz="2400" b="0" i="0" u="none" strike="noStrike" cap="none" dirty="0">
              <a:latin typeface="Calibri"/>
              <a:ea typeface="Calibri"/>
              <a:cs typeface="Calibri"/>
              <a:sym typeface="Calibri"/>
            </a:endParaRPr>
          </a:p>
        </p:txBody>
      </p:sp>
      <p:sp>
        <p:nvSpPr>
          <p:cNvPr id="12" name="TextBox 11">
            <a:extLst>
              <a:ext uri="{FF2B5EF4-FFF2-40B4-BE49-F238E27FC236}">
                <a16:creationId xmlns:a16="http://schemas.microsoft.com/office/drawing/2014/main" id="{01E34E7A-336B-4015-BC19-F6F91306BB45}"/>
              </a:ext>
            </a:extLst>
          </p:cNvPr>
          <p:cNvSpPr txBox="1"/>
          <p:nvPr/>
        </p:nvSpPr>
        <p:spPr>
          <a:xfrm>
            <a:off x="311147" y="246221"/>
            <a:ext cx="11314323"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a:latin typeface="Calibri" panose="020F0502020204030204" pitchFamily="34" charset="0"/>
                <a:cs typeface="Calibri" panose="020F0502020204030204" pitchFamily="34" charset="0"/>
              </a:rPr>
              <a:t>Sidee ayay ku tahay ammaan haddii ay dhakhso u dhacday?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2EA985-3628-024F-8480-DB8AA4014F5E}"/>
              </a:ext>
            </a:extLst>
          </p:cNvPr>
          <p:cNvPicPr>
            <a:picLocks noChangeAspect="1"/>
          </p:cNvPicPr>
          <p:nvPr/>
        </p:nvPicPr>
        <p:blipFill>
          <a:blip r:embed="rId3"/>
          <a:stretch>
            <a:fillRect/>
          </a:stretch>
        </p:blipFill>
        <p:spPr>
          <a:xfrm>
            <a:off x="382834" y="1737304"/>
            <a:ext cx="11426327" cy="1774821"/>
          </a:xfrm>
          <a:prstGeom prst="rect">
            <a:avLst/>
          </a:prstGeom>
        </p:spPr>
      </p:pic>
      <p:pic>
        <p:nvPicPr>
          <p:cNvPr id="5" name="Picture 4">
            <a:extLst>
              <a:ext uri="{FF2B5EF4-FFF2-40B4-BE49-F238E27FC236}">
                <a16:creationId xmlns:a16="http://schemas.microsoft.com/office/drawing/2014/main" id="{BB76D3A7-84BC-6947-B977-6A12E2B8A771}"/>
              </a:ext>
            </a:extLst>
          </p:cNvPr>
          <p:cNvPicPr>
            <a:picLocks noChangeAspect="1"/>
          </p:cNvPicPr>
          <p:nvPr/>
        </p:nvPicPr>
        <p:blipFill>
          <a:blip r:embed="rId4"/>
          <a:srcRect/>
          <a:stretch/>
        </p:blipFill>
        <p:spPr>
          <a:xfrm>
            <a:off x="382834" y="4741104"/>
            <a:ext cx="11426327" cy="1232107"/>
          </a:xfrm>
          <a:prstGeom prst="rect">
            <a:avLst/>
          </a:prstGeom>
        </p:spPr>
      </p:pic>
      <p:sp>
        <p:nvSpPr>
          <p:cNvPr id="6" name="Rectangle 5">
            <a:extLst>
              <a:ext uri="{FF2B5EF4-FFF2-40B4-BE49-F238E27FC236}">
                <a16:creationId xmlns:a16="http://schemas.microsoft.com/office/drawing/2014/main" id="{B5815B05-0969-9248-A7AA-317B9E7CD14E}"/>
              </a:ext>
            </a:extLst>
          </p:cNvPr>
          <p:cNvSpPr/>
          <p:nvPr/>
        </p:nvSpPr>
        <p:spPr>
          <a:xfrm>
            <a:off x="478571" y="1260229"/>
            <a:ext cx="11227876" cy="369332"/>
          </a:xfrm>
          <a:prstGeom prst="rect">
            <a:avLst/>
          </a:prstGeom>
        </p:spPr>
        <p:txBody>
          <a:bodyPr wrap="square">
            <a:spAutoFit/>
          </a:bodyPr>
          <a:lstStyle/>
          <a:p>
            <a:pPr algn="ctr"/>
            <a:r>
              <a:rPr lang="en-US" b="1" dirty="0" err="1"/>
              <a:t>Tusaale</a:t>
            </a:r>
            <a:r>
              <a:rPr lang="en-US" b="1" dirty="0"/>
              <a:t> </a:t>
            </a:r>
            <a:r>
              <a:rPr lang="en-US" b="1" dirty="0" err="1"/>
              <a:t>Jadwalka</a:t>
            </a:r>
            <a:r>
              <a:rPr lang="en-US" b="1" dirty="0"/>
              <a:t> </a:t>
            </a:r>
            <a:r>
              <a:rPr lang="en-US" b="1" dirty="0" err="1"/>
              <a:t>Talaalka</a:t>
            </a:r>
            <a:r>
              <a:rPr lang="en-US" b="1" dirty="0"/>
              <a:t> Covid-19</a:t>
            </a:r>
            <a:endParaRPr lang="so-SO" sz="2400" b="1" i="0" u="none" baseline="0"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3185468B-DE79-634C-B362-8D3BB47F5E61}"/>
              </a:ext>
            </a:extLst>
          </p:cNvPr>
          <p:cNvSpPr/>
          <p:nvPr/>
        </p:nvSpPr>
        <p:spPr>
          <a:xfrm>
            <a:off x="485553" y="4196775"/>
            <a:ext cx="11227876" cy="369332"/>
          </a:xfrm>
          <a:prstGeom prst="rect">
            <a:avLst/>
          </a:prstGeom>
        </p:spPr>
        <p:txBody>
          <a:bodyPr wrap="square">
            <a:spAutoFit/>
          </a:bodyPr>
          <a:lstStyle/>
          <a:p>
            <a:pPr algn="ctr"/>
            <a:r>
              <a:rPr lang="en-US" b="1" dirty="0" err="1"/>
              <a:t>Jadwalka</a:t>
            </a:r>
            <a:r>
              <a:rPr lang="en-US" b="1" dirty="0"/>
              <a:t> </a:t>
            </a:r>
            <a:r>
              <a:rPr lang="en-US" b="1" dirty="0" err="1"/>
              <a:t>caadiga</a:t>
            </a:r>
            <a:endParaRPr lang="so-SO" sz="2400" b="1" i="0" u="none"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8567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a:latin typeface="Calibri" panose="020F0502020204030204" pitchFamily="34" charset="0"/>
                <a:cs typeface="Calibri" panose="020F0502020204030204" pitchFamily="34" charset="0"/>
              </a:rPr>
              <a:t>COVID-19 miyaan ka qaadi karaa talaalka COVID-19?</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306392"/>
            <a:ext cx="11227876" cy="830997"/>
          </a:xfrm>
          <a:prstGeom prst="rect">
            <a:avLst/>
          </a:prstGeom>
        </p:spPr>
        <p:txBody>
          <a:bodyPr wrap="square">
            <a:spAutoFit/>
          </a:bodyPr>
          <a:lstStyle/>
          <a:p>
            <a:pPr algn="l" rtl="0"/>
            <a:r>
              <a:rPr lang="so-SO" sz="2400" b="0" i="0" u="none" baseline="0" dirty="0">
                <a:latin typeface="Calibri" panose="020F0502020204030204" pitchFamily="34" charset="0"/>
                <a:cs typeface="Calibri" panose="020F0502020204030204" pitchFamily="34" charset="0"/>
              </a:rPr>
              <a:t>Maya, Talaalka ma laha firuska nool ee dhalliya COVID-19. Tan macnaheeda waxay tahay in aadan COVID-19 ka qaadi karin talaalka.</a:t>
            </a:r>
          </a:p>
        </p:txBody>
      </p:sp>
      <p:pic>
        <p:nvPicPr>
          <p:cNvPr id="7" name="Google Shape;296;p78" descr="Five people of different ages waiting in lines to be vaccinated by a person in a medical coat.">
            <a:extLst>
              <a:ext uri="{FF2B5EF4-FFF2-40B4-BE49-F238E27FC236}">
                <a16:creationId xmlns:a16="http://schemas.microsoft.com/office/drawing/2014/main" id="{2F055C2B-AB1B-46EA-87CC-9EC61E3654F7}"/>
              </a:ext>
            </a:extLst>
          </p:cNvPr>
          <p:cNvPicPr preferRelativeResize="0"/>
          <p:nvPr/>
        </p:nvPicPr>
        <p:blipFill>
          <a:blip r:embed="rId3">
            <a:alphaModFix/>
          </a:blip>
          <a:stretch>
            <a:fillRect/>
          </a:stretch>
        </p:blipFill>
        <p:spPr>
          <a:xfrm>
            <a:off x="1944186" y="2312127"/>
            <a:ext cx="8361755" cy="4180372"/>
          </a:xfrm>
          <a:prstGeom prst="rect">
            <a:avLst/>
          </a:prstGeom>
          <a:noFill/>
          <a:ln>
            <a:noFill/>
          </a:ln>
        </p:spPr>
      </p:pic>
    </p:spTree>
    <p:extLst>
      <p:ext uri="{BB962C8B-B14F-4D97-AF65-F5344CB8AC3E}">
        <p14:creationId xmlns:p14="http://schemas.microsoft.com/office/powerpoint/2010/main" val="2088347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pPr algn="r" rtl="0"/>
            <a:fld id="{CA49D0EE-DE7F-324B-A84C-F36708423CDB}" type="slidenum">
              <a:rPr>
                <a:solidFill>
                  <a:srgbClr val="464646">
                    <a:lumMod val="40000"/>
                    <a:lumOff val="60000"/>
                  </a:srgbClr>
                </a:solidFill>
              </a:rPr>
              <a:pPr algn="r" rtl="0"/>
              <a:t>14</a:t>
            </a:fld>
            <a:endParaRPr lang="so-SO"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a:latin typeface="Calibri" panose="020F0502020204030204" pitchFamily="34" charset="0"/>
                <a:cs typeface="Calibri" panose="020F0502020204030204" pitchFamily="34" charset="0"/>
              </a:rPr>
              <a:t>Talaalka COVID-19 ma leeyahay waxyeelo?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61565"/>
            <a:ext cx="11356939" cy="5124480"/>
          </a:xfrm>
          <a:prstGeom prst="rect">
            <a:avLst/>
          </a:prstGeom>
        </p:spPr>
        <p:txBody>
          <a:bodyPr wrap="square">
            <a:spAutoFit/>
          </a:bodyPr>
          <a:lstStyle/>
          <a:p>
            <a:pPr marL="342900" indent="-342900" algn="l" rtl="0">
              <a:spcAft>
                <a:spcPts val="600"/>
              </a:spcAft>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Ma badna waxyeelada culus ee laga qaado talaalada, sida talaalka COVID-19. </a:t>
            </a:r>
          </a:p>
          <a:p>
            <a:pPr marL="342900" indent="-342900" algn="l" rtl="0">
              <a:spcAft>
                <a:spcPts val="600"/>
              </a:spcAft>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Waxaa suurtogal aha in dadka qaar lagu arko waxyeelo, taasoo caadi ah in jirkaada</a:t>
            </a:r>
            <a:r>
              <a:rPr lang="en-US" sz="2400" b="0" i="0" u="none" baseline="0" dirty="0">
                <a:latin typeface="Calibri" panose="020F0502020204030204" pitchFamily="34" charset="0"/>
                <a:cs typeface="Calibri" panose="020F0502020204030204" pitchFamily="34" charset="0"/>
              </a:rPr>
              <a:t> </a:t>
            </a:r>
            <a:r>
              <a:rPr lang="en-US" sz="2400" b="0" i="0" u="none" baseline="0" dirty="0" err="1">
                <a:latin typeface="Calibri" panose="020F0502020204030204" pitchFamily="34" charset="0"/>
                <a:cs typeface="Calibri" panose="020F0502020204030204" pitchFamily="34" charset="0"/>
              </a:rPr>
              <a:t>ku</a:t>
            </a:r>
            <a:r>
              <a:rPr lang="en-US" sz="2400" b="0" i="0" u="none" baseline="0" dirty="0">
                <a:latin typeface="Calibri" panose="020F0502020204030204" pitchFamily="34" charset="0"/>
                <a:cs typeface="Calibri" panose="020F0502020204030204" pitchFamily="34" charset="0"/>
              </a:rPr>
              <a:t> </a:t>
            </a:r>
            <a:r>
              <a:rPr lang="en-US" sz="2400" b="0" i="0" u="none" baseline="0" dirty="0" err="1">
                <a:latin typeface="Calibri" panose="020F0502020204030204" pitchFamily="34" charset="0"/>
                <a:cs typeface="Calibri" panose="020F0502020204030204" pitchFamily="34" charset="0"/>
              </a:rPr>
              <a:t>hawlan</a:t>
            </a:r>
            <a:r>
              <a:rPr lang="en-US" sz="2400" b="0" i="0" u="none" dirty="0">
                <a:latin typeface="Calibri" panose="020F0502020204030204" pitchFamily="34" charset="0"/>
                <a:cs typeface="Calibri" panose="020F0502020204030204" pitchFamily="34" charset="0"/>
              </a:rPr>
              <a:t> </a:t>
            </a:r>
            <a:r>
              <a:rPr lang="en-US" sz="2400" b="0" i="0" u="none" dirty="0" err="1">
                <a:latin typeface="Calibri" panose="020F0502020204030204" pitchFamily="34" charset="0"/>
                <a:cs typeface="Calibri" panose="020F0502020204030204" pitchFamily="34" charset="0"/>
              </a:rPr>
              <a:t>yahay</a:t>
            </a:r>
            <a:r>
              <a:rPr lang="en-US" sz="2400" b="0" i="0" u="none" dirty="0">
                <a:latin typeface="Calibri" panose="020F0502020204030204" pitchFamily="34" charset="0"/>
                <a:cs typeface="Calibri" panose="020F0502020204030204" pitchFamily="34" charset="0"/>
              </a:rPr>
              <a:t> </a:t>
            </a:r>
            <a:r>
              <a:rPr lang="so-SO" sz="2400" b="0" i="0" u="none" baseline="0" dirty="0">
                <a:latin typeface="Calibri" panose="020F0502020204030204" pitchFamily="34" charset="0"/>
                <a:cs typeface="Calibri" panose="020F0502020204030204" pitchFamily="34" charset="0"/>
              </a:rPr>
              <a:t>badbaadin. </a:t>
            </a:r>
          </a:p>
          <a:p>
            <a:pPr marL="342900" indent="-342900" algn="l" rtl="0">
              <a:spcAft>
                <a:spcPts val="600"/>
              </a:spcAft>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Waxyeeladaan waxay saameyn karaan awoodda aad u leedahay in aad wadatid hawl maalmeedkaada, balse waa iska tagi doonaan muddo dhowr maalin gudahooda. </a:t>
            </a:r>
          </a:p>
          <a:p>
            <a:pPr marL="342900" indent="-34290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Waxyeelada ugu badan waa</a:t>
            </a:r>
            <a:r>
              <a:rPr lang="en-US" sz="2400" b="0" i="0" u="none" baseline="0" dirty="0">
                <a:latin typeface="Calibri" panose="020F0502020204030204" pitchFamily="34" charset="0"/>
                <a:cs typeface="Calibri" panose="020F0502020204030204" pitchFamily="34" charset="0"/>
              </a:rPr>
              <a:t> </a:t>
            </a:r>
            <a:r>
              <a:rPr lang="en-US" sz="2400" b="0" i="0" u="none" baseline="0" dirty="0" err="1">
                <a:latin typeface="Calibri" panose="020F0502020204030204" pitchFamily="34" charset="0"/>
                <a:cs typeface="Calibri" panose="020F0502020204030204" pitchFamily="34" charset="0"/>
              </a:rPr>
              <a:t>yar</a:t>
            </a:r>
            <a:r>
              <a:rPr lang="so-SO" sz="2400" b="0" i="0" u="none" baseline="0" dirty="0">
                <a:latin typeface="Calibri" panose="020F0502020204030204" pitchFamily="34" charset="0"/>
                <a:cs typeface="Calibri" panose="020F0502020204030204" pitchFamily="34" charset="0"/>
              </a:rPr>
              <a:t> yahiin, waxaana ka mid ah:</a:t>
            </a:r>
          </a:p>
          <a:p>
            <a:pPr marL="1200150" lvl="2" indent="-285750" algn="l" rtl="0">
              <a:buFont typeface="Courier New" panose="02070309020205020404" pitchFamily="49" charset="0"/>
              <a:buChar char="o"/>
            </a:pPr>
            <a:r>
              <a:rPr lang="so-SO" sz="2400" b="0" i="0" u="none" baseline="0" dirty="0">
                <a:latin typeface="Calibri" panose="020F0502020204030204" pitchFamily="34" charset="0"/>
                <a:cs typeface="Calibri" panose="020F0502020204030204" pitchFamily="34" charset="0"/>
              </a:rPr>
              <a:t>Daal</a:t>
            </a:r>
          </a:p>
          <a:p>
            <a:pPr marL="1200150" lvl="2" indent="-285750" algn="l" rtl="0">
              <a:buFont typeface="Courier New" panose="02070309020205020404" pitchFamily="49" charset="0"/>
              <a:buChar char="o"/>
            </a:pPr>
            <a:r>
              <a:rPr lang="so-SO" sz="2400" b="0" i="0" u="none" baseline="0" dirty="0">
                <a:latin typeface="Calibri" panose="020F0502020204030204" pitchFamily="34" charset="0"/>
                <a:cs typeface="Calibri" panose="020F0502020204030204" pitchFamily="34" charset="0"/>
              </a:rPr>
              <a:t>Madax Xanuun </a:t>
            </a:r>
          </a:p>
          <a:p>
            <a:pPr marL="1200150" lvl="2" indent="-285750" algn="l" rtl="0">
              <a:buFont typeface="Courier New" panose="02070309020205020404" pitchFamily="49" charset="0"/>
              <a:buChar char="o"/>
            </a:pPr>
            <a:r>
              <a:rPr lang="so-SO" sz="2400" b="0" i="0" u="none" baseline="0" dirty="0">
                <a:latin typeface="Calibri" panose="020F0502020204030204" pitchFamily="34" charset="0"/>
                <a:cs typeface="Calibri" panose="020F0502020204030204" pitchFamily="34" charset="0"/>
              </a:rPr>
              <a:t>Xanuunka goobta cirbadda lagu durr</a:t>
            </a:r>
            <a:r>
              <a:rPr lang="en-US" sz="2400" b="0" i="0" u="none" baseline="0" dirty="0">
                <a:latin typeface="Calibri" panose="020F0502020204030204" pitchFamily="34" charset="0"/>
                <a:cs typeface="Calibri" panose="020F0502020204030204" pitchFamily="34" charset="0"/>
              </a:rPr>
              <a:t>ay</a:t>
            </a:r>
            <a:endParaRPr lang="so-SO" sz="2400" b="0" i="0" u="none" baseline="0" dirty="0">
              <a:latin typeface="Calibri" panose="020F0502020204030204" pitchFamily="34" charset="0"/>
              <a:cs typeface="Calibri" panose="020F0502020204030204" pitchFamily="34" charset="0"/>
            </a:endParaRPr>
          </a:p>
          <a:p>
            <a:pPr marL="1200150" lvl="2" indent="-285750" algn="l" rtl="0">
              <a:buFont typeface="Courier New" panose="02070309020205020404" pitchFamily="49" charset="0"/>
              <a:buChar char="o"/>
            </a:pPr>
            <a:r>
              <a:rPr lang="so-SO" sz="2400" b="0" i="0" u="none" baseline="0" dirty="0">
                <a:latin typeface="Calibri" panose="020F0502020204030204" pitchFamily="34" charset="0"/>
                <a:cs typeface="Calibri" panose="020F0502020204030204" pitchFamily="34" charset="0"/>
              </a:rPr>
              <a:t>Xanuunka murqa</a:t>
            </a:r>
            <a:r>
              <a:rPr lang="en-US" sz="2400" b="0" i="0" u="none" baseline="0" dirty="0">
                <a:latin typeface="Calibri" panose="020F0502020204030204" pitchFamily="34" charset="0"/>
                <a:cs typeface="Calibri" panose="020F0502020204030204" pitchFamily="34" charset="0"/>
              </a:rPr>
              <a:t>ha</a:t>
            </a:r>
            <a:r>
              <a:rPr lang="so-SO" sz="2400" b="0" i="0" u="none" baseline="0" dirty="0">
                <a:latin typeface="Calibri" panose="020F0502020204030204" pitchFamily="34" charset="0"/>
                <a:cs typeface="Calibri" panose="020F0502020204030204" pitchFamily="34" charset="0"/>
              </a:rPr>
              <a:t> iyo/ama kala goys</a:t>
            </a:r>
            <a:r>
              <a:rPr lang="en-US" sz="2400" b="0" i="0" u="none" baseline="0" dirty="0" err="1">
                <a:latin typeface="Calibri" panose="020F0502020204030204" pitchFamily="34" charset="0"/>
                <a:cs typeface="Calibri" panose="020F0502020204030204" pitchFamily="34" charset="0"/>
              </a:rPr>
              <a:t>yada</a:t>
            </a:r>
            <a:endParaRPr lang="so-SO" sz="2400" b="0" i="0" u="none" baseline="0" dirty="0">
              <a:latin typeface="Calibri" panose="020F0502020204030204" pitchFamily="34" charset="0"/>
              <a:cs typeface="Calibri" panose="020F0502020204030204" pitchFamily="34" charset="0"/>
            </a:endParaRPr>
          </a:p>
          <a:p>
            <a:pPr marL="1200150" lvl="2" indent="-285750" algn="l" rtl="0">
              <a:buFont typeface="Courier New" panose="02070309020205020404" pitchFamily="49" charset="0"/>
              <a:buChar char="o"/>
            </a:pPr>
            <a:r>
              <a:rPr lang="so-SO" sz="2400" b="0" i="0" u="none" baseline="0" dirty="0">
                <a:latin typeface="Calibri" panose="020F0502020204030204" pitchFamily="34" charset="0"/>
                <a:cs typeface="Calibri" panose="020F0502020204030204" pitchFamily="34" charset="0"/>
              </a:rPr>
              <a:t>Qarqaryo </a:t>
            </a:r>
          </a:p>
          <a:p>
            <a:pPr marL="1200150" lvl="2" indent="-285750" algn="l" rtl="0">
              <a:buFont typeface="Courier New" panose="02070309020205020404" pitchFamily="49" charset="0"/>
              <a:buChar char="o"/>
            </a:pPr>
            <a:r>
              <a:rPr lang="so-SO" sz="2400" b="0" i="0" u="none" baseline="0" dirty="0">
                <a:latin typeface="Calibri" panose="020F0502020204030204" pitchFamily="34" charset="0"/>
                <a:cs typeface="Calibri" panose="020F0502020204030204" pitchFamily="34" charset="0"/>
              </a:rPr>
              <a:t>Labbolabb</a:t>
            </a:r>
            <a:r>
              <a:rPr lang="en-US" sz="2400" b="0" i="0" u="none" baseline="0" dirty="0">
                <a:latin typeface="Calibri" panose="020F0502020204030204" pitchFamily="34" charset="0"/>
                <a:cs typeface="Calibri" panose="020F0502020204030204" pitchFamily="34" charset="0"/>
              </a:rPr>
              <a:t>o</a:t>
            </a:r>
            <a:r>
              <a:rPr lang="so-SO" sz="2400" b="0" i="0" u="none" baseline="0" dirty="0">
                <a:latin typeface="Calibri" panose="020F0502020204030204" pitchFamily="34" charset="0"/>
                <a:cs typeface="Calibri" panose="020F0502020204030204" pitchFamily="34" charset="0"/>
              </a:rPr>
              <a:t> iyo/ama mattag</a:t>
            </a:r>
          </a:p>
          <a:p>
            <a:pPr marL="1200150" lvl="2" indent="-285750" algn="l" rtl="0">
              <a:buFont typeface="Courier New" panose="02070309020205020404" pitchFamily="49" charset="0"/>
              <a:buChar char="o"/>
            </a:pPr>
            <a:r>
              <a:rPr lang="so-SO" sz="2400" b="0" i="0" u="none" baseline="0" dirty="0">
                <a:latin typeface="Calibri" panose="020F0502020204030204" pitchFamily="34" charset="0"/>
                <a:cs typeface="Calibri" panose="020F0502020204030204" pitchFamily="34" charset="0"/>
              </a:rPr>
              <a:t>Qandho</a:t>
            </a:r>
          </a:p>
        </p:txBody>
      </p:sp>
      <p:pic>
        <p:nvPicPr>
          <p:cNvPr id="5" name="Google Shape;741;p82" descr="This image is of five people wearing masks.">
            <a:extLst>
              <a:ext uri="{FF2B5EF4-FFF2-40B4-BE49-F238E27FC236}">
                <a16:creationId xmlns:a16="http://schemas.microsoft.com/office/drawing/2014/main" id="{8283A815-E6C2-49D6-BF93-3B2BF2832DC3}"/>
              </a:ext>
            </a:extLst>
          </p:cNvPr>
          <p:cNvPicPr preferRelativeResize="0"/>
          <p:nvPr/>
        </p:nvPicPr>
        <p:blipFill rotWithShape="1">
          <a:blip r:embed="rId3">
            <a:alphaModFix/>
          </a:blip>
          <a:srcRect/>
          <a:stretch/>
        </p:blipFill>
        <p:spPr>
          <a:xfrm>
            <a:off x="8229599" y="3390551"/>
            <a:ext cx="3263349" cy="2895494"/>
          </a:xfrm>
          <a:prstGeom prst="rect">
            <a:avLst/>
          </a:prstGeom>
          <a:noFill/>
          <a:ln>
            <a:noFill/>
          </a:ln>
        </p:spPr>
      </p:pic>
      <p:sp>
        <p:nvSpPr>
          <p:cNvPr id="6" name="Rectangle 5">
            <a:extLst>
              <a:ext uri="{FF2B5EF4-FFF2-40B4-BE49-F238E27FC236}">
                <a16:creationId xmlns:a16="http://schemas.microsoft.com/office/drawing/2014/main" id="{0F087B7E-59EE-4240-9588-33516A0F8436}"/>
              </a:ext>
            </a:extLst>
          </p:cNvPr>
          <p:cNvSpPr/>
          <p:nvPr/>
        </p:nvSpPr>
        <p:spPr>
          <a:xfrm>
            <a:off x="5974813" y="3244334"/>
            <a:ext cx="242374" cy="369332"/>
          </a:xfrm>
          <a:prstGeom prst="rect">
            <a:avLst/>
          </a:prstGeom>
        </p:spPr>
        <p:txBody>
          <a:bodyPr wrap="none">
            <a:spAutoFit/>
          </a:bodyPr>
          <a:lstStyle/>
          <a:p>
            <a:pPr algn="l" rtl="0"/>
            <a:r>
              <a:rPr lang="so-SO" b="0" i="0" u="none" baseline="0">
                <a:solidFill>
                  <a:srgbClr val="000000"/>
                </a:solidFill>
                <a:latin typeface="Times New Roman" panose="02020603050405020304" pitchFamily="18" charset="0"/>
              </a:rPr>
              <a:t> </a:t>
            </a:r>
            <a:endParaRPr lang="so-SO" dirty="0"/>
          </a:p>
        </p:txBody>
      </p:sp>
    </p:spTree>
    <p:extLst>
      <p:ext uri="{BB962C8B-B14F-4D97-AF65-F5344CB8AC3E}">
        <p14:creationId xmlns:p14="http://schemas.microsoft.com/office/powerpoint/2010/main" val="1506873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0" y="181467"/>
            <a:ext cx="12013375"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a:latin typeface="Calibri" panose="020F0502020204030204" pitchFamily="34" charset="0"/>
                <a:cs typeface="Calibri" panose="020F0502020204030204" pitchFamily="34" charset="0"/>
              </a:rPr>
              <a:t>Yaa lagu tijaabiyay talaalka Pfizer?</a:t>
            </a:r>
          </a:p>
        </p:txBody>
      </p:sp>
      <p:sp>
        <p:nvSpPr>
          <p:cNvPr id="4" name="Rectangle 3">
            <a:extLst>
              <a:ext uri="{FF2B5EF4-FFF2-40B4-BE49-F238E27FC236}">
                <a16:creationId xmlns:a16="http://schemas.microsoft.com/office/drawing/2014/main" id="{FF069143-FE01-453C-934A-DAA4862AED31}"/>
              </a:ext>
            </a:extLst>
          </p:cNvPr>
          <p:cNvSpPr/>
          <p:nvPr/>
        </p:nvSpPr>
        <p:spPr>
          <a:xfrm>
            <a:off x="356489" y="1201320"/>
            <a:ext cx="11356939" cy="2123658"/>
          </a:xfrm>
          <a:prstGeom prst="rect">
            <a:avLst/>
          </a:prstGeom>
        </p:spPr>
        <p:txBody>
          <a:bodyPr wrap="square">
            <a:spAutoFit/>
          </a:bodyPr>
          <a:lstStyle/>
          <a:p>
            <a:pPr algn="l" rtl="0"/>
            <a:r>
              <a:rPr lang="so-SO" b="0" i="0" u="none" baseline="0" dirty="0">
                <a:latin typeface="Calibri" panose="020F0502020204030204" pitchFamily="34" charset="0"/>
                <a:cs typeface="Calibri" panose="020F0502020204030204" pitchFamily="34" charset="0"/>
              </a:rPr>
              <a:t>Ammaanka talaalka </a:t>
            </a:r>
            <a:r>
              <a:rPr lang="so-SO" b="1" i="0" u="none" baseline="0" dirty="0">
                <a:latin typeface="Calibri" panose="020F0502020204030204" pitchFamily="34" charset="0"/>
                <a:cs typeface="Calibri" panose="020F0502020204030204" pitchFamily="34" charset="0"/>
              </a:rPr>
              <a:t>Pfizer</a:t>
            </a:r>
            <a:r>
              <a:rPr lang="so-SO" b="0" i="0" u="none" baseline="0" dirty="0">
                <a:latin typeface="Calibri" panose="020F0502020204030204" pitchFamily="34" charset="0"/>
                <a:cs typeface="Calibri" panose="020F0502020204030204" pitchFamily="34" charset="0"/>
              </a:rPr>
              <a:t> waxaa lagu tijaabiyay 43,448 qof oo jira 16 sanno iyo ka weyn oo lagu samayay darasaadka kliinikada ee laga fulliyay Mareykanka, Yurub, Turkey, Koofurta Afrika, iyo Koofurta Mareykanka</a:t>
            </a:r>
            <a:r>
              <a:rPr lang="so-SO" b="0" i="0" u="none" baseline="0" dirty="0">
                <a:solidFill>
                  <a:srgbClr val="FF0000"/>
                </a:solidFill>
                <a:latin typeface="Calibri" panose="020F0502020204030204" pitchFamily="34" charset="0"/>
                <a:cs typeface="Calibri" panose="020F0502020204030204" pitchFamily="34" charset="0"/>
              </a:rPr>
              <a:t>.</a:t>
            </a:r>
            <a:r>
              <a:rPr lang="en-US" b="0" i="0" u="none" baseline="0" dirty="0">
                <a:solidFill>
                  <a:srgbClr val="FF0000"/>
                </a:solidFill>
                <a:latin typeface="Calibri" panose="020F0502020204030204" pitchFamily="34" charset="0"/>
                <a:cs typeface="Calibri" panose="020F0502020204030204" pitchFamily="34" charset="0"/>
              </a:rPr>
              <a:t> </a:t>
            </a:r>
            <a:r>
              <a:rPr lang="en-US" b="0" i="0" u="none" baseline="0" dirty="0" err="1">
                <a:latin typeface="Calibri" panose="020F0502020204030204" pitchFamily="34" charset="0"/>
                <a:cs typeface="Calibri" panose="020F0502020204030204" pitchFamily="34" charset="0"/>
              </a:rPr>
              <a:t>Daraasado</a:t>
            </a:r>
            <a:r>
              <a:rPr lang="en-US" b="0" i="0" u="none" dirty="0">
                <a:latin typeface="Calibri" panose="020F0502020204030204" pitchFamily="34" charset="0"/>
                <a:cs typeface="Calibri" panose="020F0502020204030204" pitchFamily="34" charset="0"/>
              </a:rPr>
              <a:t> </a:t>
            </a:r>
            <a:r>
              <a:rPr lang="en-US" b="0" i="0" u="none" dirty="0" err="1">
                <a:latin typeface="Calibri" panose="020F0502020204030204" pitchFamily="34" charset="0"/>
                <a:cs typeface="Calibri" panose="020F0502020204030204" pitchFamily="34" charset="0"/>
              </a:rPr>
              <a:t>dheeraad</a:t>
            </a:r>
            <a:r>
              <a:rPr lang="en-US" b="0" i="0" u="none" dirty="0">
                <a:latin typeface="Calibri" panose="020F0502020204030204" pitchFamily="34" charset="0"/>
                <a:cs typeface="Calibri" panose="020F0502020204030204" pitchFamily="34" charset="0"/>
              </a:rPr>
              <a:t> ah </a:t>
            </a:r>
            <a:r>
              <a:rPr lang="en-US" b="0" i="0" u="none" dirty="0" err="1">
                <a:latin typeface="Calibri" panose="020F0502020204030204" pitchFamily="34" charset="0"/>
                <a:cs typeface="Calibri" panose="020F0502020204030204" pitchFamily="34" charset="0"/>
              </a:rPr>
              <a:t>ayaa</a:t>
            </a:r>
            <a:r>
              <a:rPr lang="en-US" b="0" i="0" u="none" dirty="0">
                <a:latin typeface="Calibri" panose="020F0502020204030204" pitchFamily="34" charset="0"/>
                <a:cs typeface="Calibri" panose="020F0502020204030204" pitchFamily="34" charset="0"/>
              </a:rPr>
              <a:t> </a:t>
            </a:r>
            <a:r>
              <a:rPr lang="en-US" b="0" i="0" u="none" dirty="0" err="1">
                <a:latin typeface="Calibri" panose="020F0502020204030204" pitchFamily="34" charset="0"/>
                <a:cs typeface="Calibri" panose="020F0502020204030204" pitchFamily="34" charset="0"/>
              </a:rPr>
              <a:t>lagu</a:t>
            </a:r>
            <a:r>
              <a:rPr lang="en-US" b="0" i="0" u="none" dirty="0">
                <a:latin typeface="Calibri" panose="020F0502020204030204" pitchFamily="34" charset="0"/>
                <a:cs typeface="Calibri" panose="020F0502020204030204" pitchFamily="34" charset="0"/>
              </a:rPr>
              <a:t> </a:t>
            </a:r>
            <a:r>
              <a:rPr lang="en-US" b="0" i="0" u="none" dirty="0" err="1">
                <a:latin typeface="Calibri" panose="020F0502020204030204" pitchFamily="34" charset="0"/>
                <a:cs typeface="Calibri" panose="020F0502020204030204" pitchFamily="34" charset="0"/>
              </a:rPr>
              <a:t>sameeyay</a:t>
            </a:r>
            <a:r>
              <a:rPr lang="en-US" b="0" i="0" u="none" dirty="0">
                <a:latin typeface="Calibri" panose="020F0502020204030204" pitchFamily="34" charset="0"/>
                <a:cs typeface="Calibri" panose="020F0502020204030204" pitchFamily="34" charset="0"/>
              </a:rPr>
              <a:t> 2.260 </a:t>
            </a:r>
            <a:r>
              <a:rPr lang="en-US" b="0" i="0" u="none" dirty="0" err="1">
                <a:latin typeface="Calibri" panose="020F0502020204030204" pitchFamily="34" charset="0"/>
                <a:cs typeface="Calibri" panose="020F0502020204030204" pitchFamily="34" charset="0"/>
              </a:rPr>
              <a:t>kuray</a:t>
            </a:r>
            <a:r>
              <a:rPr lang="en-US" b="0" i="0" u="none" dirty="0">
                <a:latin typeface="Calibri" panose="020F0502020204030204" pitchFamily="34" charset="0"/>
                <a:cs typeface="Calibri" panose="020F0502020204030204" pitchFamily="34" charset="0"/>
              </a:rPr>
              <a:t> ah </a:t>
            </a:r>
            <a:r>
              <a:rPr lang="en-US" b="0" i="0" u="none" dirty="0" err="1">
                <a:latin typeface="Calibri" panose="020F0502020204030204" pitchFamily="34" charset="0"/>
                <a:cs typeface="Calibri" panose="020F0502020204030204" pitchFamily="34" charset="0"/>
              </a:rPr>
              <a:t>da’aha</a:t>
            </a:r>
            <a:r>
              <a:rPr lang="en-US" b="0" i="0" u="none" dirty="0">
                <a:latin typeface="Calibri" panose="020F0502020204030204" pitchFamily="34" charset="0"/>
                <a:cs typeface="Calibri" panose="020F0502020204030204" pitchFamily="34" charset="0"/>
              </a:rPr>
              <a:t> 12-15 iy0 3,000 </a:t>
            </a:r>
            <a:r>
              <a:rPr lang="en-US" b="0" i="0" u="none" dirty="0" err="1">
                <a:latin typeface="Calibri" panose="020F0502020204030204" pitchFamily="34" charset="0"/>
                <a:cs typeface="Calibri" panose="020F0502020204030204" pitchFamily="34" charset="0"/>
              </a:rPr>
              <a:t>oo</a:t>
            </a:r>
            <a:r>
              <a:rPr lang="en-US" b="0" i="0" u="none" dirty="0">
                <a:latin typeface="Calibri" panose="020F0502020204030204" pitchFamily="34" charset="0"/>
                <a:cs typeface="Calibri" panose="020F0502020204030204" pitchFamily="34" charset="0"/>
              </a:rPr>
              <a:t> </a:t>
            </a:r>
            <a:r>
              <a:rPr lang="en-US" b="0" i="0" u="none" dirty="0" err="1">
                <a:latin typeface="Calibri" panose="020F0502020204030204" pitchFamily="34" charset="0"/>
                <a:cs typeface="Calibri" panose="020F0502020204030204" pitchFamily="34" charset="0"/>
              </a:rPr>
              <a:t>carruur</a:t>
            </a:r>
            <a:r>
              <a:rPr lang="en-US" b="0" i="0" u="none" dirty="0">
                <a:latin typeface="Calibri" panose="020F0502020204030204" pitchFamily="34" charset="0"/>
                <a:cs typeface="Calibri" panose="020F0502020204030204" pitchFamily="34" charset="0"/>
              </a:rPr>
              <a:t> ah </a:t>
            </a:r>
            <a:r>
              <a:rPr lang="en-US" b="0" i="0" u="none" dirty="0" err="1">
                <a:latin typeface="Calibri" panose="020F0502020204030204" pitchFamily="34" charset="0"/>
                <a:cs typeface="Calibri" panose="020F0502020204030204" pitchFamily="34" charset="0"/>
              </a:rPr>
              <a:t>da’aha</a:t>
            </a:r>
            <a:r>
              <a:rPr lang="en-US" b="0" i="0" u="none" dirty="0">
                <a:latin typeface="Calibri" panose="020F0502020204030204" pitchFamily="34" charset="0"/>
                <a:cs typeface="Calibri" panose="020F0502020204030204" pitchFamily="34" charset="0"/>
              </a:rPr>
              <a:t> 5-11</a:t>
            </a:r>
            <a:r>
              <a:rPr lang="en-US" sz="2400" b="0" i="0" u="none" dirty="0">
                <a:latin typeface="Calibri" panose="020F0502020204030204" pitchFamily="34" charset="0"/>
                <a:cs typeface="Calibri" panose="020F0502020204030204" pitchFamily="34" charset="0"/>
              </a:rPr>
              <a:t>.</a:t>
            </a:r>
            <a:endParaRPr lang="en-US" sz="2400" b="0" i="0" u="none" baseline="0" dirty="0">
              <a:latin typeface="Calibri" panose="020F0502020204030204" pitchFamily="34" charset="0"/>
              <a:cs typeface="Calibri" panose="020F0502020204030204" pitchFamily="34" charset="0"/>
            </a:endParaRPr>
          </a:p>
          <a:p>
            <a:pPr algn="l" rtl="0"/>
            <a:endParaRPr lang="so-SO" sz="2400" b="0" i="0" u="none" baseline="0" dirty="0">
              <a:latin typeface="Calibri" panose="020F0502020204030204" pitchFamily="34" charset="0"/>
              <a:cs typeface="Calibri" panose="020F0502020204030204" pitchFamily="34" charset="0"/>
            </a:endParaRPr>
          </a:p>
          <a:p>
            <a:pPr marL="342900" indent="-342900" algn="l" rtl="0">
              <a:buFont typeface="Arial" panose="020B0604020202020204" pitchFamily="34" charset="0"/>
              <a:buChar char="•"/>
            </a:pPr>
            <a:endParaRPr lang="so-SO" sz="2400" dirty="0">
              <a:latin typeface="Calibri" panose="020F0502020204030204" pitchFamily="34" charset="0"/>
              <a:cs typeface="Calibri" panose="020F0502020204030204" pitchFamily="34" charset="0"/>
            </a:endParaRPr>
          </a:p>
          <a:p>
            <a:endParaRPr lang="so-SO"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rtl="0">
              <a:spcBef>
                <a:spcPts val="300"/>
              </a:spcBef>
              <a:spcAft>
                <a:spcPts val="300"/>
              </a:spcAft>
              <a:buNone/>
            </a:pPr>
            <a:endParaRPr lang="so-SO"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lgn="l" rtl="0"/>
            <a:endParaRPr lang="so-SO" sz="1600" dirty="0">
              <a:latin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984C9983-58B6-4FA8-833D-38EB9F2B58F1}"/>
              </a:ext>
            </a:extLst>
          </p:cNvPr>
          <p:cNvGraphicFramePr>
            <a:graphicFrameLocks/>
          </p:cNvGraphicFramePr>
          <p:nvPr>
            <p:extLst>
              <p:ext uri="{D42A27DB-BD31-4B8C-83A1-F6EECF244321}">
                <p14:modId xmlns:p14="http://schemas.microsoft.com/office/powerpoint/2010/main" val="3285223711"/>
              </p:ext>
            </p:extLst>
          </p:nvPr>
        </p:nvGraphicFramePr>
        <p:xfrm>
          <a:off x="7984985" y="2400794"/>
          <a:ext cx="5516880" cy="332428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8">
            <a:extLst>
              <a:ext uri="{FF2B5EF4-FFF2-40B4-BE49-F238E27FC236}">
                <a16:creationId xmlns:a16="http://schemas.microsoft.com/office/drawing/2014/main" id="{3B874F3C-EE66-4A2C-BC5F-76B057F2C3F9}"/>
              </a:ext>
            </a:extLst>
          </p:cNvPr>
          <p:cNvPicPr>
            <a:picLocks noChangeAspect="1"/>
          </p:cNvPicPr>
          <p:nvPr/>
        </p:nvPicPr>
        <p:blipFill>
          <a:blip r:embed="rId4"/>
          <a:stretch>
            <a:fillRect/>
          </a:stretch>
        </p:blipFill>
        <p:spPr>
          <a:xfrm>
            <a:off x="478572" y="2442339"/>
            <a:ext cx="8658385" cy="3880396"/>
          </a:xfrm>
          <a:prstGeom prst="rect">
            <a:avLst/>
          </a:prstGeom>
        </p:spPr>
      </p:pic>
      <p:sp>
        <p:nvSpPr>
          <p:cNvPr id="2" name="TextBox 1">
            <a:extLst>
              <a:ext uri="{FF2B5EF4-FFF2-40B4-BE49-F238E27FC236}">
                <a16:creationId xmlns:a16="http://schemas.microsoft.com/office/drawing/2014/main" id="{CF076353-A248-7C47-9D06-A4632D044FE1}"/>
              </a:ext>
            </a:extLst>
          </p:cNvPr>
          <p:cNvSpPr txBox="1"/>
          <p:nvPr/>
        </p:nvSpPr>
        <p:spPr>
          <a:xfrm>
            <a:off x="1152939" y="5725074"/>
            <a:ext cx="675861" cy="457065"/>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Caddaan</a:t>
            </a:r>
            <a:r>
              <a:rPr lang="en-US" sz="1200" dirty="0"/>
              <a:t> </a:t>
            </a:r>
          </a:p>
        </p:txBody>
      </p:sp>
      <p:sp>
        <p:nvSpPr>
          <p:cNvPr id="9" name="TextBox 8">
            <a:extLst>
              <a:ext uri="{FF2B5EF4-FFF2-40B4-BE49-F238E27FC236}">
                <a16:creationId xmlns:a16="http://schemas.microsoft.com/office/drawing/2014/main" id="{93C396D1-9920-7441-9154-8FF3B5A0A603}"/>
              </a:ext>
            </a:extLst>
          </p:cNvPr>
          <p:cNvSpPr txBox="1"/>
          <p:nvPr/>
        </p:nvSpPr>
        <p:spPr>
          <a:xfrm>
            <a:off x="1918234" y="5726120"/>
            <a:ext cx="1037521" cy="550108"/>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Hisbanik</a:t>
            </a:r>
            <a:r>
              <a:rPr lang="en-US" sz="1200" dirty="0">
                <a:solidFill>
                  <a:schemeClr val="tx1">
                    <a:lumMod val="65000"/>
                    <a:lumOff val="35000"/>
                  </a:schemeClr>
                </a:solidFill>
              </a:rPr>
              <a:t> ama Latino</a:t>
            </a:r>
            <a:endParaRPr lang="en-US" sz="1200" dirty="0"/>
          </a:p>
        </p:txBody>
      </p:sp>
      <p:sp>
        <p:nvSpPr>
          <p:cNvPr id="12" name="TextBox 11">
            <a:extLst>
              <a:ext uri="{FF2B5EF4-FFF2-40B4-BE49-F238E27FC236}">
                <a16:creationId xmlns:a16="http://schemas.microsoft.com/office/drawing/2014/main" id="{0A27D1FC-4A4F-1B48-A5E4-5EA31241BB04}"/>
              </a:ext>
            </a:extLst>
          </p:cNvPr>
          <p:cNvSpPr txBox="1"/>
          <p:nvPr/>
        </p:nvSpPr>
        <p:spPr>
          <a:xfrm>
            <a:off x="3018163" y="5719382"/>
            <a:ext cx="1037521" cy="550108"/>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Madow</a:t>
            </a:r>
            <a:r>
              <a:rPr lang="en-US" sz="1200" dirty="0">
                <a:solidFill>
                  <a:schemeClr val="tx1">
                    <a:lumMod val="65000"/>
                    <a:lumOff val="35000"/>
                  </a:schemeClr>
                </a:solidFill>
              </a:rPr>
              <a:t> ama </a:t>
            </a:r>
            <a:r>
              <a:rPr lang="en-US" sz="1200" dirty="0" err="1">
                <a:solidFill>
                  <a:schemeClr val="tx1">
                    <a:lumMod val="65000"/>
                    <a:lumOff val="35000"/>
                  </a:schemeClr>
                </a:solidFill>
              </a:rPr>
              <a:t>Mareykanka</a:t>
            </a:r>
            <a:r>
              <a:rPr lang="en-US" sz="1200" dirty="0">
                <a:solidFill>
                  <a:schemeClr val="tx1">
                    <a:lumMod val="65000"/>
                    <a:lumOff val="35000"/>
                  </a:schemeClr>
                </a:solidFill>
              </a:rPr>
              <a:t> </a:t>
            </a:r>
            <a:r>
              <a:rPr lang="en-US" sz="1200" dirty="0" err="1">
                <a:solidFill>
                  <a:schemeClr val="tx1">
                    <a:lumMod val="65000"/>
                    <a:lumOff val="35000"/>
                  </a:schemeClr>
                </a:solidFill>
              </a:rPr>
              <a:t>Afrikaanka</a:t>
            </a:r>
            <a:endParaRPr lang="en-US" sz="1200" dirty="0"/>
          </a:p>
        </p:txBody>
      </p:sp>
      <p:sp>
        <p:nvSpPr>
          <p:cNvPr id="14" name="TextBox 13">
            <a:extLst>
              <a:ext uri="{FF2B5EF4-FFF2-40B4-BE49-F238E27FC236}">
                <a16:creationId xmlns:a16="http://schemas.microsoft.com/office/drawing/2014/main" id="{B36A1831-1696-4448-A9E9-E4E4D71205D7}"/>
              </a:ext>
            </a:extLst>
          </p:cNvPr>
          <p:cNvSpPr txBox="1"/>
          <p:nvPr/>
        </p:nvSpPr>
        <p:spPr>
          <a:xfrm>
            <a:off x="4026923" y="5713983"/>
            <a:ext cx="1037521" cy="550108"/>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Aasiyaan</a:t>
            </a:r>
            <a:endParaRPr lang="en-US" sz="1200" dirty="0"/>
          </a:p>
        </p:txBody>
      </p:sp>
      <p:sp>
        <p:nvSpPr>
          <p:cNvPr id="15" name="TextBox 14">
            <a:extLst>
              <a:ext uri="{FF2B5EF4-FFF2-40B4-BE49-F238E27FC236}">
                <a16:creationId xmlns:a16="http://schemas.microsoft.com/office/drawing/2014/main" id="{D616C487-05F7-AF44-8603-7C8217E78DDD}"/>
              </a:ext>
            </a:extLst>
          </p:cNvPr>
          <p:cNvSpPr txBox="1"/>
          <p:nvPr/>
        </p:nvSpPr>
        <p:spPr>
          <a:xfrm>
            <a:off x="5036950" y="5708584"/>
            <a:ext cx="1037521" cy="73033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Hindida</a:t>
            </a:r>
            <a:r>
              <a:rPr lang="en-US" sz="1200" dirty="0">
                <a:solidFill>
                  <a:schemeClr val="tx1">
                    <a:lumMod val="65000"/>
                    <a:lumOff val="35000"/>
                  </a:schemeClr>
                </a:solidFill>
              </a:rPr>
              <a:t> </a:t>
            </a:r>
            <a:r>
              <a:rPr lang="en-US" sz="1200" dirty="0" err="1">
                <a:solidFill>
                  <a:schemeClr val="tx1">
                    <a:lumMod val="65000"/>
                    <a:lumOff val="35000"/>
                  </a:schemeClr>
                </a:solidFill>
              </a:rPr>
              <a:t>Mareykanka</a:t>
            </a:r>
            <a:r>
              <a:rPr lang="en-US" sz="1200" dirty="0">
                <a:solidFill>
                  <a:schemeClr val="tx1">
                    <a:lumMod val="65000"/>
                    <a:lumOff val="35000"/>
                  </a:schemeClr>
                </a:solidFill>
              </a:rPr>
              <a:t> ama </a:t>
            </a:r>
            <a:r>
              <a:rPr lang="en-US" sz="1200" dirty="0" err="1">
                <a:solidFill>
                  <a:schemeClr val="tx1">
                    <a:lumMod val="65000"/>
                    <a:lumOff val="35000"/>
                  </a:schemeClr>
                </a:solidFill>
              </a:rPr>
              <a:t>Dhalladka</a:t>
            </a:r>
            <a:r>
              <a:rPr lang="en-US" sz="1200" dirty="0">
                <a:solidFill>
                  <a:schemeClr val="tx1">
                    <a:lumMod val="65000"/>
                    <a:lumOff val="35000"/>
                  </a:schemeClr>
                </a:solidFill>
              </a:rPr>
              <a:t> Alaska</a:t>
            </a:r>
            <a:endParaRPr lang="en-US" sz="1200" dirty="0"/>
          </a:p>
        </p:txBody>
      </p:sp>
      <p:sp>
        <p:nvSpPr>
          <p:cNvPr id="17" name="TextBox 16">
            <a:extLst>
              <a:ext uri="{FF2B5EF4-FFF2-40B4-BE49-F238E27FC236}">
                <a16:creationId xmlns:a16="http://schemas.microsoft.com/office/drawing/2014/main" id="{D5DC6DAC-F768-434D-8ECB-5BA3EDC59B93}"/>
              </a:ext>
            </a:extLst>
          </p:cNvPr>
          <p:cNvSpPr txBox="1"/>
          <p:nvPr/>
        </p:nvSpPr>
        <p:spPr>
          <a:xfrm>
            <a:off x="7117542" y="3024800"/>
            <a:ext cx="1370475" cy="464688"/>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a:solidFill>
                  <a:schemeClr val="tx1">
                    <a:lumMod val="65000"/>
                    <a:lumOff val="35000"/>
                  </a:schemeClr>
                </a:solidFill>
              </a:rPr>
              <a:t>Ka </a:t>
            </a:r>
            <a:r>
              <a:rPr lang="en-US" sz="1200" dirty="0" err="1">
                <a:solidFill>
                  <a:schemeClr val="tx1">
                    <a:lumMod val="65000"/>
                    <a:lumOff val="35000"/>
                  </a:schemeClr>
                </a:solidFill>
              </a:rPr>
              <a:t>qeybgaleyaasha</a:t>
            </a:r>
            <a:r>
              <a:rPr lang="en-US" sz="1200" dirty="0">
                <a:solidFill>
                  <a:schemeClr val="tx1">
                    <a:lumMod val="65000"/>
                    <a:lumOff val="35000"/>
                  </a:schemeClr>
                </a:solidFill>
              </a:rPr>
              <a:t> </a:t>
            </a:r>
            <a:r>
              <a:rPr lang="en-US" sz="1200" dirty="0" err="1">
                <a:solidFill>
                  <a:schemeClr val="tx1">
                    <a:lumMod val="65000"/>
                    <a:lumOff val="35000"/>
                  </a:schemeClr>
                </a:solidFill>
              </a:rPr>
              <a:t>Daraasadda</a:t>
            </a:r>
            <a:endParaRPr lang="en-US" sz="1200" dirty="0">
              <a:solidFill>
                <a:schemeClr val="tx1">
                  <a:lumMod val="65000"/>
                  <a:lumOff val="35000"/>
                </a:schemeClr>
              </a:solidFill>
            </a:endParaRPr>
          </a:p>
        </p:txBody>
      </p:sp>
      <p:sp>
        <p:nvSpPr>
          <p:cNvPr id="19" name="TextBox 18">
            <a:extLst>
              <a:ext uri="{FF2B5EF4-FFF2-40B4-BE49-F238E27FC236}">
                <a16:creationId xmlns:a16="http://schemas.microsoft.com/office/drawing/2014/main" id="{379C084F-8F85-E44B-A965-D420868738FD}"/>
              </a:ext>
            </a:extLst>
          </p:cNvPr>
          <p:cNvSpPr txBox="1"/>
          <p:nvPr/>
        </p:nvSpPr>
        <p:spPr>
          <a:xfrm>
            <a:off x="7117542" y="3773144"/>
            <a:ext cx="1370475" cy="239171"/>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Dadka</a:t>
            </a:r>
            <a:r>
              <a:rPr lang="en-US" sz="1200" dirty="0">
                <a:solidFill>
                  <a:schemeClr val="tx1">
                    <a:lumMod val="65000"/>
                    <a:lumOff val="35000"/>
                  </a:schemeClr>
                </a:solidFill>
              </a:rPr>
              <a:t> MA</a:t>
            </a:r>
          </a:p>
        </p:txBody>
      </p:sp>
    </p:spTree>
    <p:extLst>
      <p:ext uri="{BB962C8B-B14F-4D97-AF65-F5344CB8AC3E}">
        <p14:creationId xmlns:p14="http://schemas.microsoft.com/office/powerpoint/2010/main" val="2327346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069143-FE01-453C-934A-DAA4862AED31}"/>
              </a:ext>
            </a:extLst>
          </p:cNvPr>
          <p:cNvSpPr/>
          <p:nvPr/>
        </p:nvSpPr>
        <p:spPr>
          <a:xfrm>
            <a:off x="356489" y="1201320"/>
            <a:ext cx="11356939" cy="830997"/>
          </a:xfrm>
          <a:prstGeom prst="rect">
            <a:avLst/>
          </a:prstGeom>
        </p:spPr>
        <p:txBody>
          <a:bodyPr wrap="square">
            <a:spAutoFit/>
          </a:bodyPr>
          <a:lstStyle/>
          <a:p>
            <a:pPr algn="l" rtl="0"/>
            <a:r>
              <a:rPr lang="so-SO" sz="2400" b="0" i="0" u="none" baseline="0">
                <a:latin typeface="Calibri" panose="020F0502020204030204" pitchFamily="34" charset="0"/>
                <a:cs typeface="Calibri" panose="020F0502020204030204" pitchFamily="34" charset="0"/>
              </a:rPr>
              <a:t>Ammaanka talaalka Moderna waxaa lagu qiimeeyay 30,351 qof oo jira 18 sanno iyo ka weyn oo ku sugan Mareykanka.  </a:t>
            </a: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rtl="0">
              <a:spcBef>
                <a:spcPts val="300"/>
              </a:spcBef>
              <a:spcAft>
                <a:spcPts val="300"/>
              </a:spcAft>
              <a:buNone/>
            </a:pPr>
            <a:endParaRPr lang="so-SO"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lgn="l" rtl="0"/>
            <a:endParaRPr lang="so-SO" sz="1600" dirty="0">
              <a:latin typeface="Calibri" panose="020F0502020204030204" pitchFamily="34" charset="0"/>
              <a:cs typeface="Calibri" panose="020F0502020204030204" pitchFamily="34" charset="0"/>
            </a:endParaRPr>
          </a:p>
        </p:txBody>
      </p:sp>
      <p:graphicFrame>
        <p:nvGraphicFramePr>
          <p:cNvPr id="10" name="Chart 9">
            <a:extLst>
              <a:ext uri="{FF2B5EF4-FFF2-40B4-BE49-F238E27FC236}">
                <a16:creationId xmlns:a16="http://schemas.microsoft.com/office/drawing/2014/main" id="{80EDB754-326E-417D-AE8D-8C2A71606051}"/>
              </a:ext>
            </a:extLst>
          </p:cNvPr>
          <p:cNvGraphicFramePr>
            <a:graphicFrameLocks/>
          </p:cNvGraphicFramePr>
          <p:nvPr>
            <p:extLst>
              <p:ext uri="{D42A27DB-BD31-4B8C-83A1-F6EECF244321}">
                <p14:modId xmlns:p14="http://schemas.microsoft.com/office/powerpoint/2010/main" val="1245876402"/>
              </p:ext>
            </p:extLst>
          </p:nvPr>
        </p:nvGraphicFramePr>
        <p:xfrm>
          <a:off x="8699390" y="2393248"/>
          <a:ext cx="3492610" cy="34278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CD175AF-47FA-464F-B9BA-B943F2F9BFEB}"/>
              </a:ext>
            </a:extLst>
          </p:cNvPr>
          <p:cNvSpPr txBox="1"/>
          <p:nvPr/>
        </p:nvSpPr>
        <p:spPr>
          <a:xfrm>
            <a:off x="0" y="181467"/>
            <a:ext cx="12013375"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a:latin typeface="Calibri" panose="020F0502020204030204" pitchFamily="34" charset="0"/>
                <a:cs typeface="Calibri" panose="020F0502020204030204" pitchFamily="34" charset="0"/>
              </a:rPr>
              <a:t>Yaa lagu tijaabiyay talaalka Moderna?</a:t>
            </a:r>
          </a:p>
        </p:txBody>
      </p:sp>
      <p:pic>
        <p:nvPicPr>
          <p:cNvPr id="2" name="Picture 2">
            <a:extLst>
              <a:ext uri="{FF2B5EF4-FFF2-40B4-BE49-F238E27FC236}">
                <a16:creationId xmlns:a16="http://schemas.microsoft.com/office/drawing/2014/main" id="{24FD55F4-BEEF-4EB6-B497-82F1F0611568}"/>
              </a:ext>
            </a:extLst>
          </p:cNvPr>
          <p:cNvPicPr>
            <a:picLocks noChangeAspect="1"/>
          </p:cNvPicPr>
          <p:nvPr/>
        </p:nvPicPr>
        <p:blipFill>
          <a:blip r:embed="rId4"/>
          <a:stretch>
            <a:fillRect/>
          </a:stretch>
        </p:blipFill>
        <p:spPr>
          <a:xfrm>
            <a:off x="247671" y="2253312"/>
            <a:ext cx="8748792" cy="3893312"/>
          </a:xfrm>
          <a:prstGeom prst="rect">
            <a:avLst/>
          </a:prstGeom>
        </p:spPr>
      </p:pic>
      <p:sp>
        <p:nvSpPr>
          <p:cNvPr id="9" name="TextBox 8">
            <a:extLst>
              <a:ext uri="{FF2B5EF4-FFF2-40B4-BE49-F238E27FC236}">
                <a16:creationId xmlns:a16="http://schemas.microsoft.com/office/drawing/2014/main" id="{E690E66E-C4C5-3643-915E-56B420F275B5}"/>
              </a:ext>
            </a:extLst>
          </p:cNvPr>
          <p:cNvSpPr txBox="1"/>
          <p:nvPr/>
        </p:nvSpPr>
        <p:spPr>
          <a:xfrm>
            <a:off x="934281" y="5585928"/>
            <a:ext cx="675861" cy="457065"/>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Caddaan</a:t>
            </a:r>
            <a:r>
              <a:rPr lang="en-US" sz="1200" dirty="0"/>
              <a:t> </a:t>
            </a:r>
          </a:p>
        </p:txBody>
      </p:sp>
      <p:sp>
        <p:nvSpPr>
          <p:cNvPr id="11" name="TextBox 10">
            <a:extLst>
              <a:ext uri="{FF2B5EF4-FFF2-40B4-BE49-F238E27FC236}">
                <a16:creationId xmlns:a16="http://schemas.microsoft.com/office/drawing/2014/main" id="{C80EED7A-6D90-E744-BDF0-3CDA3EC71342}"/>
              </a:ext>
            </a:extLst>
          </p:cNvPr>
          <p:cNvSpPr txBox="1"/>
          <p:nvPr/>
        </p:nvSpPr>
        <p:spPr>
          <a:xfrm>
            <a:off x="1779088" y="5586974"/>
            <a:ext cx="1037521" cy="550108"/>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Hisbanik</a:t>
            </a:r>
            <a:r>
              <a:rPr lang="en-US" sz="1200" dirty="0">
                <a:solidFill>
                  <a:schemeClr val="tx1">
                    <a:lumMod val="65000"/>
                    <a:lumOff val="35000"/>
                  </a:schemeClr>
                </a:solidFill>
              </a:rPr>
              <a:t> ama Latino</a:t>
            </a:r>
            <a:endParaRPr lang="en-US" sz="1200" dirty="0"/>
          </a:p>
        </p:txBody>
      </p:sp>
      <p:sp>
        <p:nvSpPr>
          <p:cNvPr id="12" name="TextBox 11">
            <a:extLst>
              <a:ext uri="{FF2B5EF4-FFF2-40B4-BE49-F238E27FC236}">
                <a16:creationId xmlns:a16="http://schemas.microsoft.com/office/drawing/2014/main" id="{217E8806-9EAC-1B4F-B4C3-D8EC4E248DA6}"/>
              </a:ext>
            </a:extLst>
          </p:cNvPr>
          <p:cNvSpPr txBox="1"/>
          <p:nvPr/>
        </p:nvSpPr>
        <p:spPr>
          <a:xfrm>
            <a:off x="2819383" y="5580236"/>
            <a:ext cx="1037521" cy="550108"/>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Madow</a:t>
            </a:r>
            <a:r>
              <a:rPr lang="en-US" sz="1200" dirty="0">
                <a:solidFill>
                  <a:schemeClr val="tx1">
                    <a:lumMod val="65000"/>
                    <a:lumOff val="35000"/>
                  </a:schemeClr>
                </a:solidFill>
              </a:rPr>
              <a:t> ama </a:t>
            </a:r>
            <a:r>
              <a:rPr lang="en-US" sz="1200" dirty="0" err="1">
                <a:solidFill>
                  <a:schemeClr val="tx1">
                    <a:lumMod val="65000"/>
                    <a:lumOff val="35000"/>
                  </a:schemeClr>
                </a:solidFill>
              </a:rPr>
              <a:t>Mareykanka</a:t>
            </a:r>
            <a:r>
              <a:rPr lang="en-US" sz="1200" dirty="0">
                <a:solidFill>
                  <a:schemeClr val="tx1">
                    <a:lumMod val="65000"/>
                    <a:lumOff val="35000"/>
                  </a:schemeClr>
                </a:solidFill>
              </a:rPr>
              <a:t> </a:t>
            </a:r>
            <a:r>
              <a:rPr lang="en-US" sz="1200" dirty="0" err="1">
                <a:solidFill>
                  <a:schemeClr val="tx1">
                    <a:lumMod val="65000"/>
                    <a:lumOff val="35000"/>
                  </a:schemeClr>
                </a:solidFill>
              </a:rPr>
              <a:t>Afrikaanka</a:t>
            </a:r>
            <a:endParaRPr lang="en-US" sz="1200" dirty="0"/>
          </a:p>
        </p:txBody>
      </p:sp>
      <p:sp>
        <p:nvSpPr>
          <p:cNvPr id="13" name="TextBox 12">
            <a:extLst>
              <a:ext uri="{FF2B5EF4-FFF2-40B4-BE49-F238E27FC236}">
                <a16:creationId xmlns:a16="http://schemas.microsoft.com/office/drawing/2014/main" id="{18E11402-8D0E-3F45-BDF3-896F98C4128E}"/>
              </a:ext>
            </a:extLst>
          </p:cNvPr>
          <p:cNvSpPr txBox="1"/>
          <p:nvPr/>
        </p:nvSpPr>
        <p:spPr>
          <a:xfrm>
            <a:off x="3808265" y="5574837"/>
            <a:ext cx="1037521" cy="550108"/>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Aasiyaan</a:t>
            </a:r>
            <a:endParaRPr lang="en-US" sz="1200" dirty="0"/>
          </a:p>
        </p:txBody>
      </p:sp>
      <p:sp>
        <p:nvSpPr>
          <p:cNvPr id="14" name="TextBox 13">
            <a:extLst>
              <a:ext uri="{FF2B5EF4-FFF2-40B4-BE49-F238E27FC236}">
                <a16:creationId xmlns:a16="http://schemas.microsoft.com/office/drawing/2014/main" id="{C8F3AD11-37B2-4146-8960-D13FECCDE573}"/>
              </a:ext>
            </a:extLst>
          </p:cNvPr>
          <p:cNvSpPr txBox="1"/>
          <p:nvPr/>
        </p:nvSpPr>
        <p:spPr>
          <a:xfrm>
            <a:off x="4858048" y="5569438"/>
            <a:ext cx="1037521" cy="73033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Hindida</a:t>
            </a:r>
            <a:r>
              <a:rPr lang="en-US" sz="1200" dirty="0">
                <a:solidFill>
                  <a:schemeClr val="tx1">
                    <a:lumMod val="65000"/>
                    <a:lumOff val="35000"/>
                  </a:schemeClr>
                </a:solidFill>
              </a:rPr>
              <a:t> </a:t>
            </a:r>
            <a:r>
              <a:rPr lang="en-US" sz="1200" dirty="0" err="1">
                <a:solidFill>
                  <a:schemeClr val="tx1">
                    <a:lumMod val="65000"/>
                    <a:lumOff val="35000"/>
                  </a:schemeClr>
                </a:solidFill>
              </a:rPr>
              <a:t>Mareykanka</a:t>
            </a:r>
            <a:r>
              <a:rPr lang="en-US" sz="1200" dirty="0">
                <a:solidFill>
                  <a:schemeClr val="tx1">
                    <a:lumMod val="65000"/>
                    <a:lumOff val="35000"/>
                  </a:schemeClr>
                </a:solidFill>
              </a:rPr>
              <a:t> ama </a:t>
            </a:r>
            <a:r>
              <a:rPr lang="en-US" sz="1200" dirty="0" err="1">
                <a:solidFill>
                  <a:schemeClr val="tx1">
                    <a:lumMod val="65000"/>
                    <a:lumOff val="35000"/>
                  </a:schemeClr>
                </a:solidFill>
              </a:rPr>
              <a:t>Dhalladka</a:t>
            </a:r>
            <a:r>
              <a:rPr lang="en-US" sz="1200" dirty="0">
                <a:solidFill>
                  <a:schemeClr val="tx1">
                    <a:lumMod val="65000"/>
                    <a:lumOff val="35000"/>
                  </a:schemeClr>
                </a:solidFill>
              </a:rPr>
              <a:t> Alaska</a:t>
            </a:r>
            <a:endParaRPr lang="en-US" sz="1200" dirty="0"/>
          </a:p>
        </p:txBody>
      </p:sp>
      <p:sp>
        <p:nvSpPr>
          <p:cNvPr id="15" name="TextBox 14">
            <a:extLst>
              <a:ext uri="{FF2B5EF4-FFF2-40B4-BE49-F238E27FC236}">
                <a16:creationId xmlns:a16="http://schemas.microsoft.com/office/drawing/2014/main" id="{6E5CBB0B-8DCF-2042-8904-220B57B3BEB6}"/>
              </a:ext>
            </a:extLst>
          </p:cNvPr>
          <p:cNvSpPr txBox="1"/>
          <p:nvPr/>
        </p:nvSpPr>
        <p:spPr>
          <a:xfrm>
            <a:off x="6025174" y="5583406"/>
            <a:ext cx="1037521" cy="73033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Dhalladka</a:t>
            </a:r>
            <a:r>
              <a:rPr lang="en-US" sz="1200" dirty="0">
                <a:solidFill>
                  <a:schemeClr val="tx1">
                    <a:lumMod val="65000"/>
                    <a:lumOff val="35000"/>
                  </a:schemeClr>
                </a:solidFill>
              </a:rPr>
              <a:t> Hawaii ama </a:t>
            </a:r>
            <a:r>
              <a:rPr lang="en-US" sz="1200" dirty="0" err="1">
                <a:solidFill>
                  <a:schemeClr val="tx1">
                    <a:lumMod val="65000"/>
                    <a:lumOff val="35000"/>
                  </a:schemeClr>
                </a:solidFill>
              </a:rPr>
              <a:t>Jasiiradda</a:t>
            </a:r>
            <a:r>
              <a:rPr lang="en-US" sz="1200" dirty="0">
                <a:solidFill>
                  <a:schemeClr val="tx1">
                    <a:lumMod val="65000"/>
                    <a:lumOff val="35000"/>
                  </a:schemeClr>
                </a:solidFill>
              </a:rPr>
              <a:t> </a:t>
            </a:r>
            <a:r>
              <a:rPr lang="en-US" sz="1200" dirty="0" err="1">
                <a:solidFill>
                  <a:schemeClr val="tx1">
                    <a:lumMod val="65000"/>
                    <a:lumOff val="35000"/>
                  </a:schemeClr>
                </a:solidFill>
              </a:rPr>
              <a:t>Basifigga</a:t>
            </a:r>
            <a:endParaRPr lang="en-US" sz="1200" dirty="0"/>
          </a:p>
        </p:txBody>
      </p:sp>
      <p:sp>
        <p:nvSpPr>
          <p:cNvPr id="16" name="TextBox 15">
            <a:extLst>
              <a:ext uri="{FF2B5EF4-FFF2-40B4-BE49-F238E27FC236}">
                <a16:creationId xmlns:a16="http://schemas.microsoft.com/office/drawing/2014/main" id="{88956F3D-C997-CD41-9C9B-940667CF8661}"/>
              </a:ext>
            </a:extLst>
          </p:cNvPr>
          <p:cNvSpPr txBox="1"/>
          <p:nvPr/>
        </p:nvSpPr>
        <p:spPr>
          <a:xfrm>
            <a:off x="7003061" y="5576307"/>
            <a:ext cx="917208" cy="73033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Isir</a:t>
            </a:r>
            <a:r>
              <a:rPr lang="en-US" sz="1200" dirty="0">
                <a:solidFill>
                  <a:schemeClr val="tx1">
                    <a:lumMod val="65000"/>
                    <a:lumOff val="35000"/>
                  </a:schemeClr>
                </a:solidFill>
              </a:rPr>
              <a:t> badan</a:t>
            </a:r>
            <a:endParaRPr lang="en-US" sz="1200" dirty="0"/>
          </a:p>
        </p:txBody>
      </p:sp>
      <p:sp>
        <p:nvSpPr>
          <p:cNvPr id="17" name="TextBox 16">
            <a:extLst>
              <a:ext uri="{FF2B5EF4-FFF2-40B4-BE49-F238E27FC236}">
                <a16:creationId xmlns:a16="http://schemas.microsoft.com/office/drawing/2014/main" id="{D60D2955-4A75-9E4C-B513-5098E2CC734E}"/>
              </a:ext>
            </a:extLst>
          </p:cNvPr>
          <p:cNvSpPr txBox="1"/>
          <p:nvPr/>
        </p:nvSpPr>
        <p:spPr>
          <a:xfrm>
            <a:off x="8029402" y="5569440"/>
            <a:ext cx="917208" cy="73033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a:solidFill>
                  <a:schemeClr val="tx1">
                    <a:lumMod val="65000"/>
                    <a:lumOff val="35000"/>
                  </a:schemeClr>
                </a:solidFill>
              </a:rPr>
              <a:t>Wax kale</a:t>
            </a:r>
            <a:endParaRPr lang="en-US" sz="1200" dirty="0"/>
          </a:p>
        </p:txBody>
      </p:sp>
      <p:sp>
        <p:nvSpPr>
          <p:cNvPr id="18" name="TextBox 17">
            <a:extLst>
              <a:ext uri="{FF2B5EF4-FFF2-40B4-BE49-F238E27FC236}">
                <a16:creationId xmlns:a16="http://schemas.microsoft.com/office/drawing/2014/main" id="{D787589D-2D73-D041-9D39-B737FDC8E67D}"/>
              </a:ext>
            </a:extLst>
          </p:cNvPr>
          <p:cNvSpPr txBox="1"/>
          <p:nvPr/>
        </p:nvSpPr>
        <p:spPr>
          <a:xfrm>
            <a:off x="6942011" y="2898935"/>
            <a:ext cx="1370475" cy="464688"/>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a:solidFill>
                  <a:schemeClr val="tx1">
                    <a:lumMod val="65000"/>
                    <a:lumOff val="35000"/>
                  </a:schemeClr>
                </a:solidFill>
              </a:rPr>
              <a:t>Ka </a:t>
            </a:r>
            <a:r>
              <a:rPr lang="en-US" sz="1200" dirty="0" err="1">
                <a:solidFill>
                  <a:schemeClr val="tx1">
                    <a:lumMod val="65000"/>
                    <a:lumOff val="35000"/>
                  </a:schemeClr>
                </a:solidFill>
              </a:rPr>
              <a:t>qeybgaleyaasha</a:t>
            </a:r>
            <a:r>
              <a:rPr lang="en-US" sz="1200" dirty="0">
                <a:solidFill>
                  <a:schemeClr val="tx1">
                    <a:lumMod val="65000"/>
                    <a:lumOff val="35000"/>
                  </a:schemeClr>
                </a:solidFill>
              </a:rPr>
              <a:t> </a:t>
            </a:r>
            <a:r>
              <a:rPr lang="en-US" sz="1200" dirty="0" err="1">
                <a:solidFill>
                  <a:schemeClr val="tx1">
                    <a:lumMod val="65000"/>
                    <a:lumOff val="35000"/>
                  </a:schemeClr>
                </a:solidFill>
              </a:rPr>
              <a:t>Daraasadda</a:t>
            </a:r>
            <a:endParaRPr lang="en-US" sz="1200" dirty="0">
              <a:solidFill>
                <a:schemeClr val="tx1">
                  <a:lumMod val="65000"/>
                  <a:lumOff val="35000"/>
                </a:schemeClr>
              </a:solidFill>
            </a:endParaRPr>
          </a:p>
        </p:txBody>
      </p:sp>
      <p:sp>
        <p:nvSpPr>
          <p:cNvPr id="19" name="TextBox 18">
            <a:extLst>
              <a:ext uri="{FF2B5EF4-FFF2-40B4-BE49-F238E27FC236}">
                <a16:creationId xmlns:a16="http://schemas.microsoft.com/office/drawing/2014/main" id="{D9C4DE53-6619-AC42-8494-EE0AF22054BC}"/>
              </a:ext>
            </a:extLst>
          </p:cNvPr>
          <p:cNvSpPr txBox="1"/>
          <p:nvPr/>
        </p:nvSpPr>
        <p:spPr>
          <a:xfrm>
            <a:off x="6942011" y="3587645"/>
            <a:ext cx="1370475" cy="239171"/>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Dadka</a:t>
            </a:r>
            <a:r>
              <a:rPr lang="en-US" sz="1200" dirty="0">
                <a:solidFill>
                  <a:schemeClr val="tx1">
                    <a:lumMod val="65000"/>
                    <a:lumOff val="35000"/>
                  </a:schemeClr>
                </a:solidFill>
              </a:rPr>
              <a:t> MA</a:t>
            </a:r>
          </a:p>
        </p:txBody>
      </p:sp>
    </p:spTree>
    <p:extLst>
      <p:ext uri="{BB962C8B-B14F-4D97-AF65-F5344CB8AC3E}">
        <p14:creationId xmlns:p14="http://schemas.microsoft.com/office/powerpoint/2010/main" val="3245242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069143-FE01-453C-934A-DAA4862AED31}"/>
              </a:ext>
            </a:extLst>
          </p:cNvPr>
          <p:cNvSpPr/>
          <p:nvPr/>
        </p:nvSpPr>
        <p:spPr>
          <a:xfrm>
            <a:off x="356489" y="1201320"/>
            <a:ext cx="11356939" cy="1200329"/>
          </a:xfrm>
          <a:prstGeom prst="rect">
            <a:avLst/>
          </a:prstGeom>
        </p:spPr>
        <p:txBody>
          <a:bodyPr wrap="square">
            <a:spAutoFit/>
          </a:bodyPr>
          <a:lstStyle/>
          <a:p>
            <a:pPr algn="l" rtl="0"/>
            <a:r>
              <a:rPr lang="so-SO" sz="2400" b="0" i="0" u="none" baseline="0" dirty="0">
                <a:latin typeface="Calibri" panose="020F0502020204030204" pitchFamily="34" charset="0"/>
                <a:cs typeface="Calibri" panose="020F0502020204030204" pitchFamily="34" charset="0"/>
              </a:rPr>
              <a:t>Ammaanka talaalka </a:t>
            </a:r>
            <a:r>
              <a:rPr lang="so-SO" sz="2400" b="1" i="0" u="none" baseline="0" dirty="0">
                <a:latin typeface="Calibri" panose="020F0502020204030204" pitchFamily="34" charset="0"/>
                <a:cs typeface="Calibri" panose="020F0502020204030204" pitchFamily="34" charset="0"/>
              </a:rPr>
              <a:t>Janssen (Johnson &amp; Johnson) </a:t>
            </a:r>
            <a:r>
              <a:rPr lang="so-SO" sz="2400" b="0" i="0" u="none" baseline="0" dirty="0">
                <a:latin typeface="Calibri" panose="020F0502020204030204" pitchFamily="34" charset="0"/>
                <a:cs typeface="Calibri" panose="020F0502020204030204" pitchFamily="34" charset="0"/>
              </a:rPr>
              <a:t>waxaa lagu tijaabiyay 43,783 dad jira 18 sanno oo ku sugan Mareykanka, Brazil, South Africa, Colombia, Argentina, Peru, Chile, iyo Mexico</a:t>
            </a: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rtl="0">
              <a:spcBef>
                <a:spcPts val="300"/>
              </a:spcBef>
              <a:spcAft>
                <a:spcPts val="300"/>
              </a:spcAft>
              <a:buNone/>
            </a:pPr>
            <a:endParaRPr lang="so-SO"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lgn="l" rtl="0"/>
            <a:endParaRPr lang="so-SO" sz="16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CD175AF-47FA-464F-B9BA-B943F2F9BFEB}"/>
              </a:ext>
            </a:extLst>
          </p:cNvPr>
          <p:cNvSpPr txBox="1"/>
          <p:nvPr/>
        </p:nvSpPr>
        <p:spPr>
          <a:xfrm>
            <a:off x="0" y="181467"/>
            <a:ext cx="12013375"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a:latin typeface="Calibri" panose="020F0502020204030204" pitchFamily="34" charset="0"/>
                <a:cs typeface="Calibri" panose="020F0502020204030204" pitchFamily="34" charset="0"/>
              </a:rPr>
              <a:t>Yaa lagu tijaabiyay talaalka Johnson &amp; Johnson?</a:t>
            </a:r>
          </a:p>
        </p:txBody>
      </p:sp>
      <p:graphicFrame>
        <p:nvGraphicFramePr>
          <p:cNvPr id="16" name="Chart 15">
            <a:extLst>
              <a:ext uri="{FF2B5EF4-FFF2-40B4-BE49-F238E27FC236}">
                <a16:creationId xmlns:a16="http://schemas.microsoft.com/office/drawing/2014/main" id="{01A16C44-ED18-4850-8F70-3A08832222A0}"/>
              </a:ext>
            </a:extLst>
          </p:cNvPr>
          <p:cNvGraphicFramePr>
            <a:graphicFrameLocks/>
          </p:cNvGraphicFramePr>
          <p:nvPr>
            <p:extLst>
              <p:ext uri="{D42A27DB-BD31-4B8C-83A1-F6EECF244321}">
                <p14:modId xmlns:p14="http://schemas.microsoft.com/office/powerpoint/2010/main" val="1222879735"/>
              </p:ext>
            </p:extLst>
          </p:nvPr>
        </p:nvGraphicFramePr>
        <p:xfrm>
          <a:off x="8190411" y="2424447"/>
          <a:ext cx="4001589" cy="3084743"/>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2">
            <a:extLst>
              <a:ext uri="{FF2B5EF4-FFF2-40B4-BE49-F238E27FC236}">
                <a16:creationId xmlns:a16="http://schemas.microsoft.com/office/drawing/2014/main" id="{0FBF8B62-ACA1-409E-8B47-C43D0DE82669}"/>
              </a:ext>
            </a:extLst>
          </p:cNvPr>
          <p:cNvPicPr>
            <a:picLocks noChangeAspect="1"/>
          </p:cNvPicPr>
          <p:nvPr/>
        </p:nvPicPr>
        <p:blipFill>
          <a:blip r:embed="rId4"/>
          <a:stretch>
            <a:fillRect/>
          </a:stretch>
        </p:blipFill>
        <p:spPr>
          <a:xfrm>
            <a:off x="359045" y="2574800"/>
            <a:ext cx="8516317" cy="3778386"/>
          </a:xfrm>
          <a:prstGeom prst="rect">
            <a:avLst/>
          </a:prstGeom>
        </p:spPr>
      </p:pic>
      <p:sp>
        <p:nvSpPr>
          <p:cNvPr id="9" name="TextBox 8">
            <a:extLst>
              <a:ext uri="{FF2B5EF4-FFF2-40B4-BE49-F238E27FC236}">
                <a16:creationId xmlns:a16="http://schemas.microsoft.com/office/drawing/2014/main" id="{A65B9DD4-F589-AE47-B8F7-4623728ED11B}"/>
              </a:ext>
            </a:extLst>
          </p:cNvPr>
          <p:cNvSpPr txBox="1"/>
          <p:nvPr/>
        </p:nvSpPr>
        <p:spPr>
          <a:xfrm>
            <a:off x="974037" y="5824464"/>
            <a:ext cx="675861" cy="457065"/>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Caddaan</a:t>
            </a:r>
            <a:r>
              <a:rPr lang="en-US" sz="1200" dirty="0"/>
              <a:t> </a:t>
            </a:r>
          </a:p>
        </p:txBody>
      </p:sp>
      <p:sp>
        <p:nvSpPr>
          <p:cNvPr id="10" name="TextBox 9">
            <a:extLst>
              <a:ext uri="{FF2B5EF4-FFF2-40B4-BE49-F238E27FC236}">
                <a16:creationId xmlns:a16="http://schemas.microsoft.com/office/drawing/2014/main" id="{5D0D620D-8431-9E4F-8758-99E7E0834CF4}"/>
              </a:ext>
            </a:extLst>
          </p:cNvPr>
          <p:cNvSpPr txBox="1"/>
          <p:nvPr/>
        </p:nvSpPr>
        <p:spPr>
          <a:xfrm>
            <a:off x="1818844" y="5825510"/>
            <a:ext cx="1037521" cy="550108"/>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Hisbanik</a:t>
            </a:r>
            <a:r>
              <a:rPr lang="en-US" sz="1200" dirty="0">
                <a:solidFill>
                  <a:schemeClr val="tx1">
                    <a:lumMod val="65000"/>
                    <a:lumOff val="35000"/>
                  </a:schemeClr>
                </a:solidFill>
              </a:rPr>
              <a:t> ama Latino</a:t>
            </a:r>
            <a:endParaRPr lang="en-US" sz="1200" dirty="0"/>
          </a:p>
        </p:txBody>
      </p:sp>
      <p:sp>
        <p:nvSpPr>
          <p:cNvPr id="11" name="TextBox 10">
            <a:extLst>
              <a:ext uri="{FF2B5EF4-FFF2-40B4-BE49-F238E27FC236}">
                <a16:creationId xmlns:a16="http://schemas.microsoft.com/office/drawing/2014/main" id="{F5089CA9-6F61-9E43-A49B-1EFB353272D6}"/>
              </a:ext>
            </a:extLst>
          </p:cNvPr>
          <p:cNvSpPr txBox="1"/>
          <p:nvPr/>
        </p:nvSpPr>
        <p:spPr>
          <a:xfrm>
            <a:off x="2859139" y="5818772"/>
            <a:ext cx="1037521" cy="550108"/>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Madow</a:t>
            </a:r>
            <a:r>
              <a:rPr lang="en-US" sz="1200" dirty="0">
                <a:solidFill>
                  <a:schemeClr val="tx1">
                    <a:lumMod val="65000"/>
                    <a:lumOff val="35000"/>
                  </a:schemeClr>
                </a:solidFill>
              </a:rPr>
              <a:t> ama </a:t>
            </a:r>
            <a:r>
              <a:rPr lang="en-US" sz="1200" dirty="0" err="1">
                <a:solidFill>
                  <a:schemeClr val="tx1">
                    <a:lumMod val="65000"/>
                    <a:lumOff val="35000"/>
                  </a:schemeClr>
                </a:solidFill>
              </a:rPr>
              <a:t>Mareykanka</a:t>
            </a:r>
            <a:r>
              <a:rPr lang="en-US" sz="1200" dirty="0">
                <a:solidFill>
                  <a:schemeClr val="tx1">
                    <a:lumMod val="65000"/>
                    <a:lumOff val="35000"/>
                  </a:schemeClr>
                </a:solidFill>
              </a:rPr>
              <a:t> </a:t>
            </a:r>
            <a:r>
              <a:rPr lang="en-US" sz="1200" dirty="0" err="1">
                <a:solidFill>
                  <a:schemeClr val="tx1">
                    <a:lumMod val="65000"/>
                    <a:lumOff val="35000"/>
                  </a:schemeClr>
                </a:solidFill>
              </a:rPr>
              <a:t>Afrikaanka</a:t>
            </a:r>
            <a:endParaRPr lang="en-US" sz="1200" dirty="0"/>
          </a:p>
        </p:txBody>
      </p:sp>
      <p:sp>
        <p:nvSpPr>
          <p:cNvPr id="12" name="TextBox 11">
            <a:extLst>
              <a:ext uri="{FF2B5EF4-FFF2-40B4-BE49-F238E27FC236}">
                <a16:creationId xmlns:a16="http://schemas.microsoft.com/office/drawing/2014/main" id="{7897046F-0A25-EA47-A7C8-47B95B32BB36}"/>
              </a:ext>
            </a:extLst>
          </p:cNvPr>
          <p:cNvSpPr txBox="1"/>
          <p:nvPr/>
        </p:nvSpPr>
        <p:spPr>
          <a:xfrm>
            <a:off x="3848021" y="5813373"/>
            <a:ext cx="1037521" cy="550108"/>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Aasiyaan</a:t>
            </a:r>
            <a:endParaRPr lang="en-US" sz="1200" dirty="0"/>
          </a:p>
        </p:txBody>
      </p:sp>
      <p:sp>
        <p:nvSpPr>
          <p:cNvPr id="13" name="TextBox 12">
            <a:extLst>
              <a:ext uri="{FF2B5EF4-FFF2-40B4-BE49-F238E27FC236}">
                <a16:creationId xmlns:a16="http://schemas.microsoft.com/office/drawing/2014/main" id="{285B260C-E89F-B344-8D96-474F37FB42DB}"/>
              </a:ext>
            </a:extLst>
          </p:cNvPr>
          <p:cNvSpPr txBox="1"/>
          <p:nvPr/>
        </p:nvSpPr>
        <p:spPr>
          <a:xfrm>
            <a:off x="4897804" y="5807974"/>
            <a:ext cx="1037521" cy="73033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Hindida</a:t>
            </a:r>
            <a:r>
              <a:rPr lang="en-US" sz="1200" dirty="0">
                <a:solidFill>
                  <a:schemeClr val="tx1">
                    <a:lumMod val="65000"/>
                    <a:lumOff val="35000"/>
                  </a:schemeClr>
                </a:solidFill>
              </a:rPr>
              <a:t> </a:t>
            </a:r>
            <a:r>
              <a:rPr lang="en-US" sz="1200" dirty="0" err="1">
                <a:solidFill>
                  <a:schemeClr val="tx1">
                    <a:lumMod val="65000"/>
                    <a:lumOff val="35000"/>
                  </a:schemeClr>
                </a:solidFill>
              </a:rPr>
              <a:t>Mareykanka</a:t>
            </a:r>
            <a:r>
              <a:rPr lang="en-US" sz="1200" dirty="0">
                <a:solidFill>
                  <a:schemeClr val="tx1">
                    <a:lumMod val="65000"/>
                    <a:lumOff val="35000"/>
                  </a:schemeClr>
                </a:solidFill>
              </a:rPr>
              <a:t> ama </a:t>
            </a:r>
            <a:r>
              <a:rPr lang="en-US" sz="1200" dirty="0" err="1">
                <a:solidFill>
                  <a:schemeClr val="tx1">
                    <a:lumMod val="65000"/>
                    <a:lumOff val="35000"/>
                  </a:schemeClr>
                </a:solidFill>
              </a:rPr>
              <a:t>Dhalladka</a:t>
            </a:r>
            <a:r>
              <a:rPr lang="en-US" sz="1200" dirty="0">
                <a:solidFill>
                  <a:schemeClr val="tx1">
                    <a:lumMod val="65000"/>
                    <a:lumOff val="35000"/>
                  </a:schemeClr>
                </a:solidFill>
              </a:rPr>
              <a:t> Alaska</a:t>
            </a:r>
            <a:endParaRPr lang="en-US" sz="1200" dirty="0"/>
          </a:p>
        </p:txBody>
      </p:sp>
      <p:sp>
        <p:nvSpPr>
          <p:cNvPr id="14" name="TextBox 13">
            <a:extLst>
              <a:ext uri="{FF2B5EF4-FFF2-40B4-BE49-F238E27FC236}">
                <a16:creationId xmlns:a16="http://schemas.microsoft.com/office/drawing/2014/main" id="{81CBD487-A8A0-4349-AB99-BE12721BC0D1}"/>
              </a:ext>
            </a:extLst>
          </p:cNvPr>
          <p:cNvSpPr txBox="1"/>
          <p:nvPr/>
        </p:nvSpPr>
        <p:spPr>
          <a:xfrm>
            <a:off x="6064930" y="5821942"/>
            <a:ext cx="1037521" cy="73033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Dhalladka</a:t>
            </a:r>
            <a:r>
              <a:rPr lang="en-US" sz="1200" dirty="0">
                <a:solidFill>
                  <a:schemeClr val="tx1">
                    <a:lumMod val="65000"/>
                    <a:lumOff val="35000"/>
                  </a:schemeClr>
                </a:solidFill>
              </a:rPr>
              <a:t> Hawaii ama </a:t>
            </a:r>
            <a:r>
              <a:rPr lang="en-US" sz="1200" dirty="0" err="1">
                <a:solidFill>
                  <a:schemeClr val="tx1">
                    <a:lumMod val="65000"/>
                    <a:lumOff val="35000"/>
                  </a:schemeClr>
                </a:solidFill>
              </a:rPr>
              <a:t>Jasiiradda</a:t>
            </a:r>
            <a:r>
              <a:rPr lang="en-US" sz="1200" dirty="0">
                <a:solidFill>
                  <a:schemeClr val="tx1">
                    <a:lumMod val="65000"/>
                    <a:lumOff val="35000"/>
                  </a:schemeClr>
                </a:solidFill>
              </a:rPr>
              <a:t> </a:t>
            </a:r>
            <a:r>
              <a:rPr lang="en-US" sz="1200" dirty="0" err="1">
                <a:solidFill>
                  <a:schemeClr val="tx1">
                    <a:lumMod val="65000"/>
                    <a:lumOff val="35000"/>
                  </a:schemeClr>
                </a:solidFill>
              </a:rPr>
              <a:t>Basifigga</a:t>
            </a:r>
            <a:endParaRPr lang="en-US" sz="1200" dirty="0"/>
          </a:p>
        </p:txBody>
      </p:sp>
      <p:sp>
        <p:nvSpPr>
          <p:cNvPr id="15" name="TextBox 14">
            <a:extLst>
              <a:ext uri="{FF2B5EF4-FFF2-40B4-BE49-F238E27FC236}">
                <a16:creationId xmlns:a16="http://schemas.microsoft.com/office/drawing/2014/main" id="{17C9868F-E60E-514F-9E35-89A150C74978}"/>
              </a:ext>
            </a:extLst>
          </p:cNvPr>
          <p:cNvSpPr txBox="1"/>
          <p:nvPr/>
        </p:nvSpPr>
        <p:spPr>
          <a:xfrm>
            <a:off x="7042817" y="5814843"/>
            <a:ext cx="917208" cy="46668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Isir</a:t>
            </a:r>
            <a:r>
              <a:rPr lang="en-US" sz="1200" dirty="0">
                <a:solidFill>
                  <a:schemeClr val="tx1">
                    <a:lumMod val="65000"/>
                    <a:lumOff val="35000"/>
                  </a:schemeClr>
                </a:solidFill>
              </a:rPr>
              <a:t> badan</a:t>
            </a:r>
            <a:endParaRPr lang="en-US" sz="1200" dirty="0"/>
          </a:p>
        </p:txBody>
      </p:sp>
      <p:sp>
        <p:nvSpPr>
          <p:cNvPr id="17" name="TextBox 16">
            <a:extLst>
              <a:ext uri="{FF2B5EF4-FFF2-40B4-BE49-F238E27FC236}">
                <a16:creationId xmlns:a16="http://schemas.microsoft.com/office/drawing/2014/main" id="{2B99B0E0-9A63-CC49-8237-43230762CD48}"/>
              </a:ext>
            </a:extLst>
          </p:cNvPr>
          <p:cNvSpPr txBox="1"/>
          <p:nvPr/>
        </p:nvSpPr>
        <p:spPr>
          <a:xfrm>
            <a:off x="8069158" y="5807976"/>
            <a:ext cx="917208" cy="46668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a:solidFill>
                  <a:schemeClr val="tx1">
                    <a:lumMod val="65000"/>
                    <a:lumOff val="35000"/>
                  </a:schemeClr>
                </a:solidFill>
              </a:rPr>
              <a:t>Wax kale</a:t>
            </a:r>
            <a:endParaRPr lang="en-US" sz="1200" dirty="0"/>
          </a:p>
        </p:txBody>
      </p:sp>
      <p:sp>
        <p:nvSpPr>
          <p:cNvPr id="18" name="TextBox 17">
            <a:extLst>
              <a:ext uri="{FF2B5EF4-FFF2-40B4-BE49-F238E27FC236}">
                <a16:creationId xmlns:a16="http://schemas.microsoft.com/office/drawing/2014/main" id="{6C4E84A3-F5FF-E941-8CF1-0ED2ED0A16FB}"/>
              </a:ext>
            </a:extLst>
          </p:cNvPr>
          <p:cNvSpPr txBox="1"/>
          <p:nvPr/>
        </p:nvSpPr>
        <p:spPr>
          <a:xfrm>
            <a:off x="6902255" y="3177232"/>
            <a:ext cx="1370475" cy="464688"/>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a:solidFill>
                  <a:schemeClr val="tx1">
                    <a:lumMod val="65000"/>
                    <a:lumOff val="35000"/>
                  </a:schemeClr>
                </a:solidFill>
              </a:rPr>
              <a:t>Ka </a:t>
            </a:r>
            <a:r>
              <a:rPr lang="en-US" sz="1200" dirty="0" err="1">
                <a:solidFill>
                  <a:schemeClr val="tx1">
                    <a:lumMod val="65000"/>
                    <a:lumOff val="35000"/>
                  </a:schemeClr>
                </a:solidFill>
              </a:rPr>
              <a:t>qeybgaleyaasha</a:t>
            </a:r>
            <a:r>
              <a:rPr lang="en-US" sz="1200" dirty="0">
                <a:solidFill>
                  <a:schemeClr val="tx1">
                    <a:lumMod val="65000"/>
                    <a:lumOff val="35000"/>
                  </a:schemeClr>
                </a:solidFill>
              </a:rPr>
              <a:t> </a:t>
            </a:r>
            <a:r>
              <a:rPr lang="en-US" sz="1200" dirty="0" err="1">
                <a:solidFill>
                  <a:schemeClr val="tx1">
                    <a:lumMod val="65000"/>
                    <a:lumOff val="35000"/>
                  </a:schemeClr>
                </a:solidFill>
              </a:rPr>
              <a:t>Daraasadda</a:t>
            </a:r>
            <a:endParaRPr lang="en-US" sz="1200" dirty="0">
              <a:solidFill>
                <a:schemeClr val="tx1">
                  <a:lumMod val="65000"/>
                  <a:lumOff val="35000"/>
                </a:schemeClr>
              </a:solidFill>
            </a:endParaRPr>
          </a:p>
        </p:txBody>
      </p:sp>
      <p:sp>
        <p:nvSpPr>
          <p:cNvPr id="19" name="TextBox 18">
            <a:extLst>
              <a:ext uri="{FF2B5EF4-FFF2-40B4-BE49-F238E27FC236}">
                <a16:creationId xmlns:a16="http://schemas.microsoft.com/office/drawing/2014/main" id="{F05F4077-F189-D347-843A-A49EF5FC8185}"/>
              </a:ext>
            </a:extLst>
          </p:cNvPr>
          <p:cNvSpPr txBox="1"/>
          <p:nvPr/>
        </p:nvSpPr>
        <p:spPr>
          <a:xfrm>
            <a:off x="6902255" y="3865942"/>
            <a:ext cx="1370475" cy="239171"/>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err="1">
                <a:solidFill>
                  <a:schemeClr val="tx1">
                    <a:lumMod val="65000"/>
                    <a:lumOff val="35000"/>
                  </a:schemeClr>
                </a:solidFill>
              </a:rPr>
              <a:t>Dadka</a:t>
            </a:r>
            <a:r>
              <a:rPr lang="en-US" sz="1200" dirty="0">
                <a:solidFill>
                  <a:schemeClr val="tx1">
                    <a:lumMod val="65000"/>
                    <a:lumOff val="35000"/>
                  </a:schemeClr>
                </a:solidFill>
              </a:rPr>
              <a:t> MA</a:t>
            </a:r>
          </a:p>
        </p:txBody>
      </p:sp>
    </p:spTree>
    <p:extLst>
      <p:ext uri="{BB962C8B-B14F-4D97-AF65-F5344CB8AC3E}">
        <p14:creationId xmlns:p14="http://schemas.microsoft.com/office/powerpoint/2010/main" val="739776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31886"/>
            <a:ext cx="12013375" cy="984885"/>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dirty="0">
                <a:latin typeface="Calibri" panose="020F0502020204030204" pitchFamily="34" charset="0"/>
                <a:cs typeface="Calibri" panose="020F0502020204030204" pitchFamily="34" charset="0"/>
              </a:rPr>
              <a:t>Ma loo baahan yahay in qof qaba xa</a:t>
            </a:r>
            <a:r>
              <a:rPr lang="en-US" sz="3200" b="1" i="0" u="none" baseline="0" dirty="0" err="1">
                <a:latin typeface="Calibri" panose="020F0502020204030204" pitchFamily="34" charset="0"/>
                <a:cs typeface="Calibri" panose="020F0502020204030204" pitchFamily="34" charset="0"/>
              </a:rPr>
              <a:t>saasiyad</a:t>
            </a:r>
            <a:r>
              <a:rPr lang="so-SO" sz="3200" b="1" i="0" u="none" baseline="0" dirty="0">
                <a:latin typeface="Calibri" panose="020F0502020204030204" pitchFamily="34" charset="0"/>
                <a:cs typeface="Calibri" panose="020F0502020204030204" pitchFamily="34" charset="0"/>
              </a:rPr>
              <a:t> in uu qaado talaalka COVID-19?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360347"/>
            <a:ext cx="11356939" cy="5262979"/>
          </a:xfrm>
          <a:prstGeom prst="rect">
            <a:avLst/>
          </a:prstGeom>
        </p:spPr>
        <p:txBody>
          <a:bodyPr wrap="square">
            <a:spAutoFit/>
          </a:bodyPr>
          <a:lstStyle/>
          <a:p>
            <a:pPr marL="342900" indent="-34290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Waa in aadan qaadanin talaalada COVID-19 haddii aad horay u qabi jirtay xasaasiyad darran (oo lagu magacaabo "anaphylaxis") u qabtid shay ku jira talaalka. </a:t>
            </a:r>
          </a:p>
          <a:p>
            <a:pPr marL="342900" indent="-342900" algn="l" rtl="0">
              <a:buFont typeface="Arial" panose="020B0604020202020204" pitchFamily="34" charset="0"/>
              <a:buChar char="•"/>
            </a:pPr>
            <a:endParaRPr lang="so-SO" sz="2400" dirty="0">
              <a:highlight>
                <a:srgbClr val="FFFF00"/>
              </a:highlight>
              <a:latin typeface="Calibri" panose="020F0502020204030204" pitchFamily="34" charset="0"/>
              <a:cs typeface="Calibri" panose="020F0502020204030204" pitchFamily="34" charset="0"/>
            </a:endParaRPr>
          </a:p>
          <a:p>
            <a:pPr marL="342900" indent="-34290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Talaalka ma laha ukun, jelatiin, waxyaabaha cuntada keydiya, ama dhacaanka geedaha. Liiska waxyaabaha uu ka kooban yahay waxaa laga heli karaa:</a:t>
            </a:r>
          </a:p>
          <a:p>
            <a:pPr marL="914400" lvl="1" indent="-342900">
              <a:buFont typeface="Courier New" panose="02070309020205020404" pitchFamily="49" charset="0"/>
              <a:buChar char="o"/>
            </a:pPr>
            <a:r>
              <a:rPr lang="so-SO" sz="2400" b="0" i="0" u="none" baseline="0" dirty="0">
                <a:latin typeface="Calibri" panose="020F0502020204030204" pitchFamily="34" charset="0"/>
                <a:cs typeface="Calibri" panose="020F0502020204030204" pitchFamily="34" charset="0"/>
              </a:rPr>
              <a:t>Pfizer</a:t>
            </a:r>
            <a:r>
              <a:rPr lang="en-US" sz="2400" dirty="0">
                <a:solidFill>
                  <a:srgbClr val="92D050"/>
                </a:solidFill>
              </a:rPr>
              <a:t>/</a:t>
            </a:r>
            <a:r>
              <a:rPr lang="en-US" sz="2400" dirty="0" err="1">
                <a:latin typeface="Calibri" panose="020F0502020204030204" pitchFamily="34" charset="0"/>
                <a:cs typeface="Calibri" panose="020F0502020204030204" pitchFamily="34" charset="0"/>
              </a:rPr>
              <a:t>Comirnaty</a:t>
            </a:r>
            <a:r>
              <a:rPr lang="en-US" sz="2400" dirty="0"/>
              <a:t>:</a:t>
            </a:r>
            <a:r>
              <a:rPr lang="so-SO" sz="2400" b="0" i="0" u="none" baseline="0" dirty="0">
                <a:latin typeface="Calibri" panose="020F0502020204030204" pitchFamily="34" charset="0"/>
                <a:cs typeface="Calibri" panose="020F0502020204030204" pitchFamily="34" charset="0"/>
              </a:rPr>
              <a:t>: </a:t>
            </a:r>
            <a:r>
              <a:rPr lang="so-SO" sz="2400" b="0" i="0" u="none" baseline="0" dirty="0">
                <a:latin typeface="Calibri" panose="020F0502020204030204" pitchFamily="34" charset="0"/>
                <a:cs typeface="Calibri" panose="020F0502020204030204" pitchFamily="34" charset="0"/>
                <a:hlinkClick r:id="rId3"/>
              </a:rPr>
              <a:t>https://www.fda.gov/media/144414/download</a:t>
            </a:r>
            <a:r>
              <a:rPr lang="so-SO" sz="2400" b="0" i="0" u="none" baseline="0" dirty="0">
                <a:latin typeface="Calibri" panose="020F0502020204030204" pitchFamily="34" charset="0"/>
                <a:cs typeface="Calibri" panose="020F0502020204030204" pitchFamily="34" charset="0"/>
              </a:rPr>
              <a:t> (bogga 2)</a:t>
            </a:r>
          </a:p>
          <a:p>
            <a:pPr marL="914400" lvl="1" indent="-342900" algn="l" rtl="0">
              <a:buFont typeface="Courier New" panose="02070309020205020404" pitchFamily="49" charset="0"/>
              <a:buChar char="o"/>
            </a:pPr>
            <a:r>
              <a:rPr lang="so-SO" sz="2400" b="0" i="0" u="none" baseline="0" dirty="0">
                <a:latin typeface="Calibri" panose="020F0502020204030204" pitchFamily="34" charset="0"/>
                <a:cs typeface="Calibri" panose="020F0502020204030204" pitchFamily="34" charset="0"/>
              </a:rPr>
              <a:t>Moderna: </a:t>
            </a:r>
            <a:r>
              <a:rPr lang="so-SO" sz="2400" b="0" i="0" u="none" baseline="0" dirty="0">
                <a:latin typeface="Calibri" panose="020F0502020204030204" pitchFamily="34" charset="0"/>
                <a:cs typeface="Calibri" panose="020F0502020204030204" pitchFamily="34" charset="0"/>
                <a:hlinkClick r:id="rId4"/>
              </a:rPr>
              <a:t>https://www.fda.gov/media/144638/download</a:t>
            </a:r>
            <a:r>
              <a:rPr lang="so-SO" sz="2400" b="0" i="0" u="none" baseline="0" dirty="0">
                <a:latin typeface="Calibri" panose="020F0502020204030204" pitchFamily="34" charset="0"/>
                <a:cs typeface="Calibri" panose="020F0502020204030204" pitchFamily="34" charset="0"/>
              </a:rPr>
              <a:t> (bogga 2)</a:t>
            </a:r>
          </a:p>
          <a:p>
            <a:pPr marL="914400" lvl="1" indent="-342900" algn="l" rtl="0">
              <a:buFont typeface="Courier New" panose="02070309020205020404" pitchFamily="49" charset="0"/>
              <a:buChar char="o"/>
            </a:pPr>
            <a:r>
              <a:rPr lang="so-SO" sz="2400" b="0" i="0" u="none" baseline="0" dirty="0">
                <a:latin typeface="Calibri" panose="020F0502020204030204" pitchFamily="34" charset="0"/>
                <a:cs typeface="Calibri" panose="020F0502020204030204" pitchFamily="34" charset="0"/>
              </a:rPr>
              <a:t>Janssen (Johnson &amp; Johnson): </a:t>
            </a:r>
            <a:r>
              <a:rPr lang="so-SO" sz="2400" b="0" i="0" u="none" baseline="0" dirty="0">
                <a:latin typeface="Calibri" panose="020F0502020204030204" pitchFamily="34" charset="0"/>
                <a:cs typeface="Calibri" panose="020F0502020204030204" pitchFamily="34" charset="0"/>
                <a:hlinkClick r:id="rId5"/>
              </a:rPr>
              <a:t>https://www.fda.gov/media/146305/download</a:t>
            </a:r>
            <a:r>
              <a:rPr lang="so-SO" sz="2400" b="0" i="0" u="none" baseline="0" dirty="0">
                <a:latin typeface="Calibri" panose="020F0502020204030204" pitchFamily="34" charset="0"/>
                <a:cs typeface="Calibri" panose="020F0502020204030204" pitchFamily="34" charset="0"/>
              </a:rPr>
              <a:t> (bogga 2)</a:t>
            </a:r>
            <a:endParaRPr lang="so-SO" sz="2400" dirty="0">
              <a:latin typeface="Calibri" panose="020F0502020204030204" pitchFamily="34" charset="0"/>
              <a:cs typeface="Calibri" panose="020F0502020204030204" pitchFamily="34" charset="0"/>
            </a:endParaRPr>
          </a:p>
          <a:p>
            <a:pPr marL="342900" indent="-342900" algn="l" rtl="0">
              <a:buFont typeface="Arial" panose="020B0604020202020204" pitchFamily="34" charset="0"/>
              <a:buChar char="•"/>
            </a:pPr>
            <a:endParaRPr lang="so-SO" sz="2400" dirty="0">
              <a:latin typeface="Calibri" panose="020F0502020204030204" pitchFamily="34" charset="0"/>
              <a:cs typeface="Calibri" panose="020F0502020204030204" pitchFamily="34" charset="0"/>
            </a:endParaRPr>
          </a:p>
          <a:p>
            <a:pPr marL="342900" indent="-34290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Haddii aad horay xasaasiyad darran u qabtay shay kale oo aan ahayn talaalka (sida subagga looska), kala hadal bixiyehaada daryeelka caafimaadka ka hor inta aadan qaadanin talaalka.</a:t>
            </a:r>
          </a:p>
          <a:p>
            <a:endParaRPr lang="so-SO"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rtl="0">
              <a:spcBef>
                <a:spcPts val="300"/>
              </a:spcBef>
              <a:spcAft>
                <a:spcPts val="300"/>
              </a:spcAft>
              <a:buNone/>
            </a:pPr>
            <a:endParaRPr lang="so-SO"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lgn="l" rtl="0"/>
            <a:endParaRPr lang="so-SO"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6325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13089"/>
            <a:ext cx="11314323" cy="984885"/>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dirty="0">
                <a:latin typeface="Calibri" panose="020F0502020204030204" pitchFamily="34" charset="0"/>
                <a:cs typeface="Calibri" panose="020F0502020204030204" pitchFamily="34" charset="0"/>
              </a:rPr>
              <a:t>Waxaan jeclahay in aan ma</a:t>
            </a:r>
            <a:r>
              <a:rPr lang="en-US" sz="3200" b="1" i="0" u="none" baseline="0" dirty="0" err="1">
                <a:latin typeface="Calibri" panose="020F0502020204030204" pitchFamily="34" charset="0"/>
                <a:cs typeface="Calibri" panose="020F0502020204030204" pitchFamily="34" charset="0"/>
              </a:rPr>
              <a:t>alin</a:t>
            </a:r>
            <a:r>
              <a:rPr lang="so-SO" sz="3200" b="1" i="0" u="none" baseline="0" dirty="0">
                <a:latin typeface="Calibri" panose="020F0502020204030204" pitchFamily="34" charset="0"/>
                <a:cs typeface="Calibri" panose="020F0502020204030204" pitchFamily="34" charset="0"/>
              </a:rPr>
              <a:t> dhallo cunug. Amaan miy</a:t>
            </a:r>
            <a:r>
              <a:rPr lang="en-US" sz="3200" b="1" i="0" u="none" baseline="0" dirty="0">
                <a:latin typeface="Calibri" panose="020F0502020204030204" pitchFamily="34" charset="0"/>
                <a:cs typeface="Calibri" panose="020F0502020204030204" pitchFamily="34" charset="0"/>
              </a:rPr>
              <a:t>ay</a:t>
            </a:r>
            <a:r>
              <a:rPr lang="so-SO" sz="3200" b="1" i="0" u="none" baseline="0" dirty="0">
                <a:latin typeface="Calibri" panose="020F0502020204030204" pitchFamily="34" charset="0"/>
                <a:cs typeface="Calibri" panose="020F0502020204030204" pitchFamily="34" charset="0"/>
              </a:rPr>
              <a:t> ii </a:t>
            </a:r>
            <a:r>
              <a:rPr lang="en-US" sz="3200" b="1" i="0" u="none" baseline="0" dirty="0">
                <a:latin typeface="Calibri" panose="020F0502020204030204" pitchFamily="34" charset="0"/>
                <a:cs typeface="Calibri" panose="020F0502020204030204" pitchFamily="34" charset="0"/>
              </a:rPr>
              <a:t>t</a:t>
            </a:r>
            <a:r>
              <a:rPr lang="so-SO" sz="3200" b="1" i="0" u="none" baseline="0" dirty="0">
                <a:latin typeface="Calibri" panose="020F0502020204030204" pitchFamily="34" charset="0"/>
                <a:cs typeface="Calibri" panose="020F0502020204030204" pitchFamily="34" charset="0"/>
              </a:rPr>
              <a:t>ahay in aan qaato talaalka COVID-19?</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22347"/>
            <a:ext cx="11227876" cy="3416320"/>
          </a:xfrm>
          <a:prstGeom prst="rect">
            <a:avLst/>
          </a:prstGeom>
        </p:spPr>
        <p:txBody>
          <a:bodyPr wrap="square">
            <a:spAutoFit/>
          </a:bodyPr>
          <a:lstStyle/>
          <a:p>
            <a:pPr marL="285750" indent="-28575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Haa.</a:t>
            </a:r>
            <a:r>
              <a:rPr lang="so-SO" sz="2400" b="1" i="0" u="none" baseline="0" dirty="0">
                <a:latin typeface="Calibri" panose="020F0502020204030204" pitchFamily="34" charset="0"/>
                <a:cs typeface="Calibri" panose="020F0502020204030204" pitchFamily="34" charset="0"/>
              </a:rPr>
              <a:t> </a:t>
            </a:r>
            <a:r>
              <a:rPr lang="en-US" sz="2400" b="0" i="0" u="none" baseline="0" dirty="0">
                <a:latin typeface="Calibri" panose="020F0502020204030204" pitchFamily="34" charset="0"/>
                <a:cs typeface="Calibri" panose="020F0502020204030204" pitchFamily="34" charset="0"/>
              </a:rPr>
              <a:t>CDC </a:t>
            </a:r>
            <a:r>
              <a:rPr lang="en-US" sz="2400" b="0" i="0" u="none" baseline="0" dirty="0" err="1">
                <a:latin typeface="Calibri" panose="020F0502020204030204" pitchFamily="34" charset="0"/>
                <a:cs typeface="Calibri" panose="020F0502020204030204" pitchFamily="34" charset="0"/>
              </a:rPr>
              <a:t>waxay</a:t>
            </a:r>
            <a:r>
              <a:rPr lang="en-US" sz="2400" b="0" i="0" u="none" baseline="0" dirty="0">
                <a:latin typeface="Calibri" panose="020F0502020204030204" pitchFamily="34" charset="0"/>
                <a:cs typeface="Calibri" panose="020F0502020204030204" pitchFamily="34" charset="0"/>
              </a:rPr>
              <a:t> </a:t>
            </a:r>
            <a:r>
              <a:rPr lang="en-US" sz="2400" b="0" i="0" u="none" baseline="0" dirty="0" err="1">
                <a:latin typeface="Calibri" panose="020F0502020204030204" pitchFamily="34" charset="0"/>
                <a:cs typeface="Calibri" panose="020F0502020204030204" pitchFamily="34" charset="0"/>
              </a:rPr>
              <a:t>kula</a:t>
            </a:r>
            <a:r>
              <a:rPr lang="en-US" sz="2400" b="0" i="0" u="none" baseline="0" dirty="0">
                <a:latin typeface="Calibri" panose="020F0502020204030204" pitchFamily="34" charset="0"/>
                <a:cs typeface="Calibri" panose="020F0502020204030204" pitchFamily="34" charset="0"/>
              </a:rPr>
              <a:t> </a:t>
            </a:r>
            <a:r>
              <a:rPr lang="en-US" sz="2400" b="0" i="0" u="none" baseline="0" dirty="0" err="1">
                <a:latin typeface="Calibri" panose="020F0502020204030204" pitchFamily="34" charset="0"/>
                <a:cs typeface="Calibri" panose="020F0502020204030204" pitchFamily="34" charset="0"/>
              </a:rPr>
              <a:t>talinaysaa</a:t>
            </a:r>
            <a:r>
              <a:rPr lang="en-US" sz="2400" b="0" i="0" u="none" baseline="0" dirty="0">
                <a:latin typeface="Calibri" panose="020F0502020204030204" pitchFamily="34" charset="0"/>
                <a:cs typeface="Calibri" panose="020F0502020204030204" pitchFamily="34" charset="0"/>
              </a:rPr>
              <a:t> </a:t>
            </a:r>
            <a:r>
              <a:rPr lang="en-US" sz="2400" b="0" i="0" u="none" baseline="0" dirty="0" err="1">
                <a:latin typeface="Calibri" panose="020F0502020204030204" pitchFamily="34" charset="0"/>
                <a:cs typeface="Calibri" panose="020F0502020204030204" pitchFamily="34" charset="0"/>
              </a:rPr>
              <a:t>tallaalka</a:t>
            </a:r>
            <a:r>
              <a:rPr lang="en-US" sz="2400" b="0" i="0" u="none" baseline="0" dirty="0">
                <a:latin typeface="Calibri" panose="020F0502020204030204" pitchFamily="34" charset="0"/>
                <a:cs typeface="Calibri" panose="020F0502020204030204" pitchFamily="34" charset="0"/>
              </a:rPr>
              <a:t> COVID-19 </a:t>
            </a:r>
            <a:r>
              <a:rPr lang="en-US" sz="2400" b="0" i="0" u="none" baseline="0" dirty="0" err="1">
                <a:latin typeface="Calibri" panose="020F0502020204030204" pitchFamily="34" charset="0"/>
                <a:cs typeface="Calibri" panose="020F0502020204030204" pitchFamily="34" charset="0"/>
              </a:rPr>
              <a:t>dadka</a:t>
            </a:r>
            <a:r>
              <a:rPr lang="en-US" sz="2400" b="0" i="0" u="none" baseline="0" dirty="0">
                <a:latin typeface="Calibri" panose="020F0502020204030204" pitchFamily="34" charset="0"/>
                <a:cs typeface="Calibri" panose="020F0502020204030204" pitchFamily="34" charset="0"/>
              </a:rPr>
              <a:t> </a:t>
            </a:r>
            <a:r>
              <a:rPr lang="en-US" sz="2400" b="0" i="0" u="none" baseline="0" dirty="0" err="1">
                <a:latin typeface="Calibri" panose="020F0502020204030204" pitchFamily="34" charset="0"/>
                <a:cs typeface="Calibri" panose="020F0502020204030204" pitchFamily="34" charset="0"/>
              </a:rPr>
              <a:t>usku</a:t>
            </a:r>
            <a:r>
              <a:rPr lang="en-US" sz="2400" b="0" i="0" u="none" baseline="0" dirty="0">
                <a:latin typeface="Calibri" panose="020F0502020204030204" pitchFamily="34" charset="0"/>
                <a:cs typeface="Calibri" panose="020F0502020204030204" pitchFamily="34" charset="0"/>
              </a:rPr>
              <a:t> </a:t>
            </a:r>
            <a:r>
              <a:rPr lang="en-US" sz="2400" b="0" i="0" u="none" baseline="0" dirty="0" err="1">
                <a:latin typeface="Calibri" panose="020F0502020204030204" pitchFamily="34" charset="0"/>
                <a:cs typeface="Calibri" panose="020F0502020204030204" pitchFamily="34" charset="0"/>
              </a:rPr>
              <a:t>dayay</a:t>
            </a:r>
            <a:r>
              <a:rPr lang="en-US" sz="2400" dirty="0" err="1">
                <a:latin typeface="Calibri" panose="020F0502020204030204" pitchFamily="34" charset="0"/>
                <a:cs typeface="Calibri" panose="020F0502020204030204" pitchFamily="34" charset="0"/>
              </a:rPr>
              <a:t>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inay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uuraystaan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hadda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ama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doonaya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mustaqbalka</a:t>
            </a:r>
            <a:r>
              <a:rPr lang="so-SO" sz="2400" b="0" i="0" u="none" baseline="0" dirty="0">
                <a:latin typeface="Calibri" panose="020F0502020204030204" pitchFamily="34" charset="0"/>
                <a:cs typeface="Calibri" panose="020F0502020204030204" pitchFamily="34" charset="0"/>
              </a:rPr>
              <a:t>. </a:t>
            </a:r>
            <a:endParaRPr lang="en-US" sz="2400" b="0" i="0" u="none" baseline="0" dirty="0">
              <a:latin typeface="Calibri" panose="020F0502020204030204" pitchFamily="34" charset="0"/>
              <a:cs typeface="Calibri" panose="020F0502020204030204" pitchFamily="34" charset="0"/>
            </a:endParaRPr>
          </a:p>
          <a:p>
            <a:pPr algn="l" rtl="0"/>
            <a:endParaRPr lang="en-US" sz="2400" b="0" i="0" u="none" baseline="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2400" dirty="0">
                <a:latin typeface="Calibri" panose="020F0502020204030204" pitchFamily="34" charset="0"/>
                <a:cs typeface="Calibri" panose="020F0502020204030204" pitchFamily="34" charset="0"/>
              </a:rPr>
              <a:t>Ma </a:t>
            </a:r>
            <a:r>
              <a:rPr lang="en-US" sz="2400" dirty="0" err="1">
                <a:latin typeface="Calibri" panose="020F0502020204030204" pitchFamily="34" charset="0"/>
                <a:cs typeface="Calibri" panose="020F0502020204030204" pitchFamily="34" charset="0"/>
              </a:rPr>
              <a:t>jirto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caddayn</a:t>
            </a:r>
            <a:r>
              <a:rPr lang="en-US" sz="2400" dirty="0">
                <a:latin typeface="Calibri" panose="020F0502020204030204" pitchFamily="34" charset="0"/>
                <a:cs typeface="Calibri" panose="020F0502020204030204" pitchFamily="34" charset="0"/>
              </a:rPr>
              <a:t> in </a:t>
            </a:r>
            <a:r>
              <a:rPr lang="en-US" sz="2400" dirty="0" err="1">
                <a:latin typeface="Calibri" panose="020F0502020204030204" pitchFamily="34" charset="0"/>
                <a:cs typeface="Calibri" panose="020F0502020204030204" pitchFamily="34" charset="0"/>
              </a:rPr>
              <a:t>ku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lidyada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jidhka</a:t>
            </a:r>
            <a:r>
              <a:rPr lang="en-US" sz="2400" dirty="0">
                <a:latin typeface="Calibri" panose="020F0502020204030204" pitchFamily="34" charset="0"/>
                <a:cs typeface="Calibri" panose="020F0502020204030204" pitchFamily="34" charset="0"/>
              </a:rPr>
              <a:t> ay </a:t>
            </a:r>
            <a:r>
              <a:rPr lang="en-US" sz="2400" dirty="0" err="1">
                <a:latin typeface="Calibri" panose="020F0502020204030204" pitchFamily="34" charset="0"/>
                <a:cs typeface="Calibri" panose="020F0502020204030204" pitchFamily="34" charset="0"/>
              </a:rPr>
              <a:t>ka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samaysmaan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ka</a:t>
            </a:r>
            <a:r>
              <a:rPr lang="en-US" sz="2400" dirty="0">
                <a:latin typeface="Calibri" panose="020F0502020204030204" pitchFamily="34" charset="0"/>
                <a:cs typeface="Calibri" panose="020F0502020204030204" pitchFamily="34" charset="0"/>
              </a:rPr>
              <a:t> dib </a:t>
            </a:r>
            <a:r>
              <a:rPr lang="en-US" sz="2400" dirty="0" err="1">
                <a:latin typeface="Calibri" panose="020F0502020204030204" pitchFamily="34" charset="0"/>
                <a:cs typeface="Calibri" panose="020F0502020204030204" pitchFamily="34" charset="0"/>
              </a:rPr>
              <a:t>tallaalka</a:t>
            </a:r>
            <a:r>
              <a:rPr lang="en-US" sz="2400" dirty="0">
                <a:latin typeface="Calibri" panose="020F0502020204030204" pitchFamily="34" charset="0"/>
                <a:cs typeface="Calibri" panose="020F0502020204030204" pitchFamily="34" charset="0"/>
              </a:rPr>
              <a:t> COVID-19 </a:t>
            </a:r>
            <a:r>
              <a:rPr lang="en-US" sz="2400" dirty="0" err="1">
                <a:latin typeface="Calibri" panose="020F0502020204030204" pitchFamily="34" charset="0"/>
                <a:cs typeface="Calibri" panose="020F0502020204030204" pitchFamily="34" charset="0"/>
              </a:rPr>
              <a:t>ama</a:t>
            </a:r>
            <a:r>
              <a:rPr lang="en-US" sz="2400" dirty="0">
                <a:latin typeface="Calibri" panose="020F0502020204030204" pitchFamily="34" charset="0"/>
                <a:cs typeface="Calibri" panose="020F0502020204030204" pitchFamily="34" charset="0"/>
              </a:rPr>
              <a:t> in </a:t>
            </a:r>
            <a:r>
              <a:rPr lang="en-US" sz="2400" dirty="0" err="1">
                <a:latin typeface="Calibri" panose="020F0502020204030204" pitchFamily="34" charset="0"/>
                <a:cs typeface="Calibri" panose="020F0502020204030204" pitchFamily="34" charset="0"/>
              </a:rPr>
              <a:t>waxa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uu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tallaalku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kooban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yahay</a:t>
            </a:r>
            <a:r>
              <a:rPr lang="en-US" sz="2400" dirty="0">
                <a:latin typeface="Calibri" panose="020F0502020204030204" pitchFamily="34" charset="0"/>
                <a:cs typeface="Calibri" panose="020F0502020204030204" pitchFamily="34" charset="0"/>
              </a:rPr>
              <a:t> ay </a:t>
            </a:r>
            <a:r>
              <a:rPr lang="en-US" sz="2400" dirty="0" err="1">
                <a:latin typeface="Calibri" panose="020F0502020204030204" pitchFamily="34" charset="0"/>
                <a:cs typeface="Calibri" panose="020F0502020204030204" pitchFamily="34" charset="0"/>
              </a:rPr>
              <a:t>keeni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doonaan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dhibaato</a:t>
            </a:r>
            <a:r>
              <a:rPr lang="en-US" sz="2400" dirty="0">
                <a:latin typeface="Calibri" panose="020F0502020204030204" pitchFamily="34" charset="0"/>
                <a:cs typeface="Calibri" panose="020F0502020204030204" pitchFamily="34" charset="0"/>
              </a:rPr>
              <a:t>. </a:t>
            </a:r>
            <a:endParaRPr lang="so-SO" sz="2400" b="0" i="0" u="none" baseline="0" dirty="0">
              <a:latin typeface="Calibri" panose="020F0502020204030204" pitchFamily="34" charset="0"/>
              <a:cs typeface="Calibri" panose="020F0502020204030204" pitchFamily="34" charset="0"/>
            </a:endParaRPr>
          </a:p>
          <a:p>
            <a:pPr algn="l" rtl="0"/>
            <a:endParaRPr lang="so-SO" sz="2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Ma jirto caddeyn in dhibatooyinka bacrinta yahiin waxyeelo lagala kulmo talaalka</a:t>
            </a:r>
            <a:r>
              <a:rPr lang="en-US" sz="2400" b="0" i="0" u="none" baseline="0" dirty="0">
                <a:latin typeface="Calibri" panose="020F0502020204030204" pitchFamily="34" charset="0"/>
                <a:cs typeface="Calibri" panose="020F0502020204030204" pitchFamily="34" charset="0"/>
              </a:rPr>
              <a:t> </a:t>
            </a:r>
            <a:r>
              <a:rPr lang="en-US" sz="2400" b="0" i="0" u="none" baseline="0" dirty="0" err="1">
                <a:latin typeface="Calibri" panose="020F0502020204030204" pitchFamily="34" charset="0"/>
                <a:cs typeface="Calibri" panose="020F0502020204030204" pitchFamily="34" charset="0"/>
              </a:rPr>
              <a:t>haweenka</a:t>
            </a:r>
            <a:r>
              <a:rPr lang="en-US" sz="2400" b="0" i="0" u="none" baseline="0" dirty="0">
                <a:latin typeface="Calibri" panose="020F0502020204030204" pitchFamily="34" charset="0"/>
                <a:cs typeface="Calibri" panose="020F0502020204030204" pitchFamily="34" charset="0"/>
              </a:rPr>
              <a:t> </a:t>
            </a:r>
            <a:r>
              <a:rPr lang="en-US" sz="2400" b="0" i="0" u="none" baseline="0" dirty="0" err="1">
                <a:latin typeface="Calibri" panose="020F0502020204030204" pitchFamily="34" charset="0"/>
                <a:cs typeface="Calibri" panose="020F0502020204030204" pitchFamily="34" charset="0"/>
              </a:rPr>
              <a:t>iyo</a:t>
            </a:r>
            <a:r>
              <a:rPr lang="en-US" sz="2400" b="0" i="0" u="none" baseline="0" dirty="0">
                <a:latin typeface="Calibri" panose="020F0502020204030204" pitchFamily="34" charset="0"/>
                <a:cs typeface="Calibri" panose="020F0502020204030204" pitchFamily="34" charset="0"/>
              </a:rPr>
              <a:t> </a:t>
            </a:r>
            <a:r>
              <a:rPr lang="en-US" sz="2400" b="0" i="0" u="none" baseline="0" dirty="0" err="1">
                <a:latin typeface="Calibri" panose="020F0502020204030204" pitchFamily="34" charset="0"/>
                <a:cs typeface="Calibri" panose="020F0502020204030204" pitchFamily="34" charset="0"/>
              </a:rPr>
              <a:t>ragaba</a:t>
            </a:r>
            <a:r>
              <a:rPr lang="so-SO" sz="2400" b="0" i="0" u="none" baseline="0" dirty="0">
                <a:latin typeface="Calibri" panose="020F0502020204030204" pitchFamily="34" charset="0"/>
                <a:cs typeface="Calibri" panose="020F0502020204030204" pitchFamily="34" charset="0"/>
              </a:rPr>
              <a:t>. </a:t>
            </a:r>
          </a:p>
          <a:p>
            <a:pPr algn="l" rtl="0"/>
            <a:r>
              <a:rPr lang="so-SO" sz="2400" b="0" i="0" u="none" baseline="0" dirty="0"/>
              <a:t> </a:t>
            </a:r>
          </a:p>
        </p:txBody>
      </p:sp>
    </p:spTree>
    <p:extLst>
      <p:ext uri="{BB962C8B-B14F-4D97-AF65-F5344CB8AC3E}">
        <p14:creationId xmlns:p14="http://schemas.microsoft.com/office/powerpoint/2010/main" val="1477243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p:nvPr>
        </p:nvSpPr>
        <p:spPr>
          <a:xfrm>
            <a:off x="838200" y="-5936"/>
            <a:ext cx="10515600" cy="1325563"/>
          </a:xfrm>
        </p:spPr>
        <p:txBody>
          <a:bodyPr>
            <a:normAutofit/>
          </a:bodyPr>
          <a:lstStyle/>
          <a:p>
            <a:pPr algn="ctr" rtl="0"/>
            <a:r>
              <a:rPr lang="so-SO" sz="3200" b="1" i="0" u="none" baseline="0" dirty="0">
                <a:latin typeface="+mn-lt"/>
              </a:rPr>
              <a:t>Tilmaamaha</a:t>
            </a:r>
            <a:r>
              <a:rPr lang="en-US" sz="3200" b="1" dirty="0">
                <a:latin typeface="+mn-lt"/>
              </a:rPr>
              <a:t> </a:t>
            </a:r>
            <a:r>
              <a:rPr lang="en-US" sz="3200" b="1" dirty="0" err="1">
                <a:latin typeface="+mn-lt"/>
              </a:rPr>
              <a:t>sida</a:t>
            </a:r>
            <a:r>
              <a:rPr lang="so-SO" sz="3200" b="1" i="0" u="none" baseline="0" dirty="0">
                <a:latin typeface="+mn-lt"/>
              </a:rPr>
              <a:t> loo adeegsado hoggaamintaan</a:t>
            </a:r>
            <a:endParaRPr lang="so-SO" sz="3200" b="1" i="0" u="none" baseline="0" dirty="0">
              <a:solidFill>
                <a:srgbClr val="00B0F0"/>
              </a:solidFill>
              <a:latin typeface="+mn-lt"/>
            </a:endParaRPr>
          </a:p>
        </p:txBody>
      </p:sp>
      <p:sp>
        <p:nvSpPr>
          <p:cNvPr id="3" name="Content Placeholder 2">
            <a:extLst>
              <a:ext uri="{FF2B5EF4-FFF2-40B4-BE49-F238E27FC236}">
                <a16:creationId xmlns:a16="http://schemas.microsoft.com/office/drawing/2014/main" id="{9640ACD5-A597-48EA-981B-26A084A0EC13}"/>
              </a:ext>
            </a:extLst>
          </p:cNvPr>
          <p:cNvSpPr>
            <a:spLocks noGrp="1"/>
          </p:cNvSpPr>
          <p:nvPr>
            <p:ph idx="1"/>
          </p:nvPr>
        </p:nvSpPr>
        <p:spPr>
          <a:xfrm>
            <a:off x="543338" y="1032958"/>
            <a:ext cx="11343861" cy="5515946"/>
          </a:xfrm>
        </p:spPr>
        <p:txBody>
          <a:bodyPr>
            <a:normAutofit fontScale="92500" lnSpcReduction="20000"/>
          </a:bodyPr>
          <a:lstStyle/>
          <a:p>
            <a:pPr algn="l" rtl="0">
              <a:lnSpc>
                <a:spcPct val="110000"/>
              </a:lnSpc>
            </a:pPr>
            <a:r>
              <a:rPr lang="so-SO" sz="2600" b="0" i="0" u="none" baseline="0" dirty="0"/>
              <a:t>Hoggaamintaan waxaa loo sameyay bixiyeyaasha, kooxaha bulshada, iyo dadka kale in ay martigeliyaan shirarka deegaanka ama shirarka ku saabsan talaalka COVID-19, ujeedadana </a:t>
            </a:r>
            <a:r>
              <a:rPr lang="en-US" sz="2600" b="0" i="0" u="none" baseline="0" dirty="0" err="1"/>
              <a:t>waxay</a:t>
            </a:r>
            <a:r>
              <a:rPr lang="en-US" sz="2600" b="0" i="0" u="none" baseline="0" dirty="0"/>
              <a:t> </a:t>
            </a:r>
            <a:r>
              <a:rPr lang="so-SO" sz="2600" b="0" i="0" u="none" baseline="0" dirty="0"/>
              <a:t>tahay</a:t>
            </a:r>
            <a:r>
              <a:rPr lang="en-US" sz="2600" b="0" i="0" u="none" baseline="0" dirty="0"/>
              <a:t> in la </a:t>
            </a:r>
            <a:r>
              <a:rPr lang="en-US" sz="2600" b="0" i="0" u="none" baseline="0" dirty="0" err="1"/>
              <a:t>kordhiyo</a:t>
            </a:r>
            <a:r>
              <a:rPr lang="en-US" sz="2600" b="0" i="0" u="none" baseline="0" dirty="0"/>
              <a:t> </a:t>
            </a:r>
            <a:r>
              <a:rPr lang="so-SO" sz="2600" b="0" i="0" u="none" baseline="0" dirty="0"/>
              <a:t>kalsoonida</a:t>
            </a:r>
            <a:r>
              <a:rPr lang="en-US" sz="2600" b="0" i="0" u="none" baseline="0" dirty="0"/>
              <a:t> </a:t>
            </a:r>
            <a:r>
              <a:rPr lang="en-US" sz="2600" b="0" i="0" u="none" baseline="0" dirty="0" err="1"/>
              <a:t>lagu</a:t>
            </a:r>
            <a:r>
              <a:rPr lang="en-US" sz="2600" b="0" i="0" u="none" baseline="0" dirty="0"/>
              <a:t> </a:t>
            </a:r>
            <a:r>
              <a:rPr lang="en-US" sz="2600" b="0" i="0" u="none" baseline="0" dirty="0" err="1"/>
              <a:t>qabo</a:t>
            </a:r>
            <a:r>
              <a:rPr lang="so-SO" sz="2600" b="0" i="0" u="none" baseline="0" dirty="0"/>
              <a:t> talaalka.  </a:t>
            </a:r>
          </a:p>
          <a:p>
            <a:pPr algn="l" rtl="0">
              <a:lnSpc>
                <a:spcPct val="110000"/>
              </a:lnSpc>
            </a:pPr>
            <a:r>
              <a:rPr lang="so-SO" sz="2600" b="0" i="0" u="none" baseline="0" dirty="0"/>
              <a:t>Waxaa ka mid ah macluumaad</a:t>
            </a:r>
            <a:r>
              <a:rPr lang="en-US" sz="2600" b="0" i="0" u="none" baseline="0" dirty="0"/>
              <a:t>ka</a:t>
            </a:r>
            <a:r>
              <a:rPr lang="so-SO" sz="2600" b="0" i="0" u="none" baseline="0" dirty="0"/>
              <a:t> laga soo qaaday Waaxda Caafimaadka Dadweynaha Massachusetts (Massachusetts Department of Public Health) taasoo jawaab u ah su'aalaha badanaa leys weydiiyo iyo dhiiri gelisa wada hadalka iyo war celinta. </a:t>
            </a:r>
          </a:p>
          <a:p>
            <a:pPr algn="l" rtl="0">
              <a:lnSpc>
                <a:spcPct val="110000"/>
              </a:lnSpc>
            </a:pPr>
            <a:r>
              <a:rPr lang="so-SO" sz="2600" b="0" i="0" u="none" baseline="0" dirty="0"/>
              <a:t>Waxaa jira qodobo dheeraad ah oo laga hadlo oo ku jira qeybta qoraalka slide kasta.</a:t>
            </a:r>
          </a:p>
          <a:p>
            <a:pPr algn="l" rtl="0">
              <a:lnSpc>
                <a:spcPct val="110000"/>
              </a:lnSpc>
            </a:pPr>
            <a:r>
              <a:rPr lang="so-SO" sz="2600" b="0" i="0" u="none" baseline="0" dirty="0"/>
              <a:t>Waxaad qaar ama dhamaan waxyaabahaan u isticmaali kartaa</a:t>
            </a:r>
            <a:r>
              <a:rPr lang="en-US" sz="2600" b="0" i="0" u="none" baseline="0" dirty="0"/>
              <a:t> </a:t>
            </a:r>
            <a:r>
              <a:rPr lang="en-US" sz="2600" b="0" i="0" u="none" baseline="0" dirty="0" err="1"/>
              <a:t>sida</a:t>
            </a:r>
            <a:r>
              <a:rPr lang="en-US" sz="2600" b="0" i="0" u="none" baseline="0" dirty="0"/>
              <a:t> </a:t>
            </a:r>
            <a:r>
              <a:rPr lang="en-US" sz="2600" b="0" i="0" u="none" baseline="0" dirty="0" err="1"/>
              <a:t>ku</a:t>
            </a:r>
            <a:r>
              <a:rPr lang="en-US" sz="2600" b="0" i="0" u="none" baseline="0" dirty="0"/>
              <a:t> </a:t>
            </a:r>
            <a:r>
              <a:rPr lang="en-US" sz="2600" b="0" i="0" u="none" baseline="0" dirty="0" err="1"/>
              <a:t>saleysan</a:t>
            </a:r>
            <a:r>
              <a:rPr lang="so-SO" sz="2600" b="0" i="0" u="none" baseline="0" dirty="0"/>
              <a:t> dannaha iyo baahida ay qabto bulshadaada. </a:t>
            </a:r>
          </a:p>
          <a:p>
            <a:pPr marL="731520" lvl="1" indent="-365760" algn="l" rtl="0">
              <a:lnSpc>
                <a:spcPct val="110000"/>
              </a:lnSpc>
              <a:buFont typeface="Courier New" panose="02070309020205020404" pitchFamily="49" charset="0"/>
              <a:buChar char="o"/>
            </a:pPr>
            <a:r>
              <a:rPr lang="so-SO" sz="2600" b="0" i="0" u="none" baseline="0" dirty="0"/>
              <a:t>Macluumaad dheeraad ah </a:t>
            </a:r>
            <a:r>
              <a:rPr lang="en-US" sz="2600" dirty="0" err="1"/>
              <a:t>si</a:t>
            </a:r>
            <a:r>
              <a:rPr lang="en-US" sz="2600" dirty="0"/>
              <a:t> </a:t>
            </a:r>
            <a:r>
              <a:rPr lang="en-US" sz="2600" dirty="0" err="1"/>
              <a:t>xogogaal</a:t>
            </a:r>
            <a:r>
              <a:rPr lang="en-US" sz="2600" dirty="0"/>
              <a:t> </a:t>
            </a:r>
            <a:r>
              <a:rPr lang="en-US" sz="2600" dirty="0" err="1"/>
              <a:t>looga</a:t>
            </a:r>
            <a:r>
              <a:rPr lang="en-US" sz="2600" dirty="0"/>
              <a:t> </a:t>
            </a:r>
            <a:r>
              <a:rPr lang="en-US" sz="2600" dirty="0" err="1"/>
              <a:t>dhigo</a:t>
            </a:r>
            <a:r>
              <a:rPr lang="en-US" sz="2600" dirty="0"/>
              <a:t> </a:t>
            </a:r>
            <a:r>
              <a:rPr lang="en-US" sz="2600" dirty="0" err="1"/>
              <a:t>shirkina</a:t>
            </a:r>
            <a:r>
              <a:rPr lang="en-US" sz="2600" dirty="0"/>
              <a:t> </a:t>
            </a:r>
            <a:r>
              <a:rPr lang="so-SO" sz="2600" b="0" i="0" u="none" baseline="0" dirty="0"/>
              <a:t>waxaa laga heli karaa </a:t>
            </a:r>
            <a:r>
              <a:rPr lang="so-SO" sz="2600" b="0" i="0" u="none" baseline="0" dirty="0">
                <a:hlinkClick r:id="rId3"/>
              </a:rPr>
              <a:t>https://www.mass.gov/covid-19-vaccine-in-massachusetts</a:t>
            </a:r>
            <a:r>
              <a:rPr lang="so-SO" sz="2600" b="0" i="0" u="none" baseline="0" dirty="0"/>
              <a:t> </a:t>
            </a:r>
          </a:p>
          <a:p>
            <a:pPr algn="l" rtl="0">
              <a:lnSpc>
                <a:spcPct val="110000"/>
              </a:lnSpc>
            </a:pPr>
            <a:r>
              <a:rPr lang="so-SO" sz="2600" b="0" i="0" u="none" baseline="0" dirty="0"/>
              <a:t>Waa la casriyey</a:t>
            </a:r>
            <a:r>
              <a:rPr lang="en-US" sz="2600" b="0" i="0" u="none" baseline="0" dirty="0"/>
              <a:t>n</a:t>
            </a:r>
            <a:r>
              <a:rPr lang="so-SO" sz="2600" b="0" i="0" u="none" baseline="0" dirty="0"/>
              <a:t> doonaa hoggaaminta</a:t>
            </a:r>
            <a:r>
              <a:rPr lang="en-US" sz="2600" b="0" i="0" u="none" baseline="0" dirty="0"/>
              <a:t>an</a:t>
            </a:r>
            <a:r>
              <a:rPr lang="so-SO" sz="2600" b="0" i="0" u="none" baseline="0" dirty="0"/>
              <a:t> taasoo ku saleysan macluumaadka cusub ee ku saabsan talaalka COVID-19 iyo wararka laga helo dadka isticmaalo. </a:t>
            </a:r>
          </a:p>
          <a:p>
            <a:pPr algn="l" rtl="0">
              <a:lnSpc>
                <a:spcPct val="110000"/>
              </a:lnSpc>
            </a:pPr>
            <a:r>
              <a:rPr lang="so-SO" sz="2600" b="0" i="0" u="none" baseline="0" dirty="0">
                <a:solidFill>
                  <a:srgbClr val="FF0000"/>
                </a:solidFill>
              </a:rPr>
              <a:t>Fadlan slidekaan ka qaad </a:t>
            </a:r>
            <a:r>
              <a:rPr lang="en-US" sz="2600" b="0" i="0" u="none" baseline="0" dirty="0" err="1">
                <a:solidFill>
                  <a:srgbClr val="FF0000"/>
                </a:solidFill>
              </a:rPr>
              <a:t>dhanka</a:t>
            </a:r>
            <a:r>
              <a:rPr lang="en-US" sz="2600" b="0" i="0" u="none" baseline="0" dirty="0">
                <a:solidFill>
                  <a:srgbClr val="FF0000"/>
                </a:solidFill>
              </a:rPr>
              <a:t> </a:t>
            </a:r>
            <a:r>
              <a:rPr lang="so-SO" sz="2600" b="0" i="0" u="none" baseline="0" dirty="0">
                <a:solidFill>
                  <a:srgbClr val="FF0000"/>
                </a:solidFill>
              </a:rPr>
              <a:t>kore ee hor yaala</a:t>
            </a:r>
            <a:r>
              <a:rPr lang="en-US" sz="2600" b="0" i="0" u="none" baseline="0" dirty="0">
                <a:solidFill>
                  <a:srgbClr val="FF0000"/>
                </a:solidFill>
              </a:rPr>
              <a:t> </a:t>
            </a:r>
            <a:r>
              <a:rPr lang="en-US" sz="2600" b="0" i="0" u="none" baseline="0" dirty="0" err="1">
                <a:solidFill>
                  <a:srgbClr val="FF0000"/>
                </a:solidFill>
              </a:rPr>
              <a:t>shirka</a:t>
            </a:r>
            <a:r>
              <a:rPr lang="so-SO" sz="2600" b="0" i="0" u="none" baseline="0" dirty="0">
                <a:solidFill>
                  <a:srgbClr val="FF0000"/>
                </a:solidFill>
              </a:rPr>
              <a:t>.</a:t>
            </a:r>
          </a:p>
        </p:txBody>
      </p:sp>
    </p:spTree>
    <p:extLst>
      <p:ext uri="{BB962C8B-B14F-4D97-AF65-F5344CB8AC3E}">
        <p14:creationId xmlns:p14="http://schemas.microsoft.com/office/powerpoint/2010/main" val="192895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0"/>
            <a:ext cx="12013375" cy="984885"/>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a:latin typeface="Calibri" panose="020F0502020204030204" pitchFamily="34" charset="0"/>
                <a:cs typeface="Calibri" panose="020F0502020204030204" pitchFamily="34" charset="0"/>
              </a:rPr>
              <a:t>Ma dhici kartaa in dumarka xaamilada ama naas nuujiya in la siiyo talaalka COVID-19?</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068966"/>
            <a:ext cx="11160435" cy="4918269"/>
          </a:xfrm>
          <a:prstGeom prst="rect">
            <a:avLst/>
          </a:prstGeom>
        </p:spPr>
        <p:txBody>
          <a:bodyPr wrap="square">
            <a:spAutoFit/>
          </a:bodyPr>
          <a:lstStyle/>
          <a:p>
            <a:pPr algn="l" rtl="0"/>
            <a:r>
              <a:rPr lang="so-SO" sz="2400" b="0" i="0" u="none" baseline="0" dirty="0">
                <a:latin typeface="Calibri" panose="020F0502020204030204" pitchFamily="34" charset="0"/>
                <a:cs typeface="Calibri" panose="020F0502020204030204" pitchFamily="34" charset="0"/>
              </a:rPr>
              <a:t>Haa.</a:t>
            </a:r>
          </a:p>
          <a:p>
            <a:endParaRPr lang="so-SO" sz="1600" dirty="0">
              <a:latin typeface="Calibri" panose="020F0502020204030204" pitchFamily="34" charset="0"/>
              <a:cs typeface="Calibri" panose="020F0502020204030204" pitchFamily="34" charset="0"/>
            </a:endParaRPr>
          </a:p>
          <a:p>
            <a:pPr marL="342900" marR="196215" indent="-342900" algn="l" rtl="0">
              <a:lnSpc>
                <a:spcPct val="95000"/>
              </a:lnSpc>
              <a:spcBef>
                <a:spcPts val="0"/>
              </a:spcBef>
              <a:spcAft>
                <a:spcPts val="0"/>
              </a:spcAft>
              <a:buFont typeface="Arial" panose="020B0604020202020204" pitchFamily="34" charset="0"/>
              <a:buChar char="•"/>
            </a:pPr>
            <a:r>
              <a:rPr lang="en-US" sz="2400" b="0" i="0" u="none" baseline="0" dirty="0">
                <a:effectLst/>
                <a:latin typeface="Calibri" panose="020F0502020204030204" pitchFamily="34" charset="0"/>
                <a:ea typeface="Calibri" panose="020F0502020204030204" pitchFamily="34" charset="0"/>
                <a:cs typeface="Calibri" panose="020F0502020204030204" pitchFamily="34" charset="0"/>
              </a:rPr>
              <a:t>CDC </a:t>
            </a:r>
            <a:r>
              <a:rPr lang="en-US" sz="2400" b="0" i="0" u="none" baseline="0" dirty="0" err="1">
                <a:effectLst/>
                <a:latin typeface="Calibri" panose="020F0502020204030204" pitchFamily="34" charset="0"/>
                <a:ea typeface="Calibri" panose="020F0502020204030204" pitchFamily="34" charset="0"/>
                <a:cs typeface="Calibri" panose="020F0502020204030204" pitchFamily="34" charset="0"/>
              </a:rPr>
              <a:t>iyo</a:t>
            </a:r>
            <a:r>
              <a:rPr lang="en-US" sz="2400" b="0" i="0" u="none" baseline="0" dirty="0">
                <a:effectLst/>
                <a:latin typeface="Calibri" panose="020F0502020204030204" pitchFamily="34" charset="0"/>
                <a:ea typeface="Calibri" panose="020F0502020204030204" pitchFamily="34" charset="0"/>
                <a:cs typeface="Calibri" panose="020F0502020204030204" pitchFamily="34" charset="0"/>
              </a:rPr>
              <a:t> </a:t>
            </a:r>
            <a:r>
              <a:rPr lang="so-SO" sz="2400" b="0" i="0" u="none" baseline="0" dirty="0">
                <a:effectLst/>
                <a:latin typeface="Calibri" panose="020F0502020204030204" pitchFamily="34" charset="0"/>
                <a:ea typeface="Calibri" panose="020F0502020204030204" pitchFamily="34" charset="0"/>
                <a:cs typeface="Calibri" panose="020F0502020204030204" pitchFamily="34" charset="0"/>
              </a:rPr>
              <a:t>Kulliyadda Umulisada iyo Gynokolojia Mareykanka (American College of Obstetricians and Gynecologists) waxay ku tallisay in talaalka COVID-19 la siiyo dumarka xaamilada iyo kuwa naas nuujiya.</a:t>
            </a:r>
            <a:endParaRPr lang="so-SO" sz="2400" dirty="0">
              <a:latin typeface="Calibri" panose="020F0502020204030204" pitchFamily="34" charset="0"/>
              <a:ea typeface="Calibri" panose="020F0502020204030204" pitchFamily="34" charset="0"/>
              <a:cs typeface="Calibri" panose="020F0502020204030204" pitchFamily="34" charset="0"/>
            </a:endParaRPr>
          </a:p>
          <a:p>
            <a:pPr marL="342900" marR="196215" indent="-342900" algn="l" rtl="0">
              <a:lnSpc>
                <a:spcPct val="95000"/>
              </a:lnSpc>
              <a:spcBef>
                <a:spcPts val="0"/>
              </a:spcBef>
              <a:spcAft>
                <a:spcPts val="0"/>
              </a:spcAft>
              <a:buFont typeface="Arial" panose="020B0604020202020204" pitchFamily="34" charset="0"/>
              <a:buChar char="•"/>
            </a:pPr>
            <a:endParaRPr lang="so-SO" sz="2400" dirty="0">
              <a:effectLst/>
              <a:latin typeface="Calibri" panose="020F0502020204030204" pitchFamily="34" charset="0"/>
              <a:ea typeface="Calibri" panose="020F0502020204030204" pitchFamily="34" charset="0"/>
              <a:cs typeface="Calibri" panose="020F0502020204030204" pitchFamily="34" charset="0"/>
            </a:endParaRPr>
          </a:p>
          <a:p>
            <a:pPr marL="342900" marR="196215" indent="-342900" algn="l" rtl="0">
              <a:lnSpc>
                <a:spcPct val="95000"/>
              </a:lnSpc>
              <a:spcBef>
                <a:spcPts val="0"/>
              </a:spcBef>
              <a:spcAft>
                <a:spcPts val="0"/>
              </a:spcAft>
              <a:buFont typeface="Arial" panose="020B0604020202020204" pitchFamily="34" charset="0"/>
              <a:buChar char="•"/>
            </a:pPr>
            <a:r>
              <a:rPr lang="en-US" sz="2400" b="0" i="0" u="none" baseline="0" dirty="0" err="1">
                <a:effectLst/>
                <a:latin typeface="Calibri" panose="020F0502020204030204" pitchFamily="34" charset="0"/>
                <a:ea typeface="Calibri" panose="020F0502020204030204" pitchFamily="34" charset="0"/>
                <a:cs typeface="Calibri" panose="020F0502020204030204" pitchFamily="34" charset="0"/>
              </a:rPr>
              <a:t>Faa’iidooyinka</a:t>
            </a:r>
            <a:r>
              <a:rPr lang="en-US" sz="2400" b="0" i="0" u="none" baseline="0" dirty="0">
                <a:effectLst/>
                <a:latin typeface="Calibri" panose="020F0502020204030204" pitchFamily="34" charset="0"/>
                <a:ea typeface="Calibri" panose="020F0502020204030204" pitchFamily="34" charset="0"/>
                <a:cs typeface="Calibri" panose="020F0502020204030204" pitchFamily="34" charset="0"/>
              </a:rPr>
              <a:t> </a:t>
            </a:r>
            <a:r>
              <a:rPr lang="en-US" sz="2400" b="0" i="0" u="none" baseline="0" dirty="0" err="1">
                <a:effectLst/>
                <a:latin typeface="Calibri" panose="020F0502020204030204" pitchFamily="34" charset="0"/>
                <a:ea typeface="Calibri" panose="020F0502020204030204" pitchFamily="34" charset="0"/>
                <a:cs typeface="Calibri" panose="020F0502020204030204" pitchFamily="34" charset="0"/>
              </a:rPr>
              <a:t>qaadashada</a:t>
            </a:r>
            <a:r>
              <a:rPr lang="en-US" sz="2400" b="0" i="0" u="none" baseline="0" dirty="0">
                <a:effectLst/>
                <a:latin typeface="Calibri" panose="020F0502020204030204" pitchFamily="34" charset="0"/>
                <a:ea typeface="Calibri" panose="020F0502020204030204" pitchFamily="34" charset="0"/>
                <a:cs typeface="Calibri" panose="020F0502020204030204" pitchFamily="34" charset="0"/>
              </a:rPr>
              <a:t> </a:t>
            </a:r>
            <a:r>
              <a:rPr lang="en-US" sz="2400" b="0" i="0" u="none" baseline="0" dirty="0" err="1">
                <a:effectLst/>
                <a:latin typeface="Calibri" panose="020F0502020204030204" pitchFamily="34" charset="0"/>
                <a:ea typeface="Calibri" panose="020F0502020204030204" pitchFamily="34" charset="0"/>
                <a:cs typeface="Calibri" panose="020F0502020204030204" pitchFamily="34" charset="0"/>
              </a:rPr>
              <a:t>tallaalka</a:t>
            </a:r>
            <a:r>
              <a:rPr lang="en-US" sz="2400" b="0" i="0" u="none" baseline="0" dirty="0">
                <a:effectLst/>
                <a:latin typeface="Calibri" panose="020F0502020204030204" pitchFamily="34" charset="0"/>
                <a:ea typeface="Calibri" panose="020F0502020204030204" pitchFamily="34" charset="0"/>
                <a:cs typeface="Calibri" panose="020F0502020204030204" pitchFamily="34" charset="0"/>
              </a:rPr>
              <a:t> COVID-19 </a:t>
            </a:r>
            <a:r>
              <a:rPr lang="en-US" sz="2400" b="0" i="0" u="none" baseline="0" dirty="0" err="1">
                <a:effectLst/>
                <a:latin typeface="Calibri" panose="020F0502020204030204" pitchFamily="34" charset="0"/>
                <a:ea typeface="Calibri" panose="020F0502020204030204" pitchFamily="34" charset="0"/>
                <a:cs typeface="Calibri" panose="020F0502020204030204" pitchFamily="34" charset="0"/>
              </a:rPr>
              <a:t>waxay</a:t>
            </a:r>
            <a:r>
              <a:rPr lang="en-US" sz="2400" b="0" i="0" u="none" baseline="0" dirty="0">
                <a:effectLst/>
                <a:latin typeface="Calibri" panose="020F0502020204030204" pitchFamily="34" charset="0"/>
                <a:ea typeface="Calibri" panose="020F0502020204030204" pitchFamily="34" charset="0"/>
                <a:cs typeface="Calibri" panose="020F0502020204030204" pitchFamily="34" charset="0"/>
              </a:rPr>
              <a:t> </a:t>
            </a:r>
            <a:r>
              <a:rPr lang="en-US" sz="2400" b="0" i="0" u="none" baseline="0" dirty="0" err="1">
                <a:effectLst/>
                <a:latin typeface="Calibri" panose="020F0502020204030204" pitchFamily="34" charset="0"/>
                <a:ea typeface="Calibri" panose="020F0502020204030204" pitchFamily="34" charset="0"/>
                <a:cs typeface="Calibri" panose="020F0502020204030204" pitchFamily="34" charset="0"/>
              </a:rPr>
              <a:t>ka</a:t>
            </a:r>
            <a:r>
              <a:rPr lang="en-US" sz="2400" b="0" i="0" u="none" baseline="0" dirty="0">
                <a:effectLst/>
                <a:latin typeface="Calibri" panose="020F0502020204030204" pitchFamily="34" charset="0"/>
                <a:ea typeface="Calibri" panose="020F0502020204030204" pitchFamily="34" charset="0"/>
                <a:cs typeface="Calibri" panose="020F0502020204030204" pitchFamily="34" charset="0"/>
              </a:rPr>
              <a:t> </a:t>
            </a:r>
            <a:r>
              <a:rPr lang="en-US" sz="2400" b="0" i="0" u="none" baseline="0" dirty="0" err="1">
                <a:effectLst/>
                <a:latin typeface="Calibri" panose="020F0502020204030204" pitchFamily="34" charset="0"/>
                <a:ea typeface="Calibri" panose="020F0502020204030204" pitchFamily="34" charset="0"/>
                <a:cs typeface="Calibri" panose="020F0502020204030204" pitchFamily="34" charset="0"/>
              </a:rPr>
              <a:t>miisaan</a:t>
            </a:r>
            <a:r>
              <a:rPr lang="en-US" sz="2400" b="0" i="0" u="none" baseline="0" dirty="0">
                <a:effectLst/>
                <a:latin typeface="Calibri" panose="020F0502020204030204" pitchFamily="34" charset="0"/>
                <a:ea typeface="Calibri" panose="020F0502020204030204" pitchFamily="34" charset="0"/>
                <a:cs typeface="Calibri" panose="020F0502020204030204" pitchFamily="34" charset="0"/>
              </a:rPr>
              <a:t> </a:t>
            </a:r>
            <a:r>
              <a:rPr lang="en-US" sz="2400" b="0" i="0" u="none" baseline="0" dirty="0" err="1">
                <a:effectLst/>
                <a:latin typeface="Calibri" panose="020F0502020204030204" pitchFamily="34" charset="0"/>
                <a:ea typeface="Calibri" panose="020F0502020204030204" pitchFamily="34" charset="0"/>
                <a:cs typeface="Calibri" panose="020F0502020204030204" pitchFamily="34" charset="0"/>
              </a:rPr>
              <a:t>bataa</a:t>
            </a:r>
            <a:r>
              <a:rPr lang="en-US" sz="2400" b="0" i="0" u="none" baseline="0" dirty="0">
                <a:effectLst/>
                <a:latin typeface="Calibri" panose="020F0502020204030204" pitchFamily="34" charset="0"/>
                <a:ea typeface="Calibri" panose="020F0502020204030204" pitchFamily="34" charset="0"/>
                <a:cs typeface="Calibri" panose="020F0502020204030204" pitchFamily="34" charset="0"/>
              </a:rPr>
              <a:t> </a:t>
            </a:r>
            <a:r>
              <a:rPr lang="en-US" sz="2400" b="0" i="0" u="none" baseline="0" dirty="0" err="1">
                <a:effectLst/>
                <a:latin typeface="Calibri" panose="020F0502020204030204" pitchFamily="34" charset="0"/>
                <a:ea typeface="Calibri" panose="020F0502020204030204" pitchFamily="34" charset="0"/>
                <a:cs typeface="Calibri" panose="020F0502020204030204" pitchFamily="34" charset="0"/>
              </a:rPr>
              <a:t>khatar</a:t>
            </a:r>
            <a:r>
              <a:rPr lang="en-US" sz="2400" b="0" i="0" u="none" baseline="0" dirty="0">
                <a:effectLst/>
                <a:latin typeface="Calibri" panose="020F0502020204030204" pitchFamily="34" charset="0"/>
                <a:ea typeface="Calibri" panose="020F0502020204030204" pitchFamily="34" charset="0"/>
                <a:cs typeface="Calibri" panose="020F0502020204030204" pitchFamily="34" charset="0"/>
              </a:rPr>
              <a:t> </a:t>
            </a:r>
            <a:r>
              <a:rPr lang="en-US" sz="2400" b="0" i="0" u="none" baseline="0" dirty="0" err="1">
                <a:effectLst/>
                <a:latin typeface="Calibri" panose="020F0502020204030204" pitchFamily="34" charset="0"/>
                <a:ea typeface="Calibri" panose="020F0502020204030204" pitchFamily="34" charset="0"/>
                <a:cs typeface="Calibri" panose="020F0502020204030204" pitchFamily="34" charset="0"/>
              </a:rPr>
              <a:t>kasta</a:t>
            </a:r>
            <a:r>
              <a:rPr lang="en-US" sz="2400" b="0" i="0" u="none" baseline="0" dirty="0">
                <a:effectLst/>
                <a:latin typeface="Calibri" panose="020F0502020204030204" pitchFamily="34" charset="0"/>
                <a:ea typeface="Calibri" panose="020F0502020204030204" pitchFamily="34" charset="0"/>
                <a:cs typeface="Calibri" panose="020F0502020204030204" pitchFamily="34" charset="0"/>
              </a:rPr>
              <a:t> </a:t>
            </a:r>
            <a:r>
              <a:rPr lang="en-US" sz="2400" b="0" i="0" u="none" baseline="0" dirty="0" err="1">
                <a:effectLst/>
                <a:latin typeface="Calibri" panose="020F0502020204030204" pitchFamily="34" charset="0"/>
                <a:ea typeface="Calibri" panose="020F0502020204030204" pitchFamily="34" charset="0"/>
                <a:cs typeface="Calibri" panose="020F0502020204030204" pitchFamily="34" charset="0"/>
              </a:rPr>
              <a:t>oo</a:t>
            </a:r>
            <a:r>
              <a:rPr lang="en-US" sz="2400" b="0" i="0" u="none" baseline="0" dirty="0">
                <a:effectLst/>
                <a:latin typeface="Calibri" panose="020F0502020204030204" pitchFamily="34" charset="0"/>
                <a:ea typeface="Calibri" panose="020F0502020204030204" pitchFamily="34" charset="0"/>
                <a:cs typeface="Calibri" panose="020F0502020204030204" pitchFamily="34" charset="0"/>
              </a:rPr>
              <a:t> la </a:t>
            </a:r>
            <a:r>
              <a:rPr lang="en-US" sz="2400" b="0" i="0" u="none" baseline="0" dirty="0" err="1">
                <a:effectLst/>
                <a:latin typeface="Calibri" panose="020F0502020204030204" pitchFamily="34" charset="0"/>
                <a:ea typeface="Calibri" panose="020F0502020204030204" pitchFamily="34" charset="0"/>
                <a:cs typeface="Calibri" panose="020F0502020204030204" pitchFamily="34" charset="0"/>
              </a:rPr>
              <a:t>og</a:t>
            </a:r>
            <a:r>
              <a:rPr lang="en-US" sz="2400" b="0" i="0" u="none" baseline="0" dirty="0">
                <a:effectLst/>
                <a:latin typeface="Calibri" panose="020F0502020204030204" pitchFamily="34" charset="0"/>
                <a:ea typeface="Calibri" panose="020F0502020204030204" pitchFamily="34" charset="0"/>
                <a:cs typeface="Calibri" panose="020F0502020204030204" pitchFamily="34" charset="0"/>
              </a:rPr>
              <a:t> </a:t>
            </a:r>
            <a:r>
              <a:rPr lang="en-US" sz="2400" b="0" i="0" u="none" baseline="0" dirty="0" err="1">
                <a:effectLst/>
                <a:latin typeface="Calibri" panose="020F0502020204030204" pitchFamily="34" charset="0"/>
                <a:ea typeface="Calibri" panose="020F0502020204030204" pitchFamily="34" charset="0"/>
                <a:cs typeface="Calibri" panose="020F0502020204030204" pitchFamily="34" charset="0"/>
              </a:rPr>
              <a:t>yahay</a:t>
            </a:r>
            <a:r>
              <a:rPr lang="en-US" sz="2400" b="0" i="0" u="none" baseline="0" dirty="0">
                <a:effectLst/>
                <a:latin typeface="Calibri" panose="020F0502020204030204" pitchFamily="34" charset="0"/>
                <a:ea typeface="Calibri" panose="020F0502020204030204" pitchFamily="34" charset="0"/>
                <a:cs typeface="Calibri" panose="020F0502020204030204" pitchFamily="34" charset="0"/>
              </a:rPr>
              <a:t> </a:t>
            </a:r>
            <a:r>
              <a:rPr lang="en-US" sz="2400" b="0" i="0" u="none" baseline="0" dirty="0" err="1">
                <a:effectLst/>
                <a:latin typeface="Calibri" panose="020F0502020204030204" pitchFamily="34" charset="0"/>
                <a:ea typeface="Calibri" panose="020F0502020204030204" pitchFamily="34" charset="0"/>
                <a:cs typeface="Calibri" panose="020F0502020204030204" pitchFamily="34" charset="0"/>
              </a:rPr>
              <a:t>oo</a:t>
            </a:r>
            <a:r>
              <a:rPr lang="en-US" sz="2400" b="0" i="0" u="none" baseline="0" dirty="0">
                <a:effectLst/>
                <a:latin typeface="Calibri" panose="020F0502020204030204" pitchFamily="34" charset="0"/>
                <a:ea typeface="Calibri" panose="020F0502020204030204" pitchFamily="34" charset="0"/>
                <a:cs typeface="Calibri" panose="020F0502020204030204" pitchFamily="34" charset="0"/>
              </a:rPr>
              <a:t> </a:t>
            </a:r>
            <a:r>
              <a:rPr lang="en-US" sz="2400" b="0" i="0" u="none" baseline="0" dirty="0" err="1">
                <a:effectLst/>
                <a:latin typeface="Calibri" panose="020F0502020204030204" pitchFamily="34" charset="0"/>
                <a:ea typeface="Calibri" panose="020F0502020204030204" pitchFamily="34" charset="0"/>
                <a:cs typeface="Calibri" panose="020F0502020204030204" pitchFamily="34" charset="0"/>
              </a:rPr>
              <a:t>suuragal</a:t>
            </a:r>
            <a:r>
              <a:rPr lang="en-US" sz="2400" b="0" i="0" u="none" baseline="0" dirty="0">
                <a:effectLst/>
                <a:latin typeface="Calibri" panose="020F0502020204030204" pitchFamily="34" charset="0"/>
                <a:ea typeface="Calibri" panose="020F0502020204030204" pitchFamily="34" charset="0"/>
                <a:cs typeface="Calibri" panose="020F0502020204030204" pitchFamily="34" charset="0"/>
              </a:rPr>
              <a:t> </a:t>
            </a:r>
            <a:r>
              <a:rPr lang="en-US" sz="2400" b="0" i="0" u="none" baseline="0" dirty="0" err="1">
                <a:effectLst/>
                <a:latin typeface="Calibri" panose="020F0502020204030204" pitchFamily="34" charset="0"/>
                <a:ea typeface="Calibri" panose="020F0502020204030204" pitchFamily="34" charset="0"/>
                <a:cs typeface="Calibri" panose="020F0502020204030204" pitchFamily="34" charset="0"/>
              </a:rPr>
              <a:t>oo</a:t>
            </a:r>
            <a:r>
              <a:rPr lang="en-US" sz="2400" b="0" i="0" u="none" baseline="0" dirty="0">
                <a:effectLst/>
                <a:latin typeface="Calibri" panose="020F0502020204030204" pitchFamily="34" charset="0"/>
                <a:ea typeface="Calibri" panose="020F0502020204030204" pitchFamily="34" charset="0"/>
                <a:cs typeface="Calibri" panose="020F0502020204030204" pitchFamily="34" charset="0"/>
              </a:rPr>
              <a:t> </a:t>
            </a:r>
            <a:r>
              <a:rPr lang="en-US" sz="2400" b="0" i="0" u="none" baseline="0" dirty="0" err="1">
                <a:effectLst/>
                <a:latin typeface="Calibri" panose="020F0502020204030204" pitchFamily="34" charset="0"/>
                <a:ea typeface="Calibri" panose="020F0502020204030204" pitchFamily="34" charset="0"/>
                <a:cs typeface="Calibri" panose="020F0502020204030204" pitchFamily="34" charset="0"/>
              </a:rPr>
              <a:t>tallaalka</a:t>
            </a:r>
            <a:r>
              <a:rPr lang="en-US" sz="2400" b="0" i="0" u="none" baseline="0" dirty="0">
                <a:effectLst/>
                <a:latin typeface="Calibri" panose="020F0502020204030204" pitchFamily="34" charset="0"/>
                <a:ea typeface="Calibri" panose="020F0502020204030204" pitchFamily="34" charset="0"/>
                <a:cs typeface="Calibri" panose="020F0502020204030204" pitchFamily="34" charset="0"/>
              </a:rPr>
              <a:t> ah </a:t>
            </a:r>
            <a:r>
              <a:rPr lang="en-US" sz="2400" b="0" i="0" u="none" baseline="0" dirty="0" err="1">
                <a:effectLst/>
                <a:latin typeface="Calibri" panose="020F0502020204030204" pitchFamily="34" charset="0"/>
                <a:ea typeface="Calibri" panose="020F0502020204030204" pitchFamily="34" charset="0"/>
                <a:cs typeface="Calibri" panose="020F0502020204030204" pitchFamily="34" charset="0"/>
              </a:rPr>
              <a:t>muddad</a:t>
            </a:r>
            <a:r>
              <a:rPr lang="en-US" sz="2400" dirty="0" err="1">
                <a:latin typeface="Calibri" panose="020F0502020204030204" pitchFamily="34" charset="0"/>
                <a:ea typeface="Calibri" panose="020F0502020204030204" pitchFamily="34" charset="0"/>
                <a:cs typeface="Calibri" panose="020F0502020204030204" pitchFamily="34" charset="0"/>
              </a:rPr>
              <a:t>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uurka</a:t>
            </a:r>
            <a:r>
              <a:rPr lang="en-US" sz="2400" dirty="0">
                <a:latin typeface="Calibri" panose="020F0502020204030204" pitchFamily="34" charset="0"/>
                <a:ea typeface="Calibri" panose="020F0502020204030204" pitchFamily="34" charset="0"/>
                <a:cs typeface="Calibri" panose="020F0502020204030204" pitchFamily="34" charset="0"/>
              </a:rPr>
              <a:t>.</a:t>
            </a:r>
            <a:endParaRPr lang="so-SO" sz="2400" dirty="0">
              <a:latin typeface="Calibri" panose="020F0502020204030204" pitchFamily="34" charset="0"/>
              <a:ea typeface="Calibri" panose="020F0502020204030204" pitchFamily="34" charset="0"/>
              <a:cs typeface="Calibri" panose="020F0502020204030204" pitchFamily="34" charset="0"/>
            </a:endParaRPr>
          </a:p>
          <a:p>
            <a:pPr marL="342900" marR="196215" indent="-342900" algn="l" rtl="0">
              <a:lnSpc>
                <a:spcPct val="95000"/>
              </a:lnSpc>
              <a:spcBef>
                <a:spcPts val="0"/>
              </a:spcBef>
              <a:spcAft>
                <a:spcPts val="0"/>
              </a:spcAft>
              <a:buFont typeface="Arial" panose="020B0604020202020204" pitchFamily="34" charset="0"/>
              <a:buChar char="•"/>
            </a:pPr>
            <a:endParaRPr lang="so-SO" sz="2400" dirty="0">
              <a:effectLst/>
              <a:latin typeface="Calibri" panose="020F0502020204030204" pitchFamily="34" charset="0"/>
              <a:ea typeface="Calibri" panose="020F0502020204030204" pitchFamily="34" charset="0"/>
              <a:cs typeface="Calibri" panose="020F0502020204030204" pitchFamily="34" charset="0"/>
            </a:endParaRPr>
          </a:p>
          <a:p>
            <a:pPr marL="342900" marR="196215" indent="-342900" algn="l" rtl="0">
              <a:lnSpc>
                <a:spcPct val="95000"/>
              </a:lnSpc>
              <a:spcBef>
                <a:spcPts val="0"/>
              </a:spcBef>
              <a:spcAft>
                <a:spcPts val="0"/>
              </a:spcAft>
              <a:buFont typeface="Arial" panose="020B0604020202020204" pitchFamily="34" charset="0"/>
              <a:buChar char="•"/>
            </a:pPr>
            <a:r>
              <a:rPr lang="so-SO" sz="2400" b="0" i="0" u="none" baseline="0" dirty="0">
                <a:effectLst/>
                <a:latin typeface="Calibri" panose="020F0502020204030204" pitchFamily="34" charset="0"/>
                <a:ea typeface="Calibri" panose="020F0502020204030204" pitchFamily="34" charset="0"/>
                <a:cs typeface="Calibri" panose="020F0502020204030204" pitchFamily="34" charset="0"/>
              </a:rPr>
              <a:t>Waxaan ogsoonahay in xanuunka COVID-19 waqtiga xaamilonimada kordhin karto halista xanuun darran iyo laga yaabo in uu kordhiyo halista natiijada sida dhicinta.</a:t>
            </a:r>
          </a:p>
          <a:p>
            <a:pPr marL="342900" marR="196215" indent="-342900" algn="l" rtl="0">
              <a:lnSpc>
                <a:spcPct val="95000"/>
              </a:lnSpc>
              <a:spcBef>
                <a:spcPts val="0"/>
              </a:spcBef>
              <a:spcAft>
                <a:spcPts val="0"/>
              </a:spcAft>
              <a:buFont typeface="Arial" panose="020B0604020202020204" pitchFamily="34" charset="0"/>
              <a:buChar char="•"/>
            </a:pPr>
            <a:endParaRPr lang="so-SO" sz="2400" dirty="0">
              <a:effectLst/>
              <a:latin typeface="Calibri" panose="020F0502020204030204" pitchFamily="34" charset="0"/>
              <a:ea typeface="Calibri" panose="020F0502020204030204" pitchFamily="34" charset="0"/>
              <a:cs typeface="Calibri" panose="020F0502020204030204" pitchFamily="34" charset="0"/>
            </a:endParaRPr>
          </a:p>
          <a:p>
            <a:pPr marL="342900" marR="196215" indent="-342900" algn="l" rtl="0">
              <a:lnSpc>
                <a:spcPct val="95000"/>
              </a:lnSpc>
              <a:spcBef>
                <a:spcPts val="0"/>
              </a:spcBef>
              <a:spcAft>
                <a:spcPts val="0"/>
              </a:spcAft>
              <a:buFont typeface="Arial" panose="020B0604020202020204" pitchFamily="34" charset="0"/>
              <a:buChar char="•"/>
            </a:pPr>
            <a:r>
              <a:rPr lang="so-SO" sz="2400" b="0" i="0" u="none" baseline="0" dirty="0">
                <a:effectLst/>
                <a:latin typeface="Calibri" panose="020F0502020204030204" pitchFamily="34" charset="0"/>
                <a:ea typeface="Calibri" panose="020F0502020204030204" pitchFamily="34" charset="0"/>
                <a:cs typeface="Calibri" panose="020F0502020204030204" pitchFamily="34" charset="0"/>
              </a:rPr>
              <a:t>Talaalka dumarka xaamilada ama naas nuujisa waa wax ay iyada doorato</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haddii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aad</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su’aal</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qabto</a:t>
            </a:r>
            <a:r>
              <a:rPr lang="en-US" sz="2400" dirty="0">
                <a:latin typeface="Calibri" panose="020F0502020204030204" pitchFamily="34" charset="0"/>
                <a:ea typeface="Calibri" panose="020F0502020204030204" pitchFamily="34" charset="0"/>
                <a:cs typeface="Calibri" panose="020F0502020204030204" pitchFamily="34" charset="0"/>
              </a:rPr>
              <a:t>, la </a:t>
            </a:r>
            <a:r>
              <a:rPr lang="en-US" sz="2400" dirty="0" err="1">
                <a:latin typeface="Calibri" panose="020F0502020204030204" pitchFamily="34" charset="0"/>
                <a:ea typeface="Calibri" panose="020F0502020204030204" pitchFamily="34" charset="0"/>
                <a:cs typeface="Calibri" panose="020F0502020204030204" pitchFamily="34" charset="0"/>
              </a:rPr>
              <a:t>hadal</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adeeg</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bixiyahaaga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daryeelka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caafimaadka</a:t>
            </a:r>
            <a:r>
              <a:rPr lang="so-SO" sz="2400" b="0" i="0" u="none" baseline="0" dirty="0">
                <a:effectLst/>
                <a:latin typeface="Calibri" panose="020F0502020204030204" pitchFamily="34" charset="0"/>
                <a:ea typeface="Calibri" panose="020F0502020204030204" pitchFamily="34" charset="0"/>
                <a:cs typeface="Calibri" panose="020F0502020204030204" pitchFamily="34" charset="0"/>
              </a:rPr>
              <a:t>. </a:t>
            </a:r>
            <a:endParaRPr lang="so-SO"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rtl="0">
              <a:spcBef>
                <a:spcPts val="300"/>
              </a:spcBef>
              <a:spcAft>
                <a:spcPts val="300"/>
              </a:spcAft>
              <a:buNone/>
            </a:pPr>
            <a:endParaRPr lang="so-SO"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lgn="l" rtl="0"/>
            <a:endParaRPr lang="so-SO"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9321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a:latin typeface="Calibri" panose="020F0502020204030204" pitchFamily="34" charset="0"/>
                <a:cs typeface="Calibri" panose="020F0502020204030204" pitchFamily="34" charset="0"/>
              </a:rPr>
              <a:t>Talaalada COVID-19 ammaan miyay u yahiin caruurta?</a:t>
            </a:r>
          </a:p>
        </p:txBody>
      </p:sp>
      <p:sp>
        <p:nvSpPr>
          <p:cNvPr id="4" name="Rectangle 3">
            <a:extLst>
              <a:ext uri="{FF2B5EF4-FFF2-40B4-BE49-F238E27FC236}">
                <a16:creationId xmlns:a16="http://schemas.microsoft.com/office/drawing/2014/main" id="{FF069143-FE01-453C-934A-DAA4862AED31}"/>
              </a:ext>
            </a:extLst>
          </p:cNvPr>
          <p:cNvSpPr/>
          <p:nvPr/>
        </p:nvSpPr>
        <p:spPr>
          <a:xfrm>
            <a:off x="329331" y="1117812"/>
            <a:ext cx="6774854" cy="6370975"/>
          </a:xfrm>
          <a:prstGeom prst="rect">
            <a:avLst/>
          </a:prstGeom>
        </p:spPr>
        <p:txBody>
          <a:bodyPr wrap="square">
            <a:spAutoFit/>
          </a:bodyPr>
          <a:lstStyle/>
          <a:p>
            <a:pPr algn="l" rtl="0"/>
            <a:r>
              <a:rPr lang="en-US" sz="2400" dirty="0" err="1">
                <a:latin typeface="Calibri" panose="020F0502020204030204" pitchFamily="34" charset="0"/>
                <a:cs typeface="Calibri" panose="020F0502020204030204" pitchFamily="34" charset="0"/>
              </a:rPr>
              <a:t>Haa</a:t>
            </a:r>
            <a:endParaRPr lang="en-US" sz="2400" dirty="0">
              <a:latin typeface="Calibri" panose="020F0502020204030204" pitchFamily="34" charset="0"/>
              <a:cs typeface="Calibri" panose="020F0502020204030204" pitchFamily="34" charset="0"/>
            </a:endParaRPr>
          </a:p>
          <a:p>
            <a:pPr marL="342900" indent="-342900" algn="l" rtl="0">
              <a:buFont typeface="Arial" panose="020B0604020202020204" pitchFamily="34" charset="0"/>
              <a:buChar char="•"/>
            </a:pPr>
            <a:r>
              <a:rPr lang="en-US" sz="2400" dirty="0">
                <a:latin typeface="Calibri" panose="020F0502020204030204" pitchFamily="34" charset="0"/>
                <a:cs typeface="Calibri" panose="020F0502020204030204" pitchFamily="34" charset="0"/>
              </a:rPr>
              <a:t>CDC </a:t>
            </a:r>
            <a:r>
              <a:rPr lang="en-US" sz="2400" dirty="0" err="1">
                <a:latin typeface="Calibri" panose="020F0502020204030204" pitchFamily="34" charset="0"/>
                <a:cs typeface="Calibri" panose="020F0502020204030204" pitchFamily="34" charset="0"/>
              </a:rPr>
              <a:t>waxay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talinaysaa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qof</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kasta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oo</a:t>
            </a:r>
            <a:r>
              <a:rPr lang="en-US" sz="2400" dirty="0">
                <a:latin typeface="Calibri" panose="020F0502020204030204" pitchFamily="34" charset="0"/>
                <a:cs typeface="Calibri" panose="020F0502020204030204" pitchFamily="34" charset="0"/>
              </a:rPr>
              <a:t> ah </a:t>
            </a:r>
            <a:r>
              <a:rPr lang="en-US" sz="2400" dirty="0" err="1">
                <a:latin typeface="Calibri" panose="020F0502020204030204" pitchFamily="34" charset="0"/>
                <a:cs typeface="Calibri" panose="020F0502020204030204" pitchFamily="34" charset="0"/>
              </a:rPr>
              <a:t>da’da</a:t>
            </a:r>
            <a:r>
              <a:rPr lang="en-US" sz="2400" dirty="0">
                <a:latin typeface="Calibri" panose="020F0502020204030204" pitchFamily="34" charset="0"/>
                <a:cs typeface="Calibri" panose="020F0502020204030204" pitchFamily="34" charset="0"/>
              </a:rPr>
              <a:t> 5</a:t>
            </a:r>
          </a:p>
          <a:p>
            <a:pPr algn="l" rtl="0"/>
            <a:r>
              <a:rPr lang="en-US" sz="2400" dirty="0">
                <a:latin typeface="Calibri" panose="020F0502020204030204" pitchFamily="34" charset="0"/>
                <a:cs typeface="Calibri" panose="020F0502020204030204" pitchFamily="34" charset="0"/>
              </a:rPr>
              <a:t>Iyo ka </a:t>
            </a:r>
            <a:r>
              <a:rPr lang="en-US" sz="2400" dirty="0" err="1">
                <a:latin typeface="Calibri" panose="020F0502020204030204" pitchFamily="34" charset="0"/>
                <a:cs typeface="Calibri" panose="020F0502020204030204" pitchFamily="34" charset="0"/>
              </a:rPr>
              <a:t>wayn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inay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qaataan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tallaalka</a:t>
            </a:r>
            <a:r>
              <a:rPr lang="en-US" sz="2400" dirty="0">
                <a:latin typeface="Calibri" panose="020F0502020204030204" pitchFamily="34" charset="0"/>
                <a:cs typeface="Calibri" panose="020F0502020204030204" pitchFamily="34" charset="0"/>
              </a:rPr>
              <a:t> COVID-19.</a:t>
            </a:r>
          </a:p>
          <a:p>
            <a:pPr algn="l" rtl="0"/>
            <a:endParaRPr lang="en-US" sz="2400" dirty="0">
              <a:latin typeface="Calibri" panose="020F0502020204030204" pitchFamily="34" charset="0"/>
              <a:cs typeface="Calibri" panose="020F0502020204030204" pitchFamily="34" charset="0"/>
            </a:endParaRPr>
          </a:p>
          <a:p>
            <a:pPr marL="342900" indent="-342900" algn="l" rtl="0">
              <a:buFont typeface="Arial" panose="020B0604020202020204" pitchFamily="34" charset="0"/>
              <a:buChar char="•"/>
            </a:pPr>
            <a:r>
              <a:rPr lang="en-US" sz="2400" dirty="0" err="1">
                <a:latin typeface="Calibri" panose="020F0502020204030204" pitchFamily="34" charset="0"/>
                <a:cs typeface="Calibri" panose="020F0502020204030204" pitchFamily="34" charset="0"/>
              </a:rPr>
              <a:t>Saynis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yahanadaayaa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sameeyay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tijaabooyin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caafimaad</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kumaan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carruur</a:t>
            </a:r>
            <a:r>
              <a:rPr lang="en-US" sz="2400" dirty="0">
                <a:latin typeface="Calibri" panose="020F0502020204030204" pitchFamily="34" charset="0"/>
                <a:cs typeface="Calibri" panose="020F0502020204030204" pitchFamily="34" charset="0"/>
              </a:rPr>
              <a:t> ah </a:t>
            </a:r>
            <a:r>
              <a:rPr lang="en-US" sz="2400" dirty="0" err="1">
                <a:latin typeface="Calibri" panose="020F0502020204030204" pitchFamily="34" charset="0"/>
                <a:cs typeface="Calibri" panose="020F0502020204030204" pitchFamily="34" charset="0"/>
              </a:rPr>
              <a:t>oo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go’aamiyay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waxtarka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iyo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badbaadada</a:t>
            </a:r>
            <a:endParaRPr lang="en-US" sz="2400" dirty="0">
              <a:latin typeface="Calibri" panose="020F0502020204030204" pitchFamily="34" charset="0"/>
              <a:cs typeface="Calibri" panose="020F0502020204030204" pitchFamily="34" charset="0"/>
            </a:endParaRPr>
          </a:p>
          <a:p>
            <a:pPr marL="342900" indent="-342900" algn="l" rtl="0">
              <a:buFont typeface="Arial" panose="020B0604020202020204" pitchFamily="34" charset="0"/>
              <a:buChar char="•"/>
            </a:pPr>
            <a:endParaRPr lang="en-US" sz="2400" b="0" i="0" u="none" baseline="0" dirty="0">
              <a:latin typeface="Calibri" panose="020F0502020204030204" pitchFamily="34" charset="0"/>
              <a:cs typeface="Calibri" panose="020F0502020204030204" pitchFamily="34" charset="0"/>
            </a:endParaRPr>
          </a:p>
          <a:p>
            <a:pPr marL="342900" indent="-34290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Talaalka Pfizer waxaa loo ogoladaay dadka jira </a:t>
            </a:r>
            <a:r>
              <a:rPr lang="en-US" sz="2400" dirty="0">
                <a:latin typeface="Calibri" panose="020F0502020204030204" pitchFamily="34" charset="0"/>
                <a:cs typeface="Calibri" panose="020F0502020204030204" pitchFamily="34" charset="0"/>
              </a:rPr>
              <a:t>5</a:t>
            </a:r>
            <a:r>
              <a:rPr lang="so-SO" sz="2400" b="0" i="0" u="none" baseline="0" dirty="0">
                <a:latin typeface="Calibri" panose="020F0502020204030204" pitchFamily="34" charset="0"/>
                <a:cs typeface="Calibri" panose="020F0502020204030204" pitchFamily="34" charset="0"/>
              </a:rPr>
              <a:t> sanno iyo kuwa ka weyn</a:t>
            </a:r>
            <a:r>
              <a:rPr lang="en-US" sz="2400" b="0" i="0" u="none" baseline="0" dirty="0">
                <a:latin typeface="Calibri" panose="020F0502020204030204" pitchFamily="34" charset="0"/>
                <a:cs typeface="Calibri" panose="020F0502020204030204" pitchFamily="34" charset="0"/>
              </a:rPr>
              <a:t> </a:t>
            </a:r>
            <a:r>
              <a:rPr lang="en-US" sz="2400" b="0" i="0" u="none" baseline="0" dirty="0" err="1">
                <a:latin typeface="Calibri" panose="020F0502020204030204" pitchFamily="34" charset="0"/>
                <a:cs typeface="Calibri" panose="020F0502020204030204" pitchFamily="34" charset="0"/>
              </a:rPr>
              <a:t>oo</a:t>
            </a:r>
            <a:r>
              <a:rPr lang="en-US" sz="2400" b="0" i="0" u="none" baseline="0" dirty="0">
                <a:latin typeface="Calibri" panose="020F0502020204030204" pitchFamily="34" charset="0"/>
                <a:cs typeface="Calibri" panose="020F0502020204030204" pitchFamily="34" charset="0"/>
              </a:rPr>
              <a:t> </a:t>
            </a:r>
            <a:r>
              <a:rPr lang="en-US" sz="2400" b="0" i="0" u="none" baseline="0" dirty="0" err="1">
                <a:latin typeface="Calibri" panose="020F0502020204030204" pitchFamily="34" charset="0"/>
                <a:cs typeface="Calibri" panose="020F0502020204030204" pitchFamily="34" charset="0"/>
              </a:rPr>
              <a:t>haysta</a:t>
            </a:r>
            <a:r>
              <a:rPr lang="en-US" sz="2400" b="0" i="0" u="none" baseline="0" dirty="0">
                <a:latin typeface="Calibri" panose="020F0502020204030204" pitchFamily="34" charset="0"/>
                <a:cs typeface="Calibri" panose="020F0502020204030204" pitchFamily="34" charset="0"/>
              </a:rPr>
              <a:t> </a:t>
            </a:r>
            <a:r>
              <a:rPr lang="en-US" sz="2400" b="0" i="0" u="none" baseline="0" dirty="0" err="1">
                <a:latin typeface="Calibri" panose="020F0502020204030204" pitchFamily="34" charset="0"/>
                <a:cs typeface="Calibri" panose="020F0502020204030204" pitchFamily="34" charset="0"/>
              </a:rPr>
              <a:t>oggolaanshaha</a:t>
            </a:r>
            <a:r>
              <a:rPr lang="en-US" sz="2400" b="0" i="0" u="none" dirty="0">
                <a:latin typeface="Calibri" panose="020F0502020204030204" pitchFamily="34" charset="0"/>
                <a:cs typeface="Calibri" panose="020F0502020204030204" pitchFamily="34" charset="0"/>
              </a:rPr>
              <a:t> </a:t>
            </a:r>
            <a:r>
              <a:rPr lang="en-US" sz="2400" b="0" i="0" u="none" dirty="0" err="1">
                <a:latin typeface="Calibri" panose="020F0502020204030204" pitchFamily="34" charset="0"/>
                <a:cs typeface="Calibri" panose="020F0502020204030204" pitchFamily="34" charset="0"/>
              </a:rPr>
              <a:t>buuxa</a:t>
            </a:r>
            <a:r>
              <a:rPr lang="en-US" sz="2400" b="0" i="0" u="none" dirty="0">
                <a:latin typeface="Calibri" panose="020F0502020204030204" pitchFamily="34" charset="0"/>
                <a:cs typeface="Calibri" panose="020F0502020204030204" pitchFamily="34" charset="0"/>
              </a:rPr>
              <a:t> </a:t>
            </a:r>
            <a:r>
              <a:rPr lang="en-US" sz="2400" b="0" i="0" u="none" dirty="0" err="1">
                <a:latin typeface="Calibri" panose="020F0502020204030204" pitchFamily="34" charset="0"/>
                <a:cs typeface="Calibri" panose="020F0502020204030204" pitchFamily="34" charset="0"/>
              </a:rPr>
              <a:t>ee</a:t>
            </a:r>
            <a:r>
              <a:rPr lang="en-US" sz="2400" b="0" i="0" u="none" dirty="0">
                <a:latin typeface="Calibri" panose="020F0502020204030204" pitchFamily="34" charset="0"/>
                <a:cs typeface="Calibri" panose="020F0502020204030204" pitchFamily="34" charset="0"/>
              </a:rPr>
              <a:t> </a:t>
            </a:r>
            <a:r>
              <a:rPr lang="en-US" sz="2400" b="0" i="0" u="none" dirty="0" err="1">
                <a:latin typeface="Calibri" panose="020F0502020204030204" pitchFamily="34" charset="0"/>
                <a:cs typeface="Calibri" panose="020F0502020204030204" pitchFamily="34" charset="0"/>
              </a:rPr>
              <a:t>dadka</a:t>
            </a:r>
            <a:r>
              <a:rPr lang="en-US" sz="2400" b="0" i="0" u="none" dirty="0">
                <a:latin typeface="Calibri" panose="020F0502020204030204" pitchFamily="34" charset="0"/>
                <a:cs typeface="Calibri" panose="020F0502020204030204" pitchFamily="34" charset="0"/>
              </a:rPr>
              <a:t> </a:t>
            </a:r>
            <a:r>
              <a:rPr lang="en-US" sz="2400" b="0" i="0" u="none" dirty="0" err="1">
                <a:latin typeface="Calibri" panose="020F0502020204030204" pitchFamily="34" charset="0"/>
                <a:cs typeface="Calibri" panose="020F0502020204030204" pitchFamily="34" charset="0"/>
              </a:rPr>
              <a:t>da’aha</a:t>
            </a:r>
            <a:r>
              <a:rPr lang="en-US" sz="2400" b="0" i="0" u="none" dirty="0">
                <a:latin typeface="Calibri" panose="020F0502020204030204" pitchFamily="34" charset="0"/>
                <a:cs typeface="Calibri" panose="020F0502020204030204" pitchFamily="34" charset="0"/>
              </a:rPr>
              <a:t> 16 </a:t>
            </a:r>
            <a:r>
              <a:rPr lang="en-US" sz="2400" b="0" i="0" u="none" dirty="0" err="1">
                <a:latin typeface="Calibri" panose="020F0502020204030204" pitchFamily="34" charset="0"/>
                <a:cs typeface="Calibri" panose="020F0502020204030204" pitchFamily="34" charset="0"/>
              </a:rPr>
              <a:t>iyo</a:t>
            </a:r>
            <a:r>
              <a:rPr lang="en-US" sz="2400" b="0" i="0" u="none" dirty="0">
                <a:latin typeface="Calibri" panose="020F0502020204030204" pitchFamily="34" charset="0"/>
                <a:cs typeface="Calibri" panose="020F0502020204030204" pitchFamily="34" charset="0"/>
              </a:rPr>
              <a:t> </a:t>
            </a:r>
            <a:r>
              <a:rPr lang="en-US" sz="2400" b="0" i="0" u="none" dirty="0" err="1">
                <a:latin typeface="Calibri" panose="020F0502020204030204" pitchFamily="34" charset="0"/>
                <a:cs typeface="Calibri" panose="020F0502020204030204" pitchFamily="34" charset="0"/>
              </a:rPr>
              <a:t>ka</a:t>
            </a:r>
            <a:r>
              <a:rPr lang="en-US" sz="2400" b="0" i="0" u="none" dirty="0">
                <a:latin typeface="Calibri" panose="020F0502020204030204" pitchFamily="34" charset="0"/>
                <a:cs typeface="Calibri" panose="020F0502020204030204" pitchFamily="34" charset="0"/>
              </a:rPr>
              <a:t> </a:t>
            </a:r>
            <a:r>
              <a:rPr lang="en-US" sz="2400" b="0" i="0" u="none" dirty="0" err="1">
                <a:latin typeface="Calibri" panose="020F0502020204030204" pitchFamily="34" charset="0"/>
                <a:cs typeface="Calibri" panose="020F0502020204030204" pitchFamily="34" charset="0"/>
              </a:rPr>
              <a:t>wayn</a:t>
            </a:r>
            <a:r>
              <a:rPr lang="so-SO" sz="2400" b="0" i="0" u="none" baseline="0" dirty="0">
                <a:latin typeface="Calibri" panose="020F0502020204030204" pitchFamily="34" charset="0"/>
                <a:cs typeface="Calibri" panose="020F0502020204030204" pitchFamily="34" charset="0"/>
              </a:rPr>
              <a:t>.</a:t>
            </a:r>
          </a:p>
          <a:p>
            <a:pPr marL="342900" indent="-342900" algn="l" rtl="0">
              <a:buFont typeface="Arial" panose="020B0604020202020204" pitchFamily="34" charset="0"/>
              <a:buChar char="•"/>
            </a:pPr>
            <a:endParaRPr lang="so-SO" sz="2400" dirty="0">
              <a:latin typeface="Calibri" panose="020F0502020204030204" pitchFamily="34" charset="0"/>
              <a:cs typeface="Calibri" panose="020F0502020204030204" pitchFamily="34" charset="0"/>
            </a:endParaRPr>
          </a:p>
          <a:p>
            <a:pPr marL="342900" indent="-34290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Talaalada Moderna iyo Johnson &amp; Johnson waxaa loo fasaxay dadka jira 18 sanno ama ka weyn. </a:t>
            </a:r>
          </a:p>
          <a:p>
            <a:pPr algn="l" rtl="0"/>
            <a:endParaRPr lang="so-SO" sz="2400" dirty="0">
              <a:latin typeface="Calibri" panose="020F0502020204030204" pitchFamily="34" charset="0"/>
              <a:cs typeface="Calibri" panose="020F0502020204030204" pitchFamily="34" charset="0"/>
            </a:endParaRPr>
          </a:p>
          <a:p>
            <a:pPr algn="l" rtl="0"/>
            <a:r>
              <a:rPr lang="so-SO" sz="2400" b="0" i="0" u="none" baseline="0" dirty="0">
                <a:latin typeface="Calibri" panose="020F0502020204030204" pitchFamily="34" charset="0"/>
                <a:cs typeface="Calibri" panose="020F0502020204030204" pitchFamily="34" charset="0"/>
              </a:rPr>
              <a:t> </a:t>
            </a:r>
          </a:p>
          <a:p>
            <a:endParaRPr lang="so-SO"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rtl="0">
              <a:spcBef>
                <a:spcPts val="300"/>
              </a:spcBef>
              <a:spcAft>
                <a:spcPts val="300"/>
              </a:spcAft>
              <a:buNone/>
            </a:pPr>
            <a:endParaRPr lang="so-SO"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lgn="l" rtl="0"/>
            <a:endParaRPr lang="so-SO" sz="1600" dirty="0">
              <a:latin typeface="Calibri" panose="020F0502020204030204" pitchFamily="34" charset="0"/>
              <a:cs typeface="Calibri" panose="020F0502020204030204" pitchFamily="34" charset="0"/>
            </a:endParaRPr>
          </a:p>
        </p:txBody>
      </p:sp>
      <p:pic>
        <p:nvPicPr>
          <p:cNvPr id="7" name="Google Shape;611;p25" descr="Group of young people with arms around each other.">
            <a:extLst>
              <a:ext uri="{FF2B5EF4-FFF2-40B4-BE49-F238E27FC236}">
                <a16:creationId xmlns:a16="http://schemas.microsoft.com/office/drawing/2014/main" id="{3D504A1A-94AC-4E5D-B5A1-7388D5DD361F}"/>
              </a:ext>
            </a:extLst>
          </p:cNvPr>
          <p:cNvPicPr preferRelativeResize="0"/>
          <p:nvPr/>
        </p:nvPicPr>
        <p:blipFill>
          <a:blip r:embed="rId3">
            <a:alphaModFix/>
          </a:blip>
          <a:stretch>
            <a:fillRect/>
          </a:stretch>
        </p:blipFill>
        <p:spPr>
          <a:xfrm>
            <a:off x="6935831" y="1293662"/>
            <a:ext cx="5224824" cy="3703098"/>
          </a:xfrm>
          <a:prstGeom prst="rect">
            <a:avLst/>
          </a:prstGeom>
          <a:noFill/>
          <a:ln>
            <a:noFill/>
          </a:ln>
        </p:spPr>
      </p:pic>
    </p:spTree>
    <p:extLst>
      <p:ext uri="{BB962C8B-B14F-4D97-AF65-F5344CB8AC3E}">
        <p14:creationId xmlns:p14="http://schemas.microsoft.com/office/powerpoint/2010/main" val="1470512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dirty="0">
                <a:latin typeface="Calibri" panose="020F0502020204030204" pitchFamily="34" charset="0"/>
                <a:cs typeface="Calibri" panose="020F0502020204030204" pitchFamily="34" charset="0"/>
              </a:rPr>
              <a:t>Talaalka COVID-19 ma baddali doonaa DNA_</a:t>
            </a:r>
            <a:r>
              <a:rPr lang="en-US" sz="3200" dirty="0">
                <a:latin typeface="Calibri" panose="020F0502020204030204" pitchFamily="34" charset="0"/>
                <a:cs typeface="Calibri" panose="020F0502020204030204" pitchFamily="34" charset="0"/>
              </a:rPr>
              <a:t>d</a:t>
            </a:r>
            <a:r>
              <a:rPr lang="so-SO" sz="3200" b="1" i="0" u="none" baseline="0" dirty="0">
                <a:latin typeface="Calibri" panose="020F0502020204030204" pitchFamily="34" charset="0"/>
                <a:cs typeface="Calibri" panose="020F0502020204030204" pitchFamily="34" charset="0"/>
              </a:rPr>
              <a:t>a?</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3539430"/>
          </a:xfrm>
          <a:prstGeom prst="rect">
            <a:avLst/>
          </a:prstGeom>
        </p:spPr>
        <p:txBody>
          <a:bodyPr wrap="square">
            <a:spAutoFit/>
          </a:bodyPr>
          <a:lstStyle/>
          <a:p>
            <a:pPr marL="285750" indent="-28575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Maya. Talaalka COVID-19 ma </a:t>
            </a:r>
            <a:r>
              <a:rPr lang="en-US" sz="2400" b="0" i="0" u="none" baseline="0" dirty="0" err="1">
                <a:latin typeface="Calibri" panose="020F0502020204030204" pitchFamily="34" charset="0"/>
                <a:cs typeface="Calibri" panose="020F0502020204030204" pitchFamily="34" charset="0"/>
              </a:rPr>
              <a:t>baddalo</a:t>
            </a:r>
            <a:r>
              <a:rPr lang="so-SO" sz="2400" b="0" i="0" u="none" baseline="0" dirty="0">
                <a:latin typeface="Calibri" panose="020F0502020204030204" pitchFamily="34" charset="0"/>
                <a:cs typeface="Calibri" panose="020F0502020204030204" pitchFamily="34" charset="0"/>
              </a:rPr>
              <a:t> ama sinna xariir lama laha DNA_da.</a:t>
            </a:r>
          </a:p>
          <a:p>
            <a:endParaRPr lang="so-SO" sz="2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Talaalka wuxuu baraa siistemkena difaaca sida loola diriro firus khaas ah. </a:t>
            </a:r>
          </a:p>
          <a:p>
            <a:pPr marL="285750" indent="-285750" algn="l" rtl="0">
              <a:buFont typeface="Arial" panose="020B0604020202020204" pitchFamily="34" charset="0"/>
              <a:buChar char="•"/>
            </a:pPr>
            <a:endParaRPr lang="so-SO" sz="2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Si uu u sameeyo shaqadiisa, talaalka COVID-19 uma baahna in uu galo gudaha nukleaska unugga, oo ah meesha DNA_dena ku jirto. Tan macnaheeda waxay tahay in talaalka uusan marna la xariirin DNA mana jirto si uu isu baddalo. </a:t>
            </a:r>
          </a:p>
          <a:p>
            <a:pPr algn="l" rtl="0"/>
            <a:r>
              <a:rPr lang="so-SO" sz="2400" b="0" i="0" u="none" baseline="0" dirty="0"/>
              <a:t> </a:t>
            </a:r>
          </a:p>
          <a:p>
            <a:endParaRPr lang="so-SO" sz="3200" b="1" dirty="0"/>
          </a:p>
        </p:txBody>
      </p:sp>
    </p:spTree>
    <p:extLst>
      <p:ext uri="{BB962C8B-B14F-4D97-AF65-F5344CB8AC3E}">
        <p14:creationId xmlns:p14="http://schemas.microsoft.com/office/powerpoint/2010/main" val="4183109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a:latin typeface="Calibri" panose="020F0502020204030204" pitchFamily="34" charset="0"/>
                <a:cs typeface="Calibri" panose="020F0502020204030204" pitchFamily="34" charset="0"/>
              </a:rPr>
              <a:t>Talaalka wax miyuu ka qaban doonaa noocyada COVID-19?</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2041597"/>
            <a:ext cx="8627328" cy="3638175"/>
          </a:xfrm>
          <a:prstGeom prst="rect">
            <a:avLst/>
          </a:prstGeom>
        </p:spPr>
        <p:txBody>
          <a:bodyPr wrap="square">
            <a:spAutoFit/>
          </a:bodyPr>
          <a:lstStyle/>
          <a:p>
            <a:pPr marL="342900" indent="-342900" algn="l" rtl="0">
              <a:lnSpc>
                <a:spcPct val="96000"/>
              </a:lnSpc>
              <a:buFont typeface="Arial" panose="020B0604020202020204" pitchFamily="34" charset="0"/>
              <a:buChar char="•"/>
              <a:tabLst>
                <a:tab pos="457200" algn="l"/>
              </a:tabLst>
            </a:pPr>
            <a:r>
              <a:rPr lang="so-SO" sz="2400" b="0" i="0" u="non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Waa caadi in firusyada isbaddalaan inta ay sii faafaan, iyo in noocyo cusub soo baxaan. </a:t>
            </a:r>
          </a:p>
          <a:p>
            <a:pPr marL="342900" marR="0" lvl="0" indent="-342900" algn="l" rtl="0">
              <a:lnSpc>
                <a:spcPct val="96000"/>
              </a:lnSpc>
              <a:spcBef>
                <a:spcPts val="0"/>
              </a:spcBef>
              <a:spcAft>
                <a:spcPts val="0"/>
              </a:spcAft>
              <a:buFont typeface="Arial" panose="020B0604020202020204" pitchFamily="34" charset="0"/>
              <a:buChar char="•"/>
              <a:tabLst>
                <a:tab pos="457200" algn="l"/>
              </a:tabLst>
            </a:pPr>
            <a:endParaRPr lang="so-SO"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96000"/>
              </a:lnSpc>
              <a:spcBef>
                <a:spcPts val="0"/>
              </a:spcBef>
              <a:spcAft>
                <a:spcPts val="0"/>
              </a:spcAft>
              <a:buFont typeface="Arial" panose="020B0604020202020204" pitchFamily="34" charset="0"/>
              <a:buChar char="•"/>
              <a:tabLst>
                <a:tab pos="457200" algn="l"/>
              </a:tabLst>
            </a:pPr>
            <a:r>
              <a:rPr lang="so-SO" sz="2400" b="0" i="0" u="non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Ilaa iminka, darasaadka waxay soo jeediyeen in talaalada ay dadka ka badbaadiyaan noocyada la ogsoon yahay (sida nooca Delta</a:t>
            </a:r>
            <a:r>
              <a:rPr lang="en-US" sz="2400" b="0" i="0" u="non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0" i="0" u="none" baseline="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iyo</a:t>
            </a:r>
            <a:r>
              <a:rPr lang="en-US" sz="2400" b="0" i="0" u="non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Omicron</a:t>
            </a:r>
            <a:r>
              <a:rPr lang="so-SO" sz="2400" b="0" i="0" u="non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o-SO" sz="24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rtl="0">
              <a:lnSpc>
                <a:spcPct val="96000"/>
              </a:lnSpc>
              <a:spcBef>
                <a:spcPts val="0"/>
              </a:spcBef>
              <a:spcAft>
                <a:spcPts val="0"/>
              </a:spcAft>
              <a:buFont typeface="Arial" panose="020B0604020202020204" pitchFamily="34" charset="0"/>
              <a:buChar char="•"/>
              <a:tabLst>
                <a:tab pos="457200" algn="l"/>
              </a:tabLst>
            </a:pPr>
            <a:endParaRPr lang="so-SO"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96000"/>
              </a:lnSpc>
              <a:spcBef>
                <a:spcPts val="0"/>
              </a:spcBef>
              <a:spcAft>
                <a:spcPts val="0"/>
              </a:spcAft>
              <a:buFont typeface="Arial" panose="020B0604020202020204" pitchFamily="34" charset="0"/>
              <a:buChar char="•"/>
              <a:tabLst>
                <a:tab pos="457200" algn="l"/>
              </a:tabLst>
            </a:pPr>
            <a:r>
              <a:rPr lang="so-SO" sz="2400" b="0" i="0" u="non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Xattaa marka qofka la talaalay uu qaado cudurka COVID-19, aad ayay uga badbaadsan yahiin cudurka darran iyo dhimashada.</a:t>
            </a:r>
          </a:p>
          <a:p>
            <a:pPr marL="342900" marR="0" lvl="0" indent="-342900" algn="l" rtl="0">
              <a:lnSpc>
                <a:spcPct val="96000"/>
              </a:lnSpc>
              <a:spcBef>
                <a:spcPts val="0"/>
              </a:spcBef>
              <a:spcAft>
                <a:spcPts val="0"/>
              </a:spcAft>
              <a:buFont typeface="Arial" panose="020B0604020202020204" pitchFamily="34" charset="0"/>
              <a:buChar char="•"/>
              <a:tabLst>
                <a:tab pos="457200" algn="l"/>
              </a:tabLst>
            </a:pPr>
            <a:endParaRPr lang="so-SO" sz="2400" dirty="0">
              <a:latin typeface="Calibri" panose="020F0502020204030204" pitchFamily="34" charset="0"/>
              <a:cs typeface="Calibri" panose="020F0502020204030204" pitchFamily="34" charset="0"/>
            </a:endParaRPr>
          </a:p>
        </p:txBody>
      </p:sp>
      <p:pic>
        <p:nvPicPr>
          <p:cNvPr id="4" name="Picture 3" descr="A picture of a virus and the spikes on its surface.">
            <a:extLst>
              <a:ext uri="{FF2B5EF4-FFF2-40B4-BE49-F238E27FC236}">
                <a16:creationId xmlns:a16="http://schemas.microsoft.com/office/drawing/2014/main" id="{5B53736D-B02B-476C-83A1-92E3CB406E87}"/>
              </a:ext>
            </a:extLst>
          </p:cNvPr>
          <p:cNvPicPr>
            <a:picLocks noChangeAspect="1"/>
          </p:cNvPicPr>
          <p:nvPr/>
        </p:nvPicPr>
        <p:blipFill>
          <a:blip r:embed="rId3"/>
          <a:stretch>
            <a:fillRect/>
          </a:stretch>
        </p:blipFill>
        <p:spPr>
          <a:xfrm>
            <a:off x="9105899" y="2088420"/>
            <a:ext cx="2906677" cy="2681159"/>
          </a:xfrm>
          <a:prstGeom prst="rect">
            <a:avLst/>
          </a:prstGeom>
        </p:spPr>
      </p:pic>
    </p:spTree>
    <p:extLst>
      <p:ext uri="{BB962C8B-B14F-4D97-AF65-F5344CB8AC3E}">
        <p14:creationId xmlns:p14="http://schemas.microsoft.com/office/powerpoint/2010/main" val="2632283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en-US" sz="3200" b="1" i="0" u="none" baseline="0" dirty="0" err="1">
                <a:latin typeface="Calibri" panose="020F0502020204030204" pitchFamily="34" charset="0"/>
                <a:cs typeface="Calibri" panose="020F0502020204030204" pitchFamily="34" charset="0"/>
              </a:rPr>
              <a:t>Miyaan</a:t>
            </a:r>
            <a:r>
              <a:rPr lang="en-US" sz="3200" b="1" i="0" u="none" baseline="0" dirty="0">
                <a:latin typeface="Calibri" panose="020F0502020204030204" pitchFamily="34" charset="0"/>
                <a:cs typeface="Calibri" panose="020F0502020204030204" pitchFamily="34" charset="0"/>
              </a:rPr>
              <a:t> u </a:t>
            </a:r>
            <a:r>
              <a:rPr lang="en-US" sz="3200" b="1" i="0" u="none" baseline="0" dirty="0" err="1">
                <a:latin typeface="Calibri" panose="020F0502020204030204" pitchFamily="34" charset="0"/>
                <a:cs typeface="Calibri" panose="020F0502020204030204" pitchFamily="34" charset="0"/>
              </a:rPr>
              <a:t>baahanahay</a:t>
            </a:r>
            <a:r>
              <a:rPr lang="en-US" sz="3200" b="1" i="0" u="none" dirty="0">
                <a:latin typeface="Calibri" panose="020F0502020204030204" pitchFamily="34" charset="0"/>
                <a:cs typeface="Calibri" panose="020F0502020204030204" pitchFamily="34" charset="0"/>
              </a:rPr>
              <a:t> </a:t>
            </a:r>
            <a:r>
              <a:rPr lang="en-US" sz="3200" b="1" i="0" u="none" dirty="0" err="1">
                <a:latin typeface="Calibri" panose="020F0502020204030204" pitchFamily="34" charset="0"/>
                <a:cs typeface="Calibri" panose="020F0502020204030204" pitchFamily="34" charset="0"/>
              </a:rPr>
              <a:t>talaal</a:t>
            </a:r>
            <a:r>
              <a:rPr lang="en-US" sz="3200" b="1" i="0" u="none" dirty="0">
                <a:latin typeface="Calibri" panose="020F0502020204030204" pitchFamily="34" charset="0"/>
                <a:cs typeface="Calibri" panose="020F0502020204030204" pitchFamily="34" charset="0"/>
              </a:rPr>
              <a:t> </a:t>
            </a:r>
            <a:r>
              <a:rPr lang="en-US" sz="3200" b="1" i="0" u="none" dirty="0" err="1">
                <a:latin typeface="Calibri" panose="020F0502020204030204" pitchFamily="34" charset="0"/>
                <a:cs typeface="Calibri" panose="020F0502020204030204" pitchFamily="34" charset="0"/>
              </a:rPr>
              <a:t>xoojin</a:t>
            </a:r>
            <a:r>
              <a:rPr lang="en-US" sz="3200" b="1" i="0" u="none" dirty="0">
                <a:latin typeface="Calibri" panose="020F0502020204030204" pitchFamily="34" charset="0"/>
                <a:cs typeface="Calibri" panose="020F0502020204030204" pitchFamily="34" charset="0"/>
              </a:rPr>
              <a:t> ah</a:t>
            </a:r>
            <a:r>
              <a:rPr lang="so-SO" sz="3200" b="1" i="0" u="none" baseline="0" dirty="0">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373367"/>
            <a:ext cx="11146898" cy="4601260"/>
          </a:xfrm>
          <a:prstGeom prst="rect">
            <a:avLst/>
          </a:prstGeom>
        </p:spPr>
        <p:txBody>
          <a:bodyPr wrap="square">
            <a:spAutoFit/>
          </a:bodyPr>
          <a:lstStyle/>
          <a:p>
            <a:pPr marL="342900" indent="-342900" algn="l" rtl="0">
              <a:lnSpc>
                <a:spcPct val="96000"/>
              </a:lnSpc>
              <a:buFont typeface="Arial" panose="020B0604020202020204" pitchFamily="34" charset="0"/>
              <a:buChar char="•"/>
              <a:tabLst>
                <a:tab pos="457200" algn="l"/>
              </a:tabLst>
            </a:pPr>
            <a:r>
              <a:rPr lang="en-US" sz="2000" b="0" i="0" u="none" baseline="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Talaalka</a:t>
            </a:r>
            <a:r>
              <a:rPr lang="en-US" sz="2000" b="0" i="0" u="non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COVID-19</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waxa</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uu</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taraa</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wax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wanaagsan</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oo</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kaga</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hortagi</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karo</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xanuunka</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la is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dhigo</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isbitaalka</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iyo</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dhimashada</a:t>
            </a:r>
            <a:r>
              <a:rPr lang="so-SO" sz="2000" b="0" i="0" u="non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b="0" i="0" u="non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so-SO" sz="2000" b="0" i="0" u="non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baseline="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Laakiin</a:t>
            </a:r>
            <a:r>
              <a:rPr lang="en-US" sz="2000" b="0" i="0" u="non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baseline="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khabiirada</a:t>
            </a:r>
            <a:r>
              <a:rPr lang="en-US" sz="2000" b="0" i="0" u="non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baseline="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caafimaadka</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shacabku</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waxay</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bilaabeen</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inay</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arkaan</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difaaca</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laga</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leeyahay</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caabuqa</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yar</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ama</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dhexe</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uu</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yar</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yahay</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Xoojintu</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waxa</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uu</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taageeraa</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tallaalka</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muddo</a:t>
            </a:r>
            <a:r>
              <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u="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dheer</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l" rtl="0">
              <a:lnSpc>
                <a:spcPct val="96000"/>
              </a:lnSpc>
              <a:tabLst>
                <a:tab pos="457200" algn="l"/>
              </a:tabLst>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l" rtl="0">
              <a:lnSpc>
                <a:spcPct val="96000"/>
              </a:lnSpc>
              <a:buFont typeface="Arial" panose="020B0604020202020204" pitchFamily="34" charset="0"/>
              <a:buChar char="•"/>
              <a:tabLst>
                <a:tab pos="457200" algn="l"/>
              </a:tabLst>
            </a:pPr>
            <a:r>
              <a:rPr lang="en-US" sz="2000" dirty="0" err="1">
                <a:latin typeface="Calibri" panose="020F0502020204030204" pitchFamily="34" charset="0"/>
                <a:ea typeface="Calibri" panose="020F0502020204030204" pitchFamily="34" charset="0"/>
                <a:cs typeface="Calibri" panose="020F0502020204030204" pitchFamily="34" charset="0"/>
              </a:rPr>
              <a:t>Qof</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kasta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oo</a:t>
            </a:r>
            <a:r>
              <a:rPr lang="en-US" sz="2000" dirty="0">
                <a:latin typeface="Calibri" panose="020F0502020204030204" pitchFamily="34" charset="0"/>
                <a:ea typeface="Calibri" panose="020F0502020204030204" pitchFamily="34" charset="0"/>
                <a:cs typeface="Calibri" panose="020F0502020204030204" pitchFamily="34" charset="0"/>
              </a:rPr>
              <a:t> ah </a:t>
            </a:r>
            <a:r>
              <a:rPr lang="en-US" sz="2000" dirty="0" err="1">
                <a:latin typeface="Calibri" panose="020F0502020204030204" pitchFamily="34" charset="0"/>
                <a:ea typeface="Calibri" panose="020F0502020204030204" pitchFamily="34" charset="0"/>
                <a:cs typeface="Calibri" panose="020F0502020204030204" pitchFamily="34" charset="0"/>
              </a:rPr>
              <a:t>da’da</a:t>
            </a:r>
            <a:r>
              <a:rPr lang="en-US" sz="2000" dirty="0">
                <a:latin typeface="Calibri" panose="020F0502020204030204" pitchFamily="34" charset="0"/>
                <a:ea typeface="Calibri" panose="020F0502020204030204" pitchFamily="34" charset="0"/>
                <a:cs typeface="Calibri" panose="020F0502020204030204" pitchFamily="34" charset="0"/>
              </a:rPr>
              <a:t> 12+ </a:t>
            </a:r>
            <a:r>
              <a:rPr lang="en-US" sz="2000" dirty="0" err="1">
                <a:latin typeface="Calibri" panose="020F0502020204030204" pitchFamily="34" charset="0"/>
                <a:ea typeface="Calibri" panose="020F0502020204030204" pitchFamily="34" charset="0"/>
                <a:cs typeface="Calibri" panose="020F0502020204030204" pitchFamily="34" charset="0"/>
              </a:rPr>
              <a:t>waxa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uu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heli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karaa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xoojiyaha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haddii</a:t>
            </a:r>
            <a:r>
              <a:rPr lang="en-US" sz="2000" dirty="0">
                <a:latin typeface="Calibri" panose="020F0502020204030204" pitchFamily="34" charset="0"/>
                <a:ea typeface="Calibri" panose="020F0502020204030204" pitchFamily="34" charset="0"/>
                <a:cs typeface="Calibri" panose="020F0502020204030204" pitchFamily="34" charset="0"/>
              </a:rPr>
              <a:t>:</a:t>
            </a:r>
            <a:endParaRPr lang="so-SO" sz="2000" dirty="0">
              <a:effectLst/>
              <a:latin typeface="Calibri" panose="020F0502020204030204" pitchFamily="34" charset="0"/>
              <a:ea typeface="Calibri" panose="020F0502020204030204" pitchFamily="34" charset="0"/>
              <a:cs typeface="Calibri" panose="020F0502020204030204" pitchFamily="34" charset="0"/>
            </a:endParaRPr>
          </a:p>
          <a:p>
            <a:pPr marL="617220" lvl="0" indent="-342900">
              <a:lnSpc>
                <a:spcPct val="96000"/>
              </a:lnSpc>
              <a:spcBef>
                <a:spcPts val="600"/>
              </a:spcBef>
              <a:buFont typeface="Courier New" panose="02070309020205020404" pitchFamily="49" charset="0"/>
              <a:buChar char="o"/>
              <a:tabLst>
                <a:tab pos="457200" algn="l"/>
              </a:tabLst>
            </a:pPr>
            <a:r>
              <a:rPr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 Pfizer &amp; Moderna :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Waxay</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ahayd</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ugu</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yaraan</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5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bilood</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ilaa</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markii</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garoojadaadii</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labbaad</a:t>
            </a: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617220" indent="-342900">
              <a:lnSpc>
                <a:spcPct val="96000"/>
              </a:lnSpc>
              <a:buFont typeface="Courier New" panose="02070309020205020404" pitchFamily="49" charset="0"/>
              <a:buChar char="o"/>
              <a:tabLst>
                <a:tab pos="457200" algn="l"/>
              </a:tabLst>
            </a:pPr>
            <a:r>
              <a:rPr lang="en-US" sz="2000" b="1"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Johnson &amp; Johnson: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Waxay</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ahayd</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ugu</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yaraan</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2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bilood</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ilaa</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markii</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garoojadaadii</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koowaad</a:t>
            </a: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74320">
              <a:lnSpc>
                <a:spcPct val="96000"/>
              </a:lnSpc>
              <a:tabLst>
                <a:tab pos="457200" algn="l"/>
              </a:tabLst>
            </a:pPr>
            <a:endParaRPr lang="en-US" sz="20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96000"/>
              </a:lnSpc>
              <a:buFont typeface="Arial" panose="020B0604020202020204" pitchFamily="34" charset="0"/>
              <a:buChar char="•"/>
              <a:tabLst>
                <a:tab pos="457200" algn="l"/>
              </a:tabLst>
            </a:pP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Haddii</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aad</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tahay</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da’da</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12-17,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waxaad</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heli</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kartaa</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keliya</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xoojiyaha</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Pfizer. </a:t>
            </a:r>
            <a:r>
              <a:rPr lang="en-US"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Haddii</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kale, </a:t>
            </a:r>
            <a:r>
              <a:rPr lang="en-US"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waxaad</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dooran</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kartaa</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tallaalka</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xoojinta</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aad</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doonayso</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nSpc>
                <a:spcPct val="96000"/>
              </a:lnSpc>
              <a:buFont typeface="Arial" panose="020B0604020202020204" pitchFamily="34" charset="0"/>
              <a:buChar char="•"/>
              <a:tabLst>
                <a:tab pos="457200" algn="l"/>
              </a:tabLst>
            </a:pPr>
            <a:endParaRPr lang="so-SO"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96000"/>
              </a:lnSpc>
              <a:buFont typeface="Arial" panose="020B0604020202020204" pitchFamily="34" charset="0"/>
              <a:buChar char="•"/>
              <a:tabLst>
                <a:tab pos="457200" algn="l"/>
              </a:tabLst>
            </a:pP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Waxaad</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ka</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heli</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kartaa</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mudditaanka</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xoojinta</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meell</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kasta</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oo</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laga</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heli</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karo</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oo</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ay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ku</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jiraan</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adeeg</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bixiyahaaga</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daryeelka</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koowaad</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farmasiiga</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ama</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rugta</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tallaalka</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bulshadd</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so-SO" sz="2000" b="0" i="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0" lvl="0" algn="l" rtl="0">
              <a:lnSpc>
                <a:spcPct val="96000"/>
              </a:lnSpc>
              <a:spcBef>
                <a:spcPts val="0"/>
              </a:spcBef>
              <a:spcAft>
                <a:spcPts val="0"/>
              </a:spcAft>
              <a:tabLst>
                <a:tab pos="457200" algn="l"/>
              </a:tabLst>
            </a:pPr>
            <a:endParaRPr lang="so-SO"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0687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rtl="0"/>
            <a:r>
              <a:rPr lang="so-SO" b="1" i="0" u="none" baseline="0"/>
              <a:t>Sidee ayaan ku qaataa ballan?</a:t>
            </a:r>
          </a:p>
        </p:txBody>
      </p:sp>
      <p:sp>
        <p:nvSpPr>
          <p:cNvPr id="5" name="Content Placeholder 4"/>
          <p:cNvSpPr>
            <a:spLocks noGrp="1"/>
          </p:cNvSpPr>
          <p:nvPr>
            <p:ph idx="1"/>
          </p:nvPr>
        </p:nvSpPr>
        <p:spPr>
          <a:xfrm>
            <a:off x="475883" y="1301531"/>
            <a:ext cx="8752338" cy="5056409"/>
          </a:xfrm>
        </p:spPr>
        <p:txBody>
          <a:bodyPr>
            <a:normAutofit/>
          </a:bodyPr>
          <a:lstStyle/>
          <a:p>
            <a:pPr algn="l" rtl="0">
              <a:lnSpc>
                <a:spcPct val="100000"/>
              </a:lnSpc>
            </a:pPr>
            <a:r>
              <a:rPr lang="so-SO" sz="2400" b="0" i="0" u="none" baseline="0" dirty="0"/>
              <a:t>Isticmaal VaxFinder.mass.gov si aad u raadisid ballamada</a:t>
            </a:r>
            <a:r>
              <a:rPr lang="en-US" sz="2400" b="0" i="0" u="none" baseline="0" dirty="0"/>
              <a:t> (ay </a:t>
            </a:r>
            <a:r>
              <a:rPr lang="en-US" sz="2400" b="0" i="0" u="none" baseline="0" dirty="0" err="1"/>
              <a:t>ku</a:t>
            </a:r>
            <a:r>
              <a:rPr lang="en-US" sz="2400" b="0" i="0" u="none" baseline="0" dirty="0"/>
              <a:t> </a:t>
            </a:r>
            <a:r>
              <a:rPr lang="en-US" sz="2400" b="0" i="0" u="none" baseline="0" dirty="0" err="1"/>
              <a:t>jiraan</a:t>
            </a:r>
            <a:r>
              <a:rPr lang="en-US" sz="2400" b="0" i="0" u="none" baseline="0" dirty="0"/>
              <a:t> </a:t>
            </a:r>
            <a:r>
              <a:rPr lang="en-US" sz="2400" b="0" i="0" u="none" baseline="0" dirty="0" err="1"/>
              <a:t>xoojiyaha</a:t>
            </a:r>
            <a:r>
              <a:rPr lang="en-US" sz="2400" b="0" i="0" u="none" baseline="0" dirty="0"/>
              <a:t>)</a:t>
            </a:r>
            <a:r>
              <a:rPr lang="so-SO" sz="2400" b="0" i="0" u="none" baseline="0" dirty="0"/>
              <a:t> farmashiyaha, bixiyeyaasha daryeelka caafimaadka, iyo goobo kale oo la xariira bulshada. </a:t>
            </a:r>
          </a:p>
          <a:p>
            <a:pPr algn="l" rtl="0">
              <a:lnSpc>
                <a:spcPct val="100000"/>
              </a:lnSpc>
              <a:spcBef>
                <a:spcPts val="0"/>
              </a:spcBef>
            </a:pPr>
            <a:endParaRPr lang="so-SO" sz="2000" dirty="0"/>
          </a:p>
          <a:p>
            <a:pPr algn="l" rtl="0">
              <a:lnSpc>
                <a:spcPct val="100000"/>
              </a:lnSpc>
            </a:pPr>
            <a:r>
              <a:rPr lang="so-SO" sz="2400" b="0" i="0" u="none" baseline="0" dirty="0"/>
              <a:t>Goobo badan ayaa ogolaaday balamada socodka lagu </a:t>
            </a:r>
            <a:r>
              <a:rPr lang="en-US" sz="2400" b="0" i="0" u="none" baseline="0" dirty="0"/>
              <a:t>tag</a:t>
            </a:r>
            <a:r>
              <a:rPr lang="so-SO" sz="2400" b="0" i="0" u="none" baseline="0" dirty="0"/>
              <a:t>o</a:t>
            </a:r>
            <a:r>
              <a:rPr lang="en-US" sz="2400" b="0" i="0" u="none" baseline="0" dirty="0"/>
              <a:t> (walk-in)</a:t>
            </a:r>
            <a:r>
              <a:rPr lang="so-SO" sz="2400" b="0" i="0" u="none" baseline="0" dirty="0"/>
              <a:t>.</a:t>
            </a:r>
          </a:p>
          <a:p>
            <a:pPr algn="l" rtl="0">
              <a:lnSpc>
                <a:spcPct val="100000"/>
              </a:lnSpc>
              <a:spcBef>
                <a:spcPts val="0"/>
              </a:spcBef>
            </a:pPr>
            <a:endParaRPr lang="so-SO" sz="2000" dirty="0"/>
          </a:p>
          <a:p>
            <a:pPr>
              <a:lnSpc>
                <a:spcPct val="100000"/>
              </a:lnSpc>
            </a:pPr>
            <a:r>
              <a:rPr lang="so-SO" sz="2400" b="0" i="0" u="none" baseline="0" dirty="0"/>
              <a:t>Waxaad ku kala sooci kartaa</a:t>
            </a:r>
            <a:r>
              <a:rPr lang="en-US" sz="2400" b="0" i="0" u="none" baseline="0" dirty="0"/>
              <a:t> </a:t>
            </a:r>
            <a:r>
              <a:rPr lang="en-US" sz="2400" b="0" i="0" u="none" baseline="0" dirty="0" err="1"/>
              <a:t>nooca</a:t>
            </a:r>
            <a:r>
              <a:rPr lang="so-SO" sz="2400" b="0" i="0" u="none" baseline="0" dirty="0"/>
              <a:t> talaalka la </a:t>
            </a:r>
            <a:r>
              <a:rPr lang="en-US" sz="2400" b="0" i="0" u="none" baseline="0" dirty="0" err="1"/>
              <a:t>siiyay</a:t>
            </a:r>
            <a:r>
              <a:rPr lang="so-SO" sz="2400" b="0" i="0" u="none" baseline="0" dirty="0"/>
              <a:t> si dadka ka yar 18 sanno </a:t>
            </a:r>
            <a:r>
              <a:rPr lang="en-US" sz="2400" b="0" i="0" u="none" baseline="0" dirty="0"/>
              <a:t>u </a:t>
            </a:r>
            <a:r>
              <a:rPr lang="en-US" sz="2400" b="0" i="0" u="none" baseline="0" dirty="0" err="1"/>
              <a:t>helaan</a:t>
            </a:r>
            <a:r>
              <a:rPr lang="en-US" sz="2400" b="0" i="0" u="none" baseline="0" dirty="0"/>
              <a:t> </a:t>
            </a:r>
            <a:r>
              <a:rPr lang="so-SO" sz="2400" b="0" i="0" u="none" baseline="0" dirty="0"/>
              <a:t>meelo bixiya talaalka Pfizer</a:t>
            </a:r>
            <a:r>
              <a:rPr lang="en-US" sz="2400" dirty="0"/>
              <a:t>/</a:t>
            </a:r>
            <a:r>
              <a:rPr lang="en-US" sz="2400" dirty="0" err="1"/>
              <a:t>Comirnaty</a:t>
            </a:r>
            <a:r>
              <a:rPr lang="so-SO" sz="2400" b="0" i="0" u="none" baseline="0" dirty="0"/>
              <a:t> keliya.</a:t>
            </a:r>
          </a:p>
          <a:p>
            <a:pPr marL="457200" lvl="1" indent="0" algn="l" rtl="0">
              <a:lnSpc>
                <a:spcPct val="100000"/>
              </a:lnSpc>
              <a:spcBef>
                <a:spcPts val="0"/>
              </a:spcBef>
              <a:spcAft>
                <a:spcPts val="300"/>
              </a:spcAft>
              <a:buNone/>
            </a:pPr>
            <a:endParaRPr lang="so-SO" sz="2000" dirty="0">
              <a:ea typeface="Calibri" panose="020F0502020204030204" pitchFamily="34" charset="0"/>
              <a:cs typeface="Times New Roman" panose="02020603050405020304" pitchFamily="18" charset="0"/>
            </a:endParaRPr>
          </a:p>
          <a:p>
            <a:pPr algn="l" rtl="0">
              <a:lnSpc>
                <a:spcPct val="100000"/>
              </a:lnSpc>
              <a:spcBef>
                <a:spcPts val="0"/>
              </a:spcBef>
              <a:spcAft>
                <a:spcPts val="300"/>
              </a:spcAft>
            </a:pPr>
            <a:r>
              <a:rPr lang="so-SO" sz="2400" b="0" i="0" u="none" baseline="0" dirty="0"/>
              <a:t>Dadka </a:t>
            </a:r>
            <a:r>
              <a:rPr lang="so-SO" sz="2400" b="1" i="0" u="none" baseline="0" dirty="0"/>
              <a:t>aan isticmaali karin internetka</a:t>
            </a:r>
            <a:r>
              <a:rPr lang="so-SO" sz="2400" b="0" i="0" u="none" baseline="0" dirty="0"/>
              <a:t> waxay wici karaan Telefoonka Ilaha Ballaminta Massachusetts (Massachusetts Vaccine Scheduling Resource Line):</a:t>
            </a:r>
            <a:r>
              <a:rPr lang="so-SO" sz="2400" b="1" i="0" u="none" baseline="0" dirty="0"/>
              <a:t> 2-1-1 </a:t>
            </a:r>
            <a:r>
              <a:rPr lang="so-SO" sz="2400" b="0" i="0" u="none" baseline="0" dirty="0"/>
              <a:t>(877-211-6277)</a:t>
            </a:r>
          </a:p>
        </p:txBody>
      </p:sp>
      <p:pic>
        <p:nvPicPr>
          <p:cNvPr id="7" name="Picture 6" descr="This image has four pictures, including a computer with the mass.gov website, pins from a map, and a checklist. ">
            <a:extLst>
              <a:ext uri="{FF2B5EF4-FFF2-40B4-BE49-F238E27FC236}">
                <a16:creationId xmlns:a16="http://schemas.microsoft.com/office/drawing/2014/main" id="{EC56C721-BC2A-40D2-9621-95DAF3D021D8}"/>
              </a:ext>
            </a:extLst>
          </p:cNvPr>
          <p:cNvPicPr>
            <a:picLocks noChangeAspect="1"/>
          </p:cNvPicPr>
          <p:nvPr/>
        </p:nvPicPr>
        <p:blipFill>
          <a:blip r:embed="rId3"/>
          <a:stretch>
            <a:fillRect/>
          </a:stretch>
        </p:blipFill>
        <p:spPr>
          <a:xfrm>
            <a:off x="9796178" y="1209803"/>
            <a:ext cx="1747432" cy="4942124"/>
          </a:xfrm>
          <a:prstGeom prst="rect">
            <a:avLst/>
          </a:prstGeom>
        </p:spPr>
      </p:pic>
    </p:spTree>
    <p:extLst>
      <p:ext uri="{BB962C8B-B14F-4D97-AF65-F5344CB8AC3E}">
        <p14:creationId xmlns:p14="http://schemas.microsoft.com/office/powerpoint/2010/main" val="1320544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7564" y="-153050"/>
            <a:ext cx="11157284" cy="1325563"/>
          </a:xfrm>
        </p:spPr>
        <p:txBody>
          <a:bodyPr/>
          <a:lstStyle/>
          <a:p>
            <a:pPr rtl="0"/>
            <a:r>
              <a:rPr lang="so-SO" b="1" i="0" u="none" baseline="0"/>
              <a:t>Maxaa dhaca haddii aan u baahanahay kaalmo in aan tago goobta talaalka?</a:t>
            </a:r>
          </a:p>
        </p:txBody>
      </p:sp>
      <p:sp>
        <p:nvSpPr>
          <p:cNvPr id="5" name="Content Placeholder 4"/>
          <p:cNvSpPr>
            <a:spLocks noGrp="1"/>
          </p:cNvSpPr>
          <p:nvPr>
            <p:ph idx="1"/>
          </p:nvPr>
        </p:nvSpPr>
        <p:spPr>
          <a:xfrm>
            <a:off x="193485" y="977066"/>
            <a:ext cx="8282299" cy="5095847"/>
          </a:xfrm>
        </p:spPr>
        <p:txBody>
          <a:bodyPr>
            <a:noAutofit/>
          </a:bodyPr>
          <a:lstStyle/>
          <a:p>
            <a:pPr algn="l" rtl="0">
              <a:lnSpc>
                <a:spcPct val="100000"/>
              </a:lnSpc>
              <a:spcBef>
                <a:spcPts val="600"/>
              </a:spcBef>
            </a:pPr>
            <a:r>
              <a:rPr lang="so-SO" sz="2400" b="0" i="0" u="none" baseline="0" dirty="0"/>
              <a:t>Talaalka guriga waxaa heli kara qof kasta aan tagi karin goobta talaalka - wac Telefoonka Qabashada (Intake Line) (833) 983-0485 </a:t>
            </a:r>
          </a:p>
          <a:p>
            <a:pPr algn="l" rtl="0">
              <a:lnSpc>
                <a:spcPct val="100000"/>
              </a:lnSpc>
              <a:spcBef>
                <a:spcPts val="600"/>
              </a:spcBef>
            </a:pPr>
            <a:r>
              <a:rPr lang="so-SO" sz="2400" b="0" i="0" u="none" baseline="0" dirty="0"/>
              <a:t>MassHealth waxay bixisaa gaadiid lacag la'aan ah oo lagu tago ballamada talaalka lana siiyo qof kasta oo haysta MassHealth ama Shabakada Ammaanka Caafimaadka (Health Safety Net).  </a:t>
            </a:r>
          </a:p>
          <a:p>
            <a:pPr marL="804672" lvl="1" indent="-347472" algn="l" rtl="0">
              <a:lnSpc>
                <a:spcPct val="100000"/>
              </a:lnSpc>
              <a:spcBef>
                <a:spcPts val="600"/>
              </a:spcBef>
              <a:buFont typeface="Courier New" panose="02070309020205020404" pitchFamily="49" charset="0"/>
              <a:buChar char="o"/>
            </a:pPr>
            <a:r>
              <a:rPr lang="so-SO" b="0" i="0" u="none" baseline="0" dirty="0"/>
              <a:t>Wac qorshahaada caafimaadka ama MassHealth, telefoonka 800-841-2900 si aad ballan u qabsatid </a:t>
            </a:r>
            <a:endParaRPr lang="so-SO" u="sng" dirty="0">
              <a:solidFill>
                <a:srgbClr val="0563C1"/>
              </a:solidFill>
              <a:effectLst/>
              <a:ea typeface="Arial" panose="020B06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285750" marR="0" indent="-285750" algn="l" rtl="0">
              <a:lnSpc>
                <a:spcPct val="107000"/>
              </a:lnSpc>
              <a:spcBef>
                <a:spcPts val="0"/>
              </a:spcBef>
              <a:spcAft>
                <a:spcPts val="800"/>
              </a:spcAft>
              <a:buFont typeface="Arial" panose="020B0604020202020204" pitchFamily="34" charset="0"/>
              <a:buChar char="•"/>
            </a:pPr>
            <a:r>
              <a:rPr lang="so-SO" sz="2400" b="0" i="0" baseline="0" dirty="0">
                <a:effectLst/>
                <a:ea typeface="Arial" panose="020B06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LYFT</a:t>
            </a:r>
            <a:r>
              <a:rPr lang="so-SO" sz="2400" b="0" i="0" u="none" baseline="0" dirty="0">
                <a:solidFill>
                  <a:srgbClr val="000000"/>
                </a:solidFill>
                <a:effectLst/>
                <a:ea typeface="Arial" panose="020B0604020202020204" pitchFamily="34" charset="0"/>
                <a:cs typeface="Calibri" panose="020F0502020204030204" pitchFamily="34" charset="0"/>
              </a:rPr>
              <a:t> waxay bixisaa raacid lacag la'aan </a:t>
            </a:r>
            <a:r>
              <a:rPr lang="so-SO" sz="2400" b="0" i="0" u="none" baseline="0" dirty="0">
                <a:effectLst/>
                <a:ea typeface="Arial" panose="020B0604020202020204" pitchFamily="34" charset="0"/>
                <a:cs typeface="Calibri" panose="020F0502020204030204" pitchFamily="34" charset="0"/>
              </a:rPr>
              <a:t>ah</a:t>
            </a:r>
            <a:r>
              <a:rPr lang="en-US" sz="2400" b="0" i="0" u="none" baseline="0" dirty="0">
                <a:effectLst/>
                <a:ea typeface="Arial" panose="020B0604020202020204" pitchFamily="34" charset="0"/>
                <a:cs typeface="Calibri" panose="020F0502020204030204" pitchFamily="34" charset="0"/>
              </a:rPr>
              <a:t> </a:t>
            </a:r>
            <a:r>
              <a:rPr lang="en-US" sz="2400" b="0" i="0" u="none" baseline="0" dirty="0" err="1">
                <a:effectLst/>
                <a:ea typeface="Arial" panose="020B0604020202020204" pitchFamily="34" charset="0"/>
                <a:cs typeface="Calibri" panose="020F0502020204030204" pitchFamily="34" charset="0"/>
              </a:rPr>
              <a:t>ama</a:t>
            </a:r>
            <a:r>
              <a:rPr lang="en-US" sz="2400" b="0" i="0" u="none" dirty="0">
                <a:effectLst/>
                <a:ea typeface="Arial" panose="020B0604020202020204" pitchFamily="34" charset="0"/>
                <a:cs typeface="Calibri" panose="020F0502020204030204" pitchFamily="34" charset="0"/>
              </a:rPr>
              <a:t> </a:t>
            </a:r>
            <a:r>
              <a:rPr lang="en-US" sz="2400" b="0" i="0" u="none" dirty="0" err="1">
                <a:effectLst/>
                <a:ea typeface="Arial" panose="020B0604020202020204" pitchFamily="34" charset="0"/>
                <a:cs typeface="Calibri" panose="020F0502020204030204" pitchFamily="34" charset="0"/>
              </a:rPr>
              <a:t>lacagta</a:t>
            </a:r>
            <a:r>
              <a:rPr lang="en-US" sz="2400" b="0" i="0" u="none" dirty="0">
                <a:effectLst/>
                <a:ea typeface="Arial" panose="020B0604020202020204" pitchFamily="34" charset="0"/>
                <a:cs typeface="Calibri" panose="020F0502020204030204" pitchFamily="34" charset="0"/>
              </a:rPr>
              <a:t> la </a:t>
            </a:r>
            <a:r>
              <a:rPr lang="en-US" sz="2400" b="0" i="0" u="none" dirty="0" err="1">
                <a:effectLst/>
                <a:ea typeface="Arial" panose="020B0604020202020204" pitchFamily="34" charset="0"/>
                <a:cs typeface="Calibri" panose="020F0502020204030204" pitchFamily="34" charset="0"/>
              </a:rPr>
              <a:t>dhimay</a:t>
            </a:r>
            <a:r>
              <a:rPr lang="so-SO" sz="2400" b="0" i="0" u="none" baseline="0" dirty="0">
                <a:effectLst/>
                <a:ea typeface="Arial" panose="020B0604020202020204" pitchFamily="34" charset="0"/>
                <a:cs typeface="Calibri" panose="020F0502020204030204" pitchFamily="34" charset="0"/>
              </a:rPr>
              <a:t> - ilaa </a:t>
            </a:r>
            <a:r>
              <a:rPr lang="so-SO" sz="2400" b="0" i="0" u="none" baseline="0" dirty="0">
                <a:solidFill>
                  <a:srgbClr val="000000"/>
                </a:solidFill>
                <a:effectLst/>
                <a:ea typeface="Arial" panose="020B0604020202020204" pitchFamily="34" charset="0"/>
                <a:cs typeface="Calibri" panose="020F0502020204030204" pitchFamily="34" charset="0"/>
              </a:rPr>
              <a:t>$15 - oo lagu tago loogana soo noqdo ballamada talaalka.</a:t>
            </a:r>
            <a:endParaRPr lang="so-SO" sz="2400" dirty="0">
              <a:ea typeface="Arial" panose="020B0604020202020204" pitchFamily="34" charset="0"/>
              <a:cs typeface="Times New Roman" panose="02020603050405020304" pitchFamily="18" charset="0"/>
            </a:endParaRPr>
          </a:p>
          <a:p>
            <a:pPr marL="285750" marR="0" indent="-285750" algn="l" rtl="0">
              <a:lnSpc>
                <a:spcPct val="107000"/>
              </a:lnSpc>
              <a:spcBef>
                <a:spcPts val="0"/>
              </a:spcBef>
              <a:spcAft>
                <a:spcPts val="800"/>
              </a:spcAft>
              <a:buFont typeface="Arial" panose="020B0604020202020204" pitchFamily="34" charset="0"/>
              <a:buChar char="•"/>
            </a:pPr>
            <a:r>
              <a:rPr lang="so-SO" sz="2400" b="0" i="0" u="none" baseline="0" dirty="0">
                <a:solidFill>
                  <a:srgbClr val="000000"/>
                </a:solidFill>
                <a:effectLst/>
                <a:ea typeface="Arial" panose="020B0604020202020204" pitchFamily="34" charset="0"/>
                <a:cs typeface="Calibri" panose="020F0502020204030204" pitchFamily="34" charset="0"/>
              </a:rPr>
              <a:t>Ururada sida shirkadaha loo shaqeeyo, dugsiyada, iyo ururada bulshada iyo kuwa ku saleysan diinta waxay </a:t>
            </a:r>
            <a:r>
              <a:rPr lang="so-SO" sz="2400" b="0" i="0" u="none" baseline="0" dirty="0">
                <a:solidFill>
                  <a:srgbClr val="000000"/>
                </a:solidFill>
                <a:effectLst/>
                <a:ea typeface="Arial" panose="020B0604020202020204" pitchFamily="34" charset="0"/>
                <a:cs typeface="Calibri" panose="020F0502020204030204" pitchFamily="34" charset="0"/>
                <a:hlinkClick r:id="rId4"/>
              </a:rPr>
              <a:t>codsan karaaan</a:t>
            </a:r>
            <a:r>
              <a:rPr lang="so-SO" sz="2400" b="0" i="0" u="none" baseline="0" dirty="0">
                <a:solidFill>
                  <a:srgbClr val="000000"/>
                </a:solidFill>
                <a:effectLst/>
                <a:ea typeface="Arial" panose="020B0604020202020204" pitchFamily="34" charset="0"/>
                <a:cs typeface="Calibri" panose="020F0502020204030204" pitchFamily="34" charset="0"/>
              </a:rPr>
              <a:t> kliinik ku taal goobta, lacag la'aan ah, socsocon karta oo lagu talaao dadka.</a:t>
            </a:r>
            <a:r>
              <a:rPr lang="so-SO" sz="2400" b="0" i="0" u="none" baseline="0" dirty="0">
                <a:effectLst/>
                <a:ea typeface="Times New Roman" panose="02020603050405020304" pitchFamily="18" charset="0"/>
                <a:cs typeface="Times New Roman" panose="02020603050405020304" pitchFamily="18" charset="0"/>
              </a:rPr>
              <a:t> </a:t>
            </a:r>
            <a:r>
              <a:rPr lang="so-SO" sz="2400" b="0" i="0" u="none" baseline="0" dirty="0">
                <a:solidFill>
                  <a:srgbClr val="000000"/>
                </a:solidFill>
                <a:effectLst/>
                <a:ea typeface="Arial" panose="020B0604020202020204" pitchFamily="34" charset="0"/>
                <a:cs typeface="Calibri" panose="020F0502020204030204" pitchFamily="34" charset="0"/>
              </a:rPr>
              <a:t> </a:t>
            </a:r>
            <a:endParaRPr lang="so-SO" sz="2400" dirty="0">
              <a:effectLst/>
              <a:ea typeface="Times New Roman" panose="02020603050405020304" pitchFamily="18" charset="0"/>
              <a:cs typeface="Times New Roman" panose="02020603050405020304" pitchFamily="18" charset="0"/>
            </a:endParaRPr>
          </a:p>
        </p:txBody>
      </p:sp>
      <p:pic>
        <p:nvPicPr>
          <p:cNvPr id="9" name="Content Placeholder 12" descr="Side of a bus that reads &quot;COVID-19 Mobile Vaccination Unit&quot;">
            <a:extLst>
              <a:ext uri="{FF2B5EF4-FFF2-40B4-BE49-F238E27FC236}">
                <a16:creationId xmlns:a16="http://schemas.microsoft.com/office/drawing/2014/main" id="{B060E170-CE7D-401C-8B2B-00338817CC86}"/>
              </a:ext>
            </a:extLst>
          </p:cNvPr>
          <p:cNvPicPr/>
          <p:nvPr/>
        </p:nvPicPr>
        <p:blipFill rotWithShape="1">
          <a:blip r:embed="rId5" cstate="print">
            <a:extLst>
              <a:ext uri="{28A0092B-C50C-407E-A947-70E740481C1C}">
                <a14:useLocalDpi xmlns:a14="http://schemas.microsoft.com/office/drawing/2010/main" val="0"/>
              </a:ext>
            </a:extLst>
          </a:blip>
          <a:srcRect/>
          <a:stretch/>
        </p:blipFill>
        <p:spPr>
          <a:xfrm>
            <a:off x="8662087" y="963828"/>
            <a:ext cx="3529914" cy="5535826"/>
          </a:xfrm>
          <a:prstGeom prst="rect">
            <a:avLst/>
          </a:prstGeom>
        </p:spPr>
      </p:pic>
    </p:spTree>
    <p:extLst>
      <p:ext uri="{BB962C8B-B14F-4D97-AF65-F5344CB8AC3E}">
        <p14:creationId xmlns:p14="http://schemas.microsoft.com/office/powerpoint/2010/main" val="1374801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pPr algn="r" rtl="0"/>
            <a:fld id="{CA49D0EE-DE7F-324B-A84C-F36708423CDB}" type="slidenum">
              <a:rPr>
                <a:solidFill>
                  <a:srgbClr val="464646">
                    <a:lumMod val="40000"/>
                    <a:lumOff val="60000"/>
                  </a:srgbClr>
                </a:solidFill>
              </a:rPr>
              <a:pPr algn="r" rtl="0"/>
              <a:t>27</a:t>
            </a:fld>
            <a:endParaRPr lang="so-SO"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a:latin typeface="Calibri" panose="020F0502020204030204" pitchFamily="34" charset="0"/>
                <a:cs typeface="Calibri" panose="020F0502020204030204" pitchFamily="34" charset="0"/>
              </a:rPr>
              <a:t>Waajib miyay igu tahay in aan bixiyo kharashka talaalka?</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75762"/>
            <a:ext cx="10246035" cy="4939814"/>
          </a:xfrm>
          <a:prstGeom prst="rect">
            <a:avLst/>
          </a:prstGeom>
        </p:spPr>
        <p:txBody>
          <a:bodyPr wrap="square">
            <a:spAutoFit/>
          </a:bodyPr>
          <a:lstStyle/>
          <a:p>
            <a:endParaRPr lang="so-SO" sz="2400" dirty="0">
              <a:latin typeface="Calibri" panose="020F0502020204030204" pitchFamily="34" charset="0"/>
              <a:cs typeface="Calibri" panose="020F0502020204030204" pitchFamily="34" charset="0"/>
            </a:endParaRPr>
          </a:p>
          <a:p>
            <a:pPr marL="342900" indent="-34290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Maya. Tallaalka </a:t>
            </a:r>
            <a:r>
              <a:rPr lang="en-US" sz="2400" b="0" i="0" u="none" baseline="0" dirty="0">
                <a:latin typeface="Calibri" panose="020F0502020204030204" pitchFamily="34" charset="0"/>
                <a:cs typeface="Calibri" panose="020F0502020204030204" pitchFamily="34" charset="0"/>
              </a:rPr>
              <a:t>(ay </a:t>
            </a:r>
            <a:r>
              <a:rPr lang="en-US" sz="2400" b="0" i="0" u="none" baseline="0" dirty="0" err="1">
                <a:latin typeface="Calibri" panose="020F0502020204030204" pitchFamily="34" charset="0"/>
                <a:cs typeface="Calibri" panose="020F0502020204030204" pitchFamily="34" charset="0"/>
              </a:rPr>
              <a:t>ku</a:t>
            </a:r>
            <a:r>
              <a:rPr lang="en-US" sz="2400" b="0" i="0" u="none" baseline="0" dirty="0">
                <a:latin typeface="Calibri" panose="020F0502020204030204" pitchFamily="34" charset="0"/>
                <a:cs typeface="Calibri" panose="020F0502020204030204" pitchFamily="34" charset="0"/>
              </a:rPr>
              <a:t> </a:t>
            </a:r>
            <a:r>
              <a:rPr lang="en-US" sz="2400" b="0" i="0" u="none" baseline="0" dirty="0" err="1">
                <a:latin typeface="Calibri" panose="020F0502020204030204" pitchFamily="34" charset="0"/>
                <a:cs typeface="Calibri" panose="020F0502020204030204" pitchFamily="34" charset="0"/>
              </a:rPr>
              <a:t>jiraan</a:t>
            </a:r>
            <a:r>
              <a:rPr lang="en-US" sz="2400" b="0" i="0" u="none" baseline="0" dirty="0">
                <a:latin typeface="Calibri" panose="020F0502020204030204" pitchFamily="34" charset="0"/>
                <a:cs typeface="Calibri" panose="020F0502020204030204" pitchFamily="34" charset="0"/>
              </a:rPr>
              <a:t> </a:t>
            </a:r>
            <a:r>
              <a:rPr lang="en-US" sz="2400" b="0" i="0" u="none" baseline="0" dirty="0" err="1">
                <a:latin typeface="Calibri" panose="020F0502020204030204" pitchFamily="34" charset="0"/>
                <a:cs typeface="Calibri" panose="020F0502020204030204" pitchFamily="34" charset="0"/>
              </a:rPr>
              <a:t>xoojiyaha</a:t>
            </a:r>
            <a:r>
              <a:rPr lang="en-US" sz="2400" b="0" i="0" u="none" baseline="0" dirty="0">
                <a:latin typeface="Calibri" panose="020F0502020204030204" pitchFamily="34" charset="0"/>
                <a:cs typeface="Calibri" panose="020F0502020204030204" pitchFamily="34" charset="0"/>
              </a:rPr>
              <a:t>)</a:t>
            </a:r>
            <a:r>
              <a:rPr lang="en-US" sz="2400" b="0" i="0" u="none" dirty="0">
                <a:latin typeface="Calibri" panose="020F0502020204030204" pitchFamily="34" charset="0"/>
                <a:cs typeface="Calibri" panose="020F0502020204030204" pitchFamily="34" charset="0"/>
              </a:rPr>
              <a:t> </a:t>
            </a:r>
            <a:r>
              <a:rPr lang="so-SO" sz="2400" b="0" i="0" u="none" baseline="0" dirty="0">
                <a:latin typeface="Calibri" panose="020F0502020204030204" pitchFamily="34" charset="0"/>
                <a:cs typeface="Calibri" panose="020F0502020204030204" pitchFamily="34" charset="0"/>
              </a:rPr>
              <a:t>waa </a:t>
            </a:r>
            <a:r>
              <a:rPr lang="so-SO" sz="2400" b="1" i="0" u="none" baseline="0" dirty="0">
                <a:latin typeface="Calibri" panose="020F0502020204030204" pitchFamily="34" charset="0"/>
                <a:cs typeface="Calibri" panose="020F0502020204030204" pitchFamily="34" charset="0"/>
              </a:rPr>
              <a:t>lacag la'aan</a:t>
            </a:r>
            <a:r>
              <a:rPr lang="so-SO" sz="2400" b="0" i="0" u="none" baseline="0" dirty="0">
                <a:latin typeface="Calibri" panose="020F0502020204030204" pitchFamily="34" charset="0"/>
                <a:cs typeface="Calibri" panose="020F0502020204030204" pitchFamily="34" charset="0"/>
              </a:rPr>
              <a:t> mana jiro kharash lagu soo dallaco dadka daggan Massachusetts.</a:t>
            </a:r>
          </a:p>
          <a:p>
            <a:pPr marL="800100" lvl="1" indent="-342900" algn="l" rtl="0">
              <a:buFont typeface="Courier New" panose="02070309020205020404" pitchFamily="49" charset="0"/>
              <a:buChar char="o"/>
            </a:pPr>
            <a:endParaRPr lang="so-SO" sz="2400" dirty="0">
              <a:latin typeface="Calibri" panose="020F0502020204030204" pitchFamily="34" charset="0"/>
              <a:cs typeface="Calibri" panose="020F0502020204030204" pitchFamily="34" charset="0"/>
            </a:endParaRPr>
          </a:p>
          <a:p>
            <a:pPr marL="800100" lvl="1" indent="-342900" algn="l" rtl="0">
              <a:buFont typeface="Courier New" panose="02070309020205020404" pitchFamily="49" charset="0"/>
              <a:buChar char="o"/>
            </a:pPr>
            <a:r>
              <a:rPr lang="so-SO" sz="2400" b="0" i="0" u="none" baseline="0" dirty="0">
                <a:latin typeface="Calibri" panose="020F0502020204030204" pitchFamily="34" charset="0"/>
                <a:cs typeface="Calibri" panose="020F0502020204030204" pitchFamily="34" charset="0"/>
              </a:rPr>
              <a:t>Marna laguma weydiin doono nambarka kaarkaada deynta (credit card number) si aad u qabsatid ballan.</a:t>
            </a:r>
          </a:p>
          <a:p>
            <a:pPr marL="800100" lvl="1" indent="-342900" algn="l" rtl="0">
              <a:buFont typeface="Courier New" panose="02070309020205020404" pitchFamily="49" charset="0"/>
              <a:buChar char="o"/>
            </a:pPr>
            <a:endParaRPr lang="so-SO" sz="2400" dirty="0">
              <a:latin typeface="Calibri" panose="020F0502020204030204" pitchFamily="34" charset="0"/>
              <a:cs typeface="Calibri" panose="020F0502020204030204" pitchFamily="34" charset="0"/>
            </a:endParaRPr>
          </a:p>
          <a:p>
            <a:pPr marL="800100" lvl="1" indent="-342900" algn="l" rtl="0">
              <a:buFont typeface="Courier New" panose="02070309020205020404" pitchFamily="49" charset="0"/>
              <a:buChar char="o"/>
            </a:pPr>
            <a:r>
              <a:rPr lang="so-SO" sz="2400" b="0" i="0" u="none" baseline="0" dirty="0">
                <a:latin typeface="Calibri" panose="020F0502020204030204" pitchFamily="34" charset="0"/>
                <a:cs typeface="Calibri" panose="020F0502020204030204" pitchFamily="34" charset="0"/>
              </a:rPr>
              <a:t>Waxaad heli kartaa talaal xattaa haddii aadan </a:t>
            </a:r>
          </a:p>
          <a:p>
            <a:pPr lvl="1" algn="l" rtl="0"/>
            <a:r>
              <a:rPr lang="so-SO" sz="2400" b="0" i="0" u="none" baseline="0" dirty="0">
                <a:latin typeface="Calibri" panose="020F0502020204030204" pitchFamily="34" charset="0"/>
                <a:cs typeface="Calibri" panose="020F0502020204030204" pitchFamily="34" charset="0"/>
              </a:rPr>
              <a:t>     haysanin ceymis, shattiga baabuurka lagu wado, </a:t>
            </a:r>
          </a:p>
          <a:p>
            <a:pPr lvl="1" algn="l" rtl="0"/>
            <a:r>
              <a:rPr lang="so-SO" sz="2400" b="0" i="0" u="none" baseline="0" dirty="0">
                <a:latin typeface="Calibri" panose="020F0502020204030204" pitchFamily="34" charset="0"/>
                <a:cs typeface="Calibri" panose="020F0502020204030204" pitchFamily="34" charset="0"/>
              </a:rPr>
              <a:t>     ama nambarka Soshal Sekuritiga.</a:t>
            </a:r>
            <a:br>
              <a:rPr lang="so-SO" sz="2400" dirty="0">
                <a:latin typeface="Calibri" panose="020F0502020204030204" pitchFamily="34" charset="0"/>
                <a:cs typeface="Calibri" panose="020F0502020204030204" pitchFamily="34" charset="0"/>
              </a:rPr>
            </a:br>
            <a:endParaRPr lang="so-SO" sz="2400" dirty="0">
              <a:latin typeface="Calibri" panose="020F0502020204030204" pitchFamily="34" charset="0"/>
              <a:cs typeface="Calibri" panose="020F0502020204030204" pitchFamily="34" charset="0"/>
            </a:endParaRPr>
          </a:p>
          <a:p>
            <a:pPr marL="800100" lvl="1" indent="-342900" algn="l" rtl="0">
              <a:buFont typeface="Courier New" panose="02070309020205020404" pitchFamily="49" charset="0"/>
              <a:buChar char="o"/>
            </a:pPr>
            <a:endParaRPr lang="so-SO" sz="2400" dirty="0">
              <a:latin typeface="Calibri" panose="020F0502020204030204" pitchFamily="34" charset="0"/>
              <a:cs typeface="Calibri" panose="020F0502020204030204" pitchFamily="34" charset="0"/>
            </a:endParaRPr>
          </a:p>
          <a:p>
            <a:pPr marL="285750" lvl="0" indent="-285750" algn="l" rtl="0">
              <a:spcBef>
                <a:spcPts val="600"/>
              </a:spcBef>
              <a:spcAft>
                <a:spcPts val="600"/>
              </a:spcAft>
              <a:buFont typeface="Arial"/>
              <a:buChar char="•"/>
            </a:pPr>
            <a:endParaRPr lang="so-SO" sz="2200" b="1" dirty="0"/>
          </a:p>
        </p:txBody>
      </p:sp>
      <p:pic>
        <p:nvPicPr>
          <p:cNvPr id="7" name="Google Shape;563;p19" descr="Group of people wearing masks">
            <a:extLst>
              <a:ext uri="{FF2B5EF4-FFF2-40B4-BE49-F238E27FC236}">
                <a16:creationId xmlns:a16="http://schemas.microsoft.com/office/drawing/2014/main" id="{FBD1468A-49C7-4C55-8901-9A6A290702A6}"/>
              </a:ext>
            </a:extLst>
          </p:cNvPr>
          <p:cNvPicPr preferRelativeResize="0"/>
          <p:nvPr/>
        </p:nvPicPr>
        <p:blipFill>
          <a:blip r:embed="rId3">
            <a:alphaModFix/>
          </a:blip>
          <a:stretch>
            <a:fillRect/>
          </a:stretch>
        </p:blipFill>
        <p:spPr>
          <a:xfrm>
            <a:off x="7365999" y="2860766"/>
            <a:ext cx="4508137" cy="3644801"/>
          </a:xfrm>
          <a:prstGeom prst="rect">
            <a:avLst/>
          </a:prstGeom>
          <a:noFill/>
          <a:ln>
            <a:noFill/>
          </a:ln>
        </p:spPr>
      </p:pic>
    </p:spTree>
    <p:extLst>
      <p:ext uri="{BB962C8B-B14F-4D97-AF65-F5344CB8AC3E}">
        <p14:creationId xmlns:p14="http://schemas.microsoft.com/office/powerpoint/2010/main" val="1878392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pPr algn="r" rtl="0"/>
            <a:fld id="{CA49D0EE-DE7F-324B-A84C-F36708423CDB}" type="slidenum">
              <a:rPr>
                <a:solidFill>
                  <a:srgbClr val="464646">
                    <a:lumMod val="40000"/>
                    <a:lumOff val="60000"/>
                  </a:srgbClr>
                </a:solidFill>
              </a:rPr>
              <a:pPr algn="r" rtl="0"/>
              <a:t>28</a:t>
            </a:fld>
            <a:endParaRPr lang="so-SO"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a:latin typeface="Calibri" panose="020F0502020204030204" pitchFamily="34" charset="0"/>
                <a:cs typeface="Calibri" panose="020F0502020204030204" pitchFamily="34" charset="0"/>
              </a:rPr>
              <a:t>Qaadashada talaalka, ma saamayn xaaladda socdaalka qofka?</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241077"/>
            <a:ext cx="11356939" cy="5001369"/>
          </a:xfrm>
          <a:prstGeom prst="rect">
            <a:avLst/>
          </a:prstGeom>
        </p:spPr>
        <p:txBody>
          <a:bodyPr wrap="square">
            <a:spAutoFit/>
          </a:bodyPr>
          <a:lstStyle/>
          <a:p>
            <a:pPr algn="l" rtl="0"/>
            <a:r>
              <a:rPr lang="so-SO" sz="2400" b="0" i="0" u="none" baseline="0" dirty="0">
                <a:latin typeface="Calibri" panose="020F0502020204030204" pitchFamily="34" charset="0"/>
                <a:cs typeface="Calibri" panose="020F0502020204030204" pitchFamily="34" charset="0"/>
              </a:rPr>
              <a:t> </a:t>
            </a:r>
            <a:endParaRPr lang="so-SO" sz="2400" dirty="0">
              <a:latin typeface="Calibri" panose="020F0502020204030204" pitchFamily="34" charset="0"/>
              <a:cs typeface="Calibri" panose="020F0502020204030204" pitchFamily="34" charset="0"/>
            </a:endParaRPr>
          </a:p>
          <a:p>
            <a:pPr marL="342900" indent="-342900" algn="l" rtl="0">
              <a:spcBef>
                <a:spcPts val="600"/>
              </a:spcBef>
              <a:spcAft>
                <a:spcPts val="600"/>
              </a:spcAft>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Maya. Helitaanka talaalka isma baddali doonto haddii aad awood u leedahay in aad sii joogtid Mareykanka, qaadatid kaarka cagaaran (green card), ama qaadatid manaafacaadka la siiyo dadweynaha sida guriyeynta ama SNAP.</a:t>
            </a:r>
          </a:p>
          <a:p>
            <a:pPr marL="342900" indent="-342900" algn="l" rtl="0">
              <a:spcBef>
                <a:spcPts val="600"/>
              </a:spcBef>
              <a:spcAft>
                <a:spcPts val="600"/>
              </a:spcAft>
              <a:buFont typeface="Arial" panose="020B0604020202020204" pitchFamily="34" charset="0"/>
              <a:buChar char="•"/>
            </a:pPr>
            <a:endParaRPr lang="so-SO" sz="2400" b="1" dirty="0">
              <a:latin typeface="Calibri" panose="020F0502020204030204" pitchFamily="34" charset="0"/>
              <a:cs typeface="Calibri" panose="020F0502020204030204" pitchFamily="34" charset="0"/>
            </a:endParaRPr>
          </a:p>
          <a:p>
            <a:pPr marL="342900" lvl="0" indent="-342900" algn="l" rtl="0">
              <a:spcBef>
                <a:spcPts val="600"/>
              </a:spcBef>
              <a:spcAft>
                <a:spcPts val="600"/>
              </a:spcAft>
              <a:buFont typeface="Arial" panose="020B0604020202020204" pitchFamily="34" charset="0"/>
              <a:buChar char="•"/>
            </a:pPr>
            <a:r>
              <a:rPr lang="so-SO" sz="2400" b="1" i="0" u="none" baseline="0" dirty="0">
                <a:latin typeface="Calibri" panose="020F0502020204030204" pitchFamily="34" charset="0"/>
                <a:cs typeface="Calibri" panose="020F0502020204030204" pitchFamily="34" charset="0"/>
              </a:rPr>
              <a:t>Waxay ahaato xaaladaada socdaalka</a:t>
            </a:r>
            <a:r>
              <a:rPr lang="so-SO" sz="2400" b="0" i="0" u="none" baseline="0" dirty="0">
                <a:latin typeface="Calibri" panose="020F0502020204030204" pitchFamily="34" charset="0"/>
                <a:cs typeface="Calibri" panose="020F0502020204030204" pitchFamily="34" charset="0"/>
              </a:rPr>
              <a:t>, waxaa muhiim kuu ah adiga iyo qoyskaada in aad </a:t>
            </a:r>
            <a:r>
              <a:rPr lang="en-US" sz="2400" b="0" i="0" u="none" baseline="0" dirty="0">
                <a:latin typeface="Calibri" panose="020F0502020204030204" pitchFamily="34" charset="0"/>
                <a:cs typeface="Calibri" panose="020F0502020204030204" pitchFamily="34" charset="0"/>
              </a:rPr>
              <a:t>ka </a:t>
            </a:r>
            <a:r>
              <a:rPr lang="so-SO" sz="2400" b="0" i="0" u="none" baseline="0" dirty="0">
                <a:latin typeface="Calibri" panose="020F0502020204030204" pitchFamily="34" charset="0"/>
                <a:cs typeface="Calibri" panose="020F0502020204030204" pitchFamily="34" charset="0"/>
              </a:rPr>
              <a:t>nabad gashiin COVID-19.   </a:t>
            </a:r>
          </a:p>
          <a:p>
            <a:pPr marL="342900" lvl="0" indent="-342900" algn="l" rtl="0">
              <a:spcBef>
                <a:spcPts val="600"/>
              </a:spcBef>
              <a:spcAft>
                <a:spcPts val="600"/>
              </a:spcAft>
              <a:buFont typeface="Arial" panose="020B0604020202020204" pitchFamily="34" charset="0"/>
              <a:buChar char="•"/>
            </a:pPr>
            <a:endParaRPr lang="so-SO" sz="2400" b="1" dirty="0">
              <a:latin typeface="Calibri" panose="020F0502020204030204" pitchFamily="34" charset="0"/>
              <a:cs typeface="Calibri" panose="020F0502020204030204" pitchFamily="34" charset="0"/>
            </a:endParaRPr>
          </a:p>
          <a:p>
            <a:pPr marL="342900" indent="-342900" algn="l" rtl="0">
              <a:spcBef>
                <a:spcPts val="600"/>
              </a:spcBef>
              <a:spcAft>
                <a:spcPts val="600"/>
              </a:spcAft>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Waxaad qaadan kartaa talaalka xattaa haddii aadan qabin ceymis, shattiga wadaha, ama nambarka Soshal Sekuritiga.</a:t>
            </a:r>
            <a:endParaRPr lang="so-SO" sz="2400" b="1" dirty="0">
              <a:latin typeface="Calibri" panose="020F0502020204030204" pitchFamily="34" charset="0"/>
              <a:cs typeface="Calibri" panose="020F0502020204030204" pitchFamily="34" charset="0"/>
            </a:endParaRPr>
          </a:p>
          <a:p>
            <a:pPr marL="342900" indent="-342900" algn="l" rtl="0">
              <a:spcBef>
                <a:spcPts val="600"/>
              </a:spcBef>
              <a:spcAft>
                <a:spcPts val="600"/>
              </a:spcAft>
              <a:buFont typeface="Arial" panose="020B0604020202020204" pitchFamily="34" charset="0"/>
              <a:buChar char="•"/>
            </a:pPr>
            <a:endParaRPr lang="so-SO"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910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pPr algn="r" rtl="0"/>
            <a:fld id="{CA49D0EE-DE7F-324B-A84C-F36708423CDB}" type="slidenum">
              <a:rPr>
                <a:solidFill>
                  <a:srgbClr val="464646">
                    <a:lumMod val="40000"/>
                    <a:lumOff val="60000"/>
                  </a:srgbClr>
                </a:solidFill>
              </a:rPr>
              <a:pPr algn="r" rtl="0"/>
              <a:t>29</a:t>
            </a:fld>
            <a:endParaRPr lang="so-SO"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2204"/>
            <a:ext cx="11314323" cy="984885"/>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dirty="0">
                <a:latin typeface="Calibri" panose="020F0502020204030204" pitchFamily="34" charset="0"/>
                <a:cs typeface="Calibri" panose="020F0502020204030204" pitchFamily="34" charset="0"/>
              </a:rPr>
              <a:t>Maxaa loo baahan yahay in aan sameeyo haddii aan la kulmo calaamad</a:t>
            </a:r>
            <a:r>
              <a:rPr lang="en-US" sz="3200" dirty="0">
                <a:latin typeface="Calibri" panose="020F0502020204030204" pitchFamily="34" charset="0"/>
                <a:cs typeface="Calibri" panose="020F0502020204030204" pitchFamily="34" charset="0"/>
              </a:rPr>
              <a:t>o</a:t>
            </a:r>
            <a:r>
              <a:rPr lang="so-SO" sz="3200" b="1" i="0" u="none" baseline="0" dirty="0">
                <a:latin typeface="Calibri" panose="020F0502020204030204" pitchFamily="34" charset="0"/>
                <a:cs typeface="Calibri" panose="020F0502020204030204" pitchFamily="34" charset="0"/>
              </a:rPr>
              <a:t> kaddib marka aan qaato talaalka COVID-19?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08805"/>
            <a:ext cx="7629109" cy="4524315"/>
          </a:xfrm>
          <a:prstGeom prst="rect">
            <a:avLst/>
          </a:prstGeom>
        </p:spPr>
        <p:txBody>
          <a:bodyPr wrap="square">
            <a:spAutoFit/>
          </a:bodyPr>
          <a:lstStyle/>
          <a:p>
            <a:pPr marL="342900" indent="-342900" algn="l" rtl="0">
              <a:buFont typeface="Arial" panose="020B0604020202020204" pitchFamily="34" charset="0"/>
              <a:buChar char="•"/>
            </a:pPr>
            <a:endParaRPr lang="so-SO" sz="2400" dirty="0">
              <a:latin typeface="Calibri" panose="020F0502020204030204" pitchFamily="34" charset="0"/>
              <a:cs typeface="Calibri" panose="020F0502020204030204" pitchFamily="34" charset="0"/>
            </a:endParaRPr>
          </a:p>
          <a:p>
            <a:pPr marL="342900" indent="-34290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Haddii aad isku aragtid xanuun badan ama fahmo darro, la hadal bixiyehaada daryeelka caafimaadka. </a:t>
            </a:r>
          </a:p>
          <a:p>
            <a:pPr marL="342900" indent="-342900" algn="l" rtl="0">
              <a:buFont typeface="Arial" panose="020B0604020202020204" pitchFamily="34" charset="0"/>
              <a:buChar char="•"/>
            </a:pPr>
            <a:endParaRPr lang="so-SO" sz="2400" dirty="0">
              <a:latin typeface="Calibri" panose="020F0502020204030204" pitchFamily="34" charset="0"/>
              <a:cs typeface="Calibri" panose="020F0502020204030204" pitchFamily="34" charset="0"/>
            </a:endParaRPr>
          </a:p>
          <a:p>
            <a:pPr marL="342900" indent="-34290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Haddii aadan qabin bixiyaha daryeelka caafimaadka ama aad dooneysid in aad waxyeelada u sheegtid CDC, booqo </a:t>
            </a:r>
            <a:r>
              <a:rPr lang="so-SO" sz="2400" b="1" i="0" u="none" baseline="0" dirty="0">
                <a:latin typeface="Calibri" panose="020F0502020204030204" pitchFamily="34" charset="0"/>
                <a:cs typeface="Calibri" panose="020F0502020204030204" pitchFamily="34" charset="0"/>
              </a:rPr>
              <a:t>cdc.gov/vsafe  </a:t>
            </a:r>
          </a:p>
          <a:p>
            <a:pPr marL="342900" indent="-342900" algn="l" rtl="0">
              <a:buFont typeface="Arial" panose="020B0604020202020204" pitchFamily="34" charset="0"/>
              <a:buChar char="•"/>
            </a:pPr>
            <a:endParaRPr lang="so-SO" sz="2400" b="1" dirty="0">
              <a:latin typeface="Calibri" panose="020F0502020204030204" pitchFamily="34" charset="0"/>
              <a:cs typeface="Calibri" panose="020F0502020204030204" pitchFamily="34" charset="0"/>
            </a:endParaRPr>
          </a:p>
          <a:p>
            <a:pPr marL="342900" indent="-34290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Waxaad telefoonkaada (smartphone) isticmaali kartaa v-safe si aad dhakhso ugu sheegtid CDC haddii aad isku aragtid waxyeelo kaddib marka aad qaadatid talaalka COVID-19 iyo si aad u heshid is-xaadirinta caafimaadka ee ku kooban qofka kaddib marka aah heshid talaalka COVID-19.  </a:t>
            </a:r>
          </a:p>
          <a:p>
            <a:pPr marL="342900" indent="-342900" algn="l" rtl="0">
              <a:buFont typeface="Arial" panose="020B0604020202020204" pitchFamily="34" charset="0"/>
              <a:buChar char="•"/>
            </a:pPr>
            <a:endParaRPr lang="so-SO" sz="2400" dirty="0">
              <a:latin typeface="Calibri" panose="020F0502020204030204" pitchFamily="34" charset="0"/>
              <a:cs typeface="Calibri" panose="020F0502020204030204" pitchFamily="34" charset="0"/>
            </a:endParaRPr>
          </a:p>
        </p:txBody>
      </p:sp>
      <p:pic>
        <p:nvPicPr>
          <p:cNvPr id="6" name="Picture 5" descr="This image is this logo of CDC's v-safe after vaccination health checker.">
            <a:extLst>
              <a:ext uri="{FF2B5EF4-FFF2-40B4-BE49-F238E27FC236}">
                <a16:creationId xmlns:a16="http://schemas.microsoft.com/office/drawing/2014/main" id="{4BA750C1-1905-4717-A3CA-D5198463D2D1}"/>
              </a:ext>
            </a:extLst>
          </p:cNvPr>
          <p:cNvPicPr>
            <a:picLocks noChangeAspect="1"/>
          </p:cNvPicPr>
          <p:nvPr/>
        </p:nvPicPr>
        <p:blipFill>
          <a:blip r:embed="rId3"/>
          <a:stretch>
            <a:fillRect/>
          </a:stretch>
        </p:blipFill>
        <p:spPr>
          <a:xfrm>
            <a:off x="8454473" y="1820260"/>
            <a:ext cx="3038475" cy="3343275"/>
          </a:xfrm>
          <a:prstGeom prst="rect">
            <a:avLst/>
          </a:prstGeom>
        </p:spPr>
      </p:pic>
    </p:spTree>
    <p:extLst>
      <p:ext uri="{BB962C8B-B14F-4D97-AF65-F5344CB8AC3E}">
        <p14:creationId xmlns:p14="http://schemas.microsoft.com/office/powerpoint/2010/main" val="3601094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p:nvPr>
        </p:nvSpPr>
        <p:spPr>
          <a:xfrm>
            <a:off x="850900" y="170165"/>
            <a:ext cx="10515600" cy="920599"/>
          </a:xfrm>
        </p:spPr>
        <p:txBody>
          <a:bodyPr>
            <a:normAutofit/>
          </a:bodyPr>
          <a:lstStyle/>
          <a:p>
            <a:pPr algn="ctr" rtl="0"/>
            <a:r>
              <a:rPr lang="so-SO" sz="3200" b="1" i="0" u="none" baseline="0" dirty="0">
                <a:latin typeface="+mn-lt"/>
              </a:rPr>
              <a:t>Sida loo codsado </a:t>
            </a:r>
            <a:r>
              <a:rPr lang="en-US" sz="3200" b="1" i="0" u="none" baseline="0" dirty="0" err="1">
                <a:latin typeface="+mn-lt"/>
              </a:rPr>
              <a:t>safiirkaTallaalka</a:t>
            </a:r>
            <a:r>
              <a:rPr lang="en-US" sz="3200" b="1" i="0" u="none" dirty="0">
                <a:latin typeface="+mn-lt"/>
              </a:rPr>
              <a:t> </a:t>
            </a:r>
            <a:r>
              <a:rPr lang="so-SO" sz="3200" b="1" i="0" u="none" baseline="0" dirty="0">
                <a:latin typeface="+mn-lt"/>
              </a:rPr>
              <a:t>DPH</a:t>
            </a:r>
          </a:p>
        </p:txBody>
      </p:sp>
      <p:sp>
        <p:nvSpPr>
          <p:cNvPr id="3" name="Content Placeholder 2">
            <a:extLst>
              <a:ext uri="{FF2B5EF4-FFF2-40B4-BE49-F238E27FC236}">
                <a16:creationId xmlns:a16="http://schemas.microsoft.com/office/drawing/2014/main" id="{9640ACD5-A597-48EA-981B-26A084A0EC13}"/>
              </a:ext>
            </a:extLst>
          </p:cNvPr>
          <p:cNvSpPr>
            <a:spLocks noGrp="1"/>
          </p:cNvSpPr>
          <p:nvPr>
            <p:ph idx="1"/>
          </p:nvPr>
        </p:nvSpPr>
        <p:spPr>
          <a:xfrm>
            <a:off x="543339" y="1090764"/>
            <a:ext cx="11121440" cy="5445959"/>
          </a:xfrm>
        </p:spPr>
        <p:txBody>
          <a:bodyPr>
            <a:normAutofit fontScale="85000" lnSpcReduction="10000"/>
          </a:bodyPr>
          <a:lstStyle/>
          <a:p>
            <a:pPr algn="l" rtl="0">
              <a:lnSpc>
                <a:spcPct val="110000"/>
              </a:lnSpc>
            </a:pPr>
            <a:r>
              <a:rPr lang="so-SO" sz="2600" b="0" i="0" u="none" baseline="0" dirty="0"/>
              <a:t>Waxaad codsan kartaa </a:t>
            </a:r>
            <a:r>
              <a:rPr lang="en-US" sz="2600" b="0" i="0" u="none" baseline="0" dirty="0" err="1"/>
              <a:t>safiirka</a:t>
            </a:r>
            <a:r>
              <a:rPr lang="en-US" sz="2600" b="0" i="0" u="none" baseline="0" dirty="0"/>
              <a:t> </a:t>
            </a:r>
            <a:r>
              <a:rPr lang="so-SO" sz="2600" b="0" i="0" u="none" baseline="0" dirty="0"/>
              <a:t>talaalka DPH COVID-19 in uu yimaado shirka bulshadaada. Looma baahna in </a:t>
            </a:r>
            <a:r>
              <a:rPr lang="en-US" sz="2600" b="0" i="0" u="none" baseline="0" dirty="0" err="1"/>
              <a:t>safiirada</a:t>
            </a:r>
            <a:r>
              <a:rPr lang="en-US" sz="2600" b="0" i="0" u="none" baseline="0" dirty="0"/>
              <a:t> </a:t>
            </a:r>
            <a:r>
              <a:rPr lang="en-US" sz="2600" b="0" i="0" u="none" baseline="0" dirty="0" err="1"/>
              <a:t>ahadaan</a:t>
            </a:r>
            <a:r>
              <a:rPr lang="en-US" sz="2600" b="0" i="0" u="none" baseline="0" dirty="0"/>
              <a:t> dad </a:t>
            </a:r>
            <a:r>
              <a:rPr lang="en-US" sz="2600" b="0" i="0" u="none" baseline="0" dirty="0" err="1"/>
              <a:t>aqoon</a:t>
            </a:r>
            <a:r>
              <a:rPr lang="en-US" sz="2600" b="0" i="0" u="none" baseline="0" dirty="0"/>
              <a:t> u </a:t>
            </a:r>
            <a:r>
              <a:rPr lang="en-US" sz="2600" b="0" i="0" u="none" baseline="0" dirty="0" err="1"/>
              <a:t>leh</a:t>
            </a:r>
            <a:r>
              <a:rPr lang="en-US" sz="2600" b="0" i="0" u="none" dirty="0"/>
              <a:t> </a:t>
            </a:r>
            <a:r>
              <a:rPr lang="so-SO" sz="2600" b="0" i="0" u="none" baseline="0" dirty="0"/>
              <a:t>talaalka ama </a:t>
            </a:r>
            <a:r>
              <a:rPr lang="en-US" sz="2600" b="0" i="0" u="none" baseline="0" dirty="0"/>
              <a:t>in ay </a:t>
            </a:r>
            <a:r>
              <a:rPr lang="en-US" sz="2600" b="0" i="0" u="none" baseline="0" dirty="0" err="1"/>
              <a:t>ahadaan</a:t>
            </a:r>
            <a:r>
              <a:rPr lang="en-US" sz="2600" b="0" i="0" u="none" baseline="0" dirty="0"/>
              <a:t> </a:t>
            </a:r>
            <a:r>
              <a:rPr lang="so-SO" sz="2600" b="0" i="0" u="none" baseline="0" dirty="0"/>
              <a:t>takhatiir </a:t>
            </a:r>
            <a:r>
              <a:rPr lang="en-US" sz="2600" dirty="0" err="1"/>
              <a:t>toos</a:t>
            </a:r>
            <a:r>
              <a:rPr lang="en-US" sz="2600" dirty="0"/>
              <a:t> </a:t>
            </a:r>
            <a:r>
              <a:rPr lang="en-US" sz="2600" dirty="0" err="1"/>
              <a:t>ula</a:t>
            </a:r>
            <a:r>
              <a:rPr lang="en-US" sz="2600" dirty="0"/>
              <a:t> </a:t>
            </a:r>
            <a:r>
              <a:rPr lang="en-US" sz="2600" dirty="0" err="1"/>
              <a:t>xariira</a:t>
            </a:r>
            <a:r>
              <a:rPr lang="en-US" sz="2600" dirty="0"/>
              <a:t> </a:t>
            </a:r>
            <a:r>
              <a:rPr lang="en-US" sz="2600" dirty="0" err="1"/>
              <a:t>bukaanka</a:t>
            </a:r>
            <a:r>
              <a:rPr lang="en-US" sz="2600" dirty="0"/>
              <a:t> </a:t>
            </a:r>
            <a:r>
              <a:rPr lang="so-SO" sz="2600" b="0" i="0" u="none" baseline="0" dirty="0"/>
              <a:t>balse waa dad aqoon u leh caafimaadka dadweynaha oo waayo arag u leh xaaladaha bulshada.</a:t>
            </a:r>
          </a:p>
          <a:p>
            <a:pPr algn="l" rtl="0">
              <a:lnSpc>
                <a:spcPct val="110000"/>
              </a:lnSpc>
            </a:pPr>
            <a:endParaRPr lang="so-SO" sz="1600" dirty="0"/>
          </a:p>
          <a:p>
            <a:pPr algn="l" rtl="0">
              <a:lnSpc>
                <a:spcPct val="110000"/>
              </a:lnSpc>
            </a:pPr>
            <a:r>
              <a:rPr lang="en-US" sz="2600" b="0" i="0" u="none" baseline="0" dirty="0" err="1"/>
              <a:t>Safiirada</a:t>
            </a:r>
            <a:r>
              <a:rPr lang="en-US" sz="2600" b="0" i="0" u="none" baseline="0" dirty="0"/>
              <a:t> </a:t>
            </a:r>
            <a:r>
              <a:rPr lang="so-SO" sz="2600" b="0" i="0" u="none" baseline="0" dirty="0"/>
              <a:t>shirka waxay ka hadli karaan, </a:t>
            </a:r>
            <a:r>
              <a:rPr lang="en-US" sz="2600" b="0" i="0" u="none" baseline="0" dirty="0" err="1"/>
              <a:t>waxay</a:t>
            </a:r>
            <a:r>
              <a:rPr lang="en-US" sz="2600" b="0" i="0" u="none" baseline="0" dirty="0"/>
              <a:t> </a:t>
            </a:r>
            <a:r>
              <a:rPr lang="so-SO" sz="2600" b="0" i="0" u="none" baseline="0" dirty="0"/>
              <a:t>ka jawaabi karaan, ama waxay dhageysan karaan wararka aad ku soo </a:t>
            </a:r>
            <a:r>
              <a:rPr lang="en-US" sz="2600" b="0" i="0" u="none" baseline="0" dirty="0" err="1"/>
              <a:t>celisid</a:t>
            </a:r>
            <a:r>
              <a:rPr lang="so-SO" sz="2600" b="0" i="0" u="none" baseline="0" dirty="0"/>
              <a:t> si ay ula qeybsadaan DPH. </a:t>
            </a:r>
          </a:p>
          <a:p>
            <a:pPr algn="l" rtl="0">
              <a:lnSpc>
                <a:spcPct val="110000"/>
              </a:lnSpc>
            </a:pPr>
            <a:endParaRPr lang="so-SO" sz="1600" dirty="0"/>
          </a:p>
          <a:p>
            <a:pPr algn="l" rtl="0">
              <a:lnSpc>
                <a:spcPct val="110000"/>
              </a:lnSpc>
            </a:pPr>
            <a:r>
              <a:rPr lang="so-SO" sz="2600" b="0" i="0" u="none" baseline="0" dirty="0"/>
              <a:t>Haddii aad dooneysid in aad shirkaada ku casumtid </a:t>
            </a:r>
            <a:r>
              <a:rPr lang="en-US" sz="2600" b="0" i="0" u="none" baseline="0" dirty="0" err="1"/>
              <a:t>safiirka</a:t>
            </a:r>
            <a:r>
              <a:rPr lang="so-SO" sz="2600" b="0" i="0" u="none" baseline="0" dirty="0"/>
              <a:t> DPH, fadlan </a:t>
            </a:r>
            <a:r>
              <a:rPr lang="so-SO" sz="2600" b="0" i="0" u="none" baseline="0" dirty="0">
                <a:hlinkClick r:id="rId3"/>
              </a:rPr>
              <a:t>buuxi foomkaan</a:t>
            </a:r>
            <a:r>
              <a:rPr lang="so-SO" sz="2600" b="0" i="0" u="none" baseline="0" dirty="0"/>
              <a:t>.</a:t>
            </a:r>
            <a:endParaRPr lang="so-SO" sz="3000" dirty="0"/>
          </a:p>
          <a:p>
            <a:pPr algn="l" rtl="0">
              <a:lnSpc>
                <a:spcPct val="110000"/>
              </a:lnSpc>
            </a:pPr>
            <a:endParaRPr lang="so-SO" sz="1700" dirty="0"/>
          </a:p>
          <a:p>
            <a:pPr algn="l" rtl="0">
              <a:lnSpc>
                <a:spcPct val="110000"/>
              </a:lnSpc>
            </a:pPr>
            <a:r>
              <a:rPr lang="so-SO" sz="2600" b="0" i="0" u="none" baseline="0" dirty="0"/>
              <a:t>Haddii ay suurtogal tahay, fadlan codso </a:t>
            </a:r>
            <a:r>
              <a:rPr lang="en-US" sz="2600" b="0" i="0" u="none" baseline="0" dirty="0" err="1"/>
              <a:t>safiir</a:t>
            </a:r>
            <a:r>
              <a:rPr lang="so-SO" sz="2600" b="0" i="0" u="none" baseline="0" dirty="0"/>
              <a:t> ugu yaraan 2 todobaad ka hor inta aan la qabanin </a:t>
            </a:r>
            <a:r>
              <a:rPr lang="en-US" sz="2600" b="0" i="0" u="none" baseline="0" dirty="0" err="1"/>
              <a:t>shirka</a:t>
            </a:r>
            <a:r>
              <a:rPr lang="so-SO" sz="2600" b="0" i="0" u="none" baseline="0" dirty="0"/>
              <a:t>. DPH w</a:t>
            </a:r>
            <a:r>
              <a:rPr lang="en-US" sz="2600" b="0" i="0" u="none" baseline="0" dirty="0" err="1"/>
              <a:t>axay</a:t>
            </a:r>
            <a:r>
              <a:rPr lang="en-US" sz="2600" b="0" i="0" u="none" baseline="0" dirty="0"/>
              <a:t> </a:t>
            </a:r>
            <a:r>
              <a:rPr lang="so-SO" sz="2600" b="0" i="0" u="none" baseline="0" dirty="0"/>
              <a:t>ku dadaali doon</a:t>
            </a:r>
            <a:r>
              <a:rPr lang="en-US" sz="2600" b="0" i="0" u="none" baseline="0" dirty="0"/>
              <a:t>t</a:t>
            </a:r>
            <a:r>
              <a:rPr lang="so-SO" sz="2600" b="0" i="0" u="none" baseline="0" dirty="0"/>
              <a:t>aa in </a:t>
            </a:r>
            <a:r>
              <a:rPr lang="en-US" sz="2600" b="0" i="0" u="none" baseline="0" dirty="0"/>
              <a:t>ay</a:t>
            </a:r>
            <a:r>
              <a:rPr lang="so-SO" sz="2600" b="0" i="0" u="none" baseline="0" dirty="0"/>
              <a:t> </a:t>
            </a:r>
            <a:r>
              <a:rPr lang="en-US" sz="2600" b="0" i="0" u="none" baseline="0" dirty="0" err="1"/>
              <a:t>fulliso</a:t>
            </a:r>
            <a:r>
              <a:rPr lang="en-US" sz="2600" b="0" i="0" u="none" baseline="0" dirty="0"/>
              <a:t> </a:t>
            </a:r>
            <a:r>
              <a:rPr lang="so-SO" sz="2600" b="0" i="0" u="none" baseline="0" dirty="0"/>
              <a:t>codsiyada.  </a:t>
            </a:r>
          </a:p>
          <a:p>
            <a:pPr algn="l" rtl="0">
              <a:lnSpc>
                <a:spcPct val="110000"/>
              </a:lnSpc>
            </a:pPr>
            <a:endParaRPr lang="so-SO" sz="1800" dirty="0"/>
          </a:p>
          <a:p>
            <a:pPr algn="l" rtl="0">
              <a:lnSpc>
                <a:spcPct val="110000"/>
              </a:lnSpc>
            </a:pPr>
            <a:r>
              <a:rPr lang="so-SO" sz="2600" b="0" i="0" u="none" baseline="0" dirty="0">
                <a:solidFill>
                  <a:srgbClr val="FF0000"/>
                </a:solidFill>
              </a:rPr>
              <a:t>Fadlan slidekaan ka qaad </a:t>
            </a:r>
            <a:r>
              <a:rPr lang="en-US" sz="2600" b="0" i="0" u="none" baseline="0" dirty="0" err="1">
                <a:solidFill>
                  <a:srgbClr val="FF0000"/>
                </a:solidFill>
              </a:rPr>
              <a:t>dhanka</a:t>
            </a:r>
            <a:r>
              <a:rPr lang="en-US" sz="2600" b="0" i="0" u="none" baseline="0" dirty="0">
                <a:solidFill>
                  <a:srgbClr val="FF0000"/>
                </a:solidFill>
              </a:rPr>
              <a:t> </a:t>
            </a:r>
            <a:r>
              <a:rPr lang="so-SO" sz="2600" b="0" i="0" u="none" baseline="0" dirty="0">
                <a:solidFill>
                  <a:srgbClr val="FF0000"/>
                </a:solidFill>
              </a:rPr>
              <a:t>kore ee </a:t>
            </a:r>
            <a:r>
              <a:rPr lang="en-US" sz="2600" b="0" i="0" u="none" baseline="0" dirty="0" err="1">
                <a:solidFill>
                  <a:srgbClr val="FF0000"/>
                </a:solidFill>
              </a:rPr>
              <a:t>ee</a:t>
            </a:r>
            <a:r>
              <a:rPr lang="en-US" sz="2600" b="0" i="0" u="none" baseline="0" dirty="0">
                <a:solidFill>
                  <a:srgbClr val="FF0000"/>
                </a:solidFill>
              </a:rPr>
              <a:t> </a:t>
            </a:r>
            <a:r>
              <a:rPr lang="en-US" sz="2600" b="0" i="0" u="none" baseline="0" dirty="0" err="1">
                <a:solidFill>
                  <a:srgbClr val="FF0000"/>
                </a:solidFill>
              </a:rPr>
              <a:t>hor</a:t>
            </a:r>
            <a:r>
              <a:rPr lang="en-US" sz="2600" b="0" i="0" u="none" baseline="0" dirty="0">
                <a:solidFill>
                  <a:srgbClr val="FF0000"/>
                </a:solidFill>
              </a:rPr>
              <a:t> </a:t>
            </a:r>
            <a:r>
              <a:rPr lang="en-US" sz="2600" b="0" i="0" u="none" baseline="0" dirty="0" err="1">
                <a:solidFill>
                  <a:srgbClr val="FF0000"/>
                </a:solidFill>
              </a:rPr>
              <a:t>yaala</a:t>
            </a:r>
            <a:r>
              <a:rPr lang="en-US" sz="2600" b="0" i="0" u="none" baseline="0" dirty="0">
                <a:solidFill>
                  <a:srgbClr val="FF0000"/>
                </a:solidFill>
              </a:rPr>
              <a:t> </a:t>
            </a:r>
            <a:r>
              <a:rPr lang="en-US" sz="2600" b="0" i="0" u="none" baseline="0" dirty="0" err="1">
                <a:solidFill>
                  <a:srgbClr val="FF0000"/>
                </a:solidFill>
              </a:rPr>
              <a:t>shirka</a:t>
            </a:r>
            <a:r>
              <a:rPr lang="en-US" sz="2600" b="0" i="0" u="none" baseline="0" dirty="0">
                <a:solidFill>
                  <a:srgbClr val="FF0000"/>
                </a:solidFill>
              </a:rPr>
              <a:t>.</a:t>
            </a:r>
            <a:endParaRPr lang="so-SO" sz="2400" dirty="0">
              <a:solidFill>
                <a:srgbClr val="FF0000"/>
              </a:solidFill>
            </a:endParaRPr>
          </a:p>
        </p:txBody>
      </p:sp>
    </p:spTree>
    <p:extLst>
      <p:ext uri="{BB962C8B-B14F-4D97-AF65-F5344CB8AC3E}">
        <p14:creationId xmlns:p14="http://schemas.microsoft.com/office/powerpoint/2010/main" val="1573959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pPr algn="r" rtl="0"/>
            <a:fld id="{CA49D0EE-DE7F-324B-A84C-F36708423CDB}" type="slidenum">
              <a:rPr>
                <a:solidFill>
                  <a:srgbClr val="464646">
                    <a:lumMod val="40000"/>
                    <a:lumOff val="60000"/>
                  </a:srgbClr>
                </a:solidFill>
              </a:rPr>
              <a:pPr algn="r" rtl="0"/>
              <a:t>30</a:t>
            </a:fld>
            <a:endParaRPr lang="so-SO"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4300"/>
            <a:ext cx="11314323" cy="984885"/>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a:latin typeface="Calibri" panose="020F0502020204030204" pitchFamily="34" charset="0"/>
                <a:cs typeface="Calibri" panose="020F0502020204030204" pitchFamily="34" charset="0"/>
              </a:rPr>
              <a:t>Ilaa intee ayay ku qaadataa talaalka COVID-19 si uu u shaqeeyo? Ilaa intee ayay gaartaa?</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319005"/>
            <a:ext cx="11356939" cy="4154984"/>
          </a:xfrm>
          <a:prstGeom prst="rect">
            <a:avLst/>
          </a:prstGeom>
        </p:spPr>
        <p:txBody>
          <a:bodyPr wrap="square">
            <a:spAutoFit/>
          </a:bodyPr>
          <a:lstStyle/>
          <a:p>
            <a:pPr marL="342900" indent="-34290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Badanaa waxay jirka ku qaadataa dhowr todobaad si uu u dhiso difaaca talaalka kaddib. </a:t>
            </a:r>
          </a:p>
          <a:p>
            <a:pPr marL="342900" indent="-342900" algn="l" rtl="0">
              <a:buFont typeface="Arial" panose="020B0604020202020204" pitchFamily="34" charset="0"/>
              <a:buChar char="•"/>
            </a:pPr>
            <a:endParaRPr lang="so-SO" sz="2400" dirty="0">
              <a:latin typeface="Calibri" panose="020F0502020204030204" pitchFamily="34" charset="0"/>
              <a:cs typeface="Calibri" panose="020F0502020204030204" pitchFamily="34" charset="0"/>
            </a:endParaRPr>
          </a:p>
          <a:p>
            <a:pPr marL="342900" indent="-34290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Taasi macnaheeda waxay tahay in ay suurtogal tahay in qofka uu qaado cudurka firuska ee sababta u ah COVID-19 ka hor iyo kaddib talaalka kaddibna uu ku xanuunsado. Sababta waxay tahay in talaalka uusan helin waqti ku filan uu dadka ku badbaadiyo</a:t>
            </a:r>
          </a:p>
          <a:p>
            <a:pPr marL="342900" indent="-342900" algn="l" rtl="0">
              <a:buFont typeface="Arial" panose="020B0604020202020204" pitchFamily="34" charset="0"/>
              <a:buChar char="•"/>
            </a:pPr>
            <a:endParaRPr lang="so-SO" sz="2400" dirty="0">
              <a:latin typeface="Calibri" panose="020F0502020204030204" pitchFamily="34" charset="0"/>
              <a:cs typeface="Calibri" panose="020F0502020204030204" pitchFamily="34" charset="0"/>
            </a:endParaRPr>
          </a:p>
          <a:p>
            <a:pPr marL="342900" indent="-34290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Weli ma ogsooni ilaa inta ay talaalada COVID-19 bixin doonaan badbaado. </a:t>
            </a:r>
            <a:r>
              <a:rPr lang="en-US" sz="2400" b="0" i="0" u="none" baseline="0" dirty="0" err="1">
                <a:latin typeface="Calibri" panose="020F0502020204030204" pitchFamily="34" charset="0"/>
                <a:cs typeface="Calibri" panose="020F0502020204030204" pitchFamily="34" charset="0"/>
              </a:rPr>
              <a:t>Daraasadahii</a:t>
            </a:r>
            <a:r>
              <a:rPr lang="en-US" sz="2400" b="0" i="0" u="none" baseline="0" dirty="0">
                <a:latin typeface="Calibri" panose="020F0502020204030204" pitchFamily="34" charset="0"/>
                <a:cs typeface="Calibri" panose="020F0502020204030204" pitchFamily="34" charset="0"/>
              </a:rPr>
              <a:t> u </a:t>
            </a:r>
            <a:r>
              <a:rPr lang="en-US" sz="2400" b="0" i="0" u="none" baseline="0" dirty="0" err="1">
                <a:latin typeface="Calibri" panose="020F0502020204030204" pitchFamily="34" charset="0"/>
                <a:cs typeface="Calibri" panose="020F0502020204030204" pitchFamily="34" charset="0"/>
              </a:rPr>
              <a:t>dambeeyay</a:t>
            </a:r>
            <a:r>
              <a:rPr lang="en-US" sz="2400" b="0" i="0" u="none" baseline="0" dirty="0">
                <a:latin typeface="Calibri" panose="020F0502020204030204" pitchFamily="34" charset="0"/>
                <a:cs typeface="Calibri" panose="020F0502020204030204" pitchFamily="34" charset="0"/>
              </a:rPr>
              <a:t> </a:t>
            </a:r>
            <a:r>
              <a:rPr lang="en-US" sz="2400" b="0" i="0" u="none" baseline="0" dirty="0" err="1">
                <a:latin typeface="Calibri" panose="020F0502020204030204" pitchFamily="34" charset="0"/>
                <a:cs typeface="Calibri" panose="020F0502020204030204" pitchFamily="34" charset="0"/>
              </a:rPr>
              <a:t>waxay</a:t>
            </a:r>
            <a:r>
              <a:rPr lang="en-US" sz="2400" b="0" i="0" u="none" baseline="0" dirty="0">
                <a:latin typeface="Calibri" panose="020F0502020204030204" pitchFamily="34" charset="0"/>
                <a:cs typeface="Calibri" panose="020F0502020204030204" pitchFamily="34" charset="0"/>
              </a:rPr>
              <a:t> </a:t>
            </a:r>
            <a:r>
              <a:rPr lang="en-US" sz="2400" b="0" i="0" u="none" baseline="0" dirty="0" err="1">
                <a:latin typeface="Calibri" panose="020F0502020204030204" pitchFamily="34" charset="0"/>
                <a:cs typeface="Calibri" panose="020F0502020204030204" pitchFamily="34" charset="0"/>
              </a:rPr>
              <a:t>muujiyeen</a:t>
            </a:r>
            <a:r>
              <a:rPr lang="en-US" sz="2400" b="0" i="0" u="none" baseline="0" dirty="0">
                <a:latin typeface="Calibri" panose="020F0502020204030204" pitchFamily="34" charset="0"/>
                <a:cs typeface="Calibri" panose="020F0502020204030204" pitchFamily="34" charset="0"/>
              </a:rPr>
              <a:t> in </a:t>
            </a:r>
            <a:r>
              <a:rPr lang="en-US" sz="2400" b="0" i="0" u="none" baseline="0" dirty="0" err="1">
                <a:latin typeface="Calibri" panose="020F0502020204030204" pitchFamily="34" charset="0"/>
                <a:cs typeface="Calibri" panose="020F0502020204030204" pitchFamily="34" charset="0"/>
              </a:rPr>
              <a:t>ilaalinta</a:t>
            </a:r>
            <a:r>
              <a:rPr lang="en-US" sz="2400" b="0" i="0" u="none" baseline="0" dirty="0">
                <a:latin typeface="Calibri" panose="020F0502020204030204" pitchFamily="34" charset="0"/>
                <a:cs typeface="Calibri" panose="020F0502020204030204" pitchFamily="34" charset="0"/>
              </a:rPr>
              <a:t> </a:t>
            </a:r>
            <a:r>
              <a:rPr lang="en-US" sz="2400" b="0" i="0" u="none" baseline="0" dirty="0" err="1">
                <a:latin typeface="Calibri" panose="020F0502020204030204" pitchFamily="34" charset="0"/>
                <a:cs typeface="Calibri" panose="020F0502020204030204" pitchFamily="34" charset="0"/>
              </a:rPr>
              <a:t>ku</a:t>
            </a:r>
            <a:r>
              <a:rPr lang="en-US" sz="2400" b="0" i="0" u="none" baseline="0" dirty="0">
                <a:latin typeface="Calibri" panose="020F0502020204030204" pitchFamily="34" charset="0"/>
                <a:cs typeface="Calibri" panose="020F0502020204030204" pitchFamily="34" charset="0"/>
              </a:rPr>
              <a:t> </a:t>
            </a:r>
            <a:r>
              <a:rPr lang="en-US" sz="2400" b="0" i="0" u="none" baseline="0" dirty="0" err="1">
                <a:latin typeface="Calibri" panose="020F0502020204030204" pitchFamily="34" charset="0"/>
                <a:cs typeface="Calibri" panose="020F0502020204030204" pitchFamily="34" charset="0"/>
              </a:rPr>
              <a:t>lidka</a:t>
            </a:r>
            <a:r>
              <a:rPr lang="en-US" sz="2400" b="0" i="0" u="none" dirty="0">
                <a:latin typeface="Calibri" panose="020F0502020204030204" pitchFamily="34" charset="0"/>
                <a:cs typeface="Calibri" panose="020F0502020204030204" pitchFamily="34" charset="0"/>
              </a:rPr>
              <a:t> ah </a:t>
            </a:r>
            <a:r>
              <a:rPr lang="en-US" sz="2400" b="0" i="0" u="none" dirty="0" err="1">
                <a:latin typeface="Calibri" panose="020F0502020204030204" pitchFamily="34" charset="0"/>
                <a:cs typeface="Calibri" panose="020F0502020204030204" pitchFamily="34" charset="0"/>
              </a:rPr>
              <a:t>fayrasku</a:t>
            </a:r>
            <a:r>
              <a:rPr lang="en-US" sz="2400" b="0" i="0" u="none" dirty="0">
                <a:latin typeface="Calibri" panose="020F0502020204030204" pitchFamily="34" charset="0"/>
                <a:cs typeface="Calibri" panose="020F0502020204030204" pitchFamily="34" charset="0"/>
              </a:rPr>
              <a:t> ay </a:t>
            </a:r>
            <a:r>
              <a:rPr lang="en-US" sz="2400" b="0" i="0" u="none" dirty="0" err="1">
                <a:latin typeface="Calibri" panose="020F0502020204030204" pitchFamily="34" charset="0"/>
                <a:cs typeface="Calibri" panose="020F0502020204030204" pitchFamily="34" charset="0"/>
              </a:rPr>
              <a:t>yaraato</a:t>
            </a:r>
            <a:r>
              <a:rPr lang="en-US" sz="2400" b="0" i="0" u="none" dirty="0">
                <a:latin typeface="Calibri" panose="020F0502020204030204" pitchFamily="34" charset="0"/>
                <a:cs typeface="Calibri" panose="020F0502020204030204" pitchFamily="34" charset="0"/>
              </a:rPr>
              <a:t> </a:t>
            </a:r>
            <a:r>
              <a:rPr lang="en-US" sz="2400" b="0" i="0" u="none" dirty="0" err="1">
                <a:latin typeface="Calibri" panose="020F0502020204030204" pitchFamily="34" charset="0"/>
                <a:cs typeface="Calibri" panose="020F0502020204030204" pitchFamily="34" charset="0"/>
              </a:rPr>
              <a:t>muddo</a:t>
            </a:r>
            <a:r>
              <a:rPr lang="en-US" sz="2400" b="0" i="0" u="none" dirty="0">
                <a:latin typeface="Calibri" panose="020F0502020204030204" pitchFamily="34" charset="0"/>
                <a:cs typeface="Calibri" panose="020F0502020204030204" pitchFamily="34" charset="0"/>
              </a:rPr>
              <a:t> </a:t>
            </a:r>
            <a:r>
              <a:rPr lang="en-US" sz="2400" b="0" i="0" u="none" dirty="0" err="1">
                <a:latin typeface="Calibri" panose="020F0502020204030204" pitchFamily="34" charset="0"/>
                <a:cs typeface="Calibri" panose="020F0502020204030204" pitchFamily="34" charset="0"/>
              </a:rPr>
              <a:t>ka</a:t>
            </a:r>
            <a:r>
              <a:rPr lang="en-US" sz="2400" b="0" i="0" u="none" dirty="0">
                <a:latin typeface="Calibri" panose="020F0502020204030204" pitchFamily="34" charset="0"/>
                <a:cs typeface="Calibri" panose="020F0502020204030204" pitchFamily="34" charset="0"/>
              </a:rPr>
              <a:t> dib. </a:t>
            </a:r>
            <a:r>
              <a:rPr lang="en-US" sz="2400" b="0" i="0" u="none" dirty="0" err="1">
                <a:latin typeface="Calibri" panose="020F0502020204030204" pitchFamily="34" charset="0"/>
                <a:cs typeface="Calibri" panose="020F0502020204030204" pitchFamily="34" charset="0"/>
              </a:rPr>
              <a:t>Taasina</a:t>
            </a:r>
            <a:r>
              <a:rPr lang="en-US" sz="2400" b="0" i="0" u="none" dirty="0">
                <a:latin typeface="Calibri" panose="020F0502020204030204" pitchFamily="34" charset="0"/>
                <a:cs typeface="Calibri" panose="020F0502020204030204" pitchFamily="34" charset="0"/>
              </a:rPr>
              <a:t> </a:t>
            </a:r>
            <a:r>
              <a:rPr lang="en-US" sz="2400" b="0" i="0" u="none" dirty="0" err="1">
                <a:latin typeface="Calibri" panose="020F0502020204030204" pitchFamily="34" charset="0"/>
                <a:cs typeface="Calibri" panose="020F0502020204030204" pitchFamily="34" charset="0"/>
              </a:rPr>
              <a:t>waa</a:t>
            </a:r>
            <a:r>
              <a:rPr lang="en-US" sz="2400" b="0" i="0" u="none" dirty="0">
                <a:latin typeface="Calibri" panose="020F0502020204030204" pitchFamily="34" charset="0"/>
                <a:cs typeface="Calibri" panose="020F0502020204030204" pitchFamily="34" charset="0"/>
              </a:rPr>
              <a:t> </a:t>
            </a:r>
            <a:r>
              <a:rPr lang="en-US" sz="2400" b="0" i="0" u="none" dirty="0" err="1">
                <a:latin typeface="Calibri" panose="020F0502020204030204" pitchFamily="34" charset="0"/>
                <a:cs typeface="Calibri" panose="020F0502020204030204" pitchFamily="34" charset="0"/>
              </a:rPr>
              <a:t>sababa</a:t>
            </a:r>
            <a:r>
              <a:rPr lang="en-US" sz="2400" b="0" i="0" u="none" dirty="0">
                <a:latin typeface="Calibri" panose="020F0502020204030204" pitchFamily="34" charset="0"/>
                <a:cs typeface="Calibri" panose="020F0502020204030204" pitchFamily="34" charset="0"/>
              </a:rPr>
              <a:t> CDC ay </a:t>
            </a:r>
            <a:r>
              <a:rPr lang="en-US" sz="2400" b="0" i="0" u="none" dirty="0" err="1">
                <a:latin typeface="Calibri" panose="020F0502020204030204" pitchFamily="34" charset="0"/>
                <a:cs typeface="Calibri" panose="020F0502020204030204" pitchFamily="34" charset="0"/>
              </a:rPr>
              <a:t>ugu</a:t>
            </a:r>
            <a:r>
              <a:rPr lang="en-US" sz="2400" b="0" i="0" u="none" dirty="0">
                <a:latin typeface="Calibri" panose="020F0502020204030204" pitchFamily="34" charset="0"/>
                <a:cs typeface="Calibri" panose="020F0502020204030204" pitchFamily="34" charset="0"/>
              </a:rPr>
              <a:t> </a:t>
            </a:r>
            <a:r>
              <a:rPr lang="en-US" sz="2400" b="0" i="0" u="none" dirty="0" err="1">
                <a:latin typeface="Calibri" panose="020F0502020204030204" pitchFamily="34" charset="0"/>
                <a:cs typeface="Calibri" panose="020F0502020204030204" pitchFamily="34" charset="0"/>
              </a:rPr>
              <a:t>taliso</a:t>
            </a:r>
            <a:r>
              <a:rPr lang="en-US" sz="2400" b="0" i="0" u="none" dirty="0">
                <a:latin typeface="Calibri" panose="020F0502020204030204" pitchFamily="34" charset="0"/>
                <a:cs typeface="Calibri" panose="020F0502020204030204" pitchFamily="34" charset="0"/>
              </a:rPr>
              <a:t> </a:t>
            </a:r>
            <a:r>
              <a:rPr lang="en-US" sz="2400" b="0" i="0" u="none" dirty="0" err="1">
                <a:latin typeface="Calibri" panose="020F0502020204030204" pitchFamily="34" charset="0"/>
                <a:cs typeface="Calibri" panose="020F0502020204030204" pitchFamily="34" charset="0"/>
              </a:rPr>
              <a:t>kooxa</a:t>
            </a:r>
            <a:r>
              <a:rPr lang="en-US" sz="2400" b="0" i="0" u="none" dirty="0">
                <a:latin typeface="Calibri" panose="020F0502020204030204" pitchFamily="34" charset="0"/>
                <a:cs typeface="Calibri" panose="020F0502020204030204" pitchFamily="34" charset="0"/>
              </a:rPr>
              <a:t> </a:t>
            </a:r>
            <a:r>
              <a:rPr lang="en-US" sz="2400" b="0" i="0" u="none" dirty="0" err="1">
                <a:latin typeface="Calibri" panose="020F0502020204030204" pitchFamily="34" charset="0"/>
                <a:cs typeface="Calibri" panose="020F0502020204030204" pitchFamily="34" charset="0"/>
              </a:rPr>
              <a:t>gaar</a:t>
            </a:r>
            <a:r>
              <a:rPr lang="en-US" sz="2400" b="0" i="0" u="none" dirty="0">
                <a:latin typeface="Calibri" panose="020F0502020204030204" pitchFamily="34" charset="0"/>
                <a:cs typeface="Calibri" panose="020F0502020204030204" pitchFamily="34" charset="0"/>
              </a:rPr>
              <a:t> ah </a:t>
            </a:r>
            <a:r>
              <a:rPr lang="en-US" sz="2400" b="0" i="0" u="none" dirty="0" err="1">
                <a:latin typeface="Calibri" panose="020F0502020204030204" pitchFamily="34" charset="0"/>
                <a:cs typeface="Calibri" panose="020F0502020204030204" pitchFamily="34" charset="0"/>
              </a:rPr>
              <a:t>inay</a:t>
            </a:r>
            <a:r>
              <a:rPr lang="en-US" sz="2400" b="0" i="0" u="none" dirty="0">
                <a:latin typeface="Calibri" panose="020F0502020204030204" pitchFamily="34" charset="0"/>
                <a:cs typeface="Calibri" panose="020F0502020204030204" pitchFamily="34" charset="0"/>
              </a:rPr>
              <a:t> </a:t>
            </a:r>
            <a:r>
              <a:rPr lang="en-US" sz="2400" b="0" i="0" u="none" dirty="0" err="1">
                <a:latin typeface="Calibri" panose="020F0502020204030204" pitchFamily="34" charset="0"/>
                <a:cs typeface="Calibri" panose="020F0502020204030204" pitchFamily="34" charset="0"/>
              </a:rPr>
              <a:t>helaan</a:t>
            </a:r>
            <a:r>
              <a:rPr lang="en-US" sz="2400" b="0" i="0" u="none" dirty="0">
                <a:latin typeface="Calibri" panose="020F0502020204030204" pitchFamily="34" charset="0"/>
                <a:cs typeface="Calibri" panose="020F0502020204030204" pitchFamily="34" charset="0"/>
              </a:rPr>
              <a:t> </a:t>
            </a:r>
            <a:r>
              <a:rPr lang="en-US" sz="2400" b="0" i="0" u="none" dirty="0" err="1">
                <a:latin typeface="Calibri" panose="020F0502020204030204" pitchFamily="34" charset="0"/>
                <a:cs typeface="Calibri" panose="020F0502020204030204" pitchFamily="34" charset="0"/>
              </a:rPr>
              <a:t>mudditaanka</a:t>
            </a:r>
            <a:r>
              <a:rPr lang="en-US" sz="2400" b="0" i="0" u="none" dirty="0">
                <a:latin typeface="Calibri" panose="020F0502020204030204" pitchFamily="34" charset="0"/>
                <a:cs typeface="Calibri" panose="020F0502020204030204" pitchFamily="34" charset="0"/>
              </a:rPr>
              <a:t> </a:t>
            </a:r>
            <a:r>
              <a:rPr lang="en-US" sz="2400" b="0" i="0" u="none" dirty="0" err="1">
                <a:latin typeface="Calibri" panose="020F0502020204030204" pitchFamily="34" charset="0"/>
                <a:cs typeface="Calibri" panose="020F0502020204030204" pitchFamily="34" charset="0"/>
              </a:rPr>
              <a:t>xoojinta</a:t>
            </a:r>
            <a:r>
              <a:rPr lang="en-US" sz="2400" b="0" i="0" u="none" dirty="0">
                <a:latin typeface="Calibri" panose="020F0502020204030204" pitchFamily="34" charset="0"/>
                <a:cs typeface="Calibri" panose="020F0502020204030204" pitchFamily="34" charset="0"/>
              </a:rPr>
              <a:t> ah.</a:t>
            </a:r>
            <a:endParaRPr lang="so-SO" sz="2400" b="0" i="0" u="none" baseline="0" dirty="0">
              <a:latin typeface="Calibri" panose="020F0502020204030204" pitchFamily="34" charset="0"/>
              <a:cs typeface="Calibri" panose="020F0502020204030204" pitchFamily="34" charset="0"/>
            </a:endParaRPr>
          </a:p>
          <a:p>
            <a:pPr marL="342900" indent="-342900" algn="l" rtl="0">
              <a:buFont typeface="Arial" panose="020B0604020202020204" pitchFamily="34" charset="0"/>
              <a:buChar char="•"/>
            </a:pPr>
            <a:endParaRPr lang="so-SO"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4924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438838" y="1"/>
            <a:ext cx="11314323" cy="984885"/>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dirty="0">
                <a:latin typeface="Calibri" panose="020F0502020204030204" pitchFamily="34" charset="0"/>
                <a:cs typeface="Calibri" panose="020F0502020204030204" pitchFamily="34" charset="0"/>
              </a:rPr>
              <a:t>Ma u baahanahay in aan qaato maaskaro haddii si buuxdo ley talaalay?</a:t>
            </a:r>
          </a:p>
        </p:txBody>
      </p:sp>
      <p:sp>
        <p:nvSpPr>
          <p:cNvPr id="5" name="Rectangle 4">
            <a:extLst>
              <a:ext uri="{FF2B5EF4-FFF2-40B4-BE49-F238E27FC236}">
                <a16:creationId xmlns:a16="http://schemas.microsoft.com/office/drawing/2014/main" id="{F5C5A823-101A-4EFF-BD93-CBB21EC8DD44}"/>
              </a:ext>
            </a:extLst>
          </p:cNvPr>
          <p:cNvSpPr/>
          <p:nvPr/>
        </p:nvSpPr>
        <p:spPr>
          <a:xfrm>
            <a:off x="478571" y="1241077"/>
            <a:ext cx="11346845" cy="3046988"/>
          </a:xfrm>
          <a:prstGeom prst="rect">
            <a:avLst/>
          </a:prstGeom>
        </p:spPr>
        <p:txBody>
          <a:bodyPr wrap="square">
            <a:spAutoFit/>
          </a:bodyPr>
          <a:lstStyle/>
          <a:p>
            <a:pPr marL="342900" indent="-34290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Xaaladaha qaar keliya, kana mid ah gaadiidka dadweynaha, hay'adaha daryeelka caafimaadka, dugsiyada, iyo xaaladaha kale ay ku sugan yahiin dadka nugul, sida daryeelka guryaha lagu haayo caruurta.</a:t>
            </a:r>
          </a:p>
          <a:p>
            <a:pPr marL="342900" indent="-342900" algn="l" rtl="0">
              <a:buFont typeface="Arial" panose="020B0604020202020204" pitchFamily="34" charset="0"/>
              <a:buChar char="•"/>
            </a:pPr>
            <a:endParaRPr lang="so-SO" sz="2400" dirty="0">
              <a:latin typeface="Calibri" panose="020F0502020204030204" pitchFamily="34" charset="0"/>
              <a:cs typeface="Calibri" panose="020F0502020204030204" pitchFamily="34" charset="0"/>
            </a:endParaRPr>
          </a:p>
          <a:p>
            <a:pPr marL="342900" indent="-34290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Joog guriga hana lagu talaalo haddii aad xanuunsatid.</a:t>
            </a:r>
          </a:p>
          <a:p>
            <a:pPr marL="342900" indent="-342900" algn="l" rtl="0">
              <a:buFont typeface="Arial" panose="020B0604020202020204" pitchFamily="34" charset="0"/>
              <a:buChar char="•"/>
            </a:pPr>
            <a:endParaRPr lang="so-SO" sz="2400" dirty="0">
              <a:latin typeface="Calibri" panose="020F0502020204030204" pitchFamily="34" charset="0"/>
              <a:cs typeface="Calibri" panose="020F0502020204030204" pitchFamily="34" charset="0"/>
            </a:endParaRPr>
          </a:p>
          <a:p>
            <a:pPr marL="342900" indent="-34290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Is go'doomi haddii aad bositiifo ku noqotid COVID-19.  </a:t>
            </a:r>
          </a:p>
          <a:p>
            <a:pPr marL="914400" lvl="1" indent="-457200" algn="l" rtl="0">
              <a:buFont typeface="Courier New" panose="02070309020205020404" pitchFamily="49" charset="0"/>
              <a:buChar char="o"/>
            </a:pPr>
            <a:endParaRPr lang="so-SO" sz="2400" dirty="0">
              <a:latin typeface="Calibri" panose="020F0502020204030204" pitchFamily="34" charset="0"/>
              <a:cs typeface="Calibri" panose="020F0502020204030204" pitchFamily="34" charset="0"/>
            </a:endParaRPr>
          </a:p>
          <a:p>
            <a:pPr marL="914400" lvl="1" indent="-457200" algn="l" rtl="0">
              <a:buFont typeface="Courier New" panose="02070309020205020404" pitchFamily="49" charset="0"/>
              <a:buChar char="o"/>
            </a:pPr>
            <a:endParaRPr lang="so-SO" sz="2400" dirty="0">
              <a:latin typeface="Calibri" panose="020F0502020204030204" pitchFamily="34" charset="0"/>
              <a:cs typeface="Calibri" panose="020F0502020204030204" pitchFamily="34" charset="0"/>
            </a:endParaRPr>
          </a:p>
        </p:txBody>
      </p:sp>
      <p:pic>
        <p:nvPicPr>
          <p:cNvPr id="6" name="Picture 5" descr="A healthcare provider putting a band-aid on someone's arm after being vaccinated.">
            <a:extLst>
              <a:ext uri="{FF2B5EF4-FFF2-40B4-BE49-F238E27FC236}">
                <a16:creationId xmlns:a16="http://schemas.microsoft.com/office/drawing/2014/main" id="{C9B626B3-EC17-4FCC-B30A-96C50031443F}"/>
              </a:ext>
            </a:extLst>
          </p:cNvPr>
          <p:cNvPicPr/>
          <p:nvPr/>
        </p:nvPicPr>
        <p:blipFill>
          <a:blip r:embed="rId3">
            <a:extLst>
              <a:ext uri="{28A0092B-C50C-407E-A947-70E740481C1C}">
                <a14:useLocalDpi xmlns:a14="http://schemas.microsoft.com/office/drawing/2010/main" val="0"/>
              </a:ext>
            </a:extLst>
          </a:blip>
          <a:stretch>
            <a:fillRect/>
          </a:stretch>
        </p:blipFill>
        <p:spPr>
          <a:xfrm>
            <a:off x="3076831" y="3898899"/>
            <a:ext cx="6127835" cy="2509011"/>
          </a:xfrm>
          <a:prstGeom prst="rect">
            <a:avLst/>
          </a:prstGeom>
        </p:spPr>
      </p:pic>
    </p:spTree>
    <p:extLst>
      <p:ext uri="{BB962C8B-B14F-4D97-AF65-F5344CB8AC3E}">
        <p14:creationId xmlns:p14="http://schemas.microsoft.com/office/powerpoint/2010/main" val="1421350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438838" y="0"/>
            <a:ext cx="11314323"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dirty="0">
                <a:latin typeface="Calibri" panose="020F0502020204030204" pitchFamily="34" charset="0"/>
                <a:cs typeface="Calibri" panose="020F0502020204030204" pitchFamily="34" charset="0"/>
              </a:rPr>
              <a:t>Yaa igu kaalmeyn kara in aan gaaro go'aanada ku saabsan helitaanka talaalka?</a:t>
            </a:r>
          </a:p>
        </p:txBody>
      </p:sp>
      <p:sp>
        <p:nvSpPr>
          <p:cNvPr id="5" name="Rectangle 4">
            <a:extLst>
              <a:ext uri="{FF2B5EF4-FFF2-40B4-BE49-F238E27FC236}">
                <a16:creationId xmlns:a16="http://schemas.microsoft.com/office/drawing/2014/main" id="{F5C5A823-101A-4EFF-BD93-CBB21EC8DD44}"/>
              </a:ext>
            </a:extLst>
          </p:cNvPr>
          <p:cNvSpPr/>
          <p:nvPr/>
        </p:nvSpPr>
        <p:spPr>
          <a:xfrm>
            <a:off x="587754" y="2206129"/>
            <a:ext cx="5157953" cy="2308324"/>
          </a:xfrm>
          <a:prstGeom prst="rect">
            <a:avLst/>
          </a:prstGeom>
        </p:spPr>
        <p:txBody>
          <a:bodyPr wrap="square">
            <a:spAutoFit/>
          </a:bodyPr>
          <a:lstStyle/>
          <a:p>
            <a:pPr algn="l" rtl="0"/>
            <a:r>
              <a:rPr lang="so-SO" sz="2400" b="0" i="0" u="none" baseline="0" dirty="0">
                <a:latin typeface="Calibri" panose="020F0502020204030204" pitchFamily="34" charset="0"/>
                <a:cs typeface="Calibri" panose="020F0502020204030204" pitchFamily="34" charset="0"/>
              </a:rPr>
              <a:t>Haddii aad qabtid su'aalo badan oo ku saabsan caafimaadkaada ama qo'aanka qaadashada talaalka, la hadal bixiyaha daryeelka caafimaadka ee lagu kalsoon yahay, sida takhtarkaada, kalkaalinta, maamulaha daryeelka ceymiska, farmashistaha, ama shaqaalaha caafimaadka bulshada. </a:t>
            </a:r>
            <a:endParaRPr lang="so-SO" sz="2000" dirty="0"/>
          </a:p>
        </p:txBody>
      </p:sp>
      <p:pic>
        <p:nvPicPr>
          <p:cNvPr id="19458" name="Picture 2" descr="This is a picture of two people wearing masks standing in front of a medical building.">
            <a:extLst>
              <a:ext uri="{FF2B5EF4-FFF2-40B4-BE49-F238E27FC236}">
                <a16:creationId xmlns:a16="http://schemas.microsoft.com/office/drawing/2014/main" id="{CF19B3FD-7D43-41BC-B7D8-4C8C94724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7606"/>
            <a:ext cx="5747982" cy="429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65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165373" y="246221"/>
            <a:ext cx="11314323"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a:latin typeface="Calibri" panose="020F0502020204030204" pitchFamily="34" charset="0"/>
                <a:cs typeface="Calibri" panose="020F0502020204030204" pitchFamily="34" charset="0"/>
              </a:rPr>
              <a:t>Su'aalaha wada hadalka </a:t>
            </a:r>
          </a:p>
        </p:txBody>
      </p:sp>
      <p:sp>
        <p:nvSpPr>
          <p:cNvPr id="5" name="Rectangle 4">
            <a:extLst>
              <a:ext uri="{FF2B5EF4-FFF2-40B4-BE49-F238E27FC236}">
                <a16:creationId xmlns:a16="http://schemas.microsoft.com/office/drawing/2014/main" id="{F5C5A823-101A-4EFF-BD93-CBB21EC8DD44}"/>
              </a:ext>
            </a:extLst>
          </p:cNvPr>
          <p:cNvSpPr/>
          <p:nvPr/>
        </p:nvSpPr>
        <p:spPr>
          <a:xfrm>
            <a:off x="478571" y="1153152"/>
            <a:ext cx="11356939" cy="5324535"/>
          </a:xfrm>
          <a:prstGeom prst="rect">
            <a:avLst/>
          </a:prstGeom>
        </p:spPr>
        <p:txBody>
          <a:bodyPr wrap="square">
            <a:spAutoFit/>
          </a:bodyPr>
          <a:lstStyle/>
          <a:p>
            <a:pPr marL="285750" indent="-285750" algn="l" rtl="0">
              <a:buFont typeface="Arial" panose="020B0604020202020204" pitchFamily="34" charset="0"/>
              <a:buChar char="•"/>
            </a:pPr>
            <a:r>
              <a:rPr lang="so-SO" sz="2000" b="0" i="0" u="none" baseline="0" dirty="0">
                <a:latin typeface="Calibri" panose="020F0502020204030204" pitchFamily="34" charset="0"/>
                <a:cs typeface="Calibri" panose="020F0502020204030204" pitchFamily="34" charset="0"/>
              </a:rPr>
              <a:t>Maxay yahiin arrimaha aad </a:t>
            </a:r>
            <a:r>
              <a:rPr lang="en-US" sz="2000" b="0" i="0" u="none" baseline="0" dirty="0" err="1">
                <a:latin typeface="Calibri" panose="020F0502020204030204" pitchFamily="34" charset="0"/>
                <a:cs typeface="Calibri" panose="020F0502020204030204" pitchFamily="34" charset="0"/>
              </a:rPr>
              <a:t>a</a:t>
            </a:r>
            <a:r>
              <a:rPr lang="en-US" sz="2000" b="1" i="0" u="none" baseline="0" dirty="0" err="1">
                <a:latin typeface="Calibri" panose="020F0502020204030204" pitchFamily="34" charset="0"/>
                <a:cs typeface="Calibri" panose="020F0502020204030204" pitchFamily="34" charset="0"/>
              </a:rPr>
              <a:t>diga</a:t>
            </a:r>
            <a:r>
              <a:rPr lang="en-US" sz="2000" b="1" i="0" u="none" baseline="0" dirty="0">
                <a:latin typeface="Calibri" panose="020F0502020204030204" pitchFamily="34" charset="0"/>
                <a:cs typeface="Calibri" panose="020F0502020204030204" pitchFamily="34" charset="0"/>
              </a:rPr>
              <a:t> </a:t>
            </a:r>
            <a:r>
              <a:rPr lang="en-US" sz="2000" b="0" i="0" u="none" baseline="0" dirty="0">
                <a:latin typeface="Calibri" panose="020F0502020204030204" pitchFamily="34" charset="0"/>
                <a:cs typeface="Calibri" panose="020F0502020204030204" pitchFamily="34" charset="0"/>
              </a:rPr>
              <a:t>ka </a:t>
            </a:r>
            <a:r>
              <a:rPr lang="so-SO" sz="2000" b="0" i="0" u="none" baseline="0" dirty="0">
                <a:latin typeface="Calibri" panose="020F0502020204030204" pitchFamily="34" charset="0"/>
                <a:cs typeface="Calibri" panose="020F0502020204030204" pitchFamily="34" charset="0"/>
              </a:rPr>
              <a:t>qabtid oo ku saabsan talaalka COVID?</a:t>
            </a:r>
          </a:p>
          <a:p>
            <a:pPr marL="742950" lvl="1" indent="-285750" algn="l" rtl="0">
              <a:buFont typeface="Courier New" panose="02070309020205020404" pitchFamily="49" charset="0"/>
              <a:buChar char="o"/>
            </a:pPr>
            <a:r>
              <a:rPr lang="so-SO" sz="2000" b="0" i="0" u="none" baseline="0" dirty="0">
                <a:latin typeface="Calibri" panose="020F0502020204030204" pitchFamily="34" charset="0"/>
                <a:cs typeface="Calibri" panose="020F0502020204030204" pitchFamily="34" charset="0"/>
              </a:rPr>
              <a:t>Maxay yahiin arrimaha ay </a:t>
            </a:r>
            <a:r>
              <a:rPr lang="so-SO" sz="2000" b="1" i="0" u="none" baseline="0" dirty="0">
                <a:latin typeface="Calibri" panose="020F0502020204030204" pitchFamily="34" charset="0"/>
                <a:cs typeface="Calibri" panose="020F0502020204030204" pitchFamily="34" charset="0"/>
              </a:rPr>
              <a:t>dadka ku </a:t>
            </a:r>
            <a:r>
              <a:rPr lang="en-US" sz="2000" b="1" i="0" u="none" baseline="0" dirty="0" err="1">
                <a:latin typeface="Calibri" panose="020F0502020204030204" pitchFamily="34" charset="0"/>
                <a:cs typeface="Calibri" panose="020F0502020204030204" pitchFamily="34" charset="0"/>
              </a:rPr>
              <a:t>sugan</a:t>
            </a:r>
            <a:r>
              <a:rPr lang="so-SO" sz="2000" b="1" i="0" u="none" baseline="0" dirty="0">
                <a:latin typeface="Calibri" panose="020F0502020204030204" pitchFamily="34" charset="0"/>
                <a:cs typeface="Calibri" panose="020F0502020204030204" pitchFamily="34" charset="0"/>
              </a:rPr>
              <a:t> bulshadaada</a:t>
            </a:r>
            <a:r>
              <a:rPr lang="so-SO" sz="2000" b="0" i="0" u="none" baseline="0" dirty="0">
                <a:latin typeface="Calibri" panose="020F0502020204030204" pitchFamily="34" charset="0"/>
                <a:cs typeface="Calibri" panose="020F0502020204030204" pitchFamily="34" charset="0"/>
              </a:rPr>
              <a:t> ka qabaan talaalka COVID?</a:t>
            </a:r>
          </a:p>
          <a:p>
            <a:pPr algn="l" rtl="0"/>
            <a:r>
              <a:rPr lang="so-SO" sz="2000" b="0" i="0" u="none" baseline="0" dirty="0">
                <a:latin typeface="Calibri" panose="020F0502020204030204" pitchFamily="34" charset="0"/>
                <a:cs typeface="Calibri" panose="020F0502020204030204" pitchFamily="34" charset="0"/>
              </a:rPr>
              <a:t> </a:t>
            </a:r>
          </a:p>
          <a:p>
            <a:pPr marL="285750" lvl="0" indent="-285750" algn="l" rtl="0">
              <a:buFont typeface="Arial" panose="020B0604020202020204" pitchFamily="34" charset="0"/>
              <a:buChar char="•"/>
            </a:pPr>
            <a:r>
              <a:rPr lang="so-SO" sz="2000" i="0" u="none" baseline="0" dirty="0">
                <a:latin typeface="Calibri" panose="020F0502020204030204" pitchFamily="34" charset="0"/>
                <a:cs typeface="Calibri" panose="020F0502020204030204" pitchFamily="34" charset="0"/>
              </a:rPr>
              <a:t>Maxuu yahay macluumaadka adiga kugu kaalmeyn karo </a:t>
            </a:r>
            <a:r>
              <a:rPr lang="en-US" sz="2000" b="1" i="0" u="none" baseline="0" dirty="0" err="1">
                <a:latin typeface="Calibri" panose="020F0502020204030204" pitchFamily="34" charset="0"/>
                <a:cs typeface="Calibri" panose="020F0502020204030204" pitchFamily="34" charset="0"/>
              </a:rPr>
              <a:t>adiga</a:t>
            </a:r>
            <a:r>
              <a:rPr lang="en-US" sz="2000" i="0" u="none" baseline="0" dirty="0">
                <a:latin typeface="Calibri" panose="020F0502020204030204" pitchFamily="34" charset="0"/>
                <a:cs typeface="Calibri" panose="020F0502020204030204" pitchFamily="34" charset="0"/>
              </a:rPr>
              <a:t> </a:t>
            </a:r>
            <a:r>
              <a:rPr lang="so-SO" sz="2000" i="0" u="none" baseline="0" dirty="0">
                <a:latin typeface="Calibri" panose="020F0502020204030204" pitchFamily="34" charset="0"/>
                <a:cs typeface="Calibri" panose="020F0502020204030204" pitchFamily="34" charset="0"/>
              </a:rPr>
              <a:t>in aad ku kalsonaatid talaalka?</a:t>
            </a:r>
          </a:p>
          <a:p>
            <a:pPr marL="742950" lvl="1" indent="-285750" algn="l" rtl="0">
              <a:buFont typeface="Courier New" panose="02070309020205020404" pitchFamily="49" charset="0"/>
              <a:buChar char="o"/>
            </a:pPr>
            <a:r>
              <a:rPr lang="so-SO" sz="2000" b="0" i="0" u="none" baseline="0" dirty="0">
                <a:latin typeface="Calibri" panose="020F0502020204030204" pitchFamily="34" charset="0"/>
                <a:cs typeface="Calibri" panose="020F0502020204030204" pitchFamily="34" charset="0"/>
              </a:rPr>
              <a:t>Maxuu yahay macluumaadka ku kaalmeyn kara </a:t>
            </a:r>
            <a:r>
              <a:rPr lang="so-SO" sz="2000" b="1" i="0" u="none" baseline="0" dirty="0">
                <a:latin typeface="Calibri" panose="020F0502020204030204" pitchFamily="34" charset="0"/>
                <a:cs typeface="Calibri" panose="020F0502020204030204" pitchFamily="34" charset="0"/>
              </a:rPr>
              <a:t>dadka ku sugan bulshadaada</a:t>
            </a:r>
            <a:r>
              <a:rPr lang="so-SO" sz="2000" b="0" i="0" u="none" baseline="0" dirty="0">
                <a:latin typeface="Calibri" panose="020F0502020204030204" pitchFamily="34" charset="0"/>
                <a:cs typeface="Calibri" panose="020F0502020204030204" pitchFamily="34" charset="0"/>
              </a:rPr>
              <a:t> in ay ku kalsonadaan talaalka?  </a:t>
            </a:r>
          </a:p>
          <a:p>
            <a:endParaRPr lang="so-SO" sz="2000" dirty="0">
              <a:latin typeface="Calibri" panose="020F0502020204030204" pitchFamily="34" charset="0"/>
              <a:cs typeface="Calibri" panose="020F0502020204030204" pitchFamily="34" charset="0"/>
            </a:endParaRPr>
          </a:p>
          <a:p>
            <a:pPr marL="285750" lvl="0" indent="-285750" algn="l" rtl="0">
              <a:buFont typeface="Arial" panose="020B0604020202020204" pitchFamily="34" charset="0"/>
              <a:buChar char="•"/>
            </a:pPr>
            <a:r>
              <a:rPr lang="so-SO" sz="2000" b="0" i="0" u="none" baseline="0" dirty="0">
                <a:latin typeface="Calibri" panose="020F0502020204030204" pitchFamily="34" charset="0"/>
                <a:cs typeface="Calibri" panose="020F0502020204030204" pitchFamily="34" charset="0"/>
              </a:rPr>
              <a:t>Maxaa </a:t>
            </a:r>
            <a:r>
              <a:rPr lang="so-SO" sz="2000" b="1" i="0" u="none" baseline="0" dirty="0">
                <a:latin typeface="Calibri" panose="020F0502020204030204" pitchFamily="34" charset="0"/>
                <a:cs typeface="Calibri" panose="020F0502020204030204" pitchFamily="34" charset="0"/>
              </a:rPr>
              <a:t>adiga</a:t>
            </a:r>
            <a:r>
              <a:rPr lang="so-SO" sz="2000" b="0" i="0" u="none" baseline="0" dirty="0">
                <a:latin typeface="Calibri" panose="020F0502020204030204" pitchFamily="34" charset="0"/>
                <a:cs typeface="Calibri" panose="020F0502020204030204" pitchFamily="34" charset="0"/>
              </a:rPr>
              <a:t> in badan kugu qalqaalin karo in aad qaadatid talaalka?</a:t>
            </a:r>
          </a:p>
          <a:p>
            <a:pPr marL="742950" lvl="1" indent="-285750" algn="l" rtl="0">
              <a:buFont typeface="Courier New" panose="02070309020205020404" pitchFamily="49" charset="0"/>
              <a:buChar char="o"/>
            </a:pPr>
            <a:r>
              <a:rPr lang="so-SO" sz="2000" b="0" i="0" u="none" baseline="0" dirty="0">
                <a:latin typeface="Calibri" panose="020F0502020204030204" pitchFamily="34" charset="0"/>
                <a:cs typeface="Calibri" panose="020F0502020204030204" pitchFamily="34" charset="0"/>
              </a:rPr>
              <a:t>Maxaa ka dhigi kara </a:t>
            </a:r>
            <a:r>
              <a:rPr lang="so-SO" sz="2000" b="1" i="0" u="none" baseline="0" dirty="0">
                <a:latin typeface="Calibri" panose="020F0502020204030204" pitchFamily="34" charset="0"/>
                <a:cs typeface="Calibri" panose="020F0502020204030204" pitchFamily="34" charset="0"/>
              </a:rPr>
              <a:t>dadka ku jira bulshadaada</a:t>
            </a:r>
            <a:r>
              <a:rPr lang="so-SO" sz="2000" b="0" i="0" u="none" baseline="0" dirty="0">
                <a:latin typeface="Calibri" panose="020F0502020204030204" pitchFamily="34" charset="0"/>
                <a:cs typeface="Calibri" panose="020F0502020204030204" pitchFamily="34" charset="0"/>
              </a:rPr>
              <a:t> in ay qaataan talaalka?</a:t>
            </a:r>
          </a:p>
          <a:p>
            <a:pPr algn="l" rtl="0"/>
            <a:r>
              <a:rPr lang="so-SO" sz="2000" b="0" i="0" u="none" baseline="0" dirty="0">
                <a:latin typeface="Calibri" panose="020F0502020204030204" pitchFamily="34" charset="0"/>
                <a:cs typeface="Calibri" panose="020F0502020204030204" pitchFamily="34" charset="0"/>
              </a:rPr>
              <a:t> </a:t>
            </a:r>
          </a:p>
          <a:p>
            <a:pPr marL="285750" lvl="0" indent="-285750" algn="l" rtl="0">
              <a:buFont typeface="Arial" panose="020B0604020202020204" pitchFamily="34" charset="0"/>
              <a:buChar char="•"/>
            </a:pPr>
            <a:r>
              <a:rPr lang="so-SO" sz="2000" b="0" i="0" u="none" baseline="0" dirty="0">
                <a:latin typeface="Calibri" panose="020F0502020204030204" pitchFamily="34" charset="0"/>
                <a:cs typeface="Calibri" panose="020F0502020204030204" pitchFamily="34" charset="0"/>
              </a:rPr>
              <a:t>Maxay yahiin waxyaabaha kugu dadban oo adiga kugu adkeeyo in aad qaadatid talaalka COVID (tusaale, goobta, waqtiga aad ka qaadatid shaqada, baahida loo qabo labada qiyaas.</a:t>
            </a:r>
          </a:p>
          <a:p>
            <a:pPr marL="742950" lvl="1" indent="-285750" algn="l" rtl="0">
              <a:buFont typeface="Courier New" panose="02070309020205020404" pitchFamily="49" charset="0"/>
              <a:buChar char="o"/>
            </a:pPr>
            <a:r>
              <a:rPr lang="so-SO" sz="2000" b="0" i="0" u="none" baseline="0" dirty="0">
                <a:latin typeface="Calibri" panose="020F0502020204030204" pitchFamily="34" charset="0"/>
                <a:cs typeface="Calibri" panose="020F0502020204030204" pitchFamily="34" charset="0"/>
              </a:rPr>
              <a:t>Maxay yahiin waxyaabaha ku adkeyn kara </a:t>
            </a:r>
            <a:r>
              <a:rPr lang="so-SO" sz="2000" b="1" i="0" u="none" baseline="0" dirty="0">
                <a:latin typeface="Calibri" panose="020F0502020204030204" pitchFamily="34" charset="0"/>
                <a:cs typeface="Calibri" panose="020F0502020204030204" pitchFamily="34" charset="0"/>
              </a:rPr>
              <a:t>dadka ku sugan bulshadaada</a:t>
            </a:r>
            <a:r>
              <a:rPr lang="so-SO" sz="2000" b="0" i="0" u="none" baseline="0" dirty="0">
                <a:latin typeface="Calibri" panose="020F0502020204030204" pitchFamily="34" charset="0"/>
                <a:cs typeface="Calibri" panose="020F0502020204030204" pitchFamily="34" charset="0"/>
              </a:rPr>
              <a:t> in ay qaataan talaalka COVID?</a:t>
            </a:r>
          </a:p>
          <a:p>
            <a:pPr lvl="1" algn="l" rtl="0"/>
            <a:r>
              <a:rPr lang="so-SO" sz="2000" b="0" i="0" u="none" baseline="0" dirty="0">
                <a:latin typeface="Calibri" panose="020F0502020204030204" pitchFamily="34" charset="0"/>
                <a:cs typeface="Calibri" panose="020F0502020204030204" pitchFamily="34" charset="0"/>
              </a:rPr>
              <a:t> </a:t>
            </a:r>
          </a:p>
          <a:p>
            <a:pPr marL="285750" lvl="0" indent="-285750" algn="l" rtl="0">
              <a:buFont typeface="Arial" panose="020B0604020202020204" pitchFamily="34" charset="0"/>
              <a:buChar char="•"/>
            </a:pPr>
            <a:r>
              <a:rPr lang="en-US" sz="2000" dirty="0" err="1">
                <a:latin typeface="Calibri" panose="020F0502020204030204" pitchFamily="34" charset="0"/>
                <a:cs typeface="Calibri" panose="020F0502020204030204" pitchFamily="34" charset="0"/>
              </a:rPr>
              <a:t>Maxaa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kuu</a:t>
            </a:r>
            <a:r>
              <a:rPr lang="so-SO" sz="2000" b="0" i="0" u="none" baseline="0" dirty="0">
                <a:latin typeface="Calibri" panose="020F0502020204030204" pitchFamily="34" charset="0"/>
                <a:cs typeface="Calibri" panose="020F0502020204030204" pitchFamily="34" charset="0"/>
              </a:rPr>
              <a:t> fududeyn kar</a:t>
            </a:r>
            <a:r>
              <a:rPr lang="en-US" sz="2000" b="0" i="0" u="none" baseline="0" dirty="0">
                <a:latin typeface="Calibri" panose="020F0502020204030204" pitchFamily="34" charset="0"/>
                <a:cs typeface="Calibri" panose="020F0502020204030204" pitchFamily="34" charset="0"/>
              </a:rPr>
              <a:t>a</a:t>
            </a:r>
            <a:r>
              <a:rPr lang="so-SO" sz="2000" b="0" i="0" u="none" baseline="0" dirty="0">
                <a:latin typeface="Calibri" panose="020F0502020204030204" pitchFamily="34" charset="0"/>
                <a:cs typeface="Calibri" panose="020F0502020204030204" pitchFamily="34" charset="0"/>
              </a:rPr>
              <a:t> </a:t>
            </a:r>
            <a:r>
              <a:rPr lang="so-SO" sz="2000" b="1" i="0" u="none" baseline="0" dirty="0">
                <a:latin typeface="Calibri" panose="020F0502020204030204" pitchFamily="34" charset="0"/>
                <a:cs typeface="Calibri" panose="020F0502020204030204" pitchFamily="34" charset="0"/>
              </a:rPr>
              <a:t>adiga</a:t>
            </a:r>
            <a:r>
              <a:rPr lang="so-SO" sz="2000" b="0" i="0" u="none" baseline="0" dirty="0">
                <a:latin typeface="Calibri" panose="020F0502020204030204" pitchFamily="34" charset="0"/>
                <a:cs typeface="Calibri" panose="020F0502020204030204" pitchFamily="34" charset="0"/>
              </a:rPr>
              <a:t> in aad qaadatid talaalka?</a:t>
            </a:r>
          </a:p>
          <a:p>
            <a:pPr marL="742950" lvl="1" indent="-285750" algn="l" rtl="0">
              <a:buFont typeface="Courier New" panose="02070309020205020404" pitchFamily="49" charset="0"/>
              <a:buChar char="o"/>
            </a:pPr>
            <a:r>
              <a:rPr lang="en-US" sz="2000" b="0" i="0" u="none" baseline="0" dirty="0" err="1">
                <a:latin typeface="Calibri" panose="020F0502020204030204" pitchFamily="34" charset="0"/>
                <a:cs typeface="Calibri" panose="020F0502020204030204" pitchFamily="34" charset="0"/>
              </a:rPr>
              <a:t>Maxaa</a:t>
            </a:r>
            <a:r>
              <a:rPr lang="en-US" sz="2000" b="0" i="0" u="none" baseline="0" dirty="0">
                <a:latin typeface="Calibri" panose="020F0502020204030204" pitchFamily="34" charset="0"/>
                <a:cs typeface="Calibri" panose="020F0502020204030204" pitchFamily="34" charset="0"/>
              </a:rPr>
              <a:t> </a:t>
            </a:r>
            <a:r>
              <a:rPr lang="en-US" sz="2000" b="0" i="0" u="none" baseline="0" dirty="0" err="1">
                <a:latin typeface="Calibri" panose="020F0502020204030204" pitchFamily="34" charset="0"/>
                <a:cs typeface="Calibri" panose="020F0502020204030204" pitchFamily="34" charset="0"/>
              </a:rPr>
              <a:t>kuu</a:t>
            </a:r>
            <a:r>
              <a:rPr lang="en-US" sz="2000" dirty="0">
                <a:latin typeface="Calibri" panose="020F0502020204030204" pitchFamily="34" charset="0"/>
                <a:cs typeface="Calibri" panose="020F0502020204030204" pitchFamily="34" charset="0"/>
              </a:rPr>
              <a:t> </a:t>
            </a:r>
            <a:r>
              <a:rPr lang="so-SO" sz="2000" b="0" i="0" u="none" baseline="0" dirty="0">
                <a:latin typeface="Calibri" panose="020F0502020204030204" pitchFamily="34" charset="0"/>
                <a:cs typeface="Calibri" panose="020F0502020204030204" pitchFamily="34" charset="0"/>
              </a:rPr>
              <a:t>ku fududeyn kar</a:t>
            </a:r>
            <a:r>
              <a:rPr lang="en-US" sz="2000" b="0" i="0" u="none" baseline="0" dirty="0">
                <a:latin typeface="Calibri" panose="020F0502020204030204" pitchFamily="34" charset="0"/>
                <a:cs typeface="Calibri" panose="020F0502020204030204" pitchFamily="34" charset="0"/>
              </a:rPr>
              <a:t>a</a:t>
            </a:r>
            <a:r>
              <a:rPr lang="so-SO" sz="2000" b="0" i="0" u="none" baseline="0" dirty="0">
                <a:latin typeface="Calibri" panose="020F0502020204030204" pitchFamily="34" charset="0"/>
                <a:cs typeface="Calibri" panose="020F0502020204030204" pitchFamily="34" charset="0"/>
              </a:rPr>
              <a:t> in dadka ku jiro bulshadaada qaataan talaalka?</a:t>
            </a:r>
          </a:p>
        </p:txBody>
      </p:sp>
    </p:spTree>
    <p:extLst>
      <p:ext uri="{BB962C8B-B14F-4D97-AF65-F5344CB8AC3E}">
        <p14:creationId xmlns:p14="http://schemas.microsoft.com/office/powerpoint/2010/main" val="1405974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pPr algn="r" rtl="0"/>
            <a:fld id="{CA49D0EE-DE7F-324B-A84C-F36708423CDB}" type="slidenum">
              <a:rPr>
                <a:solidFill>
                  <a:srgbClr val="464646">
                    <a:lumMod val="40000"/>
                    <a:lumOff val="60000"/>
                  </a:srgbClr>
                </a:solidFill>
              </a:rPr>
              <a:pPr algn="r" rtl="0"/>
              <a:t>34</a:t>
            </a:fld>
            <a:endParaRPr lang="so-SO"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a:latin typeface="Calibri" panose="020F0502020204030204" pitchFamily="34" charset="0"/>
                <a:cs typeface="Calibri" panose="020F0502020204030204" pitchFamily="34" charset="0"/>
              </a:rPr>
              <a:t>Meesha laga ogaado in badan</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068800"/>
            <a:ext cx="11356939" cy="5632311"/>
          </a:xfrm>
          <a:prstGeom prst="rect">
            <a:avLst/>
          </a:prstGeom>
        </p:spPr>
        <p:txBody>
          <a:bodyPr wrap="square">
            <a:spAutoFit/>
          </a:bodyPr>
          <a:lstStyle/>
          <a:p>
            <a:pPr lvl="0" algn="l" rtl="0"/>
            <a:r>
              <a:rPr lang="so-SO" sz="2400" b="0" i="0" u="none" baseline="0" dirty="0"/>
              <a:t>Yaa qaatay talaalka ilaa hadda </a:t>
            </a:r>
          </a:p>
          <a:p>
            <a:pPr lvl="0" algn="l" rtl="0"/>
            <a:r>
              <a:rPr lang="so-SO" sz="2400" b="0" i="0" u="none" baseline="0" dirty="0">
                <a:hlinkClick r:id="rId3"/>
              </a:rPr>
              <a:t>Brograamka Talaalka COVID-19 | Mass.gov</a:t>
            </a:r>
            <a:endParaRPr lang="so-SO" sz="2400" dirty="0"/>
          </a:p>
          <a:p>
            <a:pPr lvl="0" algn="l" rtl="0"/>
            <a:endParaRPr lang="so-SO" sz="2400" dirty="0"/>
          </a:p>
          <a:p>
            <a:pPr lvl="0" algn="l" rtl="0"/>
            <a:r>
              <a:rPr lang="so-SO" sz="2400" b="0" i="0" u="none" baseline="0" dirty="0"/>
              <a:t>Su'aalaha Badanaa </a:t>
            </a:r>
            <a:r>
              <a:rPr lang="en-US" sz="2400" b="0" i="0" u="none" baseline="0" dirty="0"/>
              <a:t>Leys </a:t>
            </a:r>
            <a:r>
              <a:rPr lang="en-US" sz="2400" b="0" i="0" u="none" baseline="0" dirty="0" err="1"/>
              <a:t>Weydiiyo</a:t>
            </a:r>
            <a:r>
              <a:rPr lang="en-US" sz="2400" b="0" i="0" u="none" dirty="0"/>
              <a:t> </a:t>
            </a:r>
            <a:r>
              <a:rPr lang="en-US" sz="2400" b="0" i="0" u="none" dirty="0" err="1"/>
              <a:t>ee</a:t>
            </a:r>
            <a:r>
              <a:rPr lang="en-US" sz="2400" b="0" i="0" u="none" dirty="0"/>
              <a:t> </a:t>
            </a:r>
            <a:r>
              <a:rPr lang="en-US" sz="2400" b="0" i="0" u="none" dirty="0" err="1"/>
              <a:t>loogu</a:t>
            </a:r>
            <a:r>
              <a:rPr lang="en-US" sz="2400" b="0" i="0" u="none" dirty="0"/>
              <a:t> </a:t>
            </a:r>
            <a:r>
              <a:rPr lang="en-US" sz="2400" b="0" i="0" u="none" dirty="0" err="1"/>
              <a:t>talogalay</a:t>
            </a:r>
            <a:r>
              <a:rPr lang="en-US" sz="2400" b="0" i="0" u="none" dirty="0"/>
              <a:t> d</a:t>
            </a:r>
            <a:r>
              <a:rPr lang="so-SO" sz="2400" b="0" i="0" u="none" baseline="0" dirty="0"/>
              <a:t>adweynaha guud</a:t>
            </a:r>
          </a:p>
          <a:p>
            <a:pPr lvl="0" algn="l" rtl="0"/>
            <a:r>
              <a:rPr lang="so-SO" sz="2400" b="0" i="0" u="sng" baseline="0" dirty="0">
                <a:hlinkClick r:id="rId4"/>
              </a:rPr>
              <a:t>Su'aalaha Badanaa Leys Weydiiyo ee ku saabsan Talaalka COVID-19 | Mass.gov</a:t>
            </a:r>
            <a:endParaRPr lang="so-SO" sz="2400" dirty="0"/>
          </a:p>
          <a:p>
            <a:pPr lvl="0" algn="l" rtl="0"/>
            <a:endParaRPr lang="so-SO" sz="2400" dirty="0"/>
          </a:p>
          <a:p>
            <a:pPr lvl="0" algn="l" rtl="0"/>
            <a:r>
              <a:rPr lang="so-SO" sz="2400" b="0" i="0" u="none" baseline="0" dirty="0"/>
              <a:t>Sinaanta Talaalka </a:t>
            </a:r>
          </a:p>
          <a:p>
            <a:pPr lvl="0" algn="l" rtl="0"/>
            <a:r>
              <a:rPr lang="so-SO" sz="2400" b="0" i="0" u="none" baseline="0" dirty="0">
                <a:hlinkClick r:id="rId5"/>
              </a:rPr>
              <a:t>Qorshaha Sinaanta Talaalka COVID-19 | Mass.gov</a:t>
            </a:r>
            <a:endParaRPr lang="so-SO" sz="2400" dirty="0"/>
          </a:p>
          <a:p>
            <a:pPr lvl="0" algn="l" rtl="0"/>
            <a:endParaRPr lang="so-SO" sz="2400" dirty="0"/>
          </a:p>
          <a:p>
            <a:pPr lvl="0" algn="l" rtl="0"/>
            <a:r>
              <a:rPr lang="so-SO" sz="2400" b="0" i="0" u="none" baseline="0" dirty="0"/>
              <a:t>Macluumaadka Talaalka COVID-19 ee laga qaato CDC</a:t>
            </a:r>
          </a:p>
          <a:p>
            <a:pPr lvl="0" algn="l" rtl="0"/>
            <a:r>
              <a:rPr lang="so-SO" sz="2400" b="0" i="0" u="sng" baseline="0" dirty="0">
                <a:hlinkClick r:id="rId6"/>
              </a:rPr>
              <a:t>Talaalka COVID-19 | CDC</a:t>
            </a:r>
            <a:endParaRPr lang="so-SO" sz="2400" u="sng" dirty="0"/>
          </a:p>
          <a:p>
            <a:pPr lvl="0" algn="l" rtl="0"/>
            <a:endParaRPr lang="so-SO" sz="2400" u="sng" dirty="0"/>
          </a:p>
          <a:p>
            <a:pPr algn="l" rtl="0"/>
            <a:r>
              <a:rPr lang="so-SO" sz="2400" b="0" i="0" u="none" baseline="0" dirty="0"/>
              <a:t>Su'aalaha kale ee la xariira talaalka COVID-19 Massachusetts, fadlan email u dir:</a:t>
            </a:r>
          </a:p>
          <a:p>
            <a:pPr algn="l" rtl="0"/>
            <a:r>
              <a:rPr lang="so-SO" sz="2400" b="0" i="0" u="sng" baseline="0" dirty="0">
                <a:hlinkClick r:id="rId7"/>
              </a:rPr>
              <a:t>COVID-19-Vaccine-Plan-MA@mass.gov</a:t>
            </a:r>
            <a:endParaRPr lang="so-SO" sz="2400" dirty="0"/>
          </a:p>
          <a:p>
            <a:pPr lvl="0" algn="l" rtl="0"/>
            <a:endParaRPr lang="so-SO" sz="2400" dirty="0"/>
          </a:p>
        </p:txBody>
      </p:sp>
    </p:spTree>
    <p:extLst>
      <p:ext uri="{BB962C8B-B14F-4D97-AF65-F5344CB8AC3E}">
        <p14:creationId xmlns:p14="http://schemas.microsoft.com/office/powerpoint/2010/main" val="4288282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idx="4294967295"/>
          </p:nvPr>
        </p:nvSpPr>
        <p:spPr>
          <a:xfrm>
            <a:off x="933734" y="2330403"/>
            <a:ext cx="10515600" cy="1477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so-SO" sz="3200" b="1" i="0" u="none" baseline="0">
                <a:latin typeface="+mn-lt"/>
              </a:rPr>
              <a:t>Ilo dheeraad ah oo loogu talogalay abaabuleyaasha</a:t>
            </a:r>
            <a:endParaRPr lang="so-SO" sz="2000" b="1" dirty="0">
              <a:latin typeface="+mn-lt"/>
            </a:endParaRPr>
          </a:p>
        </p:txBody>
      </p:sp>
    </p:spTree>
    <p:extLst>
      <p:ext uri="{BB962C8B-B14F-4D97-AF65-F5344CB8AC3E}">
        <p14:creationId xmlns:p14="http://schemas.microsoft.com/office/powerpoint/2010/main" val="2802309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35201"/>
            <a:ext cx="11314323"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dirty="0">
                <a:latin typeface="Calibri" panose="020F0502020204030204" pitchFamily="34" charset="0"/>
                <a:cs typeface="Calibri" panose="020F0502020204030204" pitchFamily="34" charset="0"/>
              </a:rPr>
              <a:t>Tusaalooyinka su'aalaha kale ee ku jira FAQ oo loogu talogalay dadweynaha guud</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241077"/>
            <a:ext cx="11227876" cy="4014689"/>
          </a:xfrm>
          <a:prstGeom prst="rect">
            <a:avLst/>
          </a:prstGeom>
        </p:spPr>
        <p:txBody>
          <a:bodyPr wrap="square">
            <a:spAutoFit/>
          </a:bodyPr>
          <a:lstStyle/>
          <a:p>
            <a:pPr algn="ctr" rtl="0">
              <a:lnSpc>
                <a:spcPct val="114000"/>
              </a:lnSpc>
            </a:pPr>
            <a:r>
              <a:rPr lang="so-SO" sz="2600" b="0" i="0" u="sng" baseline="0" dirty="0">
                <a:hlinkClick r:id="rId3"/>
              </a:rPr>
              <a:t>Su'aalaha Badanaa Leys Weydiiyo</a:t>
            </a:r>
            <a:r>
              <a:rPr lang="en-US" sz="2600" b="0" i="0" u="sng" baseline="0" dirty="0">
                <a:hlinkClick r:id="rId3"/>
              </a:rPr>
              <a:t> </a:t>
            </a:r>
            <a:r>
              <a:rPr lang="en-US" sz="2600" b="0" i="0" u="sng" baseline="0" dirty="0" err="1">
                <a:hlinkClick r:id="rId3"/>
              </a:rPr>
              <a:t>ee</a:t>
            </a:r>
            <a:r>
              <a:rPr lang="en-US" sz="2600" b="0" i="0" u="sng" baseline="0" dirty="0">
                <a:hlinkClick r:id="rId3"/>
              </a:rPr>
              <a:t> COVID-19</a:t>
            </a:r>
            <a:r>
              <a:rPr lang="so-SO" sz="2600" b="0" i="0" u="sng" baseline="0" dirty="0">
                <a:hlinkClick r:id="rId3"/>
              </a:rPr>
              <a:t> | Mass.gov</a:t>
            </a:r>
            <a:endParaRPr lang="so-SO" sz="2600" u="sng" dirty="0"/>
          </a:p>
          <a:p>
            <a:pPr algn="ctr" rtl="0">
              <a:lnSpc>
                <a:spcPct val="114000"/>
              </a:lnSpc>
            </a:pPr>
            <a:endParaRPr lang="so-SO" sz="1600" dirty="0"/>
          </a:p>
          <a:p>
            <a:pPr marL="342900" indent="-342900" algn="l" rtl="0">
              <a:spcBef>
                <a:spcPts val="600"/>
              </a:spcBef>
              <a:buFont typeface="Arial" panose="020B0604020202020204" pitchFamily="34" charset="0"/>
              <a:buChar char="•"/>
            </a:pPr>
            <a:r>
              <a:rPr lang="so-SO" sz="2600" b="0" i="0" u="none" baseline="0" dirty="0"/>
              <a:t>Ma loo baahan yahay in qof bositiifo ah oo qaba COVID-19 in uu qaato talaalka?</a:t>
            </a:r>
          </a:p>
          <a:p>
            <a:pPr marL="342900" indent="-342900" algn="l" rtl="0">
              <a:spcBef>
                <a:spcPts val="600"/>
              </a:spcBef>
              <a:buFont typeface="Arial" panose="020B0604020202020204" pitchFamily="34" charset="0"/>
              <a:buChar char="•"/>
            </a:pPr>
            <a:r>
              <a:rPr lang="so-SO" sz="2600" b="0" i="0" u="none" baseline="0" dirty="0"/>
              <a:t>Ma loo baahan yahay in la talaalo qof horay u qaaday COVID-19?</a:t>
            </a:r>
          </a:p>
          <a:p>
            <a:pPr marL="342900" indent="-342900" algn="l" rtl="0">
              <a:spcBef>
                <a:spcPts val="600"/>
              </a:spcBef>
              <a:buFont typeface="Arial" panose="020B0604020202020204" pitchFamily="34" charset="0"/>
              <a:buChar char="•"/>
            </a:pPr>
            <a:r>
              <a:rPr lang="so-SO" sz="2600" b="0" i="0" u="none" baseline="0" dirty="0"/>
              <a:t>Maxaan ka filan karaa ballanka aan qaato si leyga talaalo COVID-19?</a:t>
            </a:r>
          </a:p>
          <a:p>
            <a:pPr marL="342900" indent="-342900" algn="l" rtl="0">
              <a:spcBef>
                <a:spcPts val="600"/>
              </a:spcBef>
              <a:buFont typeface="Arial" panose="020B0604020202020204" pitchFamily="34" charset="0"/>
              <a:buChar char="•"/>
            </a:pPr>
            <a:r>
              <a:rPr lang="so-SO" sz="2600" b="0" i="0" u="none" baseline="0" dirty="0"/>
              <a:t>Ma dhici kartaa in dadka daggan gobol kale ama waddan kale qeyb ka mid ah waqtigooda (tusaale, ardayda, hawlgabka, dadka haysta labada dhallasho) ma awoodi doonaan in ay talaalka COVID-19 u soo gudbiyaan Massachusetts?</a:t>
            </a:r>
          </a:p>
          <a:p>
            <a:pPr marL="342900" indent="-342900" algn="l" rtl="0">
              <a:spcBef>
                <a:spcPts val="600"/>
              </a:spcBef>
              <a:buFont typeface="Arial" panose="020B0604020202020204" pitchFamily="34" charset="0"/>
              <a:buChar char="•"/>
            </a:pPr>
            <a:r>
              <a:rPr lang="so-SO" sz="2600" b="0" i="0" u="none" baseline="0" dirty="0"/>
              <a:t>Maxay tahay Ruqsadda Isticmaalka Degdegga (Emergency Use Authorization)?</a:t>
            </a:r>
          </a:p>
        </p:txBody>
      </p:sp>
    </p:spTree>
    <p:extLst>
      <p:ext uri="{BB962C8B-B14F-4D97-AF65-F5344CB8AC3E}">
        <p14:creationId xmlns:p14="http://schemas.microsoft.com/office/powerpoint/2010/main" val="1474205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pPr algn="r" rtl="0"/>
            <a:fld id="{CA49D0EE-DE7F-324B-A84C-F36708423CDB}" type="slidenum">
              <a:rPr>
                <a:solidFill>
                  <a:srgbClr val="464646">
                    <a:lumMod val="40000"/>
                    <a:lumOff val="60000"/>
                  </a:srgbClr>
                </a:solidFill>
              </a:rPr>
              <a:pPr algn="r" rtl="0"/>
              <a:t>37</a:t>
            </a:fld>
            <a:endParaRPr lang="so-SO"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a:latin typeface="Calibri" panose="020F0502020204030204" pitchFamily="34" charset="0"/>
                <a:cs typeface="Calibri" panose="020F0502020204030204" pitchFamily="34" charset="0"/>
              </a:rPr>
              <a:t>Qalabka iyo ilaha</a:t>
            </a:r>
          </a:p>
        </p:txBody>
      </p:sp>
      <p:sp>
        <p:nvSpPr>
          <p:cNvPr id="4" name="Rectangle 3">
            <a:extLst>
              <a:ext uri="{FF2B5EF4-FFF2-40B4-BE49-F238E27FC236}">
                <a16:creationId xmlns:a16="http://schemas.microsoft.com/office/drawing/2014/main" id="{FF069143-FE01-453C-934A-DAA4862AED31}"/>
              </a:ext>
            </a:extLst>
          </p:cNvPr>
          <p:cNvSpPr/>
          <p:nvPr/>
        </p:nvSpPr>
        <p:spPr>
          <a:xfrm>
            <a:off x="178625" y="1018656"/>
            <a:ext cx="12013375" cy="5539978"/>
          </a:xfrm>
          <a:prstGeom prst="rect">
            <a:avLst/>
          </a:prstGeom>
        </p:spPr>
        <p:txBody>
          <a:bodyPr wrap="square">
            <a:spAutoFit/>
          </a:bodyPr>
          <a:lstStyle/>
          <a:p>
            <a:pPr algn="l" rtl="0"/>
            <a:r>
              <a:rPr lang="so-SO" sz="2400" b="0" i="0" u="none" baseline="0" dirty="0">
                <a:latin typeface="Calibri" panose="020F0502020204030204" pitchFamily="34" charset="0"/>
                <a:cs typeface="Calibri" panose="020F0502020204030204" pitchFamily="34" charset="0"/>
              </a:rPr>
              <a:t>Xayaysiinta iyo sawirada meediyaha bulshada oo ku soo baxa luqado badan</a:t>
            </a:r>
          </a:p>
          <a:p>
            <a:pPr lvl="0" algn="l" rtl="0"/>
            <a:r>
              <a:rPr lang="so-SO" sz="2400" b="0" i="0" u="none" baseline="0" dirty="0">
                <a:latin typeface="Calibri" panose="020F0502020204030204" pitchFamily="34" charset="0"/>
                <a:cs typeface="Calibri" panose="020F0502020204030204" pitchFamily="34" charset="0"/>
                <a:hlinkClick r:id="rId2"/>
              </a:rPr>
              <a:t>Jooji COVID-19 – Sawirada talaalka | Mass.gov</a:t>
            </a:r>
            <a:endParaRPr lang="so-SO" sz="2400" dirty="0">
              <a:latin typeface="Calibri" panose="020F0502020204030204" pitchFamily="34" charset="0"/>
              <a:cs typeface="Calibri" panose="020F0502020204030204" pitchFamily="34" charset="0"/>
            </a:endParaRPr>
          </a:p>
          <a:p>
            <a:endParaRPr lang="so-SO" sz="2400" dirty="0">
              <a:latin typeface="Calibri" panose="020F0502020204030204" pitchFamily="34" charset="0"/>
              <a:cs typeface="Calibri" panose="020F0502020204030204" pitchFamily="34" charset="0"/>
            </a:endParaRPr>
          </a:p>
          <a:p>
            <a:pPr algn="l" rtl="0"/>
            <a:r>
              <a:rPr lang="so-SO" sz="2400" b="0" i="0" u="none" baseline="0" dirty="0">
                <a:latin typeface="Calibri" panose="020F0502020204030204" pitchFamily="34" charset="0"/>
                <a:cs typeface="Calibri" panose="020F0502020204030204" pitchFamily="34" charset="0"/>
              </a:rPr>
              <a:t>Ku kalsoonow Xaqiiqada, Qaado Qoraalada Ololaha Vax (Vax Campaign Materials), </a:t>
            </a:r>
            <a:r>
              <a:rPr lang="so-SO" sz="2400" b="1" i="0" u="none" baseline="0" dirty="0">
                <a:latin typeface="Calibri" panose="020F0502020204030204" pitchFamily="34" charset="0"/>
                <a:cs typeface="Calibri" panose="020F0502020204030204" pitchFamily="34" charset="0"/>
              </a:rPr>
              <a:t>sida fiidiyowyada</a:t>
            </a:r>
          </a:p>
          <a:p>
            <a:pPr algn="l" rtl="0"/>
            <a:r>
              <a:rPr lang="so-SO" sz="2400" b="0" i="0" u="none" baseline="0" dirty="0">
                <a:latin typeface="Calibri" panose="020F0502020204030204" pitchFamily="34" charset="0"/>
                <a:cs typeface="Calibri" panose="020F0502020204030204" pitchFamily="34" charset="0"/>
                <a:hlinkClick r:id="rId3"/>
              </a:rPr>
              <a:t>Ku kalsoonow Qaqiiqada, Qaado Qoraalada Ololaha (Campaign Materials) | Mass.gov</a:t>
            </a:r>
            <a:endParaRPr lang="so-SO" sz="2400" dirty="0">
              <a:latin typeface="Calibri" panose="020F0502020204030204" pitchFamily="34" charset="0"/>
              <a:cs typeface="Calibri" panose="020F0502020204030204" pitchFamily="34" charset="0"/>
            </a:endParaRPr>
          </a:p>
          <a:p>
            <a:endParaRPr lang="so-SO" sz="2400" dirty="0">
              <a:latin typeface="Calibri" panose="020F0502020204030204" pitchFamily="34" charset="0"/>
              <a:cs typeface="Calibri" panose="020F0502020204030204" pitchFamily="34" charset="0"/>
            </a:endParaRPr>
          </a:p>
          <a:p>
            <a:pPr algn="l" rtl="0"/>
            <a:r>
              <a:rPr lang="so-SO" sz="2400" b="0" i="0" u="none" baseline="0" dirty="0">
                <a:latin typeface="Calibri" panose="020F0502020204030204" pitchFamily="34" charset="0"/>
                <a:cs typeface="Calibri" panose="020F0502020204030204" pitchFamily="34" charset="0"/>
              </a:rPr>
              <a:t>Qalabka Isgaarsiinta Talaalka COVID-19 (COVID-19 Vaccine Communication Toolkit) ee loogu talogalay Ururada ku Saleysan Bulshada (C</a:t>
            </a:r>
            <a:r>
              <a:rPr lang="so-SO" sz="2400" b="1" i="0" u="none" baseline="0" dirty="0">
                <a:latin typeface="Calibri" panose="020F0502020204030204" pitchFamily="34" charset="0"/>
                <a:cs typeface="Calibri" panose="020F0502020204030204" pitchFamily="34" charset="0"/>
              </a:rPr>
              <a:t>ommunity-Based Organizations) </a:t>
            </a:r>
          </a:p>
          <a:p>
            <a:pPr algn="l" rtl="0"/>
            <a:r>
              <a:rPr lang="so-SO" sz="2400" b="0" i="0" u="none" baseline="0" dirty="0">
                <a:latin typeface="Calibri" panose="020F0502020204030204" pitchFamily="34" charset="0"/>
                <a:cs typeface="Calibri" panose="020F0502020204030204" pitchFamily="34" charset="0"/>
                <a:hlinkClick r:id="rId4"/>
              </a:rPr>
              <a:t>Qalabka Isgaarsiinta Talaalka COVID-19 (COVID-19 Vaccine Communication Toolkit) ee loogu talogalay Ururada ku Saleysan Bulshada (Community-Based Organizations) Bilaabidda | CDC</a:t>
            </a:r>
            <a:endParaRPr lang="so-SO" sz="2400" dirty="0">
              <a:latin typeface="Calibri" panose="020F0502020204030204" pitchFamily="34" charset="0"/>
              <a:cs typeface="Calibri" panose="020F0502020204030204" pitchFamily="34" charset="0"/>
            </a:endParaRPr>
          </a:p>
          <a:p>
            <a:endParaRPr lang="so-SO" dirty="0"/>
          </a:p>
          <a:p>
            <a:pPr algn="l" rtl="0"/>
            <a:r>
              <a:rPr lang="so-SO" sz="2400" b="0" i="0" u="none" baseline="0" dirty="0"/>
              <a:t>Warqadaha xaqiiqada ee ku saabsan mowduucyada sida qaadashada maaskarada, kala fogaanta bulshada, iyo joojinta faafidda jeermiga</a:t>
            </a:r>
          </a:p>
          <a:p>
            <a:pPr algn="l" rtl="0"/>
            <a:r>
              <a:rPr lang="so-SO" sz="2400" b="0" i="0" u="sng" baseline="0" dirty="0">
                <a:hlinkClick r:id="rId5"/>
              </a:rPr>
              <a:t>COVID-19 Warqadaha Xaqiiqada la Daabici Karo | Mass.gov</a:t>
            </a:r>
            <a:endParaRPr lang="so-SO" sz="2400" dirty="0"/>
          </a:p>
        </p:txBody>
      </p:sp>
    </p:spTree>
    <p:extLst>
      <p:ext uri="{BB962C8B-B14F-4D97-AF65-F5344CB8AC3E}">
        <p14:creationId xmlns:p14="http://schemas.microsoft.com/office/powerpoint/2010/main" val="21801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p:nvPr>
        </p:nvSpPr>
        <p:spPr>
          <a:xfrm>
            <a:off x="838200" y="-5936"/>
            <a:ext cx="10515600" cy="1325563"/>
          </a:xfrm>
        </p:spPr>
        <p:txBody>
          <a:bodyPr>
            <a:normAutofit/>
          </a:bodyPr>
          <a:lstStyle/>
          <a:p>
            <a:pPr algn="ctr" rtl="0"/>
            <a:r>
              <a:rPr lang="so-SO" sz="3200" b="1" i="0" u="none" baseline="0">
                <a:latin typeface="+mn-lt"/>
              </a:rPr>
              <a:t>Sida wararka loola qeybsado DPH</a:t>
            </a:r>
          </a:p>
        </p:txBody>
      </p:sp>
      <p:sp>
        <p:nvSpPr>
          <p:cNvPr id="3" name="Content Placeholder 2">
            <a:extLst>
              <a:ext uri="{FF2B5EF4-FFF2-40B4-BE49-F238E27FC236}">
                <a16:creationId xmlns:a16="http://schemas.microsoft.com/office/drawing/2014/main" id="{9640ACD5-A597-48EA-981B-26A084A0EC13}"/>
              </a:ext>
            </a:extLst>
          </p:cNvPr>
          <p:cNvSpPr>
            <a:spLocks noGrp="1"/>
          </p:cNvSpPr>
          <p:nvPr>
            <p:ph idx="1"/>
          </p:nvPr>
        </p:nvSpPr>
        <p:spPr>
          <a:xfrm>
            <a:off x="543338" y="1310186"/>
            <a:ext cx="11343861" cy="5347901"/>
          </a:xfrm>
        </p:spPr>
        <p:txBody>
          <a:bodyPr>
            <a:normAutofit/>
          </a:bodyPr>
          <a:lstStyle/>
          <a:p>
            <a:pPr algn="l" rtl="0">
              <a:lnSpc>
                <a:spcPct val="110000"/>
              </a:lnSpc>
            </a:pPr>
            <a:r>
              <a:rPr lang="so-SO" sz="2400" b="0" i="0" u="none" baseline="0" dirty="0"/>
              <a:t>Email u dir Miguel </a:t>
            </a:r>
            <a:r>
              <a:rPr lang="so-SO" sz="2400" b="0" i="0" u="sng" baseline="0" dirty="0">
                <a:hlinkClick r:id="rId3"/>
              </a:rPr>
              <a:t>miguel.arrechea@mass.gov</a:t>
            </a:r>
            <a:r>
              <a:rPr lang="so-SO" sz="2400" b="0" i="0" u="none" baseline="0" dirty="0"/>
              <a:t> haddii aad: </a:t>
            </a:r>
          </a:p>
          <a:p>
            <a:pPr marL="731520" lvl="1" indent="-274320" algn="l" rtl="0">
              <a:lnSpc>
                <a:spcPct val="110000"/>
              </a:lnSpc>
              <a:buFont typeface="Courier New" panose="02070309020205020404" pitchFamily="49" charset="0"/>
              <a:buChar char="o"/>
            </a:pPr>
            <a:r>
              <a:rPr lang="so-SO" b="0" i="0" u="none" baseline="0" dirty="0"/>
              <a:t>Isticmaa</a:t>
            </a:r>
            <a:r>
              <a:rPr lang="en-US" b="0" i="0" u="none" baseline="0" dirty="0" err="1"/>
              <a:t>shid</a:t>
            </a:r>
            <a:r>
              <a:rPr lang="so-SO" b="0" i="0" u="none" baseline="0" dirty="0"/>
              <a:t> su'aalaha wada</a:t>
            </a:r>
            <a:r>
              <a:rPr lang="en-US" b="0" i="0" u="none" baseline="0" dirty="0" err="1"/>
              <a:t>hadalka</a:t>
            </a:r>
            <a:r>
              <a:rPr lang="en-US" b="0" i="0" u="none" baseline="0" dirty="0"/>
              <a:t> </a:t>
            </a:r>
            <a:r>
              <a:rPr lang="en-US" b="0" i="0" u="none" baseline="0" dirty="0" err="1"/>
              <a:t>ee</a:t>
            </a:r>
            <a:r>
              <a:rPr lang="en-US" b="0" i="0" u="none" baseline="0" dirty="0"/>
              <a:t> </a:t>
            </a:r>
            <a:r>
              <a:rPr lang="en-US" b="0" i="0" u="none" baseline="0" dirty="0" err="1"/>
              <a:t>ku</a:t>
            </a:r>
            <a:r>
              <a:rPr lang="en-US" b="0" i="0" u="none" baseline="0" dirty="0"/>
              <a:t> </a:t>
            </a:r>
            <a:r>
              <a:rPr lang="en-US" b="0" i="0" u="none" baseline="0" dirty="0" err="1"/>
              <a:t>yaal</a:t>
            </a:r>
            <a:r>
              <a:rPr lang="en-US" b="0" i="0" u="none" baseline="0" dirty="0"/>
              <a:t> </a:t>
            </a:r>
            <a:r>
              <a:rPr lang="so-SO" b="0" i="0" u="none" baseline="0" dirty="0"/>
              <a:t>dhamaadka slidekaan aad</a:t>
            </a:r>
            <a:r>
              <a:rPr lang="en-US" b="0" i="0" u="none" baseline="0" dirty="0" err="1"/>
              <a:t>na</a:t>
            </a:r>
            <a:r>
              <a:rPr lang="so-SO" b="0" i="0" u="none" baseline="0" dirty="0"/>
              <a:t> dooneysid in aad jawaabaha la qeybsatid DPH. Jawaabaha aad bixisid waxaa loo isticmaal</a:t>
            </a:r>
            <a:r>
              <a:rPr lang="en-US" b="0" i="0" u="none" baseline="0" dirty="0" err="1"/>
              <a:t>i</a:t>
            </a:r>
            <a:r>
              <a:rPr lang="en-US" b="0" i="0" u="none" baseline="0" dirty="0"/>
              <a:t> </a:t>
            </a:r>
            <a:r>
              <a:rPr lang="en-US" b="0" i="0" u="none" baseline="0" dirty="0" err="1"/>
              <a:t>doonaa</a:t>
            </a:r>
            <a:r>
              <a:rPr lang="en-US" b="0" i="0" u="none" baseline="0" dirty="0"/>
              <a:t> </a:t>
            </a:r>
            <a:r>
              <a:rPr lang="so-SO" b="0" i="0" u="none" baseline="0" dirty="0"/>
              <a:t>in xogogaal laga dhigo isgaarsiinta sii socota iyo shaqada qorsheynta</a:t>
            </a:r>
            <a:r>
              <a:rPr lang="en-US" b="0" i="0" u="none" baseline="0" dirty="0"/>
              <a:t> DPH</a:t>
            </a:r>
            <a:r>
              <a:rPr lang="so-SO" b="0" i="0" u="none" baseline="0" dirty="0"/>
              <a:t>.</a:t>
            </a:r>
          </a:p>
          <a:p>
            <a:pPr marL="731520" lvl="1" indent="-274320" algn="l" rtl="0">
              <a:lnSpc>
                <a:spcPct val="110000"/>
              </a:lnSpc>
              <a:buFont typeface="Courier New" panose="02070309020205020404" pitchFamily="49" charset="0"/>
              <a:buChar char="o"/>
            </a:pPr>
            <a:r>
              <a:rPr lang="en-US" b="0" i="0" u="none" baseline="0" dirty="0" err="1"/>
              <a:t>Haysid</a:t>
            </a:r>
            <a:r>
              <a:rPr lang="en-US" b="0" i="0" u="none" baseline="0" dirty="0"/>
              <a:t> w</a:t>
            </a:r>
            <a:r>
              <a:rPr lang="so-SO" b="0" i="0" u="none" baseline="0" dirty="0"/>
              <a:t>arcelin ama talooyin </a:t>
            </a:r>
            <a:r>
              <a:rPr lang="en-US" b="0" i="0" u="none" baseline="0" dirty="0" err="1"/>
              <a:t>lagu</a:t>
            </a:r>
            <a:r>
              <a:rPr lang="en-US" b="0" i="0" u="none" baseline="0" dirty="0"/>
              <a:t> </a:t>
            </a:r>
            <a:r>
              <a:rPr lang="so-SO" b="0" i="0" u="none" baseline="0" dirty="0"/>
              <a:t>hagaajiyo hoggaamintaan.</a:t>
            </a:r>
          </a:p>
          <a:p>
            <a:pPr marL="0" indent="0" algn="l" rtl="0">
              <a:lnSpc>
                <a:spcPct val="110000"/>
              </a:lnSpc>
              <a:buNone/>
            </a:pPr>
            <a:endParaRPr lang="so-SO" sz="1400" dirty="0"/>
          </a:p>
          <a:p>
            <a:pPr algn="l" rtl="0">
              <a:lnSpc>
                <a:spcPct val="110000"/>
              </a:lnSpc>
            </a:pPr>
            <a:r>
              <a:rPr lang="so-SO" sz="2400" b="0" i="0" u="none" baseline="0" dirty="0"/>
              <a:t>Email u dir </a:t>
            </a:r>
            <a:r>
              <a:rPr lang="so-SO" sz="2400" b="0" i="0" u="sng" baseline="0" dirty="0">
                <a:hlinkClick r:id="rId4"/>
              </a:rPr>
              <a:t>COVID-19-Vaccine-Plan-MA@mass.</a:t>
            </a:r>
            <a:r>
              <a:rPr lang="so-SO" sz="2400" b="0" i="0" u="none" baseline="0" dirty="0">
                <a:hlinkClick r:id="rId4"/>
              </a:rPr>
              <a:t>gov</a:t>
            </a:r>
            <a:r>
              <a:rPr lang="so-SO" sz="2400" b="0" i="0" u="none" baseline="0" dirty="0"/>
              <a:t> si aad u weydiisid dhamaan su'aalaha kale ee la xariira talaalka COVID-19.</a:t>
            </a:r>
          </a:p>
          <a:p>
            <a:pPr marL="0" indent="0" algn="l" rtl="0">
              <a:lnSpc>
                <a:spcPct val="110000"/>
              </a:lnSpc>
              <a:buNone/>
            </a:pPr>
            <a:endParaRPr lang="so-SO" sz="2400" dirty="0">
              <a:solidFill>
                <a:srgbClr val="FF0000"/>
              </a:solidFill>
            </a:endParaRPr>
          </a:p>
          <a:p>
            <a:pPr algn="l" rtl="0">
              <a:lnSpc>
                <a:spcPct val="110000"/>
              </a:lnSpc>
            </a:pPr>
            <a:r>
              <a:rPr lang="so-SO" sz="2400" b="0" i="0" u="none" baseline="0" dirty="0">
                <a:solidFill>
                  <a:srgbClr val="FF0000"/>
                </a:solidFill>
              </a:rPr>
              <a:t>Fadlan slidekaan ka qaad miiska kore ee forumkaada hor yaala.</a:t>
            </a:r>
          </a:p>
          <a:p>
            <a:pPr algn="l" rtl="0">
              <a:lnSpc>
                <a:spcPct val="110000"/>
              </a:lnSpc>
            </a:pPr>
            <a:endParaRPr lang="so-SO" sz="2400" dirty="0"/>
          </a:p>
        </p:txBody>
      </p:sp>
    </p:spTree>
    <p:extLst>
      <p:ext uri="{BB962C8B-B14F-4D97-AF65-F5344CB8AC3E}">
        <p14:creationId xmlns:p14="http://schemas.microsoft.com/office/powerpoint/2010/main" val="234334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9F4D63-99E7-428F-B121-DD911185C0C7}"/>
              </a:ext>
            </a:extLst>
          </p:cNvPr>
          <p:cNvSpPr>
            <a:spLocks noGrp="1"/>
          </p:cNvSpPr>
          <p:nvPr>
            <p:ph idx="1"/>
          </p:nvPr>
        </p:nvSpPr>
        <p:spPr>
          <a:xfrm>
            <a:off x="753978" y="1584321"/>
            <a:ext cx="10844463" cy="4351338"/>
          </a:xfrm>
        </p:spPr>
        <p:txBody>
          <a:bodyPr>
            <a:normAutofit fontScale="92500" lnSpcReduction="20000"/>
          </a:bodyPr>
          <a:lstStyle/>
          <a:p>
            <a:pPr marL="0" indent="0" algn="l" rtl="0" fontAlgn="base">
              <a:lnSpc>
                <a:spcPct val="112000"/>
              </a:lnSpc>
              <a:buNone/>
            </a:pPr>
            <a:r>
              <a:rPr lang="so-SO" sz="2400" b="0" i="0" u="none" baseline="0" dirty="0"/>
              <a:t>Waaxda Caafimaadka Dadweynaha Massachusetts (Massachusetts Department of Public Health) waxay aqoonsan tahay isir raaca taariikhiga ah iyo </a:t>
            </a:r>
            <a:r>
              <a:rPr lang="en-US" sz="2400" b="0" i="0" u="sng" baseline="0" dirty="0">
                <a:hlinkClick r:id="rId2"/>
              </a:rPr>
              <a:t>is</a:t>
            </a:r>
            <a:r>
              <a:rPr lang="so-SO" sz="2400" b="0" i="0" u="sng" baseline="0" dirty="0">
                <a:hlinkClick r:id="rId2"/>
              </a:rPr>
              <a:t>ir raaca </a:t>
            </a:r>
            <a:r>
              <a:rPr lang="en-US" sz="2400" b="0" i="0" u="sng" baseline="0" dirty="0" err="1">
                <a:hlinkClick r:id="rId2"/>
              </a:rPr>
              <a:t>habeysan</a:t>
            </a:r>
            <a:r>
              <a:rPr lang="en-US" sz="2400" b="0" i="0" u="sng" baseline="0" dirty="0"/>
              <a:t> </a:t>
            </a:r>
            <a:r>
              <a:rPr lang="en-US" sz="2400" b="0" i="0" u="sng" baseline="0" dirty="0" err="1"/>
              <a:t>ee</a:t>
            </a:r>
            <a:r>
              <a:rPr lang="en-US" sz="2400" b="0" i="0" u="sng" baseline="0" dirty="0"/>
              <a:t> </a:t>
            </a:r>
            <a:r>
              <a:rPr lang="en-US" sz="2400" b="0" i="0" u="sng" baseline="0" dirty="0" err="1"/>
              <a:t>iminka</a:t>
            </a:r>
            <a:r>
              <a:rPr lang="en-US" sz="2400" b="0" i="0" u="sng" baseline="0" dirty="0"/>
              <a:t> </a:t>
            </a:r>
            <a:r>
              <a:rPr lang="en-US" sz="2400" b="0" i="0" u="sng" baseline="0" dirty="0" err="1"/>
              <a:t>jira</a:t>
            </a:r>
            <a:r>
              <a:rPr lang="en-US" sz="2400" b="0" i="0" u="sng" baseline="0" dirty="0"/>
              <a:t>,</a:t>
            </a:r>
            <a:r>
              <a:rPr lang="so-SO" sz="2400" b="0" i="0" u="none" baseline="0" dirty="0"/>
              <a:t> awood sheegashada, iyo noocyada kale cabburinta ee bulshadaha qaar ku adkeyay (sida dadka Madow iyo dadka itaalka darran) in ay si buuxdo ugu kalsonadaan caafimaadka dadweynaha, bulshada </a:t>
            </a:r>
            <a:r>
              <a:rPr lang="en-US" sz="2400" dirty="0" err="1"/>
              <a:t>daweynta</a:t>
            </a:r>
            <a:r>
              <a:rPr lang="so-SO" sz="2400" b="0" i="0" u="none" baseline="0" dirty="0"/>
              <a:t> iyo sayniska. Waxaan rabnaa in aan ahaano dad </a:t>
            </a:r>
            <a:r>
              <a:rPr lang="en-US" sz="2400" b="0" i="0" u="none" baseline="0" dirty="0"/>
              <a:t>fur</a:t>
            </a:r>
            <a:r>
              <a:rPr lang="so-SO" sz="2400" b="0" i="0" u="none" baseline="0" dirty="0"/>
              <a:t>furan oo daacad ka ah ammaanka iyo horumarinta talaalka COVID-19 - waxa aan ogsoonahay iyo waxa aan ogsooneen. </a:t>
            </a:r>
          </a:p>
          <a:p>
            <a:pPr marL="0" indent="0" algn="l" rtl="0" fontAlgn="base">
              <a:lnSpc>
                <a:spcPct val="112000"/>
              </a:lnSpc>
              <a:buNone/>
            </a:pPr>
            <a:endParaRPr lang="so-SO" sz="2400" dirty="0"/>
          </a:p>
          <a:p>
            <a:pPr marL="0" indent="0" algn="l" rtl="0" fontAlgn="base">
              <a:lnSpc>
                <a:spcPct val="112000"/>
              </a:lnSpc>
              <a:buNone/>
            </a:pPr>
            <a:r>
              <a:rPr lang="so-SO" sz="2400" b="0" i="0" u="none" baseline="0" dirty="0"/>
              <a:t>Tani waxaa ka mid ah aasaaska in loo baahan yahay in la qabto wada hadaladaan, balse kama hadasho dhamaan baahida u gaarka ah ee jirta iyo arrimaha ay qabaan dadyowga kala duwan iyo bulshadaha. Waxaan kugu dhiirigelineynaa in aad luqadda iyo qaabka (format) u habeysid hab munaasab u ah oo la socda dadka aad adiga la shaqeysid.   </a:t>
            </a:r>
          </a:p>
          <a:p>
            <a:endParaRPr lang="so-SO" dirty="0"/>
          </a:p>
        </p:txBody>
      </p:sp>
      <p:sp>
        <p:nvSpPr>
          <p:cNvPr id="5" name="Title 1">
            <a:extLst>
              <a:ext uri="{FF2B5EF4-FFF2-40B4-BE49-F238E27FC236}">
                <a16:creationId xmlns:a16="http://schemas.microsoft.com/office/drawing/2014/main" id="{C7C4C383-9AF6-4FE7-8D19-DD844A3BB01A}"/>
              </a:ext>
            </a:extLst>
          </p:cNvPr>
          <p:cNvSpPr>
            <a:spLocks noGrp="1"/>
          </p:cNvSpPr>
          <p:nvPr>
            <p:ph type="title"/>
          </p:nvPr>
        </p:nvSpPr>
        <p:spPr>
          <a:xfrm>
            <a:off x="753976" y="150473"/>
            <a:ext cx="10515600" cy="1325563"/>
          </a:xfrm>
        </p:spPr>
        <p:txBody>
          <a:bodyPr>
            <a:normAutofit/>
          </a:bodyPr>
          <a:lstStyle/>
          <a:p>
            <a:pPr algn="ctr" rtl="0"/>
            <a:r>
              <a:rPr lang="so-SO" sz="3200" b="1" i="0" u="none" baseline="0" dirty="0">
                <a:latin typeface="+mn-lt"/>
              </a:rPr>
              <a:t>Aqoonsiga isir raaca habeysan, awoodda iyo noocyada kale ee lagu cabburiyo</a:t>
            </a:r>
            <a:r>
              <a:rPr lang="en-US" sz="3200" b="1" i="0" u="none" baseline="0" dirty="0">
                <a:latin typeface="+mn-lt"/>
              </a:rPr>
              <a:t> </a:t>
            </a:r>
            <a:r>
              <a:rPr lang="en-US" sz="3200" b="1" i="0" u="none" baseline="0" dirty="0" err="1">
                <a:latin typeface="+mn-lt"/>
              </a:rPr>
              <a:t>dadka</a:t>
            </a:r>
            <a:endParaRPr lang="so-SO" sz="3200" b="1" i="0" u="none" baseline="0" dirty="0">
              <a:latin typeface="+mn-lt"/>
            </a:endParaRPr>
          </a:p>
        </p:txBody>
      </p:sp>
    </p:spTree>
    <p:extLst>
      <p:ext uri="{BB962C8B-B14F-4D97-AF65-F5344CB8AC3E}">
        <p14:creationId xmlns:p14="http://schemas.microsoft.com/office/powerpoint/2010/main" val="3985047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pPr algn="r" rtl="0"/>
            <a:fld id="{CA49D0EE-DE7F-324B-A84C-F36708423CDB}" type="slidenum">
              <a:rPr>
                <a:solidFill>
                  <a:srgbClr val="464646">
                    <a:lumMod val="40000"/>
                    <a:lumOff val="60000"/>
                  </a:srgbClr>
                </a:solidFill>
              </a:rPr>
              <a:pPr algn="r" rtl="0"/>
              <a:t>6</a:t>
            </a:fld>
            <a:endParaRPr lang="so-SO"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a:latin typeface="Calibri" panose="020F0502020204030204" pitchFamily="34" charset="0"/>
                <a:cs typeface="Calibri" panose="020F0502020204030204" pitchFamily="34" charset="0"/>
              </a:rPr>
              <a:t>Maxuu yahay talaalka iyo sidee ayuu u shaqeyaa?</a:t>
            </a:r>
          </a:p>
        </p:txBody>
      </p:sp>
      <p:sp>
        <p:nvSpPr>
          <p:cNvPr id="4" name="Rectangle 3">
            <a:extLst>
              <a:ext uri="{FF2B5EF4-FFF2-40B4-BE49-F238E27FC236}">
                <a16:creationId xmlns:a16="http://schemas.microsoft.com/office/drawing/2014/main" id="{FF069143-FE01-453C-934A-DAA4862AED31}"/>
              </a:ext>
            </a:extLst>
          </p:cNvPr>
          <p:cNvSpPr/>
          <p:nvPr/>
        </p:nvSpPr>
        <p:spPr>
          <a:xfrm>
            <a:off x="504498" y="1377720"/>
            <a:ext cx="10988451" cy="4524315"/>
          </a:xfrm>
          <a:prstGeom prst="rect">
            <a:avLst/>
          </a:prstGeom>
        </p:spPr>
        <p:txBody>
          <a:bodyPr wrap="square">
            <a:spAutoFit/>
          </a:bodyPr>
          <a:lstStyle/>
          <a:p>
            <a:pPr marL="342900" indent="-34290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Talaalka </a:t>
            </a:r>
            <a:r>
              <a:rPr lang="en-US" sz="2400" b="0" i="0" u="none" baseline="0" dirty="0" err="1">
                <a:latin typeface="Calibri" panose="020F0502020204030204" pitchFamily="34" charset="0"/>
                <a:cs typeface="Calibri" panose="020F0502020204030204" pitchFamily="34" charset="0"/>
              </a:rPr>
              <a:t>wuxuu</a:t>
            </a:r>
            <a:r>
              <a:rPr lang="en-US" sz="2400" b="0" i="0" u="none" baseline="0" dirty="0">
                <a:latin typeface="Calibri" panose="020F0502020204030204" pitchFamily="34" charset="0"/>
                <a:cs typeface="Calibri" panose="020F0502020204030204" pitchFamily="34" charset="0"/>
              </a:rPr>
              <a:t> </a:t>
            </a:r>
            <a:r>
              <a:rPr lang="so-SO" sz="2400" b="0" i="0" u="none" baseline="0" dirty="0">
                <a:latin typeface="Calibri" panose="020F0502020204030204" pitchFamily="34" charset="0"/>
                <a:cs typeface="Calibri" panose="020F0502020204030204" pitchFamily="34" charset="0"/>
              </a:rPr>
              <a:t>hor istaagaa cudurada halista noqon kara, ama xattaa keeni kara dhimasho. W</a:t>
            </a:r>
            <a:r>
              <a:rPr lang="en-US" sz="2400" b="0" i="0" u="none" baseline="0" dirty="0" err="1">
                <a:latin typeface="Calibri" panose="020F0502020204030204" pitchFamily="34" charset="0"/>
                <a:cs typeface="Calibri" panose="020F0502020204030204" pitchFamily="34" charset="0"/>
              </a:rPr>
              <a:t>uxuu</a:t>
            </a:r>
            <a:r>
              <a:rPr lang="en-US" sz="2400" b="0" i="0" u="none" baseline="0" dirty="0">
                <a:latin typeface="Calibri" panose="020F0502020204030204" pitchFamily="34" charset="0"/>
                <a:cs typeface="Calibri" panose="020F0502020204030204" pitchFamily="34" charset="0"/>
              </a:rPr>
              <a:t> la </a:t>
            </a:r>
            <a:r>
              <a:rPr lang="en-US" sz="2400" b="0" i="0" u="none" baseline="0" dirty="0" err="1">
                <a:latin typeface="Calibri" panose="020F0502020204030204" pitchFamily="34" charset="0"/>
                <a:cs typeface="Calibri" panose="020F0502020204030204" pitchFamily="34" charset="0"/>
              </a:rPr>
              <a:t>shaqeyaa</a:t>
            </a:r>
            <a:r>
              <a:rPr lang="en-US" sz="2400" b="0" i="0" u="none" baseline="0" dirty="0">
                <a:latin typeface="Calibri" panose="020F0502020204030204" pitchFamily="34" charset="0"/>
                <a:cs typeface="Calibri" panose="020F0502020204030204" pitchFamily="34" charset="0"/>
              </a:rPr>
              <a:t> </a:t>
            </a:r>
            <a:r>
              <a:rPr lang="so-SO" sz="2400" b="0" i="0" u="none" baseline="0" dirty="0">
                <a:latin typeface="Calibri" panose="020F0502020204030204" pitchFamily="34" charset="0"/>
                <a:cs typeface="Calibri" panose="020F0502020204030204" pitchFamily="34" charset="0"/>
              </a:rPr>
              <a:t>difaaca dabiiciga jirkaada in </a:t>
            </a:r>
            <a:r>
              <a:rPr lang="en-US" sz="2400" b="0" i="0" u="none" baseline="0" dirty="0" err="1">
                <a:latin typeface="Calibri" panose="020F0502020204030204" pitchFamily="34" charset="0"/>
                <a:cs typeface="Calibri" panose="020F0502020204030204" pitchFamily="34" charset="0"/>
              </a:rPr>
              <a:t>uu</a:t>
            </a:r>
            <a:r>
              <a:rPr lang="so-SO" sz="2400" b="0" i="0" u="none" baseline="0" dirty="0">
                <a:latin typeface="Calibri" panose="020F0502020204030204" pitchFamily="34" charset="0"/>
                <a:cs typeface="Calibri" panose="020F0502020204030204" pitchFamily="34" charset="0"/>
              </a:rPr>
              <a:t> si ammaan ah uga badbaadiy</a:t>
            </a:r>
            <a:r>
              <a:rPr lang="en-US" sz="2400" b="0" i="0" u="none" baseline="0" dirty="0">
                <a:latin typeface="Calibri" panose="020F0502020204030204" pitchFamily="34" charset="0"/>
                <a:cs typeface="Calibri" panose="020F0502020204030204" pitchFamily="34" charset="0"/>
              </a:rPr>
              <a:t>o </a:t>
            </a:r>
            <a:r>
              <a:rPr lang="en-US" sz="2400" b="0" i="0" u="none" baseline="0" dirty="0" err="1">
                <a:latin typeface="Calibri" panose="020F0502020204030204" pitchFamily="34" charset="0"/>
                <a:cs typeface="Calibri" panose="020F0502020204030204" pitchFamily="34" charset="0"/>
              </a:rPr>
              <a:t>cudurka</a:t>
            </a:r>
            <a:r>
              <a:rPr lang="so-SO" sz="2400" b="0" i="0" u="none" baseline="0" dirty="0">
                <a:latin typeface="Calibri" panose="020F0502020204030204" pitchFamily="34" charset="0"/>
                <a:cs typeface="Calibri" panose="020F0502020204030204" pitchFamily="34" charset="0"/>
              </a:rPr>
              <a:t>.  </a:t>
            </a:r>
          </a:p>
          <a:p>
            <a:pPr marL="342900" indent="-342900" algn="l" rtl="0">
              <a:buFont typeface="Arial" panose="020B0604020202020204" pitchFamily="34" charset="0"/>
              <a:buChar char="•"/>
            </a:pPr>
            <a:endParaRPr lang="so-SO" sz="2400" dirty="0">
              <a:latin typeface="Calibri" panose="020F0502020204030204" pitchFamily="34" charset="0"/>
              <a:cs typeface="Calibri" panose="020F0502020204030204" pitchFamily="34" charset="0"/>
            </a:endParaRPr>
          </a:p>
          <a:p>
            <a:pPr marL="342900" indent="-342900" algn="l" rtl="0">
              <a:buFont typeface="Arial" panose="020B0604020202020204" pitchFamily="34" charset="0"/>
              <a:buChar char="•"/>
            </a:pPr>
            <a:r>
              <a:rPr lang="so-SO" sz="2400" b="0" i="0" u="none" baseline="0" dirty="0"/>
              <a:t>Talaalka wuxuu kaalm</a:t>
            </a:r>
            <a:r>
              <a:rPr lang="en-US" sz="2400" b="0" i="0" u="none" baseline="0" dirty="0"/>
              <a:t>o</a:t>
            </a:r>
            <a:r>
              <a:rPr lang="so-SO" sz="2400" b="0" i="0" u="none" baseline="0" dirty="0"/>
              <a:t> u yahay siistemkaada difaaca si aad u soo saartid unugyada "antibodies" oo la mid ah sida in aad ku dhawaatay cudurka. Kaddib marka lagu talaalo, waxaad badbaadin ka </a:t>
            </a:r>
            <a:r>
              <a:rPr lang="en-US" sz="2400" b="0" i="0" u="none" baseline="0" dirty="0" err="1"/>
              <a:t>heli</a:t>
            </a:r>
            <a:r>
              <a:rPr lang="en-US" sz="2400" b="0" i="0" u="none" baseline="0" dirty="0"/>
              <a:t> </a:t>
            </a:r>
            <a:r>
              <a:rPr lang="en-US" sz="2400" b="0" i="0" u="none" baseline="0" dirty="0" err="1"/>
              <a:t>kartaa</a:t>
            </a:r>
            <a:r>
              <a:rPr lang="en-US" sz="2400" b="0" i="0" u="none" baseline="0" dirty="0"/>
              <a:t> </a:t>
            </a:r>
            <a:r>
              <a:rPr lang="so-SO" sz="2400" b="0" i="0" u="none" baseline="0" dirty="0"/>
              <a:t>cudurkaas, adigoo aan marka hore qaadin cudurka.</a:t>
            </a:r>
          </a:p>
          <a:p>
            <a:pPr marL="342900" indent="-342900" algn="l" rtl="0">
              <a:buFont typeface="Arial" panose="020B0604020202020204" pitchFamily="34" charset="0"/>
              <a:buChar char="•"/>
            </a:pPr>
            <a:endParaRPr lang="so-SO" sz="2400" dirty="0"/>
          </a:p>
          <a:p>
            <a:pPr marL="342900" indent="-342900" algn="l" rtl="0">
              <a:buFont typeface="Arial" panose="020B0604020202020204" pitchFamily="34" charset="0"/>
              <a:buChar char="•"/>
            </a:pPr>
            <a:r>
              <a:rPr lang="so-SO" sz="2400" b="0" i="0" u="none" baseline="0" dirty="0"/>
              <a:t>Tani waa waxa talaalka ka dhig</a:t>
            </a:r>
            <a:r>
              <a:rPr lang="en-US" sz="2400" b="0" i="0" u="none" baseline="0" dirty="0"/>
              <a:t>o</a:t>
            </a:r>
            <a:r>
              <a:rPr lang="so-SO" sz="2400" b="0" i="0" u="none" baseline="0" dirty="0"/>
              <a:t> daawo xoog badan. Sida ka duwan inta badan dawooyinka, ee daweeya ama bogsiiya cudurada, talaalka wuu ka </a:t>
            </a:r>
            <a:r>
              <a:rPr lang="so-SO" sz="2400" b="0" i="1" u="none" baseline="0" dirty="0"/>
              <a:t>hor tagaa</a:t>
            </a:r>
            <a:r>
              <a:rPr lang="so-SO" sz="2400" b="0" i="0" u="none" baseline="0" dirty="0"/>
              <a:t>.</a:t>
            </a:r>
          </a:p>
          <a:p>
            <a:endParaRPr lang="so-SO"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728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pPr algn="r" rtl="0"/>
            <a:fld id="{CA49D0EE-DE7F-324B-A84C-F36708423CDB}" type="slidenum">
              <a:rPr>
                <a:solidFill>
                  <a:srgbClr val="464646">
                    <a:lumMod val="40000"/>
                    <a:lumOff val="60000"/>
                  </a:srgbClr>
                </a:solidFill>
              </a:rPr>
              <a:pPr algn="r" rtl="0"/>
              <a:t>7</a:t>
            </a:fld>
            <a:endParaRPr lang="so-SO"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a:latin typeface="Calibri" panose="020F0502020204030204" pitchFamily="34" charset="0"/>
                <a:cs typeface="Calibri" panose="020F0502020204030204" pitchFamily="34" charset="0"/>
              </a:rPr>
              <a:t>Maxay yahiin fa'iidada laga helo talaalka COVID-19?</a:t>
            </a:r>
          </a:p>
        </p:txBody>
      </p:sp>
      <p:sp>
        <p:nvSpPr>
          <p:cNvPr id="4" name="Rectangle 3">
            <a:extLst>
              <a:ext uri="{FF2B5EF4-FFF2-40B4-BE49-F238E27FC236}">
                <a16:creationId xmlns:a16="http://schemas.microsoft.com/office/drawing/2014/main" id="{FF069143-FE01-453C-934A-DAA4862AED31}"/>
              </a:ext>
            </a:extLst>
          </p:cNvPr>
          <p:cNvSpPr/>
          <p:nvPr/>
        </p:nvSpPr>
        <p:spPr>
          <a:xfrm>
            <a:off x="504497" y="1126020"/>
            <a:ext cx="7806990" cy="5350183"/>
          </a:xfrm>
          <a:prstGeom prst="rect">
            <a:avLst/>
          </a:prstGeom>
        </p:spPr>
        <p:txBody>
          <a:bodyPr wrap="square">
            <a:spAutoFit/>
          </a:bodyPr>
          <a:lstStyle/>
          <a:p>
            <a:pPr marL="342900" indent="-342900" algn="l" rtl="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Talaalka COVID-19 wuxuu kaa ilaalin doonaa in aadan ku xanuunsa</a:t>
            </a:r>
            <a:r>
              <a:rPr lang="en-US" sz="2400" b="0" i="0" u="none" baseline="0" dirty="0" err="1">
                <a:latin typeface="Calibri" panose="020F0502020204030204" pitchFamily="34" charset="0"/>
                <a:cs typeface="Calibri" panose="020F0502020204030204" pitchFamily="34" charset="0"/>
              </a:rPr>
              <a:t>nin</a:t>
            </a:r>
            <a:r>
              <a:rPr lang="so-SO" sz="2400" b="0" i="0" u="none" baseline="0" dirty="0">
                <a:latin typeface="Calibri" panose="020F0502020204030204" pitchFamily="34" charset="0"/>
                <a:cs typeface="Calibri" panose="020F0502020204030204" pitchFamily="34" charset="0"/>
              </a:rPr>
              <a:t> COVID-19.</a:t>
            </a:r>
          </a:p>
          <a:p>
            <a:pPr marL="342900" indent="-342900" algn="l" rtl="0">
              <a:buFont typeface="Arial" panose="020B0604020202020204" pitchFamily="34" charset="0"/>
              <a:buChar char="•"/>
            </a:pPr>
            <a:endParaRPr lang="so-SO" sz="2000" dirty="0">
              <a:latin typeface="Calibri" panose="020F0502020204030204" pitchFamily="34" charset="0"/>
              <a:cs typeface="Calibri" panose="020F0502020204030204" pitchFamily="34" charset="0"/>
            </a:endParaRPr>
          </a:p>
          <a:p>
            <a:pPr marL="342900" indent="-342900" algn="l" rtl="0">
              <a:spcBef>
                <a:spcPts val="1000"/>
              </a:spcBef>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Waxaa la ogaaday in dhamaan talaalka COVID-19 ee laga helo Mareykanka yahiin kuwo si </a:t>
            </a:r>
            <a:r>
              <a:rPr lang="en-US" sz="2400" dirty="0" err="1">
                <a:latin typeface="Calibri" panose="020F0502020204030204" pitchFamily="34" charset="0"/>
                <a:cs typeface="Calibri" panose="020F0502020204030204" pitchFamily="34" charset="0"/>
              </a:rPr>
              <a:t>aad</a:t>
            </a:r>
            <a:r>
              <a:rPr lang="en-US" sz="2400" dirty="0">
                <a:latin typeface="Calibri" panose="020F0502020204030204" pitchFamily="34" charset="0"/>
                <a:cs typeface="Calibri" panose="020F0502020204030204" pitchFamily="34" charset="0"/>
              </a:rPr>
              <a:t> u </a:t>
            </a:r>
            <a:r>
              <a:rPr lang="so-SO" sz="2400" b="0" i="0" u="none" baseline="0" dirty="0">
                <a:latin typeface="Calibri" panose="020F0502020204030204" pitchFamily="34" charset="0"/>
                <a:cs typeface="Calibri" panose="020F0502020204030204" pitchFamily="34" charset="0"/>
              </a:rPr>
              <a:t>wanaagsan u shaqeeyo.</a:t>
            </a:r>
          </a:p>
          <a:p>
            <a:pPr marL="342900" indent="-342900" algn="l" rtl="0">
              <a:spcBef>
                <a:spcPts val="1000"/>
              </a:spcBef>
              <a:buFont typeface="Arial" panose="020B0604020202020204" pitchFamily="34" charset="0"/>
              <a:buChar char="•"/>
            </a:pPr>
            <a:endParaRPr lang="so-SO" sz="2000" dirty="0">
              <a:latin typeface="Calibri" panose="020F0502020204030204" pitchFamily="34" charset="0"/>
              <a:cs typeface="Calibri" panose="020F0502020204030204" pitchFamily="34" charset="0"/>
            </a:endParaRPr>
          </a:p>
          <a:p>
            <a:pPr marL="342900" indent="-342900" algn="l" rtl="0">
              <a:spcBef>
                <a:spcPts val="1000"/>
              </a:spcBef>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Isu keenidda in lagu talaalo iyo in aad raacdid talooyinka CDC si aad u badbaadisid naftaada iyo dadka kale waxay </a:t>
            </a:r>
            <a:r>
              <a:rPr lang="en-US" sz="2400" b="0" i="0" u="none" baseline="0" dirty="0" err="1">
                <a:latin typeface="Calibri" panose="020F0502020204030204" pitchFamily="34" charset="0"/>
                <a:cs typeface="Calibri" panose="020F0502020204030204" pitchFamily="34" charset="0"/>
              </a:rPr>
              <a:t>taasi</a:t>
            </a:r>
            <a:r>
              <a:rPr lang="en-US" sz="2400" b="0" i="0" u="none" baseline="0" dirty="0">
                <a:latin typeface="Calibri" panose="020F0502020204030204" pitchFamily="34" charset="0"/>
                <a:cs typeface="Calibri" panose="020F0502020204030204" pitchFamily="34" charset="0"/>
              </a:rPr>
              <a:t> </a:t>
            </a:r>
            <a:r>
              <a:rPr lang="so-SO" sz="2400" b="0" i="0" u="none" baseline="0" dirty="0">
                <a:latin typeface="Calibri" panose="020F0502020204030204" pitchFamily="34" charset="0"/>
                <a:cs typeface="Calibri" panose="020F0502020204030204" pitchFamily="34" charset="0"/>
              </a:rPr>
              <a:t>sida ugu fiican kaa badbaadin doontaa COVID-19.</a:t>
            </a:r>
          </a:p>
          <a:p>
            <a:pPr marL="342900" indent="-342900" algn="l" rtl="0">
              <a:spcBef>
                <a:spcPts val="1000"/>
              </a:spcBef>
              <a:buFont typeface="Arial" panose="020B0604020202020204" pitchFamily="34" charset="0"/>
              <a:buChar char="•"/>
            </a:pPr>
            <a:endParaRPr lang="so-SO" sz="2000" dirty="0">
              <a:latin typeface="Calibri" panose="020F0502020204030204" pitchFamily="34" charset="0"/>
              <a:cs typeface="Calibri" panose="020F0502020204030204" pitchFamily="34" charset="0"/>
            </a:endParaRPr>
          </a:p>
          <a:p>
            <a:pPr marL="342900" indent="-342900" algn="l" rtl="0">
              <a:spcBef>
                <a:spcPts val="1000"/>
              </a:spcBef>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Marka dad badan la talaalo, waxaan degdeg ugu soo noqon karnaa noloshena caadiga.</a:t>
            </a:r>
          </a:p>
        </p:txBody>
      </p:sp>
      <p:pic>
        <p:nvPicPr>
          <p:cNvPr id="6" name="Picture 5" descr="This image is of three people wearing masks.">
            <a:extLst>
              <a:ext uri="{FF2B5EF4-FFF2-40B4-BE49-F238E27FC236}">
                <a16:creationId xmlns:a16="http://schemas.microsoft.com/office/drawing/2014/main" id="{1EBD1F6A-72C6-49BE-A55E-8D752746B2E2}"/>
              </a:ext>
            </a:extLst>
          </p:cNvPr>
          <p:cNvPicPr>
            <a:picLocks noChangeAspect="1"/>
          </p:cNvPicPr>
          <p:nvPr/>
        </p:nvPicPr>
        <p:blipFill>
          <a:blip r:embed="rId3"/>
          <a:stretch>
            <a:fillRect/>
          </a:stretch>
        </p:blipFill>
        <p:spPr>
          <a:xfrm>
            <a:off x="8475052" y="1945843"/>
            <a:ext cx="3343910" cy="3076000"/>
          </a:xfrm>
          <a:prstGeom prst="rect">
            <a:avLst/>
          </a:prstGeom>
        </p:spPr>
      </p:pic>
    </p:spTree>
    <p:extLst>
      <p:ext uri="{BB962C8B-B14F-4D97-AF65-F5344CB8AC3E}">
        <p14:creationId xmlns:p14="http://schemas.microsoft.com/office/powerpoint/2010/main" val="3956458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pPr algn="r" rtl="0"/>
            <a:fld id="{CA49D0EE-DE7F-324B-A84C-F36708423CDB}" type="slidenum">
              <a:rPr>
                <a:solidFill>
                  <a:srgbClr val="464646">
                    <a:lumMod val="40000"/>
                    <a:lumOff val="60000"/>
                  </a:srgbClr>
                </a:solidFill>
              </a:rPr>
              <a:pPr algn="r" rtl="0"/>
              <a:t>8</a:t>
            </a:fld>
            <a:endParaRPr lang="so-SO"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a:latin typeface="Calibri" panose="020F0502020204030204" pitchFamily="34" charset="0"/>
                <a:cs typeface="Calibri" panose="020F0502020204030204" pitchFamily="34" charset="0"/>
              </a:rPr>
              <a:t>Maxay yahiin talaalka la heli karo?</a:t>
            </a:r>
          </a:p>
        </p:txBody>
      </p:sp>
      <p:sp>
        <p:nvSpPr>
          <p:cNvPr id="4" name="Rectangle 3">
            <a:extLst>
              <a:ext uri="{FF2B5EF4-FFF2-40B4-BE49-F238E27FC236}">
                <a16:creationId xmlns:a16="http://schemas.microsoft.com/office/drawing/2014/main" id="{FF069143-FE01-453C-934A-DAA4862AED31}"/>
              </a:ext>
            </a:extLst>
          </p:cNvPr>
          <p:cNvSpPr/>
          <p:nvPr/>
        </p:nvSpPr>
        <p:spPr>
          <a:xfrm>
            <a:off x="354842" y="1019930"/>
            <a:ext cx="8832701" cy="6186309"/>
          </a:xfrm>
          <a:prstGeom prst="rect">
            <a:avLst/>
          </a:prstGeom>
        </p:spPr>
        <p:txBody>
          <a:bodyPr wrap="square">
            <a:spAutoFit/>
          </a:bodyPr>
          <a:lstStyle/>
          <a:p>
            <a:pPr marL="342900" indent="-342900">
              <a:buFont typeface="Arial" panose="020B0604020202020204" pitchFamily="34" charset="0"/>
              <a:buChar char="•"/>
            </a:pPr>
            <a:r>
              <a:rPr lang="so-SO" sz="2400" b="0" i="0" u="none" baseline="0" dirty="0">
                <a:latin typeface="Calibri" panose="020F0502020204030204" pitchFamily="34" charset="0"/>
                <a:cs typeface="Calibri" panose="020F0502020204030204" pitchFamily="34" charset="0"/>
              </a:rPr>
              <a:t>Saddax talaal ay</a:t>
            </a:r>
            <a:r>
              <a:rPr lang="en-US" sz="2400" dirty="0" err="1">
                <a:latin typeface="Calibri" panose="020F0502020204030204" pitchFamily="34" charset="0"/>
                <a:cs typeface="Calibri" panose="020F0502020204030204" pitchFamily="34" charset="0"/>
              </a:rPr>
              <a:t>aa</a:t>
            </a:r>
            <a:r>
              <a:rPr lang="en-US" sz="2400" dirty="0">
                <a:latin typeface="Calibri" panose="020F0502020204030204" pitchFamily="34" charset="0"/>
                <a:cs typeface="Calibri" panose="020F0502020204030204" pitchFamily="34" charset="0"/>
              </a:rPr>
              <a:t>  la </a:t>
            </a:r>
            <a:r>
              <a:rPr lang="en-US" sz="2400" dirty="0" err="1">
                <a:latin typeface="Calibri" panose="020F0502020204030204" pitchFamily="34" charset="0"/>
                <a:cs typeface="Calibri" panose="020F0502020204030204" pitchFamily="34" charset="0"/>
              </a:rPr>
              <a:t>oggolaaday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ama</a:t>
            </a:r>
            <a:r>
              <a:rPr lang="en-US" sz="2400" b="0" i="0" u="none" dirty="0">
                <a:latin typeface="Calibri" panose="020F0502020204030204" pitchFamily="34" charset="0"/>
                <a:cs typeface="Calibri" panose="020F0502020204030204" pitchFamily="34" charset="0"/>
              </a:rPr>
              <a:t> </a:t>
            </a:r>
            <a:r>
              <a:rPr lang="en-US" sz="2400" b="0" i="0" u="none" dirty="0" err="1">
                <a:latin typeface="Calibri" panose="020F0502020204030204" pitchFamily="34" charset="0"/>
                <a:cs typeface="Calibri" panose="020F0502020204030204" pitchFamily="34" charset="0"/>
              </a:rPr>
              <a:t>Maamulka</a:t>
            </a:r>
            <a:r>
              <a:rPr lang="en-US" sz="2400" b="0" i="0" u="none" dirty="0">
                <a:latin typeface="Calibri" panose="020F0502020204030204" pitchFamily="34" charset="0"/>
                <a:cs typeface="Calibri" panose="020F0502020204030204" pitchFamily="34" charset="0"/>
              </a:rPr>
              <a:t> </a:t>
            </a:r>
            <a:r>
              <a:rPr lang="en-US" sz="2400" b="0" i="0" u="none" dirty="0" err="1">
                <a:latin typeface="Calibri" panose="020F0502020204030204" pitchFamily="34" charset="0"/>
                <a:cs typeface="Calibri" panose="020F0502020204030204" pitchFamily="34" charset="0"/>
              </a:rPr>
              <a:t>Raashinka</a:t>
            </a:r>
            <a:r>
              <a:rPr lang="en-US" sz="2400" b="0" i="0" u="none" dirty="0">
                <a:latin typeface="Calibri" panose="020F0502020204030204" pitchFamily="34" charset="0"/>
                <a:cs typeface="Calibri" panose="020F0502020204030204" pitchFamily="34" charset="0"/>
              </a:rPr>
              <a:t> </a:t>
            </a:r>
            <a:r>
              <a:rPr lang="en-US" sz="2400" b="0" i="0" u="none" dirty="0" err="1">
                <a:latin typeface="Calibri" panose="020F0502020204030204" pitchFamily="34" charset="0"/>
                <a:cs typeface="Calibri" panose="020F0502020204030204" pitchFamily="34" charset="0"/>
              </a:rPr>
              <a:t>iyo</a:t>
            </a:r>
            <a:r>
              <a:rPr lang="en-US" sz="2400" b="0" i="0" u="none"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Daawada</a:t>
            </a:r>
            <a:r>
              <a:rPr lang="en-US" sz="2400" dirty="0">
                <a:latin typeface="Calibri" panose="020F0502020204030204" pitchFamily="34" charset="0"/>
                <a:cs typeface="Calibri" panose="020F0502020204030204" pitchFamily="34" charset="0"/>
              </a:rPr>
              <a:t> (Food and Drug Administration) </a:t>
            </a:r>
            <a:r>
              <a:rPr lang="en-US" sz="2400" b="0" i="0" u="none" baseline="0" dirty="0" err="1">
                <a:latin typeface="Calibri" panose="020F0502020204030204" pitchFamily="34" charset="0"/>
                <a:cs typeface="Calibri" panose="020F0502020204030204" pitchFamily="34" charset="0"/>
              </a:rPr>
              <a:t>siiyay</a:t>
            </a:r>
            <a:r>
              <a:rPr lang="en-US" sz="2400" b="0" i="0" u="none" baseline="0" dirty="0">
                <a:latin typeface="Calibri" panose="020F0502020204030204" pitchFamily="34" charset="0"/>
                <a:cs typeface="Calibri" panose="020F0502020204030204" pitchFamily="34" charset="0"/>
              </a:rPr>
              <a:t> </a:t>
            </a:r>
            <a:r>
              <a:rPr lang="so-SO" sz="2400" b="0" i="0" u="none" baseline="0" dirty="0">
                <a:latin typeface="Calibri" panose="020F0502020204030204" pitchFamily="34" charset="0"/>
                <a:cs typeface="Calibri" panose="020F0502020204030204" pitchFamily="34" charset="0"/>
              </a:rPr>
              <a:t>Ogolaash</a:t>
            </a:r>
            <a:r>
              <a:rPr lang="en-US" sz="2400" b="0" i="0" u="none" baseline="0" dirty="0">
                <a:latin typeface="Calibri" panose="020F0502020204030204" pitchFamily="34" charset="0"/>
                <a:cs typeface="Calibri" panose="020F0502020204030204" pitchFamily="34" charset="0"/>
              </a:rPr>
              <a:t>o in </a:t>
            </a:r>
            <a:r>
              <a:rPr lang="en-US" sz="2400" b="0" i="0" u="none" baseline="0" dirty="0" err="1">
                <a:latin typeface="Calibri" panose="020F0502020204030204" pitchFamily="34" charset="0"/>
                <a:cs typeface="Calibri" panose="020F0502020204030204" pitchFamily="34" charset="0"/>
              </a:rPr>
              <a:t>si</a:t>
            </a:r>
            <a:r>
              <a:rPr lang="en-US" sz="2400" b="0" i="0" u="none" baseline="0" dirty="0">
                <a:latin typeface="Calibri" panose="020F0502020204030204" pitchFamily="34" charset="0"/>
                <a:cs typeface="Calibri" panose="020F0502020204030204" pitchFamily="34" charset="0"/>
              </a:rPr>
              <a:t> </a:t>
            </a:r>
            <a:r>
              <a:rPr lang="so-SO" sz="2400" b="0" i="0" u="none" baseline="0" dirty="0">
                <a:latin typeface="Calibri" panose="020F0502020204030204" pitchFamily="34" charset="0"/>
                <a:cs typeface="Calibri" panose="020F0502020204030204" pitchFamily="34" charset="0"/>
              </a:rPr>
              <a:t>Degdeg</a:t>
            </a:r>
            <a:r>
              <a:rPr lang="en-US" sz="2400" b="0" i="0" u="none" baseline="0" dirty="0">
                <a:latin typeface="Calibri" panose="020F0502020204030204" pitchFamily="34" charset="0"/>
                <a:cs typeface="Calibri" panose="020F0502020204030204" pitchFamily="34" charset="0"/>
              </a:rPr>
              <a:t> ah </a:t>
            </a:r>
            <a:r>
              <a:rPr lang="en-US" sz="2400" b="0" i="0" u="none" baseline="0" dirty="0" err="1">
                <a:latin typeface="Calibri" panose="020F0502020204030204" pitchFamily="34" charset="0"/>
                <a:cs typeface="Calibri" panose="020F0502020204030204" pitchFamily="34" charset="0"/>
              </a:rPr>
              <a:t>loo</a:t>
            </a:r>
            <a:r>
              <a:rPr lang="en-US" sz="2400" b="0" i="0" u="none" baseline="0" dirty="0">
                <a:latin typeface="Calibri" panose="020F0502020204030204" pitchFamily="34" charset="0"/>
                <a:cs typeface="Calibri" panose="020F0502020204030204" pitchFamily="34" charset="0"/>
              </a:rPr>
              <a:t> </a:t>
            </a:r>
            <a:r>
              <a:rPr lang="en-US" sz="2400" b="0" i="0" u="none" baseline="0" dirty="0" err="1">
                <a:latin typeface="Calibri" panose="020F0502020204030204" pitchFamily="34" charset="0"/>
                <a:cs typeface="Calibri" panose="020F0502020204030204" pitchFamily="34" charset="0"/>
              </a:rPr>
              <a:t>Isticmaalo</a:t>
            </a:r>
            <a:r>
              <a:rPr lang="so-SO" sz="2400" b="0" i="0" u="none" baseline="0" dirty="0">
                <a:latin typeface="Calibri" panose="020F0502020204030204" pitchFamily="34" charset="0"/>
                <a:cs typeface="Calibri" panose="020F0502020204030204" pitchFamily="34" charset="0"/>
              </a:rPr>
              <a:t> (Emergency Use Authorization) kuwaas</a:t>
            </a:r>
            <a:r>
              <a:rPr lang="en-US" sz="2400" b="0" i="0" u="none" baseline="0" dirty="0">
                <a:latin typeface="Calibri" panose="020F0502020204030204" pitchFamily="34" charset="0"/>
                <a:cs typeface="Calibri" panose="020F0502020204030204" pitchFamily="34" charset="0"/>
              </a:rPr>
              <a:t> </a:t>
            </a:r>
            <a:r>
              <a:rPr lang="so-SO" sz="2400" b="0" i="0" u="none" baseline="0" dirty="0">
                <a:latin typeface="Calibri" panose="020F0502020204030204" pitchFamily="34" charset="0"/>
                <a:cs typeface="Calibri" panose="020F0502020204030204" pitchFamily="34" charset="0"/>
              </a:rPr>
              <a:t>oo ka socda shirkadaha lagu magacaabo Pfizer</a:t>
            </a:r>
            <a:r>
              <a:rPr lang="en-US" sz="2400" dirty="0"/>
              <a:t>/</a:t>
            </a:r>
            <a:r>
              <a:rPr lang="en-US" sz="2400" dirty="0" err="1"/>
              <a:t>Comirnaty</a:t>
            </a:r>
            <a:r>
              <a:rPr lang="so-SO" sz="2400" b="0" i="0" u="none" baseline="0" dirty="0">
                <a:latin typeface="Calibri" panose="020F0502020204030204" pitchFamily="34" charset="0"/>
                <a:cs typeface="Calibri" panose="020F0502020204030204" pitchFamily="34" charset="0"/>
              </a:rPr>
              <a:t>, Moderna, iyo Janssen (Johnson &amp; Johnson, ama J&amp;J).</a:t>
            </a:r>
          </a:p>
          <a:p>
            <a:pPr marL="342900" indent="-342900" algn="l" rtl="0">
              <a:buFont typeface="Arial" panose="020B0604020202020204" pitchFamily="34" charset="0"/>
              <a:buChar char="•"/>
            </a:pPr>
            <a:endParaRPr lang="so-SO" sz="2400" dirty="0">
              <a:latin typeface="Calibri" panose="020F0502020204030204" pitchFamily="34" charset="0"/>
              <a:cs typeface="Calibri" panose="020F0502020204030204" pitchFamily="34" charset="0"/>
            </a:endParaRPr>
          </a:p>
          <a:p>
            <a:pPr marL="342900" indent="-342900" algn="l" rtl="0">
              <a:buFont typeface="Arial" panose="020B0604020202020204" pitchFamily="34" charset="0"/>
              <a:buChar char="•"/>
            </a:pPr>
            <a:r>
              <a:rPr lang="so-SO" sz="2400" b="0" i="0" u="none" baseline="0" dirty="0"/>
              <a:t>Dhamaan saddaxda talaal</a:t>
            </a:r>
            <a:r>
              <a:rPr lang="en-US" sz="2400" b="0" i="0" u="none" baseline="0" dirty="0"/>
              <a:t> </a:t>
            </a:r>
            <a:r>
              <a:rPr lang="en-US" sz="2400" b="0" i="0" u="none" baseline="0" dirty="0" err="1"/>
              <a:t>ee</a:t>
            </a:r>
            <a:r>
              <a:rPr lang="en-US" sz="2400" b="0" i="0" u="none" baseline="0" dirty="0"/>
              <a:t> ka </a:t>
            </a:r>
            <a:r>
              <a:rPr lang="en-US" sz="2400" b="0" i="0" u="none" baseline="0" dirty="0" err="1"/>
              <a:t>hor</a:t>
            </a:r>
            <a:r>
              <a:rPr lang="en-US" sz="2400" dirty="0" err="1"/>
              <a:t>taga</a:t>
            </a:r>
            <a:r>
              <a:rPr lang="so-SO" sz="2400" b="0" i="0" u="none" baseline="0" dirty="0"/>
              <a:t> COVID-19 waa ammaan iyo waxay si wanaagsan wax uga qabtaan cudurka, seexinta isbitaalka, iyo dhimashada.</a:t>
            </a:r>
          </a:p>
          <a:p>
            <a:pPr marL="342900" indent="-342900" algn="l" rtl="0">
              <a:buFont typeface="Arial" panose="020B0604020202020204" pitchFamily="34" charset="0"/>
              <a:buChar char="•"/>
            </a:pPr>
            <a:endParaRPr lang="so-SO"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o-SO" sz="2400" b="0" i="0" u="none" baseline="0" dirty="0"/>
              <a:t>Talaalada Pfizer</a:t>
            </a:r>
            <a:r>
              <a:rPr lang="en-US" sz="2400" dirty="0"/>
              <a:t>/</a:t>
            </a:r>
            <a:r>
              <a:rPr lang="en-US" sz="2400" dirty="0" err="1"/>
              <a:t>Comirnaty</a:t>
            </a:r>
            <a:r>
              <a:rPr lang="so-SO" sz="2400" b="0" i="0" u="none" baseline="0" dirty="0"/>
              <a:t> iyo Moderna waxay u baahan yahiin 2 qiyaas</a:t>
            </a:r>
            <a:r>
              <a:rPr lang="en-US" sz="2400" b="0" i="0" u="none" baseline="0" dirty="0"/>
              <a:t> </a:t>
            </a:r>
            <a:r>
              <a:rPr lang="en-US" sz="2400" b="0" i="0" u="none" baseline="0" dirty="0" err="1"/>
              <a:t>oo</a:t>
            </a:r>
            <a:r>
              <a:rPr lang="en-US" sz="2400" b="0" i="0" u="none" dirty="0"/>
              <a:t> </a:t>
            </a:r>
            <a:r>
              <a:rPr lang="en-US" sz="2400" b="0" i="0" u="none" dirty="0" err="1"/>
              <a:t>kala</a:t>
            </a:r>
            <a:r>
              <a:rPr lang="en-US" sz="2400" b="0" i="0" u="none" dirty="0"/>
              <a:t> fog </a:t>
            </a:r>
            <a:r>
              <a:rPr lang="so-SO" sz="2400" b="0" i="0" u="none" baseline="0" dirty="0"/>
              <a:t>ugu yaraan 3-4 todobaad.  Dadka waa in la siiyo labada qiyaas</a:t>
            </a:r>
            <a:r>
              <a:rPr lang="en-US" sz="2400" b="0" i="0" u="none" dirty="0"/>
              <a:t> </a:t>
            </a:r>
            <a:r>
              <a:rPr lang="en-US" sz="2400" b="0" i="0" u="none" dirty="0" err="1"/>
              <a:t>si</a:t>
            </a:r>
            <a:r>
              <a:rPr lang="so-SO" sz="2400" b="0" i="0" u="none" baseline="0" dirty="0"/>
              <a:t> talaalka u shaqeeyo si buuxdo.</a:t>
            </a:r>
          </a:p>
          <a:p>
            <a:pPr marL="342900" indent="-342900" algn="l" rtl="0">
              <a:buFont typeface="Arial" panose="020B0604020202020204" pitchFamily="34" charset="0"/>
              <a:buChar char="•"/>
            </a:pPr>
            <a:endParaRPr lang="so-SO" sz="2400" dirty="0"/>
          </a:p>
          <a:p>
            <a:pPr marL="342900" indent="-342900" algn="l" rtl="0">
              <a:buFont typeface="Arial" panose="020B0604020202020204" pitchFamily="34" charset="0"/>
              <a:buChar char="•"/>
            </a:pPr>
            <a:r>
              <a:rPr lang="so-SO" sz="2400" b="0" i="0" u="none" baseline="0" dirty="0"/>
              <a:t>Johnson &amp; Johnson (J&amp;J) waa 1 qiyaas keliya.</a:t>
            </a:r>
          </a:p>
          <a:p>
            <a:endParaRPr lang="so-SO" dirty="0">
              <a:latin typeface="Calibri" panose="020F0502020204030204" pitchFamily="34" charset="0"/>
              <a:cs typeface="Calibri" panose="020F0502020204030204" pitchFamily="34" charset="0"/>
            </a:endParaRPr>
          </a:p>
          <a:p>
            <a:endParaRPr lang="so-SO" sz="2400" dirty="0">
              <a:latin typeface="Calibri" panose="020F0502020204030204" pitchFamily="34" charset="0"/>
              <a:cs typeface="Calibri" panose="020F0502020204030204" pitchFamily="34" charset="0"/>
            </a:endParaRPr>
          </a:p>
        </p:txBody>
      </p:sp>
      <p:pic>
        <p:nvPicPr>
          <p:cNvPr id="5" name="Picture 4" descr="This is an image of a medicine bottle that is labeled &quot;COVID-19 vaccine&quot;">
            <a:extLst>
              <a:ext uri="{FF2B5EF4-FFF2-40B4-BE49-F238E27FC236}">
                <a16:creationId xmlns:a16="http://schemas.microsoft.com/office/drawing/2014/main" id="{BE55B62F-4DC4-490E-BD71-34766C9A6186}"/>
              </a:ext>
            </a:extLst>
          </p:cNvPr>
          <p:cNvPicPr>
            <a:picLocks noChangeAspect="1"/>
          </p:cNvPicPr>
          <p:nvPr/>
        </p:nvPicPr>
        <p:blipFill>
          <a:blip r:embed="rId3"/>
          <a:stretch>
            <a:fillRect/>
          </a:stretch>
        </p:blipFill>
        <p:spPr>
          <a:xfrm>
            <a:off x="9453439" y="1901277"/>
            <a:ext cx="2407335" cy="3416218"/>
          </a:xfrm>
          <a:prstGeom prst="rect">
            <a:avLst/>
          </a:prstGeom>
        </p:spPr>
      </p:pic>
    </p:spTree>
    <p:extLst>
      <p:ext uri="{BB962C8B-B14F-4D97-AF65-F5344CB8AC3E}">
        <p14:creationId xmlns:p14="http://schemas.microsoft.com/office/powerpoint/2010/main" val="1150806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80"/>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a:pPr marL="0" marR="0" lvl="0" indent="0" algn="r" rtl="0">
                <a:lnSpc>
                  <a:spcPct val="100000"/>
                </a:lnSpc>
                <a:spcBef>
                  <a:spcPts val="0"/>
                </a:spcBef>
                <a:spcAft>
                  <a:spcPts val="0"/>
                </a:spcAft>
                <a:buSzPts val="900"/>
                <a:buNone/>
              </a:pPr>
              <a:t>9</a:t>
            </a:fld>
            <a:endParaRPr sz="900" b="0" i="0" u="none" strike="noStrike" cap="none">
              <a:solidFill>
                <a:srgbClr val="B5B5B5"/>
              </a:solidFill>
              <a:latin typeface="Arial"/>
              <a:ea typeface="Arial"/>
              <a:cs typeface="Arial"/>
              <a:sym typeface="Arial"/>
            </a:endParaRPr>
          </a:p>
        </p:txBody>
      </p:sp>
      <p:pic>
        <p:nvPicPr>
          <p:cNvPr id="415" name="Google Shape;415;p80" descr="lmage of three people"/>
          <p:cNvPicPr preferRelativeResize="0"/>
          <p:nvPr/>
        </p:nvPicPr>
        <p:blipFill>
          <a:blip r:embed="rId3">
            <a:alphaModFix/>
          </a:blip>
          <a:stretch>
            <a:fillRect/>
          </a:stretch>
        </p:blipFill>
        <p:spPr>
          <a:xfrm>
            <a:off x="1707903" y="3178085"/>
            <a:ext cx="1590350" cy="1581257"/>
          </a:xfrm>
          <a:prstGeom prst="rect">
            <a:avLst/>
          </a:prstGeom>
          <a:noFill/>
          <a:ln>
            <a:noFill/>
          </a:ln>
        </p:spPr>
      </p:pic>
      <p:pic>
        <p:nvPicPr>
          <p:cNvPr id="416" name="Google Shape;416;p80" descr="lmage of six people"/>
          <p:cNvPicPr preferRelativeResize="0"/>
          <p:nvPr/>
        </p:nvPicPr>
        <p:blipFill>
          <a:blip r:embed="rId4">
            <a:alphaModFix/>
          </a:blip>
          <a:stretch>
            <a:fillRect/>
          </a:stretch>
        </p:blipFill>
        <p:spPr>
          <a:xfrm>
            <a:off x="1751523" y="4863450"/>
            <a:ext cx="1503115" cy="1494525"/>
          </a:xfrm>
          <a:prstGeom prst="rect">
            <a:avLst/>
          </a:prstGeom>
          <a:noFill/>
          <a:ln>
            <a:noFill/>
          </a:ln>
        </p:spPr>
      </p:pic>
      <p:pic>
        <p:nvPicPr>
          <p:cNvPr id="417" name="Google Shape;417;p80" descr="Image of a syringe"/>
          <p:cNvPicPr preferRelativeResize="0"/>
          <p:nvPr/>
        </p:nvPicPr>
        <p:blipFill>
          <a:blip r:embed="rId5">
            <a:alphaModFix/>
          </a:blip>
          <a:stretch>
            <a:fillRect/>
          </a:stretch>
        </p:blipFill>
        <p:spPr>
          <a:xfrm>
            <a:off x="1668725" y="1598888"/>
            <a:ext cx="1668700" cy="1579198"/>
          </a:xfrm>
          <a:prstGeom prst="rect">
            <a:avLst/>
          </a:prstGeom>
          <a:noFill/>
          <a:ln>
            <a:noFill/>
          </a:ln>
        </p:spPr>
      </p:pic>
      <p:sp>
        <p:nvSpPr>
          <p:cNvPr id="418" name="Google Shape;418;p80"/>
          <p:cNvSpPr txBox="1"/>
          <p:nvPr/>
        </p:nvSpPr>
        <p:spPr>
          <a:xfrm>
            <a:off x="3490475" y="2126888"/>
            <a:ext cx="60549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o-SO" sz="2400" b="0" i="0" u="none" baseline="0" dirty="0">
                <a:solidFill>
                  <a:schemeClr val="dk1"/>
                </a:solidFill>
                <a:latin typeface="Calibri"/>
                <a:ea typeface="Calibri"/>
                <a:cs typeface="Calibri"/>
                <a:sym typeface="Calibri"/>
              </a:rPr>
              <a:t>Kooxo dad yar ayaa qaata talaalka </a:t>
            </a:r>
            <a:r>
              <a:rPr lang="en-US" sz="2400" dirty="0" err="1">
                <a:solidFill>
                  <a:schemeClr val="dk1"/>
                </a:solidFill>
                <a:latin typeface="Calibri"/>
                <a:ea typeface="Calibri"/>
                <a:cs typeface="Calibri"/>
                <a:sym typeface="Calibri"/>
              </a:rPr>
              <a:t>tijaabinta</a:t>
            </a:r>
            <a:endParaRPr sz="2400" dirty="0">
              <a:latin typeface="Calibri"/>
              <a:ea typeface="Calibri"/>
              <a:cs typeface="Calibri"/>
              <a:sym typeface="Calibri"/>
            </a:endParaRPr>
          </a:p>
        </p:txBody>
      </p:sp>
      <p:sp>
        <p:nvSpPr>
          <p:cNvPr id="419" name="Google Shape;419;p80"/>
          <p:cNvSpPr txBox="1"/>
          <p:nvPr/>
        </p:nvSpPr>
        <p:spPr>
          <a:xfrm>
            <a:off x="3490475" y="3560175"/>
            <a:ext cx="83490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o-SO" sz="2400" b="0" i="0" u="none" baseline="0" dirty="0">
                <a:solidFill>
                  <a:schemeClr val="dk1"/>
                </a:solidFill>
                <a:latin typeface="Calibri"/>
                <a:ea typeface="Calibri"/>
                <a:cs typeface="Calibri"/>
                <a:sym typeface="Calibri"/>
              </a:rPr>
              <a:t>Talaalka waxaa la siiyaa kooxaha qaar</a:t>
            </a:r>
            <a:r>
              <a:rPr lang="en-US" sz="2400" b="0" i="0" u="none" baseline="0" dirty="0">
                <a:solidFill>
                  <a:schemeClr val="dk1"/>
                </a:solidFill>
                <a:latin typeface="Calibri"/>
                <a:ea typeface="Calibri"/>
                <a:cs typeface="Calibri"/>
                <a:sym typeface="Calibri"/>
              </a:rPr>
              <a:t> </a:t>
            </a:r>
            <a:r>
              <a:rPr lang="so-SO" sz="2400" b="0" i="0" u="none" baseline="0" dirty="0">
                <a:solidFill>
                  <a:schemeClr val="dk1"/>
                </a:solidFill>
                <a:latin typeface="Calibri"/>
                <a:ea typeface="Calibri"/>
                <a:cs typeface="Calibri"/>
                <a:sym typeface="Calibri"/>
              </a:rPr>
              <a:t>(oo loo qeybiyay isirka, iyo caafimaadka jirka).</a:t>
            </a:r>
            <a:endParaRPr sz="2400" dirty="0"/>
          </a:p>
        </p:txBody>
      </p:sp>
      <p:sp>
        <p:nvSpPr>
          <p:cNvPr id="420" name="Google Shape;420;p80"/>
          <p:cNvSpPr txBox="1"/>
          <p:nvPr/>
        </p:nvSpPr>
        <p:spPr>
          <a:xfrm>
            <a:off x="3490475" y="5179775"/>
            <a:ext cx="7210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o-SO" sz="2400" b="0" i="0" u="none" baseline="0">
                <a:solidFill>
                  <a:schemeClr val="dk1"/>
                </a:solidFill>
                <a:latin typeface="Calibri"/>
                <a:ea typeface="Calibri"/>
                <a:cs typeface="Calibri"/>
                <a:sym typeface="Calibri"/>
              </a:rPr>
              <a:t>Talaalka waxaa la siiyaa tobanaan kun dad iyo waxaa la tijaabiyaa sida uu u shaqeeyo iyo ammaanka.</a:t>
            </a:r>
            <a:endParaRPr sz="2400" dirty="0">
              <a:solidFill>
                <a:schemeClr val="dk1"/>
              </a:solidFill>
              <a:latin typeface="Calibri"/>
              <a:ea typeface="Calibri"/>
              <a:cs typeface="Calibri"/>
              <a:sym typeface="Calibri"/>
            </a:endParaRPr>
          </a:p>
        </p:txBody>
      </p:sp>
      <p:sp>
        <p:nvSpPr>
          <p:cNvPr id="421" name="Google Shape;421;p80"/>
          <p:cNvSpPr txBox="1"/>
          <p:nvPr/>
        </p:nvSpPr>
        <p:spPr>
          <a:xfrm>
            <a:off x="347050" y="1075700"/>
            <a:ext cx="97329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2400"/>
              <a:buFont typeface="Arial"/>
              <a:buNone/>
            </a:pPr>
            <a:r>
              <a:rPr lang="so-SO" sz="2400" b="0" i="0" u="none" baseline="0" dirty="0">
                <a:solidFill>
                  <a:schemeClr val="dk1"/>
                </a:solidFill>
                <a:latin typeface="Calibri"/>
                <a:ea typeface="Calibri"/>
                <a:cs typeface="Calibri"/>
                <a:sym typeface="Calibri"/>
              </a:rPr>
              <a:t>Talaalka W</a:t>
            </a:r>
            <a:r>
              <a:rPr lang="en-US" sz="2400" dirty="0" err="1">
                <a:solidFill>
                  <a:schemeClr val="dk1"/>
                </a:solidFill>
                <a:latin typeface="Calibri"/>
                <a:ea typeface="Calibri"/>
                <a:cs typeface="Calibri"/>
                <a:sym typeface="Calibri"/>
              </a:rPr>
              <a:t>uxuu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soo</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marray</a:t>
            </a:r>
            <a:r>
              <a:rPr lang="en-US" sz="2400" dirty="0">
                <a:solidFill>
                  <a:schemeClr val="dk1"/>
                </a:solidFill>
                <a:latin typeface="Calibri"/>
                <a:ea typeface="Calibri"/>
                <a:cs typeface="Calibri"/>
                <a:sym typeface="Calibri"/>
              </a:rPr>
              <a:t> </a:t>
            </a:r>
            <a:r>
              <a:rPr lang="so-SO" sz="2400" b="0" i="0" u="none" baseline="0" dirty="0">
                <a:solidFill>
                  <a:schemeClr val="dk1"/>
                </a:solidFill>
                <a:latin typeface="Calibri"/>
                <a:ea typeface="Calibri"/>
                <a:cs typeface="Calibri"/>
                <a:sym typeface="Calibri"/>
              </a:rPr>
              <a:t>tijaabo badan marka </a:t>
            </a:r>
            <a:r>
              <a:rPr lang="en-US" sz="2400" b="0" i="0" u="none" baseline="0" dirty="0" err="1">
                <a:solidFill>
                  <a:schemeClr val="dk1"/>
                </a:solidFill>
                <a:latin typeface="Calibri"/>
                <a:ea typeface="Calibri"/>
                <a:cs typeface="Calibri"/>
                <a:sym typeface="Calibri"/>
              </a:rPr>
              <a:t>loo</a:t>
            </a:r>
            <a:r>
              <a:rPr lang="en-US" sz="2400" b="0" i="0" u="none" baseline="0" dirty="0">
                <a:solidFill>
                  <a:schemeClr val="dk1"/>
                </a:solidFill>
                <a:latin typeface="Calibri"/>
                <a:ea typeface="Calibri"/>
                <a:cs typeface="Calibri"/>
                <a:sym typeface="Calibri"/>
              </a:rPr>
              <a:t> </a:t>
            </a:r>
            <a:r>
              <a:rPr lang="en-US" sz="2400" b="0" i="0" u="none" baseline="0" dirty="0" err="1">
                <a:solidFill>
                  <a:schemeClr val="dk1"/>
                </a:solidFill>
                <a:latin typeface="Calibri"/>
                <a:ea typeface="Calibri"/>
                <a:cs typeface="Calibri"/>
                <a:sym typeface="Calibri"/>
              </a:rPr>
              <a:t>fiiriyo</a:t>
            </a:r>
            <a:r>
              <a:rPr lang="en-US" sz="2400" b="0" i="0" u="none" baseline="0" dirty="0">
                <a:solidFill>
                  <a:schemeClr val="dk1"/>
                </a:solidFill>
                <a:latin typeface="Calibri"/>
                <a:ea typeface="Calibri"/>
                <a:cs typeface="Calibri"/>
                <a:sym typeface="Calibri"/>
              </a:rPr>
              <a:t> </a:t>
            </a:r>
            <a:r>
              <a:rPr lang="so-SO" sz="2400" b="0" i="0" u="none" baseline="0" dirty="0">
                <a:solidFill>
                  <a:schemeClr val="dk1"/>
                </a:solidFill>
                <a:latin typeface="Calibri"/>
                <a:ea typeface="Calibri"/>
                <a:cs typeface="Calibri"/>
                <a:sym typeface="Calibri"/>
              </a:rPr>
              <a:t>dawooyinka kale. </a:t>
            </a:r>
            <a:endParaRPr sz="2400" dirty="0">
              <a:solidFill>
                <a:schemeClr val="dk1"/>
              </a:solidFill>
              <a:latin typeface="Calibri"/>
              <a:ea typeface="Calibri"/>
              <a:cs typeface="Calibri"/>
              <a:sym typeface="Calibri"/>
            </a:endParaRPr>
          </a:p>
        </p:txBody>
      </p:sp>
      <p:pic>
        <p:nvPicPr>
          <p:cNvPr id="422" name="Google Shape;422;p80" descr="Number 1"/>
          <p:cNvPicPr preferRelativeResize="0"/>
          <p:nvPr/>
        </p:nvPicPr>
        <p:blipFill>
          <a:blip r:embed="rId6">
            <a:alphaModFix/>
          </a:blip>
          <a:stretch>
            <a:fillRect/>
          </a:stretch>
        </p:blipFill>
        <p:spPr>
          <a:xfrm>
            <a:off x="1506750" y="1708538"/>
            <a:ext cx="548400" cy="523200"/>
          </a:xfrm>
          <a:prstGeom prst="rect">
            <a:avLst/>
          </a:prstGeom>
          <a:noFill/>
          <a:ln>
            <a:noFill/>
          </a:ln>
        </p:spPr>
      </p:pic>
      <p:pic>
        <p:nvPicPr>
          <p:cNvPr id="423" name="Google Shape;423;p80" descr="Number 2"/>
          <p:cNvPicPr preferRelativeResize="0"/>
          <p:nvPr/>
        </p:nvPicPr>
        <p:blipFill>
          <a:blip r:embed="rId7">
            <a:alphaModFix/>
          </a:blip>
          <a:stretch>
            <a:fillRect/>
          </a:stretch>
        </p:blipFill>
        <p:spPr>
          <a:xfrm>
            <a:off x="1506750" y="3287662"/>
            <a:ext cx="548400" cy="519855"/>
          </a:xfrm>
          <a:prstGeom prst="rect">
            <a:avLst/>
          </a:prstGeom>
          <a:noFill/>
          <a:ln>
            <a:noFill/>
          </a:ln>
        </p:spPr>
      </p:pic>
      <p:pic>
        <p:nvPicPr>
          <p:cNvPr id="424" name="Google Shape;424;p80" descr="Number 3"/>
          <p:cNvPicPr preferRelativeResize="0"/>
          <p:nvPr/>
        </p:nvPicPr>
        <p:blipFill>
          <a:blip r:embed="rId8">
            <a:alphaModFix/>
          </a:blip>
          <a:stretch>
            <a:fillRect/>
          </a:stretch>
        </p:blipFill>
        <p:spPr>
          <a:xfrm>
            <a:off x="1506750" y="4863450"/>
            <a:ext cx="548400" cy="560244"/>
          </a:xfrm>
          <a:prstGeom prst="rect">
            <a:avLst/>
          </a:prstGeom>
          <a:noFill/>
          <a:ln>
            <a:noFill/>
          </a:ln>
        </p:spPr>
      </p:pic>
      <p:sp>
        <p:nvSpPr>
          <p:cNvPr id="14" name="TextBox 13">
            <a:extLst>
              <a:ext uri="{FF2B5EF4-FFF2-40B4-BE49-F238E27FC236}">
                <a16:creationId xmlns:a16="http://schemas.microsoft.com/office/drawing/2014/main" id="{476549BD-3453-4644-BC83-EC240D19A907}"/>
              </a:ext>
            </a:extLst>
          </p:cNvPr>
          <p:cNvSpPr txBox="1"/>
          <p:nvPr/>
        </p:nvSpPr>
        <p:spPr>
          <a:xfrm>
            <a:off x="178625" y="234238"/>
            <a:ext cx="11314323" cy="492443"/>
          </a:xfrm>
          <a:prstGeom prst="rect">
            <a:avLst/>
          </a:prstGeom>
          <a:noFill/>
        </p:spPr>
        <p:txBody>
          <a:bodyPr wrap="square" lIns="0" tIns="0" rIns="0" bIns="0">
            <a:spAutoFit/>
          </a:bodyPr>
          <a:lstStyle>
            <a:defPPr>
              <a:defRPr lang="so-SO"/>
            </a:defPPr>
            <a:lvl1pPr>
              <a:defRPr sz="2700" b="1">
                <a:solidFill>
                  <a:schemeClr val="bg1"/>
                </a:solidFill>
                <a:latin typeface="Arial" panose="020B0604020202020204" pitchFamily="34" charset="0"/>
                <a:cs typeface="Arial" panose="020B0604020202020204" pitchFamily="34" charset="0"/>
              </a:defRPr>
            </a:lvl1pPr>
          </a:lstStyle>
          <a:p>
            <a:pPr algn="ctr" rtl="0"/>
            <a:r>
              <a:rPr lang="so-SO" sz="3200" b="1" i="0" u="none" baseline="0">
                <a:latin typeface="Calibri" panose="020F0502020204030204" pitchFamily="34" charset="0"/>
                <a:cs typeface="Calibri" panose="020F0502020204030204" pitchFamily="34" charset="0"/>
              </a:rPr>
              <a:t>Sidee ayaan ku ogaan doonaa haddii talaalka yahay ammaan?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xml><?xml version="1.0" encoding="utf-8"?>
<p:tagLst xmlns:a="http://schemas.openxmlformats.org/drawingml/2006/main" xmlns:r="http://schemas.openxmlformats.org/officeDocument/2006/relationships" xmlns:p="http://schemas.openxmlformats.org/presentationml/2006/main">
  <p:tag name="SHAPENAME" val="Subtitle"/>
</p:tagLst>
</file>

<file path=ppt/tags/tag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xml><?xml version="1.0" encoding="utf-8"?>
<p:tagLst xmlns:a="http://schemas.openxmlformats.org/drawingml/2006/main" xmlns:r="http://schemas.openxmlformats.org/officeDocument/2006/relationships" xmlns:p="http://schemas.openxmlformats.org/presentationml/2006/main">
  <p:tag name="MM_SLIDE_TYPE" val="6"/>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Grid"/>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4.xml><?xml version="1.0" encoding="utf-8"?>
<a:theme xmlns:a="http://schemas.openxmlformats.org/drawingml/2006/main" name="Theme-Covid-Va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Covid-Vax" id="{A4F9C436-5CE2-42E5-9FB9-7895596584E5}" vid="{208FF17F-C249-4E4A-9551-A4B6FB3AA3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6937</Words>
  <Application>Microsoft Office PowerPoint</Application>
  <PresentationFormat>Widescreen</PresentationFormat>
  <Paragraphs>492</Paragraphs>
  <Slides>37</Slides>
  <Notes>35</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37</vt:i4>
      </vt:variant>
    </vt:vector>
  </HeadingPairs>
  <TitlesOfParts>
    <vt:vector size="52" baseType="lpstr">
      <vt:lpstr>Arial</vt:lpstr>
      <vt:lpstr>Arial</vt:lpstr>
      <vt:lpstr>Calibri</vt:lpstr>
      <vt:lpstr>Calibri Light</vt:lpstr>
      <vt:lpstr>Courier New</vt:lpstr>
      <vt:lpstr>Open Sans</vt:lpstr>
      <vt:lpstr>Segoe UI</vt:lpstr>
      <vt:lpstr>Symbol</vt:lpstr>
      <vt:lpstr>Times New Roman</vt:lpstr>
      <vt:lpstr>Wingdings</vt:lpstr>
      <vt:lpstr>Office Theme</vt:lpstr>
      <vt:lpstr>1_Office Theme</vt:lpstr>
      <vt:lpstr>White</vt:lpstr>
      <vt:lpstr>Theme-Covid-Vax</vt:lpstr>
      <vt:lpstr>think-cell Slide</vt:lpstr>
      <vt:lpstr>PowerPoint Presentation</vt:lpstr>
      <vt:lpstr>Tilmaamaha sida loo adeegsado hoggaamintaan</vt:lpstr>
      <vt:lpstr>Sida loo codsado safiirkaTallaalka DPH</vt:lpstr>
      <vt:lpstr>Sida wararka loola qeybsado DPH</vt:lpstr>
      <vt:lpstr>Aqoonsiga isir raaca habeysan, awoodda iyo noocyada kale ee lagu cabburiyo dadka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Sidee ayaan ku qaataa ballan?</vt:lpstr>
      <vt:lpstr>Maxaa dhaca haddii aan u baahanahay kaalmo in aan tago goobta talaalka?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Ilo dheeraad ah oo loogu talogalay abaabuleyaasha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2021-11-25T18:51:13Z</dcterms:created>
  <dcterms:modified xsi:type="dcterms:W3CDTF">2022-01-28T20:28:55Z</dcterms:modified>
</cp:coreProperties>
</file>