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87" r:id="rId2"/>
    <p:sldId id="256" r:id="rId3"/>
    <p:sldId id="257" r:id="rId4"/>
    <p:sldId id="258" r:id="rId5"/>
    <p:sldId id="259" r:id="rId6"/>
    <p:sldId id="260" r:id="rId7"/>
    <p:sldId id="261" r:id="rId8"/>
    <p:sldId id="262" r:id="rId9"/>
    <p:sldId id="278" r:id="rId10"/>
    <p:sldId id="284" r:id="rId11"/>
    <p:sldId id="265" r:id="rId12"/>
    <p:sldId id="263" r:id="rId13"/>
    <p:sldId id="264" r:id="rId14"/>
    <p:sldId id="267" r:id="rId15"/>
    <p:sldId id="282" r:id="rId16"/>
    <p:sldId id="269" r:id="rId17"/>
    <p:sldId id="270" r:id="rId18"/>
    <p:sldId id="273" r:id="rId19"/>
    <p:sldId id="274" r:id="rId20"/>
    <p:sldId id="281" r:id="rId21"/>
    <p:sldId id="279" r:id="rId22"/>
    <p:sldId id="275" r:id="rId23"/>
    <p:sldId id="286" r:id="rId24"/>
    <p:sldId id="276" r:id="rId25"/>
    <p:sldId id="277" r:id="rId26"/>
    <p:sldId id="280"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615" autoAdjust="0"/>
    <p:restoredTop sz="86409" autoAdjust="0"/>
  </p:normalViewPr>
  <p:slideViewPr>
    <p:cSldViewPr>
      <p:cViewPr varScale="1">
        <p:scale>
          <a:sx n="91" d="100"/>
          <a:sy n="91" d="100"/>
        </p:scale>
        <p:origin x="-396" y="-96"/>
      </p:cViewPr>
      <p:guideLst>
        <p:guide orient="horz" pos="2160"/>
        <p:guide pos="2880"/>
      </p:guideLst>
    </p:cSldViewPr>
  </p:slideViewPr>
  <p:outlineViewPr>
    <p:cViewPr>
      <p:scale>
        <a:sx n="33" d="100"/>
        <a:sy n="33" d="100"/>
      </p:scale>
      <p:origin x="0" y="852"/>
    </p:cViewPr>
  </p:outlineViewPr>
  <p:notesTextViewPr>
    <p:cViewPr>
      <p:scale>
        <a:sx n="100" d="100"/>
        <a:sy n="100" d="100"/>
      </p:scale>
      <p:origin x="0" y="288"/>
    </p:cViewPr>
  </p:notesTextViewPr>
  <p:sorterViewPr>
    <p:cViewPr>
      <p:scale>
        <a:sx n="125" d="100"/>
        <a:sy n="125" d="100"/>
      </p:scale>
      <p:origin x="0" y="0"/>
    </p:cViewPr>
  </p:sorterViewPr>
  <p:notesViewPr>
    <p:cSldViewPr>
      <p:cViewPr varScale="1">
        <p:scale>
          <a:sx n="80" d="100"/>
          <a:sy n="80" d="100"/>
        </p:scale>
        <p:origin x="2040"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54203AD-7735-4C78-80AD-28AC8738E5AC}" type="datetimeFigureOut">
              <a:rPr lang="en-US" smtClean="0"/>
              <a:pPr/>
              <a:t>7/30/2019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FA913FA-FEDF-4D7C-BBF5-53EF909E2DF6}" type="slidenum">
              <a:rPr lang="en-US" smtClean="0"/>
              <a:pPr/>
              <a:t>‹#›</a:t>
            </a:fld>
            <a:endParaRPr lang="en-US" dirty="0"/>
          </a:p>
        </p:txBody>
      </p:sp>
    </p:spTree>
    <p:extLst>
      <p:ext uri="{BB962C8B-B14F-4D97-AF65-F5344CB8AC3E}">
        <p14:creationId xmlns:p14="http://schemas.microsoft.com/office/powerpoint/2010/main" val="529935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2215DAA-ED55-4FB8-897A-E709F554CCB9}" type="datetimeFigureOut">
              <a:rPr lang="en-US" smtClean="0"/>
              <a:pPr/>
              <a:t>7/30/2019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15999FC-746A-4E47-BCB1-315531A9E302}" type="slidenum">
              <a:rPr lang="en-US" smtClean="0"/>
              <a:pPr/>
              <a:t>‹#›</a:t>
            </a:fld>
            <a:endParaRPr lang="en-US" dirty="0"/>
          </a:p>
        </p:txBody>
      </p:sp>
    </p:spTree>
    <p:extLst>
      <p:ext uri="{BB962C8B-B14F-4D97-AF65-F5344CB8AC3E}">
        <p14:creationId xmlns:p14="http://schemas.microsoft.com/office/powerpoint/2010/main" val="629141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www.youtube.com/channel/UCswijd-Vuwa0jMR4EroSm8w"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15999FC-746A-4E47-BCB1-315531A9E302}" type="slidenum">
              <a:rPr lang="en-US" smtClean="0"/>
              <a:pPr/>
              <a:t>1</a:t>
            </a:fld>
            <a:endParaRPr lang="en-US" dirty="0"/>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This MassDEP Source Water Protection Training is funded by the Safe Drinking Water Act Assessment (Section 70) Program.  The Assessment is paid for by all consumers of public water in Massachusetts and is collected by public water systems.  For more information about the Assessment Program, go to https://www.mass.gov/service-details/safe-drinking-water-act-assessment-advisory-committee.</a:t>
            </a:r>
            <a:endParaRPr lang="en-US" dirty="0"/>
          </a:p>
        </p:txBody>
      </p:sp>
    </p:spTree>
    <p:extLst>
      <p:ext uri="{BB962C8B-B14F-4D97-AF65-F5344CB8AC3E}">
        <p14:creationId xmlns:p14="http://schemas.microsoft.com/office/powerpoint/2010/main" val="824512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Conservation Restrictions</a:t>
            </a:r>
          </a:p>
          <a:p>
            <a:endParaRPr lang="en-US" dirty="0"/>
          </a:p>
          <a:p>
            <a:pPr defTabSz="931774">
              <a:defRPr/>
            </a:pPr>
            <a:r>
              <a:rPr lang="en-US" baseline="0" dirty="0"/>
              <a:t>Once conservation restrictions are acquired, it is important to check in with the landowners to make sure they are adhering to the conditions of the restriction.  When land owners change, you need to educate the new owners about the purpose of the CR and its conditions. </a:t>
            </a:r>
          </a:p>
          <a:p>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Wildlife Impacts</a:t>
            </a:r>
          </a:p>
          <a:p>
            <a:endParaRPr lang="en-US" dirty="0"/>
          </a:p>
          <a:p>
            <a:r>
              <a:rPr lang="en-US" dirty="0"/>
              <a:t>Birds, beaver, and other animals can cause microbial contamination</a:t>
            </a:r>
            <a:r>
              <a:rPr lang="en-US" baseline="0" dirty="0"/>
              <a:t> of the water supply and threaten public health.  A long-term strategy is needed to keep animals away from vulnerable areas, such as the intake or wellhead, the water, and areas subject to flooding. </a:t>
            </a:r>
          </a:p>
          <a:p>
            <a:endParaRPr lang="en-US" baseline="0" dirty="0"/>
          </a:p>
          <a:p>
            <a:r>
              <a:rPr lang="en-US" baseline="0" dirty="0"/>
              <a:t>Water suppliers have found the following actions effective in addressing wildlife impacts:</a:t>
            </a:r>
          </a:p>
          <a:p>
            <a:endParaRPr lang="en-US" baseline="0" dirty="0"/>
          </a:p>
          <a:p>
            <a:r>
              <a:rPr lang="en-US" baseline="0" dirty="0"/>
              <a:t>Conduct regular inspections; harass birds to prevent contact with reservoir and wellhead; reduce attractive habitat for geese; work with solid waste and sewage treatment facilities to controls gulls; conduct outreach to residents (such as don’t feed the birds); and remind businesses to cover trash and food waste bins.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Forestry of PWS Lands</a:t>
            </a:r>
          </a:p>
          <a:p>
            <a:endParaRPr lang="en-US" dirty="0"/>
          </a:p>
          <a:p>
            <a:r>
              <a:rPr lang="en-US" dirty="0"/>
              <a:t>A health</a:t>
            </a:r>
            <a:r>
              <a:rPr lang="en-US" baseline="0" dirty="0"/>
              <a:t>y forest protects both surface water and ground water sources.  Trees prevent erosion and provide slow filtration of runoff into the ground.  A </a:t>
            </a:r>
            <a:r>
              <a:rPr lang="en-US" dirty="0"/>
              <a:t>healthy forest means that the trees are of </a:t>
            </a:r>
            <a:r>
              <a:rPr lang="en-US" baseline="0" dirty="0"/>
              <a:t>uneven ages and represent a variety of species.  These factors prevent devastating impacts when diseases, insect infestations, or other natural events affect one species of trees.   </a:t>
            </a:r>
          </a:p>
          <a:p>
            <a:endParaRPr lang="en-US" baseline="0" dirty="0"/>
          </a:p>
          <a:p>
            <a:r>
              <a:rPr lang="en-US" baseline="0" dirty="0"/>
              <a:t>Many public water suppliers have a forest management plan and harvest trees on their lands to maintain mixed ages and species of trees.  Some water suppliers monitor forestry projects on private properties that have forest cutting plans, such as on lands covered by conservation restrictions for water supply protection.</a:t>
            </a:r>
          </a:p>
          <a:p>
            <a:endParaRPr lang="en-US" baseline="0" dirty="0"/>
          </a:p>
          <a:p>
            <a:r>
              <a:rPr lang="en-US" baseline="0" dirty="0"/>
              <a:t>Concerns during forestry operations include:  leaks and spills from equipment, erosion of soils, sedimentation at stream crossings, and creating ruts that change flow of surface runoff. </a:t>
            </a:r>
          </a:p>
          <a:p>
            <a:endParaRPr lang="en-US" baseline="0" dirty="0"/>
          </a:p>
          <a:p>
            <a:r>
              <a:rPr lang="en-US" baseline="0" dirty="0"/>
              <a:t>Best management practices for forestry are available in the </a:t>
            </a:r>
            <a:r>
              <a:rPr lang="en-US" i="1" baseline="0" dirty="0"/>
              <a:t>Massachusetts Forestry Best Management Practices Manual</a:t>
            </a:r>
            <a:r>
              <a:rPr lang="en-US" baseline="0" dirty="0"/>
              <a:t>, prepared for the Massachusetts Department of Environmental Protection and the U.S. Environmental Protection Agency, 2013, 2</a:t>
            </a:r>
            <a:r>
              <a:rPr lang="en-US" baseline="30000" dirty="0"/>
              <a:t>nd</a:t>
            </a:r>
            <a:r>
              <a:rPr lang="en-US" baseline="0" dirty="0"/>
              <a:t> edition.  A copy can be downloaded at the web address shown on the slide.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Invasive Species</a:t>
            </a:r>
          </a:p>
          <a:p>
            <a:endParaRPr lang="en-US" dirty="0"/>
          </a:p>
          <a:p>
            <a:r>
              <a:rPr lang="en-US" dirty="0"/>
              <a:t>Invasive Species are non-native plants and animals that adversely affect the habitats that they invade economically, environmentally or ecologically.  </a:t>
            </a:r>
          </a:p>
          <a:p>
            <a:endParaRPr lang="en-US" dirty="0"/>
          </a:p>
          <a:p>
            <a:r>
              <a:rPr lang="en-US" dirty="0"/>
              <a:t>Non-native</a:t>
            </a:r>
            <a:r>
              <a:rPr lang="en-US" baseline="0" dirty="0"/>
              <a:t> plants and animals are expanding their ranges and crowding out native species.  Invasive species can occur in the water or on land.  Public water suppliers should be aware of invasive species on water supply lands and in the water and how to best control them.  This is a challenging topic and one that is expected to worsen as habitat ranges shift.  More information can be found at the link shown on the slide.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Stormwater Problems at Reservoirs, River Intakes and Groundwater</a:t>
            </a:r>
            <a:r>
              <a:rPr lang="en-US" baseline="0" dirty="0"/>
              <a:t> </a:t>
            </a:r>
            <a:r>
              <a:rPr lang="en-US" dirty="0"/>
              <a:t>Wells</a:t>
            </a:r>
          </a:p>
          <a:p>
            <a:endParaRPr lang="en-US" dirty="0"/>
          </a:p>
          <a:p>
            <a:r>
              <a:rPr lang="en-US" dirty="0"/>
              <a:t>There are many water</a:t>
            </a:r>
            <a:r>
              <a:rPr lang="en-US" baseline="0" dirty="0"/>
              <a:t> quality problems that can occur in drinking water reservoirs and most of them are caused by the flow of untreated stormwater.  Turbidity issues, bacteria, viruses, algal blooms, etc., are often caused by untreated stormwater flowing overland or through tributaries or groundwater and into the reservoir.  In addition, nutrients, plants, and seeds entering a system through stormwater runoff encourage the growth of aquatic invasive species.  Some of these issues occur at river intakes and groundwater wells, too.    </a:t>
            </a:r>
          </a:p>
          <a:p>
            <a:endParaRPr lang="en-US" baseline="0" dirty="0"/>
          </a:p>
          <a:p>
            <a:r>
              <a:rPr lang="en-US" baseline="0" dirty="0"/>
              <a:t>Source Water Protection actions to take include promoting vegetative buffers along shorelines; identifying, mapping, and reducing or eliminating untreated stormwater runoff into the reservoir and tributaries; reducing nutrient runoff; and conducting street sweeping.</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Water Sampling</a:t>
            </a:r>
          </a:p>
          <a:p>
            <a:endParaRPr lang="en-US" dirty="0"/>
          </a:p>
          <a:p>
            <a:r>
              <a:rPr lang="en-US" dirty="0"/>
              <a:t>Perform water sampling at locations in the reservoir and tributaries </a:t>
            </a:r>
            <a:r>
              <a:rPr lang="en-US" u="sng" dirty="0"/>
              <a:t>or</a:t>
            </a:r>
            <a:r>
              <a:rPr lang="en-US" dirty="0"/>
              <a:t> in the aquifer to establish baseline water quality or where you have identified, or suspect, there are land uses/activities that may impact the water supply.</a:t>
            </a:r>
          </a:p>
          <a:p>
            <a:endParaRPr lang="en-US" dirty="0"/>
          </a:p>
          <a:p>
            <a:r>
              <a:rPr lang="en-US" dirty="0"/>
              <a:t>Sampling programs are very watershed and aquifer specific.</a:t>
            </a:r>
          </a:p>
          <a:p>
            <a:pPr>
              <a:buNone/>
            </a:pPr>
            <a:endParaRPr lang="en-US" dirty="0"/>
          </a:p>
          <a:p>
            <a:r>
              <a:rPr lang="en-US" dirty="0"/>
              <a:t>Often community groups and government agencies have water quality results that can be used to identify problems and look for trends in surface water and ground water quality. </a:t>
            </a:r>
          </a:p>
          <a:p>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Local Regulatory Controls</a:t>
            </a:r>
            <a:endParaRPr lang="en-US" baseline="0" dirty="0"/>
          </a:p>
          <a:p>
            <a:endParaRPr lang="en-US" baseline="0" dirty="0"/>
          </a:p>
          <a:p>
            <a:r>
              <a:rPr lang="en-US" baseline="0" dirty="0"/>
              <a:t>Identify the land uses that you do not want in your watershed or aquifer.  Review local land use controls, such as bylaws, ordinances, and regulations, to prevent new instances of these land uses.  Whether you run a municipal PWS, or not, you can work with municipal officials to update the controls where needed.  Massachusetts Drinking Water Regulations, 310 CMR 22.00, lists land uses, at minimum, to prohibit or control within water supply protection areas.  Model water supply protection bylaws are available on MassDEP’s web site at the link shown on the slide.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Municipal Improvements</a:t>
            </a:r>
          </a:p>
          <a:p>
            <a:endParaRPr lang="en-US" dirty="0"/>
          </a:p>
          <a:p>
            <a:r>
              <a:rPr lang="en-US" dirty="0"/>
              <a:t>Municipal departments</a:t>
            </a:r>
            <a:r>
              <a:rPr lang="en-US" baseline="0" dirty="0"/>
              <a:t> </a:t>
            </a:r>
            <a:r>
              <a:rPr lang="en-US" dirty="0"/>
              <a:t>have many land</a:t>
            </a:r>
            <a:r>
              <a:rPr lang="en-US" baseline="0" dirty="0"/>
              <a:t> uses and activities going on in watersheds and aquifers.</a:t>
            </a:r>
          </a:p>
          <a:p>
            <a:endParaRPr lang="en-US" baseline="0" dirty="0"/>
          </a:p>
          <a:p>
            <a:r>
              <a:rPr lang="en-US" dirty="0"/>
              <a:t>Develop a plan with municipal officials and staff to improve municipal land uses &amp; activities for water supply protection.</a:t>
            </a:r>
            <a:r>
              <a:rPr lang="en-US" baseline="0" dirty="0"/>
              <a:t> </a:t>
            </a:r>
          </a:p>
          <a:p>
            <a:endParaRPr lang="en-US" baseline="0" dirty="0"/>
          </a:p>
          <a:p>
            <a:r>
              <a:rPr lang="en-US" baseline="0" dirty="0"/>
              <a:t>Some municipalities have monthly meetings of department heads to discuss issues that come up.</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Emergency Planning</a:t>
            </a:r>
          </a:p>
          <a:p>
            <a:endParaRPr lang="en-US" dirty="0"/>
          </a:p>
          <a:p>
            <a:r>
              <a:rPr lang="en-US" dirty="0"/>
              <a:t>Emergency planning</a:t>
            </a:r>
            <a:r>
              <a:rPr lang="en-US" baseline="0" dirty="0"/>
              <a:t> focuses on preventing and minimizing spills and accidents, rather than only responding to them.</a:t>
            </a:r>
          </a:p>
          <a:p>
            <a:endParaRPr lang="en-US" baseline="0" dirty="0"/>
          </a:p>
          <a:p>
            <a:pPr marL="171450" indent="-171450">
              <a:buFont typeface="Arial" panose="020B0604020202020204" pitchFamily="34" charset="0"/>
              <a:buChar char="•"/>
            </a:pPr>
            <a:r>
              <a:rPr lang="en-US" dirty="0"/>
              <a:t>Post your communication/contact list at all facilities.</a:t>
            </a:r>
          </a:p>
          <a:p>
            <a:pPr marL="171450" indent="-171450">
              <a:buFont typeface="Arial" panose="020B0604020202020204" pitchFamily="34" charset="0"/>
              <a:buChar char="•"/>
            </a:pPr>
            <a:r>
              <a:rPr lang="en-US" dirty="0"/>
              <a:t>Participate in drills with the local first responders.</a:t>
            </a:r>
          </a:p>
          <a:p>
            <a:pPr marL="171450" indent="-171450">
              <a:buFont typeface="Arial" panose="020B0604020202020204" pitchFamily="34" charset="0"/>
              <a:buChar char="•"/>
            </a:pPr>
            <a:r>
              <a:rPr lang="en-US" dirty="0"/>
              <a:t>Coordinate emergency procedures with other towns in the aquifer or watershed.</a:t>
            </a:r>
          </a:p>
          <a:p>
            <a:pPr marL="171450" indent="-171450">
              <a:buFont typeface="Arial" panose="020B0604020202020204" pitchFamily="34" charset="0"/>
              <a:buChar char="•"/>
            </a:pPr>
            <a:r>
              <a:rPr lang="en-US" dirty="0"/>
              <a:t>Identify</a:t>
            </a:r>
            <a:r>
              <a:rPr lang="en-US" baseline="0" dirty="0"/>
              <a:t> locations of frequent vehicular accidents near the water supply and talk to the DPW or MassDOT for state roads to see if safety measures, such as guardrails, or road changes can be made.</a:t>
            </a:r>
          </a:p>
          <a:p>
            <a:pPr marL="171450" indent="-171450">
              <a:buFont typeface="Arial" panose="020B0604020202020204" pitchFamily="34" charset="0"/>
              <a:buChar char="•"/>
            </a:pPr>
            <a:r>
              <a:rPr lang="en-US" baseline="0" dirty="0"/>
              <a:t>Post road signs in the aquifer or watershed to call 911 for emergencies.</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Outreach and Education – What is Your Message?</a:t>
            </a:r>
          </a:p>
          <a:p>
            <a:endParaRPr lang="en-US" dirty="0"/>
          </a:p>
          <a:p>
            <a:r>
              <a:rPr lang="en-US" dirty="0"/>
              <a:t>To whom</a:t>
            </a:r>
            <a:r>
              <a:rPr lang="en-US" baseline="0" dirty="0"/>
              <a:t> should you t</a:t>
            </a:r>
            <a:r>
              <a:rPr lang="en-US" dirty="0"/>
              <a:t>arget outreach</a:t>
            </a:r>
            <a:r>
              <a:rPr lang="en-US" baseline="0" dirty="0"/>
              <a:t> and education programs?  What kind of programs should you conduct?</a:t>
            </a:r>
            <a:endParaRPr lang="en-US" dirty="0"/>
          </a:p>
          <a:p>
            <a:endParaRPr lang="en-US" dirty="0"/>
          </a:p>
          <a:p>
            <a:r>
              <a:rPr lang="en-US" dirty="0"/>
              <a:t>The</a:t>
            </a:r>
            <a:r>
              <a:rPr lang="en-US" baseline="0" dirty="0"/>
              <a:t> messages that you want to get out about water supply protection drive the kinds of educational programs that you undertake.  Time, resources, and staff are needed but every bit of outreach that you complete protects the water supply for the future and, hopefully, helps to increase support from residents as they begin to understand the challenges that you face in running the local water system.</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 Source Water Protection Program is an important part of the multi-barrier</a:t>
            </a:r>
            <a:r>
              <a:rPr lang="en-US" baseline="0" dirty="0"/>
              <a:t> approach to running a public water system.  The multi-barrier approach includes protecting the source of drinking water from contamination, optimizing water treatment processes, and maintaining water quality and security in the distribution system.</a:t>
            </a:r>
          </a:p>
          <a:p>
            <a:endParaRPr lang="en-US" baseline="0" dirty="0"/>
          </a:p>
          <a:p>
            <a:r>
              <a:rPr lang="en-US" baseline="0" dirty="0"/>
              <a:t>It is important to review and update your Source Water Protection Program over time.</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Outreach and Education – Possible Topics</a:t>
            </a:r>
          </a:p>
          <a:p>
            <a:endParaRPr lang="en-US" dirty="0"/>
          </a:p>
          <a:p>
            <a:r>
              <a:rPr lang="en-US" dirty="0"/>
              <a:t>Properly</a:t>
            </a:r>
            <a:r>
              <a:rPr lang="en-US" baseline="0" dirty="0"/>
              <a:t> disposing of pet waste, automotive wastes, and household hazardous wastes; considering impacts from pesticides and fertilizers used in lawn care and gardening; maintaining septic systems and above ground and underground storage tanks; best management practices for businesses and municipal departments; forestry practices; land protection and management; and special local concerns or issues.  It is important to also discuss the value of public drinking water and the challenges of operating a public water system.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Outreach and Education – Potential Partners</a:t>
            </a:r>
          </a:p>
          <a:p>
            <a:endParaRPr lang="en-US" dirty="0"/>
          </a:p>
          <a:p>
            <a:r>
              <a:rPr lang="en-US" dirty="0"/>
              <a:t>Potential partners in education programs include teachers; local organizations such as garden clubs and watershed associations; staff in municipal</a:t>
            </a:r>
            <a:r>
              <a:rPr lang="en-US" baseline="0" dirty="0"/>
              <a:t> departments; and volunteers from the community.  </a:t>
            </a:r>
          </a:p>
          <a:p>
            <a:endParaRPr lang="en-US" baseline="0" dirty="0"/>
          </a:p>
          <a:p>
            <a:r>
              <a:rPr lang="en-US" baseline="0" dirty="0"/>
              <a:t>For example, staff in the Town Clerk’s office issues dog licenses.  A fact sheet which discusses how to avoid microbial contamination of water supplies by picking up and properly disposing of dog waste can accompany each license issued.</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Multi-Town Coordination</a:t>
            </a:r>
          </a:p>
          <a:p>
            <a:endParaRPr lang="en-US" dirty="0"/>
          </a:p>
          <a:p>
            <a:r>
              <a:rPr lang="en-US" dirty="0"/>
              <a:t>Many, if not most, aquifers and watersheds</a:t>
            </a:r>
            <a:r>
              <a:rPr lang="en-US" baseline="0" dirty="0"/>
              <a:t> extend into communities that are not served by the public water system.  Some reservoirs and public wells are located in other communities as well.  Strategies for meeting this challenging situation may include for following actions.</a:t>
            </a:r>
          </a:p>
          <a:p>
            <a:endParaRPr lang="en-US" baseline="0" dirty="0"/>
          </a:p>
          <a:p>
            <a:pPr marL="171450" indent="-171450">
              <a:buFont typeface="Arial" panose="020B0604020202020204" pitchFamily="34" charset="0"/>
              <a:buChar char="•"/>
            </a:pPr>
            <a:r>
              <a:rPr lang="en-US" baseline="0" dirty="0"/>
              <a:t>Exchanging copies of aquifer and watershed maps.</a:t>
            </a:r>
          </a:p>
          <a:p>
            <a:pPr marL="171450" indent="-171450">
              <a:buFont typeface="Arial" panose="020B0604020202020204" pitchFamily="34" charset="0"/>
              <a:buChar char="•"/>
            </a:pPr>
            <a:r>
              <a:rPr lang="en-US" baseline="0" dirty="0"/>
              <a:t>Forming an aquifer or watershed protection team.</a:t>
            </a:r>
          </a:p>
          <a:p>
            <a:pPr marL="171450" indent="-171450">
              <a:buFont typeface="Arial" panose="020B0604020202020204" pitchFamily="34" charset="0"/>
              <a:buChar char="•"/>
            </a:pPr>
            <a:r>
              <a:rPr lang="en-US" baseline="0" dirty="0"/>
              <a:t>Staying aware of projects being proposed in the other communities and commenting on them.</a:t>
            </a:r>
          </a:p>
          <a:p>
            <a:pPr marL="171450" indent="-171450">
              <a:buFont typeface="Arial" panose="020B0604020202020204" pitchFamily="34" charset="0"/>
              <a:buChar char="•"/>
            </a:pPr>
            <a:r>
              <a:rPr lang="en-US" baseline="0" dirty="0"/>
              <a:t>Asking the other communities to adopt land use controls.</a:t>
            </a:r>
          </a:p>
          <a:p>
            <a:pPr marL="171450" indent="-171450">
              <a:buFont typeface="Arial" panose="020B0604020202020204" pitchFamily="34" charset="0"/>
              <a:buChar char="•"/>
            </a:pPr>
            <a:r>
              <a:rPr lang="en-US" baseline="0" dirty="0"/>
              <a:t>Exchanging emergency contact information.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Staffing</a:t>
            </a:r>
          </a:p>
          <a:p>
            <a:endParaRPr lang="en-US" dirty="0"/>
          </a:p>
          <a:p>
            <a:r>
              <a:rPr lang="en-US" dirty="0"/>
              <a:t>Do you have enough staff to implement your Source Water Protection Program and conduct inspections, enforcement, outreach, and education?</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Do you train staff to protect the water supply?</a:t>
            </a:r>
          </a:p>
          <a:p>
            <a:endParaRPr lang="en-US" dirty="0"/>
          </a:p>
          <a:p>
            <a:r>
              <a:rPr lang="en-US" dirty="0"/>
              <a:t>Have you designated a staff person to update your Program as needed?</a:t>
            </a:r>
          </a:p>
          <a:p>
            <a:endParaRPr lang="en-US" dirty="0"/>
          </a:p>
          <a:p>
            <a:r>
              <a:rPr lang="en-US" dirty="0"/>
              <a:t>Although running a public</a:t>
            </a:r>
            <a:r>
              <a:rPr lang="en-US" baseline="0" dirty="0"/>
              <a:t> water system involves many parts, maintaining the multi-barrier approach is important to protecting your drinking water for existing and future customers.</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Your Source Water Protection Program should be summarized in a written plan.  Having a Wellhead and/or Surface Water Protection Plan documents your Program</a:t>
            </a:r>
            <a:r>
              <a:rPr lang="en-US" baseline="0" dirty="0"/>
              <a:t> and protects your drinking water but it also presents a good image to your customers.  H</a:t>
            </a:r>
            <a:r>
              <a:rPr lang="en-US" sz="1200" kern="1200" baseline="0" dirty="0">
                <a:solidFill>
                  <a:schemeClr val="tx1"/>
                </a:solidFill>
                <a:latin typeface="+mn-lt"/>
                <a:ea typeface="+mn-ea"/>
                <a:cs typeface="+mn-cs"/>
              </a:rPr>
              <a:t>aving a Plan helps with local succession planning since it records your knowledge, history and concerns about your water supply and how to protect it.</a:t>
            </a:r>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 </a:t>
            </a:r>
          </a:p>
          <a:p>
            <a:r>
              <a:rPr lang="en-US" dirty="0"/>
              <a:t>MassDEP’s guidance</a:t>
            </a:r>
            <a:r>
              <a:rPr lang="en-US" baseline="0" dirty="0"/>
              <a:t> documents for writing surface water and wellhead protection plans are located at the link shown on the slide.</a:t>
            </a:r>
          </a:p>
          <a:p>
            <a:endParaRPr lang="en-US" baseline="0"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Here are the Boston Drinking Water Program contacts for more Source Water Protection information.  These staff help</a:t>
            </a:r>
            <a:r>
              <a:rPr lang="en-US" baseline="0" dirty="0"/>
              <a:t> water suppliers write protection plans, review draft local land use controls, such as zoning and non-zoning bylaws and ordinances, and answer questions about protecting surface and ground water sources.</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Sign up for emails from the Drinking</a:t>
            </a:r>
            <a:r>
              <a:rPr lang="en-US" baseline="0" dirty="0"/>
              <a:t> Water Program by contacting the program at the email address or telephone number provided on the slide.  Visit the Drinking Water Program’s web page for fact sheets, guidance, training videos, and other water supply information or call us with questions.</a:t>
            </a:r>
          </a:p>
          <a:p>
            <a:endParaRPr lang="en-US" dirty="0"/>
          </a:p>
          <a:p>
            <a:r>
              <a:rPr lang="en-US" dirty="0"/>
              <a:t>A version of this presentation is available as a close-captioned video on MassDEP’s YouTube page at </a:t>
            </a:r>
            <a:r>
              <a:rPr lang="en-US" dirty="0">
                <a:hlinkClick r:id="rId3"/>
              </a:rPr>
              <a:t>https://www.youtube.com/channel/UCswijd-Vuwa0jMR4EroSm8w</a:t>
            </a:r>
            <a:r>
              <a:rPr lang="en-US" dirty="0"/>
              <a:t>. </a:t>
            </a:r>
          </a:p>
          <a:p>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How long ago did you put together your Source Water Protection Program?  Your Program </a:t>
            </a:r>
            <a:r>
              <a:rPr lang="en-US" dirty="0"/>
              <a:t>probably needs </a:t>
            </a:r>
            <a:r>
              <a:rPr lang="en-US" baseline="0" dirty="0"/>
              <a:t>updating. Have conditions in your watershed or aquifer changed since you started the Program?  Is it time to re-energize your Program by updating or adding protection measures?  What messages about drinking water protection are most important to you to tell the public, municipal officials, students, etc.?</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Let’s review the components of a Source</a:t>
            </a:r>
            <a:r>
              <a:rPr lang="en-US" baseline="0" dirty="0"/>
              <a:t> Water Protection Program to give you some ideas about what to add or change out.</a:t>
            </a:r>
          </a:p>
          <a:p>
            <a:endParaRPr lang="en-US" dirty="0"/>
          </a:p>
          <a:p>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 Source</a:t>
            </a:r>
            <a:r>
              <a:rPr lang="en-US" baseline="0" dirty="0"/>
              <a:t> Water Protection Program has many components.  Please review the slide for a moment.  We will be discussing these topics in this presentation.   </a:t>
            </a:r>
          </a:p>
          <a:p>
            <a:endParaRPr lang="en-US" dirty="0"/>
          </a:p>
          <a:p>
            <a:r>
              <a:rPr lang="en-US" baseline="0" dirty="0"/>
              <a:t>Whether you operate a municipal or non-municipal public water system (PWS), large or small, surface or groundwater or both,</a:t>
            </a:r>
            <a:r>
              <a:rPr lang="en-US" dirty="0"/>
              <a:t> </a:t>
            </a:r>
            <a:r>
              <a:rPr lang="en-US" baseline="0" dirty="0"/>
              <a:t>many of</a:t>
            </a:r>
            <a:r>
              <a:rPr lang="en-US" dirty="0"/>
              <a:t> these topics are applicable to all.</a:t>
            </a:r>
            <a:r>
              <a:rPr lang="en-US" baseline="0" dirty="0"/>
              <a:t> </a:t>
            </a:r>
          </a:p>
          <a:p>
            <a:endParaRPr lang="en-US" baseline="0" dirty="0"/>
          </a:p>
          <a:p>
            <a:r>
              <a:rPr lang="en-US" baseline="0" dirty="0"/>
              <a:t>Your can prioritize your Source Water Protection projects and do them over time.</a:t>
            </a:r>
          </a:p>
          <a:p>
            <a:endParaRPr lang="en-US" baseline="0"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Intake and Wellhead</a:t>
            </a:r>
            <a:r>
              <a:rPr lang="en-US" baseline="0" dirty="0"/>
              <a:t> Protection</a:t>
            </a:r>
            <a:endParaRPr lang="en-US" dirty="0"/>
          </a:p>
          <a:p>
            <a:endParaRPr lang="en-US" dirty="0"/>
          </a:p>
          <a:p>
            <a:r>
              <a:rPr lang="en-US" dirty="0"/>
              <a:t>The most important and vulnerable</a:t>
            </a:r>
            <a:r>
              <a:rPr lang="en-US" baseline="0" dirty="0"/>
              <a:t> areas to protect are the wellhead at public drinking water wells and the intake and dam at public drinking water reservoirs.</a:t>
            </a:r>
          </a:p>
          <a:p>
            <a:endParaRPr lang="en-US" baseline="0" dirty="0"/>
          </a:p>
          <a:p>
            <a:r>
              <a:rPr lang="en-US" dirty="0"/>
              <a:t>You should conduct regular, logged inspections</a:t>
            </a:r>
            <a:r>
              <a:rPr lang="en-US" baseline="0" dirty="0"/>
              <a:t> of these areas and post water supply protection signs and emergency contact information.</a:t>
            </a:r>
          </a:p>
          <a:p>
            <a:endParaRPr lang="en-US" baseline="0" dirty="0"/>
          </a:p>
          <a:p>
            <a:r>
              <a:rPr lang="en-US" baseline="0" dirty="0"/>
              <a:t>Some PWSs partner</a:t>
            </a:r>
            <a:r>
              <a:rPr lang="en-US" dirty="0"/>
              <a:t> with l</a:t>
            </a:r>
            <a:r>
              <a:rPr lang="en-US" baseline="0" dirty="0"/>
              <a:t>ocal, state, and environmental police to help with education and enforcement of no trespass rules.</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100" dirty="0"/>
              <a:t>Protecting Land at Public Water Supplies</a:t>
            </a:r>
          </a:p>
          <a:p>
            <a:endParaRPr lang="en-US" sz="1100" dirty="0"/>
          </a:p>
          <a:p>
            <a:r>
              <a:rPr lang="en-US" sz="1100" dirty="0"/>
              <a:t>Water suppliers are some of the largest landowners and land stewards in the Commonwealth.  Protecting land at water supplies</a:t>
            </a:r>
            <a:r>
              <a:rPr lang="en-US" sz="1100" baseline="0" dirty="0"/>
              <a:t> includes purchases of land and conservation restrictions (CRs) and donations of each of these.</a:t>
            </a:r>
          </a:p>
          <a:p>
            <a:endParaRPr lang="en-US" sz="1100" baseline="0" dirty="0"/>
          </a:p>
          <a:p>
            <a:r>
              <a:rPr lang="en-US" sz="1100" kern="1200" dirty="0">
                <a:solidFill>
                  <a:schemeClr val="tx1"/>
                </a:solidFill>
              </a:rPr>
              <a:t>A CR is a voluntary limitation on the use of land,</a:t>
            </a:r>
            <a:r>
              <a:rPr lang="en-US" sz="1100" kern="1200" baseline="0" dirty="0">
                <a:solidFill>
                  <a:schemeClr val="tx1"/>
                </a:solidFill>
              </a:rPr>
              <a:t> either privately or publically owned, that is </a:t>
            </a:r>
            <a:r>
              <a:rPr lang="en-US" sz="1100" kern="1200" dirty="0">
                <a:solidFill>
                  <a:schemeClr val="tx1"/>
                </a:solidFill>
              </a:rPr>
              <a:t>designed to preserve it from adverse future change.  A </a:t>
            </a:r>
            <a:r>
              <a:rPr lang="en-US" sz="1100" baseline="0" dirty="0"/>
              <a:t>CR is a legally binding document that is recorded at the Registry of Deeds.</a:t>
            </a:r>
          </a:p>
          <a:p>
            <a:endParaRPr lang="en-US" sz="1100" baseline="0" dirty="0"/>
          </a:p>
          <a:p>
            <a:r>
              <a:rPr lang="en-US" sz="1100" baseline="0" dirty="0"/>
              <a:t>For water supply protection, the CR must be “held” by the Board of Water Commissioners or like body having jurisdiction over the water system.</a:t>
            </a:r>
          </a:p>
          <a:p>
            <a:endParaRPr lang="en-US" sz="1100" baseline="0" dirty="0"/>
          </a:p>
          <a:p>
            <a:pPr defTabSz="931774">
              <a:defRPr/>
            </a:pPr>
            <a:r>
              <a:rPr lang="en-US" sz="1100" baseline="0" dirty="0"/>
              <a:t>MGL Chapter 40, section 41 requires that towns and water supply and fire districts obtain pre-approval from MassDEP for purchases and donations of land, conservation restrictions, rights-of-way, easements, and other interests in land for water supply purposes.  MassDEP reviews and signs off on the conservation restriction document.  MassDEP must also review and pre-approve the sale or transfer of water supply lands and CRs, although these are rare occurrences and other approvals may apply. </a:t>
            </a:r>
          </a:p>
          <a:p>
            <a:endParaRPr lang="en-US" sz="1100" baseline="0" dirty="0"/>
          </a:p>
          <a:p>
            <a:r>
              <a:rPr lang="en-US" sz="1100" baseline="0" dirty="0"/>
              <a:t>Land in the watershed or aquifer should be prioritized for acquisition in a written plan.  Water suppliers often partner with land trusts, watershed organizations, and other local, regional, or national organizations to contact landowners, purchase land or CRs, accept donations, conduct public outreach to garner support for an acquisition, conduct a baseline survey of the land to document existing conditions, help manage the lands for water supply protection, conduct inspections, etc.  </a:t>
            </a:r>
          </a:p>
          <a:p>
            <a:endParaRPr lang="en-US" sz="1100" baseline="0" dirty="0"/>
          </a:p>
          <a:p>
            <a:r>
              <a:rPr lang="en-US" sz="1100" baseline="0" dirty="0"/>
              <a:t>The Massachusetts Drinking Water Supply Protection Grant Program awards funds to public water systems to purchase land and conservation restrictions.  More information is available at the link shown on the slide.</a:t>
            </a:r>
          </a:p>
          <a:p>
            <a:endParaRPr lang="en-US" baseline="0"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Managing Lands That You Own</a:t>
            </a:r>
          </a:p>
          <a:p>
            <a:endParaRPr lang="en-US" dirty="0"/>
          </a:p>
          <a:p>
            <a:r>
              <a:rPr lang="en-US" baseline="0" dirty="0"/>
              <a:t>Post signs denoting that the area is a public water supply.  Post no trespassing signs or signs denoting activities that are and are not allowed, depending on your access policies.  </a:t>
            </a:r>
          </a:p>
          <a:p>
            <a:endParaRPr lang="en-US" baseline="0" dirty="0"/>
          </a:p>
          <a:p>
            <a:pPr defTabSz="931774">
              <a:defRPr/>
            </a:pPr>
            <a:r>
              <a:rPr lang="en-US" dirty="0"/>
              <a:t>Whether </a:t>
            </a:r>
            <a:r>
              <a:rPr lang="en-US" baseline="0" dirty="0"/>
              <a:t>you allow public access or not, inspections and enforcement of your rules will help to prevent microbial contamination from humans and animals, trash disposal, other illegal dumping, and erosion.  </a:t>
            </a:r>
          </a:p>
          <a:p>
            <a:pPr defTabSz="931774">
              <a:defRPr/>
            </a:pPr>
            <a:endParaRPr lang="en-US" baseline="0" dirty="0"/>
          </a:p>
          <a:p>
            <a:pPr defTabSz="931774">
              <a:defRPr/>
            </a:pPr>
            <a:r>
              <a:rPr lang="en-US" baseline="0" dirty="0"/>
              <a:t>Maintain an inspection log.</a:t>
            </a:r>
          </a:p>
          <a:p>
            <a:pPr defTabSz="931774">
              <a:defRPr/>
            </a:pPr>
            <a:endParaRPr lang="en-US" baseline="0" dirty="0"/>
          </a:p>
          <a:p>
            <a:pPr defTabSz="931774">
              <a:defRPr/>
            </a:pPr>
            <a:r>
              <a:rPr lang="en-US" dirty="0"/>
              <a:t>Public access/recreation should be prohibited if appropriate controls, and funds to sustain them, are not available.</a:t>
            </a:r>
          </a:p>
          <a:p>
            <a:pPr defTabSz="931774">
              <a:defRPr/>
            </a:pPr>
            <a:endParaRPr lang="en-US" dirty="0"/>
          </a:p>
          <a:p>
            <a:pPr defTabSz="931774">
              <a:defRPr/>
            </a:pPr>
            <a:r>
              <a:rPr lang="en-US" dirty="0"/>
              <a:t>Public access</a:t>
            </a:r>
            <a:r>
              <a:rPr lang="en-US" baseline="0" dirty="0"/>
              <a:t> is not allowed in the Zone I.  </a:t>
            </a:r>
            <a:r>
              <a:rPr lang="en-US" dirty="0"/>
              <a:t>Work with local, state, and environmental police to enforce your rules.</a:t>
            </a:r>
          </a:p>
          <a:p>
            <a:pPr defTabSz="931774">
              <a:defRPr/>
            </a:pPr>
            <a:endParaRPr lang="en-US" dirty="0"/>
          </a:p>
          <a:p>
            <a:pPr defTabSz="931774">
              <a:defRPr/>
            </a:pPr>
            <a:endParaRPr lang="en-US" dirty="0"/>
          </a:p>
          <a:p>
            <a:pPr defTabSz="931774">
              <a:defRPr/>
            </a:pPr>
            <a:endParaRPr lang="en-US" dirty="0"/>
          </a:p>
          <a:p>
            <a:pPr defTabSz="931774">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Public Access on PWS Lands</a:t>
            </a:r>
          </a:p>
          <a:p>
            <a:endParaRPr lang="en-US" dirty="0"/>
          </a:p>
          <a:p>
            <a:r>
              <a:rPr lang="en-US" dirty="0"/>
              <a:t>To control public access and recreation,</a:t>
            </a:r>
            <a:r>
              <a:rPr lang="en-US" baseline="0" dirty="0"/>
              <a:t> install and maintain water supply protection signs and reroute trails away from unstable soils and steep slopes.  Block off vulnerable areas to people and vehicles, replant eroded areas, create well-defined parking areas, educate the public, and develop a trail adoption program.  </a:t>
            </a:r>
            <a:endParaRPr lang="en-US" dirty="0"/>
          </a:p>
        </p:txBody>
      </p:sp>
      <p:sp>
        <p:nvSpPr>
          <p:cNvPr id="4" name="Slide Number Placeholder 3"/>
          <p:cNvSpPr>
            <a:spLocks noGrp="1"/>
          </p:cNvSpPr>
          <p:nvPr>
            <p:ph type="sldNum" sz="quarter" idx="10"/>
          </p:nvPr>
        </p:nvSpPr>
        <p:spPr/>
        <p:txBody>
          <a:bodyPr/>
          <a:lstStyle/>
          <a:p>
            <a:fld id="{315999FC-746A-4E47-BCB1-315531A9E30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C3C026-4AF4-4449-8AD8-7891BC44D16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86E24C4-D1F9-4B4D-ABD5-3D2B04A66424}" type="datetimeFigureOut">
              <a:rPr lang="en-US" smtClean="0"/>
              <a:pPr/>
              <a:t>7/30/2019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0CC3C026-4AF4-4449-8AD8-7891BC44D16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6E24C4-D1F9-4B4D-ABD5-3D2B04A66424}" type="datetimeFigureOut">
              <a:rPr lang="en-US" smtClean="0"/>
              <a:pPr/>
              <a:t>7/30/2019</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C3C026-4AF4-4449-8AD8-7891BC44D16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www.mass.gov/service-details/invasive-plant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mass.gov/orgs/pesticide-program" TargetMode="External"/><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mailto:program.director-dwp@mass.gov"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s://www.mass.gov/drinking-water-progra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658112"/>
          </a:xfrm>
        </p:spPr>
        <p:txBody>
          <a:bodyPr>
            <a:normAutofit/>
          </a:bodyPr>
          <a:lstStyle/>
          <a:p>
            <a:pPr algn="ctr"/>
            <a:r>
              <a:rPr lang="en-US" dirty="0"/>
              <a:t>Massachusetts Department of Environmental Protection</a:t>
            </a:r>
          </a:p>
        </p:txBody>
      </p:sp>
      <p:sp>
        <p:nvSpPr>
          <p:cNvPr id="3" name="Content Placeholder 2"/>
          <p:cNvSpPr>
            <a:spLocks noGrp="1"/>
          </p:cNvSpPr>
          <p:nvPr>
            <p:ph idx="1"/>
          </p:nvPr>
        </p:nvSpPr>
        <p:spPr>
          <a:xfrm>
            <a:off x="457200" y="3048000"/>
            <a:ext cx="8229600" cy="3276600"/>
          </a:xfrm>
        </p:spPr>
        <p:txBody>
          <a:bodyPr>
            <a:normAutofit/>
          </a:bodyPr>
          <a:lstStyle/>
          <a:p>
            <a:pPr marL="0" indent="0" algn="ctr">
              <a:buNone/>
            </a:pPr>
            <a:r>
              <a:rPr lang="en-US" sz="4800" dirty="0">
                <a:latin typeface="+mj-lt"/>
              </a:rPr>
              <a:t>Drinking Water Program</a:t>
            </a:r>
          </a:p>
          <a:p>
            <a:pPr marL="0" indent="0" algn="ctr">
              <a:buNone/>
            </a:pPr>
            <a:endParaRPr lang="en-US" sz="3200" dirty="0">
              <a:latin typeface="+mj-lt"/>
            </a:endParaRPr>
          </a:p>
          <a:p>
            <a:pPr marL="0" indent="0" algn="ctr">
              <a:buNone/>
            </a:pPr>
            <a:r>
              <a:rPr lang="en-US" sz="1600" dirty="0">
                <a:latin typeface="+mj-lt"/>
              </a:rPr>
              <a:t>Updated August 2019</a:t>
            </a:r>
          </a:p>
          <a:p>
            <a:pPr marL="0" indent="0" algn="ctr">
              <a:buNone/>
            </a:pPr>
            <a:endParaRPr lang="en-US" sz="2000" dirty="0">
              <a:latin typeface="+mj-lt"/>
            </a:endParaRPr>
          </a:p>
          <a:p>
            <a:pPr marL="0" indent="0" algn="ctr">
              <a:buNone/>
            </a:pPr>
            <a:endParaRPr lang="en-US" sz="3200" dirty="0">
              <a:latin typeface="+mj-lt"/>
            </a:endParaRPr>
          </a:p>
          <a:p>
            <a:endParaRPr lang="en-US" dirty="0">
              <a:latin typeface="+mj-lt"/>
            </a:endParaRPr>
          </a:p>
          <a:p>
            <a:pPr marL="0" indent="0">
              <a:buNone/>
            </a:pPr>
            <a:endParaRPr lang="en-US" dirty="0"/>
          </a:p>
        </p:txBody>
      </p:sp>
    </p:spTree>
    <p:extLst>
      <p:ext uri="{BB962C8B-B14F-4D97-AF65-F5344CB8AC3E}">
        <p14:creationId xmlns:p14="http://schemas.microsoft.com/office/powerpoint/2010/main" val="3147271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ctr"/>
            <a:r>
              <a:rPr lang="en-US" dirty="0"/>
              <a:t>Conservation Restrictions</a:t>
            </a:r>
          </a:p>
        </p:txBody>
      </p:sp>
      <p:sp>
        <p:nvSpPr>
          <p:cNvPr id="3" name="Content Placeholder 2"/>
          <p:cNvSpPr>
            <a:spLocks noGrp="1"/>
          </p:cNvSpPr>
          <p:nvPr>
            <p:ph idx="1"/>
          </p:nvPr>
        </p:nvSpPr>
        <p:spPr/>
        <p:txBody>
          <a:bodyPr>
            <a:normAutofit/>
          </a:bodyPr>
          <a:lstStyle/>
          <a:p>
            <a:pPr marL="0" indent="-365760" algn="just">
              <a:buNone/>
            </a:pPr>
            <a:r>
              <a:rPr lang="en-US" sz="2800" dirty="0"/>
              <a:t>Reach out to landowners with reminders about the conditions (restrictions on land use and activities) of their Conservation Restriction and to let you know if ownership changes.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en-US" dirty="0"/>
              <a:t>Wildlife Impacts</a:t>
            </a:r>
          </a:p>
        </p:txBody>
      </p:sp>
      <p:sp>
        <p:nvSpPr>
          <p:cNvPr id="4" name="Content Placeholder 3"/>
          <p:cNvSpPr>
            <a:spLocks noGrp="1"/>
          </p:cNvSpPr>
          <p:nvPr>
            <p:ph sz="half" idx="1"/>
          </p:nvPr>
        </p:nvSpPr>
        <p:spPr/>
        <p:txBody>
          <a:bodyPr>
            <a:normAutofit fontScale="92500" lnSpcReduction="10000"/>
          </a:bodyPr>
          <a:lstStyle/>
          <a:p>
            <a:pPr>
              <a:buFont typeface="Arial" pitchFamily="34" charset="0"/>
              <a:buChar char="•"/>
            </a:pPr>
            <a:r>
              <a:rPr lang="en-US" sz="2400" dirty="0"/>
              <a:t>Conduct regular inspections for wildlife impacts from aquatic mammals and birds.</a:t>
            </a:r>
          </a:p>
          <a:p>
            <a:pPr>
              <a:buFont typeface="Arial" pitchFamily="34" charset="0"/>
              <a:buChar char="•"/>
            </a:pPr>
            <a:endParaRPr lang="en-US" sz="2400" dirty="0"/>
          </a:p>
          <a:p>
            <a:pPr>
              <a:buFont typeface="Arial" pitchFamily="34" charset="0"/>
              <a:buChar char="•"/>
            </a:pPr>
            <a:r>
              <a:rPr lang="en-US" sz="2400" dirty="0"/>
              <a:t>Develop a long-term plan to address beaver and muskrat.</a:t>
            </a:r>
          </a:p>
          <a:p>
            <a:pPr>
              <a:buNone/>
            </a:pPr>
            <a:endParaRPr lang="en-US" sz="2400" dirty="0"/>
          </a:p>
          <a:p>
            <a:pPr>
              <a:buFont typeface="Arial" pitchFamily="34" charset="0"/>
              <a:buChar char="•"/>
            </a:pPr>
            <a:r>
              <a:rPr lang="en-US" sz="2400" dirty="0"/>
              <a:t>“Harass” birds to prevent contact with reservoir and wellhead.</a:t>
            </a:r>
          </a:p>
          <a:p>
            <a:pPr>
              <a:buFont typeface="Arial" pitchFamily="34" charset="0"/>
              <a:buChar char="•"/>
            </a:pPr>
            <a:endParaRPr lang="en-US" sz="2400" dirty="0"/>
          </a:p>
          <a:p>
            <a:pPr>
              <a:buFont typeface="Arial" pitchFamily="34" charset="0"/>
              <a:buChar char="•"/>
            </a:pPr>
            <a:r>
              <a:rPr lang="en-US" sz="2400" dirty="0"/>
              <a:t>Reduce attractive habitat for geese.</a:t>
            </a:r>
          </a:p>
          <a:p>
            <a:pPr>
              <a:buFont typeface="Arial" pitchFamily="34" charset="0"/>
              <a:buChar char="•"/>
            </a:pPr>
            <a:endParaRPr lang="en-US" sz="2400" dirty="0"/>
          </a:p>
          <a:p>
            <a:endParaRPr lang="en-US" dirty="0"/>
          </a:p>
        </p:txBody>
      </p:sp>
      <p:sp>
        <p:nvSpPr>
          <p:cNvPr id="5" name="Content Placeholder 4"/>
          <p:cNvSpPr>
            <a:spLocks noGrp="1"/>
          </p:cNvSpPr>
          <p:nvPr>
            <p:ph sz="half" idx="2"/>
          </p:nvPr>
        </p:nvSpPr>
        <p:spPr/>
        <p:txBody>
          <a:bodyPr>
            <a:normAutofit fontScale="92500" lnSpcReduction="10000"/>
          </a:bodyPr>
          <a:lstStyle/>
          <a:p>
            <a:pPr>
              <a:buFont typeface="Arial" pitchFamily="34" charset="0"/>
              <a:buChar char="•"/>
            </a:pPr>
            <a:r>
              <a:rPr lang="en-US" sz="2400" dirty="0"/>
              <a:t>Work with solid waste &amp; sewage treatment facilities to control gulls.</a:t>
            </a:r>
          </a:p>
          <a:p>
            <a:pPr>
              <a:buFont typeface="Arial" pitchFamily="34" charset="0"/>
              <a:buChar char="•"/>
            </a:pPr>
            <a:endParaRPr lang="en-US" sz="2400" dirty="0"/>
          </a:p>
          <a:p>
            <a:pPr>
              <a:buFont typeface="Arial" pitchFamily="34" charset="0"/>
              <a:buChar char="•"/>
            </a:pPr>
            <a:r>
              <a:rPr lang="en-US" sz="2400" dirty="0"/>
              <a:t>Conduct outreach to residents:  Don’t feed the birds.</a:t>
            </a:r>
          </a:p>
          <a:p>
            <a:pPr>
              <a:buFont typeface="Arial" pitchFamily="34" charset="0"/>
              <a:buChar char="•"/>
            </a:pPr>
            <a:endParaRPr lang="en-US" sz="2400" dirty="0"/>
          </a:p>
          <a:p>
            <a:pPr>
              <a:buFont typeface="Arial" pitchFamily="34" charset="0"/>
              <a:buChar char="•"/>
            </a:pPr>
            <a:r>
              <a:rPr lang="en-US" sz="2400" dirty="0"/>
              <a:t>Remind businesses to cover trash and food waste bins.</a:t>
            </a:r>
          </a:p>
          <a:p>
            <a:pPr>
              <a:buFont typeface="Arial" pitchFamily="34" charset="0"/>
              <a:buChar char="•"/>
            </a:pPr>
            <a:endParaRPr lang="en-US" sz="2400"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en-US" dirty="0"/>
              <a:t>Forestry on PWS Lands</a:t>
            </a:r>
          </a:p>
        </p:txBody>
      </p:sp>
      <p:pic>
        <p:nvPicPr>
          <p:cNvPr id="3076" name="Picture 4" descr="C:\Users\KRomero\AppData\Local\Microsoft\Windows\Temporary Internet Files\Content.IE5\3GVSC4X9\large-Tree-66.6-14958[1].gif"/>
          <p:cNvPicPr>
            <a:picLocks noGrp="1" noChangeAspect="1" noChangeArrowheads="1"/>
          </p:cNvPicPr>
          <p:nvPr>
            <p:ph sz="half" idx="1"/>
          </p:nvPr>
        </p:nvPicPr>
        <p:blipFill>
          <a:blip r:embed="rId3" cstate="print"/>
          <a:stretch>
            <a:fillRect/>
          </a:stretch>
        </p:blipFill>
        <p:spPr bwMode="auto">
          <a:xfrm>
            <a:off x="7086600" y="990600"/>
            <a:ext cx="1828888" cy="3034292"/>
          </a:xfrm>
          <a:prstGeom prst="rect">
            <a:avLst/>
          </a:prstGeom>
          <a:noFill/>
        </p:spPr>
      </p:pic>
      <p:sp>
        <p:nvSpPr>
          <p:cNvPr id="10" name="Content Placeholder 9"/>
          <p:cNvSpPr>
            <a:spLocks noGrp="1"/>
          </p:cNvSpPr>
          <p:nvPr>
            <p:ph sz="half" idx="2"/>
          </p:nvPr>
        </p:nvSpPr>
        <p:spPr>
          <a:xfrm>
            <a:off x="838200" y="1752600"/>
            <a:ext cx="4038600" cy="4434840"/>
          </a:xfrm>
        </p:spPr>
        <p:txBody>
          <a:bodyPr>
            <a:normAutofit lnSpcReduction="10000"/>
          </a:bodyPr>
          <a:lstStyle/>
          <a:p>
            <a:pPr>
              <a:buNone/>
            </a:pPr>
            <a:endParaRPr lang="en-US" dirty="0"/>
          </a:p>
          <a:p>
            <a:pPr>
              <a:buNone/>
            </a:pPr>
            <a:r>
              <a:rPr lang="en-US" dirty="0"/>
              <a:t>Maintain a healthy forest by developing a forest management plan for cutting on PWS land.</a:t>
            </a:r>
          </a:p>
          <a:p>
            <a:pPr>
              <a:buNone/>
            </a:pPr>
            <a:endParaRPr lang="en-US" dirty="0"/>
          </a:p>
          <a:p>
            <a:pPr>
              <a:buNone/>
            </a:pPr>
            <a:r>
              <a:rPr lang="en-US" dirty="0"/>
              <a:t>Monitor cutting on private lands such as those covered by a conservation restriction.</a:t>
            </a:r>
          </a:p>
          <a:p>
            <a:pPr>
              <a:buNone/>
            </a:pPr>
            <a:r>
              <a:rPr lang="en-US" dirty="0"/>
              <a:t>  </a:t>
            </a:r>
          </a:p>
          <a:p>
            <a:pPr>
              <a:buNone/>
            </a:pPr>
            <a:endParaRPr lang="en-US" dirty="0"/>
          </a:p>
        </p:txBody>
      </p:sp>
      <p:pic>
        <p:nvPicPr>
          <p:cNvPr id="3075" name="Picture 3" descr="C:\Users\KRomero\AppData\Local\Microsoft\Windows\Temporary Internet Files\Content.IE5\3GVSC4X9\large-Tree-66.6-14958[1].gif"/>
          <p:cNvPicPr>
            <a:picLocks noChangeAspect="1" noChangeArrowheads="1"/>
          </p:cNvPicPr>
          <p:nvPr/>
        </p:nvPicPr>
        <p:blipFill>
          <a:blip r:embed="rId4" cstate="print"/>
          <a:srcRect/>
          <a:stretch>
            <a:fillRect/>
          </a:stretch>
        </p:blipFill>
        <p:spPr bwMode="auto">
          <a:xfrm>
            <a:off x="5562600" y="2133600"/>
            <a:ext cx="1524000" cy="2529840"/>
          </a:xfrm>
          <a:prstGeom prst="rect">
            <a:avLst/>
          </a:prstGeom>
          <a:noFill/>
        </p:spPr>
      </p:pic>
      <p:pic>
        <p:nvPicPr>
          <p:cNvPr id="3077" name="Picture 5" descr="C:\Users\KRomero\AppData\Local\Microsoft\Windows\Temporary Internet Files\Content.IE5\3GVSC4X9\large-Tree-66.6-14958[1].gif"/>
          <p:cNvPicPr>
            <a:picLocks noChangeAspect="1" noChangeArrowheads="1"/>
          </p:cNvPicPr>
          <p:nvPr/>
        </p:nvPicPr>
        <p:blipFill>
          <a:blip r:embed="rId5" cstate="print"/>
          <a:srcRect/>
          <a:stretch>
            <a:fillRect/>
          </a:stretch>
        </p:blipFill>
        <p:spPr bwMode="auto">
          <a:xfrm>
            <a:off x="7010400" y="3962400"/>
            <a:ext cx="1193494" cy="1981200"/>
          </a:xfrm>
          <a:prstGeom prst="rect">
            <a:avLst/>
          </a:prstGeom>
          <a:noFill/>
        </p:spPr>
      </p:pic>
      <p:sp>
        <p:nvSpPr>
          <p:cNvPr id="7" name="Rectangle 6"/>
          <p:cNvSpPr/>
          <p:nvPr/>
        </p:nvSpPr>
        <p:spPr>
          <a:xfrm>
            <a:off x="609600" y="5867400"/>
            <a:ext cx="7162800" cy="646331"/>
          </a:xfrm>
          <a:prstGeom prst="rect">
            <a:avLst/>
          </a:prstGeom>
        </p:spPr>
        <p:txBody>
          <a:bodyPr wrap="square">
            <a:spAutoFit/>
          </a:bodyPr>
          <a:lstStyle/>
          <a:p>
            <a:r>
              <a:rPr lang="en-US" dirty="0"/>
              <a:t>http://masswoods.net/monthly-update/newly-revised-forestry-best-management-practices-manual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descr="C:\Users\KRomero\AppData\Local\Microsoft\Windows\Temporary Internet Files\Content.IE5\0K20HEHU\3803793193_acd9eb75e8_z[1].jpg"/>
          <p:cNvPicPr>
            <a:picLocks noChangeAspect="1" noChangeArrowheads="1"/>
          </p:cNvPicPr>
          <p:nvPr/>
        </p:nvPicPr>
        <p:blipFill>
          <a:blip r:embed="rId3" cstate="print"/>
          <a:srcRect/>
          <a:stretch>
            <a:fillRect/>
          </a:stretch>
        </p:blipFill>
        <p:spPr bwMode="auto">
          <a:xfrm flipH="1">
            <a:off x="7086600" y="685800"/>
            <a:ext cx="1778000" cy="1333500"/>
          </a:xfrm>
          <a:prstGeom prst="rect">
            <a:avLst/>
          </a:prstGeom>
          <a:noFill/>
        </p:spPr>
      </p:pic>
      <p:sp>
        <p:nvSpPr>
          <p:cNvPr id="2" name="Title 1"/>
          <p:cNvSpPr>
            <a:spLocks noGrp="1"/>
          </p:cNvSpPr>
          <p:nvPr>
            <p:ph type="title"/>
          </p:nvPr>
        </p:nvSpPr>
        <p:spPr/>
        <p:txBody>
          <a:bodyPr/>
          <a:lstStyle/>
          <a:p>
            <a:pPr algn="ctr"/>
            <a:r>
              <a:rPr lang="en-US" dirty="0"/>
              <a:t>Invasive Species</a:t>
            </a:r>
          </a:p>
        </p:txBody>
      </p:sp>
      <p:sp>
        <p:nvSpPr>
          <p:cNvPr id="3" name="Content Placeholder 2"/>
          <p:cNvSpPr>
            <a:spLocks noGrp="1"/>
          </p:cNvSpPr>
          <p:nvPr>
            <p:ph idx="1"/>
          </p:nvPr>
        </p:nvSpPr>
        <p:spPr>
          <a:xfrm>
            <a:off x="436562" y="1935480"/>
            <a:ext cx="8229600" cy="4389120"/>
          </a:xfrm>
        </p:spPr>
        <p:txBody>
          <a:bodyPr>
            <a:normAutofit/>
          </a:bodyPr>
          <a:lstStyle/>
          <a:p>
            <a:pPr>
              <a:buNone/>
            </a:pPr>
            <a:r>
              <a:rPr lang="en-US" dirty="0"/>
              <a:t>Plant and animal invasive (non-native) species are being identified at an increasing rate on land in New England.  </a:t>
            </a:r>
          </a:p>
          <a:p>
            <a:pPr>
              <a:buNone/>
            </a:pPr>
            <a:endParaRPr lang="en-US" dirty="0"/>
          </a:p>
          <a:p>
            <a:pPr>
              <a:buNone/>
            </a:pPr>
            <a:r>
              <a:rPr lang="en-US" dirty="0"/>
              <a:t>Water suppliers should stay aware of what species are moving in and the best management practices to control them.</a:t>
            </a:r>
          </a:p>
          <a:p>
            <a:pPr>
              <a:buNone/>
            </a:pPr>
            <a:endParaRPr lang="en-US" dirty="0"/>
          </a:p>
          <a:p>
            <a:pPr>
              <a:buNone/>
            </a:pPr>
            <a:r>
              <a:rPr lang="en-US" dirty="0"/>
              <a:t>For more information about invasive species, go to </a:t>
            </a:r>
            <a:r>
              <a:rPr lang="en-US" sz="2400" u="sng" dirty="0">
                <a:hlinkClick r:id="rId4"/>
              </a:rPr>
              <a:t>https://www.mass.gov/service-details/invasive-plants</a:t>
            </a:r>
            <a:r>
              <a:rPr lang="en-US" dirty="0"/>
              <a:t>. </a:t>
            </a:r>
          </a:p>
        </p:txBody>
      </p:sp>
      <p:pic>
        <p:nvPicPr>
          <p:cNvPr id="4098" name="Picture 2" descr="C:\Users\KRomero\AppData\Local\Microsoft\Windows\Temporary Internet Files\Content.IE5\K0HS86HO\large-ladybug-166.6-8997[1].gif"/>
          <p:cNvPicPr>
            <a:picLocks noChangeAspect="1" noChangeArrowheads="1"/>
          </p:cNvPicPr>
          <p:nvPr/>
        </p:nvPicPr>
        <p:blipFill>
          <a:blip r:embed="rId5" cstate="print"/>
          <a:srcRect/>
          <a:stretch>
            <a:fillRect/>
          </a:stretch>
        </p:blipFill>
        <p:spPr bwMode="auto">
          <a:xfrm>
            <a:off x="7620000" y="4114800"/>
            <a:ext cx="856536" cy="75088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pPr algn="ctr"/>
            <a:r>
              <a:rPr lang="en-US" sz="3600" dirty="0"/>
              <a:t>Stormwater </a:t>
            </a:r>
            <a:br>
              <a:rPr lang="en-US" sz="3600" dirty="0"/>
            </a:br>
            <a:r>
              <a:rPr lang="en-US" sz="3600" dirty="0"/>
              <a:t>Problems at Reservoirs, River Intakes &amp; Groundwater Wells</a:t>
            </a:r>
          </a:p>
        </p:txBody>
      </p:sp>
      <p:sp>
        <p:nvSpPr>
          <p:cNvPr id="3" name="Content Placeholder 2"/>
          <p:cNvSpPr>
            <a:spLocks noGrp="1"/>
          </p:cNvSpPr>
          <p:nvPr>
            <p:ph idx="1"/>
          </p:nvPr>
        </p:nvSpPr>
        <p:spPr>
          <a:xfrm>
            <a:off x="533400" y="2133600"/>
            <a:ext cx="8229600" cy="4389120"/>
          </a:xfrm>
        </p:spPr>
        <p:txBody>
          <a:bodyPr>
            <a:normAutofit lnSpcReduction="10000"/>
          </a:bodyPr>
          <a:lstStyle/>
          <a:p>
            <a:r>
              <a:rPr lang="en-US" dirty="0"/>
              <a:t>Stormwater, Stormwater, Stormwater</a:t>
            </a:r>
          </a:p>
          <a:p>
            <a:r>
              <a:rPr lang="en-US" dirty="0"/>
              <a:t>Flooding</a:t>
            </a:r>
          </a:p>
          <a:p>
            <a:r>
              <a:rPr lang="en-US" dirty="0"/>
              <a:t>Bacteria</a:t>
            </a:r>
          </a:p>
          <a:p>
            <a:r>
              <a:rPr lang="en-US" dirty="0"/>
              <a:t>Cyanobacteria, other blooms</a:t>
            </a:r>
          </a:p>
          <a:p>
            <a:r>
              <a:rPr lang="en-US" dirty="0"/>
              <a:t>Aquatic Invasive Species</a:t>
            </a:r>
          </a:p>
          <a:p>
            <a:endParaRPr lang="en-US" dirty="0"/>
          </a:p>
          <a:p>
            <a:pPr>
              <a:lnSpc>
                <a:spcPct val="110000"/>
              </a:lnSpc>
              <a:buNone/>
            </a:pPr>
            <a:r>
              <a:rPr lang="en-US" sz="2400" dirty="0"/>
              <a:t>Controls include:  promote vegetative buffers; identify, map, and then reduce or eliminate untreated stormwater runoff into reservoir and tributaries; reduce nutrient runoff; conduct street sweeping. </a:t>
            </a:r>
          </a:p>
          <a:p>
            <a:pPr>
              <a:buNone/>
            </a:pPr>
            <a:endParaRPr lang="en-US" dirty="0"/>
          </a:p>
        </p:txBody>
      </p:sp>
      <p:pic>
        <p:nvPicPr>
          <p:cNvPr id="1026" name="Picture 2" descr="C:\Users\KRomero\AppData\Local\Microsoft\Windows\Temporary Internet Files\Content.IE5\R8Q06A0C\cloud1[1].png"/>
          <p:cNvPicPr>
            <a:picLocks noChangeAspect="1" noChangeArrowheads="1"/>
          </p:cNvPicPr>
          <p:nvPr/>
        </p:nvPicPr>
        <p:blipFill>
          <a:blip r:embed="rId3" cstate="print"/>
          <a:srcRect/>
          <a:stretch>
            <a:fillRect/>
          </a:stretch>
        </p:blipFill>
        <p:spPr bwMode="auto">
          <a:xfrm>
            <a:off x="6553200" y="1828800"/>
            <a:ext cx="1719538" cy="2200774"/>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lstStyle/>
          <a:p>
            <a:pPr algn="ctr"/>
            <a:r>
              <a:rPr lang="en-US" dirty="0"/>
              <a:t>Water Sampling</a:t>
            </a:r>
          </a:p>
        </p:txBody>
      </p:sp>
      <p:sp>
        <p:nvSpPr>
          <p:cNvPr id="3" name="Content Placeholder 2"/>
          <p:cNvSpPr>
            <a:spLocks noGrp="1"/>
          </p:cNvSpPr>
          <p:nvPr>
            <p:ph idx="1"/>
          </p:nvPr>
        </p:nvSpPr>
        <p:spPr/>
        <p:txBody>
          <a:bodyPr>
            <a:normAutofit lnSpcReduction="10000"/>
          </a:bodyPr>
          <a:lstStyle/>
          <a:p>
            <a:r>
              <a:rPr lang="en-US" sz="2400" dirty="0"/>
              <a:t>Perform water sampling at locations in the reservoir and tributaries or in the aquifer to establish baseline water quality or where you have identified, or suspect, there are land uses/activities that may impact the water supply.</a:t>
            </a:r>
          </a:p>
          <a:p>
            <a:endParaRPr lang="en-US" sz="2400" dirty="0"/>
          </a:p>
          <a:p>
            <a:r>
              <a:rPr lang="en-US" sz="2400" dirty="0"/>
              <a:t>Sampling programs are very watershed and aquifer specific.</a:t>
            </a:r>
          </a:p>
          <a:p>
            <a:pPr>
              <a:buNone/>
            </a:pPr>
            <a:endParaRPr lang="en-US" sz="2400" dirty="0"/>
          </a:p>
          <a:p>
            <a:r>
              <a:rPr lang="en-US" sz="2400" dirty="0"/>
              <a:t>Often community groups and government agencies have water quality results that can be used to identify problems and look for trends in surface water and ground water quality.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en-US" dirty="0"/>
              <a:t>Local Regulatory Controls</a:t>
            </a:r>
          </a:p>
        </p:txBody>
      </p:sp>
      <p:sp>
        <p:nvSpPr>
          <p:cNvPr id="3" name="Content Placeholder 2"/>
          <p:cNvSpPr>
            <a:spLocks noGrp="1"/>
          </p:cNvSpPr>
          <p:nvPr>
            <p:ph idx="1"/>
          </p:nvPr>
        </p:nvSpPr>
        <p:spPr>
          <a:xfrm>
            <a:off x="457200" y="1828800"/>
            <a:ext cx="8229600" cy="4389120"/>
          </a:xfrm>
        </p:spPr>
        <p:txBody>
          <a:bodyPr>
            <a:normAutofit fontScale="92500" lnSpcReduction="10000"/>
          </a:bodyPr>
          <a:lstStyle/>
          <a:p>
            <a:pPr algn="ctr">
              <a:buNone/>
            </a:pPr>
            <a:r>
              <a:rPr lang="en-US" b="1" dirty="0"/>
              <a:t>What Do I Not Want in My Aquifer or Watershed?</a:t>
            </a:r>
          </a:p>
          <a:p>
            <a:pPr algn="ctr">
              <a:buNone/>
            </a:pPr>
            <a:endParaRPr lang="en-US" b="1" dirty="0"/>
          </a:p>
          <a:p>
            <a:r>
              <a:rPr lang="en-US" sz="2400" dirty="0"/>
              <a:t>High density residential</a:t>
            </a:r>
          </a:p>
          <a:p>
            <a:r>
              <a:rPr lang="en-US" sz="2400" dirty="0"/>
              <a:t>Agricultural runoff</a:t>
            </a:r>
          </a:p>
          <a:p>
            <a:r>
              <a:rPr lang="en-US" sz="2400" dirty="0"/>
              <a:t>Untreated stormwater runoff</a:t>
            </a:r>
          </a:p>
          <a:p>
            <a:r>
              <a:rPr lang="en-US" sz="2400" dirty="0"/>
              <a:t>Large parking lots or other impermeable surfaces</a:t>
            </a:r>
          </a:p>
          <a:p>
            <a:r>
              <a:rPr lang="en-US" sz="2400" dirty="0"/>
              <a:t>Uncontained road salt/sand storage</a:t>
            </a:r>
          </a:p>
          <a:p>
            <a:r>
              <a:rPr lang="en-US" sz="2400" dirty="0"/>
              <a:t>Underground storage tanks</a:t>
            </a:r>
          </a:p>
          <a:p>
            <a:r>
              <a:rPr lang="en-US" sz="2400" dirty="0"/>
              <a:t>Junk yards</a:t>
            </a:r>
          </a:p>
          <a:p>
            <a:r>
              <a:rPr lang="en-US" sz="2400" dirty="0"/>
              <a:t>Other </a:t>
            </a:r>
          </a:p>
          <a:p>
            <a:pPr marL="0" indent="0" algn="ctr">
              <a:buNone/>
            </a:pPr>
            <a:r>
              <a:rPr lang="en-US" sz="2400" dirty="0"/>
              <a:t>https://www.mass.gov/source-water-protection</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239000" cy="781048"/>
          </a:xfrm>
        </p:spPr>
        <p:txBody>
          <a:bodyPr/>
          <a:lstStyle/>
          <a:p>
            <a:pPr algn="ctr"/>
            <a:r>
              <a:rPr lang="en-US" sz="3600" dirty="0"/>
              <a:t>Municipal Improvements</a:t>
            </a:r>
          </a:p>
        </p:txBody>
      </p:sp>
      <p:sp>
        <p:nvSpPr>
          <p:cNvPr id="4" name="Content Placeholder 3"/>
          <p:cNvSpPr>
            <a:spLocks noGrp="1"/>
          </p:cNvSpPr>
          <p:nvPr>
            <p:ph type="body" idx="2"/>
          </p:nvPr>
        </p:nvSpPr>
        <p:spPr>
          <a:xfrm>
            <a:off x="685800" y="1676400"/>
            <a:ext cx="7696200" cy="4572000"/>
          </a:xfrm>
        </p:spPr>
        <p:txBody>
          <a:bodyPr>
            <a:normAutofit/>
          </a:bodyPr>
          <a:lstStyle/>
          <a:p>
            <a:endParaRPr lang="en-US" dirty="0"/>
          </a:p>
          <a:p>
            <a:endParaRPr lang="en-US" dirty="0"/>
          </a:p>
        </p:txBody>
      </p:sp>
      <p:sp>
        <p:nvSpPr>
          <p:cNvPr id="3" name="Content Placeholder 2"/>
          <p:cNvSpPr>
            <a:spLocks noGrp="1"/>
          </p:cNvSpPr>
          <p:nvPr>
            <p:ph sz="half" idx="1"/>
          </p:nvPr>
        </p:nvSpPr>
        <p:spPr>
          <a:xfrm>
            <a:off x="457200" y="1524000"/>
            <a:ext cx="5111750" cy="4572000"/>
          </a:xfrm>
        </p:spPr>
        <p:txBody>
          <a:bodyPr>
            <a:normAutofit fontScale="70000" lnSpcReduction="20000"/>
          </a:bodyPr>
          <a:lstStyle/>
          <a:p>
            <a:pPr>
              <a:buNone/>
            </a:pPr>
            <a:r>
              <a:rPr lang="en-US" dirty="0"/>
              <a:t>    </a:t>
            </a:r>
            <a:r>
              <a:rPr lang="en-US" u="sng" dirty="0"/>
              <a:t>Identify municipal activities</a:t>
            </a:r>
            <a:r>
              <a:rPr lang="en-US" dirty="0"/>
              <a:t>:</a:t>
            </a:r>
          </a:p>
          <a:p>
            <a:pPr>
              <a:buNone/>
            </a:pPr>
            <a:endParaRPr lang="en-US" dirty="0"/>
          </a:p>
          <a:p>
            <a:r>
              <a:rPr lang="en-US" dirty="0"/>
              <a:t>Stormwater runoff</a:t>
            </a:r>
          </a:p>
          <a:p>
            <a:r>
              <a:rPr lang="en-US" dirty="0"/>
              <a:t>Road salt/sand use &amp; storage</a:t>
            </a:r>
          </a:p>
          <a:p>
            <a:r>
              <a:rPr lang="en-US" dirty="0"/>
              <a:t>Chemical use &amp; storage</a:t>
            </a:r>
          </a:p>
          <a:p>
            <a:r>
              <a:rPr lang="en-US" dirty="0"/>
              <a:t>Municipal composting</a:t>
            </a:r>
          </a:p>
          <a:p>
            <a:r>
              <a:rPr lang="en-US" dirty="0"/>
              <a:t>Motor oil collection</a:t>
            </a:r>
          </a:p>
          <a:p>
            <a:r>
              <a:rPr lang="en-US" dirty="0"/>
              <a:t>Household hazardous waste</a:t>
            </a:r>
          </a:p>
          <a:p>
            <a:r>
              <a:rPr lang="en-US" dirty="0"/>
              <a:t>Underground tanks</a:t>
            </a:r>
          </a:p>
          <a:p>
            <a:r>
              <a:rPr lang="en-US" dirty="0"/>
              <a:t>Gasoline pumps</a:t>
            </a:r>
          </a:p>
          <a:p>
            <a:r>
              <a:rPr lang="en-US" dirty="0"/>
              <a:t>Vehicle repair</a:t>
            </a:r>
          </a:p>
          <a:p>
            <a:r>
              <a:rPr lang="en-US" dirty="0"/>
              <a:t>Septic systems at municipal buildings</a:t>
            </a:r>
          </a:p>
          <a:p>
            <a:r>
              <a:rPr lang="en-US" dirty="0"/>
              <a:t>Pesticide/fertilizer use &amp; storage</a:t>
            </a:r>
          </a:p>
          <a:p>
            <a:r>
              <a:rPr lang="en-US" dirty="0"/>
              <a:t>Forestry</a:t>
            </a:r>
          </a:p>
        </p:txBody>
      </p:sp>
      <p:sp>
        <p:nvSpPr>
          <p:cNvPr id="5" name="TextBox 4"/>
          <p:cNvSpPr txBox="1"/>
          <p:nvPr/>
        </p:nvSpPr>
        <p:spPr>
          <a:xfrm>
            <a:off x="5486400" y="1447800"/>
            <a:ext cx="2667000" cy="3693319"/>
          </a:xfrm>
          <a:prstGeom prst="rect">
            <a:avLst/>
          </a:prstGeom>
          <a:noFill/>
        </p:spPr>
        <p:txBody>
          <a:bodyPr wrap="square" rtlCol="0">
            <a:spAutoFit/>
          </a:bodyPr>
          <a:lstStyle/>
          <a:p>
            <a:r>
              <a:rPr lang="en-US" b="1" dirty="0">
                <a:solidFill>
                  <a:srgbClr val="7030A0"/>
                </a:solidFill>
              </a:rPr>
              <a:t>Develop a plan with municipal staff &amp; officials to improve municipal land uses &amp; activities for water supply protection.</a:t>
            </a:r>
          </a:p>
          <a:p>
            <a:endParaRPr lang="en-US" b="1" dirty="0"/>
          </a:p>
          <a:p>
            <a:r>
              <a:rPr lang="en-US" b="1" dirty="0">
                <a:solidFill>
                  <a:srgbClr val="0070C0"/>
                </a:solidFill>
              </a:rPr>
              <a:t>Always use a state licensed pesticide applicator.  See </a:t>
            </a:r>
            <a:r>
              <a:rPr lang="en-US" dirty="0">
                <a:hlinkClick r:id="rId3"/>
              </a:rPr>
              <a:t>https://www.mass.gov/orgs/pesticide-program </a:t>
            </a:r>
            <a:r>
              <a:rPr lang="en-US" b="1" dirty="0" smtClean="0">
                <a:solidFill>
                  <a:srgbClr val="0070C0"/>
                </a:solidFill>
              </a:rPr>
              <a:t>for </a:t>
            </a:r>
            <a:r>
              <a:rPr lang="en-US" b="1" dirty="0">
                <a:solidFill>
                  <a:srgbClr val="0070C0"/>
                </a:solidFill>
              </a:rPr>
              <a:t>more information.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 Emergency Planning</a:t>
            </a:r>
          </a:p>
        </p:txBody>
      </p:sp>
      <p:sp>
        <p:nvSpPr>
          <p:cNvPr id="3" name="Content Placeholder 2"/>
          <p:cNvSpPr>
            <a:spLocks noGrp="1"/>
          </p:cNvSpPr>
          <p:nvPr>
            <p:ph sz="half" idx="1"/>
          </p:nvPr>
        </p:nvSpPr>
        <p:spPr/>
        <p:txBody>
          <a:bodyPr>
            <a:normAutofit/>
          </a:bodyPr>
          <a:lstStyle/>
          <a:p>
            <a:r>
              <a:rPr lang="en-US" sz="2400" dirty="0"/>
              <a:t>Post Your Communication/Contact List at All Facilities</a:t>
            </a:r>
          </a:p>
          <a:p>
            <a:endParaRPr lang="en-US" sz="2400" dirty="0"/>
          </a:p>
          <a:p>
            <a:r>
              <a:rPr lang="en-US" sz="2400" dirty="0"/>
              <a:t>Participate in drills with the local first responders.</a:t>
            </a:r>
          </a:p>
          <a:p>
            <a:pPr>
              <a:buNone/>
            </a:pPr>
            <a:endParaRPr lang="en-US" sz="2400" dirty="0"/>
          </a:p>
          <a:p>
            <a:r>
              <a:rPr lang="en-US" sz="2400" dirty="0"/>
              <a:t>Coordinate emergency procedures with other towns in the aquifer/watershed.</a:t>
            </a:r>
          </a:p>
        </p:txBody>
      </p:sp>
      <p:sp>
        <p:nvSpPr>
          <p:cNvPr id="4" name="Content Placeholder 3"/>
          <p:cNvSpPr>
            <a:spLocks noGrp="1"/>
          </p:cNvSpPr>
          <p:nvPr>
            <p:ph sz="half" idx="2"/>
          </p:nvPr>
        </p:nvSpPr>
        <p:spPr/>
        <p:txBody>
          <a:bodyPr/>
          <a:lstStyle/>
          <a:p>
            <a:r>
              <a:rPr lang="en-US" sz="2400" dirty="0"/>
              <a:t>Identify locations of frequent vehicular accidents near the water supply and talk to the DPW to see if safety measures/road changes can be made.</a:t>
            </a:r>
          </a:p>
          <a:p>
            <a:pPr>
              <a:buNone/>
            </a:pPr>
            <a:endParaRPr lang="en-US" sz="2400" dirty="0"/>
          </a:p>
          <a:p>
            <a:r>
              <a:rPr lang="en-US" sz="2400" dirty="0"/>
              <a:t>Post road signs in the aquifer/watershed to call 911 for emergencies.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19912"/>
          </a:xfrm>
        </p:spPr>
        <p:txBody>
          <a:bodyPr/>
          <a:lstStyle/>
          <a:p>
            <a:pPr algn="ctr"/>
            <a:r>
              <a:rPr lang="en-US" dirty="0"/>
              <a:t>Outreach and Education</a:t>
            </a:r>
          </a:p>
        </p:txBody>
      </p:sp>
      <p:sp>
        <p:nvSpPr>
          <p:cNvPr id="3" name="Text Placeholder 2"/>
          <p:cNvSpPr>
            <a:spLocks noGrp="1"/>
          </p:cNvSpPr>
          <p:nvPr>
            <p:ph type="body" idx="1"/>
          </p:nvPr>
        </p:nvSpPr>
        <p:spPr>
          <a:xfrm>
            <a:off x="457200" y="1447800"/>
            <a:ext cx="4040188" cy="659352"/>
          </a:xfrm>
        </p:spPr>
        <p:txBody>
          <a:bodyPr/>
          <a:lstStyle/>
          <a:p>
            <a:r>
              <a:rPr lang="en-US" u="sng" dirty="0"/>
              <a:t>Water Supply Outreach To?</a:t>
            </a:r>
          </a:p>
        </p:txBody>
      </p:sp>
      <p:sp>
        <p:nvSpPr>
          <p:cNvPr id="5" name="Text Placeholder 4"/>
          <p:cNvSpPr>
            <a:spLocks noGrp="1"/>
          </p:cNvSpPr>
          <p:nvPr>
            <p:ph type="body" sz="half" idx="3"/>
          </p:nvPr>
        </p:nvSpPr>
        <p:spPr>
          <a:xfrm>
            <a:off x="4648200" y="1447800"/>
            <a:ext cx="4041775" cy="654843"/>
          </a:xfrm>
        </p:spPr>
        <p:txBody>
          <a:bodyPr/>
          <a:lstStyle/>
          <a:p>
            <a:r>
              <a:rPr lang="en-US" u="sng" dirty="0"/>
              <a:t>What format?</a:t>
            </a:r>
          </a:p>
        </p:txBody>
      </p:sp>
      <p:sp>
        <p:nvSpPr>
          <p:cNvPr id="4" name="Content Placeholder 3"/>
          <p:cNvSpPr>
            <a:spLocks noGrp="1"/>
          </p:cNvSpPr>
          <p:nvPr>
            <p:ph sz="quarter" idx="2"/>
          </p:nvPr>
        </p:nvSpPr>
        <p:spPr>
          <a:xfrm>
            <a:off x="457200" y="2286000"/>
            <a:ext cx="4040188" cy="3845720"/>
          </a:xfrm>
        </p:spPr>
        <p:txBody>
          <a:bodyPr/>
          <a:lstStyle/>
          <a:p>
            <a:r>
              <a:rPr lang="en-US" dirty="0"/>
              <a:t>Residents</a:t>
            </a:r>
          </a:p>
          <a:p>
            <a:r>
              <a:rPr lang="en-US" dirty="0"/>
              <a:t>School Kids</a:t>
            </a:r>
          </a:p>
          <a:p>
            <a:r>
              <a:rPr lang="en-US" dirty="0"/>
              <a:t>Dog Owners</a:t>
            </a:r>
          </a:p>
          <a:p>
            <a:r>
              <a:rPr lang="en-US" dirty="0"/>
              <a:t>Farmers</a:t>
            </a:r>
          </a:p>
          <a:p>
            <a:r>
              <a:rPr lang="en-US" dirty="0"/>
              <a:t>Backyard Hobby Farmers</a:t>
            </a:r>
          </a:p>
          <a:p>
            <a:r>
              <a:rPr lang="en-US" dirty="0"/>
              <a:t>Businesses</a:t>
            </a:r>
          </a:p>
          <a:p>
            <a:r>
              <a:rPr lang="en-US" dirty="0"/>
              <a:t>Municipal Staff &amp; Officials</a:t>
            </a:r>
          </a:p>
          <a:p>
            <a:pPr>
              <a:buNone/>
            </a:pPr>
            <a:endParaRPr lang="en-US" dirty="0"/>
          </a:p>
        </p:txBody>
      </p:sp>
      <p:sp>
        <p:nvSpPr>
          <p:cNvPr id="6" name="Content Placeholder 5"/>
          <p:cNvSpPr>
            <a:spLocks noGrp="1"/>
          </p:cNvSpPr>
          <p:nvPr>
            <p:ph sz="quarter" idx="4"/>
          </p:nvPr>
        </p:nvSpPr>
        <p:spPr>
          <a:xfrm>
            <a:off x="4648200" y="2209800"/>
            <a:ext cx="4041775" cy="3352800"/>
          </a:xfrm>
        </p:spPr>
        <p:txBody>
          <a:bodyPr>
            <a:normAutofit lnSpcReduction="10000"/>
          </a:bodyPr>
          <a:lstStyle/>
          <a:p>
            <a:r>
              <a:rPr lang="en-US" dirty="0"/>
              <a:t>Water Dept. Open House</a:t>
            </a:r>
          </a:p>
          <a:p>
            <a:r>
              <a:rPr lang="en-US" dirty="0"/>
              <a:t>Fact Sheets, Brochures</a:t>
            </a:r>
          </a:p>
          <a:p>
            <a:r>
              <a:rPr lang="en-US" dirty="0"/>
              <a:t>Bill Stuffers</a:t>
            </a:r>
          </a:p>
          <a:p>
            <a:r>
              <a:rPr lang="en-US" dirty="0"/>
              <a:t>Water Fair</a:t>
            </a:r>
          </a:p>
          <a:p>
            <a:r>
              <a:rPr lang="en-US" dirty="0"/>
              <a:t>Press Releases</a:t>
            </a:r>
          </a:p>
          <a:p>
            <a:r>
              <a:rPr lang="en-US" dirty="0"/>
              <a:t>Local Cable Show</a:t>
            </a:r>
          </a:p>
          <a:p>
            <a:r>
              <a:rPr lang="en-US" dirty="0"/>
              <a:t>School Programs</a:t>
            </a:r>
          </a:p>
          <a:p>
            <a:r>
              <a:rPr lang="en-US" dirty="0"/>
              <a:t>Library Displays</a:t>
            </a:r>
          </a:p>
          <a:p>
            <a:r>
              <a:rPr lang="en-US" dirty="0"/>
              <a:t>Consumer Confidence Report</a:t>
            </a:r>
          </a:p>
          <a:p>
            <a:endParaRPr lang="en-US" dirty="0"/>
          </a:p>
          <a:p>
            <a:pPr>
              <a:buNone/>
            </a:pPr>
            <a:endParaRPr lang="en-US" dirty="0"/>
          </a:p>
        </p:txBody>
      </p:sp>
      <p:sp>
        <p:nvSpPr>
          <p:cNvPr id="7" name="TextBox 6"/>
          <p:cNvSpPr txBox="1"/>
          <p:nvPr/>
        </p:nvSpPr>
        <p:spPr>
          <a:xfrm>
            <a:off x="609600" y="5867400"/>
            <a:ext cx="7696200" cy="646331"/>
          </a:xfrm>
          <a:prstGeom prst="rect">
            <a:avLst/>
          </a:prstGeom>
          <a:noFill/>
        </p:spPr>
        <p:txBody>
          <a:bodyPr wrap="square" rtlCol="0">
            <a:spAutoFit/>
          </a:bodyPr>
          <a:lstStyle/>
          <a:p>
            <a:r>
              <a:rPr lang="en-US" dirty="0"/>
              <a:t>If you have GIS available, maps and street address matching are useful tools for outreach programs.  Also, reverse 911 helps to get your messages out.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51648" cy="3352800"/>
          </a:xfrm>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sz="6700" dirty="0"/>
              <a:t>Checking In On Your Source Water Protection Program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Outreach and Education</a:t>
            </a:r>
          </a:p>
        </p:txBody>
      </p:sp>
      <p:sp>
        <p:nvSpPr>
          <p:cNvPr id="14" name="Content Placeholder 13"/>
          <p:cNvSpPr>
            <a:spLocks noGrp="1"/>
          </p:cNvSpPr>
          <p:nvPr>
            <p:ph sz="half" idx="1"/>
          </p:nvPr>
        </p:nvSpPr>
        <p:spPr>
          <a:xfrm>
            <a:off x="457200" y="2209801"/>
            <a:ext cx="4038600" cy="4145124"/>
          </a:xfrm>
        </p:spPr>
        <p:txBody>
          <a:bodyPr>
            <a:normAutofit/>
          </a:bodyPr>
          <a:lstStyle/>
          <a:p>
            <a:pPr>
              <a:buFont typeface="Arial" pitchFamily="34" charset="0"/>
              <a:buChar char="•"/>
            </a:pPr>
            <a:r>
              <a:rPr lang="en-US" sz="2400" dirty="0"/>
              <a:t>Pet Waste</a:t>
            </a:r>
          </a:p>
          <a:p>
            <a:pPr>
              <a:buFont typeface="Arial" pitchFamily="34" charset="0"/>
              <a:buChar char="•"/>
            </a:pPr>
            <a:r>
              <a:rPr lang="en-US" sz="2400" dirty="0"/>
              <a:t>Car Care</a:t>
            </a:r>
          </a:p>
          <a:p>
            <a:pPr>
              <a:buFont typeface="Arial" pitchFamily="34" charset="0"/>
              <a:buChar char="•"/>
            </a:pPr>
            <a:r>
              <a:rPr lang="en-US" sz="2400" dirty="0"/>
              <a:t>Household Hazardous Wastes</a:t>
            </a:r>
          </a:p>
          <a:p>
            <a:pPr>
              <a:buFont typeface="Arial" pitchFamily="34" charset="0"/>
              <a:buChar char="•"/>
            </a:pPr>
            <a:r>
              <a:rPr lang="en-US" sz="2400" dirty="0"/>
              <a:t>Lawn Care/Gardening</a:t>
            </a:r>
          </a:p>
          <a:p>
            <a:pPr>
              <a:buFont typeface="Arial" pitchFamily="34" charset="0"/>
              <a:buChar char="•"/>
            </a:pPr>
            <a:r>
              <a:rPr lang="en-US" sz="2400" dirty="0"/>
              <a:t>Failing Septic Systems</a:t>
            </a:r>
          </a:p>
          <a:p>
            <a:pPr>
              <a:buFont typeface="Arial" pitchFamily="34" charset="0"/>
              <a:buChar char="•"/>
            </a:pPr>
            <a:r>
              <a:rPr lang="en-US" sz="2400" dirty="0"/>
              <a:t>The Value of Public Drinking Water</a:t>
            </a:r>
          </a:p>
          <a:p>
            <a:pPr algn="ctr">
              <a:buNone/>
            </a:pPr>
            <a:endParaRPr lang="en-US" sz="2400" dirty="0"/>
          </a:p>
          <a:p>
            <a:pPr algn="ctr">
              <a:buNone/>
            </a:pPr>
            <a:endParaRPr lang="en-US" dirty="0"/>
          </a:p>
        </p:txBody>
      </p:sp>
      <p:sp>
        <p:nvSpPr>
          <p:cNvPr id="15" name="Content Placeholder 14"/>
          <p:cNvSpPr>
            <a:spLocks noGrp="1"/>
          </p:cNvSpPr>
          <p:nvPr>
            <p:ph sz="half" idx="2"/>
          </p:nvPr>
        </p:nvSpPr>
        <p:spPr>
          <a:xfrm>
            <a:off x="4648200" y="2133600"/>
            <a:ext cx="4038600" cy="4068924"/>
          </a:xfrm>
        </p:spPr>
        <p:txBody>
          <a:bodyPr>
            <a:normAutofit/>
          </a:bodyPr>
          <a:lstStyle/>
          <a:p>
            <a:pPr>
              <a:buFont typeface="Arial" pitchFamily="34" charset="0"/>
              <a:buChar char="•"/>
            </a:pPr>
            <a:r>
              <a:rPr lang="en-US" sz="2400" dirty="0"/>
              <a:t>Underground &amp; Above Ground Storage Tanks</a:t>
            </a:r>
          </a:p>
          <a:p>
            <a:pPr>
              <a:buFont typeface="Arial" pitchFamily="34" charset="0"/>
              <a:buChar char="•"/>
            </a:pPr>
            <a:r>
              <a:rPr lang="en-US" sz="2400" dirty="0"/>
              <a:t>Business Best Management Practices</a:t>
            </a:r>
          </a:p>
          <a:p>
            <a:pPr>
              <a:buFont typeface="Arial" pitchFamily="34" charset="0"/>
              <a:buChar char="•"/>
            </a:pPr>
            <a:r>
              <a:rPr lang="en-US" sz="2400" dirty="0"/>
              <a:t>Municipal Best Management Practices</a:t>
            </a:r>
          </a:p>
          <a:p>
            <a:pPr>
              <a:buFont typeface="Arial" pitchFamily="34" charset="0"/>
              <a:buChar char="•"/>
            </a:pPr>
            <a:r>
              <a:rPr lang="en-US" sz="2400" dirty="0"/>
              <a:t>Forestry Practices</a:t>
            </a:r>
          </a:p>
          <a:p>
            <a:pPr>
              <a:buFont typeface="Arial" pitchFamily="34" charset="0"/>
              <a:buChar char="•"/>
            </a:pPr>
            <a:r>
              <a:rPr lang="en-US" sz="2400" dirty="0"/>
              <a:t>Land Protection</a:t>
            </a:r>
          </a:p>
          <a:p>
            <a:pPr>
              <a:buFont typeface="Arial" pitchFamily="34" charset="0"/>
              <a:buChar char="•"/>
            </a:pPr>
            <a:r>
              <a:rPr lang="en-US" sz="2400" dirty="0"/>
              <a:t>Local Concerns</a:t>
            </a:r>
          </a:p>
          <a:p>
            <a:endParaRPr lang="en-US" sz="2400" dirty="0"/>
          </a:p>
        </p:txBody>
      </p:sp>
      <p:sp>
        <p:nvSpPr>
          <p:cNvPr id="16" name="Rectangle 15"/>
          <p:cNvSpPr/>
          <p:nvPr/>
        </p:nvSpPr>
        <p:spPr>
          <a:xfrm>
            <a:off x="3200400" y="1524000"/>
            <a:ext cx="2819400" cy="461665"/>
          </a:xfrm>
          <a:prstGeom prst="rect">
            <a:avLst/>
          </a:prstGeom>
        </p:spPr>
        <p:txBody>
          <a:bodyPr wrap="square">
            <a:spAutoFit/>
          </a:bodyPr>
          <a:lstStyle/>
          <a:p>
            <a:pPr algn="ctr">
              <a:buNone/>
            </a:pPr>
            <a:r>
              <a:rPr lang="en-US" sz="2400" dirty="0"/>
              <a:t>Possible Topics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Outreach and Education</a:t>
            </a:r>
          </a:p>
        </p:txBody>
      </p:sp>
      <p:sp>
        <p:nvSpPr>
          <p:cNvPr id="3" name="Content Placeholder 2"/>
          <p:cNvSpPr>
            <a:spLocks noGrp="1"/>
          </p:cNvSpPr>
          <p:nvPr>
            <p:ph idx="1"/>
          </p:nvPr>
        </p:nvSpPr>
        <p:spPr/>
        <p:txBody>
          <a:bodyPr/>
          <a:lstStyle/>
          <a:p>
            <a:pPr algn="ctr">
              <a:buNone/>
            </a:pPr>
            <a:r>
              <a:rPr lang="en-US" dirty="0"/>
              <a:t>Potential Partners – Find Common Goals &amp; Interests</a:t>
            </a:r>
          </a:p>
          <a:p>
            <a:pPr algn="ctr">
              <a:buNone/>
            </a:pPr>
            <a:endParaRPr lang="en-US" dirty="0"/>
          </a:p>
          <a:p>
            <a:r>
              <a:rPr lang="en-US" sz="2000" dirty="0"/>
              <a:t>Teachers</a:t>
            </a:r>
          </a:p>
          <a:p>
            <a:r>
              <a:rPr lang="en-US" sz="2000" dirty="0"/>
              <a:t>Garden clubs</a:t>
            </a:r>
          </a:p>
          <a:p>
            <a:r>
              <a:rPr lang="en-US" sz="2000" dirty="0"/>
              <a:t>Staff in town departments </a:t>
            </a:r>
          </a:p>
          <a:p>
            <a:r>
              <a:rPr lang="en-US" sz="2000" dirty="0"/>
              <a:t>Volunteer interns from local schools and colleges</a:t>
            </a:r>
          </a:p>
          <a:p>
            <a:r>
              <a:rPr lang="en-US" sz="2000" dirty="0"/>
              <a:t>Scouting organizations</a:t>
            </a:r>
          </a:p>
          <a:p>
            <a:r>
              <a:rPr lang="en-US" sz="2000" dirty="0"/>
              <a:t>Senior citizen groups</a:t>
            </a:r>
          </a:p>
          <a:p>
            <a:r>
              <a:rPr lang="en-US" sz="2000" dirty="0"/>
              <a:t>Members of watershed associations</a:t>
            </a:r>
          </a:p>
          <a:p>
            <a:r>
              <a:rPr lang="en-US" sz="2000" dirty="0"/>
              <a:t>Other volunteers from the community</a:t>
            </a:r>
          </a:p>
          <a:p>
            <a:endParaRPr lang="en-US" dirty="0"/>
          </a:p>
          <a:p>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pPr algn="ctr"/>
            <a:r>
              <a:rPr lang="en-US" dirty="0"/>
              <a:t>Multi-Town Coordination</a:t>
            </a:r>
          </a:p>
        </p:txBody>
      </p:sp>
      <p:sp>
        <p:nvSpPr>
          <p:cNvPr id="5" name="Content Placeholder 4"/>
          <p:cNvSpPr>
            <a:spLocks noGrp="1"/>
          </p:cNvSpPr>
          <p:nvPr>
            <p:ph idx="1"/>
          </p:nvPr>
        </p:nvSpPr>
        <p:spPr>
          <a:xfrm>
            <a:off x="457200" y="2057400"/>
            <a:ext cx="8229600" cy="4114800"/>
          </a:xfrm>
        </p:spPr>
        <p:txBody>
          <a:bodyPr>
            <a:normAutofit lnSpcReduction="10000"/>
          </a:bodyPr>
          <a:lstStyle/>
          <a:p>
            <a:pPr>
              <a:buNone/>
            </a:pPr>
            <a:r>
              <a:rPr lang="en-US" dirty="0"/>
              <a:t>Does your aquifer or watershed extend into other communities?</a:t>
            </a:r>
          </a:p>
          <a:p>
            <a:pPr>
              <a:buNone/>
            </a:pPr>
            <a:endParaRPr lang="en-US" dirty="0"/>
          </a:p>
          <a:p>
            <a:r>
              <a:rPr lang="en-US" dirty="0"/>
              <a:t>Exchange copies of aquifer &amp; watershed maps.</a:t>
            </a:r>
          </a:p>
          <a:p>
            <a:r>
              <a:rPr lang="en-US" dirty="0"/>
              <a:t>Form an aquifer and/or watershed protection team.</a:t>
            </a:r>
          </a:p>
          <a:p>
            <a:r>
              <a:rPr lang="en-US" dirty="0"/>
              <a:t>Exchange information and comment on proposed projects in other communities.</a:t>
            </a:r>
          </a:p>
          <a:p>
            <a:r>
              <a:rPr lang="en-US" dirty="0"/>
              <a:t>Ask other municipalities to adopt land use controls.</a:t>
            </a:r>
          </a:p>
          <a:p>
            <a:r>
              <a:rPr lang="en-US" dirty="0"/>
              <a:t>Exchange information about emergency contacts.</a:t>
            </a:r>
          </a:p>
          <a:p>
            <a:endParaRPr lang="en-US" dirty="0"/>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Staffing</a:t>
            </a:r>
          </a:p>
        </p:txBody>
      </p:sp>
      <p:sp>
        <p:nvSpPr>
          <p:cNvPr id="6" name="Content Placeholder 5"/>
          <p:cNvSpPr>
            <a:spLocks noGrp="1"/>
          </p:cNvSpPr>
          <p:nvPr>
            <p:ph idx="1"/>
          </p:nvPr>
        </p:nvSpPr>
        <p:spPr/>
        <p:txBody>
          <a:bodyPr/>
          <a:lstStyle/>
          <a:p>
            <a:r>
              <a:rPr lang="en-US" dirty="0"/>
              <a:t>Do you have enough staff to implement your Source Water Protection Program and conduct inspections, enforcement, and outreach and education?</a:t>
            </a:r>
          </a:p>
          <a:p>
            <a:endParaRPr lang="en-US" dirty="0"/>
          </a:p>
          <a:p>
            <a:r>
              <a:rPr lang="en-US" dirty="0"/>
              <a:t>Do you train staff to protect the water supply?</a:t>
            </a:r>
          </a:p>
          <a:p>
            <a:pPr>
              <a:buNone/>
            </a:pPr>
            <a:endParaRPr lang="en-US" dirty="0"/>
          </a:p>
          <a:p>
            <a:r>
              <a:rPr lang="en-US" dirty="0"/>
              <a:t>Have you designated a staff person to update your Program as needed?</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305800" cy="4724400"/>
          </a:xfrm>
        </p:spPr>
        <p:txBody>
          <a:bodyPr>
            <a:normAutofit fontScale="90000"/>
          </a:bodyPr>
          <a:lstStyle/>
          <a:p>
            <a:pPr algn="ctr"/>
            <a:r>
              <a:rPr lang="en-US" dirty="0"/>
              <a:t/>
            </a:r>
            <a:br>
              <a:rPr lang="en-US" dirty="0"/>
            </a:br>
            <a:r>
              <a:rPr lang="en-US" dirty="0"/>
              <a:t/>
            </a:r>
            <a:br>
              <a:rPr lang="en-US" dirty="0"/>
            </a:br>
            <a:r>
              <a:rPr lang="en-US" dirty="0"/>
              <a:t>Guidance for Developing Local Surface Water &amp; Wellhead</a:t>
            </a:r>
            <a:br>
              <a:rPr lang="en-US" dirty="0"/>
            </a:br>
            <a:r>
              <a:rPr lang="en-US" dirty="0"/>
              <a:t>Protection Plans</a:t>
            </a:r>
            <a:br>
              <a:rPr lang="en-US" dirty="0"/>
            </a:br>
            <a:r>
              <a:rPr lang="en-US" dirty="0"/>
              <a:t/>
            </a:r>
            <a:br>
              <a:rPr lang="en-US" dirty="0"/>
            </a:br>
            <a:r>
              <a:rPr lang="en-US" sz="3600" dirty="0"/>
              <a:t>https://www.mass.gov/lists/groundwater-wellhead-protection-and-surface-water-supplies</a:t>
            </a:r>
            <a:r>
              <a:rPr lang="en-US" dirty="0"/>
              <a:t/>
            </a:r>
            <a:br>
              <a:rPr lang="en-US" dirty="0"/>
            </a:b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pPr algn="ctr"/>
            <a:r>
              <a:rPr lang="en-US" dirty="0"/>
              <a:t/>
            </a:r>
            <a:br>
              <a:rPr lang="en-US" dirty="0"/>
            </a:br>
            <a:r>
              <a:rPr lang="en-US" dirty="0"/>
              <a:t/>
            </a:r>
            <a:br>
              <a:rPr lang="en-US" dirty="0"/>
            </a:br>
            <a:r>
              <a:rPr lang="en-US" sz="4000" dirty="0"/>
              <a:t>MassDEP</a:t>
            </a:r>
            <a:br>
              <a:rPr lang="en-US" sz="4000" dirty="0"/>
            </a:br>
            <a:r>
              <a:rPr lang="en-US" sz="4000" dirty="0"/>
              <a:t>Contacts for Source Water Protection</a:t>
            </a:r>
          </a:p>
        </p:txBody>
      </p:sp>
      <p:sp>
        <p:nvSpPr>
          <p:cNvPr id="3" name="Content Placeholder 2"/>
          <p:cNvSpPr>
            <a:spLocks noGrp="1"/>
          </p:cNvSpPr>
          <p:nvPr>
            <p:ph sz="half" idx="1"/>
          </p:nvPr>
        </p:nvSpPr>
        <p:spPr>
          <a:xfrm>
            <a:off x="533400" y="2133600"/>
            <a:ext cx="4038600" cy="3810000"/>
          </a:xfrm>
        </p:spPr>
        <p:txBody>
          <a:bodyPr>
            <a:normAutofit/>
          </a:bodyPr>
          <a:lstStyle/>
          <a:p>
            <a:pPr algn="ctr">
              <a:buNone/>
            </a:pPr>
            <a:endParaRPr lang="en-US" u="sng" dirty="0"/>
          </a:p>
          <a:p>
            <a:pPr algn="ctr">
              <a:buNone/>
            </a:pPr>
            <a:r>
              <a:rPr lang="en-US" u="sng" dirty="0"/>
              <a:t>Wellhead Protection</a:t>
            </a:r>
          </a:p>
          <a:p>
            <a:endParaRPr lang="en-US" dirty="0"/>
          </a:p>
          <a:p>
            <a:pPr>
              <a:buNone/>
            </a:pPr>
            <a:r>
              <a:rPr lang="en-US" dirty="0"/>
              <a:t>	Catherine Sarafinas-Hamilton</a:t>
            </a:r>
          </a:p>
          <a:p>
            <a:pPr>
              <a:buNone/>
            </a:pPr>
            <a:r>
              <a:rPr lang="en-US" dirty="0"/>
              <a:t>	617-556-1070</a:t>
            </a:r>
          </a:p>
          <a:p>
            <a:pPr>
              <a:buNone/>
            </a:pPr>
            <a:r>
              <a:rPr lang="en-US" dirty="0"/>
              <a:t>	catherine.sarafinas-hamilton@mass.gov</a:t>
            </a:r>
          </a:p>
          <a:p>
            <a:pPr>
              <a:buNone/>
            </a:pPr>
            <a:endParaRPr lang="en-US" dirty="0"/>
          </a:p>
        </p:txBody>
      </p:sp>
      <p:sp>
        <p:nvSpPr>
          <p:cNvPr id="4" name="Content Placeholder 3"/>
          <p:cNvSpPr>
            <a:spLocks noGrp="1"/>
          </p:cNvSpPr>
          <p:nvPr>
            <p:ph sz="half" idx="2"/>
          </p:nvPr>
        </p:nvSpPr>
        <p:spPr>
          <a:xfrm>
            <a:off x="4572000" y="2133600"/>
            <a:ext cx="4038600" cy="3505200"/>
          </a:xfrm>
        </p:spPr>
        <p:txBody>
          <a:bodyPr>
            <a:normAutofit/>
          </a:bodyPr>
          <a:lstStyle/>
          <a:p>
            <a:pPr algn="ctr">
              <a:buNone/>
            </a:pPr>
            <a:endParaRPr lang="en-US" u="sng" dirty="0"/>
          </a:p>
          <a:p>
            <a:pPr algn="ctr">
              <a:buNone/>
            </a:pPr>
            <a:r>
              <a:rPr lang="en-US" u="sng" dirty="0"/>
              <a:t>Surface Water Protection</a:t>
            </a:r>
          </a:p>
          <a:p>
            <a:endParaRPr lang="en-US" dirty="0"/>
          </a:p>
          <a:p>
            <a:pPr>
              <a:buNone/>
            </a:pPr>
            <a:r>
              <a:rPr lang="en-US" dirty="0"/>
              <a:t>	Kathy Romero</a:t>
            </a:r>
          </a:p>
          <a:p>
            <a:pPr>
              <a:buNone/>
            </a:pPr>
            <a:r>
              <a:rPr lang="en-US" dirty="0"/>
              <a:t>	617-292-5727</a:t>
            </a:r>
          </a:p>
          <a:p>
            <a:pPr>
              <a:buNone/>
            </a:pPr>
            <a:r>
              <a:rPr lang="en-US" dirty="0"/>
              <a:t>	kathleen.romero@mass.gov</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normAutofit fontScale="90000"/>
          </a:bodyPr>
          <a:lstStyle/>
          <a:p>
            <a:r>
              <a:rPr lang="en-US" dirty="0"/>
              <a:t>MassDEP Drinking Water Program</a:t>
            </a:r>
          </a:p>
        </p:txBody>
      </p:sp>
      <p:sp>
        <p:nvSpPr>
          <p:cNvPr id="3" name="Content Placeholder 2"/>
          <p:cNvSpPr>
            <a:spLocks noGrp="1"/>
          </p:cNvSpPr>
          <p:nvPr>
            <p:ph idx="1"/>
          </p:nvPr>
        </p:nvSpPr>
        <p:spPr/>
        <p:txBody>
          <a:bodyPr/>
          <a:lstStyle/>
          <a:p>
            <a:pPr algn="ctr">
              <a:buNone/>
            </a:pPr>
            <a:r>
              <a:rPr lang="en-US" dirty="0"/>
              <a:t>Sign up for Drinking Water Program emails by contacting </a:t>
            </a:r>
            <a:r>
              <a:rPr lang="en-US" u="sng" dirty="0">
                <a:solidFill>
                  <a:schemeClr val="accent4"/>
                </a:solidFill>
                <a:hlinkClick r:id="rId3">
                  <a:extLst>
                    <a:ext uri="{A12FA001-AC4F-418D-AE19-62706E023703}">
                      <ahyp:hlinkClr xmlns:ahyp="http://schemas.microsoft.com/office/drawing/2018/hyperlinkcolor" xmlns="" val="tx"/>
                    </a:ext>
                  </a:extLst>
                </a:hlinkClick>
              </a:rPr>
              <a:t>program.director-dwp@mass.gov</a:t>
            </a:r>
            <a:r>
              <a:rPr lang="en-US" dirty="0">
                <a:solidFill>
                  <a:schemeClr val="accent4"/>
                </a:solidFill>
              </a:rPr>
              <a:t> </a:t>
            </a:r>
            <a:r>
              <a:rPr lang="en-US" dirty="0"/>
              <a:t>and typing Sign Me Up for Emails in the subject line.</a:t>
            </a:r>
          </a:p>
          <a:p>
            <a:pPr>
              <a:buNone/>
            </a:pPr>
            <a:endParaRPr lang="en-US" dirty="0"/>
          </a:p>
          <a:p>
            <a:pPr algn="ctr">
              <a:buNone/>
            </a:pPr>
            <a:r>
              <a:rPr lang="en-US" dirty="0"/>
              <a:t>Call the Drinking Water Program at 617-292-5770.</a:t>
            </a:r>
          </a:p>
          <a:p>
            <a:pPr>
              <a:buNone/>
            </a:pPr>
            <a:endParaRPr lang="en-US" dirty="0"/>
          </a:p>
          <a:p>
            <a:pPr algn="ctr">
              <a:buNone/>
            </a:pPr>
            <a:r>
              <a:rPr lang="en-US" dirty="0"/>
              <a:t>Visit the Drinking Water Program web page at </a:t>
            </a:r>
            <a:r>
              <a:rPr lang="en-US" dirty="0">
                <a:solidFill>
                  <a:schemeClr val="accent4"/>
                </a:solidFill>
                <a:hlinkClick r:id="rId4">
                  <a:extLst>
                    <a:ext uri="{A12FA001-AC4F-418D-AE19-62706E023703}">
                      <ahyp:hlinkClr xmlns:ahyp="http://schemas.microsoft.com/office/drawing/2018/hyperlinkcolor" xmlns="" val="tx"/>
                    </a:ext>
                  </a:extLst>
                </a:hlinkClick>
              </a:rPr>
              <a:t>https://www.mass.gov/drinking-water-program</a:t>
            </a:r>
            <a:r>
              <a:rPr lang="en-US" dirty="0"/>
              <a:t>.</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381000" y="838200"/>
            <a:ext cx="8229600" cy="5334000"/>
          </a:xfrm>
        </p:spPr>
        <p:txBody>
          <a:bodyPr>
            <a:normAutofit lnSpcReduction="10000"/>
          </a:bodyPr>
          <a:lstStyle/>
          <a:p>
            <a:pPr marL="0" indent="0" algn="ctr">
              <a:buNone/>
            </a:pPr>
            <a:r>
              <a:rPr lang="en-US" sz="4800" dirty="0">
                <a:latin typeface="+mj-lt"/>
              </a:rPr>
              <a:t>Status of Source Water Protection Program</a:t>
            </a:r>
          </a:p>
          <a:p>
            <a:pPr algn="l"/>
            <a:endParaRPr lang="en-US" sz="3200" dirty="0">
              <a:latin typeface="+mj-lt"/>
            </a:endParaRPr>
          </a:p>
          <a:p>
            <a:pPr algn="l"/>
            <a:r>
              <a:rPr lang="en-US" sz="3200" dirty="0">
                <a:latin typeface="+mj-lt"/>
              </a:rPr>
              <a:t>When did you develop your Source Water Protection Program?</a:t>
            </a:r>
          </a:p>
          <a:p>
            <a:pPr algn="l"/>
            <a:r>
              <a:rPr lang="en-US" sz="3200" dirty="0">
                <a:latin typeface="+mj-lt"/>
              </a:rPr>
              <a:t>Have the conditions in your watershed or aquifer changed since you started the program?</a:t>
            </a:r>
          </a:p>
          <a:p>
            <a:pPr algn="l"/>
            <a:r>
              <a:rPr lang="en-US" sz="3200" dirty="0">
                <a:latin typeface="+mj-lt"/>
              </a:rPr>
              <a:t>Is it time to re-energize your program by updating or adding protection measures? </a:t>
            </a:r>
          </a:p>
          <a:p>
            <a:pPr algn="l">
              <a:buNone/>
            </a:pPr>
            <a:endParaRPr lang="en-US" sz="48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2572512"/>
          </a:xfrm>
        </p:spPr>
        <p:txBody>
          <a:bodyPr>
            <a:normAutofit fontScale="90000"/>
          </a:bodyPr>
          <a:lstStyle/>
          <a:p>
            <a:pPr algn="ctr"/>
            <a:r>
              <a:rPr lang="en-US" dirty="0"/>
              <a:t/>
            </a:r>
            <a:br>
              <a:rPr lang="en-US" dirty="0"/>
            </a:br>
            <a:r>
              <a:rPr lang="en-US" dirty="0"/>
              <a:t/>
            </a:r>
            <a:br>
              <a:rPr lang="en-US" dirty="0"/>
            </a:br>
            <a:r>
              <a:rPr lang="en-US" dirty="0"/>
              <a:t/>
            </a:r>
            <a:br>
              <a:rPr lang="en-US" dirty="0"/>
            </a:br>
            <a:r>
              <a:rPr lang="en-US" dirty="0"/>
              <a:t>Let’s Review the Components of a Source Water Protection (SWP) Program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lstStyle/>
          <a:p>
            <a:pPr algn="ctr"/>
            <a:r>
              <a:rPr lang="en-US" dirty="0"/>
              <a:t>Components of a SWP Program</a:t>
            </a:r>
          </a:p>
        </p:txBody>
      </p:sp>
      <p:sp>
        <p:nvSpPr>
          <p:cNvPr id="3" name="Content Placeholder 2"/>
          <p:cNvSpPr>
            <a:spLocks noGrp="1"/>
          </p:cNvSpPr>
          <p:nvPr>
            <p:ph sz="half" idx="1"/>
          </p:nvPr>
        </p:nvSpPr>
        <p:spPr/>
        <p:txBody>
          <a:bodyPr>
            <a:normAutofit fontScale="92500"/>
          </a:bodyPr>
          <a:lstStyle/>
          <a:p>
            <a:r>
              <a:rPr lang="en-US" dirty="0"/>
              <a:t>Intake &amp; Wellhead Protection</a:t>
            </a:r>
          </a:p>
          <a:p>
            <a:r>
              <a:rPr lang="en-US" dirty="0"/>
              <a:t>Land Protection</a:t>
            </a:r>
          </a:p>
          <a:p>
            <a:r>
              <a:rPr lang="en-US" dirty="0"/>
              <a:t>Land Management</a:t>
            </a:r>
          </a:p>
          <a:p>
            <a:r>
              <a:rPr lang="en-US" dirty="0"/>
              <a:t>Public Access</a:t>
            </a:r>
          </a:p>
          <a:p>
            <a:r>
              <a:rPr lang="en-US" dirty="0"/>
              <a:t>Wildlife Impacts</a:t>
            </a:r>
          </a:p>
          <a:p>
            <a:r>
              <a:rPr lang="en-US" dirty="0"/>
              <a:t>Forestry</a:t>
            </a:r>
          </a:p>
          <a:p>
            <a:r>
              <a:rPr lang="en-US" dirty="0"/>
              <a:t>Invasive Species</a:t>
            </a:r>
          </a:p>
          <a:p>
            <a:r>
              <a:rPr lang="en-US" dirty="0"/>
              <a:t>In-Lake Problems</a:t>
            </a:r>
          </a:p>
          <a:p>
            <a:pPr marL="0" indent="0">
              <a:buNone/>
            </a:pPr>
            <a:endParaRPr lang="en-US" dirty="0"/>
          </a:p>
          <a:p>
            <a:endParaRPr lang="en-US" dirty="0"/>
          </a:p>
        </p:txBody>
      </p:sp>
      <p:sp>
        <p:nvSpPr>
          <p:cNvPr id="4" name="Content Placeholder 3"/>
          <p:cNvSpPr>
            <a:spLocks noGrp="1"/>
          </p:cNvSpPr>
          <p:nvPr>
            <p:ph sz="half" idx="2"/>
          </p:nvPr>
        </p:nvSpPr>
        <p:spPr>
          <a:xfrm>
            <a:off x="4648200" y="1828800"/>
            <a:ext cx="4038600" cy="4434840"/>
          </a:xfrm>
        </p:spPr>
        <p:txBody>
          <a:bodyPr>
            <a:normAutofit fontScale="92500"/>
          </a:bodyPr>
          <a:lstStyle/>
          <a:p>
            <a:r>
              <a:rPr lang="en-US" dirty="0"/>
              <a:t>Water Sampling</a:t>
            </a:r>
          </a:p>
          <a:p>
            <a:r>
              <a:rPr lang="en-US" dirty="0"/>
              <a:t>Local Regulatory Controls</a:t>
            </a:r>
          </a:p>
          <a:p>
            <a:r>
              <a:rPr lang="en-US" dirty="0"/>
              <a:t>Municipal Improvements</a:t>
            </a:r>
          </a:p>
          <a:p>
            <a:r>
              <a:rPr lang="en-US" dirty="0"/>
              <a:t>Emergency Planning</a:t>
            </a:r>
          </a:p>
          <a:p>
            <a:r>
              <a:rPr lang="en-US" dirty="0"/>
              <a:t>Outreach/Education</a:t>
            </a:r>
          </a:p>
          <a:p>
            <a:r>
              <a:rPr lang="en-US" dirty="0"/>
              <a:t>Multi-Town Coordination</a:t>
            </a:r>
          </a:p>
          <a:p>
            <a:r>
              <a:rPr lang="en-US" dirty="0"/>
              <a:t>Staffing</a:t>
            </a:r>
          </a:p>
          <a:p>
            <a:r>
              <a:rPr lang="en-US" dirty="0"/>
              <a:t>Other Local Topics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Intake &amp; Wellhead Protection</a:t>
            </a:r>
          </a:p>
        </p:txBody>
      </p:sp>
      <p:sp>
        <p:nvSpPr>
          <p:cNvPr id="3" name="Content Placeholder 2"/>
          <p:cNvSpPr>
            <a:spLocks noGrp="1"/>
          </p:cNvSpPr>
          <p:nvPr>
            <p:ph idx="1"/>
          </p:nvPr>
        </p:nvSpPr>
        <p:spPr/>
        <p:txBody>
          <a:bodyPr/>
          <a:lstStyle/>
          <a:p>
            <a:endParaRPr lang="en-US" dirty="0"/>
          </a:p>
          <a:p>
            <a:pPr>
              <a:buFont typeface="Arial" pitchFamily="34" charset="0"/>
              <a:buChar char="•"/>
            </a:pPr>
            <a:r>
              <a:rPr lang="en-US" dirty="0"/>
              <a:t>Conduct regular, logged inspections to assure proper maintenance and security at wellheads, surface water intakes, and dams.</a:t>
            </a:r>
          </a:p>
          <a:p>
            <a:pPr>
              <a:buNone/>
            </a:pPr>
            <a:endParaRPr lang="en-US" dirty="0"/>
          </a:p>
          <a:p>
            <a:pPr>
              <a:buFont typeface="Arial" pitchFamily="34" charset="0"/>
              <a:buChar char="•"/>
            </a:pPr>
            <a:r>
              <a:rPr lang="en-US" dirty="0"/>
              <a:t>Post water supply protection signs.</a:t>
            </a:r>
          </a:p>
          <a:p>
            <a:pPr>
              <a:buNone/>
            </a:pPr>
            <a:endParaRPr lang="en-US" dirty="0"/>
          </a:p>
          <a:p>
            <a:pPr>
              <a:buFont typeface="Arial" pitchFamily="34" charset="0"/>
              <a:buChar char="•"/>
            </a:pPr>
            <a:r>
              <a:rPr lang="en-US" dirty="0"/>
              <a:t>Post emergency contact information.</a:t>
            </a:r>
          </a:p>
          <a:p>
            <a:pPr>
              <a:buNone/>
            </a:pPr>
            <a:endParaRPr lang="en-US" dirty="0"/>
          </a:p>
          <a:p>
            <a:pPr>
              <a:buFont typeface="Arial" pitchFamily="34" charset="0"/>
              <a:buChar char="•"/>
            </a:pP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96112"/>
          </a:xfrm>
        </p:spPr>
        <p:txBody>
          <a:bodyPr/>
          <a:lstStyle/>
          <a:p>
            <a:pPr algn="ctr"/>
            <a:r>
              <a:rPr lang="en-US" dirty="0"/>
              <a:t>Land Protection</a:t>
            </a:r>
          </a:p>
        </p:txBody>
      </p:sp>
      <p:sp>
        <p:nvSpPr>
          <p:cNvPr id="3" name="Content Placeholder 2"/>
          <p:cNvSpPr>
            <a:spLocks noGrp="1"/>
          </p:cNvSpPr>
          <p:nvPr>
            <p:ph idx="1"/>
          </p:nvPr>
        </p:nvSpPr>
        <p:spPr>
          <a:xfrm>
            <a:off x="457200" y="1524000"/>
            <a:ext cx="8229600" cy="5181600"/>
          </a:xfrm>
        </p:spPr>
        <p:txBody>
          <a:bodyPr>
            <a:normAutofit/>
          </a:bodyPr>
          <a:lstStyle/>
          <a:p>
            <a:pPr algn="ctr">
              <a:buNone/>
            </a:pPr>
            <a:r>
              <a:rPr lang="en-US" sz="2400" u="sng" dirty="0"/>
              <a:t>Acquiring Land and Conservation Restrictions (CRs)</a:t>
            </a:r>
          </a:p>
          <a:p>
            <a:pPr lvl="1">
              <a:buFont typeface="Courier New" pitchFamily="49" charset="0"/>
              <a:buChar char="o"/>
            </a:pPr>
            <a:r>
              <a:rPr lang="en-US" sz="1900" dirty="0"/>
              <a:t>Contact landowners re:  their interest</a:t>
            </a:r>
          </a:p>
          <a:p>
            <a:pPr lvl="1">
              <a:buFont typeface="Courier New" pitchFamily="49" charset="0"/>
              <a:buChar char="o"/>
            </a:pPr>
            <a:r>
              <a:rPr lang="en-US" sz="1900" dirty="0"/>
              <a:t>Negotiate terms</a:t>
            </a:r>
          </a:p>
          <a:p>
            <a:pPr lvl="1">
              <a:buFont typeface="Courier New" pitchFamily="49" charset="0"/>
              <a:buChar char="o"/>
            </a:pPr>
            <a:r>
              <a:rPr lang="en-US" sz="1900" dirty="0"/>
              <a:t>Conduct a baseline survey of land conditions, uses, etc.</a:t>
            </a:r>
          </a:p>
          <a:p>
            <a:pPr lvl="1">
              <a:buFont typeface="Courier New" pitchFamily="49" charset="0"/>
              <a:buChar char="o"/>
            </a:pPr>
            <a:r>
              <a:rPr lang="en-US" sz="1900" dirty="0"/>
              <a:t>Proceed with acquisition (MassDEP must pre-approve) </a:t>
            </a:r>
          </a:p>
          <a:p>
            <a:pPr lvl="1">
              <a:buFont typeface="Courier New" pitchFamily="49" charset="0"/>
              <a:buChar char="o"/>
            </a:pPr>
            <a:r>
              <a:rPr lang="en-US" sz="1900" dirty="0"/>
              <a:t>Record all related documents and plans</a:t>
            </a:r>
          </a:p>
          <a:p>
            <a:pPr lvl="1">
              <a:buNone/>
            </a:pPr>
            <a:r>
              <a:rPr lang="en-US" sz="1900" dirty="0"/>
              <a:t>				</a:t>
            </a:r>
            <a:r>
              <a:rPr lang="en-US" u="sng" dirty="0"/>
              <a:t>Partnerships</a:t>
            </a:r>
          </a:p>
          <a:p>
            <a:pPr lvl="1">
              <a:buFont typeface="Courier New" pitchFamily="49" charset="0"/>
              <a:buChar char="o"/>
            </a:pPr>
            <a:r>
              <a:rPr lang="en-US" sz="1900" dirty="0"/>
              <a:t>Partner with other groups to research and write applications, to contribute funds and to help manage the lands for water supply protection.</a:t>
            </a:r>
          </a:p>
          <a:p>
            <a:pPr algn="ctr">
              <a:buNone/>
            </a:pPr>
            <a:r>
              <a:rPr lang="en-US" sz="2400" u="sng" dirty="0"/>
              <a:t>Grant Program for Massachusetts Public Water Suppliers</a:t>
            </a:r>
          </a:p>
          <a:p>
            <a:pPr algn="ctr">
              <a:buNone/>
            </a:pPr>
            <a:r>
              <a:rPr lang="en-US" sz="2400" u="sng" dirty="0"/>
              <a:t>https://</a:t>
            </a:r>
            <a:r>
              <a:rPr lang="en-US" sz="2400" u="sng" dirty="0" smtClean="0"/>
              <a:t>www.mass.gov/service-details/drinking-water-supply-protection-grant-program</a:t>
            </a:r>
            <a:endParaRPr lang="en-US" sz="2400"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normAutofit/>
          </a:bodyPr>
          <a:lstStyle/>
          <a:p>
            <a:pPr algn="ctr"/>
            <a:r>
              <a:rPr lang="en-US" sz="4800" dirty="0"/>
              <a:t>Managing Lands That You Own</a:t>
            </a:r>
          </a:p>
        </p:txBody>
      </p:sp>
      <p:sp>
        <p:nvSpPr>
          <p:cNvPr id="3" name="Content Placeholder 2"/>
          <p:cNvSpPr>
            <a:spLocks noGrp="1"/>
          </p:cNvSpPr>
          <p:nvPr>
            <p:ph idx="1"/>
          </p:nvPr>
        </p:nvSpPr>
        <p:spPr>
          <a:xfrm>
            <a:off x="457200" y="2286000"/>
            <a:ext cx="8229600" cy="4465320"/>
          </a:xfrm>
        </p:spPr>
        <p:txBody>
          <a:bodyPr>
            <a:normAutofit/>
          </a:bodyPr>
          <a:lstStyle/>
          <a:p>
            <a:r>
              <a:rPr lang="en-US" dirty="0"/>
              <a:t>Decide whether or not to allow public access.</a:t>
            </a:r>
          </a:p>
          <a:p>
            <a:endParaRPr lang="en-US" dirty="0"/>
          </a:p>
          <a:p>
            <a:r>
              <a:rPr lang="en-US" dirty="0"/>
              <a:t>Do you have staff &amp; funds to oversee public access?</a:t>
            </a:r>
          </a:p>
          <a:p>
            <a:endParaRPr lang="en-US" dirty="0"/>
          </a:p>
          <a:p>
            <a:r>
              <a:rPr lang="en-US" dirty="0"/>
              <a:t>There is no public access allowed in the Zone I.</a:t>
            </a:r>
          </a:p>
        </p:txBody>
      </p:sp>
      <p:pic>
        <p:nvPicPr>
          <p:cNvPr id="1035" name="Picture 11" descr="C:\Users\KRomero\AppData\Local\Microsoft\Windows\Temporary Internet Files\Content.IE5\07LA2H7X\hiker_with_binoculars[1].gif"/>
          <p:cNvPicPr>
            <a:picLocks noChangeAspect="1" noChangeArrowheads="1"/>
          </p:cNvPicPr>
          <p:nvPr/>
        </p:nvPicPr>
        <p:blipFill>
          <a:blip r:embed="rId3" cstate="print"/>
          <a:srcRect/>
          <a:stretch>
            <a:fillRect/>
          </a:stretch>
        </p:blipFill>
        <p:spPr bwMode="auto">
          <a:xfrm>
            <a:off x="6892413" y="4648200"/>
            <a:ext cx="1828800" cy="179520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a:bodyPr>
          <a:lstStyle/>
          <a:p>
            <a:pPr algn="ctr"/>
            <a:r>
              <a:rPr lang="en-US" sz="4000" dirty="0"/>
              <a:t>Public Access on PWS Lands</a:t>
            </a:r>
          </a:p>
        </p:txBody>
      </p:sp>
      <p:sp>
        <p:nvSpPr>
          <p:cNvPr id="3" name="Content Placeholder 2"/>
          <p:cNvSpPr>
            <a:spLocks noGrp="1"/>
          </p:cNvSpPr>
          <p:nvPr>
            <p:ph idx="1"/>
          </p:nvPr>
        </p:nvSpPr>
        <p:spPr>
          <a:xfrm>
            <a:off x="457200" y="1524000"/>
            <a:ext cx="8229600" cy="4389120"/>
          </a:xfrm>
        </p:spPr>
        <p:txBody>
          <a:bodyPr>
            <a:normAutofit fontScale="92500" lnSpcReduction="20000"/>
          </a:bodyPr>
          <a:lstStyle/>
          <a:p>
            <a:pPr>
              <a:buNone/>
            </a:pPr>
            <a:r>
              <a:rPr lang="en-US" dirty="0"/>
              <a:t>Do you have problems with people, dogs, horses, off-road vehicles, illegal dumping, trash, or erosion?</a:t>
            </a:r>
          </a:p>
          <a:p>
            <a:pPr>
              <a:buNone/>
            </a:pPr>
            <a:endParaRPr lang="en-US" dirty="0"/>
          </a:p>
          <a:p>
            <a:pPr>
              <a:buNone/>
            </a:pPr>
            <a:r>
              <a:rPr lang="en-US" dirty="0"/>
              <a:t>To control public access/recreation:</a:t>
            </a:r>
          </a:p>
          <a:p>
            <a:r>
              <a:rPr lang="en-US" dirty="0"/>
              <a:t>Replace missing signs</a:t>
            </a:r>
          </a:p>
          <a:p>
            <a:r>
              <a:rPr lang="en-US" dirty="0"/>
              <a:t>Reroute trails away from unstable soils, steep slopes, and other vulnerable areas. </a:t>
            </a:r>
          </a:p>
          <a:p>
            <a:r>
              <a:rPr lang="en-US" dirty="0"/>
              <a:t>Block off vulnerable areas to people and vehicles</a:t>
            </a:r>
          </a:p>
          <a:p>
            <a:r>
              <a:rPr lang="en-US" dirty="0"/>
              <a:t>Replant eroded areas</a:t>
            </a:r>
          </a:p>
          <a:p>
            <a:r>
              <a:rPr lang="en-US" dirty="0"/>
              <a:t>Create well-defined parking areas</a:t>
            </a:r>
          </a:p>
          <a:p>
            <a:r>
              <a:rPr lang="en-US" dirty="0"/>
              <a:t>Educate the public</a:t>
            </a:r>
          </a:p>
          <a:p>
            <a:r>
              <a:rPr lang="en-US" dirty="0"/>
              <a:t>Develop a trail adoption program</a:t>
            </a:r>
          </a:p>
          <a:p>
            <a:endParaRPr lang="en-US" dirty="0"/>
          </a:p>
          <a:p>
            <a:endParaRPr lang="en-US" dirty="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5301</TotalTime>
  <Words>3565</Words>
  <Application>Microsoft Office PowerPoint</Application>
  <PresentationFormat>On-screen Show (4:3)</PresentationFormat>
  <Paragraphs>395</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Massachusetts Department of Environmental Protection</vt:lpstr>
      <vt:lpstr>      Checking In On Your Source Water Protection Program</vt:lpstr>
      <vt:lpstr>PowerPoint Presentation</vt:lpstr>
      <vt:lpstr>   Let’s Review the Components of a Source Water Protection (SWP) Program </vt:lpstr>
      <vt:lpstr>Components of a SWP Program</vt:lpstr>
      <vt:lpstr>Intake &amp; Wellhead Protection</vt:lpstr>
      <vt:lpstr>Land Protection</vt:lpstr>
      <vt:lpstr>Managing Lands That You Own</vt:lpstr>
      <vt:lpstr>Public Access on PWS Lands</vt:lpstr>
      <vt:lpstr>Conservation Restrictions</vt:lpstr>
      <vt:lpstr>Wildlife Impacts</vt:lpstr>
      <vt:lpstr>Forestry on PWS Lands</vt:lpstr>
      <vt:lpstr>Invasive Species</vt:lpstr>
      <vt:lpstr>Stormwater  Problems at Reservoirs, River Intakes &amp; Groundwater Wells</vt:lpstr>
      <vt:lpstr>Water Sampling</vt:lpstr>
      <vt:lpstr>Local Regulatory Controls</vt:lpstr>
      <vt:lpstr>Municipal Improvements</vt:lpstr>
      <vt:lpstr>    Emergency Planning</vt:lpstr>
      <vt:lpstr>Outreach and Education</vt:lpstr>
      <vt:lpstr>   Outreach and Education</vt:lpstr>
      <vt:lpstr>Outreach and Education</vt:lpstr>
      <vt:lpstr>Multi-Town Coordination</vt:lpstr>
      <vt:lpstr>Staffing</vt:lpstr>
      <vt:lpstr>  Guidance for Developing Local Surface Water &amp; Wellhead Protection Plans  https://www.mass.gov/lists/groundwater-wellhead-protection-and-surface-water-supplies </vt:lpstr>
      <vt:lpstr>  MassDEP Contacts for Source Water Protection</vt:lpstr>
      <vt:lpstr>MassDEP Drinking Water Program</vt:lpstr>
    </vt:vector>
  </TitlesOfParts>
  <Company>EOEEA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Checking In On Your Source Water Protection Program</dc:title>
  <dc:creator>kromero</dc:creator>
  <cp:lastModifiedBy>jture</cp:lastModifiedBy>
  <cp:revision>632</cp:revision>
  <cp:lastPrinted>2017-07-03T12:52:22Z</cp:lastPrinted>
  <dcterms:created xsi:type="dcterms:W3CDTF">2015-10-01T13:03:19Z</dcterms:created>
  <dcterms:modified xsi:type="dcterms:W3CDTF">2019-07-30T13:13:16Z</dcterms:modified>
</cp:coreProperties>
</file>