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66397" autoAdjust="0"/>
  </p:normalViewPr>
  <p:slideViewPr>
    <p:cSldViewPr snapToGrid="0" snapToObjects="1">
      <p:cViewPr varScale="1">
        <p:scale>
          <a:sx n="39" d="100"/>
          <a:sy n="39" d="100"/>
        </p:scale>
        <p:origin x="-143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1/27/2022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Notas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r>
              <a:rPr lang="es-ES" sz="1200" kern="1200" dirty="0" smtClean="0">
                <a:solidFill>
                  <a:schemeClr val="tx1"/>
                </a:solidFill>
                <a:effectLst/>
                <a:latin typeface="+mn-lt"/>
                <a:ea typeface="+mn-ea"/>
                <a:cs typeface="+mn-cs"/>
              </a:rPr>
              <a:t>Principales</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ctualizaciones desde la versión anterior (actualizado</a:t>
            </a:r>
            <a:r>
              <a:rPr lang="es-ES" sz="1200" kern="1200" baseline="0" dirty="0" smtClean="0">
                <a:solidFill>
                  <a:schemeClr val="tx1"/>
                </a:solidFill>
                <a:effectLst/>
                <a:latin typeface="+mn-lt"/>
                <a:ea typeface="+mn-ea"/>
                <a:cs typeface="+mn-cs"/>
              </a:rPr>
              <a:t> el 6/01</a:t>
            </a:r>
            <a:r>
              <a:rPr lang="es-E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Información actualizada sobre la elegibilidad de la dosis de refuerzo para las personas que recibieron la vacuna Moderna (diapositiva 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0" i="0">
                <a:solidFill>
                  <a:srgbClr val="000000"/>
                </a:solidFill>
                <a:latin typeface="Open Sans" panose="020B0606030504020204" pitchFamily="34" charset="0"/>
              </a:rPr>
              <a:t>Si su hijo presenta una reacción alérgica grave después de vacunarse contra el COVID-19, los proveedores de vacunas pueden atenderlo rápidamente y llamar a los servicios médicos de emergencia, en caso de ser necesario.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algn="l"/>
            <a:r>
              <a:rPr lang="es-US" b="0" i="0">
                <a:solidFill>
                  <a:srgbClr val="000000"/>
                </a:solidFill>
                <a:latin typeface="Open Sans" panose="020B0606030504020204" pitchFamily="34" charset="0"/>
              </a:rPr>
              <a:t>Consulte con el proveedor de atención médica de su hijo sobre el uso de un analgésico sin aspirina y otras medidas que puede tomar en casa después de que su hijo se vacune. Por lo general,</a:t>
            </a:r>
            <a:r>
              <a:rPr lang="es-US" b="1" i="0">
                <a:solidFill>
                  <a:srgbClr val="000000"/>
                </a:solidFill>
                <a:latin typeface="Open Sans" panose="020B0606030504020204" pitchFamily="34" charset="0"/>
              </a:rPr>
              <a:t> no se recomienda</a:t>
            </a:r>
            <a:r>
              <a:rPr lang="es-US" i="0">
                <a:solidFill>
                  <a:srgbClr val="000000"/>
                </a:solidFill>
                <a:latin typeface="Open Sans" panose="020B0606030504020204" pitchFamily="34" charset="0"/>
              </a:rPr>
              <a:t> </a:t>
            </a:r>
            <a:r>
              <a:rPr lang="es-US" b="0" i="0">
                <a:solidFill>
                  <a:srgbClr val="000000"/>
                </a:solidFill>
                <a:latin typeface="Open Sans" panose="020B0606030504020204" pitchFamily="34" charset="0"/>
              </a:rPr>
              <a:t>el consumo de aspirina en niños y adolescentes menores de 18 años. Para aliviar las molestias, se puede colocar un paño fresco y húmedo en la zona en que se colocó la inyección.</a:t>
            </a:r>
          </a:p>
          <a:p>
            <a:r>
              <a:rPr lang="es-US"/>
              <a:t/>
            </a:r>
            <a:br>
              <a:rPr lang="es-US"/>
            </a:br>
            <a:endParaRPr lang="es-US"/>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b="0" i="0">
                <a:solidFill>
                  <a:srgbClr val="000000"/>
                </a:solidFill>
                <a:latin typeface="Open Sans" panose="020B0606030504020204" pitchFamily="34" charset="0"/>
              </a:rPr>
              <a:t> </a:t>
            </a:r>
          </a:p>
          <a:p>
            <a:r>
              <a:rPr lang="es-US"/>
              <a:t/>
            </a:r>
            <a:br>
              <a:rPr lang="es-US"/>
            </a:br>
            <a:endParaRPr lang="es-US"/>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a:solidFill>
                  <a:schemeClr val="tx1"/>
                </a:solidFill>
                <a:latin typeface="+mn-lt"/>
                <a:ea typeface="+mn-ea"/>
                <a:cs typeface="+mn-cs"/>
              </a:rPr>
              <a:t>A pesar de que existe una pequeña posibilidad de que las vacunas contra el COVID-19 puedan provocar una reacción alérgica grave, por lo general, se produce entre unos minutos y una hora después de vacunarse. </a:t>
            </a:r>
          </a:p>
          <a:p>
            <a:endParaRPr lang="en-US" sz="1200" kern="1200" dirty="0">
              <a:solidFill>
                <a:schemeClr val="tx1"/>
              </a:solidFill>
              <a:effectLst/>
              <a:latin typeface="+mn-lt"/>
              <a:ea typeface="+mn-ea"/>
              <a:cs typeface="+mn-cs"/>
            </a:endParaRPr>
          </a:p>
          <a:p>
            <a:r>
              <a:rPr lang="es-US" sz="1200" b="0" i="0" u="none" strike="noStrike" baseline="0">
                <a:solidFill>
                  <a:schemeClr val="tx1"/>
                </a:solidFill>
                <a:latin typeface="+mn-lt"/>
                <a:ea typeface="+mn-ea"/>
                <a:cs typeface="+mn-cs"/>
              </a:rPr>
              <a:t>Los síntomas de una reacción alérgica grave pueden ser: </a:t>
            </a:r>
          </a:p>
          <a:p>
            <a:r>
              <a:rPr lang="es-US" sz="1200" b="0" i="0" u="none" strike="noStrike" baseline="0">
                <a:solidFill>
                  <a:schemeClr val="tx1"/>
                </a:solidFill>
                <a:latin typeface="+mn-lt"/>
                <a:ea typeface="+mn-ea"/>
                <a:cs typeface="+mn-cs"/>
              </a:rPr>
              <a:t>• Dificultad para respirar </a:t>
            </a:r>
          </a:p>
          <a:p>
            <a:r>
              <a:rPr lang="es-US" sz="1200" b="0" i="0" u="none" strike="noStrike" baseline="0">
                <a:solidFill>
                  <a:schemeClr val="tx1"/>
                </a:solidFill>
                <a:latin typeface="+mn-lt"/>
                <a:ea typeface="+mn-ea"/>
                <a:cs typeface="+mn-cs"/>
              </a:rPr>
              <a:t>• Hinchazón de la cara y garganta </a:t>
            </a:r>
          </a:p>
          <a:p>
            <a:r>
              <a:rPr lang="es-US" sz="1200" b="0" i="0" u="none" strike="noStrike" baseline="0">
                <a:solidFill>
                  <a:schemeClr val="tx1"/>
                </a:solidFill>
                <a:latin typeface="+mn-lt"/>
                <a:ea typeface="+mn-ea"/>
                <a:cs typeface="+mn-cs"/>
              </a:rPr>
              <a:t>• Aceleración del ritmo cardíaco </a:t>
            </a:r>
          </a:p>
          <a:p>
            <a:r>
              <a:rPr lang="es-US" sz="1200" b="0" i="0" u="none" strike="noStrike" baseline="0">
                <a:solidFill>
                  <a:schemeClr val="tx1"/>
                </a:solidFill>
                <a:latin typeface="+mn-lt"/>
                <a:ea typeface="+mn-ea"/>
                <a:cs typeface="+mn-cs"/>
              </a:rPr>
              <a:t>• Sarpullido en todo el cuerpo </a:t>
            </a:r>
          </a:p>
          <a:p>
            <a:r>
              <a:rPr lang="es-US" sz="1200" b="0" i="0" u="none" strike="noStrike" baseline="0">
                <a:solidFill>
                  <a:schemeClr val="tx1"/>
                </a:solidFill>
                <a:latin typeface="+mn-lt"/>
                <a:ea typeface="+mn-ea"/>
                <a:cs typeface="+mn-cs"/>
              </a:rPr>
              <a:t>• Mareos y debilidad </a:t>
            </a:r>
          </a:p>
          <a:p>
            <a:endParaRPr lang="en-US" sz="1200" kern="1200" dirty="0">
              <a:solidFill>
                <a:schemeClr val="tx1"/>
              </a:solidFill>
              <a:effectLst/>
              <a:latin typeface="+mn-lt"/>
              <a:ea typeface="+mn-ea"/>
              <a:cs typeface="+mn-cs"/>
            </a:endParaRPr>
          </a:p>
          <a:p>
            <a:r>
              <a:rPr lang="es-US" sz="1200">
                <a:solidFill>
                  <a:schemeClr val="tx1"/>
                </a:solidFill>
                <a:latin typeface="+mn-lt"/>
                <a:ea typeface="+mn-ea"/>
                <a:cs typeface="+mn-cs"/>
              </a:rPr>
              <a:t>Si su hijo tiene antecedentes de reacciones alérgicas, es posible que el vacunador le pida que permanezca por más tiempo en el lugar donde se vacunó para hacer un seguimiento posterior.</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Fuente:  https://www.cdc.gov/coronavirus/2019-ncov/vaccines/faq-children.html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a:solidFill>
                  <a:schemeClr val="tx1"/>
                </a:solidFill>
                <a:latin typeface="+mn-lt"/>
                <a:ea typeface="+mn-ea"/>
                <a:cs typeface="+mn-cs"/>
              </a:rPr>
              <a:t>Las vacunas le enseñan a nuestro sistema inmunitario a luchar contra un virus específico. Cooperan con las defensas naturales del organismo para desarrollar la inmunidad a las enfermedades de forma segura.  Para cumplir su función, la vacuna contra el COVID-19 no necesita entrar en el núcleo de la célula, que es donde se guarda nuestro ADN. Eso quiere decir que la vacuna no interactúa con nuestro ADN en absoluto y no tiene forma de alterarlo. </a:t>
            </a:r>
          </a:p>
          <a:p>
            <a:r>
              <a:rPr lang="es-US" sz="1200">
                <a:solidFill>
                  <a:schemeClr val="tx1"/>
                </a:solidFill>
                <a:latin typeface="+mn-lt"/>
                <a:ea typeface="+mn-ea"/>
                <a:cs typeface="+mn-cs"/>
              </a:rPr>
              <a:t> </a:t>
            </a:r>
          </a:p>
          <a:p>
            <a:r>
              <a:rPr lang="es-US" sz="1200">
                <a:solidFill>
                  <a:schemeClr val="tx1"/>
                </a:solidFill>
                <a:latin typeface="+mn-lt"/>
                <a:ea typeface="+mn-ea"/>
                <a:cs typeface="+mn-cs"/>
              </a:rPr>
              <a:t>Una vez finalizado el proceso, nuestro cuerpo habrá aprendido a protegerse contra futuros contagios. Lo que nos protege del contagio si el virus real entra en nuestro cuerpo es la respuesta inmunológica y la producción de anticuerpos. (Fuente: </a:t>
            </a:r>
            <a:r>
              <a:rPr lang="es-US" sz="1200" u="sng">
                <a:solidFill>
                  <a:schemeClr val="tx1"/>
                </a:solidFill>
                <a:latin typeface="+mn-lt"/>
                <a:ea typeface="+mn-ea"/>
                <a:cs typeface="+mn-cs"/>
              </a:rPr>
              <a:t>https://www.cdc.gov/coronavirus/2019-ncov/vaccines/facts.html)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es-US" sz="1800">
                <a:latin typeface="Calibri" panose="020F0502020204030204" pitchFamily="34" charset="0"/>
                <a:ea typeface="Times New Roman" panose="02020603050405020304" pitchFamily="18" charset="0"/>
                <a:cs typeface="Times New Roman" panose="02020603050405020304" pitchFamily="18" charset="0"/>
              </a:rPr>
              <a:t>Observaciones acerca de Ómicron (fuente:  https://www.cdc.gov/coronavirus/2019-ncov/variants/about-variants.html)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US" b="0" i="0">
                <a:solidFill>
                  <a:srgbClr val="000000"/>
                </a:solidFill>
                <a:latin typeface="Open Sans" panose="020B0606030504020204" pitchFamily="34" charset="0"/>
              </a:rPr>
              <a:t>Las primeras pruebas sugieren que las personas que cuentan con el esquema de vacunación completo y se han contagiado de la variante Ómicron pueden transmitir el virus a otras personas.</a:t>
            </a:r>
          </a:p>
          <a:p>
            <a:pPr marL="171450" indent="-171450">
              <a:buFont typeface="Arial" panose="020B0604020202020204" pitchFamily="34" charset="0"/>
              <a:buChar char="•"/>
            </a:pPr>
            <a:r>
              <a:rPr lang="es-US" b="0" i="0">
                <a:solidFill>
                  <a:srgbClr val="000000"/>
                </a:solidFill>
                <a:latin typeface="Open Sans" panose="020B0606030504020204" pitchFamily="34" charset="0"/>
              </a:rPr>
              <a:t>La reciente aparición de la variante Ómicron recalca aún más la importancia de la vacunación y los refuerzos.</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800">
                <a:latin typeface="Calibri" panose="020F0502020204030204" pitchFamily="34" charset="0"/>
                <a:ea typeface="Calibri" panose="020F0502020204030204" pitchFamily="34" charset="0"/>
              </a:rPr>
              <a:t>Puede elegir la dosis de refuerzo que desee. Algunas personas prefieren el tipo que recibieron en un principio, mientras que otras prefieren otro tipo de dosis de refuerzo.</a:t>
            </a:r>
          </a:p>
          <a:p>
            <a:pPr marL="171450" indent="-171450">
              <a:buFont typeface="Arial" panose="020B0604020202020204" pitchFamily="34" charset="0"/>
              <a:buChar char="•"/>
            </a:pPr>
            <a:r>
              <a:rPr lang="es-US" b="0" i="0">
                <a:solidFill>
                  <a:srgbClr val="141414"/>
                </a:solidFill>
                <a:latin typeface="Noto Sans VF"/>
              </a:rPr>
              <a:t>Los efectos secundarios tras la aplicación de la dosis de refuerzo son similares a los de la segunda dosis.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a:t>Incluso si no recibe una dosis de refuerzo, se considera que presenta el esquema de vacunación completo.</a:t>
            </a:r>
          </a:p>
          <a:p>
            <a:pPr marL="171450" indent="-171450">
              <a:buFont typeface="Arial" panose="020B0604020202020204" pitchFamily="34" charset="0"/>
              <a:buChar char="•"/>
            </a:pPr>
            <a:r>
              <a:rPr lang="es-US" b="0" i="0">
                <a:solidFill>
                  <a:srgbClr val="141414"/>
                </a:solidFill>
                <a:latin typeface="Noto Sans VF"/>
              </a:rPr>
              <a:t>Puede recibir la vacuna contra el COVID-19 y otras vacunas, como la de la gripe o la del herpes zóster, al mismo tiempo o en fechas cercanas.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1200">
                <a:latin typeface="Calibri" panose="020F0502020204030204" pitchFamily="34" charset="0"/>
                <a:cs typeface="Calibri" panose="020F0502020204030204" pitchFamily="34" charset="0"/>
              </a:rPr>
              <a:t>No necesita un documento de identidad ni un seguro médico y no tiene que presentar la tarjeta de vacunación.  </a:t>
            </a:r>
          </a:p>
          <a:p>
            <a:pPr marL="171450" indent="-171450">
              <a:buFont typeface="Arial" panose="020B0604020202020204" pitchFamily="34" charset="0"/>
              <a:buChar char="•"/>
            </a:pPr>
            <a:r>
              <a:rPr lang="es-US"/>
              <a:t>Si desea ver las respuestas a las preguntas más frecuentes sobre las dosis de refuerzo, visite: </a:t>
            </a:r>
            <a:r>
              <a:rPr lang="es-US" b="1"/>
              <a:t>https://www.mass.gov/info-details/covid-19-booster-frequently-asked-questions </a:t>
            </a: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SzPts val="1400"/>
              <a:buFontTx/>
              <a:buChar char="-"/>
            </a:pPr>
            <a:r>
              <a:rPr lang="es-US" sz="1200">
                <a:solidFill>
                  <a:schemeClr val="tx1"/>
                </a:solidFill>
                <a:latin typeface="+mn-lt"/>
                <a:ea typeface="+mn-ea"/>
                <a:cs typeface="+mn-cs"/>
              </a:rPr>
              <a:t>Estos métodos también son válidos para las personas que quieran aplicarse la dosis de refuerzo.</a:t>
            </a:r>
          </a:p>
          <a:p>
            <a:pPr marL="171450" marR="0" lvl="0" indent="-171450">
              <a:lnSpc>
                <a:spcPct val="107000"/>
              </a:lnSpc>
              <a:spcBef>
                <a:spcPts val="0"/>
              </a:spcBef>
              <a:spcAft>
                <a:spcPts val="0"/>
              </a:spcAft>
              <a:buSzPts val="1400"/>
              <a:buFontTx/>
              <a:buChar char="-"/>
            </a:pPr>
            <a:r>
              <a:rPr lang="es-US" sz="1200">
                <a:solidFill>
                  <a:schemeClr val="tx1"/>
                </a:solidFill>
                <a:latin typeface="+mn-lt"/>
                <a:ea typeface="+mn-ea"/>
                <a:cs typeface="+mn-cs"/>
              </a:rPr>
              <a:t>La línea de recursos de programación está destinada a las personas que no tienen acceso a Internet. Está disponible en 100 idiomas. Los representantes tienen el mismo acceso a las citas que aparecen en la página web pública. Su horario de atención es:</a:t>
            </a:r>
          </a:p>
          <a:p>
            <a:pPr marL="628650" lvl="1" indent="-171450">
              <a:buFontTx/>
              <a:buChar char="-"/>
            </a:pPr>
            <a:r>
              <a:rPr lang="es-US" sz="1200">
                <a:ea typeface="Calibri" panose="020F0502020204030204" pitchFamily="34" charset="0"/>
                <a:cs typeface="Times New Roman" panose="02020603050405020304" pitchFamily="18" charset="0"/>
              </a:rPr>
              <a:t>de lunes a jueves de 8:30 a. m. a 8:00 p. m.</a:t>
            </a:r>
          </a:p>
          <a:p>
            <a:pPr marL="628650" lvl="1" indent="-171450">
              <a:buFontTx/>
              <a:buChar char="-"/>
            </a:pPr>
            <a:r>
              <a:rPr lang="es-US" sz="1200">
                <a:ea typeface="Calibri" panose="020F0502020204030204" pitchFamily="34" charset="0"/>
                <a:cs typeface="Times New Roman" panose="02020603050405020304" pitchFamily="18" charset="0"/>
              </a:rPr>
              <a:t>de viernes a domingo de 8:30 a. m. a 5:00 p. m.</a:t>
            </a:r>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a:latin typeface="Calibri" panose="020F0502020204030204" pitchFamily="34" charset="0"/>
                <a:cs typeface="Calibri" panose="020F0502020204030204" pitchFamily="34" charset="0"/>
              </a:rPr>
              <a:t>El seguro médico (incluidos Medicare y Medicaid) cubrirá los gastos de la administración de la vacuna. Traiga su tarjeta de seguro médico, en caso de que la tenga. Usted no tendrá que pagar por su seguro.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a:latin typeface="Calibri" panose="020F0502020204030204" pitchFamily="34" charset="0"/>
                <a:cs typeface="Calibri" panose="020F0502020204030204" pitchFamily="34" charset="0"/>
              </a:rPr>
              <a:t>Los proveedores de atención médica también pueden recibir un reembolso del gobierno federal por los gastos de la administración de la vacuna a los inmigrantes indocumentados.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b="0" i="0">
                <a:solidFill>
                  <a:srgbClr val="000000"/>
                </a:solidFill>
                <a:latin typeface="Open Sans"/>
              </a:rPr>
              <a:t>Fuentes: </a:t>
            </a:r>
          </a:p>
          <a:p>
            <a:endParaRPr lang="en-US" b="0" i="0" dirty="0">
              <a:solidFill>
                <a:srgbClr val="000000"/>
              </a:solidFill>
              <a:effectLst/>
              <a:latin typeface="Open Sans"/>
            </a:endParaRPr>
          </a:p>
          <a:p>
            <a:r>
              <a:rPr lang="es-US"/>
              <a:t>https://www.cdc.gov/vaccines/hcp/conversations/understanding-vacc-work.html </a:t>
            </a:r>
          </a:p>
          <a:p>
            <a:endParaRPr lang="en-US" dirty="0"/>
          </a:p>
          <a:p>
            <a:r>
              <a:rPr lang="es-US"/>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t>Fuente: https://www.cdc.gov/coronavirus/2019-ncov/vaccines/recommendations/children-teens.html </a:t>
            </a:r>
            <a:br>
              <a:rPr lang="es-US"/>
            </a:br>
            <a:endParaRPr lang="es-US"/>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800">
                <a:latin typeface="Calibri" panose="020F0502020204030204" pitchFamily="34" charset="0"/>
                <a:cs typeface="Calibri" panose="020F0502020204030204" pitchFamily="34" charset="0"/>
              </a:rPr>
              <a:t>La vacuna de Pfizer ha sido autorizada para personas mayores de 5 años y tiene aprobación total para personas mayores de 16 años.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800" b="1" u="none">
                <a:solidFill>
                  <a:srgbClr val="008080"/>
                </a:solidFill>
                <a:latin typeface="Calibri" panose="020F0502020204030204" pitchFamily="34" charset="0"/>
                <a:ea typeface="Times New Roman" panose="02020603050405020304" pitchFamily="18" charset="0"/>
                <a:cs typeface="Calibri" panose="020F0502020204030204" pitchFamily="34" charset="0"/>
              </a:rPr>
              <a:t>¿Qué significa que la vacuna contra el COVID-19 de Pfizer cuente con la aprobación de la FDA?</a:t>
            </a:r>
            <a:r>
              <a:rPr lang="es-US" sz="1800" u="none">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es-US" sz="1800">
                <a:solidFill>
                  <a:srgbClr val="000000"/>
                </a:solidFill>
                <a:latin typeface="Calibri" panose="020F0502020204030204" pitchFamily="34" charset="0"/>
                <a:ea typeface="Calibri" panose="020F0502020204030204" pitchFamily="34" charset="0"/>
                <a:cs typeface="Calibri" panose="020F0502020204030204" pitchFamily="34" charset="0"/>
              </a:rPr>
              <a:t>El 23/8/21, la FDA aprobó la primera vacuna contra el COVID-19. La vacuna ha sido conocida como la vacuna de Pfizer contra el COVID-19 y ahora se comercializará como Comirnaty (koe-mir'-na-tee) para la prevención del COVID-19 en mayores de 16 años. </a:t>
            </a:r>
          </a:p>
          <a:p>
            <a:pPr marL="342900" marR="0" lvl="0" indent="-342900">
              <a:lnSpc>
                <a:spcPct val="107000"/>
              </a:lnSpc>
              <a:spcBef>
                <a:spcPts val="0"/>
              </a:spcBef>
              <a:spcAft>
                <a:spcPts val="0"/>
              </a:spcAft>
              <a:buSzPts val="1400"/>
              <a:buFont typeface="Symbol" panose="05050102010706020507" pitchFamily="18" charset="2"/>
              <a:buChar char=""/>
            </a:pPr>
            <a:r>
              <a:rPr lang="es-US" sz="1800">
                <a:latin typeface="Calibri" panose="020F0502020204030204" pitchFamily="34" charset="0"/>
                <a:ea typeface="Calibri" panose="020F0502020204030204" pitchFamily="34" charset="0"/>
                <a:cs typeface="Calibri" panose="020F0502020204030204" pitchFamily="34" charset="0"/>
              </a:rPr>
              <a:t>Comirnaty es la misma vacuna que la de Pfizer. </a:t>
            </a:r>
          </a:p>
          <a:p>
            <a:pPr marL="342900" marR="0" lvl="0" indent="-342900">
              <a:lnSpc>
                <a:spcPct val="107000"/>
              </a:lnSpc>
              <a:spcBef>
                <a:spcPts val="0"/>
              </a:spcBef>
              <a:spcAft>
                <a:spcPts val="0"/>
              </a:spcAft>
              <a:buSzPts val="1400"/>
              <a:buFont typeface="Symbol" panose="05050102010706020507" pitchFamily="18" charset="2"/>
              <a:buChar char=""/>
            </a:pPr>
            <a:r>
              <a:rPr lang="es-US" sz="1800">
                <a:latin typeface="Calibri" panose="020F0502020204030204" pitchFamily="34" charset="0"/>
                <a:ea typeface="Calibri" panose="020F0502020204030204" pitchFamily="34" charset="0"/>
                <a:cs typeface="Calibri" panose="020F0502020204030204" pitchFamily="34" charset="0"/>
              </a:rPr>
              <a:t>La vacuna de Pfizer también está disponible bajo autorización de uso de emergencia (EUA) para personas entre 5 y 15 años y para obtener una tercera dosis en el caso de determinadas personas inmunocomprometidas. </a:t>
            </a:r>
          </a:p>
          <a:p>
            <a:pPr marL="342900" marR="0" lvl="0" indent="-342900">
              <a:lnSpc>
                <a:spcPct val="107000"/>
              </a:lnSpc>
              <a:spcBef>
                <a:spcPts val="0"/>
              </a:spcBef>
              <a:spcAft>
                <a:spcPts val="0"/>
              </a:spcAft>
              <a:buSzPts val="1400"/>
              <a:buFont typeface="Symbol" panose="05050102010706020507" pitchFamily="18" charset="2"/>
              <a:buChar char=""/>
            </a:pPr>
            <a:r>
              <a:rPr lang="es-US" sz="1800">
                <a:latin typeface="Calibri" panose="020F0502020204030204" pitchFamily="34" charset="0"/>
                <a:ea typeface="Calibri" panose="020F0502020204030204" pitchFamily="34" charset="0"/>
                <a:cs typeface="Calibri" panose="020F0502020204030204" pitchFamily="34" charset="0"/>
              </a:rPr>
              <a:t>En comparación con una EUA, para que la FDA apruebe una vacuna se requieren aún más datos sobre su seguridad, fabricación y eficacia durante períodos de tiempo más largos y se incluyen datos reales. </a:t>
            </a:r>
          </a:p>
          <a:p>
            <a:pPr marL="342900" marR="0" lvl="0" indent="-342900">
              <a:lnSpc>
                <a:spcPct val="107000"/>
              </a:lnSpc>
              <a:spcBef>
                <a:spcPts val="0"/>
              </a:spcBef>
              <a:spcAft>
                <a:spcPts val="0"/>
              </a:spcAft>
              <a:buSzPts val="1400"/>
              <a:buFont typeface="Symbol" panose="05050102010706020507" pitchFamily="18" charset="2"/>
              <a:buChar char=""/>
            </a:pPr>
            <a:r>
              <a:rPr lang="es-US" sz="1800">
                <a:solidFill>
                  <a:srgbClr val="000000"/>
                </a:solidFill>
                <a:latin typeface="Calibri" panose="020F0502020204030204" pitchFamily="34" charset="0"/>
                <a:ea typeface="Calibri" panose="020F0502020204030204" pitchFamily="34" charset="0"/>
                <a:cs typeface="Calibri" panose="020F0502020204030204" pitchFamily="34" charset="0"/>
              </a:rPr>
              <a:t>La aprobación total de la FDA significa que la vacuna Comirnaty tiene ahora el mismo nivel de aprobación que otras vacunas utilizadas habitualmente en los Estados Unidos, como las vacunas contra la hepatitis, el sarampión, la varicela y la poliomielitis.</a:t>
            </a:r>
            <a:r>
              <a:rPr lang="es-US" sz="180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es-US" sz="1800">
                <a:solidFill>
                  <a:srgbClr val="000000"/>
                </a:solidFill>
                <a:latin typeface="Calibri" panose="020F0502020204030204" pitchFamily="34" charset="0"/>
                <a:ea typeface="Calibri" panose="020F0502020204030204" pitchFamily="34" charset="0"/>
                <a:cs typeface="Calibri" panose="020F0502020204030204" pitchFamily="34" charset="0"/>
              </a:rPr>
              <a:t>La vacuna contra el COVID-19 de Pfizer fue la primera vacuna que recibió una autorización de emergencia, por lo que es la primera que cuenta con suficientes datos para recibir una aprobación total. Esto no implica nada respecto a la seguridad y eficacia de la vacuna Moderna o Johnson &amp; Johnson.</a:t>
            </a:r>
          </a:p>
          <a:p>
            <a:endParaRPr lang="en-US" dirty="0"/>
          </a:p>
          <a:p>
            <a:r>
              <a:rPr lang="es-US" b="1"/>
              <a:t>¿Qué es una autorización de uso de emergencia (EUA)? </a:t>
            </a:r>
          </a:p>
          <a:p>
            <a:r>
              <a:rPr lang="es-US"/>
              <a:t>La FDA de los Estados Unidos puso a disposición las vacunas contra el COVID-19 de Pfizer, Moderna y Janssen mediante un mecanismo de emergencia denominado EUA. La EUA cuenta con el respaldo de una declaración de la Secretaría de Salud y Servicios Sociales (Secretary of Health and Human Services, HHS) en la que se indica que existe una situación que justifica el uso de emergencia de productos farmacéuticos durante la pandemia de COVID-19.</a:t>
            </a:r>
          </a:p>
          <a:p>
            <a:endParaRPr lang="en-US" dirty="0"/>
          </a:p>
          <a:p>
            <a:r>
              <a:rPr lang="es-US"/>
              <a:t>La FDA puede emitir una EUA siempre que se cumplan determinados criterios, que incluyen la inexistencia de alternativas adecuadas, aprobadas y disponibles. La decisión de la FDA también se fundamenta en las pruebas científicas disponibles que demuestran que el producto puede ser eficaz para prevenir el COVID-19 durante la pandemia y que beneficios conocidos y potenciales del producto prevalecen sobre los riesgos. Todos estos criterios deben cumplirse para que el producto pueda utilizarse durante la pandemia de COVID-19.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r>
              <a:rPr lang="es-US" sz="1800" u="none">
                <a:solidFill>
                  <a:srgbClr val="008080"/>
                </a:solidFill>
                <a:latin typeface="Calibri" panose="020F0502020204030204" pitchFamily="34" charset="0"/>
                <a:ea typeface="Calibri" panose="020F0502020204030204" pitchFamily="34" charset="0"/>
                <a:cs typeface="Calibri" panose="020F0502020204030204" pitchFamily="34" charset="0"/>
              </a:rPr>
              <a:t>La vacuna contra el COVID-19 de Pfizer tiene una eficacia superior al 90 % en la prevención del COVID-19 en niños de 5 a 11 años.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s-US" sz="1200" b="0" i="0">
                <a:solidFill>
                  <a:schemeClr val="tx1"/>
                </a:solidFill>
                <a:latin typeface="+mn-lt"/>
                <a:ea typeface="+mn-ea"/>
                <a:cs typeface="+mn-cs"/>
              </a:rPr>
              <a:t>Sabemos lo importante que es ser transparentes y honestos sobre la seguridad y el desarrollo de la vacuna, sobre todo para las comunidades que han sufrido las consecuencias de un mal tratamiento médico. </a:t>
            </a:r>
          </a:p>
          <a:p>
            <a:endParaRPr lang="en-US" sz="1200" b="0" i="0" kern="1200" dirty="0">
              <a:solidFill>
                <a:schemeClr val="tx1"/>
              </a:solidFill>
              <a:effectLst/>
              <a:latin typeface="+mn-lt"/>
              <a:ea typeface="+mn-ea"/>
              <a:cs typeface="+mn-cs"/>
            </a:endParaRPr>
          </a:p>
          <a:p>
            <a:r>
              <a:rPr lang="es-US" sz="1200">
                <a:latin typeface="Calibri" panose="020F0502020204030204" pitchFamily="34" charset="0"/>
                <a:cs typeface="Calibri" panose="020F0502020204030204" pitchFamily="34" charset="0"/>
              </a:rPr>
              <a:t>Resulta importante saber que las vacunas se someten a más pruebas que cualquier otro producto farmacéutico.  Para que una vacuna salga a la venta, debe pasar por un riguroso proceso de desarrollo y pruebas. El proceso de fabricación es fundamental: cada dosis debe ser de alta calidad. Además, se realizan pruebas exhaustivas en ensayos clínicos para probar que son seguras.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a:latin typeface="Calibri" panose="020F0502020204030204" pitchFamily="34" charset="0"/>
                <a:cs typeface="Calibri" panose="020F0502020204030204" pitchFamily="34" charset="0"/>
              </a:rPr>
              <a:t>Fuente: https://www.cdc.gov/coronavirus/2019-ncov/vaccines/safety.html  </a:t>
            </a: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US" sz="1200">
                <a:solidFill>
                  <a:schemeClr val="tx1"/>
                </a:solidFill>
                <a:latin typeface="+mn-lt"/>
                <a:ea typeface="+mn-ea"/>
                <a:cs typeface="+mn-cs"/>
              </a:rPr>
              <a:t>La seguridad es una prioridad absoluta y el control de la seguridad de las vacunas contra el COVID-19 ha sido el más intenso y exhaustivo de la historia de los Estados Unidos.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0" i="0">
                <a:solidFill>
                  <a:schemeClr val="tx1"/>
                </a:solidFill>
                <a:latin typeface="+mn-lt"/>
                <a:ea typeface="+mn-ea"/>
                <a:cs typeface="+mn-cs"/>
              </a:rPr>
              <a:t>La vacuna contra el COVID-19 se desarrolló rápidamente, pero se siguieron los mismos pasos de seguridad que se utilizan para todas las vacunas. </a:t>
            </a:r>
          </a:p>
          <a:p>
            <a:r>
              <a:rPr lang="es-US" sz="1200" b="0" i="0">
                <a:solidFill>
                  <a:schemeClr val="tx1"/>
                </a:solidFill>
                <a:latin typeface="+mn-lt"/>
                <a:ea typeface="+mn-ea"/>
                <a:cs typeface="+mn-cs"/>
              </a:rPr>
              <a:t>Las empresas productoras de vacunas se movilizaron rápidamente porque</a:t>
            </a:r>
            <a:r>
              <a:rPr lang="es-US" sz="1200">
                <a:latin typeface="Calibri" panose="020F0502020204030204" pitchFamily="34" charset="0"/>
                <a:ea typeface="+mn-ea"/>
                <a:cs typeface="Calibri" panose="020F0502020204030204" pitchFamily="34" charset="0"/>
              </a:rPr>
              <a:t>:</a:t>
            </a:r>
          </a:p>
          <a:p>
            <a:r>
              <a:rPr lang="es-US" sz="1200" b="1" i="1">
                <a:latin typeface="Calibri" panose="020F0502020204030204" pitchFamily="34" charset="0"/>
                <a:cs typeface="Calibri" panose="020F0502020204030204" pitchFamily="34" charset="0"/>
              </a:rPr>
              <a:t> </a:t>
            </a:r>
          </a:p>
          <a:p>
            <a:pPr marL="457200" lvl="0" indent="-457200">
              <a:buFont typeface="+mj-lt"/>
              <a:buAutoNum type="arabicPeriod"/>
            </a:pPr>
            <a:r>
              <a:rPr lang="es-US" sz="1200" b="1" i="1">
                <a:latin typeface="Calibri" panose="020F0502020204030204" pitchFamily="34" charset="0"/>
                <a:cs typeface="Calibri" panose="020F0502020204030204" pitchFamily="34" charset="0"/>
              </a:rPr>
              <a:t>Ya contábamos con información útil: </a:t>
            </a:r>
            <a:r>
              <a:rPr lang="es-US" sz="1200">
                <a:latin typeface="Calibri" panose="020F0502020204030204" pitchFamily="34" charset="0"/>
                <a:cs typeface="Calibri" panose="020F0502020204030204" pitchFamily="34" charset="0"/>
              </a:rPr>
              <a:t>el virus del COVID-19 forma parte de una familia de coronavirus que lleva mucho tiempo estudiándose. Los expertos obtuvieron información importante de otros brotes de coronavirus que les ayudó a desarrollar la vacuna contra el COVID-19, por lo que no partíamos de cero.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es-US" sz="1200" b="1" i="1">
                <a:latin typeface="Calibri" panose="020F0502020204030204" pitchFamily="34" charset="0"/>
                <a:cs typeface="Calibri" panose="020F0502020204030204" pitchFamily="34" charset="0"/>
              </a:rPr>
              <a:t>Los gobiernos financiaron la investigación de vacunas</a:t>
            </a:r>
            <a:r>
              <a:rPr lang="es-US" sz="1200">
                <a:latin typeface="Calibri" panose="020F0502020204030204" pitchFamily="34" charset="0"/>
                <a:cs typeface="Calibri" panose="020F0502020204030204" pitchFamily="34" charset="0"/>
              </a:rPr>
              <a:t>: los Estados Unidos y otros gobiernos invirtieron mucho dinero para apoyar a las empresas productoras de vacunas en su labor. La colaboración con otros países también ayudó a los investigadores a avanzar rápidamente.</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s-US" sz="1200" b="1" i="1">
                <a:solidFill>
                  <a:schemeClr val="tx1"/>
                </a:solidFill>
                <a:latin typeface="+mn-lt"/>
                <a:ea typeface="+mn-ea"/>
                <a:cs typeface="+mn-cs"/>
              </a:rPr>
              <a:t>Decenas de miles de personas participaron en los estudios sobre vacunas</a:t>
            </a:r>
            <a:r>
              <a:rPr lang="es-US" sz="1200" b="0" i="0">
                <a:solidFill>
                  <a:schemeClr val="tx1"/>
                </a:solidFill>
                <a:latin typeface="+mn-lt"/>
                <a:ea typeface="+mn-ea"/>
                <a:cs typeface="+mn-cs"/>
              </a:rPr>
              <a:t>: se realizaron estudios de la vacuna (llamados ensayos clínicos) para demostrar que la vacuna es segura y eficaz. Decenas de miles de personas se apuntaron a los estudios, por lo que las empresas no tuvieron que dedicar mucho tiempo a buscar voluntarios.</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es-US" sz="1200" b="1" i="1">
                <a:solidFill>
                  <a:schemeClr val="tx1"/>
                </a:solidFill>
                <a:latin typeface="+mn-lt"/>
                <a:ea typeface="+mn-ea"/>
                <a:cs typeface="+mn-cs"/>
              </a:rPr>
              <a:t>La fabricación se realizó en paralelo a los estudios de seguridad</a:t>
            </a:r>
            <a:r>
              <a:rPr lang="es-US" sz="1200" b="0" i="0">
                <a:solidFill>
                  <a:schemeClr val="tx1"/>
                </a:solidFill>
                <a:latin typeface="+mn-lt"/>
                <a:ea typeface="+mn-ea"/>
                <a:cs typeface="+mn-cs"/>
              </a:rPr>
              <a:t>: las empresas productoras de vacunas comenzaron a desarrollar la vacuna al mismo tiempo que se realizaban los estudios con la esperanza de que se demostrara su seguridad y eficacia. Esto quiere decir que en cuanto se autorizaran, las vacunas ya estaban listas para ser distribuidas.</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7FDC17-09CF-4151-9D91-24370668154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E643A1-836C-4217-A9CC-92209A328B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xmlns=""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CCD42B9-52C6-4FFE-AEEB-A6A7FE0B80A5}"/>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8" name="Footer Placeholder 7">
            <a:extLst>
              <a:ext uri="{FF2B5EF4-FFF2-40B4-BE49-F238E27FC236}">
                <a16:creationId xmlns:a16="http://schemas.microsoft.com/office/drawing/2014/main" xmlns=""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B67FBE-FC23-4D8D-AC8F-998044EED5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4" name="Footer Placeholder 3">
            <a:extLst>
              <a:ext uri="{FF2B5EF4-FFF2-40B4-BE49-F238E27FC236}">
                <a16:creationId xmlns:a16="http://schemas.microsoft.com/office/drawing/2014/main" xmlns=""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4542A7-C082-4CFA-AA73-33681F1CE869}"/>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3" name="Footer Placeholder 2">
            <a:extLst>
              <a:ext uri="{FF2B5EF4-FFF2-40B4-BE49-F238E27FC236}">
                <a16:creationId xmlns:a16="http://schemas.microsoft.com/office/drawing/2014/main" xmlns=""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293CD9-85FC-4B00-AD61-AB97952BC9D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xmlns=""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6A7469-F7C0-43A5-BB85-C848BFB0D2F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xmlns=""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C34CD8-47B7-43D7-AA30-992C5358094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3A2CB6-F237-4D9D-934A-7A86B3A552E3}"/>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7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xmlns=""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xmlns=""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xmlns=""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xmlns=""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xmlns=""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96"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xmlns=""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xmlns=""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xmlns=""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xmlns=""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xmlns=""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xmlns=""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xmlns=""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xmlns=""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20"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xmlns=""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xmlns=""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xmlns=""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xmlns=""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xmlns=""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xmlns=""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44"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xmlns=""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xmlns=""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xmlns=""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xmlns=""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xmlns=""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xmlns=""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xmlns=""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68"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xmlns=""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xmlns=""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xmlns=""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xmlns=""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xmlns=""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xmlns=""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9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xmlns=""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xmlns=""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xmlns=""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xmlns=""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xmlns=""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16"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xmlns=""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xmlns=""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xmlns=""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xmlns=""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xmlns=""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xmlns=""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xmlns=""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xmlns=""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40"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xmlns=""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xmlns=""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xmlns=""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xmlns=""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xmlns=""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xmlns=""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64"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xmlns=""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xmlns=""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xmlns=""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xmlns=""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xmlns=""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88"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xmlns=""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xmlns=""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xmlns=""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xmlns=""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12"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xmlns=""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xmlns=""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xmlns=""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xmlns=""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xmlns=""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xmlns=""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36"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xmlns=""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xmlns=""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xmlns=""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xmlns=""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xmlns=""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xmlns=""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xmlns=""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xmlns=""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60"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xmlns=""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xmlns=""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xmlns=""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xmlns=""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xmlns=""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xmlns=""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84"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xmlns=""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xmlns=""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xmlns=""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xmlns=""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xmlns=""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xmlns=""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08"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xmlns=""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xmlns=""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xmlns=""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205850-3431-42F9-B04B-4E21EEDCD95E}"/>
              </a:ext>
            </a:extLst>
          </p:cNvPr>
          <p:cNvSpPr>
            <a:spLocks noGrp="1"/>
          </p:cNvSpPr>
          <p:nvPr>
            <p:ph type="dt" sz="half" idx="10"/>
          </p:nvPr>
        </p:nvSpPr>
        <p:spPr/>
        <p:txBody>
          <a:bodyPr/>
          <a:lstStyle/>
          <a:p>
            <a:fld id="{EA7519A7-4256-4AB7-A86A-4534FE174684}" type="datetimeFigureOut">
              <a:rPr lang="en-US" smtClean="0"/>
              <a:t>1/27/2022</a:t>
            </a:fld>
            <a:endParaRPr lang="en-US"/>
          </a:p>
        </p:txBody>
      </p:sp>
      <p:sp>
        <p:nvSpPr>
          <p:cNvPr id="5" name="Footer Placeholder 4">
            <a:extLst>
              <a:ext uri="{FF2B5EF4-FFF2-40B4-BE49-F238E27FC236}">
                <a16:creationId xmlns:a16="http://schemas.microsoft.com/office/drawing/2014/main" xmlns=""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xmlns=""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xmlns=""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260C7B-999C-4622-B92F-4E6761F40ED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xmlns=""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xmlns=""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48"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xmlns=""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xmlns=""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xmlns=""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xmlns=""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xmlns=""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xmlns=""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xmlns=""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xmlns=""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xmlns=""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xmlns=""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xmlns=""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xmlns=""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xmlns=""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xmlns=""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xmlns=""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xmlns=""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xmlns=""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xmlns=""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xmlns=""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xmlns=""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xmlns=""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xmlns=""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xmlns=""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xmlns=""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xmlns=""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xmlns=""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xmlns=""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xmlns=""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xmlns=""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xmlns=""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xmlns=""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xmlns=""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xmlns=""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xmlns=""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xmlns=""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xmlns=""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xmlns=""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xmlns=""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xmlns=""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xmlns=""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xmlns=""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xmlns=""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xmlns=""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xmlns=""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xmlns=""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xmlns=""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xmlns=""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xmlns=""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xmlns=""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xmlns=""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xmlns=""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xmlns=""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xmlns=""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xmlns=""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xmlns=""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xmlns=""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xmlns=""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xmlns=""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xmlns=""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xmlns=""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xmlns=""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xmlns=""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xmlns=""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xmlns=""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xmlns=""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xmlns=""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xmlns=""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xmlns=""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xmlns=""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xmlns=""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xmlns=""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xmlns=""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xmlns=""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xmlns=""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xmlns=""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xmlns=""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xmlns=""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xmlns=""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xmlns=""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EC1C4EF3-3A8A-F442-8EF2-6A57E937ACE1}"/>
              </a:ext>
            </a:extLst>
          </p:cNvPr>
          <p:cNvSpPr txBox="1">
            <a:spLocks/>
          </p:cNvSpPr>
          <p:nvPr/>
        </p:nvSpPr>
        <p:spPr>
          <a:xfrm>
            <a:off x="1349830" y="2057400"/>
            <a:ext cx="10167256"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s-US" sz="4000" dirty="0">
                <a:solidFill>
                  <a:schemeClr val="bg1"/>
                </a:solidFill>
                <a:latin typeface="+mn-lt"/>
              </a:rPr>
              <a:t>Guía para organizar un foro comunitario sobre la vacuna contra el COVID-19</a:t>
            </a:r>
          </a:p>
          <a:p>
            <a:pPr lvl="0" algn="ctr" fontAlgn="auto">
              <a:spcAft>
                <a:spcPts val="0"/>
              </a:spcAft>
              <a:defRPr/>
            </a:pPr>
            <a:endParaRPr lang="en-US" sz="4000" dirty="0">
              <a:solidFill>
                <a:schemeClr val="bg1"/>
              </a:solidFill>
              <a:latin typeface="+mn-lt"/>
            </a:endParaRPr>
          </a:p>
          <a:p>
            <a:pPr lvl="0" algn="ctr" fontAlgn="auto">
              <a:spcAft>
                <a:spcPts val="0"/>
              </a:spcAft>
              <a:defRPr/>
            </a:pPr>
            <a:r>
              <a:rPr lang="es-US" sz="4000" i="1" dirty="0">
                <a:solidFill>
                  <a:schemeClr val="bg1"/>
                </a:solidFill>
                <a:latin typeface="+mn-lt"/>
              </a:rPr>
              <a:t>EDICIÓN PARA NIÑOS Y ADOLESCENTES</a:t>
            </a:r>
          </a:p>
        </p:txBody>
      </p:sp>
      <p:sp>
        <p:nvSpPr>
          <p:cNvPr id="5" name="Subtitle 3"/>
          <p:cNvSpPr txBox="1">
            <a:spLocks/>
          </p:cNvSpPr>
          <p:nvPr/>
        </p:nvSpPr>
        <p:spPr>
          <a:xfrm>
            <a:off x="1077428" y="4861427"/>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US" sz="3200" dirty="0">
                <a:solidFill>
                  <a:schemeClr val="bg1"/>
                </a:solidFill>
              </a:rPr>
              <a:t>Actualizada el </a:t>
            </a:r>
            <a:r>
              <a:rPr lang="es-US" sz="3200" dirty="0" smtClean="0">
                <a:solidFill>
                  <a:schemeClr val="bg1"/>
                </a:solidFill>
              </a:rPr>
              <a:t>25 </a:t>
            </a:r>
            <a:r>
              <a:rPr lang="es-US" sz="3200" dirty="0">
                <a:solidFill>
                  <a:schemeClr val="bg1"/>
                </a:solidFill>
              </a:rPr>
              <a:t>de enero de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369332"/>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2400" dirty="0">
                <a:latin typeface="Calibri" panose="020F0502020204030204" pitchFamily="34" charset="0"/>
                <a:cs typeface="Calibri" panose="020F0502020204030204" pitchFamily="34" charset="0"/>
              </a:rPr>
              <a:t>¿Cuáles son los posibles efectos secundarios de la vacuna contra el COVID-19? </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es-US" sz="2200" dirty="0">
                <a:latin typeface="Calibri" panose="020F0502020204030204" pitchFamily="34" charset="0"/>
                <a:cs typeface="Calibri" panose="020F0502020204030204" pitchFamily="34" charset="0"/>
              </a:rPr>
              <a:t>Los efectos secundarios graves de las vacunas, incluida la vacuna contra el COVID-19, son poco frecuentes. </a:t>
            </a:r>
          </a:p>
          <a:p>
            <a:pPr marL="342900" indent="-342900">
              <a:spcAft>
                <a:spcPts val="600"/>
              </a:spcAft>
              <a:buFont typeface="Arial" panose="020B0604020202020204" pitchFamily="34" charset="0"/>
              <a:buChar char="•"/>
            </a:pPr>
            <a:r>
              <a:rPr lang="es-US" sz="2200" dirty="0">
                <a:latin typeface="Calibri" panose="020F0502020204030204" pitchFamily="34" charset="0"/>
                <a:cs typeface="Calibri" panose="020F0502020204030204" pitchFamily="34" charset="0"/>
              </a:rPr>
              <a:t>Es posible que su hijo presente efectos secundarios, que son síntomas normales de que su cuerpo está adquiriendo las defensas.</a:t>
            </a:r>
          </a:p>
          <a:p>
            <a:pPr marL="342900" indent="-342900">
              <a:spcAft>
                <a:spcPts val="600"/>
              </a:spcAft>
              <a:buFont typeface="Arial" panose="020B0604020202020204" pitchFamily="34" charset="0"/>
              <a:buChar char="•"/>
            </a:pPr>
            <a:r>
              <a:rPr lang="es-US" sz="2200" dirty="0">
                <a:latin typeface="Calibri" panose="020F0502020204030204" pitchFamily="34" charset="0"/>
                <a:cs typeface="Calibri" panose="020F0502020204030204" pitchFamily="34" charset="0"/>
              </a:rPr>
              <a:t>Estos efectos secundarios pueden afectar la capacidad de su hijo para realizar sus actividades diarias, pero han de desaparecer en pocos días. </a:t>
            </a:r>
          </a:p>
          <a:p>
            <a:pPr marL="342900" indent="-342900">
              <a:buFont typeface="Arial" panose="020B0604020202020204" pitchFamily="34" charset="0"/>
              <a:buChar char="•"/>
            </a:pPr>
            <a:r>
              <a:rPr lang="es-US" sz="2200" dirty="0">
                <a:latin typeface="Calibri" panose="020F0502020204030204" pitchFamily="34" charset="0"/>
                <a:cs typeface="Calibri" panose="020F0502020204030204" pitchFamily="34" charset="0"/>
              </a:rPr>
              <a:t>Los efectos secundarios más comunes son leves e incluyen:</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Cansancio</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Dolor de cabeza </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Dolor en la zona en que se colocó la inyección</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Dolor muscular</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Escalofríos </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Náuseas y/o vómitos</a:t>
            </a:r>
          </a:p>
          <a:p>
            <a:pPr marL="1200150" lvl="2" indent="-285750">
              <a:buFont typeface="Courier New" panose="02070309020205020404" pitchFamily="49" charset="0"/>
              <a:buChar char="o"/>
            </a:pPr>
            <a:r>
              <a:rPr lang="es-US" sz="2200" dirty="0">
                <a:latin typeface="Calibri" panose="020F0502020204030204" pitchFamily="34" charset="0"/>
                <a:cs typeface="Calibri" panose="020F0502020204030204" pitchFamily="34" charset="0"/>
              </a:rPr>
              <a:t>Fiebre</a:t>
            </a:r>
          </a:p>
        </p:txBody>
      </p:sp>
      <p:pic>
        <p:nvPicPr>
          <p:cNvPr id="5" name="Google Shape;741;p82" descr="This image is of five people wearing masks.">
            <a:extLst>
              <a:ext uri="{FF2B5EF4-FFF2-40B4-BE49-F238E27FC236}">
                <a16:creationId xmlns:a16="http://schemas.microsoft.com/office/drawing/2014/main" xmlns=""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xmlns="" id="{0F087B7E-59EE-4240-9588-33516A0F8436}"/>
              </a:ext>
            </a:extLst>
          </p:cNvPr>
          <p:cNvSpPr/>
          <p:nvPr/>
        </p:nvSpPr>
        <p:spPr>
          <a:xfrm>
            <a:off x="5974813" y="3244334"/>
            <a:ext cx="242374" cy="369332"/>
          </a:xfrm>
          <a:prstGeom prst="rect">
            <a:avLst/>
          </a:prstGeom>
        </p:spPr>
        <p:txBody>
          <a:bodyPr wrap="none">
            <a:spAutoFit/>
          </a:bodyPr>
          <a:lstStyle/>
          <a:p>
            <a:r>
              <a:rPr lang="es-US">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2800" dirty="0">
                <a:latin typeface="Calibri" panose="020F0502020204030204" pitchFamily="34" charset="0"/>
                <a:cs typeface="Calibri" panose="020F0502020204030204" pitchFamily="34" charset="0"/>
              </a:rPr>
              <a:t>¿Cuál es el riesgo de padecer miocarditis (inflamación del corazón)?</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276981"/>
            <a:ext cx="11356939" cy="1646605"/>
          </a:xfrm>
          <a:prstGeom prst="rect">
            <a:avLst/>
          </a:prstGeom>
        </p:spPr>
        <p:txBody>
          <a:bodyPr wrap="square">
            <a:spAutoFit/>
          </a:bodyPr>
          <a:lstStyle/>
          <a:p>
            <a:pPr marL="342900" indent="-342900">
              <a:spcAft>
                <a:spcPts val="600"/>
              </a:spcAft>
              <a:buFont typeface="Arial" panose="020B0604020202020204" pitchFamily="34" charset="0"/>
              <a:buChar char="•"/>
            </a:pPr>
            <a:r>
              <a:rPr lang="es-US" sz="2400" dirty="0">
                <a:latin typeface="Calibri" panose="020F0502020204030204" pitchFamily="34" charset="0"/>
                <a:cs typeface="Calibri" panose="020F0502020204030204" pitchFamily="34" charset="0"/>
              </a:rPr>
              <a:t>En general, el riesgo de que la vacuna contra el COVID-19 produzca efectos secundarios es muy bajo en los niños. </a:t>
            </a: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s-US" sz="2400" dirty="0">
                <a:latin typeface="Calibri" panose="020F0502020204030204" pitchFamily="34" charset="0"/>
                <a:cs typeface="Calibri" panose="020F0502020204030204" pitchFamily="34" charset="0"/>
              </a:rPr>
              <a:t>Hubo casos poco frecuentes de miocarditis en varones adolescentes que se han relacionado con la vacunación contra el COVID-19.</a:t>
            </a:r>
          </a:p>
        </p:txBody>
      </p:sp>
      <p:sp>
        <p:nvSpPr>
          <p:cNvPr id="6" name="Rectangle 5">
            <a:extLst>
              <a:ext uri="{FF2B5EF4-FFF2-40B4-BE49-F238E27FC236}">
                <a16:creationId xmlns:a16="http://schemas.microsoft.com/office/drawing/2014/main" xmlns="" id="{0F087B7E-59EE-4240-9588-33516A0F8436}"/>
              </a:ext>
            </a:extLst>
          </p:cNvPr>
          <p:cNvSpPr/>
          <p:nvPr/>
        </p:nvSpPr>
        <p:spPr>
          <a:xfrm>
            <a:off x="5974813" y="3244334"/>
            <a:ext cx="242374" cy="369332"/>
          </a:xfrm>
          <a:prstGeom prst="rect">
            <a:avLst/>
          </a:prstGeom>
        </p:spPr>
        <p:txBody>
          <a:bodyPr wrap="none">
            <a:spAutoFit/>
          </a:bodyPr>
          <a:lstStyle/>
          <a:p>
            <a:r>
              <a:rPr lang="es-US">
                <a:solidFill>
                  <a:srgbClr val="000000"/>
                </a:solidFill>
                <a:latin typeface="Times New Roman" panose="02020603050405020304" pitchFamily="18" charset="0"/>
              </a:rPr>
              <a:t> </a:t>
            </a:r>
          </a:p>
        </p:txBody>
      </p:sp>
      <p:sp>
        <p:nvSpPr>
          <p:cNvPr id="11" name="TextBox 10">
            <a:extLst>
              <a:ext uri="{FF2B5EF4-FFF2-40B4-BE49-F238E27FC236}">
                <a16:creationId xmlns:a16="http://schemas.microsoft.com/office/drawing/2014/main" xmlns="" id="{BAF364C3-A827-4B8E-AF6B-111A3F36A9E2}"/>
              </a:ext>
            </a:extLst>
          </p:cNvPr>
          <p:cNvSpPr txBox="1"/>
          <p:nvPr/>
        </p:nvSpPr>
        <p:spPr>
          <a:xfrm>
            <a:off x="478571" y="2923586"/>
            <a:ext cx="6154458" cy="3123932"/>
          </a:xfrm>
          <a:prstGeom prst="rect">
            <a:avLst/>
          </a:prstGeom>
          <a:noFill/>
          <a:ln w="6350">
            <a:noFill/>
            <a:miter lim="800000"/>
          </a:ln>
        </p:spPr>
        <p:txBody>
          <a:bodyPr wrap="square">
            <a:spAutoFit/>
          </a:bodyPr>
          <a:lstStyle/>
          <a:p>
            <a:pPr marL="342900" indent="-342900">
              <a:spcAft>
                <a:spcPts val="600"/>
              </a:spcAft>
              <a:buFont typeface="Arial" panose="020B0604020202020204" pitchFamily="34" charset="0"/>
              <a:buChar char="•"/>
            </a:pPr>
            <a:r>
              <a:rPr lang="es-US" sz="2400" dirty="0">
                <a:latin typeface="Calibri" panose="020F0502020204030204" pitchFamily="34" charset="0"/>
                <a:cs typeface="Calibri" panose="020F0502020204030204" pitchFamily="34" charset="0"/>
              </a:rPr>
              <a:t>Es mucho mayor el riesgo de desarrollar una miocarditis debido a la infección por COVID-19 que de desarrollarla después de vacunarse.</a:t>
            </a: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s-US" sz="2400" dirty="0">
                <a:latin typeface="Calibri" panose="020F0502020204030204" pitchFamily="34" charset="0"/>
                <a:cs typeface="Calibri" panose="020F0502020204030204" pitchFamily="34" charset="0"/>
              </a:rPr>
              <a:t>La mayoría de los pacientes con miocarditis que recibieron atención reaccionaron bien a los medicamentos y al reposo y no tardaron en sentirse mejor.</a:t>
            </a:r>
          </a:p>
        </p:txBody>
      </p:sp>
      <p:pic>
        <p:nvPicPr>
          <p:cNvPr id="13" name="Picture 12">
            <a:extLst>
              <a:ext uri="{FF2B5EF4-FFF2-40B4-BE49-F238E27FC236}">
                <a16:creationId xmlns:a16="http://schemas.microsoft.com/office/drawing/2014/main" xmlns=""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38515A-DC24-4FF1-85F9-68F50ED8147F}"/>
              </a:ext>
            </a:extLst>
          </p:cNvPr>
          <p:cNvSpPr txBox="1"/>
          <p:nvPr/>
        </p:nvSpPr>
        <p:spPr>
          <a:xfrm>
            <a:off x="152121" y="207736"/>
            <a:ext cx="12013375" cy="369332"/>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2400" dirty="0">
                <a:latin typeface="Calibri" panose="020F0502020204030204" pitchFamily="34" charset="0"/>
                <a:cs typeface="Calibri" panose="020F0502020204030204" pitchFamily="34" charset="0"/>
              </a:rPr>
              <a:t>¿Es conveniente que los niños y adolescentes alérgicos se vacunen contra el COVID-19? </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360347"/>
            <a:ext cx="11356939" cy="4893647"/>
          </a:xfrm>
          <a:prstGeom prst="rect">
            <a:avLst/>
          </a:prstGeom>
        </p:spPr>
        <p:txBody>
          <a:bodyPr wrap="square">
            <a:spAutoFit/>
          </a:bodyPr>
          <a:lstStyle/>
          <a:p>
            <a:pPr marL="342900" indent="-342900">
              <a:buFont typeface="Arial" panose="020B0604020202020204" pitchFamily="34" charset="0"/>
              <a:buChar char="•"/>
            </a:pPr>
            <a:r>
              <a:rPr lang="es-US" sz="2400">
                <a:latin typeface="Calibri" panose="020F0502020204030204" pitchFamily="34" charset="0"/>
                <a:cs typeface="Calibri" panose="020F0502020204030204" pitchFamily="34" charset="0"/>
              </a:rPr>
              <a:t>Los niños y adolescentes no deben vacunarse contra el COVID-19 si tienen antecedentes de reacción alérgica grave (también llamada «anafilaxia») a cualquier ingrediente de la vacuna.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a:latin typeface="Calibri" panose="020F0502020204030204" pitchFamily="34" charset="0"/>
                <a:cs typeface="Calibri" panose="020F0502020204030204" pitchFamily="34" charset="0"/>
              </a:rPr>
              <a:t>Las vacunas no contienen huevos, gelatina, conservantes ni látex. Las listas de ingredientes se encuentran en:</a:t>
            </a:r>
          </a:p>
          <a:p>
            <a:pPr marL="914400" lvl="1" indent="-342900">
              <a:buFont typeface="Courier New" panose="02070309020205020404" pitchFamily="49" charset="0"/>
              <a:buChar char="o"/>
            </a:pPr>
            <a:r>
              <a:rPr lang="es-US" sz="2400">
                <a:latin typeface="Calibri" panose="020F0502020204030204" pitchFamily="34" charset="0"/>
                <a:cs typeface="Calibri" panose="020F0502020204030204" pitchFamily="34" charset="0"/>
              </a:rPr>
              <a:t>Pfizer/Comirnaty: </a:t>
            </a:r>
            <a:r>
              <a:rPr lang="es-US" sz="2400">
                <a:latin typeface="Calibri" panose="020F0502020204030204" pitchFamily="34" charset="0"/>
                <a:cs typeface="Calibri" panose="020F0502020204030204" pitchFamily="34" charset="0"/>
                <a:hlinkClick r:id="rId3"/>
              </a:rPr>
              <a:t>https://www.fda.gov/media/144414/download</a:t>
            </a:r>
            <a:r>
              <a:rPr lang="es-US" sz="2400">
                <a:latin typeface="Calibri" panose="020F0502020204030204" pitchFamily="34" charset="0"/>
                <a:cs typeface="Calibri" panose="020F0502020204030204" pitchFamily="34" charset="0"/>
              </a:rPr>
              <a:t> (página 3)</a:t>
            </a:r>
          </a:p>
          <a:p>
            <a:pPr marL="914400" lvl="1" indent="-342900">
              <a:buFont typeface="Courier New" panose="02070309020205020404" pitchFamily="49" charset="0"/>
              <a:buChar char="o"/>
            </a:pPr>
            <a:r>
              <a:rPr lang="es-US" sz="2400">
                <a:latin typeface="Calibri" panose="020F0502020204030204" pitchFamily="34" charset="0"/>
                <a:cs typeface="Calibri" panose="020F0502020204030204" pitchFamily="34" charset="0"/>
              </a:rPr>
              <a:t>Moderna: </a:t>
            </a:r>
            <a:r>
              <a:rPr lang="es-US" sz="2400">
                <a:latin typeface="Calibri" panose="020F0502020204030204" pitchFamily="34" charset="0"/>
                <a:cs typeface="Calibri" panose="020F0502020204030204" pitchFamily="34" charset="0"/>
                <a:hlinkClick r:id="rId4"/>
              </a:rPr>
              <a:t>https://www.fda.gov/media/144638/download</a:t>
            </a:r>
            <a:r>
              <a:rPr lang="es-US" sz="2400">
                <a:latin typeface="Calibri" panose="020F0502020204030204" pitchFamily="34" charset="0"/>
                <a:cs typeface="Calibri" panose="020F0502020204030204" pitchFamily="34" charset="0"/>
              </a:rPr>
              <a:t> (página 2)</a:t>
            </a:r>
          </a:p>
          <a:p>
            <a:pPr marL="914400" lvl="1" indent="-342900">
              <a:buFont typeface="Courier New" panose="02070309020205020404" pitchFamily="49" charset="0"/>
              <a:buChar char="o"/>
            </a:pPr>
            <a:r>
              <a:rPr lang="es-US" sz="2400">
                <a:latin typeface="Calibri" panose="020F0502020204030204" pitchFamily="34" charset="0"/>
                <a:cs typeface="Calibri" panose="020F0502020204030204" pitchFamily="34" charset="0"/>
              </a:rPr>
              <a:t>Janssen (J&amp;J): </a:t>
            </a:r>
            <a:r>
              <a:rPr lang="es-US" sz="2400">
                <a:latin typeface="Calibri" panose="020F0502020204030204" pitchFamily="34" charset="0"/>
                <a:cs typeface="Calibri" panose="020F0502020204030204" pitchFamily="34" charset="0"/>
                <a:hlinkClick r:id="rId5"/>
              </a:rPr>
              <a:t>https://www.fda.gov/media/146305/download</a:t>
            </a:r>
            <a:r>
              <a:rPr lang="es-US" sz="2400">
                <a:latin typeface="Calibri" panose="020F0502020204030204" pitchFamily="34" charset="0"/>
                <a:cs typeface="Calibri" panose="020F0502020204030204" pitchFamily="34" charset="0"/>
              </a:rPr>
              <a:t> (página 2)</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a:latin typeface="Calibri" panose="020F0502020204030204" pitchFamily="34" charset="0"/>
                <a:cs typeface="Calibri" panose="020F0502020204030204" pitchFamily="34" charset="0"/>
              </a:rPr>
              <a:t>Aquellas personas que tengan antecedentes de una reacción alérgica grave a alguna otra cosa que no se encuentre en la vacuna (como la mantequilla de maní) deberán consultar con su médico antes de vacunarse.</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¿Hay algún problema de fertilidad o de desarrollo si se vacuna a los niños antes de que lleguen a la pubertad?</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418500"/>
            <a:ext cx="11227876" cy="3416320"/>
          </a:xfrm>
          <a:prstGeom prst="rect">
            <a:avLst/>
          </a:prstGeom>
        </p:spPr>
        <p:txBody>
          <a:bodyPr wrap="square">
            <a:spAutoFit/>
          </a:bodyPr>
          <a:lstStyle/>
          <a:p>
            <a:pPr algn="l"/>
            <a:r>
              <a:rPr lang="es-US" sz="2400" b="0" i="0">
                <a:solidFill>
                  <a:srgbClr val="000000"/>
                </a:solidFill>
                <a:latin typeface="Calibri" panose="020F0502020204030204" pitchFamily="34" charset="0"/>
                <a:cs typeface="Calibri" panose="020F0502020204030204" pitchFamily="34" charset="0"/>
              </a:rPr>
              <a:t>No.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s-US" sz="2400" b="0" i="0">
                <a:solidFill>
                  <a:srgbClr val="000000"/>
                </a:solidFill>
                <a:latin typeface="Calibri" panose="020F0502020204030204" pitchFamily="34" charset="0"/>
                <a:cs typeface="Calibri" panose="020F0502020204030204" pitchFamily="34" charset="0"/>
              </a:rPr>
              <a:t>No hay pruebas de que las vacunas, incluida la del COVID-19, puedan causar problemas de fertilidad ni en la mujer ni en el hombre.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s-US" sz="2400" b="0" i="0">
                <a:solidFill>
                  <a:srgbClr val="000000"/>
                </a:solidFill>
                <a:latin typeface="Calibri" panose="020F0502020204030204" pitchFamily="34" charset="0"/>
                <a:cs typeface="Calibri" panose="020F0502020204030204" pitchFamily="34" charset="0"/>
              </a:rPr>
              <a:t>No hay pruebas de que los ingredientes de la vacuna o los anticuerpos desarrollados tras la vacunación contra el COVID-19 causen problemas para quedar embarazada. Del mismo modo, no hay pruebas de que la vacuna contra el COVID-19 afecte a la pubertad.</a:t>
            </a:r>
          </a:p>
          <a:p>
            <a:endParaRPr lang="en-US" sz="2400" dirty="0"/>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¿Puede la vacuna contra el COVID-19 alterar el ADN de mi hijo?</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es-US" sz="2400">
                <a:latin typeface="Calibri" panose="020F0502020204030204" pitchFamily="34" charset="0"/>
                <a:cs typeface="Calibri" panose="020F0502020204030204" pitchFamily="34" charset="0"/>
              </a:rPr>
              <a:t>No. Las vacunas contra el COVID-19 no alteran ni interactúan con nuestro ADN en absoluto.</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US" sz="2400">
                <a:latin typeface="Calibri" panose="020F0502020204030204" pitchFamily="34" charset="0"/>
                <a:cs typeface="Calibri" panose="020F0502020204030204" pitchFamily="34" charset="0"/>
              </a:rPr>
              <a:t>Las vacunas le enseñan a nuestro sistema inmunitario a luchar contra un virus específico.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US" sz="2400">
                <a:latin typeface="Calibri" panose="020F0502020204030204" pitchFamily="34" charset="0"/>
                <a:cs typeface="Calibri" panose="020F0502020204030204" pitchFamily="34" charset="0"/>
              </a:rPr>
              <a:t>Para cumplir su función, la vacuna contra el COVID-19 no necesita entrar en el núcleo de la célula, que es donde se guarda nuestro ADN. Eso quiere decir que la vacuna no interactúa con nuestro ADN en absoluto y no tiene forma de alterarlo. </a:t>
            </a:r>
          </a:p>
          <a:p>
            <a:r>
              <a:rPr lang="es-US" sz="240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279775" y="246221"/>
            <a:ext cx="11625470"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dirty="0">
                <a:latin typeface="Calibri" panose="020F0502020204030204" pitchFamily="34" charset="0"/>
                <a:cs typeface="Calibri" panose="020F0502020204030204" pitchFamily="34" charset="0"/>
              </a:rPr>
              <a:t>¿Es posible que mi hijo se contagie de la vacuna contra el COVID-19?</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306392"/>
            <a:ext cx="11227876" cy="830997"/>
          </a:xfrm>
          <a:prstGeom prst="rect">
            <a:avLst/>
          </a:prstGeom>
        </p:spPr>
        <p:txBody>
          <a:bodyPr wrap="square">
            <a:spAutoFit/>
          </a:bodyPr>
          <a:lstStyle/>
          <a:p>
            <a:r>
              <a:rPr lang="es-US" sz="2400">
                <a:latin typeface="Calibri" panose="020F0502020204030204" pitchFamily="34" charset="0"/>
                <a:cs typeface="Calibri" panose="020F0502020204030204" pitchFamily="34" charset="0"/>
              </a:rPr>
              <a:t>No. Las vacunas no contienen el virus vivo que causa el COVID-19. Esto significa que su hijo no puede contagiarse de COVID-19 a causa de la vacuna.</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xmlns=""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¿Funcionarán las vacunas contra las variantes de COVID-19?</a:t>
            </a:r>
          </a:p>
        </p:txBody>
      </p:sp>
      <p:sp>
        <p:nvSpPr>
          <p:cNvPr id="5" name="Rectangle 4">
            <a:extLst>
              <a:ext uri="{FF2B5EF4-FFF2-40B4-BE49-F238E27FC236}">
                <a16:creationId xmlns:a16="http://schemas.microsoft.com/office/drawing/2014/main" xmlns="" id="{F5C5A823-101A-4EFF-BD93-CBB21EC8DD44}"/>
              </a:ext>
            </a:extLst>
          </p:cNvPr>
          <p:cNvSpPr/>
          <p:nvPr/>
        </p:nvSpPr>
        <p:spPr>
          <a:xfrm>
            <a:off x="478572" y="1787203"/>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es-US" sz="2400">
                <a:solidFill>
                  <a:srgbClr val="000000"/>
                </a:solidFill>
                <a:latin typeface="Calibri" panose="020F0502020204030204" pitchFamily="34" charset="0"/>
                <a:ea typeface="Calibri" panose="020F0502020204030204" pitchFamily="34" charset="0"/>
                <a:cs typeface="Calibri" panose="020F0502020204030204" pitchFamily="34" charset="0"/>
              </a:rPr>
              <a:t>Es normal que los virus evolucionen a medida que se propagan y que aparezcan nuevas variantes.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s-US" sz="2400">
                <a:solidFill>
                  <a:srgbClr val="000000"/>
                </a:solidFill>
                <a:latin typeface="Calibri" panose="020F0502020204030204" pitchFamily="34" charset="0"/>
                <a:ea typeface="Calibri" panose="020F0502020204030204" pitchFamily="34" charset="0"/>
                <a:cs typeface="Calibri" panose="020F0502020204030204" pitchFamily="34" charset="0"/>
              </a:rPr>
              <a:t>Hasta el momento, los estudios apuntan a que las vacunas ofrecen protección frente a las variantes conocidas.</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es-US" sz="2400">
                <a:solidFill>
                  <a:srgbClr val="000000"/>
                </a:solidFill>
                <a:latin typeface="Calibri" panose="020F0502020204030204" pitchFamily="34" charset="0"/>
                <a:ea typeface="Calibri" panose="020F0502020204030204" pitchFamily="34" charset="0"/>
                <a:cs typeface="Calibri" panose="020F0502020204030204" pitchFamily="34" charset="0"/>
              </a:rPr>
              <a:t>Incluso cuando una persona vacunada se contagia de COVID-19, cuenta con una buena protección contra enfermedades graves y la muerte.</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xmlns=""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¿Deben los niños y adolescentes recibir una dosis de refuerzo?</a:t>
            </a:r>
          </a:p>
        </p:txBody>
      </p:sp>
      <p:sp>
        <p:nvSpPr>
          <p:cNvPr id="3" name="Rectangle 2">
            <a:extLst>
              <a:ext uri="{FF2B5EF4-FFF2-40B4-BE49-F238E27FC236}">
                <a16:creationId xmlns:a16="http://schemas.microsoft.com/office/drawing/2014/main" xmlns="" id="{0AD0A274-4627-4C86-868D-FFCD23654906}"/>
              </a:ext>
            </a:extLst>
          </p:cNvPr>
          <p:cNvSpPr/>
          <p:nvPr/>
        </p:nvSpPr>
        <p:spPr>
          <a:xfrm>
            <a:off x="438838" y="1260852"/>
            <a:ext cx="10809733" cy="3662541"/>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s-US" sz="2400" dirty="0">
                <a:latin typeface="Calibri" panose="020F0502020204030204" pitchFamily="34" charset="0"/>
                <a:cs typeface="Calibri" panose="020F0502020204030204" pitchFamily="34" charset="0"/>
              </a:rPr>
              <a:t>Las vacunas contra el COVID-19 funcionan correctamente para prevenir enfermedades graves, hospitalizaciones y muertes. Sin embargo, los expertos en salud pública comienzan a ver una menor protección contra las enfermedades leves y moderadas. Las dosis de refuerzo conservan la eficacia de las vacunas durante más tiempo.</a:t>
            </a: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s-US" sz="2400" dirty="0">
                <a:latin typeface="Calibri" panose="020F0502020204030204" pitchFamily="34" charset="0"/>
                <a:cs typeface="Calibri" panose="020F0502020204030204" pitchFamily="34" charset="0"/>
              </a:rPr>
              <a:t>Las personas mayores de 12 años pueden recibir una dosis de refuerzo si:</a:t>
            </a:r>
          </a:p>
          <a:p>
            <a:pPr marL="800100" lvl="1" indent="-342900">
              <a:buFont typeface="Courier New" panose="02070309020205020404" pitchFamily="49" charset="0"/>
              <a:buChar char="o"/>
              <a:tabLst>
                <a:tab pos="457200" algn="l"/>
              </a:tabLst>
            </a:pPr>
            <a:r>
              <a:rPr lang="es-US" sz="2200" b="1" dirty="0" smtClean="0">
                <a:latin typeface="Calibri" panose="020F0502020204030204" pitchFamily="34" charset="0"/>
                <a:cs typeface="Calibri" panose="020F0502020204030204" pitchFamily="34" charset="0"/>
              </a:rPr>
              <a:t>Pfizer y Moderna</a:t>
            </a:r>
            <a:r>
              <a:rPr lang="es-US" sz="2200" dirty="0" smtClean="0">
                <a:latin typeface="Calibri" panose="020F0502020204030204" pitchFamily="34" charset="0"/>
                <a:cs typeface="Calibri" panose="020F0502020204030204" pitchFamily="34" charset="0"/>
              </a:rPr>
              <a:t>: </a:t>
            </a:r>
            <a:r>
              <a:rPr lang="es-US" sz="2200" dirty="0">
                <a:latin typeface="Calibri" panose="020F0502020204030204" pitchFamily="34" charset="0"/>
                <a:cs typeface="Calibri" panose="020F0502020204030204" pitchFamily="34" charset="0"/>
              </a:rPr>
              <a:t>han pasado al menos 5 meses desde la aplicación de la segunda dosis.</a:t>
            </a:r>
          </a:p>
          <a:p>
            <a:pPr marL="800100" lvl="1" indent="-342900">
              <a:buFont typeface="Courier New" panose="02070309020205020404" pitchFamily="49" charset="0"/>
              <a:buChar char="o"/>
              <a:tabLst>
                <a:tab pos="457200" algn="l"/>
              </a:tabLst>
            </a:pPr>
            <a:r>
              <a:rPr lang="es-US" sz="2200" b="1" dirty="0">
                <a:latin typeface="Calibri" panose="020F0502020204030204" pitchFamily="34" charset="0"/>
                <a:cs typeface="Calibri" panose="020F0502020204030204" pitchFamily="34" charset="0"/>
              </a:rPr>
              <a:t>Johnson &amp; Johnson</a:t>
            </a:r>
            <a:r>
              <a:rPr lang="es-US" sz="2200" dirty="0">
                <a:latin typeface="Calibri" panose="020F0502020204030204" pitchFamily="34" charset="0"/>
                <a:cs typeface="Calibri" panose="020F0502020204030204" pitchFamily="34" charset="0"/>
              </a:rPr>
              <a:t>: han pasado al menos 2 meses desde la aplicación de la primera dosis. </a:t>
            </a:r>
          </a:p>
        </p:txBody>
      </p:sp>
      <p:pic>
        <p:nvPicPr>
          <p:cNvPr id="10" name="Picture 9">
            <a:extLst>
              <a:ext uri="{FF2B5EF4-FFF2-40B4-BE49-F238E27FC236}">
                <a16:creationId xmlns:a16="http://schemas.microsoft.com/office/drawing/2014/main" xmlns="" id="{145BB11A-F37C-4E38-886E-9DA254E85277}"/>
              </a:ext>
            </a:extLst>
          </p:cNvPr>
          <p:cNvPicPr>
            <a:picLocks noChangeAspect="1"/>
          </p:cNvPicPr>
          <p:nvPr/>
        </p:nvPicPr>
        <p:blipFill>
          <a:blip r:embed="rId3"/>
          <a:stretch>
            <a:fillRect/>
          </a:stretch>
        </p:blipFill>
        <p:spPr>
          <a:xfrm>
            <a:off x="6876362" y="4477990"/>
            <a:ext cx="4876800" cy="1875692"/>
          </a:xfrm>
          <a:prstGeom prst="rect">
            <a:avLst/>
          </a:prstGeom>
        </p:spPr>
      </p:pic>
      <p:sp>
        <p:nvSpPr>
          <p:cNvPr id="8" name="Rectangle 7">
            <a:extLst>
              <a:ext uri="{FF2B5EF4-FFF2-40B4-BE49-F238E27FC236}">
                <a16:creationId xmlns:a16="http://schemas.microsoft.com/office/drawing/2014/main" xmlns="" id="{4128089D-30D1-4D7D-BF8E-13C93E14008F}"/>
              </a:ext>
            </a:extLst>
          </p:cNvPr>
          <p:cNvSpPr/>
          <p:nvPr/>
        </p:nvSpPr>
        <p:spPr>
          <a:xfrm>
            <a:off x="438838" y="4821956"/>
            <a:ext cx="6579954" cy="1554913"/>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s-US" sz="2400" dirty="0">
                <a:latin typeface="Calibri" panose="020F0502020204030204" pitchFamily="34" charset="0"/>
                <a:cs typeface="Calibri" panose="020F0502020204030204" pitchFamily="34" charset="0"/>
              </a:rPr>
              <a:t>Si usted tiene entre 12 y 17 años, solo puede recibir una dosis de refuerzo de Pfizer. De lo contrario, puede elegir la dosis de refuerzo que desee.  </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a:t>¿Cómo se pide una cita?</a:t>
            </a:r>
          </a:p>
        </p:txBody>
      </p:sp>
      <p:sp>
        <p:nvSpPr>
          <p:cNvPr id="5" name="Content Placeholder 4"/>
          <p:cNvSpPr>
            <a:spLocks noGrp="1"/>
          </p:cNvSpPr>
          <p:nvPr>
            <p:ph idx="1"/>
          </p:nvPr>
        </p:nvSpPr>
        <p:spPr>
          <a:xfrm>
            <a:off x="445192" y="1301531"/>
            <a:ext cx="9060004" cy="5056409"/>
          </a:xfrm>
        </p:spPr>
        <p:txBody>
          <a:bodyPr>
            <a:normAutofit lnSpcReduction="10000"/>
          </a:bodyPr>
          <a:lstStyle/>
          <a:p>
            <a:pPr>
              <a:lnSpc>
                <a:spcPct val="100000"/>
              </a:lnSpc>
            </a:pPr>
            <a:r>
              <a:rPr lang="es-US" sz="2400"/>
              <a:t>Visite VaxFinder.mass.gov para concertar una cita (incluso para dosis de refuerzo) en farmacias, proveedores de atención médica y otros establecimientos de la comunidad. </a:t>
            </a:r>
          </a:p>
          <a:p>
            <a:pPr marL="0" indent="0">
              <a:lnSpc>
                <a:spcPct val="100000"/>
              </a:lnSpc>
              <a:spcBef>
                <a:spcPts val="0"/>
              </a:spcBef>
              <a:buNone/>
            </a:pPr>
            <a:endParaRPr lang="en-US" sz="2000" dirty="0"/>
          </a:p>
          <a:p>
            <a:pPr>
              <a:lnSpc>
                <a:spcPct val="100000"/>
              </a:lnSpc>
            </a:pPr>
            <a:r>
              <a:rPr lang="es-US" sz="2400"/>
              <a:t>Se puede clasificar según la vacuna que se ofrece, de modo que los menores de 18 años puedan encontrar los lugares que solo ofrezcan la vacuna de Pfizer/Comirnaty.</a:t>
            </a:r>
          </a:p>
          <a:p>
            <a:pPr>
              <a:lnSpc>
                <a:spcPct val="100000"/>
              </a:lnSpc>
            </a:pPr>
            <a:endParaRPr lang="en-US" sz="2400" dirty="0"/>
          </a:p>
          <a:p>
            <a:pPr>
              <a:lnSpc>
                <a:spcPct val="100000"/>
              </a:lnSpc>
            </a:pPr>
            <a:r>
              <a:rPr lang="es-US" sz="2400"/>
              <a:t>También se puede clasificar por los lugares que ofrecen la dosis de refuerzo de su elección.</a:t>
            </a:r>
          </a:p>
          <a:p>
            <a:pPr marL="457200" lvl="1" indent="0">
              <a:lnSpc>
                <a:spcPct val="100000"/>
              </a:lnSpc>
              <a:spcBef>
                <a:spcPts val="0"/>
              </a:spcBef>
              <a:spcAft>
                <a:spcPts val="300"/>
              </a:spcAft>
              <a:buNone/>
            </a:pPr>
            <a:endParaRPr lang="en-US" sz="2000" dirty="0">
              <a:ea typeface="Calibri" panose="020F0502020204030204" pitchFamily="34" charset="0"/>
              <a:cs typeface="Times New Roman" panose="02020603050405020304" pitchFamily="18" charset="0"/>
            </a:endParaRPr>
          </a:p>
          <a:p>
            <a:pPr>
              <a:lnSpc>
                <a:spcPct val="100000"/>
              </a:lnSpc>
              <a:spcBef>
                <a:spcPts val="0"/>
              </a:spcBef>
              <a:spcAft>
                <a:spcPts val="300"/>
              </a:spcAft>
            </a:pPr>
            <a:r>
              <a:rPr lang="es-US" sz="2400"/>
              <a:t>Las personas que </a:t>
            </a:r>
            <a:r>
              <a:rPr lang="es-US" sz="2400" b="1"/>
              <a:t>no tienen acceso a Internet</a:t>
            </a:r>
            <a:r>
              <a:rPr lang="es-US" sz="2400"/>
              <a:t> pueden llamar a la línea de recursos para la programación de vacunas de Massachusetts:</a:t>
            </a:r>
            <a:r>
              <a:rPr lang="es-US" sz="2400" b="1"/>
              <a:t> 2-1-1 </a:t>
            </a:r>
            <a:r>
              <a:rPr lang="es-US" sz="240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xmlns=""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¿Tendré que pagar por la vacuna?</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175762"/>
            <a:ext cx="10246035" cy="4201150"/>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a:latin typeface="Calibri" panose="020F0502020204030204" pitchFamily="34" charset="0"/>
                <a:cs typeface="Calibri" panose="020F0502020204030204" pitchFamily="34" charset="0"/>
              </a:rPr>
              <a:t>No. La vacuna (incluida la dosis de refuerzo) es </a:t>
            </a:r>
            <a:r>
              <a:rPr lang="es-US" sz="2400" b="1">
                <a:latin typeface="Calibri" panose="020F0502020204030204" pitchFamily="34" charset="0"/>
                <a:cs typeface="Calibri" panose="020F0502020204030204" pitchFamily="34" charset="0"/>
              </a:rPr>
              <a:t>gratuita</a:t>
            </a:r>
            <a:r>
              <a:rPr lang="es-US" sz="2400">
                <a:latin typeface="Calibri" panose="020F0502020204030204" pitchFamily="34" charset="0"/>
                <a:cs typeface="Calibri" panose="020F0502020204030204" pitchFamily="34" charset="0"/>
              </a:rPr>
              <a:t> para todos los residentes de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s-US" sz="2400">
                <a:latin typeface="Calibri" panose="020F0502020204030204" pitchFamily="34" charset="0"/>
                <a:cs typeface="Calibri" panose="020F0502020204030204" pitchFamily="34" charset="0"/>
              </a:rPr>
              <a:t>Nunca le pedirán un número de tarjeta de crédito para concertar una cita.</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s-US" sz="2400">
                <a:latin typeface="Calibri" panose="020F0502020204030204" pitchFamily="34" charset="0"/>
                <a:cs typeface="Calibri" panose="020F0502020204030204" pitchFamily="34" charset="0"/>
              </a:rPr>
              <a:t>Puede vacunarse incluso si no </a:t>
            </a:r>
          </a:p>
          <a:p>
            <a:pPr lvl="1"/>
            <a:r>
              <a:rPr lang="es-US" sz="2400">
                <a:latin typeface="Calibri" panose="020F0502020204030204" pitchFamily="34" charset="0"/>
                <a:cs typeface="Calibri" panose="020F0502020204030204" pitchFamily="34" charset="0"/>
              </a:rPr>
              <a:t>     tiene seguro, una licencia de conducir,  </a:t>
            </a:r>
          </a:p>
          <a:p>
            <a:pPr lvl="1"/>
            <a:r>
              <a:rPr lang="es-US" sz="2400">
                <a:latin typeface="Calibri" panose="020F0502020204030204" pitchFamily="34" charset="0"/>
                <a:cs typeface="Calibri" panose="020F0502020204030204" pitchFamily="34" charset="0"/>
              </a:rPr>
              <a:t>     o un número de seguridad social.</a:t>
            </a:r>
            <a:br>
              <a:rPr lang="es-US" sz="2400">
                <a:latin typeface="Calibri" panose="020F0502020204030204" pitchFamily="34" charset="0"/>
                <a:cs typeface="Calibri" panose="020F0502020204030204" pitchFamily="34" charset="0"/>
              </a:rPr>
            </a:br>
            <a:endParaRPr lang="es-US" sz="240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xmlns=""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B489F-C3F8-44C1-9BB9-00F5D6FE80FA}"/>
              </a:ext>
            </a:extLst>
          </p:cNvPr>
          <p:cNvSpPr>
            <a:spLocks noGrp="1"/>
          </p:cNvSpPr>
          <p:nvPr>
            <p:ph type="title"/>
          </p:nvPr>
        </p:nvSpPr>
        <p:spPr>
          <a:xfrm>
            <a:off x="838200" y="-5935"/>
            <a:ext cx="10515600" cy="315032"/>
          </a:xfrm>
        </p:spPr>
        <p:txBody>
          <a:bodyPr>
            <a:normAutofit fontScale="90000"/>
          </a:bodyPr>
          <a:lstStyle/>
          <a:p>
            <a:pPr algn="ctr"/>
            <a:r>
              <a:rPr lang="es-US" sz="3200" b="1">
                <a:latin typeface="+mn-lt"/>
              </a:rPr>
              <a:t/>
            </a:r>
            <a:br>
              <a:rPr lang="es-US" sz="3200" b="1">
                <a:latin typeface="+mn-lt"/>
              </a:rPr>
            </a:br>
            <a:r>
              <a:rPr lang="es-US" sz="3200" b="1">
                <a:latin typeface="+mn-lt"/>
              </a:rPr>
              <a:t>Instrucciones para usar esta guía </a:t>
            </a:r>
          </a:p>
        </p:txBody>
      </p:sp>
      <p:sp>
        <p:nvSpPr>
          <p:cNvPr id="3" name="Content Placeholder 2">
            <a:extLst>
              <a:ext uri="{FF2B5EF4-FFF2-40B4-BE49-F238E27FC236}">
                <a16:creationId xmlns:a16="http://schemas.microsoft.com/office/drawing/2014/main" xmlns="" id="{9640ACD5-A597-48EA-981B-26A084A0EC13}"/>
              </a:ext>
            </a:extLst>
          </p:cNvPr>
          <p:cNvSpPr>
            <a:spLocks noGrp="1"/>
          </p:cNvSpPr>
          <p:nvPr>
            <p:ph idx="1"/>
          </p:nvPr>
        </p:nvSpPr>
        <p:spPr>
          <a:xfrm>
            <a:off x="543338" y="1291770"/>
            <a:ext cx="11343861" cy="5257133"/>
          </a:xfrm>
        </p:spPr>
        <p:txBody>
          <a:bodyPr>
            <a:normAutofit fontScale="92500"/>
          </a:bodyPr>
          <a:lstStyle/>
          <a:p>
            <a:pPr>
              <a:lnSpc>
                <a:spcPct val="110000"/>
              </a:lnSpc>
            </a:pPr>
            <a:r>
              <a:rPr lang="es-US" sz="2600"/>
              <a:t>Esta guía está dirigida a proveedores, grupos de la comunidad y otras entidades para organizar reuniones locales o foros sobre la vacuna contra el COVID-19 destinados a </a:t>
            </a:r>
            <a:r>
              <a:rPr lang="es-US" sz="2600" b="1"/>
              <a:t>niños y adolescentes</a:t>
            </a:r>
            <a:r>
              <a:rPr lang="es-US" sz="2600"/>
              <a:t>.</a:t>
            </a:r>
            <a:r>
              <a:rPr lang="es-US" sz="2600" b="1"/>
              <a:t> </a:t>
            </a:r>
          </a:p>
          <a:p>
            <a:pPr>
              <a:lnSpc>
                <a:spcPct val="110000"/>
              </a:lnSpc>
            </a:pPr>
            <a:r>
              <a:rPr lang="es-US" sz="2600"/>
              <a:t>Se incluye información del Departamento de Salud Pública de Massachusetts (Massachusetts Department of Public Health, DPH) que responde a las preguntas frecuentes.</a:t>
            </a:r>
          </a:p>
          <a:p>
            <a:pPr>
              <a:lnSpc>
                <a:spcPct val="110000"/>
              </a:lnSpc>
            </a:pPr>
            <a:r>
              <a:rPr lang="es-US" sz="2600"/>
              <a:t>Se ofrecen temas adicionales de discusión en la sección de notas de cada diapositiva.</a:t>
            </a:r>
          </a:p>
          <a:p>
            <a:pPr>
              <a:lnSpc>
                <a:spcPct val="110000"/>
              </a:lnSpc>
            </a:pPr>
            <a:r>
              <a:rPr lang="es-US" sz="2600"/>
              <a:t>Usted puede usar una parte o todo el contenido en función de los intereses y necesidades de su comunidad. </a:t>
            </a:r>
          </a:p>
          <a:p>
            <a:pPr marL="731520" lvl="1" indent="-365760">
              <a:lnSpc>
                <a:spcPct val="110000"/>
              </a:lnSpc>
              <a:buFont typeface="Courier New" panose="02070309020205020404" pitchFamily="49" charset="0"/>
              <a:buChar char="o"/>
            </a:pPr>
            <a:r>
              <a:rPr lang="es-US" sz="2600"/>
              <a:t>Puede encontrar información adicional para su foro en </a:t>
            </a:r>
            <a:r>
              <a:rPr lang="es-US" sz="2600">
                <a:hlinkClick r:id="rId3"/>
              </a:rPr>
              <a:t>https://www.mass.gov/covid-19-vaccine-in-massachusetts</a:t>
            </a:r>
            <a:r>
              <a:rPr lang="es-US" sz="2600"/>
              <a:t> </a:t>
            </a:r>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0DC069-7A18-449E-9B5B-42D496ED299A}"/>
              </a:ext>
            </a:extLst>
          </p:cNvPr>
          <p:cNvSpPr txBox="1"/>
          <p:nvPr/>
        </p:nvSpPr>
        <p:spPr>
          <a:xfrm>
            <a:off x="587754" y="21251"/>
            <a:ext cx="10654395"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dirty="0">
                <a:latin typeface="Calibri" panose="020F0502020204030204" pitchFamily="34" charset="0"/>
                <a:cs typeface="Calibri" panose="020F0502020204030204" pitchFamily="34" charset="0"/>
              </a:rPr>
              <a:t>¿Quién puede ayudarme a tomar decisiones sobre la vacunación de mi hijo?</a:t>
            </a:r>
          </a:p>
        </p:txBody>
      </p:sp>
      <p:sp>
        <p:nvSpPr>
          <p:cNvPr id="5" name="Rectangle 4">
            <a:extLst>
              <a:ext uri="{FF2B5EF4-FFF2-40B4-BE49-F238E27FC236}">
                <a16:creationId xmlns:a16="http://schemas.microsoft.com/office/drawing/2014/main" xmlns="" id="{F5C5A823-101A-4EFF-BD93-CBB21EC8DD44}"/>
              </a:ext>
            </a:extLst>
          </p:cNvPr>
          <p:cNvSpPr/>
          <p:nvPr/>
        </p:nvSpPr>
        <p:spPr>
          <a:xfrm>
            <a:off x="587754" y="2206129"/>
            <a:ext cx="5157953" cy="2308324"/>
          </a:xfrm>
          <a:prstGeom prst="rect">
            <a:avLst/>
          </a:prstGeom>
        </p:spPr>
        <p:txBody>
          <a:bodyPr wrap="square">
            <a:spAutoFit/>
          </a:bodyPr>
          <a:lstStyle/>
          <a:p>
            <a:r>
              <a:rPr lang="es-US" sz="2400" dirty="0">
                <a:latin typeface="Calibri" panose="020F0502020204030204" pitchFamily="34" charset="0"/>
                <a:cs typeface="Calibri" panose="020F0502020204030204" pitchFamily="34" charset="0"/>
              </a:rPr>
              <a:t>Si tiene más preguntas sobre la salud de su hijo o sobre la decisión de vacunarlo, consulte con un proveedor de atención médica de confianza, ya sea el médico de su hijo, una enfermera, un gestor de atención de su seguro, un farmacéutico o un trabajador sanitario de la comunidad. </a:t>
            </a:r>
          </a:p>
        </p:txBody>
      </p:sp>
      <p:pic>
        <p:nvPicPr>
          <p:cNvPr id="19458" name="Picture 2" descr="This is a picture of two people wearing masks standing in front of a medical building.">
            <a:extLst>
              <a:ext uri="{FF2B5EF4-FFF2-40B4-BE49-F238E27FC236}">
                <a16:creationId xmlns:a16="http://schemas.microsoft.com/office/drawing/2014/main" xmlns=""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¿Qué es una vacuna y cómo funciona?</a:t>
            </a:r>
          </a:p>
        </p:txBody>
      </p:sp>
      <p:sp>
        <p:nvSpPr>
          <p:cNvPr id="4" name="Rectangle 3">
            <a:extLst>
              <a:ext uri="{FF2B5EF4-FFF2-40B4-BE49-F238E27FC236}">
                <a16:creationId xmlns:a16="http://schemas.microsoft.com/office/drawing/2014/main" xmlns=""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es-US" sz="2400">
                <a:latin typeface="Calibri" panose="020F0502020204030204" pitchFamily="34" charset="0"/>
                <a:cs typeface="Calibri" panose="020F0502020204030204" pitchFamily="34" charset="0"/>
              </a:rPr>
              <a:t>Las vacunas previenen enfermedades que pueden ser peligrosas, o incluso mortales. Trabajan con las defensas naturales de su cuerpo para desarrollar protección de manera segura ante una enfermedad.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a:t>Las vacunas ayudan a su sistema inmunitario a generar anticuerpos, tal y como lo haría si usted se expusiera a la enfermedad. Después de recibir la vacuna, usted estará protegido contra esa enfermedad, sin necesidad de contraerla antes.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s-US" sz="2400"/>
              <a:t>Es por esto que las vacunas son una medicina tan poderosa. A diferencia de la mayoría de los medicamentos, que tratan o curan enfermedades, las vacunas las </a:t>
            </a:r>
            <a:r>
              <a:rPr lang="es-US" sz="2400" i="1"/>
              <a:t>previenen</a:t>
            </a:r>
            <a:r>
              <a:rPr lang="es-US" sz="2400"/>
              <a:t>.</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0" y="233825"/>
            <a:ext cx="12191999"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dirty="0">
                <a:latin typeface="Calibri" panose="020F0502020204030204" pitchFamily="34" charset="0"/>
                <a:cs typeface="Calibri" panose="020F0502020204030204" pitchFamily="34" charset="0"/>
              </a:rPr>
              <a:t>¿Por qué los niños y adolescentes deben vacunarse contra el COVID-19?</a:t>
            </a:r>
          </a:p>
        </p:txBody>
      </p:sp>
      <p:sp>
        <p:nvSpPr>
          <p:cNvPr id="4" name="Rectangle 3">
            <a:extLst>
              <a:ext uri="{FF2B5EF4-FFF2-40B4-BE49-F238E27FC236}">
                <a16:creationId xmlns:a16="http://schemas.microsoft.com/office/drawing/2014/main" xmlns="" id="{FF069143-FE01-453C-934A-DAA4862AED31}"/>
              </a:ext>
            </a:extLst>
          </p:cNvPr>
          <p:cNvSpPr/>
          <p:nvPr/>
        </p:nvSpPr>
        <p:spPr>
          <a:xfrm>
            <a:off x="438839" y="1218109"/>
            <a:ext cx="11314322" cy="2375009"/>
          </a:xfrm>
          <a:prstGeom prst="rect">
            <a:avLst/>
          </a:prstGeom>
        </p:spPr>
        <p:txBody>
          <a:bodyPr wrap="square">
            <a:spAutoFit/>
          </a:bodyPr>
          <a:lstStyle/>
          <a:p>
            <a:pPr marL="342900" indent="-342900">
              <a:buFont typeface="Arial" panose="020B0604020202020204" pitchFamily="34" charset="0"/>
              <a:buChar char="•"/>
            </a:pPr>
            <a:r>
              <a:rPr lang="es-US" sz="2400" dirty="0">
                <a:latin typeface="Calibri" panose="020F0502020204030204" pitchFamily="34" charset="0"/>
                <a:cs typeface="Calibri" panose="020F0502020204030204" pitchFamily="34" charset="0"/>
              </a:rPr>
              <a:t>La vacuna puede ayudar a evitar que los niños y adolescentes enfermen gravemente, incluso si contraen COVID-19.</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s-US" sz="2400" dirty="0">
                <a:latin typeface="Calibri" panose="020F0502020204030204" pitchFamily="34" charset="0"/>
                <a:cs typeface="Calibri" panose="020F0502020204030204" pitchFamily="34" charset="0"/>
              </a:rPr>
              <a:t>Además, puede ayudar a proteger a los miembros de la familia, como los hermanos que no pueden vacunarse y los miembros de la familia que presentan un mayor riesgo de enfermar gravemente si se contagian.</a:t>
            </a:r>
          </a:p>
        </p:txBody>
      </p:sp>
      <p:pic>
        <p:nvPicPr>
          <p:cNvPr id="7" name="Picture 6">
            <a:extLst>
              <a:ext uri="{FF2B5EF4-FFF2-40B4-BE49-F238E27FC236}">
                <a16:creationId xmlns:a16="http://schemas.microsoft.com/office/drawing/2014/main" xmlns=""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xmlns="" id="{9B2BE508-DEE0-4777-90A4-244CE88AF258}"/>
              </a:ext>
            </a:extLst>
          </p:cNvPr>
          <p:cNvSpPr txBox="1"/>
          <p:nvPr/>
        </p:nvSpPr>
        <p:spPr>
          <a:xfrm>
            <a:off x="453353" y="3814848"/>
            <a:ext cx="5560870" cy="1569660"/>
          </a:xfrm>
          <a:prstGeom prst="rect">
            <a:avLst/>
          </a:prstGeom>
          <a:noFill/>
        </p:spPr>
        <p:txBody>
          <a:bodyPr wrap="square" rtlCol="0">
            <a:spAutoFit/>
          </a:bodyPr>
          <a:lstStyle/>
          <a:p>
            <a:pPr marL="285750" indent="-285750">
              <a:buFont typeface="Arial" panose="020B0604020202020204" pitchFamily="34" charset="0"/>
              <a:buChar char="•"/>
            </a:pPr>
            <a:r>
              <a:rPr lang="es-US" sz="2400">
                <a:latin typeface="Calibri" panose="020F0502020204030204" pitchFamily="34" charset="0"/>
                <a:cs typeface="Calibri" panose="020F0502020204030204" pitchFamily="34" charset="0"/>
              </a:rPr>
              <a:t>La vacuna para niños y adolescentes puede ayudar a que sigan asistiendo a clases y participen en deportes, juegos y otras actividades grupales de forma segura.</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xmlns=""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¿Qué vacunas existen para niños y adolescentes?</a:t>
            </a:r>
          </a:p>
        </p:txBody>
      </p:sp>
      <p:sp>
        <p:nvSpPr>
          <p:cNvPr id="4" name="Rectangle 3">
            <a:extLst>
              <a:ext uri="{FF2B5EF4-FFF2-40B4-BE49-F238E27FC236}">
                <a16:creationId xmlns:a16="http://schemas.microsoft.com/office/drawing/2014/main" xmlns="" id="{FF069143-FE01-453C-934A-DAA4862AED31}"/>
              </a:ext>
            </a:extLst>
          </p:cNvPr>
          <p:cNvSpPr/>
          <p:nvPr/>
        </p:nvSpPr>
        <p:spPr>
          <a:xfrm>
            <a:off x="354842" y="1189987"/>
            <a:ext cx="8832701" cy="4431983"/>
          </a:xfrm>
          <a:prstGeom prst="rect">
            <a:avLst/>
          </a:prstGeom>
        </p:spPr>
        <p:txBody>
          <a:bodyPr wrap="square">
            <a:spAutoFit/>
          </a:bodyPr>
          <a:lstStyle/>
          <a:p>
            <a:pPr marL="342900" indent="-342900">
              <a:buFont typeface="Arial" panose="020B0604020202020204" pitchFamily="34" charset="0"/>
              <a:buChar char="•"/>
            </a:pPr>
            <a:r>
              <a:rPr lang="es-US" sz="2400" dirty="0">
                <a:latin typeface="Calibri" panose="020F0502020204030204" pitchFamily="34" charset="0"/>
                <a:cs typeface="Calibri" panose="020F0502020204030204" pitchFamily="34" charset="0"/>
              </a:rPr>
              <a:t>Tres vacunas han sido autorizadas o han recibido la autorización de uso de emergencia (EUA) de la Administración de Alimentos y Medicamentos: Pfizer/</a:t>
            </a:r>
            <a:r>
              <a:rPr lang="es-US" sz="2400" dirty="0" err="1">
                <a:latin typeface="Calibri" panose="020F0502020204030204" pitchFamily="34" charset="0"/>
                <a:cs typeface="Calibri" panose="020F0502020204030204" pitchFamily="34" charset="0"/>
              </a:rPr>
              <a:t>Comirnaty</a:t>
            </a:r>
            <a:r>
              <a:rPr lang="es-US" sz="2400" dirty="0">
                <a:latin typeface="Calibri" panose="020F0502020204030204" pitchFamily="34" charset="0"/>
                <a:cs typeface="Calibri" panose="020F0502020204030204" pitchFamily="34" charset="0"/>
              </a:rPr>
              <a:t>, Moderna y </a:t>
            </a:r>
            <a:r>
              <a:rPr lang="es-US" sz="2400" dirty="0" err="1">
                <a:latin typeface="Calibri" panose="020F0502020204030204" pitchFamily="34" charset="0"/>
                <a:cs typeface="Calibri" panose="020F0502020204030204" pitchFamily="34" charset="0"/>
              </a:rPr>
              <a:t>Janssen</a:t>
            </a:r>
            <a:r>
              <a:rPr lang="es-US" sz="2400" dirty="0">
                <a:latin typeface="Calibri" panose="020F0502020204030204" pitchFamily="34" charset="0"/>
                <a:cs typeface="Calibri" panose="020F0502020204030204" pitchFamily="34" charset="0"/>
              </a:rPr>
              <a:t>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dirty="0"/>
              <a:t>Las tres vacunas contra el COVID-19 son seguras y sumamente eficaces para evitar que la enfermedad sea grave, así como hospitalizaciones y muertes.</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dirty="0">
                <a:latin typeface="Calibri" panose="020F0502020204030204" pitchFamily="34" charset="0"/>
                <a:cs typeface="Calibri" panose="020F0502020204030204" pitchFamily="34" charset="0"/>
              </a:rPr>
              <a:t>La vacuna de Pfizer/</a:t>
            </a:r>
            <a:r>
              <a:rPr lang="es-US" sz="2400" dirty="0" err="1">
                <a:latin typeface="Calibri" panose="020F0502020204030204" pitchFamily="34" charset="0"/>
                <a:cs typeface="Calibri" panose="020F0502020204030204" pitchFamily="34" charset="0"/>
              </a:rPr>
              <a:t>Comirnaty</a:t>
            </a:r>
            <a:r>
              <a:rPr lang="es-US" sz="2400" dirty="0">
                <a:latin typeface="Calibri" panose="020F0502020204030204" pitchFamily="34" charset="0"/>
                <a:cs typeface="Calibri" panose="020F0502020204030204" pitchFamily="34" charset="0"/>
              </a:rPr>
              <a:t> se encuentra disponible para personas mayores de 5 años.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US" sz="2400" dirty="0">
                <a:latin typeface="Calibri" panose="020F0502020204030204" pitchFamily="34" charset="0"/>
                <a:cs typeface="Calibri" panose="020F0502020204030204" pitchFamily="34" charset="0"/>
              </a:rPr>
              <a:t>Las vacunas de Moderna y Johnson &amp; Johnson están disponibles para personas mayores de 18 años. </a:t>
            </a:r>
          </a:p>
        </p:txBody>
      </p:sp>
      <p:pic>
        <p:nvPicPr>
          <p:cNvPr id="5" name="Picture 4" descr="This is an image of a medicine bottle that is labeled &quot;COVID-19 vaccine&quot;">
            <a:extLst>
              <a:ext uri="{FF2B5EF4-FFF2-40B4-BE49-F238E27FC236}">
                <a16:creationId xmlns:a16="http://schemas.microsoft.com/office/drawing/2014/main" xmlns=""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¿Son seguras las vacunas contra el COVID-19 para los niños?</a:t>
            </a:r>
          </a:p>
        </p:txBody>
      </p:sp>
      <p:sp>
        <p:nvSpPr>
          <p:cNvPr id="4" name="Rectangle 3">
            <a:extLst>
              <a:ext uri="{FF2B5EF4-FFF2-40B4-BE49-F238E27FC236}">
                <a16:creationId xmlns:a16="http://schemas.microsoft.com/office/drawing/2014/main" xmlns="" id="{FF069143-FE01-453C-934A-DAA4862AED31}"/>
              </a:ext>
            </a:extLst>
          </p:cNvPr>
          <p:cNvSpPr/>
          <p:nvPr/>
        </p:nvSpPr>
        <p:spPr>
          <a:xfrm>
            <a:off x="478571" y="1037719"/>
            <a:ext cx="7484813" cy="5509200"/>
          </a:xfrm>
          <a:prstGeom prst="rect">
            <a:avLst/>
          </a:prstGeom>
        </p:spPr>
        <p:txBody>
          <a:bodyPr wrap="square">
            <a:spAutoFit/>
          </a:bodyPr>
          <a:lstStyle/>
          <a:p>
            <a:pPr marL="342900" indent="-342900">
              <a:buFont typeface="Arial" panose="020B0604020202020204" pitchFamily="34" charset="0"/>
              <a:buChar char="•"/>
            </a:pPr>
            <a:r>
              <a:rPr lang="es-US" sz="2200" dirty="0">
                <a:latin typeface="Calibri" panose="020F0502020204030204" pitchFamily="34" charset="0"/>
                <a:cs typeface="Calibri" panose="020F0502020204030204" pitchFamily="34" charset="0"/>
              </a:rPr>
              <a:t>Sí. Los Centros para el Control y Prevención de Enfermedades (Centers </a:t>
            </a:r>
            <a:r>
              <a:rPr lang="es-US" sz="2200" dirty="0" err="1">
                <a:latin typeface="Calibri" panose="020F0502020204030204" pitchFamily="34" charset="0"/>
                <a:cs typeface="Calibri" panose="020F0502020204030204" pitchFamily="34" charset="0"/>
              </a:rPr>
              <a:t>for</a:t>
            </a:r>
            <a:r>
              <a:rPr lang="es-US" sz="2200" dirty="0">
                <a:latin typeface="Calibri" panose="020F0502020204030204" pitchFamily="34" charset="0"/>
                <a:cs typeface="Calibri" panose="020F0502020204030204" pitchFamily="34" charset="0"/>
              </a:rPr>
              <a:t> </a:t>
            </a:r>
            <a:r>
              <a:rPr lang="es-US" sz="2200" dirty="0" err="1">
                <a:latin typeface="Calibri" panose="020F0502020204030204" pitchFamily="34" charset="0"/>
                <a:cs typeface="Calibri" panose="020F0502020204030204" pitchFamily="34" charset="0"/>
              </a:rPr>
              <a:t>Disease</a:t>
            </a:r>
            <a:r>
              <a:rPr lang="es-US" sz="2200" dirty="0">
                <a:latin typeface="Calibri" panose="020F0502020204030204" pitchFamily="34" charset="0"/>
                <a:cs typeface="Calibri" panose="020F0502020204030204" pitchFamily="34" charset="0"/>
              </a:rPr>
              <a:t> Control and </a:t>
            </a:r>
            <a:r>
              <a:rPr lang="es-US" sz="2200" dirty="0" err="1">
                <a:latin typeface="Calibri" panose="020F0502020204030204" pitchFamily="34" charset="0"/>
                <a:cs typeface="Calibri" panose="020F0502020204030204" pitchFamily="34" charset="0"/>
              </a:rPr>
              <a:t>Prevention</a:t>
            </a:r>
            <a:r>
              <a:rPr lang="es-US" sz="2200" dirty="0">
                <a:latin typeface="Calibri" panose="020F0502020204030204" pitchFamily="34" charset="0"/>
                <a:cs typeface="Calibri" panose="020F0502020204030204" pitchFamily="34" charset="0"/>
              </a:rPr>
              <a:t>, CDC) recomiendan que los mayores de 5 años se vacunen contra el COVID-19.</a:t>
            </a:r>
          </a:p>
          <a:p>
            <a:pPr marL="342900" indent="-342900">
              <a:buFont typeface="Arial" panose="020B0604020202020204" pitchFamily="34" charset="0"/>
              <a:buChar char="•"/>
            </a:pPr>
            <a:r>
              <a:rPr lang="es-US" sz="2200" dirty="0">
                <a:latin typeface="Calibri" panose="020F0502020204030204" pitchFamily="34" charset="0"/>
                <a:cs typeface="Calibri" panose="020F0502020204030204" pitchFamily="34" charset="0"/>
              </a:rPr>
              <a:t>Se han realizado ensayos clínicos con miles de niños y se ha determinado que es seguro y eficaz.  </a:t>
            </a:r>
          </a:p>
          <a:p>
            <a:pPr marL="342900" indent="-342900">
              <a:buFont typeface="Arial" panose="020B0604020202020204" pitchFamily="34" charset="0"/>
              <a:buChar char="•"/>
            </a:pPr>
            <a:r>
              <a:rPr lang="es-US" sz="2200" b="0" i="0" dirty="0">
                <a:solidFill>
                  <a:srgbClr val="000000"/>
                </a:solidFill>
              </a:rPr>
              <a:t>La seguridad de las vacunas contra el COVID-19 se supervisa con el programa de control de seguridad más exhaustivo e intenso de la historia de los Estados Unidos. </a:t>
            </a:r>
          </a:p>
          <a:p>
            <a:pPr marL="342900" indent="-342900">
              <a:buFont typeface="Arial" panose="020B0604020202020204" pitchFamily="34" charset="0"/>
              <a:buChar char="•"/>
            </a:pPr>
            <a:r>
              <a:rPr lang="es-US" sz="2200" dirty="0">
                <a:latin typeface="Calibri" panose="020F0502020204030204" pitchFamily="34" charset="0"/>
                <a:ea typeface="Calibri" panose="020F0502020204030204" pitchFamily="34" charset="0"/>
                <a:cs typeface="Calibri" panose="020F0502020204030204" pitchFamily="34" charset="0"/>
              </a:rPr>
              <a:t>Los niños pueden presentar algunos efectos secundarios derivados de la vacuna, que son similares a los que se observan en los adultos y con otras vacunas. Son síntomas normales de que su cuerpo se está protegiendo y han de desaparecer en unos días.</a:t>
            </a:r>
          </a:p>
          <a:p>
            <a:pPr marL="342900" indent="-342900">
              <a:buFont typeface="Arial" panose="020B0604020202020204" pitchFamily="34" charset="0"/>
              <a:buChar char="•"/>
            </a:pPr>
            <a:endParaRPr lang="es-US" sz="2200" b="0" i="0" dirty="0">
              <a:solidFill>
                <a:srgbClr val="000000"/>
              </a:solidFill>
            </a:endParaRPr>
          </a:p>
          <a:p>
            <a:pPr marL="342900" indent="-3429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xmlns=""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xmlns=""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lang="en-US"/>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70853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S" sz="2400" dirty="0">
                <a:solidFill>
                  <a:schemeClr val="dk1"/>
                </a:solidFill>
                <a:latin typeface="Calibri"/>
                <a:ea typeface="Calibri"/>
                <a:cs typeface="Calibri"/>
                <a:sym typeface="Calibri"/>
              </a:rPr>
              <a:t>Un pequeño grupo de personas reciben la vacuna de prueba.</a:t>
            </a: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S" sz="2400">
                <a:solidFill>
                  <a:schemeClr val="dk1"/>
                </a:solidFill>
                <a:latin typeface="Calibri"/>
                <a:ea typeface="Calibri"/>
                <a:cs typeface="Calibri"/>
                <a:sym typeface="Calibri"/>
              </a:rPr>
              <a:t>La vacuna se aplica a grupos específicos de personas (por ejemplo, personas de cierta edad, raza o estado de salud).</a:t>
            </a:r>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S" sz="2400">
                <a:solidFill>
                  <a:schemeClr val="dk1"/>
                </a:solidFill>
                <a:latin typeface="Calibri"/>
                <a:ea typeface="Calibri"/>
                <a:cs typeface="Calibri"/>
                <a:sym typeface="Calibri"/>
              </a:rPr>
              <a:t>La vacuna se aplica a decenas de miles de personas y se comprueba su eficacia y seguridad.</a:t>
            </a:r>
          </a:p>
        </p:txBody>
      </p:sp>
      <p:sp>
        <p:nvSpPr>
          <p:cNvPr id="421" name="Google Shape;421;p80"/>
          <p:cNvSpPr txBox="1"/>
          <p:nvPr/>
        </p:nvSpPr>
        <p:spPr>
          <a:xfrm>
            <a:off x="377914" y="869027"/>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es-US" sz="2400" dirty="0">
                <a:solidFill>
                  <a:schemeClr val="dk1"/>
                </a:solidFill>
                <a:latin typeface="Calibri"/>
                <a:ea typeface="Calibri"/>
                <a:cs typeface="Calibri"/>
                <a:sym typeface="Calibri"/>
              </a:rPr>
              <a:t>Las vacunas se someten a más pruebas que cualquier otro producto farmacéutico: </a:t>
            </a: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xmlns=""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¿Cómo sabemos que la vacuna es segura?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lang="en-US"/>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172249" y="984059"/>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S" sz="2400" dirty="0">
                <a:solidFill>
                  <a:schemeClr val="dk1"/>
                </a:solidFill>
                <a:latin typeface="Calibri"/>
                <a:ea typeface="Calibri"/>
                <a:cs typeface="Calibri"/>
                <a:sym typeface="Calibri"/>
              </a:rPr>
              <a:t>El </a:t>
            </a:r>
            <a:r>
              <a:rPr lang="es-US" sz="2400" u="sng" dirty="0">
                <a:solidFill>
                  <a:srgbClr val="0070C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Comité Asesor sobre Prácticas de Inmunización</a:t>
            </a:r>
            <a:r>
              <a:rPr lang="es-US" sz="2400" dirty="0">
                <a:solidFill>
                  <a:srgbClr val="0070C0"/>
                </a:solidFill>
                <a:latin typeface="Calibri"/>
                <a:ea typeface="Calibri"/>
                <a:cs typeface="Calibri"/>
                <a:sym typeface="Calibri"/>
              </a:rPr>
              <a:t> (</a:t>
            </a:r>
            <a:r>
              <a:rPr lang="es-US" sz="2400" dirty="0" err="1">
                <a:solidFill>
                  <a:srgbClr val="0070C0"/>
                </a:solidFill>
                <a:latin typeface="Calibri"/>
                <a:ea typeface="Calibri"/>
                <a:cs typeface="Calibri"/>
                <a:sym typeface="Calibri"/>
              </a:rPr>
              <a:t>Advisory</a:t>
            </a:r>
            <a:r>
              <a:rPr lang="es-US" sz="2400" dirty="0">
                <a:solidFill>
                  <a:srgbClr val="0070C0"/>
                </a:solidFill>
                <a:latin typeface="Calibri"/>
                <a:ea typeface="Calibri"/>
                <a:cs typeface="Calibri"/>
                <a:sym typeface="Calibri"/>
              </a:rPr>
              <a:t> </a:t>
            </a:r>
            <a:r>
              <a:rPr lang="es-US" sz="2400" dirty="0" err="1">
                <a:solidFill>
                  <a:srgbClr val="0070C0"/>
                </a:solidFill>
                <a:latin typeface="Calibri"/>
                <a:ea typeface="Calibri"/>
                <a:cs typeface="Calibri"/>
                <a:sym typeface="Calibri"/>
              </a:rPr>
              <a:t>Committee</a:t>
            </a:r>
            <a:r>
              <a:rPr lang="es-US" sz="2400" dirty="0">
                <a:solidFill>
                  <a:srgbClr val="0070C0"/>
                </a:solidFill>
                <a:latin typeface="Calibri"/>
                <a:ea typeface="Calibri"/>
                <a:cs typeface="Calibri"/>
                <a:sym typeface="Calibri"/>
              </a:rPr>
              <a:t> </a:t>
            </a:r>
            <a:r>
              <a:rPr lang="es-US" sz="2400" dirty="0" err="1">
                <a:solidFill>
                  <a:srgbClr val="0070C0"/>
                </a:solidFill>
                <a:latin typeface="Calibri"/>
                <a:ea typeface="Calibri"/>
                <a:cs typeface="Calibri"/>
                <a:sym typeface="Calibri"/>
              </a:rPr>
              <a:t>on</a:t>
            </a:r>
            <a:r>
              <a:rPr lang="es-US" sz="2400" dirty="0">
                <a:solidFill>
                  <a:srgbClr val="0070C0"/>
                </a:solidFill>
                <a:latin typeface="Calibri"/>
                <a:ea typeface="Calibri"/>
                <a:cs typeface="Calibri"/>
                <a:sym typeface="Calibri"/>
              </a:rPr>
              <a:t> </a:t>
            </a:r>
            <a:r>
              <a:rPr lang="es-US" sz="2400" dirty="0" err="1">
                <a:solidFill>
                  <a:srgbClr val="0070C0"/>
                </a:solidFill>
                <a:latin typeface="Calibri"/>
                <a:ea typeface="Calibri"/>
                <a:cs typeface="Calibri"/>
                <a:sym typeface="Calibri"/>
              </a:rPr>
              <a:t>Immunization</a:t>
            </a:r>
            <a:r>
              <a:rPr lang="es-US" sz="2400" dirty="0">
                <a:solidFill>
                  <a:srgbClr val="0070C0"/>
                </a:solidFill>
                <a:latin typeface="Calibri"/>
                <a:ea typeface="Calibri"/>
                <a:cs typeface="Calibri"/>
                <a:sym typeface="Calibri"/>
              </a:rPr>
              <a:t> </a:t>
            </a:r>
            <a:r>
              <a:rPr lang="es-US" sz="2400" dirty="0" err="1">
                <a:solidFill>
                  <a:srgbClr val="0070C0"/>
                </a:solidFill>
                <a:latin typeface="Calibri"/>
                <a:ea typeface="Calibri"/>
                <a:cs typeface="Calibri"/>
                <a:sym typeface="Calibri"/>
              </a:rPr>
              <a:t>Practices</a:t>
            </a:r>
            <a:r>
              <a:rPr lang="es-US" sz="2400" dirty="0">
                <a:solidFill>
                  <a:srgbClr val="0070C0"/>
                </a:solidFill>
                <a:latin typeface="Calibri"/>
                <a:ea typeface="Calibri"/>
                <a:cs typeface="Calibri"/>
                <a:sym typeface="Calibri"/>
              </a:rPr>
              <a:t>, ACIP) </a:t>
            </a:r>
            <a:r>
              <a:rPr lang="es-US" sz="2400" dirty="0">
                <a:solidFill>
                  <a:schemeClr val="dk1"/>
                </a:solidFill>
                <a:latin typeface="Calibri"/>
                <a:ea typeface="Calibri"/>
                <a:cs typeface="Calibri"/>
                <a:sym typeface="Calibri"/>
              </a:rPr>
              <a:t>de los CDC examina la información para determinar si la vacuna funciona y es segura. El comité asesora a la Administración de Alimentos y Medicamentos de los Estados Unidos (FDA, por sus siglas en inglés).</a:t>
            </a:r>
          </a:p>
        </p:txBody>
      </p:sp>
      <p:sp>
        <p:nvSpPr>
          <p:cNvPr id="434" name="Google Shape;434;g79ce8b2f6a_0_51"/>
          <p:cNvSpPr txBox="1"/>
          <p:nvPr/>
        </p:nvSpPr>
        <p:spPr>
          <a:xfrm>
            <a:off x="3172249"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S" sz="2400" dirty="0">
                <a:solidFill>
                  <a:schemeClr val="dk1"/>
                </a:solidFill>
                <a:latin typeface="Calibri"/>
                <a:ea typeface="Calibri"/>
                <a:cs typeface="Calibri"/>
                <a:sym typeface="Calibri"/>
              </a:rPr>
              <a:t>La FDA analiza esta información y los consejos del Comité Asesor y decide si se aprueba la vacuna.</a:t>
            </a: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US" sz="2400">
                <a:latin typeface="Calibri"/>
                <a:ea typeface="Calibri"/>
                <a:cs typeface="Calibri"/>
                <a:sym typeface="Calibri"/>
              </a:rPr>
              <a:t>La vacuna</a:t>
            </a:r>
            <a:r>
              <a:rPr lang="es-US" sz="2400">
                <a:solidFill>
                  <a:schemeClr val="dk1"/>
                </a:solidFill>
                <a:latin typeface="Calibri"/>
                <a:ea typeface="Calibri"/>
                <a:cs typeface="Calibri"/>
                <a:sym typeface="Calibri"/>
              </a:rPr>
              <a:t> se aprobará únicamente cuando se hayan realizado</a:t>
            </a:r>
            <a:r>
              <a:rPr lang="es-US" sz="2400">
                <a:latin typeface="Calibri"/>
                <a:ea typeface="Calibri"/>
                <a:cs typeface="Calibri"/>
                <a:sym typeface="Calibri"/>
              </a:rPr>
              <a:t> </a:t>
            </a:r>
            <a:r>
              <a:rPr lang="es-US" sz="2400" b="1">
                <a:latin typeface="Calibri"/>
                <a:ea typeface="Calibri"/>
                <a:cs typeface="Calibri"/>
                <a:sym typeface="Calibri"/>
              </a:rPr>
              <a:t>todos estos pasos</a:t>
            </a:r>
            <a:r>
              <a:rPr lang="es-US" sz="2400">
                <a:latin typeface="Calibri"/>
                <a:ea typeface="Calibri"/>
                <a:cs typeface="Calibri"/>
                <a:sym typeface="Calibri"/>
              </a:rPr>
              <a:t> </a:t>
            </a:r>
            <a:r>
              <a:rPr lang="es-US" sz="2400">
                <a:solidFill>
                  <a:schemeClr val="dk1"/>
                </a:solidFill>
                <a:latin typeface="Calibri"/>
                <a:ea typeface="Calibri"/>
                <a:cs typeface="Calibri"/>
                <a:sym typeface="Calibri"/>
              </a:rPr>
              <a:t>y varios equipos de revisores estén seguros de que funciona y es segura.</a:t>
            </a:r>
          </a:p>
        </p:txBody>
      </p:sp>
      <p:sp>
        <p:nvSpPr>
          <p:cNvPr id="11" name="TextBox 10">
            <a:extLst>
              <a:ext uri="{FF2B5EF4-FFF2-40B4-BE49-F238E27FC236}">
                <a16:creationId xmlns:a16="http://schemas.microsoft.com/office/drawing/2014/main" xmlns=""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¿Cómo sabemos que es segura?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65037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US" sz="2400" b="0" i="0" u="none" strike="noStrike" cap="none" dirty="0">
                <a:solidFill>
                  <a:srgbClr val="000000"/>
                </a:solidFill>
                <a:latin typeface="Calibri"/>
                <a:ea typeface="Calibri"/>
                <a:cs typeface="Calibri"/>
                <a:sym typeface="Calibri"/>
              </a:rPr>
              <a:t>El cronograma se agilizó, pero nunca se tomaron atajos relativos a la seguridad. Explicación:</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US" sz="2400" b="1">
                <a:latin typeface="Calibri"/>
                <a:ea typeface="Calibri"/>
                <a:cs typeface="Calibri"/>
                <a:sym typeface="Calibri"/>
              </a:rPr>
              <a:t>Ya contábamos con información útil sobre otros coronavirus</a:t>
            </a:r>
            <a:r>
              <a:rPr lang="es-US" sz="2400">
                <a:latin typeface="Calibri"/>
                <a:ea typeface="Calibri"/>
                <a:cs typeface="Calibri"/>
                <a:sym typeface="Calibri"/>
              </a:rPr>
              <a:t>, así que no partimos de cero. </a:t>
            </a: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s-US" sz="2400">
                <a:latin typeface="Calibri"/>
                <a:ea typeface="Calibri"/>
                <a:cs typeface="Calibri"/>
                <a:sym typeface="Calibri"/>
              </a:rPr>
              <a:t>Los Estados Unidos y otros gobiernos </a:t>
            </a:r>
            <a:r>
              <a:rPr lang="es-US" sz="2400" b="1">
                <a:latin typeface="Calibri"/>
                <a:ea typeface="Calibri"/>
                <a:cs typeface="Calibri"/>
                <a:sym typeface="Calibri"/>
              </a:rPr>
              <a:t>invirtieron mucho dinero</a:t>
            </a:r>
            <a:r>
              <a:rPr lang="es-US" sz="2400">
                <a:latin typeface="Calibri"/>
                <a:ea typeface="Calibri"/>
                <a:cs typeface="Calibri"/>
                <a:sym typeface="Calibri"/>
              </a:rPr>
              <a:t> para apoyar a las empresas productoras de vacunas en su labor.  </a:t>
            </a: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s-US" sz="2400">
                <a:latin typeface="Calibri"/>
                <a:ea typeface="Calibri"/>
                <a:cs typeface="Calibri"/>
                <a:sym typeface="Calibri"/>
              </a:rPr>
              <a:t>Mucha gente participó en los ensayos clínicos y </a:t>
            </a:r>
            <a:r>
              <a:rPr lang="es-US" sz="2400" b="1">
                <a:latin typeface="Calibri"/>
                <a:ea typeface="Calibri"/>
                <a:cs typeface="Calibri"/>
                <a:sym typeface="Calibri"/>
              </a:rPr>
              <a:t>no tuvimos que perder tiempo en la búsqueda de voluntarios.  </a:t>
            </a: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es-US" sz="2400" b="1">
                <a:latin typeface="Calibri"/>
                <a:ea typeface="Calibri"/>
                <a:cs typeface="Calibri"/>
                <a:sym typeface="Calibri"/>
              </a:rPr>
              <a:t>Se fabricó en paralelo a los estudios de seguridad,</a:t>
            </a:r>
            <a:r>
              <a:rPr lang="es-US" sz="2400">
                <a:latin typeface="Calibri"/>
                <a:ea typeface="Calibri"/>
                <a:cs typeface="Calibri"/>
                <a:sym typeface="Calibri"/>
              </a:rPr>
              <a:t> de modo que las vacunas estuvieron listas para su distribución tan pronto como se autorizaron.</a:t>
            </a:r>
          </a:p>
        </p:txBody>
      </p:sp>
      <p:sp>
        <p:nvSpPr>
          <p:cNvPr id="12" name="TextBox 11">
            <a:extLst>
              <a:ext uri="{FF2B5EF4-FFF2-40B4-BE49-F238E27FC236}">
                <a16:creationId xmlns:a16="http://schemas.microsoft.com/office/drawing/2014/main" xmlns=""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s-US" sz="3200">
                <a:latin typeface="Calibri" panose="020F0502020204030204" pitchFamily="34" charset="0"/>
                <a:cs typeface="Calibri" panose="020F0502020204030204" pitchFamily="34" charset="0"/>
              </a:rPr>
              <a:t>¿Cómo es posible que sea segura si se produjo tan rápido?</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xmlns=""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2377</Words>
  <Application>Microsoft Office PowerPoint</Application>
  <PresentationFormat>Custom</PresentationFormat>
  <Paragraphs>229</Paragraphs>
  <Slides>20</Slides>
  <Notes>20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Office Theme</vt:lpstr>
      <vt:lpstr>1_Office Theme</vt:lpstr>
      <vt:lpstr>White</vt:lpstr>
      <vt:lpstr>Theme-Covid-Vax</vt:lpstr>
      <vt:lpstr>think-cell Slide</vt:lpstr>
      <vt:lpstr>PowerPoint Presentation</vt:lpstr>
      <vt:lpstr> Instrucciones para usar esta guía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¿Cómo se pide una cita?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Andre Carvalho</cp:lastModifiedBy>
  <cp:revision>555</cp:revision>
  <dcterms:created xsi:type="dcterms:W3CDTF">2021-01-16T16:40:21Z</dcterms:created>
  <dcterms:modified xsi:type="dcterms:W3CDTF">2022-01-27T16:18:16Z</dcterms:modified>
</cp:coreProperties>
</file>