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1" r:id="rId2"/>
    <p:sldMasterId id="2147483673" r:id="rId3"/>
    <p:sldMasterId id="2147483696" r:id="rId4"/>
    <p:sldMasterId id="2147483712" r:id="rId5"/>
  </p:sldMasterIdLst>
  <p:notesMasterIdLst>
    <p:notesMasterId r:id="rId42"/>
  </p:notesMasterIdLst>
  <p:handoutMasterIdLst>
    <p:handoutMasterId r:id="rId43"/>
  </p:handoutMasterIdLst>
  <p:sldIdLst>
    <p:sldId id="375" r:id="rId6"/>
    <p:sldId id="257" r:id="rId7"/>
    <p:sldId id="2145706917" r:id="rId8"/>
    <p:sldId id="2145706919" r:id="rId9"/>
    <p:sldId id="2145706916" r:id="rId10"/>
    <p:sldId id="2145706902" r:id="rId11"/>
    <p:sldId id="2145706900" r:id="rId12"/>
    <p:sldId id="2145706886" r:id="rId13"/>
    <p:sldId id="2145706923" r:id="rId14"/>
    <p:sldId id="2145706914" r:id="rId15"/>
    <p:sldId id="2145706920" r:id="rId16"/>
    <p:sldId id="2145706909" r:id="rId17"/>
    <p:sldId id="2145706890" r:id="rId18"/>
    <p:sldId id="2145706895" r:id="rId19"/>
    <p:sldId id="2145706901" r:id="rId20"/>
    <p:sldId id="2145706922" r:id="rId21"/>
    <p:sldId id="2145706892" r:id="rId22"/>
    <p:sldId id="2145706910" r:id="rId23"/>
    <p:sldId id="2145706893" r:id="rId24"/>
    <p:sldId id="2145706894" r:id="rId25"/>
    <p:sldId id="2145706911" r:id="rId26"/>
    <p:sldId id="2145706936" r:id="rId27"/>
    <p:sldId id="2145706937" r:id="rId28"/>
    <p:sldId id="300" r:id="rId29"/>
    <p:sldId id="2145706921" r:id="rId30"/>
    <p:sldId id="2145706885" r:id="rId31"/>
    <p:sldId id="2145706887" r:id="rId32"/>
    <p:sldId id="2145706891" r:id="rId33"/>
    <p:sldId id="2145706884" r:id="rId34"/>
    <p:sldId id="2145706888" r:id="rId35"/>
    <p:sldId id="2145706906" r:id="rId36"/>
    <p:sldId id="2145706899" r:id="rId37"/>
    <p:sldId id="501" r:id="rId38"/>
    <p:sldId id="2145706913" r:id="rId39"/>
    <p:sldId id="2145706912" r:id="rId40"/>
    <p:sldId id="2145706882"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1" name="Author" initials="A" lastIdx="0"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D7C"/>
    <a:srgbClr val="293B4D"/>
    <a:srgbClr val="295194"/>
    <a:srgbClr val="154C89"/>
    <a:srgbClr val="155289"/>
    <a:srgbClr val="16568F"/>
    <a:srgbClr val="224C7D"/>
    <a:srgbClr val="0F538D"/>
    <a:srgbClr val="4376BB"/>
    <a:srgbClr val="289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4" autoAdjust="0"/>
    <p:restoredTop sz="66596" autoAdjust="0"/>
  </p:normalViewPr>
  <p:slideViewPr>
    <p:cSldViewPr snapToGrid="0" snapToObjects="1">
      <p:cViewPr varScale="1">
        <p:scale>
          <a:sx n="73" d="100"/>
          <a:sy n="73" d="100"/>
        </p:scale>
        <p:origin x="1092" y="6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0BC-4AB9-896F-8B8BD161DA00}"/>
              </c:ext>
            </c:extLst>
          </c:dPt>
          <c:dLbls>
            <c:delete val="1"/>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8308-4A99-8389-5EF1A8C8390B}"/>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8308-4A99-8389-5EF1A8C839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250F-4351-A20A-C451FC741850}"/>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250F-4351-A20A-C451FC741850}"/>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250F-4351-A20A-C451FC74185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1/28/2022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dirty="0"/>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1/28/2022</a:t>
            </a:fld>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dirty="0"/>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pfizer-biontech-covid-19-vaccine-frequently-asked-question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da.gov/emergency-preparedness-and-response/mcm-legal-regulatory-and-policy-framework/moderna-covid-19-vaccine-frequently-asked-questio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s-ES" sz="18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Actualizaciones </a:t>
            </a:r>
            <a:r>
              <a:rPr lang="es-ES" sz="1800"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clave</a:t>
            </a:r>
            <a:r>
              <a:rPr lang="es-ES" sz="18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desde la última versión (1/6):</a:t>
            </a:r>
          </a:p>
          <a:p>
            <a:endParaRPr lang="es-MX"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MX" sz="1200" u="sng" strike="noStrike" kern="1200" baseline="0" dirty="0">
                <a:solidFill>
                  <a:schemeClr val="tx1"/>
                </a:solidFill>
                <a:effectLst/>
                <a:latin typeface="+mn-lt"/>
                <a:ea typeface="+mn-ea"/>
                <a:cs typeface="+mn-cs"/>
              </a:rPr>
              <a:t>Información actualizada sobre la elegibilidad para la obtención de la dosis de refuerzo para personas que recibieron la vacuna Moderna (diapositiva 23).</a:t>
            </a: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chemeClr val="tx1"/>
                </a:solidFill>
                <a:latin typeface="+mn-lt"/>
                <a:ea typeface="+mn-ea"/>
                <a:cs typeface="+mn-cs"/>
              </a:rPr>
              <a:t>La vacuna contra el COVID-19 se desarrolló rápidamente, pero para esta vacuna se siguieron todos y cada uno de los pasos de seguridad que se emplean para las demás vacunas. </a:t>
            </a:r>
          </a:p>
          <a:p>
            <a:r>
              <a:rPr lang="es-ES" sz="1200" b="0" i="0" dirty="0">
                <a:solidFill>
                  <a:schemeClr val="tx1"/>
                </a:solidFill>
                <a:latin typeface="+mn-lt"/>
                <a:ea typeface="+mn-ea"/>
                <a:cs typeface="+mn-cs"/>
              </a:rPr>
              <a:t>Las empresas que desarrollaron las vacunas actuaron rápidamente porque</a:t>
            </a:r>
            <a:r>
              <a:rPr lang="es-ES" sz="1200" dirty="0">
                <a:latin typeface="Calibri" panose="020F0502020204030204" pitchFamily="34" charset="0"/>
                <a:ea typeface="+mn-ea"/>
                <a:cs typeface="Calibri" panose="020F0502020204030204" pitchFamily="34" charset="0"/>
              </a:rPr>
              <a:t>:</a:t>
            </a:r>
          </a:p>
          <a:p>
            <a:r>
              <a:rPr lang="es-ES" sz="1200" b="1" i="1" dirty="0">
                <a:latin typeface="Calibri" panose="020F0502020204030204" pitchFamily="34" charset="0"/>
                <a:cs typeface="Calibri" panose="020F0502020204030204" pitchFamily="34" charset="0"/>
              </a:rPr>
              <a:t> </a:t>
            </a:r>
          </a:p>
          <a:p>
            <a:pPr marL="457200" lvl="0" indent="-457200">
              <a:buFont typeface="+mj-lt"/>
              <a:buAutoNum type="arabicPeriod"/>
            </a:pPr>
            <a:r>
              <a:rPr lang="es-ES" sz="1200" b="1" i="1" dirty="0">
                <a:latin typeface="Calibri" panose="020F0502020204030204" pitchFamily="34" charset="0"/>
                <a:cs typeface="Calibri" panose="020F0502020204030204" pitchFamily="34" charset="0"/>
              </a:rPr>
              <a:t>Ya contábamos con información útil: </a:t>
            </a:r>
            <a:r>
              <a:rPr lang="es-ES" sz="1200" dirty="0">
                <a:latin typeface="Calibri" panose="020F0502020204030204" pitchFamily="34" charset="0"/>
                <a:cs typeface="Calibri" panose="020F0502020204030204" pitchFamily="34" charset="0"/>
              </a:rPr>
              <a:t>El virus del COVID-19 forma parte de una familia de coronavirus que se ha estudiado por mucho tiempo. Los expertos conocían información importante proveniente de brotes de otros coronavirus. Eso ayudó a desarrollar la vacuna contra el COVID-19, por lo que no se comenzó desde cero.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es-ES" sz="1200" b="1" i="1" dirty="0">
                <a:latin typeface="Calibri" panose="020F0502020204030204" pitchFamily="34" charset="0"/>
                <a:cs typeface="Calibri" panose="020F0502020204030204" pitchFamily="34" charset="0"/>
              </a:rPr>
              <a:t>Los gobiernos financiaron la investigación de las vacunas</a:t>
            </a:r>
            <a:r>
              <a:rPr lang="es-ES" sz="1200" dirty="0">
                <a:latin typeface="Calibri" panose="020F0502020204030204" pitchFamily="34" charset="0"/>
                <a:cs typeface="Calibri" panose="020F0502020204030204" pitchFamily="34" charset="0"/>
              </a:rPr>
              <a:t>: Estados Unidos y gobiernos de otros países invirtieron mucho dinero para apoyar a las empresas de desarrollo de las vacunas en su tarea. El trabajo conjunto con otros países también ayudó a los investigadores a avanzar con rapidez.</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s-ES" sz="1200" b="1" i="1" dirty="0">
                <a:solidFill>
                  <a:schemeClr val="tx1"/>
                </a:solidFill>
                <a:latin typeface="+mn-lt"/>
                <a:ea typeface="+mn-ea"/>
                <a:cs typeface="+mn-cs"/>
              </a:rPr>
              <a:t>Decenas de miles de personas participaron de los estudios de la vacuna</a:t>
            </a:r>
            <a:r>
              <a:rPr lang="es-ES" sz="1200" b="0" i="0" dirty="0">
                <a:solidFill>
                  <a:schemeClr val="tx1"/>
                </a:solidFill>
                <a:latin typeface="+mn-lt"/>
                <a:ea typeface="+mn-ea"/>
                <a:cs typeface="+mn-cs"/>
              </a:rPr>
              <a:t>: Los estudios de la vacuna (llamados Ensayos Clínicos) se realizaron en función de demostrar que la vacuna es segura y eficaz. Decenas de miles de personas se registraron para los estudios, así que las empresas no tuvieron que perder tiempo en buscar voluntarios.</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s-ES" sz="1200" b="1" i="1" dirty="0">
                <a:solidFill>
                  <a:schemeClr val="tx1"/>
                </a:solidFill>
                <a:latin typeface="+mn-lt"/>
                <a:ea typeface="+mn-ea"/>
                <a:cs typeface="+mn-cs"/>
              </a:rPr>
              <a:t>La fabricación sucedió al mismo tiempo que los estudios de seguridad</a:t>
            </a:r>
            <a:r>
              <a:rPr lang="es-ES" sz="1200" b="0" i="0" dirty="0">
                <a:solidFill>
                  <a:schemeClr val="tx1"/>
                </a:solidFill>
                <a:latin typeface="+mn-lt"/>
                <a:ea typeface="+mn-ea"/>
                <a:cs typeface="+mn-cs"/>
              </a:rPr>
              <a:t>: Las empresas que desarrollaron las vacunas comenzaron a producir la vacuna al mismo tiempo que se realizaban los estudios, con la esperanza de que se demostrara la seguridad y eficacia. Esto significó que las vacunas estuvieran listas para su distribución una vez que fueran aprobadas.</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dirty="0"/>
          </a:p>
        </p:txBody>
      </p:sp>
    </p:spTree>
    <p:extLst>
      <p:ext uri="{BB962C8B-B14F-4D97-AF65-F5344CB8AC3E}">
        <p14:creationId xmlns:p14="http://schemas.microsoft.com/office/powerpoint/2010/main" val="147987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dirty="0"/>
          </a:p>
        </p:txBody>
      </p:sp>
    </p:spTree>
    <p:extLst>
      <p:ext uri="{BB962C8B-B14F-4D97-AF65-F5344CB8AC3E}">
        <p14:creationId xmlns:p14="http://schemas.microsoft.com/office/powerpoint/2010/main" val="131137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dirty="0"/>
          </a:p>
        </p:txBody>
      </p:sp>
    </p:spTree>
    <p:extLst>
      <p:ext uri="{BB962C8B-B14F-4D97-AF65-F5344CB8AC3E}">
        <p14:creationId xmlns:p14="http://schemas.microsoft.com/office/powerpoint/2010/main" val="306766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dirty="0">
                <a:latin typeface="Calibri" panose="020F0502020204030204" pitchFamily="34" charset="0"/>
                <a:ea typeface="+mn-ea"/>
                <a:cs typeface="Calibri" panose="020F0502020204030204" pitchFamily="34" charset="0"/>
              </a:rPr>
              <a:t>Los efectos secundarios graves a partir de las vacunas, incluyendo la vacuna contra el COVID-19, son poco frecuentes. En los ensayos clínicos de Pfizer, Moderna y Janssen, los efectos secundarios graves sucedieron en menos del 1,0 % de los participantes que recibieron la vacuna.</a:t>
            </a:r>
            <a:r>
              <a:rPr lang="es-ES" sz="1200" i="0" dirty="0">
                <a:solidFill>
                  <a:schemeClr val="tx1"/>
                </a:solidFill>
                <a:latin typeface="+mn-lt"/>
                <a:ea typeface="+mn-ea"/>
                <a:cs typeface="+mn-cs"/>
              </a:rPr>
              <a:t> No hubo diferencias significativas en los eventos adversos graves según edad, raza, etnia o condiciones médicas. </a:t>
            </a:r>
            <a:r>
              <a:rPr lang="es-ES" i="0" dirty="0"/>
              <a:t>Estos efectos secundarios ocurrieron con la misma frecuencia que se observa en la población general. </a:t>
            </a:r>
            <a:r>
              <a:rPr lang="es-ES" i="0" baseline="0" dirty="0">
                <a:solidFill>
                  <a:schemeClr val="accent4"/>
                </a:solidFill>
              </a:rPr>
              <a:t>Los efectos secundarios en adolescentes entre 12 y 15 años de edad coinciden con los que se reportaron en los participantes de los ensayos clínicos que tenían 16 años de edad o más</a:t>
            </a:r>
            <a:r>
              <a:rPr lang="es-ES" i="0" baseline="0" dirty="0">
                <a:solidFill>
                  <a:srgbClr val="FFFF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i="0" baseline="0" dirty="0">
              <a:solidFill>
                <a:srgbClr val="FFFF00"/>
              </a:solidFill>
            </a:endParaRPr>
          </a:p>
          <a:p>
            <a:pPr marL="0" marR="0">
              <a:lnSpc>
                <a:spcPct val="107000"/>
              </a:lnSpc>
              <a:spcBef>
                <a:spcPts val="0"/>
              </a:spcBef>
              <a:spcAft>
                <a:spcPts val="800"/>
              </a:spcAft>
            </a:pPr>
            <a:r>
              <a:rPr lang="es-419" sz="1800" i="0" dirty="0">
                <a:effectLst/>
                <a:latin typeface="Calibri" panose="020F0502020204030204" pitchFamily="34" charset="0"/>
                <a:ea typeface="Calibri" panose="020F0502020204030204" pitchFamily="34" charset="0"/>
                <a:cs typeface="Times New Roman" panose="02020603050405020304" pitchFamily="18" charset="0"/>
              </a:rPr>
              <a:t>Si usted recibió la vacuna de J&amp;J contra el COVID-19 y desarrolla cualquiera de los síntomas que se indican abajo dentro de las tres semanas luego de recibirla, busque atención médica de inmediato:</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419" sz="1800" i="0" dirty="0">
                <a:effectLst/>
                <a:latin typeface="Calibri" panose="020F0502020204030204" pitchFamily="34" charset="0"/>
                <a:ea typeface="Calibri" panose="020F0502020204030204" pitchFamily="34" charset="0"/>
                <a:cs typeface="Times New Roman" panose="02020603050405020304" pitchFamily="18" charset="0"/>
              </a:rPr>
              <a:t>Fuerte dolor de cabeza o visión borrosa</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419" sz="1800" i="0" dirty="0">
                <a:effectLst/>
                <a:latin typeface="Calibri" panose="020F0502020204030204" pitchFamily="34" charset="0"/>
                <a:ea typeface="Calibri" panose="020F0502020204030204" pitchFamily="34" charset="0"/>
                <a:cs typeface="Times New Roman" panose="02020603050405020304" pitchFamily="18" charset="0"/>
              </a:rPr>
              <a:t>Dolor intestinal que no desaparece</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s-419" sz="1800" i="0" dirty="0">
                <a:effectLst/>
                <a:latin typeface="Calibri" panose="020F0502020204030204" pitchFamily="34" charset="0"/>
                <a:ea typeface="Calibri" panose="020F0502020204030204" pitchFamily="34" charset="0"/>
                <a:cs typeface="Times New Roman" panose="02020603050405020304" pitchFamily="18" charset="0"/>
              </a:rPr>
              <a:t>Dolor en el pecho</a:t>
            </a:r>
          </a:p>
          <a:p>
            <a:pPr marL="342900" marR="0" lvl="0" indent="-342900">
              <a:lnSpc>
                <a:spcPct val="107000"/>
              </a:lnSpc>
              <a:spcBef>
                <a:spcPts val="0"/>
              </a:spcBef>
              <a:spcAft>
                <a:spcPts val="800"/>
              </a:spcAft>
              <a:buFont typeface="Symbol" panose="05050102010706020507" pitchFamily="18" charset="2"/>
              <a:buChar char=""/>
            </a:pPr>
            <a:r>
              <a:rPr lang="es-419" sz="1800" i="0" dirty="0">
                <a:effectLst/>
                <a:latin typeface="Calibri" panose="020F0502020204030204" pitchFamily="34" charset="0"/>
                <a:ea typeface="Calibri" panose="020F0502020204030204" pitchFamily="34" charset="0"/>
                <a:cs typeface="Times New Roman" panose="02020603050405020304" pitchFamily="18" charset="0"/>
              </a:rPr>
              <a:t>Inflamación de las piernas</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s-419" sz="1800" i="0" dirty="0">
                <a:effectLst/>
                <a:latin typeface="Calibri" panose="020F0502020204030204" pitchFamily="34" charset="0"/>
                <a:ea typeface="Calibri" panose="020F0502020204030204" pitchFamily="34" charset="0"/>
                <a:cs typeface="Times New Roman" panose="02020603050405020304" pitchFamily="18" charset="0"/>
              </a:rPr>
              <a:t>Dificultad para respirar</a:t>
            </a:r>
          </a:p>
          <a:p>
            <a:pPr marL="342900" marR="0" lvl="0" indent="-342900">
              <a:lnSpc>
                <a:spcPct val="107000"/>
              </a:lnSpc>
              <a:spcBef>
                <a:spcPts val="0"/>
              </a:spcBef>
              <a:spcAft>
                <a:spcPts val="800"/>
              </a:spcAft>
              <a:buFont typeface="Symbol" panose="05050102010706020507" pitchFamily="18" charset="2"/>
              <a:buChar char=""/>
            </a:pPr>
            <a:r>
              <a:rPr lang="es-419" sz="1800" i="0" dirty="0">
                <a:effectLst/>
                <a:latin typeface="Calibri" panose="020F0502020204030204" pitchFamily="34" charset="0"/>
                <a:cs typeface="Times New Roman" panose="02020603050405020304" pitchFamily="18" charset="0"/>
              </a:rPr>
              <a:t>Aparición frecuente de hematomas o de pequeñas acumulaciones de sangre debajo de la piel</a:t>
            </a:r>
            <a:endParaRPr lang="es-E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dirty="0">
                <a:latin typeface="Calibri" panose="020F0502020204030204" pitchFamily="34" charset="0"/>
                <a:ea typeface="+mn-ea"/>
                <a:cs typeface="Calibri" panose="020F0502020204030204" pitchFamily="34" charset="0"/>
              </a:rPr>
              <a:t>En el ensayo de la vacuna de </a:t>
            </a:r>
            <a:r>
              <a:rPr lang="es-ES" sz="1200" b="1" i="0" dirty="0">
                <a:latin typeface="Calibri" panose="020F0502020204030204" pitchFamily="34" charset="0"/>
                <a:ea typeface="+mn-ea"/>
                <a:cs typeface="Calibri" panose="020F0502020204030204" pitchFamily="34" charset="0"/>
              </a:rPr>
              <a:t>Moderna</a:t>
            </a:r>
            <a:r>
              <a:rPr lang="es-ES" sz="1200" i="0" dirty="0">
                <a:latin typeface="Calibri" panose="020F0502020204030204" pitchFamily="34" charset="0"/>
                <a:ea typeface="+mn-ea"/>
                <a:cs typeface="Calibri" panose="020F0502020204030204" pitchFamily="34" charset="0"/>
              </a:rPr>
              <a:t>, los ejemplos de efectos</a:t>
            </a:r>
            <a:r>
              <a:rPr lang="es-ES" sz="1200" i="0" dirty="0">
                <a:solidFill>
                  <a:schemeClr val="tx1"/>
                </a:solidFill>
                <a:latin typeface="+mn-lt"/>
                <a:ea typeface="+mn-ea"/>
                <a:cs typeface="+mn-cs"/>
              </a:rPr>
              <a:t> secundarios graves incluyeron el caso de dos personas con edema facial, una persona con náuseas y vómitos difíciles de controlar y un reporte de parálisis de Bell. En el ensayo de la vacuna de </a:t>
            </a:r>
            <a:r>
              <a:rPr lang="es-ES" sz="1200" b="1" i="0" dirty="0">
                <a:solidFill>
                  <a:schemeClr val="tx1"/>
                </a:solidFill>
                <a:latin typeface="+mn-lt"/>
                <a:ea typeface="+mn-ea"/>
                <a:cs typeface="+mn-cs"/>
              </a:rPr>
              <a:t>Pfizer</a:t>
            </a:r>
            <a:r>
              <a:rPr lang="es-ES" sz="1200" i="0" dirty="0">
                <a:solidFill>
                  <a:schemeClr val="tx1"/>
                </a:solidFill>
                <a:latin typeface="+mn-lt"/>
                <a:ea typeface="+mn-ea"/>
                <a:cs typeface="+mn-cs"/>
              </a:rPr>
              <a:t>, los ejemplos incluyeron una lesión de hombro en la zona de la inyección y ganglios linfáticos inflamados en la axila opuesta al brazo de la vacunación. </a:t>
            </a:r>
            <a:r>
              <a:rPr lang="es-ES" sz="1800" i="0" u="none" dirty="0">
                <a:solidFill>
                  <a:srgbClr val="008080"/>
                </a:solidFill>
                <a:latin typeface="Calibri" panose="020F0502020204030204" pitchFamily="34" charset="0"/>
                <a:ea typeface="Times New Roman" panose="02020603050405020304" pitchFamily="18" charset="0"/>
              </a:rPr>
              <a:t>En el ensayo clínico de </a:t>
            </a:r>
            <a:r>
              <a:rPr lang="es-ES" sz="1800" b="1" i="0" u="none" dirty="0">
                <a:solidFill>
                  <a:srgbClr val="008080"/>
                </a:solidFill>
                <a:latin typeface="Calibri" panose="020F0502020204030204" pitchFamily="34" charset="0"/>
                <a:ea typeface="Times New Roman" panose="02020603050405020304" pitchFamily="18" charset="0"/>
              </a:rPr>
              <a:t>Janssen</a:t>
            </a:r>
            <a:r>
              <a:rPr lang="es-ES" sz="1800" i="0" u="none" dirty="0">
                <a:solidFill>
                  <a:srgbClr val="008080"/>
                </a:solidFill>
                <a:latin typeface="Calibri" panose="020F0502020204030204" pitchFamily="34" charset="0"/>
                <a:ea typeface="Times New Roman" panose="02020603050405020304" pitchFamily="18" charset="0"/>
              </a:rPr>
              <a:t>, los ejemplos incluyeron a cuatro personas con convulsiones y seis personas con trombosis venosa profunda. No sabemos si estos efectos secundarios graves están relacionados con la vacuna o 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dirty="0">
                <a:solidFill>
                  <a:schemeClr val="tx1"/>
                </a:solidFill>
                <a:latin typeface="+mn-lt"/>
                <a:ea typeface="+mn-ea"/>
                <a:cs typeface="+mn-cs"/>
              </a:rPr>
              <a:t>Algunas instancias de reacciones alérgicas g</a:t>
            </a:r>
            <a:r>
              <a:rPr lang="es-ES" i="0" dirty="0"/>
              <a:t>raves se reportaron fuera de los ensayos clínicos. Ver página 18 para mayor información sobre reacciones alérgicas.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dirty="0">
                <a:solidFill>
                  <a:schemeClr val="tx1"/>
                </a:solidFill>
                <a:latin typeface="+mn-lt"/>
                <a:ea typeface="+mn-ea"/>
                <a:cs typeface="+mn-cs"/>
              </a:rPr>
              <a:t>Los efectos secundarios leves son más habituales tras la segunda dosis de Moderna y Pfizer que tras la primera dosis.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a:lnSpc>
                <a:spcPct val="107000"/>
              </a:lnSpc>
              <a:spcAft>
                <a:spcPts val="800"/>
              </a:spcAft>
            </a:pPr>
            <a:r>
              <a:rPr lang="es-ES" sz="1800" i="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rPr>
              <a:t>https://www.fda.gov/emergency-preparedness-and-response/mcm-legal-regulatory-and-policy-framework/pfizer-biontech-covid-19-vaccine-frequently-asked-questions</a:t>
            </a:r>
            <a:r>
              <a:rPr lang="es-ES" sz="1800" i="0" dirty="0">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s-ES" sz="1800" i="0" dirty="0">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s-ES" sz="1800" i="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4"/>
              </a:rPr>
              <a:t>https://www.fda.gov/emergency-preparedness-and-response/mcm-legal-regulatory-and-policy-framework/moderna-covid-19-vaccine-frequently-asked-questions</a:t>
            </a:r>
          </a:p>
          <a:p>
            <a:pPr>
              <a:lnSpc>
                <a:spcPct val="107000"/>
              </a:lnSpc>
              <a:spcAft>
                <a:spcPts val="800"/>
              </a:spcAft>
            </a:pPr>
            <a:r>
              <a:rPr lang="es-ES" sz="1800" i="0" dirty="0">
                <a:latin typeface="Calibri" panose="020F0502020204030204" pitchFamily="34" charset="0"/>
                <a:ea typeface="Times New Roman" panose="02020603050405020304" pitchFamily="18" charset="0"/>
                <a:cs typeface="Calibri" panose="020F0502020204030204" pitchFamily="34" charset="0"/>
              </a:rPr>
              <a:t> </a:t>
            </a:r>
          </a:p>
          <a:p>
            <a:pPr>
              <a:lnSpc>
                <a:spcPts val="1200"/>
              </a:lnSpc>
              <a:spcAft>
                <a:spcPts val="800"/>
              </a:spcAft>
            </a:pPr>
            <a:r>
              <a:rPr lang="es-ES" sz="1800" i="0" u="sng" dirty="0">
                <a:solidFill>
                  <a:srgbClr val="008080"/>
                </a:solidFill>
                <a:latin typeface="Calibri" panose="020F0502020204030204" pitchFamily="34" charset="0"/>
                <a:ea typeface="Calibri" panose="020F0502020204030204" pitchFamily="34" charset="0"/>
                <a:cs typeface="Calibri" panose="020F0502020204030204" pitchFamily="34" charset="0"/>
              </a:rPr>
              <a:t>https://www.fda.gov/emergency-preparedness-and-response/mcm-legal-regulatory-and-policy-framework/janssen-covid-19-vaccine-frequently-asked-questions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dirty="0"/>
          </a:p>
        </p:txBody>
      </p:sp>
    </p:spTree>
    <p:extLst>
      <p:ext uri="{BB962C8B-B14F-4D97-AF65-F5344CB8AC3E}">
        <p14:creationId xmlns:p14="http://schemas.microsoft.com/office/powerpoint/2010/main" val="408841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solidFill>
                  <a:schemeClr val="tx1"/>
                </a:solidFill>
                <a:latin typeface="+mn-lt"/>
                <a:ea typeface="+mn-ea"/>
                <a:cs typeface="+mn-cs"/>
              </a:rPr>
              <a:t>En general, 50,6 % de los participantes en los ensayos de seguridad de </a:t>
            </a:r>
            <a:r>
              <a:rPr lang="es-ES" sz="1200" b="1" dirty="0">
                <a:solidFill>
                  <a:schemeClr val="tx1"/>
                </a:solidFill>
                <a:latin typeface="+mn-lt"/>
                <a:ea typeface="+mn-ea"/>
                <a:cs typeface="+mn-cs"/>
              </a:rPr>
              <a:t>Pfizer</a:t>
            </a:r>
            <a:r>
              <a:rPr lang="es-ES" sz="1200" dirty="0">
                <a:solidFill>
                  <a:schemeClr val="tx1"/>
                </a:solidFill>
                <a:latin typeface="+mn-lt"/>
                <a:ea typeface="+mn-ea"/>
                <a:cs typeface="+mn-cs"/>
              </a:rPr>
              <a:t> fueron hombres y 49,4 % mujeres; 83,1 % fueron Blancos; 9,1 % Negros o Afroamericanos; 28,0 % Hispanos o Latinos; 4,3 % Asiáticos y 0,5 % Indio-Americanos o Nativos de Alaska. </a:t>
            </a:r>
            <a:r>
              <a:rPr lang="es-ES" sz="1200" i="0" dirty="0">
                <a:solidFill>
                  <a:schemeClr val="tx1"/>
                </a:solidFill>
                <a:latin typeface="+mn-lt"/>
                <a:ea typeface="+mn-ea"/>
                <a:cs typeface="+mn-cs"/>
              </a:rPr>
              <a:t>La seguridad de la vacuna de Pfizer en adolescentes de menor edad se estudió en 2260 adolescentes con edades entre 12 y 15 años y 3000 niños con edades entre 5 y 11 años. (</a:t>
            </a:r>
            <a:r>
              <a:rPr lang="es-ES" i="0" dirty="0"/>
              <a:t>https://www.fda.gov/media/144413/download)</a:t>
            </a:r>
          </a:p>
          <a:p>
            <a:r>
              <a:rPr lang="es-ES"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dirty="0"/>
          </a:p>
        </p:txBody>
      </p:sp>
    </p:spTree>
    <p:extLst>
      <p:ext uri="{BB962C8B-B14F-4D97-AF65-F5344CB8AC3E}">
        <p14:creationId xmlns:p14="http://schemas.microsoft.com/office/powerpoint/2010/main" val="404616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solidFill>
                  <a:schemeClr val="tx1"/>
                </a:solidFill>
                <a:latin typeface="+mn-lt"/>
                <a:ea typeface="+mn-ea"/>
                <a:cs typeface="+mn-cs"/>
              </a:rPr>
              <a:t>En total, 52,7 % de los participantes fueron hombres y 47,3 % mujeres; 79,2 % fueron Blancos; 10,2 % Negros o Afroamericanos; 20,5 % Hispanos o Latinos; 4,6 % Asiáticos; 0,8 % Indio-Americanos o Nativos de Alaska; 0,2 % Nativos de Hawái o Islas del Pacífico; 2,1 % pertenecían a grupos de Otros Orígenes y 2,1 % fueron Multirraciales.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La edad promedio de los participantes fue de 52 años; 75,2 % tenían entre 18 y 64 años de edad y 24,8 % tenían 65 años de edad o más.</a:t>
            </a:r>
          </a:p>
          <a:p>
            <a:endParaRPr lang="en-US" sz="1200" kern="1200" dirty="0">
              <a:solidFill>
                <a:schemeClr val="tx1"/>
              </a:solidFill>
              <a:effectLst/>
              <a:latin typeface="+mn-lt"/>
              <a:ea typeface="+mn-ea"/>
              <a:cs typeface="+mn-cs"/>
            </a:endParaRPr>
          </a:p>
          <a:p>
            <a:r>
              <a:rPr lang="es-ES" sz="1200" b="0" i="0" dirty="0">
                <a:solidFill>
                  <a:schemeClr val="tx1"/>
                </a:solidFill>
                <a:latin typeface="+mn-lt"/>
                <a:ea typeface="+mn-ea"/>
                <a:cs typeface="+mn-cs"/>
              </a:rPr>
              <a:t>Las características demográficas fueron similares entre los participantes que recibieron la Vacuna contra el COVID-19 de Moderna y los que recibieron el placebo.</a:t>
            </a:r>
          </a:p>
          <a:p>
            <a:endParaRPr lang="en-US" sz="1200" b="0" i="0" kern="1200" dirty="0">
              <a:solidFill>
                <a:schemeClr val="tx1"/>
              </a:solidFill>
              <a:effectLst/>
              <a:latin typeface="+mn-lt"/>
              <a:ea typeface="+mn-ea"/>
              <a:cs typeface="+mn-cs"/>
            </a:endParaRPr>
          </a:p>
          <a:p>
            <a:r>
              <a:rPr lang="es-ES" sz="1200" dirty="0">
                <a:solidFill>
                  <a:schemeClr val="tx1"/>
                </a:solidFill>
                <a:latin typeface="+mn-lt"/>
                <a:ea typeface="+mn-ea"/>
                <a:cs typeface="+mn-cs"/>
              </a:rPr>
              <a:t>https://www.fda.gov/media/144637/download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dirty="0"/>
          </a:p>
        </p:txBody>
      </p:sp>
    </p:spTree>
    <p:extLst>
      <p:ext uri="{BB962C8B-B14F-4D97-AF65-F5344CB8AC3E}">
        <p14:creationId xmlns:p14="http://schemas.microsoft.com/office/powerpoint/2010/main" val="100935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En total, 45 % de los participantes en el caso de </a:t>
            </a:r>
            <a:r>
              <a:rPr lang="es-ES" sz="1800" b="1"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Janssen</a:t>
            </a:r>
            <a:r>
              <a:rPr lang="es-ES"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fueron mujeres; 55 % fueron hombres; 58,7 % fueron Blancos; 19,4 % Negros o Afroamericanos; 45,3 % Hispanos o Latinos; 3,3 % Asiáticos; 9,5 % Indio-Americanos o Nativos de Alaska; 0,2 % Nativos de Hawái o Islas del Pacífico; 5,6 % pertenecían a grupos multirraciales y 1,4 % tenían raza desconocida.</a:t>
            </a:r>
            <a:r>
              <a:rPr lang="es-ES" sz="1800" u="none" dirty="0">
                <a:solidFill>
                  <a:srgbClr val="008080"/>
                </a:solidFill>
                <a:latin typeface="Calibri" panose="020F0502020204030204" pitchFamily="34" charset="0"/>
                <a:ea typeface="Times New Roman" panose="02020603050405020304" pitchFamily="18" charset="0"/>
                <a:cs typeface="Times New Roman" panose="02020603050405020304" pitchFamily="18" charset="0"/>
              </a:rPr>
              <a:t> </a:t>
            </a:r>
            <a:r>
              <a:rPr lang="es-ES"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La edad promedio de los participantes fue 52 años.</a:t>
            </a:r>
          </a:p>
          <a:p>
            <a:pPr>
              <a:lnSpc>
                <a:spcPct val="107000"/>
              </a:lnSpc>
              <a:spcAft>
                <a:spcPts val="800"/>
              </a:spcAft>
            </a:pPr>
            <a:r>
              <a:rPr lang="es-ES"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s-ES"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Las características demográficas fueron similares entre los participantes que recibieron la vacuna de Janssen contra el COVID-19 y los que recibieron el placebo.</a:t>
            </a:r>
          </a:p>
          <a:p>
            <a:pPr>
              <a:lnSpc>
                <a:spcPct val="107000"/>
              </a:lnSpc>
              <a:spcAft>
                <a:spcPts val="800"/>
              </a:spcAft>
            </a:pPr>
            <a:r>
              <a:rPr lang="es-ES"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s-ES"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s-ES" sz="1800" u="sng" dirty="0">
                <a:solidFill>
                  <a:srgbClr val="008080"/>
                </a:solidFill>
                <a:latin typeface="Calibri" panose="020F0502020204030204" pitchFamily="34" charset="0"/>
                <a:ea typeface="Times New Roman" panose="02020603050405020304" pitchFamily="18" charset="0"/>
                <a:cs typeface="Calibri" panose="020F0502020204030204" pitchFamily="34" charset="0"/>
                <a:hlinkClick r:id="rId3"/>
              </a:rPr>
              <a:t>https://www.fda.gov/media/146304/download</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dirty="0"/>
          </a:p>
        </p:txBody>
      </p:sp>
    </p:spTree>
    <p:extLst>
      <p:ext uri="{BB962C8B-B14F-4D97-AF65-F5344CB8AC3E}">
        <p14:creationId xmlns:p14="http://schemas.microsoft.com/office/powerpoint/2010/main" val="111754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solidFill>
                  <a:schemeClr val="tx1"/>
                </a:solidFill>
                <a:latin typeface="+mn-lt"/>
                <a:ea typeface="+mn-ea"/>
                <a:cs typeface="+mn-cs"/>
              </a:rPr>
              <a:t>Aunque existe una pequeña posibilidad de que las vacunas contra el COVID-19 puedan causar una reacción alérgica grave, esto normalmente ocurriría dentro de los primeros minutos y hasta una hora después de haber recibido la vacuna. </a:t>
            </a:r>
          </a:p>
          <a:p>
            <a:endParaRPr lang="en-US" sz="1200" kern="1200" dirty="0">
              <a:solidFill>
                <a:schemeClr val="tx1"/>
              </a:solidFill>
              <a:effectLst/>
              <a:latin typeface="+mn-lt"/>
              <a:ea typeface="+mn-ea"/>
              <a:cs typeface="+mn-cs"/>
            </a:endParaRPr>
          </a:p>
          <a:p>
            <a:r>
              <a:rPr lang="es-ES" sz="1200" b="0" i="0" u="none" strike="noStrike" baseline="0" dirty="0">
                <a:solidFill>
                  <a:schemeClr val="tx1"/>
                </a:solidFill>
                <a:latin typeface="+mn-lt"/>
                <a:ea typeface="+mn-ea"/>
                <a:cs typeface="+mn-cs"/>
              </a:rPr>
              <a:t>Las señales de una reacción alérgica grave pueden incluir: </a:t>
            </a:r>
          </a:p>
          <a:p>
            <a:r>
              <a:rPr lang="es-ES" sz="1200" b="0" i="0" u="none" strike="noStrike" baseline="0" dirty="0">
                <a:solidFill>
                  <a:schemeClr val="tx1"/>
                </a:solidFill>
                <a:latin typeface="+mn-lt"/>
                <a:ea typeface="+mn-ea"/>
                <a:cs typeface="+mn-cs"/>
              </a:rPr>
              <a:t>• Dificultad para respirar </a:t>
            </a:r>
          </a:p>
          <a:p>
            <a:r>
              <a:rPr lang="es-ES" sz="1200" b="0" i="0" u="none" strike="noStrike" baseline="0" dirty="0">
                <a:solidFill>
                  <a:schemeClr val="tx1"/>
                </a:solidFill>
                <a:latin typeface="+mn-lt"/>
                <a:ea typeface="+mn-ea"/>
                <a:cs typeface="+mn-cs"/>
              </a:rPr>
              <a:t>• Inflamación de su cara y garganta </a:t>
            </a:r>
          </a:p>
          <a:p>
            <a:r>
              <a:rPr lang="es-ES" sz="1200" b="0" i="0" u="none" strike="noStrike" baseline="0" dirty="0">
                <a:solidFill>
                  <a:schemeClr val="tx1"/>
                </a:solidFill>
                <a:latin typeface="+mn-lt"/>
                <a:ea typeface="+mn-ea"/>
                <a:cs typeface="+mn-cs"/>
              </a:rPr>
              <a:t>• Ritmo cardíaco acelerado </a:t>
            </a:r>
          </a:p>
          <a:p>
            <a:r>
              <a:rPr lang="es-ES" sz="1200" b="0" i="0" u="none" strike="noStrike" baseline="0" dirty="0">
                <a:solidFill>
                  <a:schemeClr val="tx1"/>
                </a:solidFill>
                <a:latin typeface="+mn-lt"/>
                <a:ea typeface="+mn-ea"/>
                <a:cs typeface="+mn-cs"/>
              </a:rPr>
              <a:t>• Irritación grave en todo su cuerpo </a:t>
            </a:r>
          </a:p>
          <a:p>
            <a:r>
              <a:rPr lang="es-ES" sz="1200" b="0" i="0" u="none" strike="noStrike" baseline="0" dirty="0">
                <a:solidFill>
                  <a:schemeClr val="tx1"/>
                </a:solidFill>
                <a:latin typeface="+mn-lt"/>
                <a:ea typeface="+mn-ea"/>
                <a:cs typeface="+mn-cs"/>
              </a:rPr>
              <a:t>• Mareos y debilidad </a:t>
            </a:r>
          </a:p>
          <a:p>
            <a:endParaRPr lang="en-US" sz="1200" kern="1200" dirty="0">
              <a:solidFill>
                <a:schemeClr val="tx1"/>
              </a:solidFill>
              <a:effectLst/>
              <a:latin typeface="+mn-lt"/>
              <a:ea typeface="+mn-ea"/>
              <a:cs typeface="+mn-cs"/>
            </a:endParaRPr>
          </a:p>
          <a:p>
            <a:r>
              <a:rPr lang="es-ES" sz="1200" dirty="0">
                <a:solidFill>
                  <a:schemeClr val="tx1"/>
                </a:solidFill>
                <a:latin typeface="+mn-lt"/>
                <a:ea typeface="+mn-ea"/>
                <a:cs typeface="+mn-cs"/>
              </a:rPr>
              <a:t>Si usted tiene antecedentes de reacciones alérgicas graves, su proveedor de vacunación puede pedirle que permanezca por más tiempo en el lugar donde recibió la vacuna para realizar la supervisión posterior.</a:t>
            </a:r>
          </a:p>
          <a:p>
            <a:endParaRPr lang="es-ES"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Centros para el Control y la Prevención de Enfermedades (CDC, por sus siglas en inglés) examinaron los datos notificados al sistema federal de notificación de reacciones adversas a las vacunas (VAERS, por sus siglas en inglés) desde mediados de diciembre hasta mediados de enero y se produjeron escasas notificaciones de reacciones alérgicas graves tras recibir la vacuna contra el COVID-19, las cuales se produjeron en proporciones similares a las observadas con otras vacunas de uso común, como la gripe.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dirty="0"/>
          </a:p>
        </p:txBody>
      </p:sp>
    </p:spTree>
    <p:extLst>
      <p:ext uri="{BB962C8B-B14F-4D97-AF65-F5344CB8AC3E}">
        <p14:creationId xmlns:p14="http://schemas.microsoft.com/office/powerpoint/2010/main" val="16282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Las vacunas contra el COVID-19 se están estudiando minuciosamente ahora y se seguirán estudiando por muchos años, al igual que sucede con otras vacunas.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s-ES" dirty="0"/>
              <a:t>Motivos que justifican la seguridad:</a:t>
            </a:r>
          </a:p>
          <a:p>
            <a:pPr marL="171450" lvl="0" indent="-171450">
              <a:buFontTx/>
              <a:buChar char="-"/>
            </a:pPr>
            <a:r>
              <a:rPr lang="es-ES" dirty="0"/>
              <a:t>La vacuna contra el COVID-19, al igual que otras vacunas, funciona enseñándole a nuestro cuerpo a desarrollar anticuerpos para luchar contra el virus que causa COVID-19 y así poder evitar la enfermedad a futuro.  </a:t>
            </a:r>
          </a:p>
          <a:p>
            <a:pPr marL="171450" lvl="0" indent="-171450">
              <a:buFontTx/>
              <a:buChar char="-"/>
            </a:pPr>
            <a:r>
              <a:rPr lang="es-ES" dirty="0"/>
              <a:t>No existe evidencia en este momento que indique que los anticuerpos que se forman a partir de la vacunación contra el COVID-19 causen algún problema durante el embarazo, incluyendo el desarrollo de la placenta. </a:t>
            </a:r>
          </a:p>
          <a:p>
            <a:pPr marL="171450" lvl="0" indent="-171450">
              <a:buFontTx/>
              <a:buChar char="-"/>
            </a:pPr>
            <a:r>
              <a:rPr lang="es-ES" dirty="0"/>
              <a:t>De hecho, no hay evidencia de que los problemas de fertilidad sean un efecto secundario de NINGUNA vacuna. </a:t>
            </a:r>
          </a:p>
          <a:p>
            <a:r>
              <a:rPr lang="es-ES" dirty="0"/>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dirty="0"/>
          </a:p>
        </p:txBody>
      </p:sp>
    </p:spTree>
    <p:extLst>
      <p:ext uri="{BB962C8B-B14F-4D97-AF65-F5344CB8AC3E}">
        <p14:creationId xmlns:p14="http://schemas.microsoft.com/office/powerpoint/2010/main" val="321935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solidFill>
              <a:latin typeface="+mn-lt"/>
              <a:ea typeface="+mn-ea"/>
              <a:cs typeface="+mn-cs"/>
            </a:endParaRPr>
          </a:p>
          <a:p>
            <a:r>
              <a:rPr lang="es-ES" sz="120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dirty="0"/>
          </a:p>
        </p:txBody>
      </p:sp>
    </p:spTree>
    <p:extLst>
      <p:ext uri="{BB962C8B-B14F-4D97-AF65-F5344CB8AC3E}">
        <p14:creationId xmlns:p14="http://schemas.microsoft.com/office/powerpoint/2010/main" val="111083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dirty="0"/>
          </a:p>
        </p:txBody>
      </p:sp>
    </p:spTree>
    <p:extLst>
      <p:ext uri="{BB962C8B-B14F-4D97-AF65-F5344CB8AC3E}">
        <p14:creationId xmlns:p14="http://schemas.microsoft.com/office/powerpoint/2010/main" val="386241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La vacuna contra el COVID-19 de Pfizer tiene una eficacia superior al 90 % en la prevención del COVID-19 en niños de 5 a 11 años.</a:t>
            </a:r>
          </a:p>
          <a:p>
            <a:pPr marL="171450" indent="-171450">
              <a:buFont typeface="Arial" panose="020B0604020202020204" pitchFamily="34" charset="0"/>
              <a:buChar char="•"/>
            </a:pPr>
            <a:r>
              <a:rPr lang="es-MX" dirty="0"/>
              <a:t>Vacunar a los niños puede ayudar a protegerlos contra el COVID-19, así como a reducir las interrupciones en el aprendizaje presencial y en actividades en grupo, lo</a:t>
            </a:r>
            <a:r>
              <a:rPr lang="es-MX" baseline="0" dirty="0"/>
              <a:t> que permite ayudar</a:t>
            </a:r>
            <a:r>
              <a:rPr lang="es-MX" dirty="0"/>
              <a:t> a frenar la transmisión en la comunidad.</a:t>
            </a:r>
          </a:p>
          <a:p>
            <a:pPr marL="171450" indent="-171450">
              <a:buFont typeface="Arial" panose="020B0604020202020204" pitchFamily="34" charset="0"/>
              <a:buChar char="•"/>
            </a:pPr>
            <a:r>
              <a:rPr lang="es-MX" dirty="0"/>
              <a:t> Los niños pueden tener efectos secundarios de la vacuna, similares a los observados en adultos y con otras vacunas. Son signos normales de que el cuerpo está creando protección, pero estos deberían desaparecer en unos días.</a:t>
            </a:r>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dirty="0"/>
          </a:p>
        </p:txBody>
      </p:sp>
    </p:spTree>
    <p:extLst>
      <p:ext uri="{BB962C8B-B14F-4D97-AF65-F5344CB8AC3E}">
        <p14:creationId xmlns:p14="http://schemas.microsoft.com/office/powerpoint/2010/main" val="227955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dirty="0">
                <a:solidFill>
                  <a:schemeClr val="tx1"/>
                </a:solidFill>
                <a:latin typeface="+mn-lt"/>
                <a:ea typeface="+mn-ea"/>
                <a:cs typeface="+mn-cs"/>
              </a:rPr>
              <a:t>No.</a:t>
            </a:r>
            <a:r>
              <a:rPr lang="es-ES" sz="1200" dirty="0">
                <a:solidFill>
                  <a:schemeClr val="tx1"/>
                </a:solidFill>
                <a:latin typeface="+mn-lt"/>
                <a:ea typeface="+mn-ea"/>
                <a:cs typeface="+mn-cs"/>
              </a:rPr>
              <a:t> Las vacunas contra el COVID-19 no modifican ni interactúan con su ADN en ningún modo.</a:t>
            </a:r>
          </a:p>
          <a:p>
            <a:r>
              <a:rPr lang="es-ES" sz="1200" dirty="0">
                <a:solidFill>
                  <a:schemeClr val="tx1"/>
                </a:solidFill>
                <a:latin typeface="+mn-lt"/>
                <a:ea typeface="+mn-ea"/>
                <a:cs typeface="+mn-cs"/>
              </a:rPr>
              <a:t> </a:t>
            </a:r>
          </a:p>
          <a:p>
            <a:r>
              <a:rPr lang="es-ES" sz="1200" dirty="0">
                <a:solidFill>
                  <a:schemeClr val="tx1"/>
                </a:solidFill>
                <a:latin typeface="+mn-lt"/>
                <a:ea typeface="+mn-ea"/>
                <a:cs typeface="+mn-cs"/>
              </a:rPr>
              <a:t>Las mismas le enseñan a nuestro sistema inmunitario a luchar contra un virus específico. Las vacunas trabajan con las defensas naturales de nuestro cuerpo para desarrollar inmunidad de manera segura contra la enfermedad. Para lograrlo, la vacuna contra el COVID-19 no necesita ingresar al núcleo de las células, que es donde se almacena el ADN. Esto significa que el ARNm nunca interactúa con nuestro ADN en ningún modo y no tiene forma de modificarlo. </a:t>
            </a:r>
          </a:p>
          <a:p>
            <a:r>
              <a:rPr lang="es-ES" sz="1200" dirty="0">
                <a:solidFill>
                  <a:schemeClr val="tx1"/>
                </a:solidFill>
                <a:latin typeface="+mn-lt"/>
                <a:ea typeface="+mn-ea"/>
                <a:cs typeface="+mn-cs"/>
              </a:rPr>
              <a:t> </a:t>
            </a:r>
          </a:p>
          <a:p>
            <a:r>
              <a:rPr lang="es-ES" sz="1200" dirty="0">
                <a:solidFill>
                  <a:schemeClr val="tx1"/>
                </a:solidFill>
                <a:latin typeface="+mn-lt"/>
                <a:ea typeface="+mn-ea"/>
                <a:cs typeface="+mn-cs"/>
              </a:rPr>
              <a:t>Al final del proceso, nuestro cuerpo habrá aprendido cómo protegerse contra infecciones futuras. La respuesta inmune y el desarrollo de anticuerpos es lo que nos protege frente a posibles infecciones en caso que el verdadero virus ingrese a nuestro cuerpo. (fuente: </a:t>
            </a:r>
            <a:r>
              <a:rPr lang="es-ES" sz="1200" u="sng" dirty="0">
                <a:solidFill>
                  <a:schemeClr val="tx1"/>
                </a:solidFill>
                <a:latin typeface="+mn-lt"/>
                <a:ea typeface="+mn-ea"/>
                <a:cs typeface="+mn-cs"/>
              </a:rPr>
              <a:t>https://www.cdc.gov/coronavirus/2019-ncov/vaccines/facts.html</a:t>
            </a:r>
            <a:r>
              <a:rPr lang="es-ES" sz="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dirty="0"/>
          </a:p>
        </p:txBody>
      </p:sp>
    </p:spTree>
    <p:extLst>
      <p:ext uri="{BB962C8B-B14F-4D97-AF65-F5344CB8AC3E}">
        <p14:creationId xmlns:p14="http://schemas.microsoft.com/office/powerpoint/2010/main" val="21900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MX" dirty="0"/>
              <a:t>Observaciones:</a:t>
            </a:r>
          </a:p>
          <a:p>
            <a:pPr marL="171450" indent="-171450">
              <a:buFont typeface="Arial" panose="020B0604020202020204" pitchFamily="34" charset="0"/>
              <a:buChar char="•"/>
            </a:pPr>
            <a:r>
              <a:rPr lang="es-MX" dirty="0"/>
              <a:t>El CDC está monitoreando los cambios del virus en los Estados Unidos, incluyendo los cambios relativos a la variante </a:t>
            </a:r>
            <a:r>
              <a:rPr lang="es-MX" dirty="0" err="1"/>
              <a:t>Ómicron</a:t>
            </a:r>
            <a:r>
              <a:rPr lang="es-MX" dirty="0"/>
              <a:t>.</a:t>
            </a:r>
          </a:p>
          <a:p>
            <a:pPr marL="171450" indent="-171450">
              <a:buFont typeface="Arial" panose="020B0604020202020204" pitchFamily="34" charset="0"/>
              <a:buChar char="•"/>
            </a:pPr>
            <a:r>
              <a:rPr lang="es-MX" dirty="0"/>
              <a:t>Los científicos están trabajando para conocer más sobre la facilidad con la que se propaga cada variante, y se intenta entender si las mismas generan estados de enfermedad más graves y si las vacunas que ya tenemos protegerán a las personas contra las variantes específicas del COVID-19.</a:t>
            </a:r>
          </a:p>
        </p:txBody>
      </p:sp>
      <p:sp>
        <p:nvSpPr>
          <p:cNvPr id="4" name="Marcador de número de diapositiva 3"/>
          <p:cNvSpPr>
            <a:spLocks noGrp="1"/>
          </p:cNvSpPr>
          <p:nvPr>
            <p:ph type="sldNum" sz="quarter" idx="5"/>
          </p:nvPr>
        </p:nvSpPr>
        <p:spPr/>
        <p:txBody>
          <a:bodyPr/>
          <a:lstStyle/>
          <a:p>
            <a:fld id="{D34CBBDB-52D0-FE4C-8729-D7393D454E10}" type="slidenum">
              <a:rPr lang="en-US" smtClean="0"/>
              <a:t>22</a:t>
            </a:fld>
            <a:endParaRPr lang="en-US" dirty="0"/>
          </a:p>
        </p:txBody>
      </p:sp>
    </p:spTree>
    <p:extLst>
      <p:ext uri="{BB962C8B-B14F-4D97-AF65-F5344CB8AC3E}">
        <p14:creationId xmlns:p14="http://schemas.microsoft.com/office/powerpoint/2010/main" val="62696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u="none" kern="1200" dirty="0">
                <a:solidFill>
                  <a:schemeClr val="tx1"/>
                </a:solidFill>
                <a:effectLst/>
                <a:latin typeface="+mn-lt"/>
                <a:ea typeface="+mn-ea"/>
                <a:cs typeface="+mn-cs"/>
              </a:rPr>
              <a:t>Puede elegir la dosis de refuerzo que desee. Algunas personas pueden querer la</a:t>
            </a:r>
            <a:r>
              <a:rPr lang="es-MX" u="none" kern="1200" baseline="0" dirty="0">
                <a:solidFill>
                  <a:schemeClr val="tx1"/>
                </a:solidFill>
                <a:effectLst/>
                <a:latin typeface="+mn-lt"/>
                <a:ea typeface="+mn-ea"/>
                <a:cs typeface="+mn-cs"/>
              </a:rPr>
              <a:t> dosis</a:t>
            </a:r>
            <a:r>
              <a:rPr lang="es-MX" u="none" kern="1200" dirty="0">
                <a:solidFill>
                  <a:schemeClr val="tx1"/>
                </a:solidFill>
                <a:effectLst/>
                <a:latin typeface="+mn-lt"/>
                <a:ea typeface="+mn-ea"/>
                <a:cs typeface="+mn-cs"/>
              </a:rPr>
              <a:t> que recibieron originalmente; otras pueden preferir recibir una diferente. </a:t>
            </a:r>
            <a:endParaRPr lang="en-US"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kern="1200" dirty="0" err="1">
                <a:solidFill>
                  <a:schemeClr val="tx1"/>
                </a:solidFill>
                <a:effectLst/>
                <a:latin typeface="+mn-lt"/>
                <a:ea typeface="+mn-ea"/>
                <a:cs typeface="+mn-cs"/>
              </a:rPr>
              <a:t>Todavía</a:t>
            </a:r>
            <a:r>
              <a:rPr lang="en-US" u="none" kern="1200" dirty="0">
                <a:solidFill>
                  <a:schemeClr val="tx1"/>
                </a:solidFill>
                <a:effectLst/>
                <a:latin typeface="+mn-lt"/>
                <a:ea typeface="+mn-ea"/>
                <a:cs typeface="+mn-cs"/>
              </a:rPr>
              <a:t> se le </a:t>
            </a:r>
            <a:r>
              <a:rPr lang="en-US" u="none" kern="1200" dirty="0" err="1">
                <a:solidFill>
                  <a:schemeClr val="tx1"/>
                </a:solidFill>
                <a:effectLst/>
                <a:latin typeface="+mn-lt"/>
                <a:ea typeface="+mn-ea"/>
                <a:cs typeface="+mn-cs"/>
              </a:rPr>
              <a:t>considerará</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totalmente</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vacunado</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si</a:t>
            </a:r>
            <a:r>
              <a:rPr lang="en-US" u="none" kern="1200" dirty="0">
                <a:solidFill>
                  <a:schemeClr val="tx1"/>
                </a:solidFill>
                <a:effectLst/>
                <a:latin typeface="+mn-lt"/>
                <a:ea typeface="+mn-ea"/>
                <a:cs typeface="+mn-cs"/>
              </a:rPr>
              <a:t> no </a:t>
            </a:r>
            <a:r>
              <a:rPr lang="en-US" u="none" kern="1200" dirty="0" err="1">
                <a:solidFill>
                  <a:schemeClr val="tx1"/>
                </a:solidFill>
                <a:effectLst/>
                <a:latin typeface="+mn-lt"/>
                <a:ea typeface="+mn-ea"/>
                <a:cs typeface="+mn-cs"/>
              </a:rPr>
              <a:t>recibió</a:t>
            </a:r>
            <a:r>
              <a:rPr lang="en-US" u="none" kern="1200" dirty="0">
                <a:solidFill>
                  <a:schemeClr val="tx1"/>
                </a:solidFill>
                <a:effectLst/>
                <a:latin typeface="+mn-lt"/>
                <a:ea typeface="+mn-ea"/>
                <a:cs typeface="+mn-cs"/>
              </a:rPr>
              <a:t> una </a:t>
            </a:r>
            <a:r>
              <a:rPr lang="en-US" u="none" kern="1200" dirty="0" err="1">
                <a:solidFill>
                  <a:schemeClr val="tx1"/>
                </a:solidFill>
                <a:effectLst/>
                <a:latin typeface="+mn-lt"/>
                <a:ea typeface="+mn-ea"/>
                <a:cs typeface="+mn-cs"/>
              </a:rPr>
              <a:t>dosis</a:t>
            </a:r>
            <a:r>
              <a:rPr lang="en-US" u="none" kern="1200" dirty="0">
                <a:solidFill>
                  <a:schemeClr val="tx1"/>
                </a:solidFill>
                <a:effectLst/>
                <a:latin typeface="+mn-lt"/>
                <a:ea typeface="+mn-ea"/>
                <a:cs typeface="+mn-cs"/>
              </a:rPr>
              <a:t> de </a:t>
            </a:r>
            <a:r>
              <a:rPr lang="en-US" u="none" kern="1200" dirty="0" err="1">
                <a:solidFill>
                  <a:schemeClr val="tx1"/>
                </a:solidFill>
                <a:effectLst/>
                <a:latin typeface="+mn-lt"/>
                <a:ea typeface="+mn-ea"/>
                <a:cs typeface="+mn-cs"/>
              </a:rPr>
              <a:t>refuerzo</a:t>
            </a:r>
            <a:r>
              <a:rPr lang="en-US" u="non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kern="1200" dirty="0">
                <a:solidFill>
                  <a:schemeClr val="tx1"/>
                </a:solidFill>
                <a:effectLst/>
                <a:latin typeface="+mn-lt"/>
                <a:ea typeface="+mn-ea"/>
                <a:cs typeface="+mn-cs"/>
              </a:rPr>
              <a:t>Los </a:t>
            </a:r>
            <a:r>
              <a:rPr lang="en-US" u="none" kern="1200" dirty="0" err="1">
                <a:solidFill>
                  <a:schemeClr val="tx1"/>
                </a:solidFill>
                <a:effectLst/>
                <a:latin typeface="+mn-lt"/>
                <a:ea typeface="+mn-ea"/>
                <a:cs typeface="+mn-cs"/>
              </a:rPr>
              <a:t>efectos</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secundarios</a:t>
            </a:r>
            <a:r>
              <a:rPr lang="en-US" u="none" kern="1200" dirty="0">
                <a:solidFill>
                  <a:schemeClr val="tx1"/>
                </a:solidFill>
                <a:effectLst/>
                <a:latin typeface="+mn-lt"/>
                <a:ea typeface="+mn-ea"/>
                <a:cs typeface="+mn-cs"/>
              </a:rPr>
              <a:t> del </a:t>
            </a:r>
            <a:r>
              <a:rPr lang="en-US" u="none" kern="1200" dirty="0" err="1">
                <a:solidFill>
                  <a:schemeClr val="tx1"/>
                </a:solidFill>
                <a:effectLst/>
                <a:latin typeface="+mn-lt"/>
                <a:ea typeface="+mn-ea"/>
                <a:cs typeface="+mn-cs"/>
              </a:rPr>
              <a:t>refuerzo</a:t>
            </a:r>
            <a:r>
              <a:rPr lang="en-US" u="none" kern="1200" dirty="0">
                <a:solidFill>
                  <a:schemeClr val="tx1"/>
                </a:solidFill>
                <a:effectLst/>
                <a:latin typeface="+mn-lt"/>
                <a:ea typeface="+mn-ea"/>
                <a:cs typeface="+mn-cs"/>
              </a:rPr>
              <a:t> son </a:t>
            </a:r>
            <a:r>
              <a:rPr lang="en-US" u="none" kern="1200" dirty="0" err="1">
                <a:solidFill>
                  <a:schemeClr val="tx1"/>
                </a:solidFill>
                <a:effectLst/>
                <a:latin typeface="+mn-lt"/>
                <a:ea typeface="+mn-ea"/>
                <a:cs typeface="+mn-cs"/>
              </a:rPr>
              <a:t>similares</a:t>
            </a:r>
            <a:r>
              <a:rPr lang="en-US" u="none" kern="1200" dirty="0">
                <a:solidFill>
                  <a:schemeClr val="tx1"/>
                </a:solidFill>
                <a:effectLst/>
                <a:latin typeface="+mn-lt"/>
                <a:ea typeface="+mn-ea"/>
                <a:cs typeface="+mn-cs"/>
              </a:rPr>
              <a:t> a los de la </a:t>
            </a:r>
            <a:r>
              <a:rPr lang="en-US" u="none" kern="1200" dirty="0" err="1">
                <a:solidFill>
                  <a:schemeClr val="tx1"/>
                </a:solidFill>
                <a:effectLst/>
                <a:latin typeface="+mn-lt"/>
                <a:ea typeface="+mn-ea"/>
                <a:cs typeface="+mn-cs"/>
              </a:rPr>
              <a:t>segunda</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dosis</a:t>
            </a:r>
            <a:r>
              <a:rPr lang="en-US" u="non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kern="1200" dirty="0" err="1">
                <a:solidFill>
                  <a:schemeClr val="tx1"/>
                </a:solidFill>
                <a:effectLst/>
                <a:latin typeface="+mn-lt"/>
                <a:ea typeface="+mn-ea"/>
                <a:cs typeface="+mn-cs"/>
              </a:rPr>
              <a:t>Puede</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recibir</a:t>
            </a:r>
            <a:r>
              <a:rPr lang="en-US" u="none" kern="1200" dirty="0">
                <a:solidFill>
                  <a:schemeClr val="tx1"/>
                </a:solidFill>
                <a:effectLst/>
                <a:latin typeface="+mn-lt"/>
                <a:ea typeface="+mn-ea"/>
                <a:cs typeface="+mn-cs"/>
              </a:rPr>
              <a:t> una </a:t>
            </a:r>
            <a:r>
              <a:rPr lang="en-US" u="none" kern="1200" dirty="0" err="1">
                <a:solidFill>
                  <a:schemeClr val="tx1"/>
                </a:solidFill>
                <a:effectLst/>
                <a:latin typeface="+mn-lt"/>
                <a:ea typeface="+mn-ea"/>
                <a:cs typeface="+mn-cs"/>
              </a:rPr>
              <a:t>vacuna</a:t>
            </a:r>
            <a:r>
              <a:rPr lang="en-US" u="none" kern="1200" dirty="0">
                <a:solidFill>
                  <a:schemeClr val="tx1"/>
                </a:solidFill>
                <a:effectLst/>
                <a:latin typeface="+mn-lt"/>
                <a:ea typeface="+mn-ea"/>
                <a:cs typeface="+mn-cs"/>
              </a:rPr>
              <a:t> contra COVID-19 y </a:t>
            </a:r>
            <a:r>
              <a:rPr lang="en-US" u="none" kern="1200" dirty="0" err="1">
                <a:solidFill>
                  <a:schemeClr val="tx1"/>
                </a:solidFill>
                <a:effectLst/>
                <a:latin typeface="+mn-lt"/>
                <a:ea typeface="+mn-ea"/>
                <a:cs typeface="+mn-cs"/>
              </a:rPr>
              <a:t>otras</a:t>
            </a:r>
            <a:r>
              <a:rPr lang="en-US" u="none" kern="1200" dirty="0">
                <a:solidFill>
                  <a:schemeClr val="tx1"/>
                </a:solidFill>
                <a:effectLst/>
                <a:latin typeface="+mn-lt"/>
                <a:ea typeface="+mn-ea"/>
                <a:cs typeface="+mn-cs"/>
              </a:rPr>
              <a:t> contra </a:t>
            </a:r>
            <a:r>
              <a:rPr lang="en-US" u="none" kern="1200" dirty="0" err="1">
                <a:solidFill>
                  <a:schemeClr val="tx1"/>
                </a:solidFill>
                <a:effectLst/>
                <a:latin typeface="+mn-lt"/>
                <a:ea typeface="+mn-ea"/>
                <a:cs typeface="+mn-cs"/>
              </a:rPr>
              <a:t>otras</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enfermedades</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como</a:t>
            </a:r>
            <a:r>
              <a:rPr lang="en-US" u="none" kern="1200" dirty="0">
                <a:solidFill>
                  <a:schemeClr val="tx1"/>
                </a:solidFill>
                <a:effectLst/>
                <a:latin typeface="+mn-lt"/>
                <a:ea typeface="+mn-ea"/>
                <a:cs typeface="+mn-cs"/>
              </a:rPr>
              <a:t> la gripe o el herpes al </a:t>
            </a:r>
            <a:r>
              <a:rPr lang="en-US" u="none" kern="1200" dirty="0" err="1">
                <a:solidFill>
                  <a:schemeClr val="tx1"/>
                </a:solidFill>
                <a:effectLst/>
                <a:latin typeface="+mn-lt"/>
                <a:ea typeface="+mn-ea"/>
                <a:cs typeface="+mn-cs"/>
              </a:rPr>
              <a:t>mismo</a:t>
            </a:r>
            <a:r>
              <a:rPr lang="en-US" u="none" kern="1200" dirty="0">
                <a:solidFill>
                  <a:schemeClr val="tx1"/>
                </a:solidFill>
                <a:effectLst/>
                <a:latin typeface="+mn-lt"/>
                <a:ea typeface="+mn-ea"/>
                <a:cs typeface="+mn-cs"/>
              </a:rPr>
              <a:t> </a:t>
            </a:r>
            <a:r>
              <a:rPr lang="en-US" u="none" kern="1200" dirty="0" err="1">
                <a:solidFill>
                  <a:schemeClr val="tx1"/>
                </a:solidFill>
                <a:effectLst/>
                <a:latin typeface="+mn-lt"/>
                <a:ea typeface="+mn-ea"/>
                <a:cs typeface="+mn-cs"/>
              </a:rPr>
              <a:t>tiempo</a:t>
            </a:r>
            <a:r>
              <a:rPr lang="en-US" u="none" kern="1200" dirty="0">
                <a:solidFill>
                  <a:schemeClr val="tx1"/>
                </a:solidFill>
                <a:effectLst/>
                <a:latin typeface="+mn-lt"/>
                <a:ea typeface="+mn-ea"/>
                <a:cs typeface="+mn-cs"/>
              </a:rPr>
              <a:t> o </a:t>
            </a:r>
            <a:r>
              <a:rPr lang="en-US" u="none" kern="1200" dirty="0" err="1">
                <a:solidFill>
                  <a:schemeClr val="tx1"/>
                </a:solidFill>
                <a:effectLst/>
                <a:latin typeface="+mn-lt"/>
                <a:ea typeface="+mn-ea"/>
                <a:cs typeface="+mn-cs"/>
              </a:rPr>
              <a:t>cerca</a:t>
            </a:r>
            <a:r>
              <a:rPr lang="en-US" u="none" kern="1200" dirty="0">
                <a:solidFill>
                  <a:schemeClr val="tx1"/>
                </a:solidFill>
                <a:effectLst/>
                <a:latin typeface="+mn-lt"/>
                <a:ea typeface="+mn-ea"/>
                <a:cs typeface="+mn-cs"/>
              </a:rPr>
              <a:t> entre </a:t>
            </a:r>
            <a:r>
              <a:rPr lang="en-US" u="none" kern="1200" dirty="0" err="1">
                <a:solidFill>
                  <a:schemeClr val="tx1"/>
                </a:solidFill>
                <a:effectLst/>
                <a:latin typeface="+mn-lt"/>
                <a:ea typeface="+mn-ea"/>
                <a:cs typeface="+mn-cs"/>
              </a:rPr>
              <a:t>sí</a:t>
            </a:r>
            <a:r>
              <a:rPr lang="en-US" u="non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dirty="0"/>
              <a:t>Puede consultar las respuestas a las preguntas más comunes sobre los refuerzos en </a:t>
            </a:r>
            <a:r>
              <a:rPr lang="en-US" sz="1200" b="1" u="sng" kern="1200" dirty="0">
                <a:solidFill>
                  <a:schemeClr val="tx1"/>
                </a:solidFill>
                <a:effectLst/>
                <a:latin typeface="+mn-lt"/>
                <a:ea typeface="+mn-ea"/>
                <a:cs typeface="+mn-cs"/>
              </a:rPr>
              <a:t>https://www.mass.gov/info-details/covid-19-booster-frequently-asked-questions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419" dirty="0"/>
          </a:p>
          <a:p>
            <a:r>
              <a:rPr lang="es-419" dirty="0"/>
              <a:t>	</a:t>
            </a:r>
            <a:endParaRPr lang="en-US" dirty="0"/>
          </a:p>
        </p:txBody>
      </p:sp>
      <p:sp>
        <p:nvSpPr>
          <p:cNvPr id="4" name="Marcador de número de diapositiva 3"/>
          <p:cNvSpPr>
            <a:spLocks noGrp="1"/>
          </p:cNvSpPr>
          <p:nvPr>
            <p:ph type="sldNum" sz="quarter" idx="5"/>
          </p:nvPr>
        </p:nvSpPr>
        <p:spPr/>
        <p:txBody>
          <a:bodyPr/>
          <a:lstStyle/>
          <a:p>
            <a:fld id="{D34CBBDB-52D0-FE4C-8729-D7393D454E10}" type="slidenum">
              <a:rPr lang="en-US" smtClean="0"/>
              <a:t>23</a:t>
            </a:fld>
            <a:endParaRPr lang="en-US" dirty="0"/>
          </a:p>
        </p:txBody>
      </p:sp>
    </p:spTree>
    <p:extLst>
      <p:ext uri="{BB962C8B-B14F-4D97-AF65-F5344CB8AC3E}">
        <p14:creationId xmlns:p14="http://schemas.microsoft.com/office/powerpoint/2010/main" val="2493956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spcAft>
                <a:spcPts val="800"/>
              </a:spcAft>
              <a:buSzPts val="1400"/>
              <a:buFont typeface="Arial" panose="020B0604020202020204" pitchFamily="34" charset="0"/>
              <a:buChar char="•"/>
            </a:pPr>
            <a:r>
              <a:rPr lang="es-ES" sz="1800" i="0" dirty="0">
                <a:effectLst/>
                <a:latin typeface="Calibri" panose="020F0502020204030204" pitchFamily="34" charset="0"/>
                <a:ea typeface="DengXian" panose="02010600030101010101" pitchFamily="2" charset="-122"/>
                <a:cs typeface="Times New Roman" panose="02020603050405020304" pitchFamily="18" charset="0"/>
              </a:rPr>
              <a:t>Estos métodos también son válidos para las personas que buscan una dosis de refuerzo.</a:t>
            </a:r>
          </a:p>
          <a:p>
            <a:pPr marL="285750" lvl="0" indent="-285750">
              <a:lnSpc>
                <a:spcPct val="107000"/>
              </a:lnSpc>
              <a:spcAft>
                <a:spcPts val="800"/>
              </a:spcAft>
              <a:buSzPts val="1400"/>
              <a:buFont typeface="Arial" panose="020B0604020202020204" pitchFamily="34" charset="0"/>
              <a:buChar char="•"/>
            </a:pPr>
            <a:r>
              <a:rPr lang="es-ES" sz="1800" i="0" dirty="0">
                <a:effectLst/>
                <a:latin typeface="Calibri" panose="020F0502020204030204" pitchFamily="34" charset="0"/>
                <a:ea typeface="DengXian" panose="02010600030101010101" pitchFamily="2" charset="-122"/>
                <a:cs typeface="Times New Roman" panose="02020603050405020304" pitchFamily="18" charset="0"/>
              </a:rPr>
              <a:t>La Línea de Recursos para Programar Citas </a:t>
            </a:r>
            <a:r>
              <a:rPr lang="es-ES" sz="1800" i="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es para las personas que no tienen acceso a Internet. Está disponible en 100 idiomas. Los </a:t>
            </a:r>
            <a:r>
              <a:rPr lang="es-ES" sz="1800" i="0" dirty="0">
                <a:effectLst/>
                <a:latin typeface="Calibri" panose="020F0502020204030204" pitchFamily="34" charset="0"/>
                <a:ea typeface="DengXian" panose="02010600030101010101" pitchFamily="2" charset="-122"/>
                <a:cs typeface="Times New Roman" panose="02020603050405020304" pitchFamily="18" charset="0"/>
              </a:rPr>
              <a:t>representantes tienen el mismo acceso a las citas que en el sitio web público. Sus horarios son: de lunes a jueves, de 8:30</a:t>
            </a:r>
            <a:r>
              <a:rPr lang="es-ES" sz="1800" i="0" baseline="0" dirty="0">
                <a:effectLst/>
                <a:latin typeface="Calibri" panose="020F0502020204030204" pitchFamily="34" charset="0"/>
                <a:ea typeface="DengXian" panose="02010600030101010101" pitchFamily="2" charset="-122"/>
                <a:cs typeface="Times New Roman" panose="02020603050405020304" pitchFamily="18" charset="0"/>
              </a:rPr>
              <a:t> a. m.</a:t>
            </a:r>
            <a:r>
              <a:rPr lang="es-ES" sz="1800" i="0" dirty="0">
                <a:effectLst/>
                <a:latin typeface="Calibri" panose="020F0502020204030204" pitchFamily="34" charset="0"/>
                <a:ea typeface="DengXian" panose="02010600030101010101" pitchFamily="2" charset="-122"/>
                <a:cs typeface="Times New Roman" panose="02020603050405020304" pitchFamily="18" charset="0"/>
              </a:rPr>
              <a:t> a 8 p. m., y de viernes a domingos, de 8:30 a. m. a 5 p. m.</a:t>
            </a: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24</a:t>
            </a:fld>
            <a:endParaRPr lang="en-US" dirty="0"/>
          </a:p>
        </p:txBody>
      </p:sp>
    </p:spTree>
    <p:extLst>
      <p:ext uri="{BB962C8B-B14F-4D97-AF65-F5344CB8AC3E}">
        <p14:creationId xmlns:p14="http://schemas.microsoft.com/office/powerpoint/2010/main" val="396499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i="0" dirty="0">
                <a:latin typeface="Arial" panose="020B0604020202020204" pitchFamily="34" charset="0"/>
                <a:ea typeface="Calibri" panose="020F0502020204030204" pitchFamily="34" charset="0"/>
                <a:cs typeface="Times New Roman" panose="02020603050405020304" pitchFamily="18" charset="0"/>
              </a:rPr>
              <a:t>La línea de admisión para el Programa a</a:t>
            </a:r>
            <a:r>
              <a:rPr lang="es-ES" sz="1200" i="0" baseline="0" dirty="0">
                <a:latin typeface="Arial" panose="020B0604020202020204" pitchFamily="34" charset="0"/>
                <a:ea typeface="Calibri" panose="020F0502020204030204" pitchFamily="34" charset="0"/>
                <a:cs typeface="Times New Roman" panose="02020603050405020304" pitchFamily="18" charset="0"/>
              </a:rPr>
              <a:t> domicilio</a:t>
            </a:r>
            <a:r>
              <a:rPr lang="es-ES" sz="1200" i="0" dirty="0">
                <a:latin typeface="Arial" panose="020B0604020202020204" pitchFamily="34" charset="0"/>
                <a:ea typeface="Calibri" panose="020F0502020204030204" pitchFamily="34" charset="0"/>
                <a:cs typeface="Times New Roman" panose="02020603050405020304" pitchFamily="18" charset="0"/>
              </a:rPr>
              <a:t> abre de lunes a viernes, de 9 AM a 5 PM y cuenta con representantes que hablan inglés y español, así como también hay intérpretes en más de 100 idiomas.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 sz="1200" i="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i="0" dirty="0">
                <a:latin typeface="Arial" panose="020B0604020202020204" pitchFamily="34" charset="0"/>
                <a:ea typeface="Calibri" panose="020F0502020204030204" pitchFamily="34" charset="0"/>
                <a:cs typeface="Times New Roman" panose="02020603050405020304" pitchFamily="18" charset="0"/>
              </a:rPr>
              <a:t>Cuando usted se registre en el Programa</a:t>
            </a:r>
            <a:r>
              <a:rPr lang="es-ES" sz="1200" i="0" baseline="0" dirty="0">
                <a:latin typeface="Arial" panose="020B0604020202020204" pitchFamily="34" charset="0"/>
                <a:ea typeface="Calibri" panose="020F0502020204030204" pitchFamily="34" charset="0"/>
                <a:cs typeface="Times New Roman" panose="02020603050405020304" pitchFamily="18" charset="0"/>
              </a:rPr>
              <a:t> a domicilio</a:t>
            </a:r>
            <a:r>
              <a:rPr lang="es-ES" sz="1200" i="0" dirty="0">
                <a:latin typeface="Arial" panose="020B0604020202020204" pitchFamily="34" charset="0"/>
                <a:ea typeface="Calibri" panose="020F0502020204030204" pitchFamily="34" charset="0"/>
                <a:cs typeface="Times New Roman" panose="02020603050405020304" pitchFamily="18" charset="0"/>
              </a:rPr>
              <a:t>, por lo general recibirá un llamado dentro de los 5 días hábiles para organizar su cita. Las vacunaciones en el hogar cumplirán con lo siguiente: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ES" sz="1200" i="0" dirty="0">
                <a:latin typeface="Arial" panose="020B0604020202020204" pitchFamily="34" charset="0"/>
                <a:ea typeface="Calibri" panose="020F0502020204030204" pitchFamily="34" charset="0"/>
                <a:cs typeface="Times New Roman" panose="02020603050405020304" pitchFamily="18" charset="0"/>
              </a:rPr>
              <a:t>Serán realizadas por profesionales médicos, siguiendo todas las pautas de salud pública.</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ES" sz="1200" i="0" dirty="0">
                <a:latin typeface="Arial" panose="020B0604020202020204" pitchFamily="34" charset="0"/>
                <a:ea typeface="Calibri" panose="020F0502020204030204" pitchFamily="34" charset="0"/>
                <a:cs typeface="Times New Roman" panose="02020603050405020304" pitchFamily="18" charset="0"/>
              </a:rPr>
              <a:t>Estarán adaptadas para cubrir las necesidades individuales de las personas recluidas en sus casas, según lo que se comente en la llamada para organizar la cita.</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ES" sz="1200" i="0" dirty="0">
                <a:latin typeface="Arial" panose="020B0604020202020204" pitchFamily="34" charset="0"/>
                <a:ea typeface="Calibri" panose="020F0502020204030204" pitchFamily="34" charset="0"/>
                <a:cs typeface="Times New Roman" panose="02020603050405020304" pitchFamily="18" charset="0"/>
              </a:rPr>
              <a:t>Se organizarán en función de la geografía y los residentes que estén recluidos en sus casas, no según el orden de solicitud.</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ES" sz="1200" i="0" dirty="0">
                <a:latin typeface="Arial" panose="020B0604020202020204" pitchFamily="34" charset="0"/>
                <a:ea typeface="Calibri" panose="020F0502020204030204" pitchFamily="34" charset="0"/>
                <a:cs typeface="Times New Roman" panose="02020603050405020304" pitchFamily="18" charset="0"/>
              </a:rPr>
              <a:t>Se llevarán a cabo usando la vacuna de Johnson &amp; Johnson de una sola dosis, que es más simple de transportar y requiere una sola cita.</a:t>
            </a: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ES" sz="1200" i="0" dirty="0">
                <a:latin typeface="Arial" panose="020B0604020202020204" pitchFamily="34" charset="0"/>
                <a:ea typeface="Calibri" panose="020F0502020204030204" pitchFamily="34" charset="0"/>
                <a:cs typeface="Times New Roman" panose="02020603050405020304" pitchFamily="18" charset="0"/>
              </a:rPr>
              <a:t>A las personas entre 12 y 17 años se les ofrecerá la vacuna de Pfizer.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 sz="1200" i="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dirty="0">
                <a:latin typeface="Arial" panose="020B0604020202020204" pitchFamily="34" charset="0"/>
                <a:ea typeface="Calibri" panose="020F0502020204030204" pitchFamily="34" charset="0"/>
                <a:cs typeface="Times New Roman" panose="02020603050405020304" pitchFamily="18" charset="0"/>
              </a:rPr>
              <a:t>La cobertura de transporte de MassHealth</a:t>
            </a:r>
            <a:r>
              <a:rPr lang="es-ES" dirty="0"/>
              <a:t> incluye a personas con MassHealth Limited, Programa de Seguridad Médica para Niños (CMSP, por sus siglas en inglés) y Asistencia Familiar de MassHealth (FA, por sus siglas en inglés). Además, los miembros pueden solicitar servicios de traslado directamente a través de la Atención al Cliente de MassHealth, en lugar de tener que solicitar servicios a través del proveedor de cuidados de la salud.</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200" dirty="0">
                <a:latin typeface="Arial" panose="020B0604020202020204" pitchFamily="34" charset="0"/>
                <a:ea typeface="Calibri" panose="020F0502020204030204" pitchFamily="34" charset="0"/>
                <a:cs typeface="Times New Roman" panose="02020603050405020304" pitchFamily="18" charset="0"/>
              </a:rPr>
              <a:t>Es posible también que haya organizaciones comunitarias locales, como los Puntos de Acceso a los Servicios para la Vejez (ASAP, por sus siglas en inglés) y Consejos sobre la Vejez (COA, por sus siglas en inglés) que pueden ayudarle a conseguir transporte.</a:t>
            </a:r>
          </a:p>
        </p:txBody>
      </p:sp>
      <p:sp>
        <p:nvSpPr>
          <p:cNvPr id="4" name="Slide Number Placeholder 3"/>
          <p:cNvSpPr>
            <a:spLocks noGrp="1"/>
          </p:cNvSpPr>
          <p:nvPr>
            <p:ph type="sldNum" sz="quarter" idx="10"/>
          </p:nvPr>
        </p:nvSpPr>
        <p:spPr/>
        <p:txBody>
          <a:bodyPr/>
          <a:lstStyle/>
          <a:p>
            <a:fld id="{CD1AA723-8E7C-466C-9B48-1A291385479A}" type="slidenum">
              <a:rPr lang="en-US" smtClean="0"/>
              <a:t>25</a:t>
            </a:fld>
            <a:endParaRPr lang="en-US" dirty="0"/>
          </a:p>
        </p:txBody>
      </p:sp>
    </p:spTree>
    <p:extLst>
      <p:ext uri="{BB962C8B-B14F-4D97-AF65-F5344CB8AC3E}">
        <p14:creationId xmlns:p14="http://schemas.microsoft.com/office/powerpoint/2010/main" val="403785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panose="020F0502020204030204" pitchFamily="34" charset="0"/>
                <a:cs typeface="Calibri" panose="020F0502020204030204" pitchFamily="34" charset="0"/>
              </a:rPr>
              <a:t>El seguro de salud (incluyendo Medicare y Medicaid) cubrirán el costo por administrarle la vacuna. Traiga su tarjeta del seguro de salud, si tiene. Su seguro realizará la factura sin registrar costos para usted.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panose="020F0502020204030204" pitchFamily="34" charset="0"/>
                <a:cs typeface="Calibri" panose="020F0502020204030204" pitchFamily="34" charset="0"/>
              </a:rPr>
              <a:t>Los proveedores de cuidados de la salud también pueden pedir un reembolso de parte del gobierno federal por el costo de administrar la vacuna a inmigrantes indocumentados.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dirty="0"/>
          </a:p>
        </p:txBody>
      </p:sp>
    </p:spTree>
    <p:extLst>
      <p:ext uri="{BB962C8B-B14F-4D97-AF65-F5344CB8AC3E}">
        <p14:creationId xmlns:p14="http://schemas.microsoft.com/office/powerpoint/2010/main" val="1056059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mn-lt"/>
                <a:ea typeface="+mn-ea"/>
                <a:cs typeface="+mn-cs"/>
              </a:rPr>
              <a:t>No. El gobierno federal ha confirmado que no considerará el tratamiento para el COVID-19 (incluyendo la vacuna) como parte de una determinación sobre si alguien representa una «carga pública» ni se contemplará en relación con la condición de beneficios públicos para ciertas personas que buscan una extensión de su permanencia o un cambio de estatus, incluso si Medicaid u otros fondos federales pagan por la vacuna.</a:t>
            </a:r>
          </a:p>
          <a:p>
            <a:endParaRPr lang="en-US" dirty="0"/>
          </a:p>
          <a:p>
            <a:r>
              <a:rPr lang="es-ES" sz="1200" b="0" i="0" dirty="0">
                <a:solidFill>
                  <a:schemeClr val="tx1"/>
                </a:solidFill>
                <a:latin typeface="+mn-lt"/>
                <a:ea typeface="+mn-ea"/>
                <a:cs typeface="+mn-cs"/>
              </a:rPr>
              <a:t>Traiga una identificación con su nombre, si tiene una, para verificar su nombre en el sistema de vacunación. No es un requerimiento. </a:t>
            </a:r>
          </a:p>
          <a:p>
            <a:endParaRPr lang="en-US" sz="1200" b="0" i="0" kern="1200" dirty="0">
              <a:solidFill>
                <a:schemeClr val="tx1"/>
              </a:solidFill>
              <a:effectLst/>
              <a:latin typeface="+mn-lt"/>
              <a:ea typeface="+mn-ea"/>
              <a:cs typeface="+mn-cs"/>
            </a:endParaRPr>
          </a:p>
          <a:p>
            <a:r>
              <a:rPr lang="es-ES" sz="1200" b="0" i="0" dirty="0">
                <a:solidFill>
                  <a:schemeClr val="tx1"/>
                </a:solidFill>
                <a:latin typeface="+mn-lt"/>
                <a:ea typeface="+mn-ea"/>
                <a:cs typeface="+mn-cs"/>
              </a:rPr>
              <a:t>Traiga su tarjeta del seguro de salud, si tiene. Su seguro realizará la factura sin registrar costos para usted. Usted no tiene que tener seguro para recibir la vacuna.</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dirty="0"/>
          </a:p>
        </p:txBody>
      </p:sp>
    </p:spTree>
    <p:extLst>
      <p:ext uri="{BB962C8B-B14F-4D97-AF65-F5344CB8AC3E}">
        <p14:creationId xmlns:p14="http://schemas.microsoft.com/office/powerpoint/2010/main" val="2558237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tiene algún dolor o malestar importante, hable con su proveedor de cuidados de la salud, quien tal vez le recomendará un medicamento sin receta, como ibuprofeno o acetaminofeno. Para reducir el dolor o malestar en la zona donde le aplicaron la inyección, coloque una toalla limpia, fría y húmeda y mueva o ejercite su brazo. Para reducir el malestar por la fiebre, beba suficiente líquido y use ropa liviana.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la mayoría de los casos, el malestar por la fiebre o el dolor es normal, pero contacte a su proveedor de cuidados de la salud si aumenta el enrojecimiento o la irritación en el lugar de la aplicación de la inyección tras 24 horas, o si sus efectos secundarios son preocupantes o no parecen disminuir al cabo de un par de días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mn-lt"/>
                <a:ea typeface="+mn-ea"/>
                <a:cs typeface="+mn-cs"/>
              </a:rPr>
              <a:t>V-safe</a:t>
            </a:r>
            <a:r>
              <a:rPr lang="es-ES" sz="1200" dirty="0">
                <a:solidFill>
                  <a:schemeClr val="tx1"/>
                </a:solidFill>
                <a:latin typeface="+mn-lt"/>
                <a:ea typeface="+mn-ea"/>
                <a:cs typeface="+mn-cs"/>
              </a:rPr>
              <a:t> es una herramienta para teléfonos inteligentes que utiliza mensajería de texto y encuestas de internet para ofrecer controles personalizados de salud luego de recibir la vacuna contra el COVID-19. A través de </a:t>
            </a:r>
            <a:r>
              <a:rPr lang="es-ES" sz="1200" b="1" dirty="0">
                <a:solidFill>
                  <a:schemeClr val="tx1"/>
                </a:solidFill>
                <a:latin typeface="+mn-lt"/>
                <a:ea typeface="+mn-ea"/>
                <a:cs typeface="+mn-cs"/>
              </a:rPr>
              <a:t>V-safe</a:t>
            </a:r>
            <a:r>
              <a:rPr lang="es-ES" sz="1200" dirty="0">
                <a:solidFill>
                  <a:schemeClr val="tx1"/>
                </a:solidFill>
                <a:latin typeface="+mn-lt"/>
                <a:ea typeface="+mn-ea"/>
                <a:cs typeface="+mn-cs"/>
              </a:rPr>
              <a:t>, usted puede rápidamente informar al CDC si tiene algún efecto secundario tras recibir la vacuna contra el COVID-19. En función de sus respuestas, alguien de los CDC tal vez se comunique con usted para obtener más información. Y </a:t>
            </a:r>
            <a:r>
              <a:rPr lang="es-ES" sz="1200" b="1" dirty="0">
                <a:solidFill>
                  <a:schemeClr val="tx1"/>
                </a:solidFill>
                <a:latin typeface="+mn-lt"/>
                <a:ea typeface="+mn-ea"/>
                <a:cs typeface="+mn-cs"/>
              </a:rPr>
              <a:t>V-safe</a:t>
            </a:r>
            <a:r>
              <a:rPr lang="es-ES" sz="1200" dirty="0">
                <a:solidFill>
                  <a:schemeClr val="tx1"/>
                </a:solidFill>
                <a:latin typeface="+mn-lt"/>
                <a:ea typeface="+mn-ea"/>
                <a:cs typeface="+mn-cs"/>
              </a:rPr>
              <a:t> le recordará cuando tenga que recibir la segunda dosis de la vacuna contra el COVID-19, si la necesitara. Para registrarse en </a:t>
            </a:r>
            <a:r>
              <a:rPr lang="es-ES" sz="1200" b="1" dirty="0">
                <a:solidFill>
                  <a:schemeClr val="tx1"/>
                </a:solidFill>
                <a:latin typeface="+mn-lt"/>
                <a:ea typeface="+mn-ea"/>
                <a:cs typeface="+mn-cs"/>
              </a:rPr>
              <a:t>v-safe</a:t>
            </a:r>
            <a:r>
              <a:rPr lang="es-ES" sz="1200" dirty="0">
                <a:solidFill>
                  <a:schemeClr val="tx1"/>
                </a:solidFill>
                <a:latin typeface="+mn-lt"/>
                <a:ea typeface="+mn-ea"/>
                <a:cs typeface="+mn-cs"/>
              </a:rPr>
              <a:t>, por favor visite cdc.gov/vsafe.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dirty="0"/>
          </a:p>
        </p:txBody>
      </p:sp>
    </p:spTree>
    <p:extLst>
      <p:ext uri="{BB962C8B-B14F-4D97-AF65-F5344CB8AC3E}">
        <p14:creationId xmlns:p14="http://schemas.microsoft.com/office/powerpoint/2010/main" val="94003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dirty="0"/>
          </a:p>
        </p:txBody>
      </p:sp>
    </p:spTree>
    <p:extLst>
      <p:ext uri="{BB962C8B-B14F-4D97-AF65-F5344CB8AC3E}">
        <p14:creationId xmlns:p14="http://schemas.microsoft.com/office/powerpoint/2010/main" val="413192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a:t>
            </a:fld>
            <a:endParaRPr lang="en-US" dirty="0"/>
          </a:p>
        </p:txBody>
      </p:sp>
    </p:spTree>
    <p:extLst>
      <p:ext uri="{BB962C8B-B14F-4D97-AF65-F5344CB8AC3E}">
        <p14:creationId xmlns:p14="http://schemas.microsoft.com/office/powerpoint/2010/main" val="17188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Observación: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Las personas están completamente vacunadas contra el COVID-19 si han recibido dos dosis de las vacunas de Moderna o de Pfizer contra el COVID-19, o una sola dosis de la vacuna de Johnson &amp; Johnson hace más de 14 días.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En conjunto, vacunarse contra el COVID-19 y seguir las recomendaciones de los CDC  sobre cómo protegerse a sí mismo y a los demás, ofrecerán la mejor protección contra el contagio y la propagación de la COVID-19.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800" dirty="0">
                <a:effectLst/>
                <a:latin typeface="Calibri" panose="020F0502020204030204" pitchFamily="34" charset="0"/>
                <a:ea typeface="Calibri" panose="020F0502020204030204" pitchFamily="34" charset="0"/>
                <a:cs typeface="Times New Roman" panose="02020603050405020304" pitchFamily="18" charset="0"/>
              </a:rPr>
              <a:t>La guía del Departamento de Salud Pública (DPH, por sus siglas en inglés) para personas completamente vacunadas se encuentra en </a:t>
            </a:r>
            <a:r>
              <a:rPr lang="es-AR" sz="1800" dirty="0">
                <a:effectLst/>
                <a:latin typeface="Calibri" panose="020F0502020204030204" pitchFamily="34" charset="0"/>
                <a:ea typeface="Calibri" panose="020F0502020204030204" pitchFamily="34" charset="0"/>
                <a:cs typeface="Times New Roman" panose="02020603050405020304" pitchFamily="18" charset="0"/>
              </a:rPr>
              <a:t>https://www.mass.gov/guidance/guidance-for-people-who-are-fully-vaccinated-against-covid-19.</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dirty="0"/>
          </a:p>
        </p:txBody>
      </p:sp>
    </p:spTree>
    <p:extLst>
      <p:ext uri="{BB962C8B-B14F-4D97-AF65-F5344CB8AC3E}">
        <p14:creationId xmlns:p14="http://schemas.microsoft.com/office/powerpoint/2010/main" val="1523976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dirty="0"/>
          </a:p>
        </p:txBody>
      </p:sp>
    </p:spTree>
    <p:extLst>
      <p:ext uri="{BB962C8B-B14F-4D97-AF65-F5344CB8AC3E}">
        <p14:creationId xmlns:p14="http://schemas.microsoft.com/office/powerpoint/2010/main" val="1816017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dirty="0"/>
          </a:p>
        </p:txBody>
      </p:sp>
    </p:spTree>
    <p:extLst>
      <p:ext uri="{BB962C8B-B14F-4D97-AF65-F5344CB8AC3E}">
        <p14:creationId xmlns:p14="http://schemas.microsoft.com/office/powerpoint/2010/main" val="177659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i="0" dirty="0"/>
              <a:t>El Departamento de Salud Pública de Massachusetts muestra en línea un reporte semanal de vacunación que presenta información como la siguiente:</a:t>
            </a:r>
          </a:p>
          <a:p>
            <a:pPr marL="171450" indent="-171450">
              <a:buFont typeface="Arial" panose="020B0604020202020204" pitchFamily="34" charset="0"/>
              <a:buChar char="•"/>
            </a:pPr>
            <a:r>
              <a:rPr lang="es-AR" i="0" dirty="0"/>
              <a:t>La cantidad de dosis de vacunas entregadas a Massachusetts</a:t>
            </a:r>
          </a:p>
          <a:p>
            <a:pPr marL="171450" indent="-171450">
              <a:buFont typeface="Arial" panose="020B0604020202020204" pitchFamily="34" charset="0"/>
              <a:buChar char="•"/>
            </a:pPr>
            <a:r>
              <a:rPr lang="es-AR" i="0" dirty="0"/>
              <a:t>La cantidad de personas que han sido vacunadas</a:t>
            </a:r>
          </a:p>
          <a:p>
            <a:pPr marL="171450" indent="-171450">
              <a:buFont typeface="Arial" panose="020B0604020202020204" pitchFamily="34" charset="0"/>
              <a:buChar char="•"/>
            </a:pPr>
            <a:r>
              <a:rPr lang="es-AR" i="0" dirty="0"/>
              <a:t>La cantidad de personas que han sido vacunadas </a:t>
            </a:r>
            <a:r>
              <a:rPr lang="es-AR" b="1" i="0" dirty="0"/>
              <a:t>por condado</a:t>
            </a:r>
          </a:p>
          <a:p>
            <a:pPr marL="171450" indent="-171450">
              <a:buFont typeface="Arial" panose="020B0604020202020204" pitchFamily="34" charset="0"/>
              <a:buChar char="•"/>
            </a:pPr>
            <a:r>
              <a:rPr lang="es-AR" b="0" i="0" dirty="0"/>
              <a:t>La cantidad de personas que han sido vacunadas </a:t>
            </a:r>
            <a:r>
              <a:rPr lang="es-AR" b="1" i="0" dirty="0"/>
              <a:t>por edad y raza/etnia</a:t>
            </a:r>
            <a:endParaRPr lang="es-AR" b="0" i="0" dirty="0"/>
          </a:p>
          <a:p>
            <a:pPr marL="171450" indent="-171450">
              <a:buFont typeface="Arial" panose="020B0604020202020204" pitchFamily="34" charset="0"/>
              <a:buChar char="•"/>
            </a:pPr>
            <a:r>
              <a:rPr lang="es-AR" b="0" i="0" dirty="0"/>
              <a:t>Las vacunas proporcionadas a través de los diferentes tipos de proveedores (p.ej., escuelas, centros comunitarios de salud)</a:t>
            </a:r>
            <a:endParaRPr lang="es-AR" b="1" i="0" dirty="0"/>
          </a:p>
          <a:p>
            <a:pPr marL="171450" indent="-171450">
              <a:buFont typeface="Arial" panose="020B0604020202020204" pitchFamily="34" charset="0"/>
              <a:buChar char="•"/>
            </a:pPr>
            <a:endParaRPr lang="es-AR" dirty="0"/>
          </a:p>
        </p:txBody>
      </p:sp>
      <p:sp>
        <p:nvSpPr>
          <p:cNvPr id="4" name="Marcador de número de diapositiva 3"/>
          <p:cNvSpPr>
            <a:spLocks noGrp="1"/>
          </p:cNvSpPr>
          <p:nvPr>
            <p:ph type="sldNum" sz="quarter" idx="5"/>
          </p:nvPr>
        </p:nvSpPr>
        <p:spPr/>
        <p:txBody>
          <a:bodyPr/>
          <a:lstStyle/>
          <a:p>
            <a:fld id="{D34CBBDB-52D0-FE4C-8729-D7393D454E10}" type="slidenum">
              <a:rPr lang="en-US" smtClean="0"/>
              <a:t>33</a:t>
            </a:fld>
            <a:endParaRPr lang="en-US" dirty="0"/>
          </a:p>
        </p:txBody>
      </p:sp>
    </p:spTree>
    <p:extLst>
      <p:ext uri="{BB962C8B-B14F-4D97-AF65-F5344CB8AC3E}">
        <p14:creationId xmlns:p14="http://schemas.microsoft.com/office/powerpoint/2010/main" val="1428581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34</a:t>
            </a:fld>
            <a:endParaRPr lang="en-US" dirty="0"/>
          </a:p>
        </p:txBody>
      </p:sp>
    </p:spTree>
    <p:extLst>
      <p:ext uri="{BB962C8B-B14F-4D97-AF65-F5344CB8AC3E}">
        <p14:creationId xmlns:p14="http://schemas.microsoft.com/office/powerpoint/2010/main" val="4089156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Sírvase consultar las Preguntas Frecuentes para el público general para conocer las respuestas a otras preguntas que tal vez le gustaría abordar durante su reunión.</a:t>
            </a:r>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dirty="0"/>
          </a:p>
        </p:txBody>
      </p:sp>
    </p:spTree>
    <p:extLst>
      <p:ext uri="{BB962C8B-B14F-4D97-AF65-F5344CB8AC3E}">
        <p14:creationId xmlns:p14="http://schemas.microsoft.com/office/powerpoint/2010/main" val="348937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D34CBBDB-52D0-FE4C-8729-D7393D454E10}" type="slidenum">
              <a:rPr lang="en-US" smtClean="0"/>
              <a:t>4</a:t>
            </a:fld>
            <a:endParaRPr lang="en-US" dirty="0"/>
          </a:p>
        </p:txBody>
      </p:sp>
    </p:spTree>
    <p:extLst>
      <p:ext uri="{BB962C8B-B14F-4D97-AF65-F5344CB8AC3E}">
        <p14:creationId xmlns:p14="http://schemas.microsoft.com/office/powerpoint/2010/main" val="149857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dirty="0">
                <a:solidFill>
                  <a:srgbClr val="000000"/>
                </a:solidFill>
                <a:latin typeface="Open Sans"/>
              </a:rPr>
              <a:t>Fuentes: </a:t>
            </a:r>
          </a:p>
          <a:p>
            <a:endParaRPr lang="en-US" sz="1200" b="0" i="0" dirty="0">
              <a:solidFill>
                <a:srgbClr val="000000"/>
              </a:solidFill>
              <a:effectLst/>
              <a:latin typeface="Open Sans"/>
            </a:endParaRPr>
          </a:p>
          <a:p>
            <a:r>
              <a:rPr lang="en-US" sz="1200" kern="1200" dirty="0">
                <a:effectLst/>
                <a:latin typeface="Calibri" panose="020F0502020204030204" pitchFamily="34" charset="0"/>
                <a:ea typeface="Times New Roman" panose="02020603050405020304" pitchFamily="18" charset="0"/>
              </a:rPr>
              <a:t>https://www.cdc.gov/vaccines/hcp/conversations/understanding-vacc-work.html y</a:t>
            </a:r>
            <a:endParaRPr lang="en-US" sz="1200" dirty="0"/>
          </a:p>
          <a:p>
            <a:r>
              <a:rPr lang="en-US" sz="1200" kern="1200" dirty="0">
                <a:effectLst/>
                <a:latin typeface="Calibri" panose="020F0502020204030204" pitchFamily="34" charset="0"/>
                <a:ea typeface="Times New Roman" panose="02020603050405020304" pitchFamily="18" charset="0"/>
              </a:rPr>
              <a:t>https://www.cdc.gov/vaccines/vpd/vpd-vac-basics.html</a:t>
            </a:r>
            <a:endParaRPr lang="es-E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dirty="0"/>
          </a:p>
        </p:txBody>
      </p:sp>
    </p:spTree>
    <p:extLst>
      <p:ext uri="{BB962C8B-B14F-4D97-AF65-F5344CB8AC3E}">
        <p14:creationId xmlns:p14="http://schemas.microsoft.com/office/powerpoint/2010/main" val="345243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000000"/>
                </a:solidFill>
                <a:latin typeface="Open Sans"/>
              </a:rPr>
              <a:t>Entendemos que algunas personas pueden estar preocupadas acerca de recibir la vacuna.</a:t>
            </a:r>
            <a:r>
              <a:rPr lang="es-ES" b="0" i="0" baseline="0" dirty="0">
                <a:solidFill>
                  <a:srgbClr val="000000"/>
                </a:solidFill>
                <a:latin typeface="Open Sans"/>
              </a:rPr>
              <a:t> </a:t>
            </a:r>
            <a:r>
              <a:rPr lang="es-ES" b="0" i="0" dirty="0">
                <a:solidFill>
                  <a:srgbClr val="000000"/>
                </a:solidFill>
                <a:latin typeface="Open Sans"/>
              </a:rPr>
              <a:t>Aunque se intenta desarrollar otras vacunas contra el COVID-19 con la mayor rapidez posible, los procesos y procedimientos se mantienen vigentes para garantizar la seguridad de cualquier vacuna que esté autorizada o aprobada para su uso. </a:t>
            </a:r>
          </a:p>
          <a:p>
            <a:endParaRPr lang="en-US" b="0" i="0" dirty="0">
              <a:solidFill>
                <a:srgbClr val="000000"/>
              </a:solidFill>
              <a:effectLst/>
              <a:latin typeface="Open Sans"/>
            </a:endParaRPr>
          </a:p>
          <a:p>
            <a:r>
              <a:rPr lang="es-ES" b="0" i="0" dirty="0">
                <a:solidFill>
                  <a:srgbClr val="000000"/>
                </a:solidFill>
                <a:latin typeface="Open Sans"/>
              </a:rPr>
              <a:t>La seguridad es una prioridad absoluta, y existen varias razones para vacunarse.</a:t>
            </a: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dirty="0"/>
          </a:p>
        </p:txBody>
      </p:sp>
    </p:spTree>
    <p:extLst>
      <p:ext uri="{BB962C8B-B14F-4D97-AF65-F5344CB8AC3E}">
        <p14:creationId xmlns:p14="http://schemas.microsoft.com/office/powerpoint/2010/main" val="136386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¿Qué</a:t>
            </a:r>
            <a:r>
              <a:rPr lang="es-ES" baseline="0" dirty="0"/>
              <a:t> significa ahora que la vacuna contra el COVID-19 de Pfizer tenga la aprobación de la FDA?</a:t>
            </a:r>
          </a:p>
          <a:p>
            <a:pPr marL="171450" indent="-171450">
              <a:buFont typeface="Arial" panose="020B0604020202020204" pitchFamily="34" charset="0"/>
              <a:buChar char="•"/>
            </a:pPr>
            <a:r>
              <a:rPr lang="es-MX" baseline="0" dirty="0"/>
              <a:t>El 23/08/21, la FDA aprobó la primera vacuna contra el COVID-19. La vacuna ha sido conocida como la vacuna Pfizer contra el COVID-19 y ahora se comercializará como </a:t>
            </a:r>
            <a:r>
              <a:rPr lang="es-MX" baseline="0" dirty="0" err="1"/>
              <a:t>Comirnaty</a:t>
            </a:r>
            <a:r>
              <a:rPr lang="es-MX" baseline="0" dirty="0"/>
              <a:t> (</a:t>
            </a:r>
            <a:r>
              <a:rPr lang="es-MX" baseline="0" dirty="0" err="1"/>
              <a:t>koe</a:t>
            </a:r>
            <a:r>
              <a:rPr lang="es-MX" baseline="0" dirty="0"/>
              <a:t>-</a:t>
            </a:r>
            <a:r>
              <a:rPr lang="es-MX" baseline="0" dirty="0" err="1"/>
              <a:t>mir</a:t>
            </a:r>
            <a:r>
              <a:rPr lang="es-MX" baseline="0" dirty="0"/>
              <a:t>'-na-</a:t>
            </a:r>
            <a:r>
              <a:rPr lang="es-MX" baseline="0" dirty="0" err="1"/>
              <a:t>tee</a:t>
            </a:r>
            <a:r>
              <a:rPr lang="es-MX" baseline="0" dirty="0"/>
              <a:t>), para la prevención del COVID-19 en mayores de 16 años.</a:t>
            </a:r>
          </a:p>
          <a:p>
            <a:pPr marL="171450" indent="-171450">
              <a:buFont typeface="Arial" panose="020B0604020202020204" pitchFamily="34" charset="0"/>
              <a:buChar char="•"/>
            </a:pPr>
            <a:r>
              <a:rPr lang="es-MX" baseline="0" dirty="0" err="1"/>
              <a:t>Comirnaty</a:t>
            </a:r>
            <a:r>
              <a:rPr lang="es-MX" baseline="0" dirty="0"/>
              <a:t> es la misma vacuna que la de Pfizer.</a:t>
            </a:r>
          </a:p>
          <a:p>
            <a:pPr marL="171450" indent="-171450">
              <a:buFont typeface="Arial" panose="020B0604020202020204" pitchFamily="34" charset="0"/>
              <a:buChar char="•"/>
            </a:pPr>
            <a:r>
              <a:rPr lang="es-MX" baseline="0" dirty="0"/>
              <a:t>La vacuna de Pfizer también está disponible bajo autorización de uso de emergencia (EE. UU.) para personas de 12 a 15 años y para una tercera dosis para determinadas personas inmunocomprometidas.</a:t>
            </a:r>
          </a:p>
          <a:p>
            <a:pPr marL="171450" indent="-171450">
              <a:buFont typeface="Arial" panose="020B0604020202020204" pitchFamily="34" charset="0"/>
              <a:buChar char="•"/>
            </a:pPr>
            <a:r>
              <a:rPr lang="es-MX" baseline="0" dirty="0"/>
              <a:t>En comparación con una </a:t>
            </a:r>
            <a:r>
              <a:rPr lang="es-ES" dirty="0"/>
              <a:t>Autorización para Uso de Emergencia (</a:t>
            </a:r>
            <a:r>
              <a:rPr lang="es-MX" baseline="0" dirty="0"/>
              <a:t>EUA, por sus siglas en inglés), la aprobación de las vacunas por la FDA requiere aún más datos sobre la seguridad, la fabricación y la eficacia durante períodos de tiempo más largos e incluye datos del mundo real. </a:t>
            </a:r>
          </a:p>
          <a:p>
            <a:pPr marL="171450" indent="-171450">
              <a:buFont typeface="Arial" panose="020B0604020202020204" pitchFamily="34" charset="0"/>
              <a:buChar char="•"/>
            </a:pPr>
            <a:r>
              <a:rPr lang="es-MX" baseline="0" dirty="0"/>
              <a:t>La aprobación total de la FDA significa que la vacuna </a:t>
            </a:r>
            <a:r>
              <a:rPr lang="es-MX" baseline="0" dirty="0" err="1"/>
              <a:t>Comirnaty</a:t>
            </a:r>
            <a:r>
              <a:rPr lang="es-MX" baseline="0" dirty="0"/>
              <a:t> tiene ahora el mismo nivel de aprobación que otras vacunas utilizadas habitualmente en los Estados Unidos, como las vacunas contra la hepatitis, el sarampión, la varicela y la poliomielitis.</a:t>
            </a:r>
          </a:p>
          <a:p>
            <a:pPr marL="171450" indent="-171450">
              <a:buFont typeface="Arial" panose="020B0604020202020204" pitchFamily="34" charset="0"/>
              <a:buChar char="•"/>
            </a:pPr>
            <a:r>
              <a:rPr lang="es-MX" baseline="0" dirty="0"/>
              <a:t>La vacuna contra el COVID-19 de Pfizer fue la primera vacuna que recibió una autorización de emergencia, por lo que es la primera que cuenta con datos suficientes para recibir una aprobación completa. Esto no significa nada sobre la seguridad y eficacia de la vacuna Moderna o Johnson &amp; Johnson.</a:t>
            </a:r>
            <a:endParaRPr lang="es-ES" baseline="0" dirty="0"/>
          </a:p>
          <a:p>
            <a:endParaRPr lang="es-ES" baseline="0" dirty="0"/>
          </a:p>
          <a:p>
            <a:r>
              <a:rPr lang="es-ES" dirty="0"/>
              <a:t>¿Qué es una Autorización para Uso de Emergencia (EUA, por sus siglas en inglés)? </a:t>
            </a:r>
          </a:p>
          <a:p>
            <a:r>
              <a:rPr lang="es-ES" dirty="0"/>
              <a:t>La FDA de los Estados Unidos puso a disposición las Vacunas de Pfizer, Moderna y Janssen (Johnson &amp; Johnson) según un mecanismo conocido como EUA. La EUA está respaldada por una declaración de la Secretaría de Salud y Servicios Sociales (HHS, por sus siglas en inglés) que indica que existe una situación que justifica el uso de emergencia de productos farmacéuticos durante la pandemia por COVID-19.</a:t>
            </a:r>
          </a:p>
          <a:p>
            <a:endParaRPr lang="en-US" dirty="0"/>
          </a:p>
          <a:p>
            <a:r>
              <a:rPr lang="es-ES" dirty="0"/>
              <a:t>La FDA puede emitir una EUA cuando se cumplen ciertos criterios que incluyen la inexistencia de alternativas adecuadas, aprobadas y disponibles. La decisión de la FDA también se basa sobre evidencias científicas disponibles que muestran que el producto puede ser efectivo para evitar el COVID-19 durante la pandemia y que los beneficios conocidos y potenciales del producto superan los riesgos. Todos estos criterios deben cumplirse para que el producto se utilice durante la pandemia por COVID-19. </a:t>
            </a: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dirty="0"/>
          </a:p>
        </p:txBody>
      </p:sp>
    </p:spTree>
    <p:extLst>
      <p:ext uri="{BB962C8B-B14F-4D97-AF65-F5344CB8AC3E}">
        <p14:creationId xmlns:p14="http://schemas.microsoft.com/office/powerpoint/2010/main" val="36384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dirty="0">
                <a:solidFill>
                  <a:schemeClr val="tx1"/>
                </a:solidFill>
                <a:latin typeface="+mn-lt"/>
                <a:ea typeface="+mn-ea"/>
                <a:cs typeface="+mn-cs"/>
              </a:rPr>
              <a:t>Entendemos la importancia de ser abiertos y honestos sobre la seguridad y el desarrollo de la vacuna— en especial para las comunidades que han sufrido las consecuencias de malos tratos médicos. </a:t>
            </a:r>
          </a:p>
          <a:p>
            <a:endParaRPr lang="en-US" sz="1200" b="0" i="0" kern="1200" dirty="0">
              <a:solidFill>
                <a:schemeClr val="tx1"/>
              </a:solidFill>
              <a:effectLst/>
              <a:latin typeface="+mn-lt"/>
              <a:ea typeface="+mn-ea"/>
              <a:cs typeface="+mn-cs"/>
            </a:endParaRPr>
          </a:p>
          <a:p>
            <a:r>
              <a:rPr lang="es-ES" sz="1200" dirty="0">
                <a:latin typeface="Calibri" panose="020F0502020204030204" pitchFamily="34" charset="0"/>
                <a:cs typeface="Calibri" panose="020F0502020204030204" pitchFamily="34" charset="0"/>
              </a:rPr>
              <a:t>Es importante saber que las vacunas pasan por más pruebas que cualquier otro producto farmacéutico. Antes de que cualquier vacuna esté disponible, la misma debe pasar por procesos rigurosos de desarrollo y prueba. La fabricación es una etapa crítica —cada dosis debe cumplir de manera consistente con un nivel de calidad elevado. Además, se realizan</a:t>
            </a:r>
            <a:r>
              <a:rPr lang="es-ES" sz="1200" u="sng" dirty="0">
                <a:latin typeface="Calibri" panose="020F0502020204030204" pitchFamily="34" charset="0"/>
                <a:cs typeface="Calibri" panose="020F0502020204030204" pitchFamily="34" charset="0"/>
                <a:hlinkClick r:id="rId3"/>
              </a:rPr>
              <a:t> pruebas exhaustivas en ensayos clínicos</a:t>
            </a:r>
            <a:r>
              <a:rPr lang="es-ES" sz="1200" dirty="0">
                <a:latin typeface="Calibri" panose="020F0502020204030204" pitchFamily="34" charset="0"/>
                <a:cs typeface="Calibri" panose="020F0502020204030204" pitchFamily="34" charset="0"/>
              </a:rPr>
              <a:t> para probar la seguridad.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panose="020F0502020204030204" pitchFamily="34" charset="0"/>
                <a:cs typeface="Calibri" panose="020F0502020204030204" pitchFamily="34" charset="0"/>
              </a:rPr>
              <a:t>Fuente: https://www.cdc.gov/coronavirus/2019-ncov/vaccines/safety.html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dirty="0"/>
          </a:p>
        </p:txBody>
      </p:sp>
    </p:spTree>
    <p:extLst>
      <p:ext uri="{BB962C8B-B14F-4D97-AF65-F5344CB8AC3E}">
        <p14:creationId xmlns:p14="http://schemas.microsoft.com/office/powerpoint/2010/main" val="173161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monitoreo de seguridad de las vacunas COVID-19 ha sido el más intenso y completo en la historia de los EE. UU.</a:t>
            </a:r>
            <a:endParaRPr lang="es-E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dirty="0"/>
          </a:p>
        </p:txBody>
      </p:sp>
    </p:spTree>
    <p:extLst>
      <p:ext uri="{BB962C8B-B14F-4D97-AF65-F5344CB8AC3E}">
        <p14:creationId xmlns:p14="http://schemas.microsoft.com/office/powerpoint/2010/main" val="1984371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
        <p:nvSpPr>
          <p:cNvPr id="6" name="Rectangle 2">
            <a:extLst>
              <a:ext uri="{FF2B5EF4-FFF2-40B4-BE49-F238E27FC236}">
                <a16:creationId xmlns:a16="http://schemas.microsoft.com/office/drawing/2014/main" id="{FDBA0551-C2E0-4B91-B31F-BB9B753FB096}"/>
              </a:ext>
            </a:extLst>
          </p:cNvPr>
          <p:cNvSpPr/>
          <p:nvPr userDrawn="1"/>
        </p:nvSpPr>
        <p:spPr>
          <a:xfrm>
            <a:off x="2044528" y="173766"/>
            <a:ext cx="6330644" cy="646331"/>
          </a:xfrm>
          <a:prstGeom prst="rect">
            <a:avLst/>
          </a:prstGeom>
          <a:ln>
            <a:noFill/>
          </a:ln>
        </p:spPr>
        <p:txBody>
          <a:bodyPr wrap="none">
            <a:spAutoFit/>
          </a:bodyPr>
          <a:lstStyle/>
          <a:p>
            <a:r>
              <a:rPr lang="es-ES" sz="3600" b="1" dirty="0">
                <a:ln>
                  <a:solidFill>
                    <a:schemeClr val="tx1"/>
                  </a:solidFill>
                </a:ln>
                <a:solidFill>
                  <a:schemeClr val="bg1"/>
                </a:solidFill>
              </a:rPr>
              <a:t>Departamento de Salud Pública </a:t>
            </a:r>
            <a:endParaRPr lang="en-US" sz="3600" b="1" dirty="0">
              <a:ln>
                <a:solidFill>
                  <a:schemeClr val="tx1"/>
                </a:solidFill>
              </a:ln>
              <a:solidFill>
                <a:schemeClr val="bg1"/>
              </a:solidFill>
            </a:endParaRPr>
          </a:p>
        </p:txBody>
      </p:sp>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id="{0A301867-FCE9-42B6-919B-CC44533A5FFE}"/>
              </a:ext>
            </a:extLst>
          </p:cNvPr>
          <p:cNvSpPr/>
          <p:nvPr userDrawn="1"/>
        </p:nvSpPr>
        <p:spPr>
          <a:xfrm>
            <a:off x="2044528" y="173766"/>
            <a:ext cx="6330644" cy="646331"/>
          </a:xfrm>
          <a:prstGeom prst="rect">
            <a:avLst/>
          </a:prstGeom>
          <a:ln>
            <a:noFill/>
          </a:ln>
        </p:spPr>
        <p:txBody>
          <a:bodyPr wrap="none">
            <a:spAutoFit/>
          </a:bodyPr>
          <a:lstStyle/>
          <a:p>
            <a:r>
              <a:rPr lang="es-ES" sz="3600" b="1" dirty="0">
                <a:ln>
                  <a:solidFill>
                    <a:schemeClr val="tx1"/>
                  </a:solidFill>
                </a:ln>
                <a:solidFill>
                  <a:schemeClr val="bg1"/>
                </a:solidFill>
              </a:rPr>
              <a:t>Departamento de Salud Pública </a:t>
            </a:r>
            <a:endParaRPr lang="en-US" sz="3600" b="1" dirty="0">
              <a:ln>
                <a:solidFill>
                  <a:schemeClr val="tx1"/>
                </a:solidFill>
              </a:ln>
              <a:solidFill>
                <a:schemeClr val="bg1"/>
              </a:solidFill>
            </a:endParaRPr>
          </a:p>
        </p:txBody>
      </p:sp>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129"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15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77"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201"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225"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249"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73"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97"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21"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345"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69"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93"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417"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441"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65"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1/28/2022</a:t>
            </a:fld>
            <a:endParaRPr lang="en-US" dirty="0"/>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dirty="0"/>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699CB5-7D0D-44F8-9F61-A6091AD5BBE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D4ABFE6-CCA7-4CE0-8092-1E4B55F65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D9E940A-B345-41EB-9369-0AD6082994FF}"/>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5" name="Marcador de pie de página 4">
            <a:extLst>
              <a:ext uri="{FF2B5EF4-FFF2-40B4-BE49-F238E27FC236}">
                <a16:creationId xmlns:a16="http://schemas.microsoft.com/office/drawing/2014/main" id="{AD4C7744-4F22-422B-8359-D313A655EF9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C876D78-8731-464F-A4A9-F6A608A40E6B}"/>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935314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CC91E-697F-4D0D-8552-A4976771CA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793BE1F-1E6E-4719-A10F-A6C9F3FCF88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F38A81D-2EFE-4152-A00C-B8ABA7BCB926}"/>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5" name="Marcador de pie de página 4">
            <a:extLst>
              <a:ext uri="{FF2B5EF4-FFF2-40B4-BE49-F238E27FC236}">
                <a16:creationId xmlns:a16="http://schemas.microsoft.com/office/drawing/2014/main" id="{433ABD60-9B5C-40BB-82C7-8B2ED90D4C1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74BE126B-6BB9-419A-8BF8-5AF1A9033187}"/>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3387478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6427BA-3787-4E1A-9ADD-1A8079EF9A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02C595C-1C50-4F38-9083-7BD76ECF6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FE015B-6D4A-48E1-A475-5A1C70B309D4}"/>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5" name="Marcador de pie de página 4">
            <a:extLst>
              <a:ext uri="{FF2B5EF4-FFF2-40B4-BE49-F238E27FC236}">
                <a16:creationId xmlns:a16="http://schemas.microsoft.com/office/drawing/2014/main" id="{547D4B90-0101-4D68-9AE1-89C88740739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98FB942-DEF4-44AC-8EBD-D1D58265772A}"/>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4088958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A43CD-3FFD-43CB-8EC4-E8B545D3393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8D87E02-6474-487B-8713-DB769547F8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31B1B8B-7E4D-448A-B576-76692502D62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0D15EE6-112B-4635-B4C0-A87D9A9E5DF7}"/>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6" name="Marcador de pie de página 5">
            <a:extLst>
              <a:ext uri="{FF2B5EF4-FFF2-40B4-BE49-F238E27FC236}">
                <a16:creationId xmlns:a16="http://schemas.microsoft.com/office/drawing/2014/main" id="{46FA2427-624F-4113-94F8-5184E2AA7F8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13A65EA-37EC-4C28-AD68-75EA9BCA3893}"/>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2342092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BD3D8-7E33-4E92-98FA-9295F71223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9FAB643-3905-4A09-8506-81CA9C66B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BA8687A-DA08-4BC2-850E-59E129B9F5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1E6F20C-4B3E-434B-98B2-258050E04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817603C-A2DB-4CD7-9BD1-C75731056DE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758B049-9B85-4386-BF63-969F4669F4B2}"/>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8" name="Marcador de pie de página 7">
            <a:extLst>
              <a:ext uri="{FF2B5EF4-FFF2-40B4-BE49-F238E27FC236}">
                <a16:creationId xmlns:a16="http://schemas.microsoft.com/office/drawing/2014/main" id="{A1E53AC0-B166-4FC2-A84C-0F36865A6FBC}"/>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FBF2A83F-985F-49D0-B4CF-4E10D3168A96}"/>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3110431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E4103-BA12-4BD7-9B1D-1F48A3796A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B69AD7A-E0AE-4749-A890-2705CAC621A9}"/>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4" name="Marcador de pie de página 3">
            <a:extLst>
              <a:ext uri="{FF2B5EF4-FFF2-40B4-BE49-F238E27FC236}">
                <a16:creationId xmlns:a16="http://schemas.microsoft.com/office/drawing/2014/main" id="{8B801377-6D31-4421-AE52-F00D23362296}"/>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7E6E3637-B955-4150-89FC-1214F96BF9A4}"/>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782073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B99BCF-35A4-4F0D-8AE6-3858F5D8B839}"/>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3" name="Marcador de pie de página 2">
            <a:extLst>
              <a:ext uri="{FF2B5EF4-FFF2-40B4-BE49-F238E27FC236}">
                <a16:creationId xmlns:a16="http://schemas.microsoft.com/office/drawing/2014/main" id="{C5F0BF80-1489-4175-97FF-CC9B85F8482F}"/>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CDA5C201-8EB7-45E9-964B-1C5BA7CE892F}"/>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336620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8D334-4F65-4042-8731-6EA4C6385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F16B12-68E0-4484-B53A-4DEEAB49A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83F6AE9-E3C9-49A4-BFC1-74C8EC953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C4B847-DF60-4648-8BD7-A8625F0E5CC9}"/>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6" name="Marcador de pie de página 5">
            <a:extLst>
              <a:ext uri="{FF2B5EF4-FFF2-40B4-BE49-F238E27FC236}">
                <a16:creationId xmlns:a16="http://schemas.microsoft.com/office/drawing/2014/main" id="{713BFAE9-C147-4B6C-B87D-8BA2133B7E0A}"/>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1835AD0B-7F83-4063-AEE9-89A6132FF018}"/>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28919149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8256E-927A-4570-A920-1BECA394ED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FF1B94E-CF73-41FE-B6DA-A208D8797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5E976665-5E40-40DD-A305-63874507F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AE8AD0-A918-494F-A0CD-18A13EACEE37}"/>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6" name="Marcador de pie de página 5">
            <a:extLst>
              <a:ext uri="{FF2B5EF4-FFF2-40B4-BE49-F238E27FC236}">
                <a16:creationId xmlns:a16="http://schemas.microsoft.com/office/drawing/2014/main" id="{A862D0BA-E16C-454D-9FAD-24488AA1A6F0}"/>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A8AF301B-E4B3-4676-963A-7C7DF91031A8}"/>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32999483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A08D5-4948-4358-A13A-44C18227738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03AE962-0138-4679-B97E-0317CECC8A4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0018435-4933-4957-9F4F-E2FBCA1F183D}"/>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5" name="Marcador de pie de página 4">
            <a:extLst>
              <a:ext uri="{FF2B5EF4-FFF2-40B4-BE49-F238E27FC236}">
                <a16:creationId xmlns:a16="http://schemas.microsoft.com/office/drawing/2014/main" id="{6FD3E123-59F3-4F71-BDEC-FE7A4821256F}"/>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067A3F60-B649-4F07-97B1-6692D3179E18}"/>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2827780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8C60AA3-15D6-4EB9-875E-A292437A0C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708C76B-0ADF-43B5-825F-F25FC53C6ED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D21A98A-17C8-4743-8775-200A274147B4}"/>
              </a:ext>
            </a:extLst>
          </p:cNvPr>
          <p:cNvSpPr>
            <a:spLocks noGrp="1"/>
          </p:cNvSpPr>
          <p:nvPr>
            <p:ph type="dt" sz="half" idx="10"/>
          </p:nvPr>
        </p:nvSpPr>
        <p:spPr/>
        <p:txBody>
          <a:bodyPr/>
          <a:lstStyle/>
          <a:p>
            <a:fld id="{9B3F4A79-11D1-4378-A911-E703ACBA48EB}" type="datetimeFigureOut">
              <a:rPr lang="es-MX" smtClean="0"/>
              <a:t>28/01/2022</a:t>
            </a:fld>
            <a:endParaRPr lang="es-MX" dirty="0"/>
          </a:p>
        </p:txBody>
      </p:sp>
      <p:sp>
        <p:nvSpPr>
          <p:cNvPr id="5" name="Marcador de pie de página 4">
            <a:extLst>
              <a:ext uri="{FF2B5EF4-FFF2-40B4-BE49-F238E27FC236}">
                <a16:creationId xmlns:a16="http://schemas.microsoft.com/office/drawing/2014/main" id="{FAA22CB8-D5F9-4E3A-BEB7-DF4F1D1B590A}"/>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A8E32408-8A32-45A8-B1DC-D80688819D52}"/>
              </a:ext>
            </a:extLst>
          </p:cNvPr>
          <p:cNvSpPr>
            <a:spLocks noGrp="1"/>
          </p:cNvSpPr>
          <p:nvPr>
            <p:ph type="sldNum" sz="quarter" idx="12"/>
          </p:nvPr>
        </p:nvSpPr>
        <p:spPr/>
        <p:txBody>
          <a:bodyPr/>
          <a:lstStyle/>
          <a:p>
            <a:fld id="{6CB17F2F-5A2F-42E6-A8CB-BCA921D46294}" type="slidenum">
              <a:rPr lang="es-MX" smtClean="0"/>
              <a:t>‹#›</a:t>
            </a:fld>
            <a:endParaRPr lang="es-MX" dirty="0"/>
          </a:p>
        </p:txBody>
      </p:sp>
    </p:spTree>
    <p:extLst>
      <p:ext uri="{BB962C8B-B14F-4D97-AF65-F5344CB8AC3E}">
        <p14:creationId xmlns:p14="http://schemas.microsoft.com/office/powerpoint/2010/main" val="1419377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92984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153532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3" Type="http://schemas.openxmlformats.org/officeDocument/2006/relationships/theme" Target="../theme/theme5.xml"/><Relationship Id="rId18" Type="http://schemas.openxmlformats.org/officeDocument/2006/relationships/tags" Target="../tags/tag138.xml"/><Relationship Id="rId26" Type="http://schemas.openxmlformats.org/officeDocument/2006/relationships/tags" Target="../tags/tag146.xml"/><Relationship Id="rId21" Type="http://schemas.openxmlformats.org/officeDocument/2006/relationships/tags" Target="../tags/tag141.xml"/><Relationship Id="rId34" Type="http://schemas.openxmlformats.org/officeDocument/2006/relationships/tags" Target="../tags/tag154.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ags" Target="../tags/tag137.xml"/><Relationship Id="rId25" Type="http://schemas.openxmlformats.org/officeDocument/2006/relationships/tags" Target="../tags/tag145.xml"/><Relationship Id="rId33" Type="http://schemas.openxmlformats.org/officeDocument/2006/relationships/tags" Target="../tags/tag153.xml"/><Relationship Id="rId2" Type="http://schemas.openxmlformats.org/officeDocument/2006/relationships/slideLayout" Target="../slideLayouts/slideLayout54.xml"/><Relationship Id="rId16" Type="http://schemas.openxmlformats.org/officeDocument/2006/relationships/tags" Target="../tags/tag136.xml"/><Relationship Id="rId20" Type="http://schemas.openxmlformats.org/officeDocument/2006/relationships/tags" Target="../tags/tag140.xml"/><Relationship Id="rId29" Type="http://schemas.openxmlformats.org/officeDocument/2006/relationships/tags" Target="../tags/tag149.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ags" Target="../tags/tag144.xml"/><Relationship Id="rId32" Type="http://schemas.openxmlformats.org/officeDocument/2006/relationships/tags" Target="../tags/tag152.xml"/><Relationship Id="rId37" Type="http://schemas.openxmlformats.org/officeDocument/2006/relationships/image" Target="../media/image7.emf"/><Relationship Id="rId5" Type="http://schemas.openxmlformats.org/officeDocument/2006/relationships/slideLayout" Target="../slideLayouts/slideLayout57.xml"/><Relationship Id="rId15" Type="http://schemas.openxmlformats.org/officeDocument/2006/relationships/tags" Target="../tags/tag135.xml"/><Relationship Id="rId23" Type="http://schemas.openxmlformats.org/officeDocument/2006/relationships/tags" Target="../tags/tag143.xml"/><Relationship Id="rId28" Type="http://schemas.openxmlformats.org/officeDocument/2006/relationships/tags" Target="../tags/tag148.xml"/><Relationship Id="rId36" Type="http://schemas.openxmlformats.org/officeDocument/2006/relationships/oleObject" Target="../embeddings/oleObject17.bin"/><Relationship Id="rId10" Type="http://schemas.openxmlformats.org/officeDocument/2006/relationships/slideLayout" Target="../slideLayouts/slideLayout62.xml"/><Relationship Id="rId19" Type="http://schemas.openxmlformats.org/officeDocument/2006/relationships/tags" Target="../tags/tag139.xml"/><Relationship Id="rId31" Type="http://schemas.openxmlformats.org/officeDocument/2006/relationships/tags" Target="../tags/tag15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vmlDrawing" Target="../drawings/vmlDrawing17.vml"/><Relationship Id="rId22" Type="http://schemas.openxmlformats.org/officeDocument/2006/relationships/tags" Target="../tags/tag142.xml"/><Relationship Id="rId27" Type="http://schemas.openxmlformats.org/officeDocument/2006/relationships/tags" Target="../tags/tag147.xml"/><Relationship Id="rId30" Type="http://schemas.openxmlformats.org/officeDocument/2006/relationships/tags" Target="../tags/tag150.xml"/><Relationship Id="rId35" Type="http://schemas.openxmlformats.org/officeDocument/2006/relationships/tags" Target="../tags/tag155.xml"/><Relationship Id="rId8" Type="http://schemas.openxmlformats.org/officeDocument/2006/relationships/slideLayout" Target="../slideLayouts/slideLayout60.xml"/><Relationship Id="rId3"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9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1/28/2022</a:t>
            </a:fld>
            <a:endParaRPr lang="en-US" dirty="0"/>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dirty="0"/>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05"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dirty="0"/>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62E5CD-1709-4E71-88F5-CEF27C9E4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5D3017A-DF19-43C3-8E53-8062EA27D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F3BFB02-4E3F-4B35-B3E4-076581100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F4A79-11D1-4378-A911-E703ACBA48EB}" type="datetimeFigureOut">
              <a:rPr lang="es-MX" smtClean="0"/>
              <a:t>28/01/2022</a:t>
            </a:fld>
            <a:endParaRPr lang="es-MX" dirty="0"/>
          </a:p>
        </p:txBody>
      </p:sp>
      <p:sp>
        <p:nvSpPr>
          <p:cNvPr id="5" name="Marcador de pie de página 4">
            <a:extLst>
              <a:ext uri="{FF2B5EF4-FFF2-40B4-BE49-F238E27FC236}">
                <a16:creationId xmlns:a16="http://schemas.microsoft.com/office/drawing/2014/main" id="{2C77667B-B9E4-430F-BFD6-0C5B32E8A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D4DA9CA1-B870-4384-AA33-C924135AE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7F2F-5A2F-42E6-A8CB-BCA921D46294}" type="slidenum">
              <a:rPr lang="es-MX" smtClean="0"/>
              <a:t>‹#›</a:t>
            </a:fld>
            <a:endParaRPr lang="es-MX" dirty="0"/>
          </a:p>
        </p:txBody>
      </p:sp>
      <p:graphicFrame>
        <p:nvGraphicFramePr>
          <p:cNvPr id="7" name="Object 2" hidden="1">
            <a:extLst>
              <a:ext uri="{FF2B5EF4-FFF2-40B4-BE49-F238E27FC236}">
                <a16:creationId xmlns:a16="http://schemas.microsoft.com/office/drawing/2014/main" id="{2D2B0EB7-1A16-4865-B0DE-CCD608A011FE}"/>
              </a:ext>
            </a:extLst>
          </p:cNvPr>
          <p:cNvGraphicFramePr>
            <a:graphicFrameLocks noChangeAspect="1"/>
          </p:cNvGraphicFramePr>
          <p:nvPr userDrawn="1">
            <p:custDataLst>
              <p:tags r:id="rId15"/>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7489" name="think-cell Slide" r:id="rId36" imgW="572" imgH="588" progId="TCLayout.ActiveDocument.1">
                  <p:embed/>
                </p:oleObj>
              </mc:Choice>
              <mc:Fallback>
                <p:oleObj name="think-cell Slide" r:id="rId36"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7"/>
                      <a:stretch>
                        <a:fillRect/>
                      </a:stretch>
                    </p:blipFill>
                    <p:spPr>
                      <a:xfrm>
                        <a:off x="2118" y="1588"/>
                        <a:ext cx="2117" cy="1588"/>
                      </a:xfrm>
                      <a:prstGeom prst="rect">
                        <a:avLst/>
                      </a:prstGeom>
                    </p:spPr>
                  </p:pic>
                </p:oleObj>
              </mc:Fallback>
            </mc:AlternateContent>
          </a:graphicData>
        </a:graphic>
      </p:graphicFrame>
      <p:sp>
        <p:nvSpPr>
          <p:cNvPr id="8" name="Rectangle 3" hidden="1">
            <a:extLst>
              <a:ext uri="{FF2B5EF4-FFF2-40B4-BE49-F238E27FC236}">
                <a16:creationId xmlns:a16="http://schemas.microsoft.com/office/drawing/2014/main" id="{032122A3-6C11-49F5-8E5D-4689F74A11DE}"/>
              </a:ext>
            </a:extLst>
          </p:cNvPr>
          <p:cNvSpPr/>
          <p:nvPr userDrawn="1">
            <p:custDataLst>
              <p:tags r:id="rId16"/>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4. Footnote" hidden="1">
            <a:extLst>
              <a:ext uri="{FF2B5EF4-FFF2-40B4-BE49-F238E27FC236}">
                <a16:creationId xmlns:a16="http://schemas.microsoft.com/office/drawing/2014/main" id="{51CDD8E8-C25B-4A27-A94A-BAAF4E9BC8B5}"/>
              </a:ext>
            </a:extLst>
          </p:cNvPr>
          <p:cNvSpPr txBox="1"/>
          <p:nvPr userDrawn="1">
            <p:custDataLst>
              <p:tags r:id="rId17"/>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grpSp>
        <p:nvGrpSpPr>
          <p:cNvPr id="10" name="Grid" hidden="1">
            <a:extLst>
              <a:ext uri="{FF2B5EF4-FFF2-40B4-BE49-F238E27FC236}">
                <a16:creationId xmlns:a16="http://schemas.microsoft.com/office/drawing/2014/main" id="{3D40F9E1-F662-4FD0-B3C9-F0AF9FFCBD86}"/>
              </a:ext>
            </a:extLst>
          </p:cNvPr>
          <p:cNvGrpSpPr/>
          <p:nvPr userDrawn="1">
            <p:custDataLst>
              <p:tags r:id="rId18"/>
            </p:custDataLst>
          </p:nvPr>
        </p:nvGrpSpPr>
        <p:grpSpPr bwMode="blackGray">
          <a:xfrm>
            <a:off x="2" y="0"/>
            <a:ext cx="12190476" cy="6858000"/>
            <a:chOff x="0" y="0"/>
            <a:chExt cx="12190476" cy="6858000"/>
          </a:xfrm>
        </p:grpSpPr>
        <p:sp>
          <p:nvSpPr>
            <p:cNvPr id="11" name="slide margin">
              <a:extLst>
                <a:ext uri="{FF2B5EF4-FFF2-40B4-BE49-F238E27FC236}">
                  <a16:creationId xmlns:a16="http://schemas.microsoft.com/office/drawing/2014/main" id="{013386EC-593B-4699-BDF2-E8671CDBF542}"/>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12" name="Straight Connector 55">
              <a:extLst>
                <a:ext uri="{FF2B5EF4-FFF2-40B4-BE49-F238E27FC236}">
                  <a16:creationId xmlns:a16="http://schemas.microsoft.com/office/drawing/2014/main" id="{14773708-68FB-4445-ABCB-2BCDA277C1DB}"/>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56">
              <a:extLst>
                <a:ext uri="{FF2B5EF4-FFF2-40B4-BE49-F238E27FC236}">
                  <a16:creationId xmlns:a16="http://schemas.microsoft.com/office/drawing/2014/main" id="{FDF9AAE0-540C-4306-B4E8-3DDBA86C48B9}"/>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57">
              <a:extLst>
                <a:ext uri="{FF2B5EF4-FFF2-40B4-BE49-F238E27FC236}">
                  <a16:creationId xmlns:a16="http://schemas.microsoft.com/office/drawing/2014/main" id="{A0415046-8001-4847-AA97-0FC1A219EF73}"/>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58">
              <a:extLst>
                <a:ext uri="{FF2B5EF4-FFF2-40B4-BE49-F238E27FC236}">
                  <a16:creationId xmlns:a16="http://schemas.microsoft.com/office/drawing/2014/main" id="{C259749D-9E15-4CDF-BEC8-FC0FB864F4C1}"/>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59">
              <a:extLst>
                <a:ext uri="{FF2B5EF4-FFF2-40B4-BE49-F238E27FC236}">
                  <a16:creationId xmlns:a16="http://schemas.microsoft.com/office/drawing/2014/main" id="{48A09E10-2927-4301-9C64-3982795DDD84}"/>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60">
              <a:extLst>
                <a:ext uri="{FF2B5EF4-FFF2-40B4-BE49-F238E27FC236}">
                  <a16:creationId xmlns:a16="http://schemas.microsoft.com/office/drawing/2014/main" id="{E34CD75C-5D06-421D-8950-FE2AECDD11EA}"/>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61">
              <a:extLst>
                <a:ext uri="{FF2B5EF4-FFF2-40B4-BE49-F238E27FC236}">
                  <a16:creationId xmlns:a16="http://schemas.microsoft.com/office/drawing/2014/main" id="{98577C1A-CEE4-4AC4-806A-4A9BB4A5926A}"/>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62">
              <a:extLst>
                <a:ext uri="{FF2B5EF4-FFF2-40B4-BE49-F238E27FC236}">
                  <a16:creationId xmlns:a16="http://schemas.microsoft.com/office/drawing/2014/main" id="{5EEC453F-D8C1-4F2C-B443-7ADA03B2BC00}"/>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63">
              <a:extLst>
                <a:ext uri="{FF2B5EF4-FFF2-40B4-BE49-F238E27FC236}">
                  <a16:creationId xmlns:a16="http://schemas.microsoft.com/office/drawing/2014/main" id="{801DE6F2-1F0B-4009-A671-0BC70B69ABD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64">
              <a:extLst>
                <a:ext uri="{FF2B5EF4-FFF2-40B4-BE49-F238E27FC236}">
                  <a16:creationId xmlns:a16="http://schemas.microsoft.com/office/drawing/2014/main" id="{DA43ACCD-F40A-4D0D-822E-E94EBEA1651C}"/>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65">
              <a:extLst>
                <a:ext uri="{FF2B5EF4-FFF2-40B4-BE49-F238E27FC236}">
                  <a16:creationId xmlns:a16="http://schemas.microsoft.com/office/drawing/2014/main" id="{46D9A1D7-AE4B-4B23-A8AB-E4AABBD060A7}"/>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66">
              <a:extLst>
                <a:ext uri="{FF2B5EF4-FFF2-40B4-BE49-F238E27FC236}">
                  <a16:creationId xmlns:a16="http://schemas.microsoft.com/office/drawing/2014/main" id="{76BC8373-237C-4BE8-877A-33B01305B072}"/>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4" name="Freeform: Shape 67">
              <a:extLst>
                <a:ext uri="{FF2B5EF4-FFF2-40B4-BE49-F238E27FC236}">
                  <a16:creationId xmlns:a16="http://schemas.microsoft.com/office/drawing/2014/main" id="{409A29C2-EA62-4C90-9E70-DE5FDB6F4263}"/>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5" name="Freeform: Shape 68">
              <a:extLst>
                <a:ext uri="{FF2B5EF4-FFF2-40B4-BE49-F238E27FC236}">
                  <a16:creationId xmlns:a16="http://schemas.microsoft.com/office/drawing/2014/main" id="{69413EF5-8F5A-4871-87C7-6D82E6E377EE}"/>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6" name="Freeform: Shape 69">
              <a:extLst>
                <a:ext uri="{FF2B5EF4-FFF2-40B4-BE49-F238E27FC236}">
                  <a16:creationId xmlns:a16="http://schemas.microsoft.com/office/drawing/2014/main" id="{760C7C5D-3B58-4F46-A66A-C940FB8A21BB}"/>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7" name="Freeform: Shape 70">
              <a:extLst>
                <a:ext uri="{FF2B5EF4-FFF2-40B4-BE49-F238E27FC236}">
                  <a16:creationId xmlns:a16="http://schemas.microsoft.com/office/drawing/2014/main" id="{8C63992B-DC9C-4121-9978-D1520B04477E}"/>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8" name="Freeform: Shape 71">
              <a:extLst>
                <a:ext uri="{FF2B5EF4-FFF2-40B4-BE49-F238E27FC236}">
                  <a16:creationId xmlns:a16="http://schemas.microsoft.com/office/drawing/2014/main" id="{EE588CD3-186B-4C8E-A4D3-EABEC6DB323E}"/>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9" name="Freeform: Shape 72">
              <a:extLst>
                <a:ext uri="{FF2B5EF4-FFF2-40B4-BE49-F238E27FC236}">
                  <a16:creationId xmlns:a16="http://schemas.microsoft.com/office/drawing/2014/main" id="{881FB172-5BFA-484F-9331-9F452E7B6344}"/>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0" name="Freeform: Shape 73">
              <a:extLst>
                <a:ext uri="{FF2B5EF4-FFF2-40B4-BE49-F238E27FC236}">
                  <a16:creationId xmlns:a16="http://schemas.microsoft.com/office/drawing/2014/main" id="{0705B1AC-7B13-4466-9FC1-F382F9920EE9}"/>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1" name="Freeform: Shape 74">
              <a:extLst>
                <a:ext uri="{FF2B5EF4-FFF2-40B4-BE49-F238E27FC236}">
                  <a16:creationId xmlns:a16="http://schemas.microsoft.com/office/drawing/2014/main" id="{58E3CF01-496E-4EF3-A7E6-34B2DEE379B9}"/>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2" name="Freeform: Shape 75">
              <a:extLst>
                <a:ext uri="{FF2B5EF4-FFF2-40B4-BE49-F238E27FC236}">
                  <a16:creationId xmlns:a16="http://schemas.microsoft.com/office/drawing/2014/main" id="{29D9A10D-8A10-44D9-A0FC-A61ABD921A11}"/>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3" name="Freeform: Shape 76">
              <a:extLst>
                <a:ext uri="{FF2B5EF4-FFF2-40B4-BE49-F238E27FC236}">
                  <a16:creationId xmlns:a16="http://schemas.microsoft.com/office/drawing/2014/main" id="{5BD3BFB3-14EF-4815-9C0A-063F6B23F095}"/>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4" name="Freeform: Shape 77">
              <a:extLst>
                <a:ext uri="{FF2B5EF4-FFF2-40B4-BE49-F238E27FC236}">
                  <a16:creationId xmlns:a16="http://schemas.microsoft.com/office/drawing/2014/main" id="{3D76B24B-BC03-4E1A-89B9-726AEBA66722}"/>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5" name="Freeform: Shape 78">
              <a:extLst>
                <a:ext uri="{FF2B5EF4-FFF2-40B4-BE49-F238E27FC236}">
                  <a16:creationId xmlns:a16="http://schemas.microsoft.com/office/drawing/2014/main" id="{89D7C295-F452-45C8-BF7C-1C4FE095D63F}"/>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6" name="Freeform: Shape 79">
              <a:extLst>
                <a:ext uri="{FF2B5EF4-FFF2-40B4-BE49-F238E27FC236}">
                  <a16:creationId xmlns:a16="http://schemas.microsoft.com/office/drawing/2014/main" id="{66F99DF5-3ABD-428A-831D-B16E8BC52E14}"/>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7" name="Freeform: Shape 80">
              <a:extLst>
                <a:ext uri="{FF2B5EF4-FFF2-40B4-BE49-F238E27FC236}">
                  <a16:creationId xmlns:a16="http://schemas.microsoft.com/office/drawing/2014/main" id="{DEC79A6E-F380-49F4-9757-17FF837D039E}"/>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8" name="Freeform: Shape 81">
              <a:extLst>
                <a:ext uri="{FF2B5EF4-FFF2-40B4-BE49-F238E27FC236}">
                  <a16:creationId xmlns:a16="http://schemas.microsoft.com/office/drawing/2014/main" id="{3FF8702C-3DBF-4A17-9148-4DC06E42561F}"/>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39" name="Freeform: Shape 82">
              <a:extLst>
                <a:ext uri="{FF2B5EF4-FFF2-40B4-BE49-F238E27FC236}">
                  <a16:creationId xmlns:a16="http://schemas.microsoft.com/office/drawing/2014/main" id="{9E3DD53A-240F-4946-A91A-54C57D8F6440}"/>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0" name="Freeform: Shape 83">
              <a:extLst>
                <a:ext uri="{FF2B5EF4-FFF2-40B4-BE49-F238E27FC236}">
                  <a16:creationId xmlns:a16="http://schemas.microsoft.com/office/drawing/2014/main" id="{61B99443-0FF3-41BE-8E0C-D2AD21ACA0E8}"/>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1" name="Freeform: Shape 84">
              <a:extLst>
                <a:ext uri="{FF2B5EF4-FFF2-40B4-BE49-F238E27FC236}">
                  <a16:creationId xmlns:a16="http://schemas.microsoft.com/office/drawing/2014/main" id="{7EF3574F-E790-40B3-B572-58A3BA477C3A}"/>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2" name="Freeform: Shape 85">
              <a:extLst>
                <a:ext uri="{FF2B5EF4-FFF2-40B4-BE49-F238E27FC236}">
                  <a16:creationId xmlns:a16="http://schemas.microsoft.com/office/drawing/2014/main" id="{F50EE9BD-3CFD-40BA-9632-9F0277D3D270}"/>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3" name="Freeform: Shape 86">
              <a:extLst>
                <a:ext uri="{FF2B5EF4-FFF2-40B4-BE49-F238E27FC236}">
                  <a16:creationId xmlns:a16="http://schemas.microsoft.com/office/drawing/2014/main" id="{029605FA-4FCF-4AA0-83D6-D78FDCF79CDA}"/>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4" name="Freeform: Shape 87">
              <a:extLst>
                <a:ext uri="{FF2B5EF4-FFF2-40B4-BE49-F238E27FC236}">
                  <a16:creationId xmlns:a16="http://schemas.microsoft.com/office/drawing/2014/main" id="{88F0E6CD-40A8-47A6-AC1F-A772A06FB37C}"/>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5" name="Freeform: Shape 88">
              <a:extLst>
                <a:ext uri="{FF2B5EF4-FFF2-40B4-BE49-F238E27FC236}">
                  <a16:creationId xmlns:a16="http://schemas.microsoft.com/office/drawing/2014/main" id="{ED84C1EB-4FBC-4C7B-BA5B-326C0B461A1B}"/>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6" name="Freeform: Shape 89">
              <a:extLst>
                <a:ext uri="{FF2B5EF4-FFF2-40B4-BE49-F238E27FC236}">
                  <a16:creationId xmlns:a16="http://schemas.microsoft.com/office/drawing/2014/main" id="{E8BA8989-C5CC-4AF4-8760-F380A5DEAE98}"/>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7" name="Freeform: Shape 90">
              <a:extLst>
                <a:ext uri="{FF2B5EF4-FFF2-40B4-BE49-F238E27FC236}">
                  <a16:creationId xmlns:a16="http://schemas.microsoft.com/office/drawing/2014/main" id="{7398D71C-5DE8-4EE4-B7E4-6369944014C4}"/>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48" name="Freeform: Shape 91">
              <a:extLst>
                <a:ext uri="{FF2B5EF4-FFF2-40B4-BE49-F238E27FC236}">
                  <a16:creationId xmlns:a16="http://schemas.microsoft.com/office/drawing/2014/main" id="{5C0A95D5-C5A5-43C4-AD4F-4C90679B01A9}"/>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49" name="Straight Connector 92">
              <a:extLst>
                <a:ext uri="{FF2B5EF4-FFF2-40B4-BE49-F238E27FC236}">
                  <a16:creationId xmlns:a16="http://schemas.microsoft.com/office/drawing/2014/main" id="{A794F443-34BE-4344-B43F-0AB04DBA8A21}"/>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93">
              <a:extLst>
                <a:ext uri="{FF2B5EF4-FFF2-40B4-BE49-F238E27FC236}">
                  <a16:creationId xmlns:a16="http://schemas.microsoft.com/office/drawing/2014/main" id="{75C2E7F2-13B6-4F22-B018-C492C8435D33}"/>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94">
              <a:extLst>
                <a:ext uri="{FF2B5EF4-FFF2-40B4-BE49-F238E27FC236}">
                  <a16:creationId xmlns:a16="http://schemas.microsoft.com/office/drawing/2014/main" id="{F41865E0-6C1B-452C-92D5-4897AC3826E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95">
              <a:extLst>
                <a:ext uri="{FF2B5EF4-FFF2-40B4-BE49-F238E27FC236}">
                  <a16:creationId xmlns:a16="http://schemas.microsoft.com/office/drawing/2014/main" id="{D3E6669F-07BE-47C9-9AC7-EC41DEF01640}"/>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96">
              <a:extLst>
                <a:ext uri="{FF2B5EF4-FFF2-40B4-BE49-F238E27FC236}">
                  <a16:creationId xmlns:a16="http://schemas.microsoft.com/office/drawing/2014/main" id="{ADCECBE9-A8CB-409A-83F1-6B91AD959C4D}"/>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97">
              <a:extLst>
                <a:ext uri="{FF2B5EF4-FFF2-40B4-BE49-F238E27FC236}">
                  <a16:creationId xmlns:a16="http://schemas.microsoft.com/office/drawing/2014/main" id="{282A456C-D41D-4D78-91B7-AC5096A99636}"/>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98">
              <a:extLst>
                <a:ext uri="{FF2B5EF4-FFF2-40B4-BE49-F238E27FC236}">
                  <a16:creationId xmlns:a16="http://schemas.microsoft.com/office/drawing/2014/main" id="{43B170F1-2D63-410F-BDB7-E3D9ACE5E309}"/>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99">
              <a:extLst>
                <a:ext uri="{FF2B5EF4-FFF2-40B4-BE49-F238E27FC236}">
                  <a16:creationId xmlns:a16="http://schemas.microsoft.com/office/drawing/2014/main" id="{02FB2ABD-0CC6-47EF-B144-88E5EACA3048}"/>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100">
              <a:extLst>
                <a:ext uri="{FF2B5EF4-FFF2-40B4-BE49-F238E27FC236}">
                  <a16:creationId xmlns:a16="http://schemas.microsoft.com/office/drawing/2014/main" id="{7B8BB37D-925D-4EEA-8EF1-6BB316F140A2}"/>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101">
              <a:extLst>
                <a:ext uri="{FF2B5EF4-FFF2-40B4-BE49-F238E27FC236}">
                  <a16:creationId xmlns:a16="http://schemas.microsoft.com/office/drawing/2014/main" id="{44DADACC-E62A-423F-BD0A-081957BE49D1}"/>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102">
              <a:extLst>
                <a:ext uri="{FF2B5EF4-FFF2-40B4-BE49-F238E27FC236}">
                  <a16:creationId xmlns:a16="http://schemas.microsoft.com/office/drawing/2014/main" id="{B0F5B187-8024-4AA9-BF8D-841D987DB9BA}"/>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103">
              <a:extLst>
                <a:ext uri="{FF2B5EF4-FFF2-40B4-BE49-F238E27FC236}">
                  <a16:creationId xmlns:a16="http://schemas.microsoft.com/office/drawing/2014/main" id="{F6BF5A7E-EB7E-47C1-84D4-18EEFF6F3712}"/>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104">
              <a:extLst>
                <a:ext uri="{FF2B5EF4-FFF2-40B4-BE49-F238E27FC236}">
                  <a16:creationId xmlns:a16="http://schemas.microsoft.com/office/drawing/2014/main" id="{1F959936-1DE6-41EE-8B12-AE2006E347A0}"/>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106">
              <a:extLst>
                <a:ext uri="{FF2B5EF4-FFF2-40B4-BE49-F238E27FC236}">
                  <a16:creationId xmlns:a16="http://schemas.microsoft.com/office/drawing/2014/main" id="{DEEB6B33-5E70-4E1B-B6ED-2CB43071BC0F}"/>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107">
              <a:extLst>
                <a:ext uri="{FF2B5EF4-FFF2-40B4-BE49-F238E27FC236}">
                  <a16:creationId xmlns:a16="http://schemas.microsoft.com/office/drawing/2014/main" id="{B5EFDA36-E863-4465-90F0-943FC6B2B023}"/>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108">
              <a:extLst>
                <a:ext uri="{FF2B5EF4-FFF2-40B4-BE49-F238E27FC236}">
                  <a16:creationId xmlns:a16="http://schemas.microsoft.com/office/drawing/2014/main" id="{287F9458-2C7E-422D-8179-8F3CEC1EC652}"/>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109">
              <a:extLst>
                <a:ext uri="{FF2B5EF4-FFF2-40B4-BE49-F238E27FC236}">
                  <a16:creationId xmlns:a16="http://schemas.microsoft.com/office/drawing/2014/main" id="{E45A7B97-0939-4A5B-8535-D59B8DE4B808}"/>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110">
              <a:extLst>
                <a:ext uri="{FF2B5EF4-FFF2-40B4-BE49-F238E27FC236}">
                  <a16:creationId xmlns:a16="http://schemas.microsoft.com/office/drawing/2014/main" id="{8738ACE6-2C52-45E0-96B5-B20F27E1A7EA}"/>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111">
              <a:extLst>
                <a:ext uri="{FF2B5EF4-FFF2-40B4-BE49-F238E27FC236}">
                  <a16:creationId xmlns:a16="http://schemas.microsoft.com/office/drawing/2014/main" id="{3C5CC019-B4E0-4E36-BA3C-8D8D8E41E73C}"/>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112">
              <a:extLst>
                <a:ext uri="{FF2B5EF4-FFF2-40B4-BE49-F238E27FC236}">
                  <a16:creationId xmlns:a16="http://schemas.microsoft.com/office/drawing/2014/main" id="{9F25B9EF-751B-4ED4-B019-487F65E4AE06}"/>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113">
              <a:extLst>
                <a:ext uri="{FF2B5EF4-FFF2-40B4-BE49-F238E27FC236}">
                  <a16:creationId xmlns:a16="http://schemas.microsoft.com/office/drawing/2014/main" id="{A9BF223F-E0DA-4D04-B4E8-060B7805A5FD}"/>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114">
              <a:extLst>
                <a:ext uri="{FF2B5EF4-FFF2-40B4-BE49-F238E27FC236}">
                  <a16:creationId xmlns:a16="http://schemas.microsoft.com/office/drawing/2014/main" id="{C38E53DC-0FE2-4CF5-98BD-A4E33FD6EA2C}"/>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115">
              <a:extLst>
                <a:ext uri="{FF2B5EF4-FFF2-40B4-BE49-F238E27FC236}">
                  <a16:creationId xmlns:a16="http://schemas.microsoft.com/office/drawing/2014/main" id="{02190B57-F12A-4D2B-B9DC-6068C57E44F9}"/>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116">
              <a:extLst>
                <a:ext uri="{FF2B5EF4-FFF2-40B4-BE49-F238E27FC236}">
                  <a16:creationId xmlns:a16="http://schemas.microsoft.com/office/drawing/2014/main" id="{3053B3BF-53C0-4E14-99C2-F89227D5F37E}"/>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117">
              <a:extLst>
                <a:ext uri="{FF2B5EF4-FFF2-40B4-BE49-F238E27FC236}">
                  <a16:creationId xmlns:a16="http://schemas.microsoft.com/office/drawing/2014/main" id="{96D915CB-3733-417D-AA78-AD0E21B36255}"/>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118">
              <a:extLst>
                <a:ext uri="{FF2B5EF4-FFF2-40B4-BE49-F238E27FC236}">
                  <a16:creationId xmlns:a16="http://schemas.microsoft.com/office/drawing/2014/main" id="{FD6917F0-5E9E-45A1-96B3-F2B33A9C91A0}"/>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119">
              <a:extLst>
                <a:ext uri="{FF2B5EF4-FFF2-40B4-BE49-F238E27FC236}">
                  <a16:creationId xmlns:a16="http://schemas.microsoft.com/office/drawing/2014/main" id="{20F6088D-3D87-4E83-AD07-13B44FDC9CD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120">
              <a:extLst>
                <a:ext uri="{FF2B5EF4-FFF2-40B4-BE49-F238E27FC236}">
                  <a16:creationId xmlns:a16="http://schemas.microsoft.com/office/drawing/2014/main" id="{47BF4E9B-8BA6-44B2-BAE0-1CD471E5391D}"/>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121">
              <a:extLst>
                <a:ext uri="{FF2B5EF4-FFF2-40B4-BE49-F238E27FC236}">
                  <a16:creationId xmlns:a16="http://schemas.microsoft.com/office/drawing/2014/main" id="{DDF926BD-A8A9-482B-A49B-E9D164BE45BD}"/>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122">
              <a:extLst>
                <a:ext uri="{FF2B5EF4-FFF2-40B4-BE49-F238E27FC236}">
                  <a16:creationId xmlns:a16="http://schemas.microsoft.com/office/drawing/2014/main" id="{9D443502-7BAD-44FD-91E5-FD578A04D750}"/>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123">
              <a:extLst>
                <a:ext uri="{FF2B5EF4-FFF2-40B4-BE49-F238E27FC236}">
                  <a16:creationId xmlns:a16="http://schemas.microsoft.com/office/drawing/2014/main" id="{5DC683FD-3ACE-4729-B607-7782E460DF21}"/>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124">
              <a:extLst>
                <a:ext uri="{FF2B5EF4-FFF2-40B4-BE49-F238E27FC236}">
                  <a16:creationId xmlns:a16="http://schemas.microsoft.com/office/drawing/2014/main" id="{5A193566-C878-48F1-862F-58F070F2DA5D}"/>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125">
              <a:extLst>
                <a:ext uri="{FF2B5EF4-FFF2-40B4-BE49-F238E27FC236}">
                  <a16:creationId xmlns:a16="http://schemas.microsoft.com/office/drawing/2014/main" id="{E6F10CAB-4B1D-464E-BC3E-30580D290ECE}"/>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126">
              <a:extLst>
                <a:ext uri="{FF2B5EF4-FFF2-40B4-BE49-F238E27FC236}">
                  <a16:creationId xmlns:a16="http://schemas.microsoft.com/office/drawing/2014/main" id="{328A0074-62C4-4007-9524-A7C7D958749E}"/>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127">
              <a:extLst>
                <a:ext uri="{FF2B5EF4-FFF2-40B4-BE49-F238E27FC236}">
                  <a16:creationId xmlns:a16="http://schemas.microsoft.com/office/drawing/2014/main" id="{4B9874C5-A484-4836-B1AA-B4D5F5A34E5F}"/>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128">
              <a:extLst>
                <a:ext uri="{FF2B5EF4-FFF2-40B4-BE49-F238E27FC236}">
                  <a16:creationId xmlns:a16="http://schemas.microsoft.com/office/drawing/2014/main" id="{6B1DE77C-C6B6-4C31-81F4-18935A37290C}"/>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129">
              <a:extLst>
                <a:ext uri="{FF2B5EF4-FFF2-40B4-BE49-F238E27FC236}">
                  <a16:creationId xmlns:a16="http://schemas.microsoft.com/office/drawing/2014/main" id="{1B62063C-3D3C-4CDC-AFCD-CD1182C122E7}"/>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130">
              <a:extLst>
                <a:ext uri="{FF2B5EF4-FFF2-40B4-BE49-F238E27FC236}">
                  <a16:creationId xmlns:a16="http://schemas.microsoft.com/office/drawing/2014/main" id="{AB212969-6D26-40BC-A525-CFD21900A10F}"/>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131">
              <a:extLst>
                <a:ext uri="{FF2B5EF4-FFF2-40B4-BE49-F238E27FC236}">
                  <a16:creationId xmlns:a16="http://schemas.microsoft.com/office/drawing/2014/main" id="{3C9E66C7-E064-484A-ABC2-34307E73E0AF}"/>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132">
              <a:extLst>
                <a:ext uri="{FF2B5EF4-FFF2-40B4-BE49-F238E27FC236}">
                  <a16:creationId xmlns:a16="http://schemas.microsoft.com/office/drawing/2014/main" id="{EB8166BE-72E3-44E4-BD23-698EE829AF17}"/>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133">
              <a:extLst>
                <a:ext uri="{FF2B5EF4-FFF2-40B4-BE49-F238E27FC236}">
                  <a16:creationId xmlns:a16="http://schemas.microsoft.com/office/drawing/2014/main" id="{83F00BC6-740E-4891-8477-30C4BEE178AC}"/>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134">
              <a:extLst>
                <a:ext uri="{FF2B5EF4-FFF2-40B4-BE49-F238E27FC236}">
                  <a16:creationId xmlns:a16="http://schemas.microsoft.com/office/drawing/2014/main" id="{3FDC4D00-2C6E-490D-AE39-478B41930133}"/>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135">
              <a:extLst>
                <a:ext uri="{FF2B5EF4-FFF2-40B4-BE49-F238E27FC236}">
                  <a16:creationId xmlns:a16="http://schemas.microsoft.com/office/drawing/2014/main" id="{F91C96D7-E5F0-447E-ADCE-20759814999B}"/>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136">
              <a:extLst>
                <a:ext uri="{FF2B5EF4-FFF2-40B4-BE49-F238E27FC236}">
                  <a16:creationId xmlns:a16="http://schemas.microsoft.com/office/drawing/2014/main" id="{AAC5BEED-71A8-459B-B488-DCBA23555F91}"/>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93" name="main body box">
              <a:extLst>
                <a:ext uri="{FF2B5EF4-FFF2-40B4-BE49-F238E27FC236}">
                  <a16:creationId xmlns:a16="http://schemas.microsoft.com/office/drawing/2014/main" id="{49475D1B-E0B5-4F83-B15D-0753E36FFA26}"/>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94" name="Straight Connector 138">
              <a:extLst>
                <a:ext uri="{FF2B5EF4-FFF2-40B4-BE49-F238E27FC236}">
                  <a16:creationId xmlns:a16="http://schemas.microsoft.com/office/drawing/2014/main" id="{B58738BE-05BC-4518-9A7D-EB63B301C27E}"/>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95" name="Straight Connector 139">
              <a:extLst>
                <a:ext uri="{FF2B5EF4-FFF2-40B4-BE49-F238E27FC236}">
                  <a16:creationId xmlns:a16="http://schemas.microsoft.com/office/drawing/2014/main" id="{FF5D11B8-77A8-42A4-B1F5-0EF0358D868C}"/>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96" name="Sticker" hidden="1">
            <a:extLst>
              <a:ext uri="{FF2B5EF4-FFF2-40B4-BE49-F238E27FC236}">
                <a16:creationId xmlns:a16="http://schemas.microsoft.com/office/drawing/2014/main" id="{8BC8F6BC-BADD-4733-9A71-6F237D0C9E16}"/>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97" name="ACET" hidden="1">
            <a:extLst>
              <a:ext uri="{FF2B5EF4-FFF2-40B4-BE49-F238E27FC236}">
                <a16:creationId xmlns:a16="http://schemas.microsoft.com/office/drawing/2014/main" id="{EE3B2C4D-646A-4A16-B38A-9F587F21F07A}"/>
              </a:ext>
            </a:extLst>
          </p:cNvPr>
          <p:cNvSpPr txBox="1"/>
          <p:nvPr userDrawn="1">
            <p:custDataLst>
              <p:tags r:id="rId19"/>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grpSp>
        <p:nvGrpSpPr>
          <p:cNvPr id="98" name="LegendBoxes" hidden="1">
            <a:extLst>
              <a:ext uri="{FF2B5EF4-FFF2-40B4-BE49-F238E27FC236}">
                <a16:creationId xmlns:a16="http://schemas.microsoft.com/office/drawing/2014/main" id="{8355EE8A-68CB-43FA-AB0D-3F6C9CD9D8F3}"/>
              </a:ext>
            </a:extLst>
          </p:cNvPr>
          <p:cNvGrpSpPr/>
          <p:nvPr userDrawn="1"/>
        </p:nvGrpSpPr>
        <p:grpSpPr>
          <a:xfrm>
            <a:off x="10522738" y="4396889"/>
            <a:ext cx="944617" cy="1686504"/>
            <a:chOff x="7756825" y="4379430"/>
            <a:chExt cx="708462" cy="1686504"/>
          </a:xfrm>
        </p:grpSpPr>
        <p:sp>
          <p:nvSpPr>
            <p:cNvPr id="99" name="RectangleLegend1">
              <a:extLst>
                <a:ext uri="{FF2B5EF4-FFF2-40B4-BE49-F238E27FC236}">
                  <a16:creationId xmlns:a16="http://schemas.microsoft.com/office/drawing/2014/main" id="{7C67A508-6040-4C36-8424-EEF7FCD656EE}"/>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0" name="RectangleLegend2">
              <a:extLst>
                <a:ext uri="{FF2B5EF4-FFF2-40B4-BE49-F238E27FC236}">
                  <a16:creationId xmlns:a16="http://schemas.microsoft.com/office/drawing/2014/main" id="{B48E0CF9-B2D3-4C0A-9161-1AAB3656BE77}"/>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1" name="RectangleLegend3">
              <a:extLst>
                <a:ext uri="{FF2B5EF4-FFF2-40B4-BE49-F238E27FC236}">
                  <a16:creationId xmlns:a16="http://schemas.microsoft.com/office/drawing/2014/main" id="{7DD70DB4-6EFE-423E-BB57-E544D7D938B4}"/>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2" name="RectangleLegend4">
              <a:extLst>
                <a:ext uri="{FF2B5EF4-FFF2-40B4-BE49-F238E27FC236}">
                  <a16:creationId xmlns:a16="http://schemas.microsoft.com/office/drawing/2014/main" id="{977F3511-0D54-42E3-8548-4F5A5DF4A348}"/>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3" name="RectangleLegend5">
              <a:extLst>
                <a:ext uri="{FF2B5EF4-FFF2-40B4-BE49-F238E27FC236}">
                  <a16:creationId xmlns:a16="http://schemas.microsoft.com/office/drawing/2014/main" id="{D823B9C0-1DFE-4974-B65B-EE926C077430}"/>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4" name="Legend1">
              <a:extLst>
                <a:ext uri="{FF2B5EF4-FFF2-40B4-BE49-F238E27FC236}">
                  <a16:creationId xmlns:a16="http://schemas.microsoft.com/office/drawing/2014/main" id="{8F35911F-924E-4E38-9168-EA0A3CA530F6}"/>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05" name="Legend2">
              <a:extLst>
                <a:ext uri="{FF2B5EF4-FFF2-40B4-BE49-F238E27FC236}">
                  <a16:creationId xmlns:a16="http://schemas.microsoft.com/office/drawing/2014/main" id="{76744C82-393F-45C1-BDE1-C440EDD842ED}"/>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06" name="Legend3">
              <a:extLst>
                <a:ext uri="{FF2B5EF4-FFF2-40B4-BE49-F238E27FC236}">
                  <a16:creationId xmlns:a16="http://schemas.microsoft.com/office/drawing/2014/main" id="{B11E67FE-9EF5-4282-8644-C1882EB141F9}"/>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07" name="Legend4">
              <a:extLst>
                <a:ext uri="{FF2B5EF4-FFF2-40B4-BE49-F238E27FC236}">
                  <a16:creationId xmlns:a16="http://schemas.microsoft.com/office/drawing/2014/main" id="{30CEE94F-C3D5-4021-8FCC-DE00B437B0F8}"/>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08" name="Legend5">
              <a:extLst>
                <a:ext uri="{FF2B5EF4-FFF2-40B4-BE49-F238E27FC236}">
                  <a16:creationId xmlns:a16="http://schemas.microsoft.com/office/drawing/2014/main" id="{E687A33E-239E-43A8-880C-6EE39E2667A3}"/>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09" name="LegendLines" hidden="1">
            <a:extLst>
              <a:ext uri="{FF2B5EF4-FFF2-40B4-BE49-F238E27FC236}">
                <a16:creationId xmlns:a16="http://schemas.microsoft.com/office/drawing/2014/main" id="{B4D48352-C8C4-4ACD-BFA1-657AD0111629}"/>
              </a:ext>
            </a:extLst>
          </p:cNvPr>
          <p:cNvGrpSpPr/>
          <p:nvPr userDrawn="1"/>
        </p:nvGrpSpPr>
        <p:grpSpPr>
          <a:xfrm>
            <a:off x="10135957" y="3237562"/>
            <a:ext cx="1331385" cy="927508"/>
            <a:chOff x="7495285" y="2250552"/>
            <a:chExt cx="998539" cy="927508"/>
          </a:xfrm>
        </p:grpSpPr>
        <p:sp>
          <p:nvSpPr>
            <p:cNvPr id="110" name="Legend1">
              <a:extLst>
                <a:ext uri="{FF2B5EF4-FFF2-40B4-BE49-F238E27FC236}">
                  <a16:creationId xmlns:a16="http://schemas.microsoft.com/office/drawing/2014/main" id="{856E2C63-6D25-4E88-905C-F6BFBE9A63FC}"/>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11" name="Legend2">
              <a:extLst>
                <a:ext uri="{FF2B5EF4-FFF2-40B4-BE49-F238E27FC236}">
                  <a16:creationId xmlns:a16="http://schemas.microsoft.com/office/drawing/2014/main" id="{34F08CC5-0A8A-472B-B171-320BC8EA2EEE}"/>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12" name="Legend3">
              <a:extLst>
                <a:ext uri="{FF2B5EF4-FFF2-40B4-BE49-F238E27FC236}">
                  <a16:creationId xmlns:a16="http://schemas.microsoft.com/office/drawing/2014/main" id="{63FE1572-4D8F-4320-8566-CDD7E0F998AC}"/>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13" name="LineLegend3">
              <a:extLst>
                <a:ext uri="{FF2B5EF4-FFF2-40B4-BE49-F238E27FC236}">
                  <a16:creationId xmlns:a16="http://schemas.microsoft.com/office/drawing/2014/main" id="{F928D0E2-53DC-42FB-B67A-0B2383EBDACB}"/>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14" name="LineLegend2">
              <a:extLst>
                <a:ext uri="{FF2B5EF4-FFF2-40B4-BE49-F238E27FC236}">
                  <a16:creationId xmlns:a16="http://schemas.microsoft.com/office/drawing/2014/main" id="{4280C1E6-44C9-4977-AF0F-FD7F20E01EA4}"/>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15" name="LineLegend1">
              <a:extLst>
                <a:ext uri="{FF2B5EF4-FFF2-40B4-BE49-F238E27FC236}">
                  <a16:creationId xmlns:a16="http://schemas.microsoft.com/office/drawing/2014/main" id="{68E73564-0176-48F8-9E04-8237A10D7F8C}"/>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16" name="LegendMoons" hidden="1">
            <a:extLst>
              <a:ext uri="{FF2B5EF4-FFF2-40B4-BE49-F238E27FC236}">
                <a16:creationId xmlns:a16="http://schemas.microsoft.com/office/drawing/2014/main" id="{53848F06-0F94-43F9-9081-CFCC1A67AF15}"/>
              </a:ext>
            </a:extLst>
          </p:cNvPr>
          <p:cNvGrpSpPr/>
          <p:nvPr userDrawn="1"/>
        </p:nvGrpSpPr>
        <p:grpSpPr>
          <a:xfrm>
            <a:off x="10487412" y="1289274"/>
            <a:ext cx="979930" cy="1731859"/>
            <a:chOff x="7723680" y="1702457"/>
            <a:chExt cx="734948" cy="1731859"/>
          </a:xfrm>
        </p:grpSpPr>
        <p:sp>
          <p:nvSpPr>
            <p:cNvPr id="117" name="Legend1">
              <a:extLst>
                <a:ext uri="{FF2B5EF4-FFF2-40B4-BE49-F238E27FC236}">
                  <a16:creationId xmlns:a16="http://schemas.microsoft.com/office/drawing/2014/main" id="{2E63CDB6-71B7-4719-8E78-8FFC690452D9}"/>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18" name="Legend2">
              <a:extLst>
                <a:ext uri="{FF2B5EF4-FFF2-40B4-BE49-F238E27FC236}">
                  <a16:creationId xmlns:a16="http://schemas.microsoft.com/office/drawing/2014/main" id="{0B4374DC-9BE0-4B35-82C4-C365CFE19F56}"/>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19" name="Legend3">
              <a:extLst>
                <a:ext uri="{FF2B5EF4-FFF2-40B4-BE49-F238E27FC236}">
                  <a16:creationId xmlns:a16="http://schemas.microsoft.com/office/drawing/2014/main" id="{00FA5EA0-E032-4B9F-A605-5455855FFD7A}"/>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20" name="Legend4">
              <a:extLst>
                <a:ext uri="{FF2B5EF4-FFF2-40B4-BE49-F238E27FC236}">
                  <a16:creationId xmlns:a16="http://schemas.microsoft.com/office/drawing/2014/main" id="{206E1107-6A7C-4F90-B942-710B20B4E62C}"/>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21" name="Legend5">
              <a:extLst>
                <a:ext uri="{FF2B5EF4-FFF2-40B4-BE49-F238E27FC236}">
                  <a16:creationId xmlns:a16="http://schemas.microsoft.com/office/drawing/2014/main" id="{216D7CF5-AEEB-4C53-8E65-3E1F5F29D66C}"/>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122" name="MoonLegend1">
              <a:extLst>
                <a:ext uri="{FF2B5EF4-FFF2-40B4-BE49-F238E27FC236}">
                  <a16:creationId xmlns:a16="http://schemas.microsoft.com/office/drawing/2014/main" id="{FA697CA4-0D2E-4B9B-8D04-911BCF988C70}"/>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135" name="Oval 218">
                <a:extLst>
                  <a:ext uri="{FF2B5EF4-FFF2-40B4-BE49-F238E27FC236}">
                    <a16:creationId xmlns:a16="http://schemas.microsoft.com/office/drawing/2014/main" id="{5603BF61-3A20-42EC-B02E-D0DC068C9BC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6" name="Arc 219">
                <a:extLst>
                  <a:ext uri="{FF2B5EF4-FFF2-40B4-BE49-F238E27FC236}">
                    <a16:creationId xmlns:a16="http://schemas.microsoft.com/office/drawing/2014/main" id="{1E3A114A-6670-440D-81EA-A759916339EB}"/>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123" name="MoonLegend2">
              <a:extLst>
                <a:ext uri="{FF2B5EF4-FFF2-40B4-BE49-F238E27FC236}">
                  <a16:creationId xmlns:a16="http://schemas.microsoft.com/office/drawing/2014/main" id="{FEFC7C37-69BC-43E8-8E7D-4661BCAA9172}"/>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133" name="Oval 216">
                <a:extLst>
                  <a:ext uri="{FF2B5EF4-FFF2-40B4-BE49-F238E27FC236}">
                    <a16:creationId xmlns:a16="http://schemas.microsoft.com/office/drawing/2014/main" id="{47A578D1-CFC2-482F-A858-C644279A8869}"/>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4" name="Arc 217">
                <a:extLst>
                  <a:ext uri="{FF2B5EF4-FFF2-40B4-BE49-F238E27FC236}">
                    <a16:creationId xmlns:a16="http://schemas.microsoft.com/office/drawing/2014/main" id="{458FA2D8-0271-4F22-B6B1-17A66FE03F2B}"/>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124" name="MoonLegend3">
              <a:extLst>
                <a:ext uri="{FF2B5EF4-FFF2-40B4-BE49-F238E27FC236}">
                  <a16:creationId xmlns:a16="http://schemas.microsoft.com/office/drawing/2014/main" id="{595940E0-A997-4981-A116-A42EA2120FD0}"/>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131" name="Oval 214">
                <a:extLst>
                  <a:ext uri="{FF2B5EF4-FFF2-40B4-BE49-F238E27FC236}">
                    <a16:creationId xmlns:a16="http://schemas.microsoft.com/office/drawing/2014/main" id="{EFCB040D-E0F5-443F-B135-2B1B83A8624D}"/>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2" name="Arc 215">
                <a:extLst>
                  <a:ext uri="{FF2B5EF4-FFF2-40B4-BE49-F238E27FC236}">
                    <a16:creationId xmlns:a16="http://schemas.microsoft.com/office/drawing/2014/main" id="{647171A1-FAA8-47CB-9A45-D9FB1B8F1F10}"/>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125" name="MoonLegend4">
              <a:extLst>
                <a:ext uri="{FF2B5EF4-FFF2-40B4-BE49-F238E27FC236}">
                  <a16:creationId xmlns:a16="http://schemas.microsoft.com/office/drawing/2014/main" id="{0D12B910-9BBC-4D8A-A4DF-EE8119109E3B}"/>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129" name="Oval 212">
                <a:extLst>
                  <a:ext uri="{FF2B5EF4-FFF2-40B4-BE49-F238E27FC236}">
                    <a16:creationId xmlns:a16="http://schemas.microsoft.com/office/drawing/2014/main" id="{C04EB97F-B645-44D8-8DD8-D5503D253F24}"/>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0" name="Arc 213">
                <a:extLst>
                  <a:ext uri="{FF2B5EF4-FFF2-40B4-BE49-F238E27FC236}">
                    <a16:creationId xmlns:a16="http://schemas.microsoft.com/office/drawing/2014/main" id="{AD715EE8-A75B-4A2B-9D98-209F08F926A2}"/>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126" name="MoonLegend5">
              <a:extLst>
                <a:ext uri="{FF2B5EF4-FFF2-40B4-BE49-F238E27FC236}">
                  <a16:creationId xmlns:a16="http://schemas.microsoft.com/office/drawing/2014/main" id="{8FFE5641-9018-4E39-A454-E3FDD8CDC0BC}"/>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127" name="Oval 210">
                <a:extLst>
                  <a:ext uri="{FF2B5EF4-FFF2-40B4-BE49-F238E27FC236}">
                    <a16:creationId xmlns:a16="http://schemas.microsoft.com/office/drawing/2014/main" id="{B9C28608-98B2-4FBC-8E09-E9E124A384F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8" name="Arc 211">
                <a:extLst>
                  <a:ext uri="{FF2B5EF4-FFF2-40B4-BE49-F238E27FC236}">
                    <a16:creationId xmlns:a16="http://schemas.microsoft.com/office/drawing/2014/main" id="{0E5FFD15-A7EE-4D69-96E2-0AAA97CB38D0}"/>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37" name="Documenttype">
            <a:extLst>
              <a:ext uri="{FF2B5EF4-FFF2-40B4-BE49-F238E27FC236}">
                <a16:creationId xmlns:a16="http://schemas.microsoft.com/office/drawing/2014/main" id="{2350FD39-9AD6-4579-9D79-22EB177AE665}"/>
              </a:ext>
            </a:extLst>
          </p:cNvPr>
          <p:cNvSpPr txBox="1">
            <a:spLocks/>
          </p:cNvSpPr>
          <p:nvPr userDrawn="1">
            <p:custDataLst>
              <p:tags r:id="rId2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891723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4.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4.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7.xml"/><Relationship Id="rId1" Type="http://schemas.openxmlformats.org/officeDocument/2006/relationships/slideLayout" Target="../slideLayouts/slideLayout64.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7" Type="http://schemas.openxmlformats.org/officeDocument/2006/relationships/hyperlink" Target="mailto:COVID-19-Vaccine-Plan-MA@mass.gov"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cdc.gov/coronavirus/2019-ncov/vaccines/index.html" TargetMode="External"/><Relationship Id="rId5" Type="http://schemas.openxmlformats.org/officeDocument/2006/relationships/hyperlink" Target="https://www.mass.gov/info-details/covid-19-vaccine-equity-initiative"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trust-the-facts-get-the-vax-campaign-materials" TargetMode="External"/><Relationship Id="rId2" Type="http://schemas.openxmlformats.org/officeDocument/2006/relationships/hyperlink" Target="https://www.mass.gov/info-details/stop-covid-19-vaccine-graphics" TargetMode="External"/><Relationship Id="rId1" Type="http://schemas.openxmlformats.org/officeDocument/2006/relationships/slideLayout" Target="../slideLayouts/slideLayout3.xml"/><Relationship Id="rId5" Type="http://schemas.openxmlformats.org/officeDocument/2006/relationships/hyperlink" Target="https://www.mass.gov/info-details/covid-19-printable-fact-sheets" TargetMode="External"/><Relationship Id="rId4" Type="http://schemas.openxmlformats.org/officeDocument/2006/relationships/hyperlink" Target="https://www.cdc.gov/coronavirus/2019-ncov/vaccines/toolkits/community-organization.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acialequitytools.org/resources/fundamentals/core-concepts/structural-racis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acip/index.html"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664191" y="2057400"/>
            <a:ext cx="10863618"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s-ES" sz="4000" dirty="0">
                <a:solidFill>
                  <a:schemeClr val="bg1"/>
                </a:solidFill>
                <a:latin typeface="+mn-lt"/>
              </a:rPr>
              <a:t>Guía para Organizar un foro comunitario sobre la vacuna contra el COVID-19</a:t>
            </a:r>
          </a:p>
        </p:txBody>
      </p:sp>
      <p:sp>
        <p:nvSpPr>
          <p:cNvPr id="5" name="Subtitle 3"/>
          <p:cNvSpPr txBox="1">
            <a:spLocks/>
          </p:cNvSpPr>
          <p:nvPr/>
        </p:nvSpPr>
        <p:spPr>
          <a:xfrm>
            <a:off x="983495" y="3794051"/>
            <a:ext cx="10235609" cy="638464"/>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Actualizado el </a:t>
            </a:r>
            <a:r>
              <a:rPr lang="es-E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25</a:t>
            </a:r>
            <a:r>
              <a:rPr lang="es-E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 enero de 2022</a:t>
            </a:r>
            <a:endParaRPr lang="es-MX"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¿Cómo puede ser segura si se desarrolló tan rápido?</a:t>
            </a:r>
          </a:p>
        </p:txBody>
      </p:sp>
      <p:sp>
        <p:nvSpPr>
          <p:cNvPr id="5" name="Rectangle 4">
            <a:extLst>
              <a:ext uri="{FF2B5EF4-FFF2-40B4-BE49-F238E27FC236}">
                <a16:creationId xmlns:a16="http://schemas.microsoft.com/office/drawing/2014/main" id="{F5C5A823-101A-4EFF-BD93-CBB21EC8DD44}"/>
              </a:ext>
            </a:extLst>
          </p:cNvPr>
          <p:cNvSpPr/>
          <p:nvPr/>
        </p:nvSpPr>
        <p:spPr>
          <a:xfrm>
            <a:off x="725714" y="1185657"/>
            <a:ext cx="10522857" cy="830997"/>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El cronograma se aceleró, pero nunca se tomaron atajos relativos a la seguridad. Explicación:</a:t>
            </a:r>
            <a:endParaRPr lang="en-US" sz="2400" dirty="0">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0770FFAD-5004-4420-B3EB-07554974A335}"/>
              </a:ext>
            </a:extLst>
          </p:cNvPr>
          <p:cNvSpPr txBox="1"/>
          <p:nvPr/>
        </p:nvSpPr>
        <p:spPr>
          <a:xfrm>
            <a:off x="7882055" y="4511612"/>
            <a:ext cx="3743415" cy="1754326"/>
          </a:xfrm>
          <a:prstGeom prst="rect">
            <a:avLst/>
          </a:prstGeom>
          <a:noFill/>
        </p:spPr>
        <p:txBody>
          <a:bodyPr wrap="square" rtlCol="0">
            <a:spAutoFit/>
          </a:bodyPr>
          <a:lstStyle/>
          <a:p>
            <a:r>
              <a:rPr lang="es-ES" sz="1800" dirty="0">
                <a:latin typeface="Calibri" panose="020F0502020204030204" pitchFamily="34" charset="0"/>
                <a:cs typeface="Calibri" panose="020F0502020204030204" pitchFamily="34" charset="0"/>
              </a:rPr>
              <a:t>La fabricación se realizó </a:t>
            </a:r>
            <a:r>
              <a:rPr lang="es-ES" sz="1800" b="1" dirty="0">
                <a:latin typeface="Calibri" panose="020F0502020204030204" pitchFamily="34" charset="0"/>
                <a:cs typeface="Calibri" panose="020F0502020204030204" pitchFamily="34" charset="0"/>
              </a:rPr>
              <a:t>al mismo tiempo que los estudios de seguridad, </a:t>
            </a:r>
            <a:r>
              <a:rPr lang="es-ES" sz="1800" dirty="0">
                <a:latin typeface="Calibri" panose="020F0502020204030204" pitchFamily="34" charset="0"/>
                <a:cs typeface="Calibri" panose="020F0502020204030204" pitchFamily="34" charset="0"/>
              </a:rPr>
              <a:t>así que las vacunas ya estaban listas para la distribución al momento de ser aprobadas.</a:t>
            </a:r>
          </a:p>
          <a:p>
            <a:endParaRPr lang="es-MX" dirty="0"/>
          </a:p>
        </p:txBody>
      </p:sp>
      <p:sp>
        <p:nvSpPr>
          <p:cNvPr id="6" name="CuadroTexto 5">
            <a:extLst>
              <a:ext uri="{FF2B5EF4-FFF2-40B4-BE49-F238E27FC236}">
                <a16:creationId xmlns:a16="http://schemas.microsoft.com/office/drawing/2014/main" id="{A8B93224-5397-4834-9873-B9A929C43306}"/>
              </a:ext>
            </a:extLst>
          </p:cNvPr>
          <p:cNvSpPr txBox="1"/>
          <p:nvPr/>
        </p:nvSpPr>
        <p:spPr>
          <a:xfrm>
            <a:off x="2079752" y="4610513"/>
            <a:ext cx="3743415" cy="1200329"/>
          </a:xfrm>
          <a:prstGeom prst="rect">
            <a:avLst/>
          </a:prstGeom>
          <a:noFill/>
        </p:spPr>
        <p:txBody>
          <a:bodyPr wrap="square" rtlCol="0">
            <a:spAutoFit/>
          </a:bodyPr>
          <a:lstStyle/>
          <a:p>
            <a:pPr lvl="0">
              <a:spcBef>
                <a:spcPts val="1800"/>
              </a:spcBef>
            </a:pPr>
            <a:r>
              <a:rPr lang="es-ES" sz="1800" dirty="0">
                <a:latin typeface="Calibri" panose="020F0502020204030204" pitchFamily="34" charset="0"/>
                <a:cs typeface="Calibri" panose="020F0502020204030204" pitchFamily="34" charset="0"/>
              </a:rPr>
              <a:t>Muchas personas participaron en los ensayos clínicos y </a:t>
            </a:r>
            <a:r>
              <a:rPr lang="es-ES" sz="1800" b="1" dirty="0">
                <a:latin typeface="Calibri" panose="020F0502020204030204" pitchFamily="34" charset="0"/>
                <a:cs typeface="Calibri" panose="020F0502020204030204" pitchFamily="34" charset="0"/>
              </a:rPr>
              <a:t>no tuvimos que perder tiempo buscando voluntarios</a:t>
            </a:r>
            <a:r>
              <a:rPr lang="es-ES" sz="1800" dirty="0">
                <a:latin typeface="Calibri" panose="020F0502020204030204" pitchFamily="34" charset="0"/>
                <a:cs typeface="Calibri" panose="020F0502020204030204" pitchFamily="34" charset="0"/>
              </a:rPr>
              <a:t>.</a:t>
            </a:r>
            <a:r>
              <a:rPr lang="es-ES" sz="1800" b="1" dirty="0">
                <a:latin typeface="Calibri" panose="020F0502020204030204" pitchFamily="34" charset="0"/>
                <a:cs typeface="Calibri" panose="020F0502020204030204" pitchFamily="34" charset="0"/>
              </a:rPr>
              <a:t>  </a:t>
            </a:r>
          </a:p>
          <a:p>
            <a:endParaRPr lang="es-MX" dirty="0"/>
          </a:p>
        </p:txBody>
      </p:sp>
      <p:sp>
        <p:nvSpPr>
          <p:cNvPr id="7" name="CuadroTexto 6">
            <a:extLst>
              <a:ext uri="{FF2B5EF4-FFF2-40B4-BE49-F238E27FC236}">
                <a16:creationId xmlns:a16="http://schemas.microsoft.com/office/drawing/2014/main" id="{D19570B0-63D2-46A7-910B-FF9D5E865AF0}"/>
              </a:ext>
            </a:extLst>
          </p:cNvPr>
          <p:cNvSpPr txBox="1"/>
          <p:nvPr/>
        </p:nvSpPr>
        <p:spPr>
          <a:xfrm>
            <a:off x="7882055" y="2391048"/>
            <a:ext cx="3743415" cy="1477328"/>
          </a:xfrm>
          <a:prstGeom prst="rect">
            <a:avLst/>
          </a:prstGeom>
          <a:noFill/>
        </p:spPr>
        <p:txBody>
          <a:bodyPr wrap="square" rtlCol="0">
            <a:spAutoFit/>
          </a:bodyPr>
          <a:lstStyle/>
          <a:p>
            <a:pPr lvl="0">
              <a:spcBef>
                <a:spcPts val="1800"/>
              </a:spcBef>
            </a:pPr>
            <a:r>
              <a:rPr lang="es-ES" sz="1800" dirty="0">
                <a:latin typeface="Calibri" panose="020F0502020204030204" pitchFamily="34" charset="0"/>
                <a:cs typeface="Calibri" panose="020F0502020204030204" pitchFamily="34" charset="0"/>
              </a:rPr>
              <a:t>Estados Unidos y gobiernos de otros países </a:t>
            </a:r>
            <a:r>
              <a:rPr lang="es-ES" sz="1800" b="1" dirty="0">
                <a:latin typeface="Calibri" panose="020F0502020204030204" pitchFamily="34" charset="0"/>
                <a:cs typeface="Calibri" panose="020F0502020204030204" pitchFamily="34" charset="0"/>
              </a:rPr>
              <a:t>invirtieron mucho dinero</a:t>
            </a:r>
            <a:r>
              <a:rPr lang="es-ES" sz="1800" dirty="0">
                <a:latin typeface="Calibri" panose="020F0502020204030204" pitchFamily="34" charset="0"/>
                <a:cs typeface="Calibri" panose="020F0502020204030204" pitchFamily="34" charset="0"/>
              </a:rPr>
              <a:t> para apoyar a las empresas de desarrollo de las vacunas en su tarea.  </a:t>
            </a:r>
          </a:p>
          <a:p>
            <a:endParaRPr lang="es-MX" dirty="0"/>
          </a:p>
        </p:txBody>
      </p:sp>
      <p:sp>
        <p:nvSpPr>
          <p:cNvPr id="8" name="CuadroTexto 7">
            <a:extLst>
              <a:ext uri="{FF2B5EF4-FFF2-40B4-BE49-F238E27FC236}">
                <a16:creationId xmlns:a16="http://schemas.microsoft.com/office/drawing/2014/main" id="{BA1C1086-F4DC-4FF8-9B22-47F606536D05}"/>
              </a:ext>
            </a:extLst>
          </p:cNvPr>
          <p:cNvSpPr txBox="1"/>
          <p:nvPr/>
        </p:nvSpPr>
        <p:spPr>
          <a:xfrm>
            <a:off x="2050138" y="2529548"/>
            <a:ext cx="3743415" cy="1200329"/>
          </a:xfrm>
          <a:prstGeom prst="rect">
            <a:avLst/>
          </a:prstGeom>
          <a:noFill/>
        </p:spPr>
        <p:txBody>
          <a:bodyPr wrap="square" rtlCol="0">
            <a:spAutoFit/>
          </a:bodyPr>
          <a:lstStyle/>
          <a:p>
            <a:pPr lvl="0"/>
            <a:r>
              <a:rPr lang="es-ES" sz="1800" b="1" dirty="0">
                <a:latin typeface="Calibri" panose="020F0502020204030204" pitchFamily="34" charset="0"/>
                <a:cs typeface="Calibri" panose="020F0502020204030204" pitchFamily="34" charset="0"/>
              </a:rPr>
              <a:t>Ya contábamos con información útil</a:t>
            </a:r>
            <a:r>
              <a:rPr lang="es-ES" sz="1800" dirty="0">
                <a:latin typeface="Calibri" panose="020F0502020204030204" pitchFamily="34" charset="0"/>
                <a:cs typeface="Calibri" panose="020F0502020204030204" pitchFamily="34" charset="0"/>
              </a:rPr>
              <a:t> sobre otros coronavirus, así que no comenzamos desde cero. </a:t>
            </a:r>
          </a:p>
          <a:p>
            <a:endParaRPr lang="es-MX" dirty="0"/>
          </a:p>
        </p:txBody>
      </p:sp>
      <p:pic>
        <p:nvPicPr>
          <p:cNvPr id="9" name="Google Shape;446;p81" descr="Open book">
            <a:extLst>
              <a:ext uri="{FF2B5EF4-FFF2-40B4-BE49-F238E27FC236}">
                <a16:creationId xmlns:a16="http://schemas.microsoft.com/office/drawing/2014/main" id="{316B9C08-2717-4031-8E80-72819A6A1532}"/>
              </a:ext>
            </a:extLst>
          </p:cNvPr>
          <p:cNvPicPr preferRelativeResize="0"/>
          <p:nvPr/>
        </p:nvPicPr>
        <p:blipFill>
          <a:blip r:embed="rId3">
            <a:alphaModFix/>
          </a:blip>
          <a:stretch>
            <a:fillRect/>
          </a:stretch>
        </p:blipFill>
        <p:spPr>
          <a:xfrm>
            <a:off x="283403" y="2126458"/>
            <a:ext cx="1684106" cy="1659302"/>
          </a:xfrm>
          <a:prstGeom prst="rect">
            <a:avLst/>
          </a:prstGeom>
          <a:noFill/>
          <a:ln>
            <a:noFill/>
          </a:ln>
        </p:spPr>
      </p:pic>
      <p:pic>
        <p:nvPicPr>
          <p:cNvPr id="10" name="Google Shape;447;p81" descr="Dollar sign">
            <a:extLst>
              <a:ext uri="{FF2B5EF4-FFF2-40B4-BE49-F238E27FC236}">
                <a16:creationId xmlns:a16="http://schemas.microsoft.com/office/drawing/2014/main" id="{667FD817-B477-4652-A880-B1BB12DC83F7}"/>
              </a:ext>
            </a:extLst>
          </p:cNvPr>
          <p:cNvPicPr preferRelativeResize="0"/>
          <p:nvPr/>
        </p:nvPicPr>
        <p:blipFill>
          <a:blip r:embed="rId4">
            <a:alphaModFix/>
          </a:blip>
          <a:stretch>
            <a:fillRect/>
          </a:stretch>
        </p:blipFill>
        <p:spPr>
          <a:xfrm>
            <a:off x="6171192" y="2091566"/>
            <a:ext cx="1684107" cy="1694194"/>
          </a:xfrm>
          <a:prstGeom prst="rect">
            <a:avLst/>
          </a:prstGeom>
          <a:noFill/>
          <a:ln>
            <a:noFill/>
          </a:ln>
        </p:spPr>
      </p:pic>
      <p:pic>
        <p:nvPicPr>
          <p:cNvPr id="11" name="Google Shape;448;p81" descr="Magnifying glass and clipboard">
            <a:extLst>
              <a:ext uri="{FF2B5EF4-FFF2-40B4-BE49-F238E27FC236}">
                <a16:creationId xmlns:a16="http://schemas.microsoft.com/office/drawing/2014/main" id="{B8057ADA-ACEA-4568-BBAE-4FA2E1F14824}"/>
              </a:ext>
            </a:extLst>
          </p:cNvPr>
          <p:cNvPicPr preferRelativeResize="0"/>
          <p:nvPr/>
        </p:nvPicPr>
        <p:blipFill>
          <a:blip r:embed="rId5">
            <a:alphaModFix/>
          </a:blip>
          <a:stretch>
            <a:fillRect/>
          </a:stretch>
        </p:blipFill>
        <p:spPr>
          <a:xfrm>
            <a:off x="6082567" y="4242771"/>
            <a:ext cx="1684107" cy="1746169"/>
          </a:xfrm>
          <a:prstGeom prst="rect">
            <a:avLst/>
          </a:prstGeom>
          <a:noFill/>
          <a:ln>
            <a:noFill/>
          </a:ln>
        </p:spPr>
      </p:pic>
      <p:pic>
        <p:nvPicPr>
          <p:cNvPr id="12" name="Google Shape;449;p81" descr="Person raising hand">
            <a:extLst>
              <a:ext uri="{FF2B5EF4-FFF2-40B4-BE49-F238E27FC236}">
                <a16:creationId xmlns:a16="http://schemas.microsoft.com/office/drawing/2014/main" id="{35D46C2E-FF6F-4D4A-9E57-01C6727F228C}"/>
              </a:ext>
            </a:extLst>
          </p:cNvPr>
          <p:cNvPicPr preferRelativeResize="0"/>
          <p:nvPr/>
        </p:nvPicPr>
        <p:blipFill>
          <a:blip r:embed="rId6">
            <a:alphaModFix/>
          </a:blip>
          <a:stretch>
            <a:fillRect/>
          </a:stretch>
        </p:blipFill>
        <p:spPr>
          <a:xfrm>
            <a:off x="181450" y="4204481"/>
            <a:ext cx="1786059" cy="1822735"/>
          </a:xfrm>
          <a:prstGeom prst="rect">
            <a:avLst/>
          </a:prstGeom>
          <a:noFill/>
          <a:ln>
            <a:noFill/>
          </a:ln>
        </p:spPr>
      </p:pic>
    </p:spTree>
    <p:extLst>
      <p:ext uri="{BB962C8B-B14F-4D97-AF65-F5344CB8AC3E}">
        <p14:creationId xmlns:p14="http://schemas.microsoft.com/office/powerpoint/2010/main" val="411926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60A87389-14A5-430A-B91F-2404E62DD666}"/>
              </a:ext>
            </a:extLst>
          </p:cNvPr>
          <p:cNvPicPr>
            <a:picLocks noChangeAspect="1"/>
          </p:cNvPicPr>
          <p:nvPr/>
        </p:nvPicPr>
        <p:blipFill rotWithShape="1">
          <a:blip r:embed="rId3"/>
          <a:srcRect t="64595"/>
          <a:stretch/>
        </p:blipFill>
        <p:spPr>
          <a:xfrm>
            <a:off x="0" y="4200022"/>
            <a:ext cx="12214302" cy="2432542"/>
          </a:xfrm>
          <a:prstGeom prst="rect">
            <a:avLst/>
          </a:prstGeom>
        </p:spPr>
      </p:pic>
      <p:sp>
        <p:nvSpPr>
          <p:cNvPr id="8" name="TextBox 7">
            <a:extLst>
              <a:ext uri="{FF2B5EF4-FFF2-40B4-BE49-F238E27FC236}">
                <a16:creationId xmlns:a16="http://schemas.microsoft.com/office/drawing/2014/main" id="{58CBA1D6-D9E1-EF4A-9020-FBEE87F45AB1}"/>
              </a:ext>
            </a:extLst>
          </p:cNvPr>
          <p:cNvSpPr txBox="1"/>
          <p:nvPr/>
        </p:nvSpPr>
        <p:spPr>
          <a:xfrm>
            <a:off x="541302" y="1961355"/>
            <a:ext cx="3081886" cy="786761"/>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s-ES" sz="1400" dirty="0">
                <a:solidFill>
                  <a:schemeClr val="tx1">
                    <a:lumMod val="75000"/>
                    <a:lumOff val="25000"/>
                  </a:schemeClr>
                </a:solidFill>
              </a:rPr>
              <a:t>Investigación</a:t>
            </a:r>
          </a:p>
        </p:txBody>
      </p:sp>
      <p:pic>
        <p:nvPicPr>
          <p:cNvPr id="10" name="Picture 9"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CEE9D3EF-6083-DB45-ABBB-E4992BD0CE10}"/>
              </a:ext>
            </a:extLst>
          </p:cNvPr>
          <p:cNvPicPr>
            <a:picLocks noChangeAspect="1"/>
          </p:cNvPicPr>
          <p:nvPr/>
        </p:nvPicPr>
        <p:blipFill rotWithShape="1">
          <a:blip r:embed="rId3"/>
          <a:srcRect t="12182" b="55852"/>
          <a:stretch/>
        </p:blipFill>
        <p:spPr>
          <a:xfrm>
            <a:off x="0" y="1595712"/>
            <a:ext cx="12214302" cy="2196250"/>
          </a:xfrm>
          <a:prstGeom prst="rect">
            <a:avLst/>
          </a:prstGeom>
        </p:spPr>
      </p:pic>
      <p:sp>
        <p:nvSpPr>
          <p:cNvPr id="11" name="TextBox 10">
            <a:extLst>
              <a:ext uri="{FF2B5EF4-FFF2-40B4-BE49-F238E27FC236}">
                <a16:creationId xmlns:a16="http://schemas.microsoft.com/office/drawing/2014/main" id="{60BAF94D-FD59-7944-94EC-DF0AA5878A34}"/>
              </a:ext>
            </a:extLst>
          </p:cNvPr>
          <p:cNvSpPr txBox="1"/>
          <p:nvPr/>
        </p:nvSpPr>
        <p:spPr>
          <a:xfrm>
            <a:off x="103239" y="855406"/>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7" name="TextBox 6">
            <a:extLst>
              <a:ext uri="{FF2B5EF4-FFF2-40B4-BE49-F238E27FC236}">
                <a16:creationId xmlns:a16="http://schemas.microsoft.com/office/drawing/2014/main" id="{6F74AF02-DAA3-B04E-ADCF-0F205B148F9C}"/>
              </a:ext>
            </a:extLst>
          </p:cNvPr>
          <p:cNvSpPr txBox="1"/>
          <p:nvPr/>
        </p:nvSpPr>
        <p:spPr>
          <a:xfrm>
            <a:off x="801856" y="1322888"/>
            <a:ext cx="10048114"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s-ES" sz="2100" dirty="0">
                <a:solidFill>
                  <a:schemeClr val="tx1">
                    <a:lumMod val="75000"/>
                    <a:lumOff val="25000"/>
                  </a:schemeClr>
                </a:solidFill>
              </a:rPr>
              <a:t>Ejemplo de esquema de la vacuna contra el COVID-19:</a:t>
            </a:r>
          </a:p>
        </p:txBody>
      </p:sp>
      <p:sp>
        <p:nvSpPr>
          <p:cNvPr id="9" name="TextBox 8">
            <a:extLst>
              <a:ext uri="{FF2B5EF4-FFF2-40B4-BE49-F238E27FC236}">
                <a16:creationId xmlns:a16="http://schemas.microsoft.com/office/drawing/2014/main" id="{0F7B99C6-E371-B541-BD9B-1B013FC2C670}"/>
              </a:ext>
            </a:extLst>
          </p:cNvPr>
          <p:cNvSpPr txBox="1"/>
          <p:nvPr/>
        </p:nvSpPr>
        <p:spPr>
          <a:xfrm>
            <a:off x="915453" y="4163985"/>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s-ES" sz="2100" dirty="0">
                <a:solidFill>
                  <a:schemeClr val="tx1">
                    <a:lumMod val="75000"/>
                    <a:lumOff val="25000"/>
                  </a:schemeClr>
                </a:solidFill>
              </a:rPr>
              <a:t>Esquema tradicional:</a:t>
            </a:r>
          </a:p>
        </p:txBody>
      </p:sp>
      <p:sp>
        <p:nvSpPr>
          <p:cNvPr id="12" name="Rectangle 11">
            <a:extLst>
              <a:ext uri="{FF2B5EF4-FFF2-40B4-BE49-F238E27FC236}">
                <a16:creationId xmlns:a16="http://schemas.microsoft.com/office/drawing/2014/main" id="{D8CA29E4-EECB-1442-BBCC-1B5B3CF296A3}"/>
              </a:ext>
            </a:extLst>
          </p:cNvPr>
          <p:cNvSpPr/>
          <p:nvPr/>
        </p:nvSpPr>
        <p:spPr>
          <a:xfrm>
            <a:off x="1029334" y="5535112"/>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3" name="TextBox 12">
            <a:extLst>
              <a:ext uri="{FF2B5EF4-FFF2-40B4-BE49-F238E27FC236}">
                <a16:creationId xmlns:a16="http://schemas.microsoft.com/office/drawing/2014/main" id="{995A6728-F064-9648-A466-6301852DDE84}"/>
              </a:ext>
            </a:extLst>
          </p:cNvPr>
          <p:cNvSpPr txBox="1"/>
          <p:nvPr/>
        </p:nvSpPr>
        <p:spPr>
          <a:xfrm>
            <a:off x="980753" y="5543502"/>
            <a:ext cx="897517" cy="313104"/>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Investigación</a:t>
            </a:r>
          </a:p>
        </p:txBody>
      </p:sp>
      <p:sp>
        <p:nvSpPr>
          <p:cNvPr id="16" name="Rectangle 15">
            <a:extLst>
              <a:ext uri="{FF2B5EF4-FFF2-40B4-BE49-F238E27FC236}">
                <a16:creationId xmlns:a16="http://schemas.microsoft.com/office/drawing/2014/main" id="{729A261D-DCB2-FF4A-9799-86022DA888FD}"/>
              </a:ext>
            </a:extLst>
          </p:cNvPr>
          <p:cNvSpPr/>
          <p:nvPr/>
        </p:nvSpPr>
        <p:spPr>
          <a:xfrm>
            <a:off x="2452821" y="5524838"/>
            <a:ext cx="1645649"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4" name="TextBox 13">
            <a:extLst>
              <a:ext uri="{FF2B5EF4-FFF2-40B4-BE49-F238E27FC236}">
                <a16:creationId xmlns:a16="http://schemas.microsoft.com/office/drawing/2014/main" id="{D68ED3F0-CDC3-5C44-8DD7-BE30EB1557D0}"/>
              </a:ext>
            </a:extLst>
          </p:cNvPr>
          <p:cNvSpPr txBox="1"/>
          <p:nvPr/>
        </p:nvSpPr>
        <p:spPr>
          <a:xfrm>
            <a:off x="2587834" y="5524840"/>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Desarrollo inicial</a:t>
            </a:r>
          </a:p>
        </p:txBody>
      </p:sp>
      <p:sp>
        <p:nvSpPr>
          <p:cNvPr id="15" name="Rectangle 14">
            <a:extLst>
              <a:ext uri="{FF2B5EF4-FFF2-40B4-BE49-F238E27FC236}">
                <a16:creationId xmlns:a16="http://schemas.microsoft.com/office/drawing/2014/main" id="{A23C2D00-CEF6-3940-86D5-D44EF310D28A}"/>
              </a:ext>
            </a:extLst>
          </p:cNvPr>
          <p:cNvSpPr/>
          <p:nvPr/>
        </p:nvSpPr>
        <p:spPr>
          <a:xfrm>
            <a:off x="1029334" y="2565351"/>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7" name="Rectangle 16">
            <a:extLst>
              <a:ext uri="{FF2B5EF4-FFF2-40B4-BE49-F238E27FC236}">
                <a16:creationId xmlns:a16="http://schemas.microsoft.com/office/drawing/2014/main" id="{A1F30618-8A13-A74E-A8DD-869FB6E09E90}"/>
              </a:ext>
            </a:extLst>
          </p:cNvPr>
          <p:cNvSpPr/>
          <p:nvPr/>
        </p:nvSpPr>
        <p:spPr>
          <a:xfrm>
            <a:off x="8431054" y="2561478"/>
            <a:ext cx="90658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8" name="Rectangle 17">
            <a:extLst>
              <a:ext uri="{FF2B5EF4-FFF2-40B4-BE49-F238E27FC236}">
                <a16:creationId xmlns:a16="http://schemas.microsoft.com/office/drawing/2014/main" id="{34EBED77-116F-EE49-AD3C-651A76FDC10F}"/>
              </a:ext>
            </a:extLst>
          </p:cNvPr>
          <p:cNvSpPr/>
          <p:nvPr/>
        </p:nvSpPr>
        <p:spPr>
          <a:xfrm>
            <a:off x="10426300" y="5534933"/>
            <a:ext cx="84771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9" name="TextBox 18">
            <a:extLst>
              <a:ext uri="{FF2B5EF4-FFF2-40B4-BE49-F238E27FC236}">
                <a16:creationId xmlns:a16="http://schemas.microsoft.com/office/drawing/2014/main" id="{09974682-390D-414F-B59F-6003C9ABDE16}"/>
              </a:ext>
            </a:extLst>
          </p:cNvPr>
          <p:cNvSpPr txBox="1"/>
          <p:nvPr/>
        </p:nvSpPr>
        <p:spPr>
          <a:xfrm>
            <a:off x="989519" y="2545503"/>
            <a:ext cx="927107" cy="376725"/>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Investigación</a:t>
            </a:r>
          </a:p>
        </p:txBody>
      </p:sp>
      <p:sp>
        <p:nvSpPr>
          <p:cNvPr id="20" name="Rectangle 19">
            <a:extLst>
              <a:ext uri="{FF2B5EF4-FFF2-40B4-BE49-F238E27FC236}">
                <a16:creationId xmlns:a16="http://schemas.microsoft.com/office/drawing/2014/main" id="{1B1C429C-2EE7-154D-9609-3DBD4E7BDC1A}"/>
              </a:ext>
            </a:extLst>
          </p:cNvPr>
          <p:cNvSpPr/>
          <p:nvPr/>
        </p:nvSpPr>
        <p:spPr>
          <a:xfrm>
            <a:off x="8250078" y="5541690"/>
            <a:ext cx="1274392" cy="359901"/>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21" name="Rectangle 20">
            <a:extLst>
              <a:ext uri="{FF2B5EF4-FFF2-40B4-BE49-F238E27FC236}">
                <a16:creationId xmlns:a16="http://schemas.microsoft.com/office/drawing/2014/main" id="{C4AC708F-A2C2-FF40-AF5E-92A113033201}"/>
              </a:ext>
            </a:extLst>
          </p:cNvPr>
          <p:cNvSpPr/>
          <p:nvPr/>
        </p:nvSpPr>
        <p:spPr>
          <a:xfrm>
            <a:off x="5212888" y="3193533"/>
            <a:ext cx="2379898" cy="32913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22" name="Rectangle 21">
            <a:extLst>
              <a:ext uri="{FF2B5EF4-FFF2-40B4-BE49-F238E27FC236}">
                <a16:creationId xmlns:a16="http://schemas.microsoft.com/office/drawing/2014/main" id="{221846C6-74AD-4848-ACC2-F2B4F812238B}"/>
              </a:ext>
            </a:extLst>
          </p:cNvPr>
          <p:cNvSpPr/>
          <p:nvPr/>
        </p:nvSpPr>
        <p:spPr>
          <a:xfrm>
            <a:off x="2522746" y="2552164"/>
            <a:ext cx="158847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23" name="TextBox 22">
            <a:extLst>
              <a:ext uri="{FF2B5EF4-FFF2-40B4-BE49-F238E27FC236}">
                <a16:creationId xmlns:a16="http://schemas.microsoft.com/office/drawing/2014/main" id="{2F2F5234-B865-074D-B9A6-DA24B63F5B07}"/>
              </a:ext>
            </a:extLst>
          </p:cNvPr>
          <p:cNvSpPr txBox="1"/>
          <p:nvPr/>
        </p:nvSpPr>
        <p:spPr>
          <a:xfrm>
            <a:off x="2575622" y="2552165"/>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Desarrollo inicial</a:t>
            </a:r>
          </a:p>
        </p:txBody>
      </p:sp>
      <p:sp>
        <p:nvSpPr>
          <p:cNvPr id="24" name="TextBox 23">
            <a:extLst>
              <a:ext uri="{FF2B5EF4-FFF2-40B4-BE49-F238E27FC236}">
                <a16:creationId xmlns:a16="http://schemas.microsoft.com/office/drawing/2014/main" id="{04824EB6-D442-F343-B646-8F203A865543}"/>
              </a:ext>
            </a:extLst>
          </p:cNvPr>
          <p:cNvSpPr txBox="1"/>
          <p:nvPr/>
        </p:nvSpPr>
        <p:spPr>
          <a:xfrm>
            <a:off x="5240016" y="3192424"/>
            <a:ext cx="2352770"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Fabricación y Desarrollo</a:t>
            </a:r>
          </a:p>
        </p:txBody>
      </p:sp>
      <p:sp>
        <p:nvSpPr>
          <p:cNvPr id="25" name="TextBox 24">
            <a:extLst>
              <a:ext uri="{FF2B5EF4-FFF2-40B4-BE49-F238E27FC236}">
                <a16:creationId xmlns:a16="http://schemas.microsoft.com/office/drawing/2014/main" id="{F92C3A54-A0E5-CD4C-BAD2-91DD08F27F18}"/>
              </a:ext>
            </a:extLst>
          </p:cNvPr>
          <p:cNvSpPr txBox="1"/>
          <p:nvPr/>
        </p:nvSpPr>
        <p:spPr>
          <a:xfrm>
            <a:off x="8260836" y="5535786"/>
            <a:ext cx="107680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Fabricación y Desarrollo</a:t>
            </a:r>
          </a:p>
        </p:txBody>
      </p:sp>
      <p:sp>
        <p:nvSpPr>
          <p:cNvPr id="26" name="TextBox 25">
            <a:extLst>
              <a:ext uri="{FF2B5EF4-FFF2-40B4-BE49-F238E27FC236}">
                <a16:creationId xmlns:a16="http://schemas.microsoft.com/office/drawing/2014/main" id="{359A6668-5235-7A42-BCCD-6DA5AC38C40B}"/>
              </a:ext>
            </a:extLst>
          </p:cNvPr>
          <p:cNvSpPr txBox="1"/>
          <p:nvPr/>
        </p:nvSpPr>
        <p:spPr>
          <a:xfrm>
            <a:off x="10437752" y="5524838"/>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Entrega</a:t>
            </a:r>
          </a:p>
        </p:txBody>
      </p:sp>
      <p:sp>
        <p:nvSpPr>
          <p:cNvPr id="28" name="TextBox 27">
            <a:extLst>
              <a:ext uri="{FF2B5EF4-FFF2-40B4-BE49-F238E27FC236}">
                <a16:creationId xmlns:a16="http://schemas.microsoft.com/office/drawing/2014/main" id="{051E74FB-F085-914C-A537-798C0463C7F9}"/>
              </a:ext>
            </a:extLst>
          </p:cNvPr>
          <p:cNvSpPr txBox="1"/>
          <p:nvPr/>
        </p:nvSpPr>
        <p:spPr>
          <a:xfrm>
            <a:off x="8466215"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Entrega</a:t>
            </a:r>
          </a:p>
        </p:txBody>
      </p:sp>
      <p:sp>
        <p:nvSpPr>
          <p:cNvPr id="29" name="Rectangle 28">
            <a:extLst>
              <a:ext uri="{FF2B5EF4-FFF2-40B4-BE49-F238E27FC236}">
                <a16:creationId xmlns:a16="http://schemas.microsoft.com/office/drawing/2014/main" id="{7D58B05A-716C-F14E-B93A-A086D8BAE989}"/>
              </a:ext>
            </a:extLst>
          </p:cNvPr>
          <p:cNvSpPr/>
          <p:nvPr/>
        </p:nvSpPr>
        <p:spPr>
          <a:xfrm>
            <a:off x="4868266" y="2552164"/>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30" name="Rectangle 29">
            <a:extLst>
              <a:ext uri="{FF2B5EF4-FFF2-40B4-BE49-F238E27FC236}">
                <a16:creationId xmlns:a16="http://schemas.microsoft.com/office/drawing/2014/main" id="{5A109B15-4579-C941-8886-1F32E79F5507}"/>
              </a:ext>
            </a:extLst>
          </p:cNvPr>
          <p:cNvSpPr/>
          <p:nvPr/>
        </p:nvSpPr>
        <p:spPr>
          <a:xfrm>
            <a:off x="4907673" y="5525947"/>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32" name="TextBox 31">
            <a:extLst>
              <a:ext uri="{FF2B5EF4-FFF2-40B4-BE49-F238E27FC236}">
                <a16:creationId xmlns:a16="http://schemas.microsoft.com/office/drawing/2014/main" id="{3DE0BD91-D993-D64E-BFE9-D1A6975D19BE}"/>
              </a:ext>
            </a:extLst>
          </p:cNvPr>
          <p:cNvSpPr txBox="1"/>
          <p:nvPr/>
        </p:nvSpPr>
        <p:spPr>
          <a:xfrm>
            <a:off x="4956169"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Pruebas</a:t>
            </a:r>
          </a:p>
        </p:txBody>
      </p:sp>
      <p:sp>
        <p:nvSpPr>
          <p:cNvPr id="33" name="TextBox 32">
            <a:extLst>
              <a:ext uri="{FF2B5EF4-FFF2-40B4-BE49-F238E27FC236}">
                <a16:creationId xmlns:a16="http://schemas.microsoft.com/office/drawing/2014/main" id="{9128ABC2-737F-7B4D-A49A-1E7B26ADA83F}"/>
              </a:ext>
            </a:extLst>
          </p:cNvPr>
          <p:cNvSpPr txBox="1"/>
          <p:nvPr/>
        </p:nvSpPr>
        <p:spPr>
          <a:xfrm>
            <a:off x="4920604" y="5541690"/>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Pruebas</a:t>
            </a:r>
          </a:p>
        </p:txBody>
      </p:sp>
      <p:sp>
        <p:nvSpPr>
          <p:cNvPr id="36" name="Rectangle 35">
            <a:extLst>
              <a:ext uri="{FF2B5EF4-FFF2-40B4-BE49-F238E27FC236}">
                <a16:creationId xmlns:a16="http://schemas.microsoft.com/office/drawing/2014/main" id="{169BACE0-E7F6-5945-9945-063D3B45CC89}"/>
              </a:ext>
            </a:extLst>
          </p:cNvPr>
          <p:cNvSpPr/>
          <p:nvPr/>
        </p:nvSpPr>
        <p:spPr>
          <a:xfrm>
            <a:off x="6473163" y="2552164"/>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35" name="TextBox 34">
            <a:extLst>
              <a:ext uri="{FF2B5EF4-FFF2-40B4-BE49-F238E27FC236}">
                <a16:creationId xmlns:a16="http://schemas.microsoft.com/office/drawing/2014/main" id="{5AB7137E-10A6-9747-95BD-4DBC869A2CAB}"/>
              </a:ext>
            </a:extLst>
          </p:cNvPr>
          <p:cNvSpPr txBox="1"/>
          <p:nvPr/>
        </p:nvSpPr>
        <p:spPr>
          <a:xfrm>
            <a:off x="6506255" y="2562750"/>
            <a:ext cx="984773" cy="302130"/>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Aprobaciones</a:t>
            </a:r>
          </a:p>
        </p:txBody>
      </p:sp>
      <p:sp>
        <p:nvSpPr>
          <p:cNvPr id="37" name="Rectangle 36">
            <a:extLst>
              <a:ext uri="{FF2B5EF4-FFF2-40B4-BE49-F238E27FC236}">
                <a16:creationId xmlns:a16="http://schemas.microsoft.com/office/drawing/2014/main" id="{E8BDC05C-08EB-D044-9E6A-F5502625A8B5}"/>
              </a:ext>
            </a:extLst>
          </p:cNvPr>
          <p:cNvSpPr/>
          <p:nvPr/>
        </p:nvSpPr>
        <p:spPr>
          <a:xfrm>
            <a:off x="6523821" y="5537288"/>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34" name="TextBox 33">
            <a:extLst>
              <a:ext uri="{FF2B5EF4-FFF2-40B4-BE49-F238E27FC236}">
                <a16:creationId xmlns:a16="http://schemas.microsoft.com/office/drawing/2014/main" id="{035759D6-2200-6347-81F4-0AEA473F1E40}"/>
              </a:ext>
            </a:extLst>
          </p:cNvPr>
          <p:cNvSpPr txBox="1"/>
          <p:nvPr/>
        </p:nvSpPr>
        <p:spPr>
          <a:xfrm>
            <a:off x="6540530" y="5518904"/>
            <a:ext cx="1076802" cy="32913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s-ES" sz="1200" dirty="0">
                <a:solidFill>
                  <a:schemeClr val="bg1"/>
                </a:solidFill>
              </a:rPr>
              <a:t>Aprobaciones</a:t>
            </a:r>
          </a:p>
        </p:txBody>
      </p:sp>
    </p:spTree>
    <p:extLst>
      <p:ext uri="{BB962C8B-B14F-4D97-AF65-F5344CB8AC3E}">
        <p14:creationId xmlns:p14="http://schemas.microsoft.com/office/powerpoint/2010/main" val="108856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0" y="246221"/>
            <a:ext cx="12191999" cy="46166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000" dirty="0">
                <a:latin typeface="Calibri" panose="020F0502020204030204" pitchFamily="34" charset="0"/>
                <a:cs typeface="Calibri" panose="020F0502020204030204" pitchFamily="34" charset="0"/>
              </a:rPr>
              <a:t>¿Puedo contraer COVID-19 a partir de la vacuna contra el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4216"/>
            <a:ext cx="11227876" cy="830997"/>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No. Las vacunas no contienen el virus vivo que provoca COVID-19. Esto significa que usted no puede contraer COVID-19 a partir de la vacuna.</a:t>
            </a:r>
          </a:p>
        </p:txBody>
      </p:sp>
      <p:pic>
        <p:nvPicPr>
          <p:cNvPr id="6" name="Google Shape;296;p78" descr="Five people of different ages waiting in lines to be vaccinated by a person in a medical coat.">
            <a:extLst>
              <a:ext uri="{FF2B5EF4-FFF2-40B4-BE49-F238E27FC236}">
                <a16:creationId xmlns:a16="http://schemas.microsoft.com/office/drawing/2014/main" id="{CB802ABF-7129-4EC9-AE6A-DC7EFD289729}"/>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¿Las vacunas contra el COVID-19 tienen algún efecto secundario?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056231"/>
            <a:ext cx="11356939" cy="5493812"/>
          </a:xfrm>
          <a:prstGeom prst="rect">
            <a:avLst/>
          </a:prstGeom>
        </p:spPr>
        <p:txBody>
          <a:bodyPr wrap="square">
            <a:spAutoFit/>
          </a:bodyPr>
          <a:lstStyle/>
          <a:p>
            <a:pPr marL="342900" indent="-342900">
              <a:spcAft>
                <a:spcPts val="600"/>
              </a:spcAft>
              <a:buFont typeface="Arial" panose="020B0604020202020204" pitchFamily="34" charset="0"/>
              <a:buChar char="•"/>
            </a:pPr>
            <a:r>
              <a:rPr lang="es-ES" sz="2400" dirty="0">
                <a:latin typeface="Calibri" panose="020F0502020204030204" pitchFamily="34" charset="0"/>
                <a:cs typeface="Calibri" panose="020F0502020204030204" pitchFamily="34" charset="0"/>
              </a:rPr>
              <a:t>Los efectos secundarios graves a partir de las vacunas, incluyendo la vacuna contra el COVID-19, son poco frecuentes. </a:t>
            </a:r>
          </a:p>
          <a:p>
            <a:pPr marL="342900" indent="-342900">
              <a:spcAft>
                <a:spcPts val="600"/>
              </a:spcAft>
              <a:buFont typeface="Arial" panose="020B0604020202020204" pitchFamily="34" charset="0"/>
              <a:buChar char="•"/>
            </a:pPr>
            <a:r>
              <a:rPr lang="es-ES" sz="2400" dirty="0">
                <a:latin typeface="Calibri" panose="020F0502020204030204" pitchFamily="34" charset="0"/>
                <a:cs typeface="Calibri" panose="020F0502020204030204" pitchFamily="34" charset="0"/>
              </a:rPr>
              <a:t>Es posible que algunas personas presenten efectos secundarios, que son señales normales de que su cuerpo está desarrollando la protección. </a:t>
            </a:r>
          </a:p>
          <a:p>
            <a:pPr marL="342900" indent="-342900">
              <a:spcAft>
                <a:spcPts val="600"/>
              </a:spcAft>
              <a:buFont typeface="Arial" panose="020B0604020202020204" pitchFamily="34" charset="0"/>
              <a:buChar char="•"/>
            </a:pPr>
            <a:r>
              <a:rPr lang="es-ES" sz="2400" dirty="0">
                <a:latin typeface="Calibri" panose="020F0502020204030204" pitchFamily="34" charset="0"/>
                <a:cs typeface="Calibri" panose="020F0502020204030204" pitchFamily="34" charset="0"/>
              </a:rPr>
              <a:t>Estos efectos secundarios pueden afectar su capacidad para realizar las actividades diarias, pero deberían desaparecer en un par de días. </a:t>
            </a: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Los efectos secundarios más habituales son leves, e incluyen:</a:t>
            </a:r>
          </a:p>
          <a:p>
            <a:pPr marL="1200150" lvl="2" indent="-28575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Cansancio</a:t>
            </a:r>
          </a:p>
          <a:p>
            <a:pPr marL="1200150" lvl="2" indent="-28575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Dolor de cabeza </a:t>
            </a:r>
          </a:p>
          <a:p>
            <a:pPr marL="1200150" lvl="2" indent="-28575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Dolor en la zona de la inyección</a:t>
            </a:r>
          </a:p>
          <a:p>
            <a:pPr marL="1200150" lvl="2" indent="-28575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Dolor muscular y/o articular</a:t>
            </a:r>
          </a:p>
          <a:p>
            <a:pPr marL="1200150" lvl="2" indent="-28575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Escalofríos </a:t>
            </a:r>
          </a:p>
          <a:p>
            <a:pPr marL="1200150" lvl="2" indent="-28575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Náuseas y/o vómitos</a:t>
            </a:r>
          </a:p>
          <a:p>
            <a:pPr marL="1200150" lvl="2" indent="-28575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Fiebre</a:t>
            </a:r>
          </a:p>
        </p:txBody>
      </p:sp>
      <p:pic>
        <p:nvPicPr>
          <p:cNvPr id="6" name="Google Shape;741;p82" descr="This image is of five people wearing masks.">
            <a:extLst>
              <a:ext uri="{FF2B5EF4-FFF2-40B4-BE49-F238E27FC236}">
                <a16:creationId xmlns:a16="http://schemas.microsoft.com/office/drawing/2014/main" id="{AAE126E5-D76F-4852-BC25-D51179ED8609}"/>
              </a:ext>
            </a:extLst>
          </p:cNvPr>
          <p:cNvPicPr preferRelativeResize="0"/>
          <p:nvPr/>
        </p:nvPicPr>
        <p:blipFill rotWithShape="1">
          <a:blip r:embed="rId3">
            <a:alphaModFix/>
          </a:blip>
          <a:srcRect/>
          <a:stretch/>
        </p:blipFill>
        <p:spPr>
          <a:xfrm>
            <a:off x="8572161" y="3390551"/>
            <a:ext cx="3263349" cy="2895494"/>
          </a:xfrm>
          <a:prstGeom prst="rect">
            <a:avLst/>
          </a:prstGeom>
          <a:noFill/>
          <a:ln>
            <a:noFill/>
          </a:ln>
        </p:spPr>
      </p:pic>
    </p:spTree>
    <p:extLst>
      <p:ext uri="{BB962C8B-B14F-4D97-AF65-F5344CB8AC3E}">
        <p14:creationId xmlns:p14="http://schemas.microsoft.com/office/powerpoint/2010/main" val="150687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a:extLst>
              <a:ext uri="{FF2B5EF4-FFF2-40B4-BE49-F238E27FC236}">
                <a16:creationId xmlns:a16="http://schemas.microsoft.com/office/drawing/2014/main" id="{1D60243C-402B-4494-B8F4-E9EE09B8D324}"/>
              </a:ext>
            </a:extLst>
          </p:cNvPr>
          <p:cNvPicPr>
            <a:picLocks noChangeAspect="1"/>
          </p:cNvPicPr>
          <p:nvPr/>
        </p:nvPicPr>
        <p:blipFill>
          <a:blip r:embed="rId3"/>
          <a:stretch>
            <a:fillRect/>
          </a:stretch>
        </p:blipFill>
        <p:spPr>
          <a:xfrm>
            <a:off x="265971" y="2498924"/>
            <a:ext cx="8658385" cy="3880396"/>
          </a:xfrm>
          <a:prstGeom prst="rect">
            <a:avLst/>
          </a:prstGeom>
        </p:spPr>
      </p:pic>
      <p:sp>
        <p:nvSpPr>
          <p:cNvPr id="3" name="TextBox 2">
            <a:extLst>
              <a:ext uri="{FF2B5EF4-FFF2-40B4-BE49-F238E27FC236}">
                <a16:creationId xmlns:a16="http://schemas.microsoft.com/office/drawing/2014/main"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¿En quiénes se probó la vacuna de Pfizer?</a:t>
            </a:r>
          </a:p>
        </p:txBody>
      </p:sp>
      <p:sp>
        <p:nvSpPr>
          <p:cNvPr id="4" name="Rectangle 3">
            <a:extLst>
              <a:ext uri="{FF2B5EF4-FFF2-40B4-BE49-F238E27FC236}">
                <a16:creationId xmlns:a16="http://schemas.microsoft.com/office/drawing/2014/main" id="{FF069143-FE01-453C-934A-DAA4862AED31}"/>
              </a:ext>
            </a:extLst>
          </p:cNvPr>
          <p:cNvSpPr/>
          <p:nvPr/>
        </p:nvSpPr>
        <p:spPr>
          <a:xfrm>
            <a:off x="59355" y="879104"/>
            <a:ext cx="12013375" cy="1569660"/>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La seguridad de la </a:t>
            </a:r>
            <a:r>
              <a:rPr lang="es-ES" sz="2400" b="1" dirty="0">
                <a:latin typeface="Calibri" panose="020F0502020204030204" pitchFamily="34" charset="0"/>
                <a:cs typeface="Calibri" panose="020F0502020204030204" pitchFamily="34" charset="0"/>
              </a:rPr>
              <a:t>vacuna de Pfizer</a:t>
            </a:r>
            <a:r>
              <a:rPr lang="es-ES" sz="2400" dirty="0">
                <a:latin typeface="Calibri" panose="020F0502020204030204" pitchFamily="34" charset="0"/>
                <a:cs typeface="Calibri" panose="020F0502020204030204" pitchFamily="34" charset="0"/>
              </a:rPr>
              <a:t> se evaluó en 43.448 personas de 16 años o más a través de dos estudios clínicos realizados en los Estados Unidos, Europa, Turquía, Sudáfrica y América del Sur. Se realizaron estudios adicionales con 2260 adolescentes  con edades entre 12 y 15 años y 3000 niños con edades entre 5 y 11 años.</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FF56F4E-5FA2-804C-959E-A3031964848D}"/>
              </a:ext>
            </a:extLst>
          </p:cNvPr>
          <p:cNvSpPr txBox="1"/>
          <p:nvPr/>
        </p:nvSpPr>
        <p:spPr>
          <a:xfrm>
            <a:off x="1797403" y="5790684"/>
            <a:ext cx="884345" cy="532184"/>
          </a:xfrm>
          <a:prstGeom prst="rect">
            <a:avLst/>
          </a:prstGeom>
          <a:solidFill>
            <a:schemeClr val="bg1"/>
          </a:solidFill>
          <a:ln w="6350">
            <a:noFill/>
            <a:miter lim="800000"/>
          </a:ln>
        </p:spPr>
        <p:txBody>
          <a:bodyPr vert="horz" wrap="square" lIns="0" tIns="0" rIns="0" bIns="0" rtlCol="0">
            <a:noAutofit/>
          </a:bodyPr>
          <a:lstStyle/>
          <a:p>
            <a:pPr algn="ctr" defTabSz="36000">
              <a:spcBef>
                <a:spcPts val="300"/>
              </a:spcBef>
              <a:spcAft>
                <a:spcPts val="300"/>
              </a:spcAft>
              <a:buNone/>
            </a:pPr>
            <a:r>
              <a:rPr lang="es-ES" sz="1400" dirty="0">
                <a:solidFill>
                  <a:schemeClr val="bg2">
                    <a:lumMod val="50000"/>
                  </a:schemeClr>
                </a:solidFill>
              </a:rPr>
              <a:t>Hispanos o </a:t>
            </a:r>
          </a:p>
          <a:p>
            <a:pPr algn="ctr" defTabSz="36000">
              <a:buNone/>
            </a:pPr>
            <a:r>
              <a:rPr lang="es-ES" sz="1400" dirty="0">
                <a:solidFill>
                  <a:schemeClr val="bg2">
                    <a:lumMod val="50000"/>
                  </a:schemeClr>
                </a:solidFill>
              </a:rPr>
              <a:t>latinos</a:t>
            </a:r>
          </a:p>
        </p:txBody>
      </p:sp>
      <p:sp>
        <p:nvSpPr>
          <p:cNvPr id="12" name="TextBox 11">
            <a:extLst>
              <a:ext uri="{FF2B5EF4-FFF2-40B4-BE49-F238E27FC236}">
                <a16:creationId xmlns:a16="http://schemas.microsoft.com/office/drawing/2014/main" id="{DE92D21A-19F4-5E48-95EF-0D431D85B070}"/>
              </a:ext>
            </a:extLst>
          </p:cNvPr>
          <p:cNvSpPr txBox="1"/>
          <p:nvPr/>
        </p:nvSpPr>
        <p:spPr>
          <a:xfrm>
            <a:off x="2795646" y="5810594"/>
            <a:ext cx="1085046" cy="56872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Negros o Afroamericanos</a:t>
            </a:r>
          </a:p>
        </p:txBody>
      </p:sp>
      <p:sp>
        <p:nvSpPr>
          <p:cNvPr id="13" name="TextBox 12">
            <a:extLst>
              <a:ext uri="{FF2B5EF4-FFF2-40B4-BE49-F238E27FC236}">
                <a16:creationId xmlns:a16="http://schemas.microsoft.com/office/drawing/2014/main" id="{76B4451A-F751-9642-8109-F5BDD7E4A725}"/>
              </a:ext>
            </a:extLst>
          </p:cNvPr>
          <p:cNvSpPr txBox="1"/>
          <p:nvPr/>
        </p:nvSpPr>
        <p:spPr>
          <a:xfrm>
            <a:off x="3983308" y="5810594"/>
            <a:ext cx="771676"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400" dirty="0">
                <a:solidFill>
                  <a:schemeClr val="bg2">
                    <a:lumMod val="50000"/>
                  </a:schemeClr>
                </a:solidFill>
              </a:rPr>
              <a:t>Asiáticos</a:t>
            </a:r>
          </a:p>
        </p:txBody>
      </p:sp>
      <p:sp>
        <p:nvSpPr>
          <p:cNvPr id="14" name="TextBox 13">
            <a:extLst>
              <a:ext uri="{FF2B5EF4-FFF2-40B4-BE49-F238E27FC236}">
                <a16:creationId xmlns:a16="http://schemas.microsoft.com/office/drawing/2014/main" id="{4D36A1EF-07B0-9244-BA1E-775FDB3D1C4D}"/>
              </a:ext>
            </a:extLst>
          </p:cNvPr>
          <p:cNvSpPr txBox="1"/>
          <p:nvPr/>
        </p:nvSpPr>
        <p:spPr>
          <a:xfrm>
            <a:off x="4851288" y="5842258"/>
            <a:ext cx="1183865" cy="49236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Indio-Americanos o Nativos de Alaska</a:t>
            </a:r>
          </a:p>
        </p:txBody>
      </p:sp>
      <p:graphicFrame>
        <p:nvGraphicFramePr>
          <p:cNvPr id="8" name="Chart 7">
            <a:extLst>
              <a:ext uri="{FF2B5EF4-FFF2-40B4-BE49-F238E27FC236}">
                <a16:creationId xmlns:a16="http://schemas.microsoft.com/office/drawing/2014/main" id="{984C9983-58B6-4FA8-833D-38EB9F2B58F1}"/>
              </a:ext>
            </a:extLst>
          </p:cNvPr>
          <p:cNvGraphicFramePr>
            <a:graphicFrameLocks/>
          </p:cNvGraphicFramePr>
          <p:nvPr>
            <p:extLst>
              <p:ext uri="{D42A27DB-BD31-4B8C-83A1-F6EECF244321}">
                <p14:modId xmlns:p14="http://schemas.microsoft.com/office/powerpoint/2010/main" val="2306252805"/>
              </p:ext>
            </p:extLst>
          </p:nvPr>
        </p:nvGraphicFramePr>
        <p:xfrm>
          <a:off x="7390628" y="2778340"/>
          <a:ext cx="5516880" cy="332428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DAE2E65F-F279-7E47-811F-53E3FFB13B8C}"/>
              </a:ext>
            </a:extLst>
          </p:cNvPr>
          <p:cNvSpPr txBox="1"/>
          <p:nvPr/>
        </p:nvSpPr>
        <p:spPr>
          <a:xfrm>
            <a:off x="8791006" y="412827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s-ES" sz="1600" b="1" dirty="0">
                <a:solidFill>
                  <a:schemeClr val="tx1">
                    <a:lumMod val="75000"/>
                    <a:lumOff val="25000"/>
                  </a:schemeClr>
                </a:solidFill>
              </a:rPr>
              <a:t>Mujeres</a:t>
            </a:r>
          </a:p>
          <a:p>
            <a:pPr algn="ctr">
              <a:spcBef>
                <a:spcPts val="300"/>
              </a:spcBef>
              <a:spcAft>
                <a:spcPts val="300"/>
              </a:spcAft>
              <a:buNone/>
            </a:pPr>
            <a:r>
              <a:rPr lang="es-ES" sz="1600" b="1" dirty="0">
                <a:solidFill>
                  <a:schemeClr val="tx1">
                    <a:lumMod val="75000"/>
                    <a:lumOff val="25000"/>
                  </a:schemeClr>
                </a:solidFill>
              </a:rPr>
              <a:t>49%</a:t>
            </a:r>
          </a:p>
        </p:txBody>
      </p:sp>
      <p:sp>
        <p:nvSpPr>
          <p:cNvPr id="18" name="TextBox 17">
            <a:extLst>
              <a:ext uri="{FF2B5EF4-FFF2-40B4-BE49-F238E27FC236}">
                <a16:creationId xmlns:a16="http://schemas.microsoft.com/office/drawing/2014/main" id="{093ACDB5-3E98-AC44-9254-22A543024C65}"/>
              </a:ext>
            </a:extLst>
          </p:cNvPr>
          <p:cNvSpPr txBox="1"/>
          <p:nvPr/>
        </p:nvSpPr>
        <p:spPr>
          <a:xfrm>
            <a:off x="10161202" y="412827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s-ES" sz="1600" b="1" dirty="0">
                <a:solidFill>
                  <a:schemeClr val="tx1">
                    <a:lumMod val="75000"/>
                    <a:lumOff val="25000"/>
                  </a:schemeClr>
                </a:solidFill>
              </a:rPr>
              <a:t>Hombres</a:t>
            </a:r>
          </a:p>
          <a:p>
            <a:pPr algn="ctr">
              <a:spcBef>
                <a:spcPts val="300"/>
              </a:spcBef>
              <a:spcAft>
                <a:spcPts val="300"/>
              </a:spcAft>
              <a:buNone/>
            </a:pPr>
            <a:r>
              <a:rPr lang="es-ES" sz="1600" b="1" dirty="0">
                <a:solidFill>
                  <a:schemeClr val="tx1">
                    <a:lumMod val="75000"/>
                    <a:lumOff val="25000"/>
                  </a:schemeClr>
                </a:solidFill>
              </a:rPr>
              <a:t>51%</a:t>
            </a:r>
          </a:p>
        </p:txBody>
      </p:sp>
      <p:sp>
        <p:nvSpPr>
          <p:cNvPr id="20" name="TextBox 12">
            <a:extLst>
              <a:ext uri="{FF2B5EF4-FFF2-40B4-BE49-F238E27FC236}">
                <a16:creationId xmlns:a16="http://schemas.microsoft.com/office/drawing/2014/main" id="{58F2C3BE-CB4D-419F-B457-41196C5064A1}"/>
              </a:ext>
            </a:extLst>
          </p:cNvPr>
          <p:cNvSpPr txBox="1"/>
          <p:nvPr/>
        </p:nvSpPr>
        <p:spPr>
          <a:xfrm>
            <a:off x="816360" y="5770241"/>
            <a:ext cx="868856" cy="23638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400" dirty="0">
                <a:solidFill>
                  <a:schemeClr val="bg2">
                    <a:lumMod val="50000"/>
                  </a:schemeClr>
                </a:solidFill>
              </a:rPr>
              <a:t>Blancos</a:t>
            </a:r>
          </a:p>
        </p:txBody>
      </p:sp>
      <p:sp>
        <p:nvSpPr>
          <p:cNvPr id="21" name="TextBox 13">
            <a:extLst>
              <a:ext uri="{FF2B5EF4-FFF2-40B4-BE49-F238E27FC236}">
                <a16:creationId xmlns:a16="http://schemas.microsoft.com/office/drawing/2014/main" id="{3A035A79-E705-41E8-BABF-3CD133D11C54}"/>
              </a:ext>
            </a:extLst>
          </p:cNvPr>
          <p:cNvSpPr txBox="1"/>
          <p:nvPr/>
        </p:nvSpPr>
        <p:spPr>
          <a:xfrm>
            <a:off x="6923347" y="3098782"/>
            <a:ext cx="1183865" cy="49236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s-ES" sz="1400" dirty="0">
                <a:solidFill>
                  <a:schemeClr val="bg2">
                    <a:lumMod val="50000"/>
                  </a:schemeClr>
                </a:solidFill>
              </a:rPr>
              <a:t>Participantes del estudio</a:t>
            </a:r>
          </a:p>
        </p:txBody>
      </p:sp>
      <p:sp>
        <p:nvSpPr>
          <p:cNvPr id="22" name="TextBox 13">
            <a:extLst>
              <a:ext uri="{FF2B5EF4-FFF2-40B4-BE49-F238E27FC236}">
                <a16:creationId xmlns:a16="http://schemas.microsoft.com/office/drawing/2014/main" id="{3F9BF8BB-02CE-4715-AEFA-F78C0AF94AA1}"/>
              </a:ext>
            </a:extLst>
          </p:cNvPr>
          <p:cNvSpPr txBox="1"/>
          <p:nvPr/>
        </p:nvSpPr>
        <p:spPr>
          <a:xfrm>
            <a:off x="6923347" y="3734300"/>
            <a:ext cx="1183865" cy="49236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s-ES" sz="1400" dirty="0">
                <a:solidFill>
                  <a:schemeClr val="bg2">
                    <a:lumMod val="50000"/>
                  </a:schemeClr>
                </a:solidFill>
              </a:rPr>
              <a:t>Población de Massachusetts</a:t>
            </a:r>
          </a:p>
        </p:txBody>
      </p:sp>
    </p:spTree>
    <p:extLst>
      <p:ext uri="{BB962C8B-B14F-4D97-AF65-F5344CB8AC3E}">
        <p14:creationId xmlns:p14="http://schemas.microsoft.com/office/powerpoint/2010/main" val="140707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268DE20D-B3F5-4F02-8252-357C044B5F74}"/>
              </a:ext>
            </a:extLst>
          </p:cNvPr>
          <p:cNvPicPr>
            <a:picLocks noChangeAspect="1"/>
          </p:cNvPicPr>
          <p:nvPr/>
        </p:nvPicPr>
        <p:blipFill>
          <a:blip r:embed="rId3"/>
          <a:stretch>
            <a:fillRect/>
          </a:stretch>
        </p:blipFill>
        <p:spPr>
          <a:xfrm>
            <a:off x="247671" y="2253312"/>
            <a:ext cx="8748792" cy="3893312"/>
          </a:xfrm>
          <a:prstGeom prst="rect">
            <a:avLst/>
          </a:prstGeom>
        </p:spPr>
      </p:pic>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830997"/>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La seguridad de la </a:t>
            </a:r>
            <a:r>
              <a:rPr lang="es-ES" sz="2400" b="1" dirty="0">
                <a:latin typeface="Calibri" panose="020F0502020204030204" pitchFamily="34" charset="0"/>
                <a:cs typeface="Calibri" panose="020F0502020204030204" pitchFamily="34" charset="0"/>
              </a:rPr>
              <a:t>vacuna de Moderna</a:t>
            </a:r>
            <a:r>
              <a:rPr lang="es-ES" sz="2400" dirty="0">
                <a:latin typeface="Calibri" panose="020F0502020204030204" pitchFamily="34" charset="0"/>
                <a:cs typeface="Calibri" panose="020F0502020204030204" pitchFamily="34" charset="0"/>
              </a:rPr>
              <a:t> se evaluó en 30.351 personas de 18 años de edad o más en los Estados Unidos.</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80EDB754-326E-417D-AE8D-8C2A71606051}"/>
              </a:ext>
            </a:extLst>
          </p:cNvPr>
          <p:cNvGraphicFramePr>
            <a:graphicFrameLocks/>
          </p:cNvGraphicFramePr>
          <p:nvPr>
            <p:extLst>
              <p:ext uri="{D42A27DB-BD31-4B8C-83A1-F6EECF244321}">
                <p14:modId xmlns:p14="http://schemas.microsoft.com/office/powerpoint/2010/main" val="2873457404"/>
              </p:ext>
            </p:extLst>
          </p:nvPr>
        </p:nvGraphicFramePr>
        <p:xfrm>
          <a:off x="8394482" y="2393248"/>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¿En quiénes se probó la vacuna de Moderna?</a:t>
            </a:r>
          </a:p>
        </p:txBody>
      </p:sp>
      <p:sp>
        <p:nvSpPr>
          <p:cNvPr id="9" name="TextBox 8">
            <a:extLst>
              <a:ext uri="{FF2B5EF4-FFF2-40B4-BE49-F238E27FC236}">
                <a16:creationId xmlns:a16="http://schemas.microsoft.com/office/drawing/2014/main" id="{9AA55757-80E2-8745-9964-A7A1DD9C273F}"/>
              </a:ext>
            </a:extLst>
          </p:cNvPr>
          <p:cNvSpPr txBox="1"/>
          <p:nvPr/>
        </p:nvSpPr>
        <p:spPr>
          <a:xfrm>
            <a:off x="831146" y="5570825"/>
            <a:ext cx="928122" cy="438968"/>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s-ES" sz="1200" dirty="0">
                <a:solidFill>
                  <a:schemeClr val="bg2">
                    <a:lumMod val="50000"/>
                  </a:schemeClr>
                </a:solidFill>
              </a:rPr>
              <a:t>Blancos</a:t>
            </a:r>
          </a:p>
        </p:txBody>
      </p:sp>
      <p:sp>
        <p:nvSpPr>
          <p:cNvPr id="11" name="TextBox 10">
            <a:extLst>
              <a:ext uri="{FF2B5EF4-FFF2-40B4-BE49-F238E27FC236}">
                <a16:creationId xmlns:a16="http://schemas.microsoft.com/office/drawing/2014/main" id="{B3CED367-0E2B-5847-9C93-690B1FA745A1}"/>
              </a:ext>
            </a:extLst>
          </p:cNvPr>
          <p:cNvSpPr txBox="1"/>
          <p:nvPr/>
        </p:nvSpPr>
        <p:spPr>
          <a:xfrm>
            <a:off x="4757239" y="5614439"/>
            <a:ext cx="1159797" cy="65889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Indio-Americanos o Nativos de Alaska</a:t>
            </a:r>
          </a:p>
        </p:txBody>
      </p:sp>
      <p:sp>
        <p:nvSpPr>
          <p:cNvPr id="12" name="TextBox 11">
            <a:extLst>
              <a:ext uri="{FF2B5EF4-FFF2-40B4-BE49-F238E27FC236}">
                <a16:creationId xmlns:a16="http://schemas.microsoft.com/office/drawing/2014/main" id="{A5D493D2-829B-0641-82A1-B8F98DCF8DC0}"/>
              </a:ext>
            </a:extLst>
          </p:cNvPr>
          <p:cNvSpPr txBox="1"/>
          <p:nvPr/>
        </p:nvSpPr>
        <p:spPr>
          <a:xfrm>
            <a:off x="5917037" y="5604897"/>
            <a:ext cx="990900" cy="83402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Nativos de Hawái o Islas del Pacífico</a:t>
            </a:r>
          </a:p>
        </p:txBody>
      </p:sp>
      <p:sp>
        <p:nvSpPr>
          <p:cNvPr id="14" name="TextBox 13">
            <a:extLst>
              <a:ext uri="{FF2B5EF4-FFF2-40B4-BE49-F238E27FC236}">
                <a16:creationId xmlns:a16="http://schemas.microsoft.com/office/drawing/2014/main" id="{5F7614B1-9238-174D-BAA0-CC08015B870B}"/>
              </a:ext>
            </a:extLst>
          </p:cNvPr>
          <p:cNvSpPr txBox="1"/>
          <p:nvPr/>
        </p:nvSpPr>
        <p:spPr>
          <a:xfrm>
            <a:off x="7023346" y="5602137"/>
            <a:ext cx="901249" cy="83678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Multirraciales</a:t>
            </a:r>
          </a:p>
        </p:txBody>
      </p:sp>
      <p:sp>
        <p:nvSpPr>
          <p:cNvPr id="15" name="TextBox 14">
            <a:extLst>
              <a:ext uri="{FF2B5EF4-FFF2-40B4-BE49-F238E27FC236}">
                <a16:creationId xmlns:a16="http://schemas.microsoft.com/office/drawing/2014/main" id="{CB948462-244F-6046-9E10-7DAC496952FB}"/>
              </a:ext>
            </a:extLst>
          </p:cNvPr>
          <p:cNvSpPr txBox="1"/>
          <p:nvPr/>
        </p:nvSpPr>
        <p:spPr>
          <a:xfrm>
            <a:off x="7924595" y="5587710"/>
            <a:ext cx="774795" cy="77990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Otros</a:t>
            </a:r>
          </a:p>
        </p:txBody>
      </p:sp>
      <p:sp>
        <p:nvSpPr>
          <p:cNvPr id="16" name="TextBox 15">
            <a:extLst>
              <a:ext uri="{FF2B5EF4-FFF2-40B4-BE49-F238E27FC236}">
                <a16:creationId xmlns:a16="http://schemas.microsoft.com/office/drawing/2014/main" id="{5CF24C30-0A17-E540-B1FE-03A47F2267F3}"/>
              </a:ext>
            </a:extLst>
          </p:cNvPr>
          <p:cNvSpPr txBox="1"/>
          <p:nvPr/>
        </p:nvSpPr>
        <p:spPr>
          <a:xfrm>
            <a:off x="1827041" y="5596892"/>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Hispanos o latinos</a:t>
            </a:r>
          </a:p>
        </p:txBody>
      </p:sp>
      <p:sp>
        <p:nvSpPr>
          <p:cNvPr id="17" name="TextBox 16">
            <a:extLst>
              <a:ext uri="{FF2B5EF4-FFF2-40B4-BE49-F238E27FC236}">
                <a16:creationId xmlns:a16="http://schemas.microsoft.com/office/drawing/2014/main" id="{47EACE3E-BEAE-834E-8B78-44C5F5A824C4}"/>
              </a:ext>
            </a:extLst>
          </p:cNvPr>
          <p:cNvSpPr txBox="1"/>
          <p:nvPr/>
        </p:nvSpPr>
        <p:spPr>
          <a:xfrm>
            <a:off x="2779671" y="5602137"/>
            <a:ext cx="1063884" cy="60234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Negros o Afroamericanos</a:t>
            </a:r>
          </a:p>
        </p:txBody>
      </p:sp>
      <p:sp>
        <p:nvSpPr>
          <p:cNvPr id="19" name="TextBox 18">
            <a:extLst>
              <a:ext uri="{FF2B5EF4-FFF2-40B4-BE49-F238E27FC236}">
                <a16:creationId xmlns:a16="http://schemas.microsoft.com/office/drawing/2014/main" id="{CBCEE5EE-3516-8B48-B946-3A62BC882A0A}"/>
              </a:ext>
            </a:extLst>
          </p:cNvPr>
          <p:cNvSpPr txBox="1"/>
          <p:nvPr/>
        </p:nvSpPr>
        <p:spPr>
          <a:xfrm>
            <a:off x="3867245" y="5614440"/>
            <a:ext cx="90124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s-ES" sz="1200" dirty="0">
                <a:solidFill>
                  <a:schemeClr val="bg2">
                    <a:lumMod val="50000"/>
                  </a:schemeClr>
                </a:solidFill>
              </a:rPr>
              <a:t>Asiáticos</a:t>
            </a:r>
          </a:p>
        </p:txBody>
      </p:sp>
      <p:sp>
        <p:nvSpPr>
          <p:cNvPr id="20" name="TextBox 19">
            <a:extLst>
              <a:ext uri="{FF2B5EF4-FFF2-40B4-BE49-F238E27FC236}">
                <a16:creationId xmlns:a16="http://schemas.microsoft.com/office/drawing/2014/main" id="{EEED651D-F41C-DF48-A36D-F05AFF74190F}"/>
              </a:ext>
            </a:extLst>
          </p:cNvPr>
          <p:cNvSpPr txBox="1"/>
          <p:nvPr/>
        </p:nvSpPr>
        <p:spPr>
          <a:xfrm>
            <a:off x="8808187" y="3810825"/>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s-ES" sz="1600" b="1" dirty="0">
                <a:solidFill>
                  <a:schemeClr val="tx1">
                    <a:lumMod val="75000"/>
                    <a:lumOff val="25000"/>
                  </a:schemeClr>
                </a:solidFill>
              </a:rPr>
              <a:t>Mujeres</a:t>
            </a:r>
          </a:p>
          <a:p>
            <a:pPr algn="ctr">
              <a:spcBef>
                <a:spcPts val="300"/>
              </a:spcBef>
              <a:spcAft>
                <a:spcPts val="300"/>
              </a:spcAft>
              <a:buNone/>
            </a:pPr>
            <a:r>
              <a:rPr lang="es-ES" sz="1600" b="1" dirty="0">
                <a:solidFill>
                  <a:schemeClr val="tx1">
                    <a:lumMod val="75000"/>
                    <a:lumOff val="25000"/>
                  </a:schemeClr>
                </a:solidFill>
              </a:rPr>
              <a:t>47%</a:t>
            </a:r>
          </a:p>
        </p:txBody>
      </p:sp>
      <p:sp>
        <p:nvSpPr>
          <p:cNvPr id="21" name="TextBox 20">
            <a:extLst>
              <a:ext uri="{FF2B5EF4-FFF2-40B4-BE49-F238E27FC236}">
                <a16:creationId xmlns:a16="http://schemas.microsoft.com/office/drawing/2014/main" id="{902BE28D-6B6E-884F-87A2-01501C8DD428}"/>
              </a:ext>
            </a:extLst>
          </p:cNvPr>
          <p:cNvSpPr txBox="1"/>
          <p:nvPr/>
        </p:nvSpPr>
        <p:spPr>
          <a:xfrm>
            <a:off x="10170123" y="379012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s-ES" sz="1600" b="1" dirty="0">
                <a:solidFill>
                  <a:schemeClr val="tx1">
                    <a:lumMod val="75000"/>
                    <a:lumOff val="25000"/>
                  </a:schemeClr>
                </a:solidFill>
              </a:rPr>
              <a:t>Hombres</a:t>
            </a:r>
          </a:p>
          <a:p>
            <a:pPr algn="ctr">
              <a:spcBef>
                <a:spcPts val="300"/>
              </a:spcBef>
              <a:spcAft>
                <a:spcPts val="300"/>
              </a:spcAft>
              <a:buNone/>
            </a:pPr>
            <a:r>
              <a:rPr lang="es-ES" sz="1600" b="1" dirty="0">
                <a:solidFill>
                  <a:schemeClr val="tx1">
                    <a:lumMod val="75000"/>
                    <a:lumOff val="25000"/>
                  </a:schemeClr>
                </a:solidFill>
              </a:rPr>
              <a:t>53%</a:t>
            </a:r>
          </a:p>
        </p:txBody>
      </p:sp>
      <p:sp>
        <p:nvSpPr>
          <p:cNvPr id="22" name="TextBox 13">
            <a:extLst>
              <a:ext uri="{FF2B5EF4-FFF2-40B4-BE49-F238E27FC236}">
                <a16:creationId xmlns:a16="http://schemas.microsoft.com/office/drawing/2014/main" id="{1297CF2B-5539-4742-AD5A-D2B7D00A9666}"/>
              </a:ext>
            </a:extLst>
          </p:cNvPr>
          <p:cNvSpPr txBox="1"/>
          <p:nvPr/>
        </p:nvSpPr>
        <p:spPr>
          <a:xfrm>
            <a:off x="6975673" y="2862760"/>
            <a:ext cx="1183865" cy="49236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s-ES" sz="1400" dirty="0">
                <a:solidFill>
                  <a:schemeClr val="bg2">
                    <a:lumMod val="50000"/>
                  </a:schemeClr>
                </a:solidFill>
              </a:rPr>
              <a:t>Participantes del estudio</a:t>
            </a:r>
          </a:p>
        </p:txBody>
      </p:sp>
      <p:sp>
        <p:nvSpPr>
          <p:cNvPr id="23" name="TextBox 13">
            <a:extLst>
              <a:ext uri="{FF2B5EF4-FFF2-40B4-BE49-F238E27FC236}">
                <a16:creationId xmlns:a16="http://schemas.microsoft.com/office/drawing/2014/main" id="{332DB79D-6CEB-41B0-8EB6-D72908B1BCA7}"/>
              </a:ext>
            </a:extLst>
          </p:cNvPr>
          <p:cNvSpPr txBox="1"/>
          <p:nvPr/>
        </p:nvSpPr>
        <p:spPr>
          <a:xfrm>
            <a:off x="6975673" y="3498278"/>
            <a:ext cx="1183865" cy="49236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s-ES" sz="1400" dirty="0">
                <a:solidFill>
                  <a:schemeClr val="bg2">
                    <a:lumMod val="50000"/>
                  </a:schemeClr>
                </a:solidFill>
              </a:rPr>
              <a:t>Población de Massachusetts</a:t>
            </a:r>
          </a:p>
        </p:txBody>
      </p:sp>
    </p:spTree>
    <p:extLst>
      <p:ext uri="{BB962C8B-B14F-4D97-AF65-F5344CB8AC3E}">
        <p14:creationId xmlns:p14="http://schemas.microsoft.com/office/powerpoint/2010/main" val="390066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54E9CD24-D0D2-4804-91D0-D2A0DB749D43}"/>
              </a:ext>
            </a:extLst>
          </p:cNvPr>
          <p:cNvPicPr>
            <a:picLocks noChangeAspect="1"/>
          </p:cNvPicPr>
          <p:nvPr/>
        </p:nvPicPr>
        <p:blipFill>
          <a:blip r:embed="rId3"/>
          <a:stretch>
            <a:fillRect/>
          </a:stretch>
        </p:blipFill>
        <p:spPr>
          <a:xfrm>
            <a:off x="359045" y="2574800"/>
            <a:ext cx="8516317" cy="3778386"/>
          </a:xfrm>
          <a:prstGeom prst="rect">
            <a:avLst/>
          </a:prstGeom>
        </p:spPr>
      </p:pic>
      <p:graphicFrame>
        <p:nvGraphicFramePr>
          <p:cNvPr id="18" name="Chart 9">
            <a:extLst>
              <a:ext uri="{FF2B5EF4-FFF2-40B4-BE49-F238E27FC236}">
                <a16:creationId xmlns:a16="http://schemas.microsoft.com/office/drawing/2014/main" id="{96B1775E-D2A1-47CB-BC35-A2985EE83FC0}"/>
              </a:ext>
            </a:extLst>
          </p:cNvPr>
          <p:cNvGraphicFramePr>
            <a:graphicFrameLocks/>
          </p:cNvGraphicFramePr>
          <p:nvPr>
            <p:extLst>
              <p:ext uri="{D42A27DB-BD31-4B8C-83A1-F6EECF244321}">
                <p14:modId xmlns:p14="http://schemas.microsoft.com/office/powerpoint/2010/main" val="4156618800"/>
              </p:ext>
            </p:extLst>
          </p:nvPr>
        </p:nvGraphicFramePr>
        <p:xfrm>
          <a:off x="8321249" y="2485585"/>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9">
            <a:extLst>
              <a:ext uri="{FF2B5EF4-FFF2-40B4-BE49-F238E27FC236}">
                <a16:creationId xmlns:a16="http://schemas.microsoft.com/office/drawing/2014/main" id="{550432F7-AEA9-45DE-A798-BF84905DAF65}"/>
              </a:ext>
            </a:extLst>
          </p:cNvPr>
          <p:cNvSpPr txBox="1"/>
          <p:nvPr/>
        </p:nvSpPr>
        <p:spPr>
          <a:xfrm>
            <a:off x="8734954" y="3903162"/>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s-ES" sz="1600" b="1" dirty="0">
                <a:solidFill>
                  <a:schemeClr val="tx1">
                    <a:lumMod val="75000"/>
                    <a:lumOff val="25000"/>
                  </a:schemeClr>
                </a:solidFill>
              </a:rPr>
              <a:t>Mujeres</a:t>
            </a:r>
          </a:p>
          <a:p>
            <a:pPr algn="ctr">
              <a:spcBef>
                <a:spcPts val="300"/>
              </a:spcBef>
              <a:spcAft>
                <a:spcPts val="300"/>
              </a:spcAft>
              <a:buNone/>
            </a:pPr>
            <a:r>
              <a:rPr lang="es-ES" sz="1600" b="1" dirty="0">
                <a:solidFill>
                  <a:schemeClr val="tx1">
                    <a:lumMod val="75000"/>
                    <a:lumOff val="25000"/>
                  </a:schemeClr>
                </a:solidFill>
              </a:rPr>
              <a:t>45%</a:t>
            </a:r>
          </a:p>
        </p:txBody>
      </p:sp>
      <p:sp>
        <p:nvSpPr>
          <p:cNvPr id="20" name="TextBox 20">
            <a:extLst>
              <a:ext uri="{FF2B5EF4-FFF2-40B4-BE49-F238E27FC236}">
                <a16:creationId xmlns:a16="http://schemas.microsoft.com/office/drawing/2014/main" id="{708193FE-F5D4-4F34-9EAC-9E12199C663B}"/>
              </a:ext>
            </a:extLst>
          </p:cNvPr>
          <p:cNvSpPr txBox="1"/>
          <p:nvPr/>
        </p:nvSpPr>
        <p:spPr>
          <a:xfrm>
            <a:off x="10096890" y="3882458"/>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s-ES" sz="1600" b="1" dirty="0">
                <a:solidFill>
                  <a:schemeClr val="tx1">
                    <a:lumMod val="75000"/>
                    <a:lumOff val="25000"/>
                  </a:schemeClr>
                </a:solidFill>
              </a:rPr>
              <a:t>Hombres</a:t>
            </a:r>
          </a:p>
          <a:p>
            <a:pPr algn="ctr">
              <a:spcBef>
                <a:spcPts val="300"/>
              </a:spcBef>
              <a:spcAft>
                <a:spcPts val="300"/>
              </a:spcAft>
              <a:buNone/>
            </a:pPr>
            <a:r>
              <a:rPr lang="es-ES" sz="1600" b="1" dirty="0">
                <a:solidFill>
                  <a:schemeClr val="tx1">
                    <a:lumMod val="75000"/>
                    <a:lumOff val="25000"/>
                  </a:schemeClr>
                </a:solidFill>
              </a:rPr>
              <a:t>55%</a:t>
            </a:r>
          </a:p>
        </p:txBody>
      </p:sp>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1200329"/>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La seguridad de la vacuna Janssen (Johnson &amp; Johnson) se evaluó en 43.783 personas de 18 años o más en los Estados Unidos, Brasil, Sudáfrica, Colombia, Argentina, Perú, Chile y México.</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¿En quiénes se probó la vacuna de Johnson &amp; Johnson?</a:t>
            </a:r>
          </a:p>
        </p:txBody>
      </p:sp>
      <p:sp>
        <p:nvSpPr>
          <p:cNvPr id="9" name="TextBox 8">
            <a:extLst>
              <a:ext uri="{FF2B5EF4-FFF2-40B4-BE49-F238E27FC236}">
                <a16:creationId xmlns:a16="http://schemas.microsoft.com/office/drawing/2014/main" id="{8B3E2CA3-CAB6-4029-B74E-AEC3FDB6BFAB}"/>
              </a:ext>
            </a:extLst>
          </p:cNvPr>
          <p:cNvSpPr txBox="1"/>
          <p:nvPr/>
        </p:nvSpPr>
        <p:spPr>
          <a:xfrm>
            <a:off x="1011889" y="5803108"/>
            <a:ext cx="639630" cy="271362"/>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n-US" sz="1050" dirty="0">
                <a:solidFill>
                  <a:schemeClr val="bg2">
                    <a:lumMod val="50000"/>
                  </a:schemeClr>
                </a:solidFill>
              </a:rPr>
              <a:t>Blancos</a:t>
            </a:r>
          </a:p>
        </p:txBody>
      </p:sp>
      <p:sp>
        <p:nvSpPr>
          <p:cNvPr id="10" name="TextBox 10">
            <a:extLst>
              <a:ext uri="{FF2B5EF4-FFF2-40B4-BE49-F238E27FC236}">
                <a16:creationId xmlns:a16="http://schemas.microsoft.com/office/drawing/2014/main" id="{CC3F0ACE-B29F-4708-AB00-4235EBF30DD9}"/>
              </a:ext>
            </a:extLst>
          </p:cNvPr>
          <p:cNvSpPr txBox="1"/>
          <p:nvPr/>
        </p:nvSpPr>
        <p:spPr>
          <a:xfrm>
            <a:off x="4791929" y="5803109"/>
            <a:ext cx="1108565" cy="55007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050" dirty="0">
                <a:solidFill>
                  <a:schemeClr val="bg2">
                    <a:lumMod val="50000"/>
                  </a:schemeClr>
                </a:solidFill>
              </a:rPr>
              <a:t>Indio-Americanos o nativos de Alaska</a:t>
            </a:r>
          </a:p>
        </p:txBody>
      </p:sp>
      <p:sp>
        <p:nvSpPr>
          <p:cNvPr id="11" name="TextBox 11">
            <a:extLst>
              <a:ext uri="{FF2B5EF4-FFF2-40B4-BE49-F238E27FC236}">
                <a16:creationId xmlns:a16="http://schemas.microsoft.com/office/drawing/2014/main" id="{55E6A83D-1954-49EB-A6D9-595A7EF78FDB}"/>
              </a:ext>
            </a:extLst>
          </p:cNvPr>
          <p:cNvSpPr txBox="1"/>
          <p:nvPr/>
        </p:nvSpPr>
        <p:spPr>
          <a:xfrm>
            <a:off x="5900495" y="5815281"/>
            <a:ext cx="995679" cy="62363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050" dirty="0">
                <a:solidFill>
                  <a:schemeClr val="bg2">
                    <a:lumMod val="50000"/>
                  </a:schemeClr>
                </a:solidFill>
              </a:rPr>
              <a:t>Nativos de Hawái u otras Islas del Pacífico</a:t>
            </a:r>
          </a:p>
        </p:txBody>
      </p:sp>
      <p:sp>
        <p:nvSpPr>
          <p:cNvPr id="12" name="TextBox 13">
            <a:extLst>
              <a:ext uri="{FF2B5EF4-FFF2-40B4-BE49-F238E27FC236}">
                <a16:creationId xmlns:a16="http://schemas.microsoft.com/office/drawing/2014/main" id="{839CE4BB-E003-4E14-AAE1-E76C271EF03D}"/>
              </a:ext>
            </a:extLst>
          </p:cNvPr>
          <p:cNvSpPr txBox="1"/>
          <p:nvPr/>
        </p:nvSpPr>
        <p:spPr>
          <a:xfrm>
            <a:off x="6945225" y="5830690"/>
            <a:ext cx="893766" cy="38411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050" dirty="0">
                <a:solidFill>
                  <a:schemeClr val="bg2">
                    <a:lumMod val="50000"/>
                  </a:schemeClr>
                </a:solidFill>
              </a:rPr>
              <a:t>Multi-  rraciales</a:t>
            </a:r>
          </a:p>
        </p:txBody>
      </p:sp>
      <p:sp>
        <p:nvSpPr>
          <p:cNvPr id="14" name="TextBox 15">
            <a:extLst>
              <a:ext uri="{FF2B5EF4-FFF2-40B4-BE49-F238E27FC236}">
                <a16:creationId xmlns:a16="http://schemas.microsoft.com/office/drawing/2014/main" id="{FE4D293C-BEFF-430B-8A40-CE1E6785656A}"/>
              </a:ext>
            </a:extLst>
          </p:cNvPr>
          <p:cNvSpPr txBox="1"/>
          <p:nvPr/>
        </p:nvSpPr>
        <p:spPr>
          <a:xfrm>
            <a:off x="1897224" y="5812195"/>
            <a:ext cx="88951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050" dirty="0">
                <a:solidFill>
                  <a:schemeClr val="bg2">
                    <a:lumMod val="50000"/>
                  </a:schemeClr>
                </a:solidFill>
              </a:rPr>
              <a:t>Hispanos o Latinos</a:t>
            </a:r>
          </a:p>
        </p:txBody>
      </p:sp>
      <p:sp>
        <p:nvSpPr>
          <p:cNvPr id="15" name="TextBox 16">
            <a:extLst>
              <a:ext uri="{FF2B5EF4-FFF2-40B4-BE49-F238E27FC236}">
                <a16:creationId xmlns:a16="http://schemas.microsoft.com/office/drawing/2014/main" id="{12472199-B720-442B-B8B2-D2C45C1DE4D4}"/>
              </a:ext>
            </a:extLst>
          </p:cNvPr>
          <p:cNvSpPr txBox="1"/>
          <p:nvPr/>
        </p:nvSpPr>
        <p:spPr>
          <a:xfrm>
            <a:off x="2864216" y="5809630"/>
            <a:ext cx="995678" cy="66294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050" dirty="0">
                <a:solidFill>
                  <a:schemeClr val="bg2">
                    <a:lumMod val="50000"/>
                  </a:schemeClr>
                </a:solidFill>
              </a:rPr>
              <a:t>Negros o Afroame- ricanos</a:t>
            </a:r>
          </a:p>
        </p:txBody>
      </p:sp>
      <p:sp>
        <p:nvSpPr>
          <p:cNvPr id="16" name="TextBox 18">
            <a:extLst>
              <a:ext uri="{FF2B5EF4-FFF2-40B4-BE49-F238E27FC236}">
                <a16:creationId xmlns:a16="http://schemas.microsoft.com/office/drawing/2014/main" id="{DED1BF47-7218-4DDC-B498-4D1079B5C326}"/>
              </a:ext>
            </a:extLst>
          </p:cNvPr>
          <p:cNvSpPr txBox="1"/>
          <p:nvPr/>
        </p:nvSpPr>
        <p:spPr>
          <a:xfrm>
            <a:off x="3993063" y="5837829"/>
            <a:ext cx="705517"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050" dirty="0">
                <a:solidFill>
                  <a:schemeClr val="bg2">
                    <a:lumMod val="50000"/>
                  </a:schemeClr>
                </a:solidFill>
              </a:rPr>
              <a:t>Asiáticos</a:t>
            </a:r>
          </a:p>
        </p:txBody>
      </p:sp>
      <p:sp>
        <p:nvSpPr>
          <p:cNvPr id="17" name="TextBox 8">
            <a:extLst>
              <a:ext uri="{FF2B5EF4-FFF2-40B4-BE49-F238E27FC236}">
                <a16:creationId xmlns:a16="http://schemas.microsoft.com/office/drawing/2014/main" id="{0926605B-DF79-47B5-9F05-9A993556AB8D}"/>
              </a:ext>
            </a:extLst>
          </p:cNvPr>
          <p:cNvSpPr txBox="1"/>
          <p:nvPr/>
        </p:nvSpPr>
        <p:spPr>
          <a:xfrm>
            <a:off x="7883473" y="5804536"/>
            <a:ext cx="706334" cy="668762"/>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n-US" sz="1050" dirty="0">
                <a:solidFill>
                  <a:schemeClr val="bg2">
                    <a:lumMod val="50000"/>
                  </a:schemeClr>
                </a:solidFill>
              </a:rPr>
              <a:t>Otros</a:t>
            </a:r>
          </a:p>
        </p:txBody>
      </p:sp>
      <p:sp>
        <p:nvSpPr>
          <p:cNvPr id="22" name="TextBox 13">
            <a:extLst>
              <a:ext uri="{FF2B5EF4-FFF2-40B4-BE49-F238E27FC236}">
                <a16:creationId xmlns:a16="http://schemas.microsoft.com/office/drawing/2014/main" id="{994B20D7-3D5C-4FCE-9EC4-B0B6109DC46D}"/>
              </a:ext>
            </a:extLst>
          </p:cNvPr>
          <p:cNvSpPr txBox="1"/>
          <p:nvPr/>
        </p:nvSpPr>
        <p:spPr>
          <a:xfrm>
            <a:off x="6908599" y="3120904"/>
            <a:ext cx="1183865" cy="49236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s-ES" sz="1400" dirty="0">
                <a:solidFill>
                  <a:schemeClr val="bg2">
                    <a:lumMod val="50000"/>
                  </a:schemeClr>
                </a:solidFill>
              </a:rPr>
              <a:t>Participantes del estudio</a:t>
            </a:r>
          </a:p>
        </p:txBody>
      </p:sp>
      <p:sp>
        <p:nvSpPr>
          <p:cNvPr id="23" name="TextBox 13">
            <a:extLst>
              <a:ext uri="{FF2B5EF4-FFF2-40B4-BE49-F238E27FC236}">
                <a16:creationId xmlns:a16="http://schemas.microsoft.com/office/drawing/2014/main" id="{2D4031B2-F9BC-447F-9E3C-CA757C31E23B}"/>
              </a:ext>
            </a:extLst>
          </p:cNvPr>
          <p:cNvSpPr txBox="1"/>
          <p:nvPr/>
        </p:nvSpPr>
        <p:spPr>
          <a:xfrm>
            <a:off x="6908599" y="3756422"/>
            <a:ext cx="1183865" cy="49236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s-ES" sz="1400" dirty="0">
                <a:solidFill>
                  <a:schemeClr val="bg2">
                    <a:lumMod val="50000"/>
                  </a:schemeClr>
                </a:solidFill>
              </a:rPr>
              <a:t>Población de Massachusetts</a:t>
            </a:r>
          </a:p>
        </p:txBody>
      </p:sp>
    </p:spTree>
    <p:extLst>
      <p:ext uri="{BB962C8B-B14F-4D97-AF65-F5344CB8AC3E}">
        <p14:creationId xmlns:p14="http://schemas.microsoft.com/office/powerpoint/2010/main" val="235356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93784" y="326158"/>
            <a:ext cx="12013375" cy="477054"/>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100" dirty="0">
                <a:latin typeface="Calibri" panose="020F0502020204030204" pitchFamily="34" charset="0"/>
                <a:cs typeface="Calibri" panose="020F0502020204030204" pitchFamily="34" charset="0"/>
              </a:rPr>
              <a:t>¿Alguien que tiene alergias debería recibir la vacuna contra el COVID-19?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23867"/>
            <a:ext cx="11356939" cy="5632311"/>
          </a:xfrm>
          <a:prstGeom prst="rect">
            <a:avLst/>
          </a:prstGeom>
        </p:spPr>
        <p:txBody>
          <a:bodyPr wrap="square">
            <a:spAutoFit/>
          </a:bodyPr>
          <a:lstStyle/>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Usted </a:t>
            </a:r>
            <a:r>
              <a:rPr lang="es-ES" sz="2400" b="1" dirty="0">
                <a:latin typeface="Calibri" panose="020F0502020204030204" pitchFamily="34" charset="0"/>
                <a:cs typeface="Calibri" panose="020F0502020204030204" pitchFamily="34" charset="0"/>
              </a:rPr>
              <a:t>no</a:t>
            </a:r>
            <a:r>
              <a:rPr lang="es-ES" sz="2400" dirty="0">
                <a:latin typeface="Calibri" panose="020F0502020204030204" pitchFamily="34" charset="0"/>
                <a:cs typeface="Calibri" panose="020F0502020204030204" pitchFamily="34" charset="0"/>
              </a:rPr>
              <a:t> debería recibir las vacunas contra el COVID-19 si tiene antecedentes de reacciones alérgicas graves (también conocidas como «anafilaxis») a cualquiera de los ingredientes utilizados en la vacuna.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Las vacunas no contienen huevo, gelatina, conservantes ni látex. Puede encontrar las listas de ingredientes en:</a:t>
            </a:r>
          </a:p>
          <a:p>
            <a:pPr marL="914400" lvl="1" indent="-34290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Pfizer/</a:t>
            </a:r>
            <a:r>
              <a:rPr lang="es-ES" sz="2400" dirty="0" err="1">
                <a:latin typeface="Calibri" panose="020F0502020204030204" pitchFamily="34" charset="0"/>
                <a:cs typeface="Calibri" panose="020F0502020204030204" pitchFamily="34" charset="0"/>
              </a:rPr>
              <a:t>Comirnaty</a:t>
            </a:r>
            <a:r>
              <a:rPr lang="es-ES" sz="2400" dirty="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hlinkClick r:id="rId3"/>
              </a:rPr>
              <a:t>https://www.fda.gov/media/144414/download</a:t>
            </a:r>
            <a:r>
              <a:rPr lang="es-ES" sz="2400" dirty="0">
                <a:latin typeface="Calibri" panose="020F0502020204030204" pitchFamily="34" charset="0"/>
                <a:cs typeface="Calibri" panose="020F0502020204030204" pitchFamily="34" charset="0"/>
              </a:rPr>
              <a:t> (pág. 3)</a:t>
            </a:r>
          </a:p>
          <a:p>
            <a:pPr marL="914400" lvl="1" indent="-34290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Moderna: </a:t>
            </a:r>
            <a:r>
              <a:rPr lang="es-ES" sz="2400" dirty="0">
                <a:latin typeface="Calibri" panose="020F0502020204030204" pitchFamily="34" charset="0"/>
                <a:cs typeface="Calibri" panose="020F0502020204030204" pitchFamily="34" charset="0"/>
                <a:hlinkClick r:id="rId4"/>
              </a:rPr>
              <a:t>https://www.fda.gov/media/144638/download</a:t>
            </a:r>
            <a:r>
              <a:rPr lang="es-ES" sz="2400" dirty="0">
                <a:latin typeface="Calibri" panose="020F0502020204030204" pitchFamily="34" charset="0"/>
                <a:cs typeface="Calibri" panose="020F0502020204030204" pitchFamily="34" charset="0"/>
              </a:rPr>
              <a:t> (pág. 2)</a:t>
            </a:r>
          </a:p>
          <a:p>
            <a:pPr marL="914400" lvl="1" indent="-34290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Janssen (Johnson &amp; Johnson): </a:t>
            </a:r>
            <a:r>
              <a:rPr lang="es-ES" sz="2400" dirty="0">
                <a:latin typeface="Calibri" panose="020F0502020204030204" pitchFamily="34" charset="0"/>
                <a:cs typeface="Calibri" panose="020F0502020204030204" pitchFamily="34" charset="0"/>
                <a:hlinkClick r:id="rId5"/>
              </a:rPr>
              <a:t>https://www.fda.gov/media/146305/download</a:t>
            </a:r>
            <a:r>
              <a:rPr lang="es-ES" sz="2400" dirty="0">
                <a:latin typeface="Calibri" panose="020F0502020204030204" pitchFamily="34" charset="0"/>
                <a:cs typeface="Calibri" panose="020F0502020204030204" pitchFamily="34" charset="0"/>
              </a:rPr>
              <a:t> (pág. 2)</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Si usted tiene antecedentes de reacciones alérgicas graves a alguna otra cosa que no se encuentre en la vacuna (como la mantequilla de maní), hable con su proveedor de cuidados de la salud antes de recibir la vacuna.</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Quisiera tener un bebé en algún momento. </a:t>
            </a:r>
            <a:br>
              <a:rPr lang="es-ES" sz="3200" dirty="0">
                <a:latin typeface="Calibri" panose="020F0502020204030204" pitchFamily="34" charset="0"/>
                <a:cs typeface="Calibri" panose="020F0502020204030204" pitchFamily="34" charset="0"/>
              </a:rPr>
            </a:br>
            <a:r>
              <a:rPr lang="es-ES" sz="3200" dirty="0">
                <a:latin typeface="Calibri" panose="020F0502020204030204" pitchFamily="34" charset="0"/>
                <a:cs typeface="Calibri" panose="020F0502020204030204" pitchFamily="34" charset="0"/>
              </a:rPr>
              <a:t>¿Es seguro que yo reciba la vacuna contra el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785652"/>
          </a:xfrm>
          <a:prstGeom prst="rect">
            <a:avLst/>
          </a:prstGeom>
        </p:spPr>
        <p:txBody>
          <a:bodyPr wrap="square">
            <a:spAutoFit/>
          </a:bodyPr>
          <a:lstStyle/>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Sí.</a:t>
            </a:r>
            <a:r>
              <a:rPr lang="es-ES" sz="2400" b="1" dirty="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Los</a:t>
            </a:r>
            <a:r>
              <a:rPr lang="es-E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CDC recomiendan la vacuna contra el COVID-19 para las personas que están intentando concebir ahora o planean intentarlo en el futuro</a:t>
            </a:r>
            <a:r>
              <a:rPr lang="es-ES" sz="2400" dirty="0">
                <a:latin typeface="Calibri" panose="020F0502020204030204" pitchFamily="34" charset="0"/>
                <a:cs typeface="Calibri" panose="020F0502020204030204" pitchFamily="34" charset="0"/>
              </a:rPr>
              <a:t>. </a:t>
            </a:r>
          </a:p>
          <a:p>
            <a:endParaRPr lang="en-US"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No existe evidencia de que los anticuerpos que se producen tras la colocación de la vacuna contra el COVID-19 o de que los componentes de la vacuna ocasionen problemas</a:t>
            </a:r>
            <a:r>
              <a:rPr lang="es-ES" sz="2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No hay evidencia de que los problemas de fertilidad en mujeres u hombres sean un efecto secundario de ninguna vacuna. </a:t>
            </a:r>
          </a:p>
          <a:p>
            <a:r>
              <a:rPr lang="es-ES" sz="2400" dirty="0"/>
              <a:t> </a:t>
            </a:r>
          </a:p>
        </p:txBody>
      </p:sp>
    </p:spTree>
    <p:extLst>
      <p:ext uri="{BB962C8B-B14F-4D97-AF65-F5344CB8AC3E}">
        <p14:creationId xmlns:p14="http://schemas.microsoft.com/office/powerpoint/2010/main" val="147724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0"/>
            <a:ext cx="12013375"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¿Una persona embarazada o amamantando </a:t>
            </a:r>
          </a:p>
          <a:p>
            <a:pPr algn="ctr"/>
            <a:r>
              <a:rPr lang="es-ES" sz="3200" dirty="0">
                <a:latin typeface="Calibri" panose="020F0502020204030204" pitchFamily="34" charset="0"/>
                <a:cs typeface="Calibri" panose="020F0502020204030204" pitchFamily="34" charset="0"/>
              </a:rPr>
              <a:t>puede recibir la vacuna contra el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58749"/>
            <a:ext cx="11160435" cy="3785652"/>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Sí.</a:t>
            </a: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Los CDC y el Colegio Estadounidense de Obstetras y Ginecólogos recomiendan la vacuna contra el COVID-19 a personas embarazadas y que estén amamantando. </a:t>
            </a: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a:t>
            </a:r>
            <a:r>
              <a:rPr lang="en-US" sz="2400" dirty="0">
                <a:latin typeface="Calibri" panose="020F0502020204030204" pitchFamily="34" charset="0"/>
                <a:cs typeface="Calibri" panose="020F0502020204030204" pitchFamily="34" charset="0"/>
              </a:rPr>
              <a:t>os beneficios de recibir la vacuna contra el COVID-19 superan cualquier riesgo conocido o posible de la vacunación durante el embarazo</a:t>
            </a:r>
            <a:r>
              <a:rPr lang="es-E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Enfermarse con COVID-19 durante el embarazo aumenta el riesgo de enfermedad grave y de nacimiento antes de término.</a:t>
            </a: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Vacunarse es una elección personal para mujeres embarazadas o amamantando. Si tiene preguntas, consulte con su proveedor de atención médica. </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2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es-ES" sz="3200" b="1" dirty="0">
                <a:latin typeface="+mn-lt"/>
              </a:rPr>
              <a:t>Instrucciones para usar esta guía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032958"/>
            <a:ext cx="11343861" cy="5515946"/>
          </a:xfrm>
        </p:spPr>
        <p:txBody>
          <a:bodyPr>
            <a:normAutofit fontScale="92500" lnSpcReduction="20000"/>
          </a:bodyPr>
          <a:lstStyle/>
          <a:p>
            <a:pPr>
              <a:lnSpc>
                <a:spcPct val="110000"/>
              </a:lnSpc>
            </a:pPr>
            <a:r>
              <a:rPr lang="es-ES" sz="2600" dirty="0"/>
              <a:t>Esta guía está dirigida a proveedores, grupos de la comunidad y otras entidades para organizar reuniones locales o foros sobre la vacuna contra el COVID-19, con el objetivo de incrementar la confianza en la vacuna.  </a:t>
            </a:r>
          </a:p>
          <a:p>
            <a:pPr>
              <a:lnSpc>
                <a:spcPct val="110000"/>
              </a:lnSpc>
            </a:pPr>
            <a:r>
              <a:rPr lang="es-ES" sz="2600" dirty="0"/>
              <a:t>Se incluye información del Departamento de Salud Pública de Massachusetts (DPH, por sus siglas en inglés) en respuesta a las preguntas habituales y se busca fomentar el debate y las consultas. </a:t>
            </a:r>
          </a:p>
          <a:p>
            <a:pPr>
              <a:lnSpc>
                <a:spcPct val="110000"/>
              </a:lnSpc>
            </a:pPr>
            <a:r>
              <a:rPr lang="es-ES" sz="2600" dirty="0"/>
              <a:t>Se ofrecen temas adicionales de discusión en la sección de notas de cada página.</a:t>
            </a:r>
          </a:p>
          <a:p>
            <a:pPr>
              <a:lnSpc>
                <a:spcPct val="110000"/>
              </a:lnSpc>
            </a:pPr>
            <a:r>
              <a:rPr lang="es-ES" sz="2600" dirty="0"/>
              <a:t>Usted puede usar una parte o todo el contenido en función de los intereses y las necesidades de su comunidad. </a:t>
            </a:r>
          </a:p>
          <a:p>
            <a:pPr marL="731520" lvl="1" indent="-365760">
              <a:lnSpc>
                <a:spcPct val="110000"/>
              </a:lnSpc>
              <a:buFont typeface="Courier New" panose="02070309020205020404" pitchFamily="49" charset="0"/>
              <a:buChar char="o"/>
            </a:pPr>
            <a:r>
              <a:rPr lang="es-ES" sz="2600" dirty="0"/>
              <a:t>Puede encontrar información adicional para su foro en </a:t>
            </a:r>
            <a:r>
              <a:rPr lang="es-ES" sz="2600" dirty="0">
                <a:hlinkClick r:id="rId3"/>
              </a:rPr>
              <a:t>https://www.mass.gov/covid-19-vaccine-in-massachusetts</a:t>
            </a:r>
            <a:r>
              <a:rPr lang="es-ES" sz="2600" dirty="0"/>
              <a:t> </a:t>
            </a:r>
          </a:p>
          <a:p>
            <a:pPr>
              <a:lnSpc>
                <a:spcPct val="110000"/>
              </a:lnSpc>
            </a:pPr>
            <a:r>
              <a:rPr lang="es-ES" sz="2600" dirty="0"/>
              <a:t>Esta guía se actualizará de acuerdo a la nueva información sobre la vacuna contra el COVID-19 y los comentarios de los usuarios. </a:t>
            </a:r>
          </a:p>
          <a:p>
            <a:pPr>
              <a:lnSpc>
                <a:spcPct val="110000"/>
              </a:lnSpc>
            </a:pPr>
            <a:r>
              <a:rPr lang="es-ES" sz="2600" dirty="0">
                <a:solidFill>
                  <a:srgbClr val="FF0000"/>
                </a:solidFill>
              </a:rPr>
              <a:t>Por favor, elimine esta página antes de su foro.</a:t>
            </a:r>
          </a:p>
        </p:txBody>
      </p:sp>
    </p:spTree>
    <p:extLst>
      <p:ext uri="{BB962C8B-B14F-4D97-AF65-F5344CB8AC3E}">
        <p14:creationId xmlns:p14="http://schemas.microsoft.com/office/powerpoint/2010/main" val="349139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¿Las vacunas contra el COVID-19 son seguras para los niños?</a:t>
            </a:r>
          </a:p>
        </p:txBody>
      </p:sp>
      <p:sp>
        <p:nvSpPr>
          <p:cNvPr id="4" name="Rectangle 3">
            <a:extLst>
              <a:ext uri="{FF2B5EF4-FFF2-40B4-BE49-F238E27FC236}">
                <a16:creationId xmlns:a16="http://schemas.microsoft.com/office/drawing/2014/main" id="{FF069143-FE01-453C-934A-DAA4862AED31}"/>
              </a:ext>
            </a:extLst>
          </p:cNvPr>
          <p:cNvSpPr/>
          <p:nvPr/>
        </p:nvSpPr>
        <p:spPr>
          <a:xfrm>
            <a:off x="748273" y="1159186"/>
            <a:ext cx="5896103" cy="5262979"/>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Sí.</a:t>
            </a:r>
          </a:p>
          <a:p>
            <a:pPr marL="342900" indent="-342900">
              <a:buFont typeface="Arial" panose="020B0604020202020204" pitchFamily="34" charset="0"/>
              <a:buChar char="•"/>
            </a:pPr>
            <a:r>
              <a:rPr lang="es-MX" sz="2400" dirty="0">
                <a:latin typeface="Calibri" panose="020F0502020204030204" pitchFamily="34" charset="0"/>
                <a:cs typeface="Calibri" panose="020F0502020204030204" pitchFamily="34" charset="0"/>
              </a:rPr>
              <a:t>Los CDC recomiendan que todos los mayores de 5 años se vacunen contra el COVID-19.</a:t>
            </a:r>
          </a:p>
          <a:p>
            <a:pPr marL="342900" indent="-342900">
              <a:buFont typeface="Arial" panose="020B0604020202020204" pitchFamily="34" charset="0"/>
              <a:buChar char="•"/>
            </a:pPr>
            <a:r>
              <a:rPr lang="es-MX" sz="2400" dirty="0">
                <a:latin typeface="Calibri" panose="020F0502020204030204" pitchFamily="34" charset="0"/>
                <a:cs typeface="Calibri" panose="020F0502020204030204" pitchFamily="34" charset="0"/>
              </a:rPr>
              <a:t>Los científicos han realizado ensayos clínicos con miles de niños y han determinado que la vacuna es segura y eficaz.</a:t>
            </a: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La vacuna de Pfizer está autorizada para mayores de 5 años y tiene la aprobación completa para mayores de 16 años.</a:t>
            </a: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La vacuna de Moderna y la de Janssen (Johnson &amp; Johnson) están autorizadas para mayores de 18 años.</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6E755AF5-FC96-43AF-8A07-2DDE33E7872C}"/>
              </a:ext>
            </a:extLst>
          </p:cNvPr>
          <p:cNvPicPr preferRelativeResize="0"/>
          <p:nvPr/>
        </p:nvPicPr>
        <p:blipFill>
          <a:blip r:embed="rId3">
            <a:alphaModFix/>
          </a:blip>
          <a:stretch>
            <a:fillRect/>
          </a:stretch>
        </p:blipFill>
        <p:spPr>
          <a:xfrm>
            <a:off x="6847906" y="1293662"/>
            <a:ext cx="5224824" cy="3703098"/>
          </a:xfrm>
          <a:prstGeom prst="rect">
            <a:avLst/>
          </a:prstGeom>
          <a:noFill/>
          <a:ln>
            <a:noFill/>
          </a:ln>
        </p:spPr>
      </p:pic>
    </p:spTree>
    <p:extLst>
      <p:ext uri="{BB962C8B-B14F-4D97-AF65-F5344CB8AC3E}">
        <p14:creationId xmlns:p14="http://schemas.microsoft.com/office/powerpoint/2010/main" val="147051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¿Una vacuna contra el COVID-19 modificará mi ADN?</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4278094"/>
          </a:xfrm>
          <a:prstGeom prst="rect">
            <a:avLst/>
          </a:prstGeom>
        </p:spPr>
        <p:txBody>
          <a:bodyPr wrap="square">
            <a:spAutoFit/>
          </a:bodyPr>
          <a:lstStyle/>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No. Las vacunas contra el COVID-19 no modifican ni interactúan con su ADN en ningún modo.</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Las vacunas le enseñan a nuestro sistema inmunitario a luchar contra un virus específico.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Para lograrlo, la vacuna contra el COVID-19 no necesita ingresar al núcleo de las células, que es donde se almacena el ADN. Esto significa que la vacuna nunca interactúa con nuestro ADN en ningún modo y no tiene forma de modificarlo. </a:t>
            </a:r>
          </a:p>
          <a:p>
            <a:r>
              <a:rPr lang="es-ES" sz="2400" dirty="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2F77CEB-0EA0-4408-B9CA-8565A155B71B}"/>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
        <p:nvSpPr>
          <p:cNvPr id="3" name="CuadroTexto 2">
            <a:extLst>
              <a:ext uri="{FF2B5EF4-FFF2-40B4-BE49-F238E27FC236}">
                <a16:creationId xmlns:a16="http://schemas.microsoft.com/office/drawing/2014/main" id="{8DC0DFC7-ADB1-48FB-BDFE-E151C4E474C2}"/>
              </a:ext>
            </a:extLst>
          </p:cNvPr>
          <p:cNvSpPr txBox="1"/>
          <p:nvPr/>
        </p:nvSpPr>
        <p:spPr>
          <a:xfrm>
            <a:off x="721895" y="215806"/>
            <a:ext cx="10748210" cy="584775"/>
          </a:xfrm>
          <a:prstGeom prst="rect">
            <a:avLst/>
          </a:prstGeom>
          <a:noFill/>
        </p:spPr>
        <p:txBody>
          <a:bodyPr wrap="square" rtlCol="0">
            <a:spAutoFit/>
          </a:bodyPr>
          <a:lstStyle/>
          <a:p>
            <a:pPr algn="ctr"/>
            <a:r>
              <a:rPr lang="es-MX" sz="3200" b="1" dirty="0">
                <a:solidFill>
                  <a:schemeClr val="bg1"/>
                </a:solidFill>
              </a:rPr>
              <a:t>¿Las vacunas serán útiles contra las variantes del COVID-19?</a:t>
            </a:r>
          </a:p>
        </p:txBody>
      </p:sp>
      <p:sp>
        <p:nvSpPr>
          <p:cNvPr id="5" name="CuadroTexto 4">
            <a:extLst>
              <a:ext uri="{FF2B5EF4-FFF2-40B4-BE49-F238E27FC236}">
                <a16:creationId xmlns:a16="http://schemas.microsoft.com/office/drawing/2014/main" id="{4AB61A0A-EB88-4DA4-9741-9E805D865358}"/>
              </a:ext>
            </a:extLst>
          </p:cNvPr>
          <p:cNvSpPr txBox="1"/>
          <p:nvPr/>
        </p:nvSpPr>
        <p:spPr>
          <a:xfrm>
            <a:off x="721895" y="1379621"/>
            <a:ext cx="9641305" cy="3416320"/>
          </a:xfrm>
          <a:prstGeom prst="rect">
            <a:avLst/>
          </a:prstGeom>
          <a:noFill/>
        </p:spPr>
        <p:txBody>
          <a:bodyPr wrap="square" rtlCol="0">
            <a:spAutoFit/>
          </a:bodyPr>
          <a:lstStyle/>
          <a:p>
            <a:pPr marL="285750" indent="-285750">
              <a:buFont typeface="Arial" panose="020B0604020202020204" pitchFamily="34" charset="0"/>
              <a:buChar char="•"/>
            </a:pPr>
            <a:r>
              <a:rPr lang="es-MX" sz="2400" dirty="0"/>
              <a:t>Es normal que los virus cambien a medida que se propagan, y es habitual que surjan nuevas variantes.</a:t>
            </a:r>
          </a:p>
          <a:p>
            <a:endParaRPr lang="es-MX" sz="2400" dirty="0"/>
          </a:p>
          <a:p>
            <a:pPr marL="285750" indent="-285750">
              <a:buFont typeface="Arial" panose="020B0604020202020204" pitchFamily="34" charset="0"/>
              <a:buChar char="•"/>
            </a:pPr>
            <a:r>
              <a:rPr lang="es-MX" sz="2400" dirty="0"/>
              <a:t>Hasta ahora, los estudios sugieren que las vacunas ofrecen protección frente a las variantes conocidas (como Delta u </a:t>
            </a:r>
            <a:r>
              <a:rPr lang="es-MX" sz="2400" dirty="0" err="1"/>
              <a:t>Ómicron</a:t>
            </a:r>
            <a:r>
              <a:rPr lang="es-MX" sz="2400" dirty="0"/>
              <a:t>).</a:t>
            </a:r>
          </a:p>
          <a:p>
            <a:endParaRPr lang="es-MX" sz="2400" dirty="0"/>
          </a:p>
          <a:p>
            <a:pPr marL="285750" indent="-285750">
              <a:buFont typeface="Arial" panose="020B0604020202020204" pitchFamily="34" charset="0"/>
              <a:buChar char="•"/>
            </a:pPr>
            <a:r>
              <a:rPr lang="es-MX" sz="2400" dirty="0"/>
              <a:t>Incluso cuando una persona vacunada se infecta con </a:t>
            </a:r>
            <a:br>
              <a:rPr lang="es-MX" sz="2400" dirty="0"/>
            </a:br>
            <a:r>
              <a:rPr lang="es-MX" sz="2400" dirty="0"/>
              <a:t>COVID-19, dicha persona tiene una elevada protección para </a:t>
            </a:r>
            <a:br>
              <a:rPr lang="es-MX" sz="2400" dirty="0"/>
            </a:br>
            <a:r>
              <a:rPr lang="es-MX" sz="2400" dirty="0"/>
              <a:t>evitar la enfermedad grave y la muerte.</a:t>
            </a:r>
          </a:p>
        </p:txBody>
      </p:sp>
      <p:pic>
        <p:nvPicPr>
          <p:cNvPr id="6" name="Picture 3" descr="A picture of a virus and the spikes on its surface.">
            <a:extLst>
              <a:ext uri="{FF2B5EF4-FFF2-40B4-BE49-F238E27FC236}">
                <a16:creationId xmlns:a16="http://schemas.microsoft.com/office/drawing/2014/main" id="{5B53736D-B02B-476C-83A1-92E3CB406E87}"/>
              </a:ext>
            </a:extLst>
          </p:cNvPr>
          <p:cNvPicPr/>
          <p:nvPr/>
        </p:nvPicPr>
        <p:blipFill>
          <a:blip r:embed="rId3">
            <a:extLst>
              <a:ext uri="{28A0092B-C50C-407E-A947-70E740481C1C}">
                <a14:useLocalDpi xmlns:a14="http://schemas.microsoft.com/office/drawing/2010/main" val="0"/>
              </a:ext>
            </a:extLst>
          </a:blip>
          <a:stretch>
            <a:fillRect/>
          </a:stretch>
        </p:blipFill>
        <p:spPr>
          <a:xfrm>
            <a:off x="8756534" y="3505200"/>
            <a:ext cx="2933700" cy="2706370"/>
          </a:xfrm>
          <a:prstGeom prst="rect">
            <a:avLst/>
          </a:prstGeom>
        </p:spPr>
      </p:pic>
    </p:spTree>
    <p:extLst>
      <p:ext uri="{BB962C8B-B14F-4D97-AF65-F5344CB8AC3E}">
        <p14:creationId xmlns:p14="http://schemas.microsoft.com/office/powerpoint/2010/main" val="2462065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939B7-7591-4234-9F7C-D1F21DFE7E39}"/>
              </a:ext>
            </a:extLst>
          </p:cNvPr>
          <p:cNvSpPr>
            <a:spLocks noGrp="1"/>
          </p:cNvSpPr>
          <p:nvPr>
            <p:ph type="title"/>
          </p:nvPr>
        </p:nvSpPr>
        <p:spPr>
          <a:xfrm>
            <a:off x="819912" y="-134762"/>
            <a:ext cx="10515600" cy="1325563"/>
          </a:xfrm>
        </p:spPr>
        <p:txBody>
          <a:bodyPr/>
          <a:lstStyle/>
          <a:p>
            <a:r>
              <a:rPr lang="es-419" dirty="0"/>
              <a:t>¿Necesitaré una dosis de refuerzo?</a:t>
            </a:r>
            <a:endParaRPr lang="en-US" dirty="0"/>
          </a:p>
        </p:txBody>
      </p:sp>
      <p:sp>
        <p:nvSpPr>
          <p:cNvPr id="3" name="Marcador de contenido 2">
            <a:extLst>
              <a:ext uri="{FF2B5EF4-FFF2-40B4-BE49-F238E27FC236}">
                <a16:creationId xmlns:a16="http://schemas.microsoft.com/office/drawing/2014/main" id="{538460F1-26FF-4C84-A1D1-6720C9B447CB}"/>
              </a:ext>
            </a:extLst>
          </p:cNvPr>
          <p:cNvSpPr>
            <a:spLocks noGrp="1"/>
          </p:cNvSpPr>
          <p:nvPr>
            <p:ph idx="1"/>
          </p:nvPr>
        </p:nvSpPr>
        <p:spPr>
          <a:xfrm>
            <a:off x="548640" y="1190801"/>
            <a:ext cx="11137392" cy="4986162"/>
          </a:xfrm>
        </p:spPr>
        <p:txBody>
          <a:bodyPr>
            <a:normAutofit fontScale="92500" lnSpcReduction="20000"/>
          </a:bodyPr>
          <a:lstStyle/>
          <a:p>
            <a:r>
              <a:rPr lang="es-419" dirty="0"/>
              <a:t>Las vacunas contra el COVID-19 funcionan bien para prevenir una enfermedad grave, la hospitalización y la muerte. Sin embargo, los expertos en salud pública comenzaron a notar menos protección contra una enfermedad leve o moderada. </a:t>
            </a:r>
            <a:r>
              <a:rPr lang="es-MX" dirty="0"/>
              <a:t>Los refuerzos mantienen la eficacia de las vacunas durante más tiempo.</a:t>
            </a:r>
            <a:endParaRPr lang="es-419" dirty="0"/>
          </a:p>
          <a:p>
            <a:r>
              <a:rPr lang="es-MX" dirty="0"/>
              <a:t>Todas las personas mayores de 12 años pueden recibir una dosis de refuerzo si:</a:t>
            </a:r>
          </a:p>
          <a:p>
            <a:pPr lvl="1">
              <a:buFont typeface="Courier New" panose="02070309020205020404" pitchFamily="49" charset="0"/>
              <a:buChar char="o"/>
            </a:pPr>
            <a:r>
              <a:rPr lang="es-ES" sz="2800" b="1" dirty="0"/>
              <a:t>Pfizer y Moderna: </a:t>
            </a:r>
            <a:r>
              <a:rPr lang="es-ES" sz="2800" dirty="0"/>
              <a:t>han pasado al menos 5 meses desde la aplicación de la segunda dosis.</a:t>
            </a:r>
          </a:p>
          <a:p>
            <a:pPr lvl="1">
              <a:buFont typeface="Courier New" panose="02070309020205020404" pitchFamily="49" charset="0"/>
              <a:buChar char="o"/>
            </a:pPr>
            <a:r>
              <a:rPr lang="es-ES" sz="2800" b="1" dirty="0"/>
              <a:t>Johnson &amp; Johnson: </a:t>
            </a:r>
            <a:r>
              <a:rPr lang="es-ES" sz="2800" dirty="0"/>
              <a:t>han pasado al menos 2 meses desde la aplicación de la primera dosis.</a:t>
            </a:r>
            <a:endParaRPr lang="es-419" sz="2800" dirty="0"/>
          </a:p>
          <a:p>
            <a:r>
              <a:rPr lang="es-419" dirty="0"/>
              <a:t>Si tienes entre 12 y 17 años, solo puedes recibir la dosis de refuerzo de Pfizer. De lo contrario, puede elegir la dosis de refuerzo que desee.</a:t>
            </a:r>
          </a:p>
          <a:p>
            <a:r>
              <a:rPr lang="es-MX" dirty="0"/>
              <a:t>Puede colocarse la dosis de refuerzo en cualquier lugar que esté disponible, incluyendo su proveedor de atención primaria, una farmacia o una clínica de vacunación comunitaria. </a:t>
            </a:r>
            <a:endParaRPr lang="es-419" dirty="0"/>
          </a:p>
        </p:txBody>
      </p:sp>
    </p:spTree>
    <p:extLst>
      <p:ext uri="{BB962C8B-B14F-4D97-AF65-F5344CB8AC3E}">
        <p14:creationId xmlns:p14="http://schemas.microsoft.com/office/powerpoint/2010/main" val="85984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942109"/>
          </a:xfrm>
        </p:spPr>
        <p:txBody>
          <a:bodyPr/>
          <a:lstStyle/>
          <a:p>
            <a:r>
              <a:rPr lang="es-ES" dirty="0"/>
              <a:t>¿Cómo solicito una cita?</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796178" y="1209803"/>
            <a:ext cx="1747432" cy="4942124"/>
          </a:xfrm>
          <a:prstGeom prst="rect">
            <a:avLst/>
          </a:prstGeom>
        </p:spPr>
      </p:pic>
      <p:sp>
        <p:nvSpPr>
          <p:cNvPr id="2" name="CuadroTexto 1">
            <a:extLst>
              <a:ext uri="{FF2B5EF4-FFF2-40B4-BE49-F238E27FC236}">
                <a16:creationId xmlns:a16="http://schemas.microsoft.com/office/drawing/2014/main" id="{B607FF2F-0F18-43BE-847D-5F2AB467A923}"/>
              </a:ext>
            </a:extLst>
          </p:cNvPr>
          <p:cNvSpPr txBox="1"/>
          <p:nvPr/>
        </p:nvSpPr>
        <p:spPr>
          <a:xfrm>
            <a:off x="337380" y="942109"/>
            <a:ext cx="9458797" cy="3914918"/>
          </a:xfrm>
          <a:prstGeom prst="rect">
            <a:avLst/>
          </a:prstGeom>
          <a:noFill/>
        </p:spPr>
        <p:txBody>
          <a:bodyPr wrap="square" rtlCol="0">
            <a:spAutoFit/>
          </a:bodyPr>
          <a:lstStyle/>
          <a:p>
            <a:pPr marL="800100" lvl="1" indent="-342900">
              <a:lnSpc>
                <a:spcPct val="105000"/>
              </a:lnSpc>
              <a:buFont typeface="Arial" panose="020B0604020202020204" pitchFamily="34" charset="0"/>
              <a:buChar char="•"/>
            </a:pPr>
            <a:r>
              <a:rPr lang="es-ES" sz="24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 través de </a:t>
            </a:r>
            <a:r>
              <a:rPr lang="es-ES" sz="24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rPr>
              <a:t>VaxFinder.mass.gov</a:t>
            </a:r>
            <a:r>
              <a:rPr lang="es-ES" sz="24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para programar citas (incluso de dosis de refuerzo) en farmacias, proveedores de atención médica y otros sitios comunitarios.</a:t>
            </a:r>
          </a:p>
          <a:p>
            <a:pPr marL="1257300" lvl="2" indent="-342900">
              <a:lnSpc>
                <a:spcPct val="105000"/>
              </a:lnSpc>
              <a:buFont typeface="Arial" panose="020B0604020202020204" pitchFamily="34" charset="0"/>
              <a:buChar char="•"/>
            </a:pPr>
            <a:r>
              <a:rPr lang="es-ES" sz="2400" dirty="0">
                <a:latin typeface="Calibri" panose="020F0502020204030204" pitchFamily="34" charset="0"/>
                <a:ea typeface="DengXian" panose="02010600030101010101" pitchFamily="2" charset="-122"/>
                <a:cs typeface="Times New Roman" panose="02020603050405020304" pitchFamily="18" charset="0"/>
              </a:rPr>
              <a:t>Muchos centros aceptan personas sin cita programada.</a:t>
            </a:r>
          </a:p>
          <a:p>
            <a:pPr marL="1257300" lvl="2" indent="-342900">
              <a:lnSpc>
                <a:spcPct val="105000"/>
              </a:lnSpc>
              <a:buFont typeface="Arial" panose="020B0604020202020204" pitchFamily="34" charset="0"/>
              <a:buChar char="•"/>
            </a:pPr>
            <a:r>
              <a:rPr lang="es-ES" sz="2400" dirty="0">
                <a:effectLst/>
                <a:latin typeface="Calibri" panose="020F0502020204030204" pitchFamily="34" charset="0"/>
                <a:ea typeface="DengXian" panose="02010600030101010101" pitchFamily="2" charset="-122"/>
                <a:cs typeface="Times New Roman" panose="02020603050405020304" pitchFamily="18" charset="0"/>
              </a:rPr>
              <a:t>Usted puede elegir en función de</a:t>
            </a:r>
            <a:r>
              <a:rPr lang="es-ES" sz="2400" dirty="0">
                <a:latin typeface="Calibri" panose="020F0502020204030204" pitchFamily="34" charset="0"/>
                <a:ea typeface="DengXian" panose="02010600030101010101" pitchFamily="2" charset="-122"/>
                <a:cs typeface="Times New Roman" panose="02020603050405020304" pitchFamily="18" charset="0"/>
              </a:rPr>
              <a:t>l tipo de vacuna que se ofrece, para que los menores de 18 años puedan encontrar sitios en los que solamente se ofrece la vacuna Pfizer/</a:t>
            </a:r>
            <a:r>
              <a:rPr lang="es-ES" sz="2400" dirty="0" err="1">
                <a:latin typeface="Calibri" panose="020F0502020204030204" pitchFamily="34" charset="0"/>
                <a:ea typeface="DengXian" panose="02010600030101010101" pitchFamily="2" charset="-122"/>
                <a:cs typeface="Times New Roman" panose="02020603050405020304" pitchFamily="18" charset="0"/>
              </a:rPr>
              <a:t>Comirnaty</a:t>
            </a:r>
            <a:r>
              <a:rPr lang="es-ES" sz="2400" dirty="0">
                <a:latin typeface="Calibri" panose="020F0502020204030204" pitchFamily="34" charset="0"/>
                <a:ea typeface="DengXian" panose="02010600030101010101" pitchFamily="2" charset="-122"/>
                <a:cs typeface="Times New Roman" panose="02020603050405020304" pitchFamily="18" charset="0"/>
              </a:rPr>
              <a:t>.</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s-E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personas que </a:t>
            </a:r>
            <a:r>
              <a:rPr lang="es-E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r>
              <a:rPr lang="es-E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pueden</a:t>
            </a:r>
            <a:r>
              <a:rPr lang="es-E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usar</a:t>
            </a:r>
            <a:r>
              <a:rPr lang="es-E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Internet</a:t>
            </a:r>
            <a:r>
              <a:rPr lang="es-E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pueden llamar a la Línea de Recursos para Programar Citas de Vacunación en Massachusetts: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s-E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r>
              <a:rPr lang="es-E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(877-211-6277)</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54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r>
              <a:rPr lang="es-ES" dirty="0"/>
              <a:t>¿Qué pasa si necesito ayuda para llegar al centro de vacunación?</a:t>
            </a:r>
          </a:p>
        </p:txBody>
      </p:sp>
      <p:sp>
        <p:nvSpPr>
          <p:cNvPr id="5" name="Content Placeholder 4"/>
          <p:cNvSpPr>
            <a:spLocks noGrp="1"/>
          </p:cNvSpPr>
          <p:nvPr>
            <p:ph idx="1"/>
          </p:nvPr>
        </p:nvSpPr>
        <p:spPr>
          <a:xfrm>
            <a:off x="437152" y="1466970"/>
            <a:ext cx="7355296" cy="4621898"/>
          </a:xfrm>
        </p:spPr>
        <p:txBody>
          <a:bodyPr>
            <a:normAutofit fontScale="92500" lnSpcReduction="20000"/>
          </a:bodyPr>
          <a:lstStyle/>
          <a:p>
            <a:pPr>
              <a:lnSpc>
                <a:spcPct val="100000"/>
              </a:lnSpc>
              <a:spcBef>
                <a:spcPts val="600"/>
              </a:spcBef>
            </a:pPr>
            <a:r>
              <a:rPr lang="es-MX" sz="2400" dirty="0"/>
              <a:t>Las vacunaciones a domicilio están disponibles para todos los que no puedan acercarse a un centro de vacunación – Llame a la Línea de Admisiones al (833) 983-0485.</a:t>
            </a:r>
          </a:p>
          <a:p>
            <a:pPr>
              <a:lnSpc>
                <a:spcPct val="100000"/>
              </a:lnSpc>
              <a:spcBef>
                <a:spcPts val="600"/>
              </a:spcBef>
            </a:pPr>
            <a:r>
              <a:rPr lang="es-MX" sz="2400" dirty="0"/>
              <a:t>MassHealth ofrece transporte gratuito para citas por vacunas a todos aquellos que tengan MassHealth o que estén en Health Safety Net.  </a:t>
            </a:r>
          </a:p>
          <a:p>
            <a:pPr marL="546100" lvl="1" indent="-193675">
              <a:lnSpc>
                <a:spcPct val="100000"/>
              </a:lnSpc>
              <a:spcBef>
                <a:spcPts val="600"/>
              </a:spcBef>
              <a:buFont typeface="Courier New" panose="02070309020205020404" pitchFamily="49" charset="0"/>
              <a:buChar char="o"/>
            </a:pPr>
            <a:r>
              <a:rPr lang="es-MX" dirty="0"/>
              <a:t>Puede llamar a su plan de salud o a MassHealth al 800-841-2900 para organizar la cita.</a:t>
            </a:r>
          </a:p>
          <a:p>
            <a:pPr>
              <a:lnSpc>
                <a:spcPct val="110000"/>
              </a:lnSpc>
              <a:spcBef>
                <a:spcPts val="0"/>
              </a:spcBef>
            </a:pPr>
            <a:r>
              <a:rPr lang="es-MX" sz="2400" dirty="0"/>
              <a:t>LYFT está ofreciendo viajes gratis o con descuento hacia y desde las citas de vacunación.</a:t>
            </a:r>
          </a:p>
          <a:p>
            <a:pPr>
              <a:lnSpc>
                <a:spcPct val="110000"/>
              </a:lnSpc>
              <a:spcBef>
                <a:spcPts val="0"/>
              </a:spcBef>
            </a:pPr>
            <a:r>
              <a:rPr lang="es-MX" sz="2400" dirty="0"/>
              <a:t>Las organizaciones como los empleadores, las escuelas y las organizaciones basadas en las comunidades o en la fe pueden solicitar clínicas móviles y gratuitas en el lugar para vacunar a las personas.</a:t>
            </a:r>
          </a:p>
        </p:txBody>
      </p:sp>
      <p:pic>
        <p:nvPicPr>
          <p:cNvPr id="7" name="Content Placeholder 12" descr="Side of a bus that reads &quot;COVID-19 Mobile Vaccination Unit&quot;">
            <a:extLst>
              <a:ext uri="{FF2B5EF4-FFF2-40B4-BE49-F238E27FC236}">
                <a16:creationId xmlns:a16="http://schemas.microsoft.com/office/drawing/2014/main" id="{B060E170-CE7D-401C-8B2B-00338817CC86}"/>
              </a:ext>
            </a:extLst>
          </p:cNvPr>
          <p:cNvPicPr/>
          <p:nvPr/>
        </p:nvPicPr>
        <p:blipFill rotWithShape="1">
          <a:blip r:embed="rId3" cstate="print">
            <a:extLst>
              <a:ext uri="{28A0092B-C50C-407E-A947-70E740481C1C}">
                <a14:useLocalDpi xmlns:a14="http://schemas.microsoft.com/office/drawing/2010/main" val="0"/>
              </a:ext>
            </a:extLst>
          </a:blip>
          <a:srcRect r="45574"/>
          <a:stretch/>
        </p:blipFill>
        <p:spPr>
          <a:xfrm>
            <a:off x="8428088" y="1486853"/>
            <a:ext cx="2843530" cy="3884295"/>
          </a:xfrm>
          <a:prstGeom prst="rect">
            <a:avLst/>
          </a:prstGeom>
        </p:spPr>
      </p:pic>
    </p:spTree>
    <p:extLst>
      <p:ext uri="{BB962C8B-B14F-4D97-AF65-F5344CB8AC3E}">
        <p14:creationId xmlns:p14="http://schemas.microsoft.com/office/powerpoint/2010/main" val="137480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¿Tendré que pagar por la vacuna?</a:t>
            </a:r>
          </a:p>
        </p:txBody>
      </p:sp>
      <p:sp>
        <p:nvSpPr>
          <p:cNvPr id="4" name="Rectangle 3">
            <a:extLst>
              <a:ext uri="{FF2B5EF4-FFF2-40B4-BE49-F238E27FC236}">
                <a16:creationId xmlns:a16="http://schemas.microsoft.com/office/drawing/2014/main" id="{FF069143-FE01-453C-934A-DAA4862AED31}"/>
              </a:ext>
            </a:extLst>
          </p:cNvPr>
          <p:cNvSpPr/>
          <p:nvPr/>
        </p:nvSpPr>
        <p:spPr>
          <a:xfrm>
            <a:off x="626752" y="1548483"/>
            <a:ext cx="5617429" cy="5678478"/>
          </a:xfrm>
          <a:prstGeom prst="rect">
            <a:avLst/>
          </a:prstGeom>
        </p:spPr>
        <p:txBody>
          <a:bodyPr wrap="square">
            <a:spAutoFit/>
          </a:bodyPr>
          <a:lstStyle/>
          <a:p>
            <a:r>
              <a:rPr lang="es-ES" sz="2400" u="sng"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No. La vacuna (incluso la dosis </a:t>
            </a:r>
            <a:r>
              <a:rPr lang="es-ES" sz="2400">
                <a:latin typeface="Calibri" panose="020F0502020204030204" pitchFamily="34" charset="0"/>
                <a:cs typeface="Calibri" panose="020F0502020204030204" pitchFamily="34" charset="0"/>
              </a:rPr>
              <a:t>de refuerzo) </a:t>
            </a:r>
            <a:r>
              <a:rPr lang="es-ES" sz="2400" dirty="0">
                <a:latin typeface="Calibri" panose="020F0502020204030204" pitchFamily="34" charset="0"/>
                <a:cs typeface="Calibri" panose="020F0502020204030204" pitchFamily="34" charset="0"/>
              </a:rPr>
              <a:t>es </a:t>
            </a:r>
            <a:r>
              <a:rPr lang="es-ES" sz="2400" b="1" dirty="0">
                <a:latin typeface="Calibri" panose="020F0502020204030204" pitchFamily="34" charset="0"/>
                <a:cs typeface="Calibri" panose="020F0502020204030204" pitchFamily="34" charset="0"/>
              </a:rPr>
              <a:t>gratis</a:t>
            </a:r>
            <a:r>
              <a:rPr lang="es-ES" sz="2400" dirty="0">
                <a:latin typeface="Calibri" panose="020F0502020204030204" pitchFamily="34" charset="0"/>
                <a:cs typeface="Calibri" panose="020F0502020204030204" pitchFamily="34" charset="0"/>
              </a:rPr>
              <a:t> para todos los residentes de Massachusetts.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Nunca se le pedirá un número de tarjeta de crédito para organizar una cita.</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s-ES" sz="2400" dirty="0">
                <a:latin typeface="Calibri" panose="020F0502020204030204" pitchFamily="34" charset="0"/>
                <a:cs typeface="Calibri" panose="020F0502020204030204" pitchFamily="34" charset="0"/>
              </a:rPr>
              <a:t>Puede recibir la vacuna incluso si no tiene seguro, licencia de conducir o número de seguro social.</a:t>
            </a:r>
            <a:br>
              <a:rPr lang="es-ES" sz="2400" dirty="0">
                <a:latin typeface="Calibri" panose="020F0502020204030204" pitchFamily="34" charset="0"/>
                <a:cs typeface="Calibri" panose="020F0502020204030204" pitchFamily="34" charset="0"/>
              </a:rPr>
            </a:br>
            <a:endParaRPr lang="es-E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5" name="Google Shape;563;p19" descr="Group of people wearing masks">
            <a:extLst>
              <a:ext uri="{FF2B5EF4-FFF2-40B4-BE49-F238E27FC236}">
                <a16:creationId xmlns:a16="http://schemas.microsoft.com/office/drawing/2014/main" id="{926A4393-80F3-4D02-B17F-D1065F6AE3F3}"/>
              </a:ext>
            </a:extLst>
          </p:cNvPr>
          <p:cNvPicPr preferRelativeResize="0"/>
          <p:nvPr/>
        </p:nvPicPr>
        <p:blipFill>
          <a:blip r:embed="rId3">
            <a:alphaModFix/>
          </a:blip>
          <a:stretch>
            <a:fillRect/>
          </a:stretch>
        </p:blipFill>
        <p:spPr>
          <a:xfrm>
            <a:off x="6873497" y="2860766"/>
            <a:ext cx="5000640" cy="364480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951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¿Recibir la vacuna afectará la condición migratoria de una persona?</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56939" cy="4632037"/>
          </a:xfrm>
          <a:prstGeom prst="rect">
            <a:avLst/>
          </a:prstGeom>
        </p:spPr>
        <p:txBody>
          <a:bodyPr wrap="square">
            <a:spAutoFit/>
          </a:bodyPr>
          <a:lstStyle/>
          <a:p>
            <a:r>
              <a:rPr lang="es-ES" sz="2400" u="sng" dirty="0">
                <a:latin typeface="Calibri" panose="020F0502020204030204" pitchFamily="34" charset="0"/>
                <a:cs typeface="Calibri" panose="020F0502020204030204" pitchFamily="34" charset="0"/>
              </a:rPr>
              <a:t> </a:t>
            </a:r>
          </a:p>
          <a:p>
            <a:pPr marL="342900" indent="-342900">
              <a:spcBef>
                <a:spcPts val="600"/>
              </a:spcBef>
              <a:spcAft>
                <a:spcPts val="600"/>
              </a:spcAft>
              <a:buFont typeface="Arial" panose="020B0604020202020204" pitchFamily="34" charset="0"/>
              <a:buChar char="•"/>
            </a:pPr>
            <a:r>
              <a:rPr lang="es-ES" sz="2400" dirty="0">
                <a:latin typeface="Calibri" panose="020F0502020204030204" pitchFamily="34" charset="0"/>
                <a:cs typeface="Calibri" panose="020F0502020204030204" pitchFamily="34" charset="0"/>
              </a:rPr>
              <a:t>No. Recibir la vacuna no modificará si usted puede permanecer en los Estados Unidos, obtener una </a:t>
            </a:r>
            <a:r>
              <a:rPr lang="es-ES" sz="2400" i="1" dirty="0">
                <a:latin typeface="Calibri" panose="020F0502020204030204" pitchFamily="34" charset="0"/>
                <a:cs typeface="Calibri" panose="020F0502020204030204" pitchFamily="34" charset="0"/>
              </a:rPr>
              <a:t>green card </a:t>
            </a:r>
            <a:r>
              <a:rPr lang="es-ES" sz="2400" dirty="0">
                <a:latin typeface="Calibri" panose="020F0502020204030204" pitchFamily="34" charset="0"/>
                <a:cs typeface="Calibri" panose="020F0502020204030204" pitchFamily="34" charset="0"/>
              </a:rPr>
              <a:t>o recibir beneficios públicos de vivienda o SNAP u otros.</a:t>
            </a:r>
          </a:p>
          <a:p>
            <a:pPr marL="34290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lvl="0" indent="-342900">
              <a:spcBef>
                <a:spcPts val="600"/>
              </a:spcBef>
              <a:spcAft>
                <a:spcPts val="600"/>
              </a:spcAft>
              <a:buFont typeface="Arial" panose="020B0604020202020204" pitchFamily="34" charset="0"/>
              <a:buChar char="•"/>
            </a:pPr>
            <a:r>
              <a:rPr lang="es-ES" sz="2400" b="1" dirty="0">
                <a:latin typeface="Calibri" panose="020F0502020204030204" pitchFamily="34" charset="0"/>
                <a:cs typeface="Calibri" panose="020F0502020204030204" pitchFamily="34" charset="0"/>
              </a:rPr>
              <a:t>Más allá de su situación migratoria, </a:t>
            </a:r>
            <a:r>
              <a:rPr lang="es-ES" sz="2400" dirty="0">
                <a:latin typeface="Calibri" panose="020F0502020204030204" pitchFamily="34" charset="0"/>
                <a:cs typeface="Calibri" panose="020F0502020204030204" pitchFamily="34" charset="0"/>
              </a:rPr>
              <a:t>es importante que usted y su familia estén a salvo del COVID-19.   </a:t>
            </a:r>
          </a:p>
          <a:p>
            <a:pPr marL="342900" lvl="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s-ES" sz="2400" dirty="0">
                <a:latin typeface="Calibri" panose="020F0502020204030204" pitchFamily="34" charset="0"/>
                <a:cs typeface="Calibri" panose="020F0502020204030204" pitchFamily="34" charset="0"/>
              </a:rPr>
              <a:t>Puede recibir la vacuna incluso si no tiene seguro, licencia de conducir o número de seguro social.</a:t>
            </a:r>
          </a:p>
          <a:p>
            <a:pPr marL="342900" indent="-342900">
              <a:spcBef>
                <a:spcPts val="600"/>
              </a:spcBef>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1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2204"/>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¿Qué debería hacer si experimento síntomas luego de recibir una vacuna contra el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90165"/>
            <a:ext cx="7629109" cy="5262979"/>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Si tiene mucho dolor o malestar, hable con su proveedor de cuidados de la salud.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Si no tiene un proveedor de cuidados de la salud o quiere reportar algún efecto secundario ante los CDC, visite </a:t>
            </a:r>
            <a:r>
              <a:rPr lang="es-ES" sz="2400" b="1" dirty="0">
                <a:latin typeface="Calibri" panose="020F0502020204030204" pitchFamily="34" charset="0"/>
                <a:cs typeface="Calibri" panose="020F0502020204030204" pitchFamily="34" charset="0"/>
              </a:rPr>
              <a:t>cdc.gov/vsafe  </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Puede usar v-safe en un teléfono inteligente para informar rápidamente a los CDC sobre cualquier efecto secundario tras recibir la vacuna contra el COVID-19 y para acceder a controles personalizados de salud tras recibir la vacunación contra el COVID-19.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6" name="Picture 5" descr="This image is this logo of CDC's v-safe after vaccination health checker.">
            <a:extLst>
              <a:ext uri="{FF2B5EF4-FFF2-40B4-BE49-F238E27FC236}">
                <a16:creationId xmlns:a16="http://schemas.microsoft.com/office/drawing/2014/main" id="{4BA750C1-1905-4717-A3CA-D5198463D2D1}"/>
              </a:ext>
            </a:extLst>
          </p:cNvPr>
          <p:cNvPicPr>
            <a:picLocks noChangeAspect="1"/>
          </p:cNvPicPr>
          <p:nvPr/>
        </p:nvPicPr>
        <p:blipFill>
          <a:blip r:embed="rId3"/>
          <a:stretch>
            <a:fillRect/>
          </a:stretch>
        </p:blipFill>
        <p:spPr>
          <a:xfrm>
            <a:off x="8454473" y="1820260"/>
            <a:ext cx="3038475" cy="3343275"/>
          </a:xfrm>
          <a:prstGeom prst="rect">
            <a:avLst/>
          </a:prstGeom>
        </p:spPr>
      </p:pic>
    </p:spTree>
    <p:extLst>
      <p:ext uri="{BB962C8B-B14F-4D97-AF65-F5344CB8AC3E}">
        <p14:creationId xmlns:p14="http://schemas.microsoft.com/office/powerpoint/2010/main" val="360109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430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¿Cuánto tiempo se necesita para que la vacuna contra el COVID-19 sea eficaz después de recibirla? ¿Cuánto dura?</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19005"/>
            <a:ext cx="11356939" cy="4154984"/>
          </a:xfrm>
          <a:prstGeom prst="rect">
            <a:avLst/>
          </a:prstGeom>
        </p:spPr>
        <p:txBody>
          <a:bodyPr wrap="square">
            <a:spAutoFit/>
          </a:bodyPr>
          <a:lstStyle/>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Por lo general, al cuerpo le toma un par de semanas crear la inmunidad después de la vacunación.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Eso significa que es posible infectarse y enfermarse con el virus que causa COVID-19 justo antes o justo después de la vacunación. Esto se debe a que la vacuna no tuvo el tiempo suficiente para brindar la protección.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Aún no sabemos por cuánto tiempo las vacunas contra el COVID-19 ofrecerán protección. </a:t>
            </a:r>
            <a:r>
              <a:rPr lang="es-MX" sz="2400" dirty="0">
                <a:latin typeface="Calibri" panose="020F0502020204030204" pitchFamily="34" charset="0"/>
                <a:cs typeface="Calibri" panose="020F0502020204030204" pitchFamily="34" charset="0"/>
              </a:rPr>
              <a:t>Estudios recientes muestran que la protección contra el virus puede disminuir con el tiempo. Por ello, los CDC recomiendan que determinados grupos reciban la dosis de refuerzo.</a:t>
            </a:r>
            <a:endParaRPr lang="es-E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9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es-ES" sz="3200" b="1" dirty="0">
                <a:latin typeface="+mn-lt"/>
              </a:rPr>
              <a:t>Cómo solicitar un embajador del DPH para la vacuna</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023582"/>
            <a:ext cx="11343861" cy="5650172"/>
          </a:xfrm>
        </p:spPr>
        <p:txBody>
          <a:bodyPr>
            <a:normAutofit/>
          </a:bodyPr>
          <a:lstStyle/>
          <a:p>
            <a:pPr>
              <a:lnSpc>
                <a:spcPct val="110000"/>
              </a:lnSpc>
            </a:pPr>
            <a:r>
              <a:rPr lang="es-ES" sz="2400" dirty="0"/>
              <a:t>Usted puede solicitar un embajador del DPH para la vacuna contra el COVID-19 que participe en su foro comunitario. Los embajadores no necesariamente son expertos en la vacuna ni médicos clínicos, sino que son profesionales de la salud pública con experiencia en entornos comunitarios.</a:t>
            </a:r>
          </a:p>
          <a:p>
            <a:pPr>
              <a:lnSpc>
                <a:spcPct val="110000"/>
              </a:lnSpc>
            </a:pPr>
            <a:r>
              <a:rPr lang="es-ES" sz="2400" dirty="0"/>
              <a:t>Los embajadores pueden hablar, responder preguntas o escuchar sus comentarios para compartirlos con el DPH. </a:t>
            </a:r>
          </a:p>
          <a:p>
            <a:pPr>
              <a:lnSpc>
                <a:spcPct val="110000"/>
              </a:lnSpc>
            </a:pPr>
            <a:r>
              <a:rPr lang="es-ES" sz="2400" dirty="0"/>
              <a:t>Si quisiera invitar a un embajador del DPH a su foro, por favor complete este formulario.</a:t>
            </a:r>
            <a:endParaRPr lang="es-ES" sz="2400" strike="sngStrike" dirty="0"/>
          </a:p>
          <a:p>
            <a:pPr>
              <a:lnSpc>
                <a:spcPct val="110000"/>
              </a:lnSpc>
            </a:pPr>
            <a:r>
              <a:rPr lang="es-ES" sz="2400" dirty="0"/>
              <a:t>Si es posible, solicite un embajador al menos dos semanas antes de su foro.</a:t>
            </a:r>
          </a:p>
          <a:p>
            <a:pPr>
              <a:lnSpc>
                <a:spcPct val="110000"/>
              </a:lnSpc>
            </a:pPr>
            <a:r>
              <a:rPr lang="es-ES" sz="2400" dirty="0"/>
              <a:t>El DPH intentará cumplir con sus pedidos.  </a:t>
            </a:r>
          </a:p>
          <a:p>
            <a:pPr>
              <a:lnSpc>
                <a:spcPct val="110000"/>
              </a:lnSpc>
            </a:pPr>
            <a:r>
              <a:rPr lang="es-ES" sz="2400" dirty="0">
                <a:solidFill>
                  <a:srgbClr val="FF0000"/>
                </a:solidFill>
              </a:rPr>
              <a:t>Por favor, elimine esta página antes de su foro.</a:t>
            </a:r>
          </a:p>
          <a:p>
            <a:pPr>
              <a:lnSpc>
                <a:spcPct val="110000"/>
              </a:lnSpc>
            </a:pPr>
            <a:endParaRPr lang="en-US" sz="2400" dirty="0"/>
          </a:p>
        </p:txBody>
      </p:sp>
    </p:spTree>
    <p:extLst>
      <p:ext uri="{BB962C8B-B14F-4D97-AF65-F5344CB8AC3E}">
        <p14:creationId xmlns:p14="http://schemas.microsoft.com/office/powerpoint/2010/main" val="157395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¿Tengo que seguir usando mascarilla si estoy completamente vacunado?</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219812"/>
            <a:ext cx="11356939" cy="294362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s-419" sz="2400" dirty="0">
                <a:effectLst/>
                <a:latin typeface="Calibri" panose="020F0502020204030204" pitchFamily="34" charset="0"/>
                <a:ea typeface="Calibri" panose="020F0502020204030204" pitchFamily="34" charset="0"/>
                <a:cs typeface="Times New Roman" panose="02020603050405020304" pitchFamily="18" charset="0"/>
              </a:rPr>
              <a:t>Solo en ciertas situaciones, incluyendo el transporte público, las instituciones del cuidado de la salud, escuelas y otros entornos con poblaciones vulnerables, como los centros de cuidados asistenciales.</a:t>
            </a:r>
          </a:p>
          <a:p>
            <a:pPr marL="342900" marR="0" lvl="0" indent="-342900">
              <a:lnSpc>
                <a:spcPct val="107000"/>
              </a:lnSpc>
              <a:spcBef>
                <a:spcPts val="0"/>
              </a:spcBef>
              <a:spcAft>
                <a:spcPts val="800"/>
              </a:spcAft>
              <a:buFont typeface="Symbol" panose="05050102010706020507" pitchFamily="18" charset="2"/>
              <a:buChar char=""/>
            </a:pPr>
            <a:r>
              <a:rPr lang="es-419" sz="2400" dirty="0">
                <a:effectLst/>
                <a:latin typeface="Calibri" panose="020F0502020204030204" pitchFamily="34" charset="0"/>
                <a:ea typeface="Calibri" panose="020F0502020204030204" pitchFamily="34" charset="0"/>
                <a:cs typeface="Times New Roman" panose="02020603050405020304" pitchFamily="18" charset="0"/>
              </a:rPr>
              <a:t>Permanezca en su hogar y realícese una prueba de </a:t>
            </a:r>
            <a:br>
              <a:rPr lang="es-419" sz="2400" dirty="0">
                <a:effectLst/>
                <a:latin typeface="Calibri" panose="020F0502020204030204" pitchFamily="34" charset="0"/>
                <a:ea typeface="Calibri" panose="020F0502020204030204" pitchFamily="34" charset="0"/>
                <a:cs typeface="Times New Roman" panose="02020603050405020304" pitchFamily="18" charset="0"/>
              </a:rPr>
            </a:br>
            <a:r>
              <a:rPr lang="es-419" sz="2400" dirty="0">
                <a:effectLst/>
                <a:latin typeface="Calibri" panose="020F0502020204030204" pitchFamily="34" charset="0"/>
                <a:ea typeface="Calibri" panose="020F0502020204030204" pitchFamily="34" charset="0"/>
                <a:cs typeface="Times New Roman" panose="02020603050405020304" pitchFamily="18" charset="0"/>
              </a:rPr>
              <a:t>detección de COVID-19 si se siente enfermo.</a:t>
            </a:r>
          </a:p>
          <a:p>
            <a:pPr marL="342900" marR="0" lvl="0" indent="-342900">
              <a:lnSpc>
                <a:spcPct val="107000"/>
              </a:lnSpc>
              <a:spcBef>
                <a:spcPts val="0"/>
              </a:spcBef>
              <a:spcAft>
                <a:spcPts val="800"/>
              </a:spcAft>
              <a:buFont typeface="Symbol" panose="05050102010706020507" pitchFamily="18" charset="2"/>
              <a:buChar char=""/>
            </a:pPr>
            <a:r>
              <a:rPr lang="es-419" sz="2400" dirty="0">
                <a:effectLst/>
                <a:latin typeface="Calibri" panose="020F0502020204030204" pitchFamily="34" charset="0"/>
                <a:ea typeface="Calibri" panose="020F0502020204030204" pitchFamily="34" charset="0"/>
                <a:cs typeface="Times New Roman" panose="02020603050405020304" pitchFamily="18" charset="0"/>
              </a:rPr>
              <a:t>Aíslese si diera positivo en la prueba de detección de </a:t>
            </a:r>
            <a:br>
              <a:rPr lang="es-419" sz="2400" dirty="0">
                <a:effectLst/>
                <a:latin typeface="Calibri" panose="020F0502020204030204" pitchFamily="34" charset="0"/>
                <a:ea typeface="Calibri" panose="020F0502020204030204" pitchFamily="34" charset="0"/>
                <a:cs typeface="Times New Roman" panose="02020603050405020304" pitchFamily="18" charset="0"/>
              </a:rPr>
            </a:br>
            <a:r>
              <a:rPr lang="es-419" sz="2400" dirty="0">
                <a:effectLst/>
                <a:latin typeface="Calibri" panose="020F0502020204030204" pitchFamily="34" charset="0"/>
                <a:ea typeface="Calibri" panose="020F0502020204030204" pitchFamily="34" charset="0"/>
                <a:cs typeface="Times New Roman" panose="02020603050405020304" pitchFamily="18" charset="0"/>
              </a:rPr>
              <a:t>COVID-19.</a:t>
            </a:r>
            <a:endParaRPr lang="es-ES" sz="3200" dirty="0">
              <a:latin typeface="Calibri" panose="020F0502020204030204" pitchFamily="34" charset="0"/>
              <a:cs typeface="Calibri" panose="020F0502020204030204" pitchFamily="34" charset="0"/>
            </a:endParaRPr>
          </a:p>
        </p:txBody>
      </p:sp>
      <p:pic>
        <p:nvPicPr>
          <p:cNvPr id="6" name="Picture 474">
            <a:extLst>
              <a:ext uri="{FF2B5EF4-FFF2-40B4-BE49-F238E27FC236}">
                <a16:creationId xmlns:a16="http://schemas.microsoft.com/office/drawing/2014/main" id="{48B7D2AE-9231-42A4-B3CF-189EEEAB04EA}"/>
              </a:ext>
            </a:extLst>
          </p:cNvPr>
          <p:cNvPicPr/>
          <p:nvPr/>
        </p:nvPicPr>
        <p:blipFill>
          <a:blip r:embed="rId3">
            <a:extLst>
              <a:ext uri="{28A0092B-C50C-407E-A947-70E740481C1C}">
                <a14:useLocalDpi xmlns:a14="http://schemas.microsoft.com/office/drawing/2010/main" val="0"/>
              </a:ext>
            </a:extLst>
          </a:blip>
          <a:stretch>
            <a:fillRect/>
          </a:stretch>
        </p:blipFill>
        <p:spPr>
          <a:xfrm>
            <a:off x="7652084" y="4357121"/>
            <a:ext cx="4539916" cy="1724526"/>
          </a:xfrm>
          <a:prstGeom prst="rect">
            <a:avLst/>
          </a:prstGeom>
        </p:spPr>
      </p:pic>
    </p:spTree>
    <p:extLst>
      <p:ext uri="{BB962C8B-B14F-4D97-AF65-F5344CB8AC3E}">
        <p14:creationId xmlns:p14="http://schemas.microsoft.com/office/powerpoint/2010/main" val="14213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4745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¿Quién puede ayudarme a tomar decisiones sobre si debo recibir la vacuna?</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677656"/>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Si tiene más preguntas sobre su propia salud o para decidir si debe recibir o no la vacuna, hable con un proveedor de cuidados de la salud de confianza, como su doctor, enfermero/a, administrador del seguro de atención, farmacéutico o trabajador para la salud comunitaria. </a:t>
            </a:r>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165373"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Preguntas de debate </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56939" cy="5016758"/>
          </a:xfrm>
          <a:prstGeom prst="rect">
            <a:avLst/>
          </a:prstGeom>
        </p:spPr>
        <p:txBody>
          <a:bodyPr wrap="square">
            <a:spAutoFit/>
          </a:bodyPr>
          <a:lstStyle/>
          <a:p>
            <a:pPr marL="285750" indent="-285750">
              <a:buFont typeface="Arial" panose="020B0604020202020204" pitchFamily="34" charset="0"/>
              <a:buChar char="•"/>
            </a:pPr>
            <a:r>
              <a:rPr lang="es-ES" sz="2000" dirty="0">
                <a:latin typeface="Calibri" panose="020F0502020204030204" pitchFamily="34" charset="0"/>
                <a:cs typeface="Calibri" panose="020F0502020204030204" pitchFamily="34" charset="0"/>
              </a:rPr>
              <a:t>¿Qué le preocupa a </a:t>
            </a:r>
            <a:r>
              <a:rPr lang="es-ES" sz="2000" b="1" dirty="0">
                <a:latin typeface="Calibri" panose="020F0502020204030204" pitchFamily="34" charset="0"/>
                <a:cs typeface="Calibri" panose="020F0502020204030204" pitchFamily="34" charset="0"/>
              </a:rPr>
              <a:t>usted</a:t>
            </a:r>
            <a:r>
              <a:rPr lang="es-ES" sz="2000" dirty="0">
                <a:latin typeface="Calibri" panose="020F0502020204030204" pitchFamily="34" charset="0"/>
                <a:cs typeface="Calibri" panose="020F0502020204030204" pitchFamily="34" charset="0"/>
              </a:rPr>
              <a:t> sobre la vacuna contra COVID?</a:t>
            </a:r>
          </a:p>
          <a:p>
            <a:pPr marL="742950" lvl="1" indent="-285750">
              <a:buFont typeface="Courier New" panose="02070309020205020404" pitchFamily="49" charset="0"/>
              <a:buChar char="o"/>
            </a:pPr>
            <a:r>
              <a:rPr lang="es-ES" sz="2000" dirty="0">
                <a:latin typeface="Calibri" panose="020F0502020204030204" pitchFamily="34" charset="0"/>
                <a:cs typeface="Calibri" panose="020F0502020204030204" pitchFamily="34" charset="0"/>
              </a:rPr>
              <a:t>¿Qué le preocupa a </a:t>
            </a:r>
            <a:r>
              <a:rPr lang="es-ES" sz="2000" b="1" dirty="0">
                <a:latin typeface="Calibri" panose="020F0502020204030204" pitchFamily="34" charset="0"/>
                <a:cs typeface="Calibri" panose="020F0502020204030204" pitchFamily="34" charset="0"/>
              </a:rPr>
              <a:t>las personas en su comunidad</a:t>
            </a:r>
            <a:r>
              <a:rPr lang="es-ES" sz="2000" dirty="0">
                <a:latin typeface="Calibri" panose="020F0502020204030204" pitchFamily="34" charset="0"/>
                <a:cs typeface="Calibri" panose="020F0502020204030204" pitchFamily="34" charset="0"/>
              </a:rPr>
              <a:t> sobre la vacuna contra COVID?</a:t>
            </a:r>
          </a:p>
          <a:p>
            <a:r>
              <a:rPr lang="es-E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s-ES" sz="2000" dirty="0">
                <a:latin typeface="Calibri" panose="020F0502020204030204" pitchFamily="34" charset="0"/>
                <a:cs typeface="Calibri" panose="020F0502020204030204" pitchFamily="34" charset="0"/>
              </a:rPr>
              <a:t>¿Qué información le ayudaría a </a:t>
            </a:r>
            <a:r>
              <a:rPr lang="es-ES" sz="2000" b="1" dirty="0">
                <a:latin typeface="Calibri" panose="020F0502020204030204" pitchFamily="34" charset="0"/>
                <a:cs typeface="Calibri" panose="020F0502020204030204" pitchFamily="34" charset="0"/>
              </a:rPr>
              <a:t>usted</a:t>
            </a:r>
            <a:r>
              <a:rPr lang="es-ES" sz="2000" dirty="0">
                <a:latin typeface="Calibri" panose="020F0502020204030204" pitchFamily="34" charset="0"/>
                <a:cs typeface="Calibri" panose="020F0502020204030204" pitchFamily="34" charset="0"/>
              </a:rPr>
              <a:t> a confiar en la vacuna?</a:t>
            </a:r>
          </a:p>
          <a:p>
            <a:pPr marL="742950" lvl="1" indent="-285750">
              <a:buFont typeface="Courier New" panose="02070309020205020404" pitchFamily="49" charset="0"/>
              <a:buChar char="o"/>
            </a:pPr>
            <a:r>
              <a:rPr lang="es-ES" sz="2000" dirty="0">
                <a:latin typeface="Calibri" panose="020F0502020204030204" pitchFamily="34" charset="0"/>
                <a:cs typeface="Calibri" panose="020F0502020204030204" pitchFamily="34" charset="0"/>
              </a:rPr>
              <a:t>¿Qué información le ayudaría a </a:t>
            </a:r>
            <a:r>
              <a:rPr lang="es-ES" sz="2000" b="1" dirty="0">
                <a:latin typeface="Calibri" panose="020F0502020204030204" pitchFamily="34" charset="0"/>
                <a:cs typeface="Calibri" panose="020F0502020204030204" pitchFamily="34" charset="0"/>
              </a:rPr>
              <a:t>las personas de su comunidad</a:t>
            </a:r>
            <a:r>
              <a:rPr lang="es-ES" sz="2000" dirty="0">
                <a:latin typeface="Calibri" panose="020F0502020204030204" pitchFamily="34" charset="0"/>
                <a:cs typeface="Calibri" panose="020F0502020204030204" pitchFamily="34" charset="0"/>
              </a:rPr>
              <a:t> a confiar en la vacuna?  </a:t>
            </a:r>
          </a:p>
          <a:p>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 sz="2000" dirty="0">
                <a:latin typeface="Calibri" panose="020F0502020204030204" pitchFamily="34" charset="0"/>
                <a:cs typeface="Calibri" panose="020F0502020204030204" pitchFamily="34" charset="0"/>
              </a:rPr>
              <a:t>¿Qué haría que fuera más probable para </a:t>
            </a:r>
            <a:r>
              <a:rPr lang="es-ES" sz="2000" b="1" dirty="0">
                <a:latin typeface="Calibri" panose="020F0502020204030204" pitchFamily="34" charset="0"/>
                <a:cs typeface="Calibri" panose="020F0502020204030204" pitchFamily="34" charset="0"/>
              </a:rPr>
              <a:t>usted</a:t>
            </a:r>
            <a:r>
              <a:rPr lang="es-ES" sz="2000" dirty="0">
                <a:latin typeface="Calibri" panose="020F0502020204030204" pitchFamily="34" charset="0"/>
                <a:cs typeface="Calibri" panose="020F0502020204030204" pitchFamily="34" charset="0"/>
              </a:rPr>
              <a:t> recibir la vacuna?</a:t>
            </a:r>
          </a:p>
          <a:p>
            <a:pPr marL="742950" lvl="1" indent="-285750">
              <a:buFont typeface="Courier New" panose="02070309020205020404" pitchFamily="49" charset="0"/>
              <a:buChar char="o"/>
            </a:pPr>
            <a:r>
              <a:rPr lang="es-ES" sz="2000" dirty="0">
                <a:latin typeface="Calibri" panose="020F0502020204030204" pitchFamily="34" charset="0"/>
                <a:cs typeface="Calibri" panose="020F0502020204030204" pitchFamily="34" charset="0"/>
              </a:rPr>
              <a:t>¿Qué haría que fuera más probable para </a:t>
            </a:r>
            <a:r>
              <a:rPr lang="es-ES" sz="2000" b="1" dirty="0">
                <a:latin typeface="Calibri" panose="020F0502020204030204" pitchFamily="34" charset="0"/>
                <a:cs typeface="Calibri" panose="020F0502020204030204" pitchFamily="34" charset="0"/>
              </a:rPr>
              <a:t>las personas de su comunidad</a:t>
            </a:r>
            <a:r>
              <a:rPr lang="es-ES" sz="2000" dirty="0">
                <a:latin typeface="Calibri" panose="020F0502020204030204" pitchFamily="34" charset="0"/>
                <a:cs typeface="Calibri" panose="020F0502020204030204" pitchFamily="34" charset="0"/>
              </a:rPr>
              <a:t> recibir la vacuna?</a:t>
            </a:r>
          </a:p>
          <a:p>
            <a:r>
              <a:rPr lang="es-E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s-ES" sz="2000" dirty="0">
                <a:latin typeface="Calibri" panose="020F0502020204030204" pitchFamily="34" charset="0"/>
                <a:cs typeface="Calibri" panose="020F0502020204030204" pitchFamily="34" charset="0"/>
              </a:rPr>
              <a:t>¿Qué obstáculos le dificultan a </a:t>
            </a:r>
            <a:r>
              <a:rPr lang="es-ES" sz="2000" b="1" dirty="0">
                <a:latin typeface="Calibri" panose="020F0502020204030204" pitchFamily="34" charset="0"/>
                <a:cs typeface="Calibri" panose="020F0502020204030204" pitchFamily="34" charset="0"/>
              </a:rPr>
              <a:t>usted</a:t>
            </a:r>
            <a:r>
              <a:rPr lang="es-ES" sz="2000" dirty="0">
                <a:latin typeface="Calibri" panose="020F0502020204030204" pitchFamily="34" charset="0"/>
                <a:cs typeface="Calibri" panose="020F0502020204030204" pitchFamily="34" charset="0"/>
              </a:rPr>
              <a:t> recibir la vacuna contra COVID (por ejemplo, ubicación, tiempo fuera del trabajo, necesidad de recibir dos dosis)?</a:t>
            </a:r>
          </a:p>
          <a:p>
            <a:pPr marL="742950" lvl="1" indent="-285750">
              <a:buFont typeface="Courier New" panose="02070309020205020404" pitchFamily="49" charset="0"/>
              <a:buChar char="o"/>
            </a:pPr>
            <a:r>
              <a:rPr lang="es-ES" sz="2000" dirty="0">
                <a:latin typeface="Calibri" panose="020F0502020204030204" pitchFamily="34" charset="0"/>
                <a:cs typeface="Calibri" panose="020F0502020204030204" pitchFamily="34" charset="0"/>
              </a:rPr>
              <a:t>¿Cuáles son los factores que podrían dificultarle a </a:t>
            </a:r>
            <a:r>
              <a:rPr lang="es-ES" sz="2000" b="1" dirty="0">
                <a:latin typeface="Calibri" panose="020F0502020204030204" pitchFamily="34" charset="0"/>
                <a:cs typeface="Calibri" panose="020F0502020204030204" pitchFamily="34" charset="0"/>
              </a:rPr>
              <a:t>las personas en su comunidad</a:t>
            </a:r>
            <a:r>
              <a:rPr lang="es-ES" sz="2000" dirty="0">
                <a:latin typeface="Calibri" panose="020F0502020204030204" pitchFamily="34" charset="0"/>
                <a:cs typeface="Calibri" panose="020F0502020204030204" pitchFamily="34" charset="0"/>
              </a:rPr>
              <a:t> recibir la vacuna contra COVID?</a:t>
            </a:r>
          </a:p>
          <a:p>
            <a:pPr lvl="1"/>
            <a:r>
              <a:rPr lang="es-E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s-ES" sz="2000" dirty="0">
                <a:latin typeface="Calibri" panose="020F0502020204030204" pitchFamily="34" charset="0"/>
                <a:cs typeface="Calibri" panose="020F0502020204030204" pitchFamily="34" charset="0"/>
              </a:rPr>
              <a:t>¿Qué cosas le ayudarían a </a:t>
            </a:r>
            <a:r>
              <a:rPr lang="es-ES" sz="2000" b="1" dirty="0">
                <a:latin typeface="Calibri" panose="020F0502020204030204" pitchFamily="34" charset="0"/>
                <a:cs typeface="Calibri" panose="020F0502020204030204" pitchFamily="34" charset="0"/>
              </a:rPr>
              <a:t>usted</a:t>
            </a:r>
            <a:r>
              <a:rPr lang="es-ES" sz="2000" dirty="0">
                <a:latin typeface="Calibri" panose="020F0502020204030204" pitchFamily="34" charset="0"/>
                <a:cs typeface="Calibri" panose="020F0502020204030204" pitchFamily="34" charset="0"/>
              </a:rPr>
              <a:t> a recibir la vacuna?</a:t>
            </a:r>
          </a:p>
          <a:p>
            <a:pPr marL="742950" lvl="1" indent="-285750">
              <a:buFont typeface="Courier New" panose="02070309020205020404" pitchFamily="49" charset="0"/>
              <a:buChar char="o"/>
            </a:pPr>
            <a:r>
              <a:rPr lang="es-ES" sz="2000" dirty="0">
                <a:latin typeface="Calibri" panose="020F0502020204030204" pitchFamily="34" charset="0"/>
                <a:cs typeface="Calibri" panose="020F0502020204030204" pitchFamily="34" charset="0"/>
              </a:rPr>
              <a:t>¿Qué cosas le ayudarían a </a:t>
            </a:r>
            <a:r>
              <a:rPr lang="es-ES" sz="2000" b="1" dirty="0">
                <a:latin typeface="Calibri" panose="020F0502020204030204" pitchFamily="34" charset="0"/>
                <a:cs typeface="Calibri" panose="020F0502020204030204" pitchFamily="34" charset="0"/>
              </a:rPr>
              <a:t>las personas en su comunidad</a:t>
            </a:r>
            <a:r>
              <a:rPr lang="es-ES" sz="2000" dirty="0">
                <a:latin typeface="Calibri" panose="020F0502020204030204" pitchFamily="34" charset="0"/>
                <a:cs typeface="Calibri" panose="020F0502020204030204" pitchFamily="34" charset="0"/>
              </a:rPr>
              <a:t> a recibir la vacuna?</a:t>
            </a:r>
          </a:p>
        </p:txBody>
      </p:sp>
    </p:spTree>
    <p:extLst>
      <p:ext uri="{BB962C8B-B14F-4D97-AF65-F5344CB8AC3E}">
        <p14:creationId xmlns:p14="http://schemas.microsoft.com/office/powerpoint/2010/main" val="140597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Dónde encontrar más información</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068800"/>
            <a:ext cx="11356939" cy="5632311"/>
          </a:xfrm>
          <a:prstGeom prst="rect">
            <a:avLst/>
          </a:prstGeom>
        </p:spPr>
        <p:txBody>
          <a:bodyPr wrap="square">
            <a:spAutoFit/>
          </a:bodyPr>
          <a:lstStyle/>
          <a:p>
            <a:pPr lvl="0"/>
            <a:r>
              <a:rPr lang="es-ES" sz="2400" dirty="0"/>
              <a:t>Quiénes han recibido la vacuna hasta ahora</a:t>
            </a:r>
            <a:endParaRPr lang="es-ES" sz="2400" dirty="0">
              <a:hlinkClick r:id="rId3"/>
            </a:endParaRPr>
          </a:p>
          <a:p>
            <a:pPr lvl="0"/>
            <a:r>
              <a:rPr lang="es-ES" sz="2400" dirty="0">
                <a:hlinkClick r:id="rId3"/>
              </a:rPr>
              <a:t>Programa de Vacunación contra el COVID-19 | Mass.gov</a:t>
            </a:r>
          </a:p>
          <a:p>
            <a:pPr lvl="0"/>
            <a:endParaRPr lang="en-US" sz="2400" dirty="0"/>
          </a:p>
          <a:p>
            <a:pPr lvl="0"/>
            <a:r>
              <a:rPr lang="es-ES" sz="2400" dirty="0"/>
              <a:t>Preguntas frecuentes para el público general</a:t>
            </a:r>
          </a:p>
          <a:p>
            <a:pPr lvl="0"/>
            <a:r>
              <a:rPr lang="es-ES" sz="2400" u="sng" dirty="0">
                <a:solidFill>
                  <a:srgbClr val="0563C1"/>
                </a:solidFill>
                <a:hlinkClick r:id="rId4">
                  <a:extLst>
                    <a:ext uri="{A12FA001-AC4F-418D-AE19-62706E023703}">
                      <ahyp:hlinkClr xmlns:ahyp="http://schemas.microsoft.com/office/drawing/2018/hyperlinkcolor" val="tx"/>
                    </a:ext>
                  </a:extLst>
                </a:hlinkClick>
              </a:rPr>
              <a:t>Preguntas Frecuentes  sobre la vacuna contra el COVID-19 | Mass.gov</a:t>
            </a:r>
          </a:p>
          <a:p>
            <a:pPr lvl="0"/>
            <a:endParaRPr lang="es-ES" sz="2400" u="sng" dirty="0">
              <a:solidFill>
                <a:srgbClr val="0563C1"/>
              </a:solidFill>
              <a:hlinkClick r:id="rId4">
                <a:extLst>
                  <a:ext uri="{A12FA001-AC4F-418D-AE19-62706E023703}">
                    <ahyp:hlinkClr xmlns:ahyp="http://schemas.microsoft.com/office/drawing/2018/hyperlinkcolor" val="tx"/>
                  </a:ext>
                </a:extLst>
              </a:hlinkClick>
            </a:endParaRPr>
          </a:p>
          <a:p>
            <a:pPr lvl="0"/>
            <a:r>
              <a:rPr lang="es-ES" sz="2400" dirty="0"/>
              <a:t>Igualdad para recibir la vacuna</a:t>
            </a:r>
            <a:endParaRPr lang="es-ES" sz="2400" dirty="0">
              <a:hlinkClick r:id="rId4">
                <a:extLst>
                  <a:ext uri="{A12FA001-AC4F-418D-AE19-62706E023703}">
                    <ahyp:hlinkClr xmlns:ahyp="http://schemas.microsoft.com/office/drawing/2018/hyperlinkcolor" val="tx"/>
                  </a:ext>
                </a:extLst>
              </a:hlinkClick>
            </a:endParaRPr>
          </a:p>
          <a:p>
            <a:pPr lvl="0"/>
            <a:r>
              <a:rPr lang="es-ES" sz="2400" u="sng" dirty="0">
                <a:solidFill>
                  <a:srgbClr val="0563C1"/>
                </a:solidFill>
                <a:hlinkClick r:id="rId5">
                  <a:extLst>
                    <a:ext uri="{A12FA001-AC4F-418D-AE19-62706E023703}">
                      <ahyp:hlinkClr xmlns:ahyp="http://schemas.microsoft.com/office/drawing/2018/hyperlinkcolor" val="tx"/>
                    </a:ext>
                  </a:extLst>
                </a:hlinkClick>
              </a:rPr>
              <a:t>Iniciativa de igualdad para recibir la vacuna contra el COVID-19</a:t>
            </a:r>
            <a:endParaRPr lang="es-ES" sz="2400" u="sng" dirty="0">
              <a:solidFill>
                <a:srgbClr val="0563C1"/>
              </a:solidFill>
              <a:hlinkClick r:id="rId4">
                <a:extLst>
                  <a:ext uri="{A12FA001-AC4F-418D-AE19-62706E023703}">
                    <ahyp:hlinkClr xmlns:ahyp="http://schemas.microsoft.com/office/drawing/2018/hyperlinkcolor" val="tx"/>
                  </a:ext>
                </a:extLst>
              </a:hlinkClick>
            </a:endParaRPr>
          </a:p>
          <a:p>
            <a:pPr lvl="0"/>
            <a:endParaRPr lang="en-US" sz="2400" dirty="0"/>
          </a:p>
          <a:p>
            <a:pPr lvl="0"/>
            <a:r>
              <a:rPr lang="es-ES" sz="2400" dirty="0"/>
              <a:t>Información de los CDC sobre la Vacuna contra el COVID-19</a:t>
            </a:r>
          </a:p>
          <a:p>
            <a:pPr lvl="0"/>
            <a:r>
              <a:rPr lang="es-ES" sz="2400" u="sng" dirty="0">
                <a:hlinkClick r:id="rId6"/>
              </a:rPr>
              <a:t>Vacunas contra el COVID-19 | CDC</a:t>
            </a:r>
          </a:p>
          <a:p>
            <a:pPr lvl="0"/>
            <a:endParaRPr lang="en-US" sz="2400" u="sng" dirty="0"/>
          </a:p>
          <a:p>
            <a:r>
              <a:rPr lang="es-ES" sz="2400" dirty="0"/>
              <a:t>Por otras preguntas relacionadas con la vacuna contra el COVID-19 en Massachusetts, por favor envíe un correo electrónico a: </a:t>
            </a:r>
            <a:r>
              <a:rPr lang="es-ES" sz="2400" u="sng" dirty="0">
                <a:hlinkClick r:id="rId7"/>
              </a:rPr>
              <a:t>COVID-19-Vaccine-Plan-MA@mass.gov</a:t>
            </a:r>
          </a:p>
          <a:p>
            <a:pPr lvl="0"/>
            <a:endParaRPr lang="en-US" sz="2400" dirty="0"/>
          </a:p>
        </p:txBody>
      </p:sp>
    </p:spTree>
    <p:extLst>
      <p:ext uri="{BB962C8B-B14F-4D97-AF65-F5344CB8AC3E}">
        <p14:creationId xmlns:p14="http://schemas.microsoft.com/office/powerpoint/2010/main" val="428828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latin typeface="+mn-lt"/>
              </a:rPr>
              <a:t>Recursos adicionales para organizadores de foros</a:t>
            </a:r>
          </a:p>
        </p:txBody>
      </p:sp>
    </p:spTree>
    <p:extLst>
      <p:ext uri="{BB962C8B-B14F-4D97-AF65-F5344CB8AC3E}">
        <p14:creationId xmlns:p14="http://schemas.microsoft.com/office/powerpoint/2010/main" val="2802309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785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Ejemplos de otras preguntas en las Preguntas Frecuentes para el público general</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241077"/>
            <a:ext cx="11227876" cy="3764107"/>
          </a:xfrm>
          <a:prstGeom prst="rect">
            <a:avLst/>
          </a:prstGeom>
        </p:spPr>
        <p:txBody>
          <a:bodyPr wrap="square">
            <a:spAutoFit/>
          </a:bodyPr>
          <a:lstStyle/>
          <a:p>
            <a:pPr algn="ctr">
              <a:lnSpc>
                <a:spcPct val="114000"/>
              </a:lnSpc>
            </a:pPr>
            <a:r>
              <a:rPr lang="es-ES" sz="2400" u="sng" dirty="0">
                <a:hlinkClick r:id="rId3"/>
              </a:rPr>
              <a:t>Preguntas Frecuentes  sobre la vacuna contra el COVID-19 | Mass.gov</a:t>
            </a:r>
          </a:p>
          <a:p>
            <a:pPr algn="ctr">
              <a:lnSpc>
                <a:spcPct val="114000"/>
              </a:lnSpc>
            </a:pPr>
            <a:endParaRPr lang="en-US" sz="1600" dirty="0"/>
          </a:p>
          <a:p>
            <a:pPr marL="342900" indent="-342900">
              <a:spcBef>
                <a:spcPts val="600"/>
              </a:spcBef>
              <a:buFont typeface="Arial" panose="020B0604020202020204" pitchFamily="34" charset="0"/>
              <a:buChar char="•"/>
            </a:pPr>
            <a:r>
              <a:rPr lang="es-ES" sz="2400" dirty="0"/>
              <a:t>¿Alguien que sea COVID-19 positivo debería recibir la vacuna?</a:t>
            </a:r>
          </a:p>
          <a:p>
            <a:pPr marL="342900" indent="-342900">
              <a:spcBef>
                <a:spcPts val="600"/>
              </a:spcBef>
              <a:buFont typeface="Arial" panose="020B0604020202020204" pitchFamily="34" charset="0"/>
              <a:buChar char="•"/>
            </a:pPr>
            <a:r>
              <a:rPr lang="es-ES" sz="2400" dirty="0"/>
              <a:t>¿Alguien que haya tenido COVID-19 debería vacunarse?</a:t>
            </a:r>
          </a:p>
          <a:p>
            <a:pPr marL="342900" indent="-342900">
              <a:spcBef>
                <a:spcPts val="600"/>
              </a:spcBef>
              <a:buFont typeface="Arial" panose="020B0604020202020204" pitchFamily="34" charset="0"/>
              <a:buChar char="•"/>
            </a:pPr>
            <a:r>
              <a:rPr lang="es-ES" sz="2400" dirty="0"/>
              <a:t>¿Qué puedo esperar en mi cita para recibir la vacuna contra el COVID-19?</a:t>
            </a:r>
          </a:p>
          <a:p>
            <a:pPr marL="342900" indent="-342900">
              <a:spcBef>
                <a:spcPts val="600"/>
              </a:spcBef>
              <a:buFont typeface="Arial" panose="020B0604020202020204" pitchFamily="34" charset="0"/>
              <a:buChar char="•"/>
            </a:pPr>
            <a:r>
              <a:rPr lang="es-ES" sz="2400" dirty="0"/>
              <a:t>Las personas que viven en otros estados o en otros lugares del país una parte del tiempo (p.ej., estudiantes, jubilados, personas con doble ciudadanía), ¿pueden recibir la vacuna contra el COVID-19 en Massachusetts?</a:t>
            </a:r>
          </a:p>
          <a:p>
            <a:pPr marL="342900" indent="-342900">
              <a:spcBef>
                <a:spcPts val="600"/>
              </a:spcBef>
              <a:buFont typeface="Arial" panose="020B0604020202020204" pitchFamily="34" charset="0"/>
              <a:buChar char="•"/>
            </a:pPr>
            <a:r>
              <a:rPr lang="es-ES" sz="2400" dirty="0"/>
              <a:t>¿Qué es una Autorización para Uso de Emergencia?</a:t>
            </a:r>
          </a:p>
        </p:txBody>
      </p:sp>
    </p:spTree>
    <p:extLst>
      <p:ext uri="{BB962C8B-B14F-4D97-AF65-F5344CB8AC3E}">
        <p14:creationId xmlns:p14="http://schemas.microsoft.com/office/powerpoint/2010/main" val="147420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Herramientas y recursos</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59189"/>
            <a:ext cx="11356939" cy="5170646"/>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Folletos y gráficos para las redes sociales en varios idiomas</a:t>
            </a:r>
          </a:p>
          <a:p>
            <a:pPr lvl="0"/>
            <a:r>
              <a:rPr lang="es-ES" sz="2400" dirty="0">
                <a:latin typeface="Calibri" panose="020F0502020204030204" pitchFamily="34" charset="0"/>
                <a:cs typeface="Calibri" panose="020F0502020204030204" pitchFamily="34" charset="0"/>
                <a:hlinkClick r:id="rId2"/>
              </a:rPr>
              <a:t>Detener el COVID-19 — gráficos de la vacuna | Mass.gov</a:t>
            </a:r>
          </a:p>
          <a:p>
            <a:endParaRPr lang="en-US" sz="2400" dirty="0">
              <a:latin typeface="Calibri" panose="020F0502020204030204" pitchFamily="34" charset="0"/>
              <a:cs typeface="Calibri" panose="020F0502020204030204" pitchFamily="34" charset="0"/>
            </a:endParaRPr>
          </a:p>
          <a:p>
            <a:r>
              <a:rPr lang="es-ES" sz="2400" dirty="0">
                <a:latin typeface="Calibri" panose="020F0502020204030204" pitchFamily="34" charset="0"/>
                <a:cs typeface="Calibri" panose="020F0502020204030204" pitchFamily="34" charset="0"/>
              </a:rPr>
              <a:t>Materiales de la campaña </a:t>
            </a:r>
            <a:r>
              <a:rPr lang="es-ES" sz="2400" i="1" dirty="0">
                <a:latin typeface="Calibri" panose="020F0502020204030204" pitchFamily="34" charset="0"/>
                <a:cs typeface="Calibri" panose="020F0502020204030204" pitchFamily="34" charset="0"/>
              </a:rPr>
              <a:t>Trust the Facts, Get the Vax</a:t>
            </a:r>
            <a:r>
              <a:rPr lang="es-ES" sz="2400" dirty="0">
                <a:latin typeface="Calibri" panose="020F0502020204030204" pitchFamily="34" charset="0"/>
                <a:cs typeface="Calibri" panose="020F0502020204030204" pitchFamily="34" charset="0"/>
              </a:rPr>
              <a:t>, </a:t>
            </a:r>
            <a:r>
              <a:rPr lang="es-ES" sz="2400" b="1" dirty="0">
                <a:latin typeface="Calibri" panose="020F0502020204030204" pitchFamily="34" charset="0"/>
                <a:cs typeface="Calibri" panose="020F0502020204030204" pitchFamily="34" charset="0"/>
              </a:rPr>
              <a:t>incluyendo videos</a:t>
            </a:r>
          </a:p>
          <a:p>
            <a:r>
              <a:rPr lang="es-ES" sz="2400" dirty="0">
                <a:latin typeface="Calibri" panose="020F0502020204030204" pitchFamily="34" charset="0"/>
                <a:cs typeface="Calibri" panose="020F0502020204030204" pitchFamily="34" charset="0"/>
                <a:hlinkClick r:id="rId3"/>
              </a:rPr>
              <a:t>Materiales de la campaña </a:t>
            </a:r>
            <a:r>
              <a:rPr lang="es-ES" sz="2400" i="1" dirty="0">
                <a:latin typeface="Calibri" panose="020F0502020204030204" pitchFamily="34" charset="0"/>
                <a:cs typeface="Calibri" panose="020F0502020204030204" pitchFamily="34" charset="0"/>
                <a:hlinkClick r:id="rId3"/>
              </a:rPr>
              <a:t>Trust the Facts, Get the Vax </a:t>
            </a:r>
            <a:r>
              <a:rPr lang="es-ES" sz="2400" dirty="0">
                <a:latin typeface="Calibri" panose="020F0502020204030204" pitchFamily="34" charset="0"/>
                <a:cs typeface="Calibri" panose="020F0502020204030204" pitchFamily="34" charset="0"/>
                <a:hlinkClick r:id="rId3"/>
              </a:rPr>
              <a:t>| Mass.gov</a:t>
            </a:r>
          </a:p>
          <a:p>
            <a:endParaRPr lang="en-US" sz="2400" dirty="0">
              <a:latin typeface="Calibri" panose="020F0502020204030204" pitchFamily="34" charset="0"/>
              <a:cs typeface="Calibri" panose="020F0502020204030204" pitchFamily="34" charset="0"/>
            </a:endParaRPr>
          </a:p>
          <a:p>
            <a:r>
              <a:rPr lang="es-ES" sz="2400" dirty="0">
                <a:latin typeface="Calibri" panose="020F0502020204030204" pitchFamily="34" charset="0"/>
                <a:cs typeface="Calibri" panose="020F0502020204030204" pitchFamily="34" charset="0"/>
              </a:rPr>
              <a:t>Materiales de comunicación sobre la vacuna contra el COVID-19 para </a:t>
            </a:r>
            <a:r>
              <a:rPr lang="es-ES" sz="2400" b="1" dirty="0">
                <a:latin typeface="Calibri" panose="020F0502020204030204" pitchFamily="34" charset="0"/>
                <a:cs typeface="Calibri" panose="020F0502020204030204" pitchFamily="34" charset="0"/>
              </a:rPr>
              <a:t>organizaciones basadas en la comunidad </a:t>
            </a:r>
          </a:p>
          <a:p>
            <a:r>
              <a:rPr lang="es-ES" sz="2400" dirty="0">
                <a:latin typeface="Calibri" panose="020F0502020204030204" pitchFamily="34" charset="0"/>
                <a:cs typeface="Calibri" panose="020F0502020204030204" pitchFamily="34" charset="0"/>
                <a:hlinkClick r:id="rId4"/>
              </a:rPr>
              <a:t>Materiales de comunicación sobre la vacuna contra el COVID-19 para organizaciones basadas en la comunidad: Introducción | CDC</a:t>
            </a:r>
          </a:p>
          <a:p>
            <a:endParaRPr lang="en-US" dirty="0"/>
          </a:p>
          <a:p>
            <a:r>
              <a:rPr lang="es-ES" sz="2400" dirty="0"/>
              <a:t>Datos sobre temas como el uso de mascarillas, el distanciamiento social y detener la propagación de gérmenes</a:t>
            </a:r>
          </a:p>
          <a:p>
            <a:r>
              <a:rPr lang="es-ES" sz="2400" u="sng" dirty="0">
                <a:hlinkClick r:id="rId5"/>
              </a:rPr>
              <a:t>Hoja de datos sobre COVID-19 para imprimir | Mass.gov</a:t>
            </a:r>
          </a:p>
        </p:txBody>
      </p:sp>
    </p:spTree>
    <p:extLst>
      <p:ext uri="{BB962C8B-B14F-4D97-AF65-F5344CB8AC3E}">
        <p14:creationId xmlns:p14="http://schemas.microsoft.com/office/powerpoint/2010/main" val="21801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F4D63-99E7-428F-B121-DD911185C0C7}"/>
              </a:ext>
            </a:extLst>
          </p:cNvPr>
          <p:cNvSpPr>
            <a:spLocks noGrp="1"/>
          </p:cNvSpPr>
          <p:nvPr>
            <p:ph idx="1"/>
          </p:nvPr>
        </p:nvSpPr>
        <p:spPr>
          <a:xfrm>
            <a:off x="753978" y="1584321"/>
            <a:ext cx="10844463" cy="4351338"/>
          </a:xfrm>
        </p:spPr>
        <p:txBody>
          <a:bodyPr>
            <a:normAutofit fontScale="92500" lnSpcReduction="10000"/>
          </a:bodyPr>
          <a:lstStyle/>
          <a:p>
            <a:pPr marL="0" indent="0" fontAlgn="base">
              <a:lnSpc>
                <a:spcPct val="112000"/>
              </a:lnSpc>
              <a:buNone/>
            </a:pPr>
            <a:r>
              <a:rPr lang="es-ES" sz="2400" dirty="0"/>
              <a:t>El Departamento de Salud Pública de Massachusetts reconoce que el</a:t>
            </a:r>
            <a:r>
              <a:rPr lang="es-ES" sz="2400" u="sng" dirty="0">
                <a:hlinkClick r:id="rId3"/>
              </a:rPr>
              <a:t> racismo estructural</a:t>
            </a:r>
            <a:r>
              <a:rPr lang="es-ES" sz="2400" u="sng" dirty="0"/>
              <a:t>,</a:t>
            </a:r>
            <a:r>
              <a:rPr lang="es-ES" sz="2400" dirty="0"/>
              <a:t> la discriminación por discapacidad y otras formas de opresión presentes desde el punto de vista histórico y actual han causado que para ciertas comunidades (como las personas Negras y las personas con discapacidades) fuera más difícil confiar plenamente en la comunidad de la salud pública, médica y científica. Queremos ser abiertos y honestos acerca de la seguridad y el desarrollo de la vacuna contra el COVID-19—lo que sabemos y lo que no sabemos. </a:t>
            </a:r>
          </a:p>
          <a:p>
            <a:pPr marL="0" indent="0" fontAlgn="base">
              <a:lnSpc>
                <a:spcPct val="112000"/>
              </a:lnSpc>
              <a:buNone/>
            </a:pPr>
            <a:endParaRPr lang="en-US" sz="2400" dirty="0"/>
          </a:p>
          <a:p>
            <a:pPr marL="0" indent="0" fontAlgn="base">
              <a:lnSpc>
                <a:spcPct val="112000"/>
              </a:lnSpc>
              <a:buNone/>
            </a:pPr>
            <a:r>
              <a:rPr lang="es-ES" sz="2400" dirty="0"/>
              <a:t>Esta guía ofrece una base para mantener estas conversaciones, pero no abarca todas las necesidades e inquietudes particulares y válidas de las diversas poblaciones y comunidades. Le sugerimos que adapte el idioma y el formato de manera que el mismo resulte más relevante y resonante para las personas con las que usted trabaja.   </a:t>
            </a:r>
          </a:p>
          <a:p>
            <a:endParaRPr lang="en-US" dirty="0"/>
          </a:p>
        </p:txBody>
      </p:sp>
      <p:sp>
        <p:nvSpPr>
          <p:cNvPr id="5" name="Title 1">
            <a:extLst>
              <a:ext uri="{FF2B5EF4-FFF2-40B4-BE49-F238E27FC236}">
                <a16:creationId xmlns:a16="http://schemas.microsoft.com/office/drawing/2014/main" id="{C7C4C383-9AF6-4FE7-8D19-DD844A3BB01A}"/>
              </a:ext>
            </a:extLst>
          </p:cNvPr>
          <p:cNvSpPr>
            <a:spLocks noGrp="1"/>
          </p:cNvSpPr>
          <p:nvPr>
            <p:ph type="title"/>
          </p:nvPr>
        </p:nvSpPr>
        <p:spPr>
          <a:xfrm>
            <a:off x="753976" y="150473"/>
            <a:ext cx="10515600" cy="1325563"/>
          </a:xfrm>
        </p:spPr>
        <p:txBody>
          <a:bodyPr>
            <a:normAutofit/>
          </a:bodyPr>
          <a:lstStyle/>
          <a:p>
            <a:pPr algn="ctr"/>
            <a:r>
              <a:rPr lang="es-ES" sz="3200" b="1" dirty="0">
                <a:latin typeface="+mn-lt"/>
              </a:rPr>
              <a:t>Reconocer el racismo estructural, la discriminación por discapacidad y otras formas de opresión</a:t>
            </a:r>
          </a:p>
        </p:txBody>
      </p:sp>
    </p:spTree>
    <p:extLst>
      <p:ext uri="{BB962C8B-B14F-4D97-AF65-F5344CB8AC3E}">
        <p14:creationId xmlns:p14="http://schemas.microsoft.com/office/powerpoint/2010/main" val="398504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¿Qué es una vacuna y cómo funciona?</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4524315"/>
          </a:xfrm>
          <a:prstGeom prst="rect">
            <a:avLst/>
          </a:prstGeom>
        </p:spPr>
        <p:txBody>
          <a:bodyPr wrap="square">
            <a:spAutoFit/>
          </a:bodyPr>
          <a:lstStyle/>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Las vacunas evitan enfermedades que pueden ser peligrosas, o incluso mortales. Trabajan con las defensas naturales de su cuerpo para desarrollar protección de manera segura ante una enfermedad.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t>Una vacuna ayuda a su sistema inmunitario a producir anticuerpos, al igual que si usted se expusiera a la enfermedad. Después de recibir la vacuna, usted tiene protección contra esa enfermedad, sin tener que padecer la enfermedad primero.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a:t>Esto es lo que hace que las vacunas sean una medicina tan poderosa. A diferencia de la mayoría de los medicamentos, que tratan o curan enfermedades, las vacunas las </a:t>
            </a:r>
            <a:r>
              <a:rPr lang="es-ES" sz="2400" i="1" dirty="0"/>
              <a:t>previenen</a:t>
            </a:r>
            <a:r>
              <a:rPr lang="es-ES" sz="2400" dirty="0"/>
              <a:t>.</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¿Cuáles son los beneficios de recibir la vacuna contra el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57604" y="1118409"/>
            <a:ext cx="8252037" cy="3801041"/>
          </a:xfrm>
          <a:prstGeom prst="rect">
            <a:avLst/>
          </a:prstGeom>
        </p:spPr>
        <p:txBody>
          <a:bodyPr wrap="square">
            <a:spAutoFit/>
          </a:bodyPr>
          <a:lstStyle/>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La vacunación contra el COVID-19 le ayudará a no enfermarse a causa del COVID-19.</a:t>
            </a:r>
          </a:p>
          <a:p>
            <a:pPr marL="342900" indent="-342900">
              <a:spcBef>
                <a:spcPts val="1000"/>
              </a:spcBef>
              <a:buFont typeface="Arial" panose="020B0604020202020204" pitchFamily="34" charset="0"/>
              <a:buChar char="•"/>
            </a:pPr>
            <a:r>
              <a:rPr lang="es-ES" sz="2400" dirty="0">
                <a:latin typeface="Calibri" panose="020F0502020204030204" pitchFamily="34" charset="0"/>
                <a:cs typeface="Calibri" panose="020F0502020204030204" pitchFamily="34" charset="0"/>
              </a:rPr>
              <a:t>Todas las vacunas contra el COVID-19 que están disponibles en los Estados Unidos han demostrado ser muy eficaces.</a:t>
            </a:r>
          </a:p>
          <a:p>
            <a:pPr marL="342900" indent="-342900">
              <a:spcBef>
                <a:spcPts val="1000"/>
              </a:spcBef>
              <a:buFont typeface="Arial" panose="020B0604020202020204" pitchFamily="34" charset="0"/>
              <a:buChar char="•"/>
            </a:pPr>
            <a:r>
              <a:rPr lang="es-ES" sz="2400" dirty="0">
                <a:latin typeface="Calibri" panose="020F0502020204030204" pitchFamily="34" charset="0"/>
                <a:cs typeface="Calibri" panose="020F0502020204030204" pitchFamily="34" charset="0"/>
              </a:rPr>
              <a:t>La combinación entre vacunarse y cumplir con las recomendaciones de los CDC para protegerse usted y proteger a otros logrará la mejor protección frente al COVID-19.</a:t>
            </a:r>
          </a:p>
          <a:p>
            <a:pPr marL="342900" indent="-342900">
              <a:spcBef>
                <a:spcPts val="1000"/>
              </a:spcBef>
              <a:buFont typeface="Arial" panose="020B0604020202020204" pitchFamily="34" charset="0"/>
              <a:buChar char="•"/>
            </a:pPr>
            <a:r>
              <a:rPr lang="es-ES" sz="2400" dirty="0">
                <a:latin typeface="Calibri" panose="020F0502020204030204" pitchFamily="34" charset="0"/>
                <a:cs typeface="Calibri" panose="020F0502020204030204" pitchFamily="34" charset="0"/>
              </a:rPr>
              <a:t>A mayor cantidad de personas que se vacunen, más rápido podremos retomar nuestras vidas normales.</a:t>
            </a:r>
          </a:p>
        </p:txBody>
      </p:sp>
      <p:pic>
        <p:nvPicPr>
          <p:cNvPr id="6" name="Picture 5" descr="This image is of three people wearing masks.">
            <a:extLst>
              <a:ext uri="{FF2B5EF4-FFF2-40B4-BE49-F238E27FC236}">
                <a16:creationId xmlns:a16="http://schemas.microsoft.com/office/drawing/2014/main" id="{1EBD1F6A-72C6-49BE-A55E-8D752746B2E2}"/>
              </a:ext>
            </a:extLst>
          </p:cNvPr>
          <p:cNvPicPr>
            <a:picLocks noChangeAspect="1"/>
          </p:cNvPicPr>
          <p:nvPr/>
        </p:nvPicPr>
        <p:blipFill>
          <a:blip r:embed="rId3"/>
          <a:stretch>
            <a:fillRect/>
          </a:stretch>
        </p:blipFill>
        <p:spPr>
          <a:xfrm>
            <a:off x="8756533" y="2208757"/>
            <a:ext cx="3108960" cy="2859874"/>
          </a:xfrm>
          <a:prstGeom prst="rect">
            <a:avLst/>
          </a:prstGeom>
        </p:spPr>
      </p:pic>
    </p:spTree>
    <p:extLst>
      <p:ext uri="{BB962C8B-B14F-4D97-AF65-F5344CB8AC3E}">
        <p14:creationId xmlns:p14="http://schemas.microsoft.com/office/powerpoint/2010/main" val="395645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¿Qué vacunas están disponibles?</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063063"/>
            <a:ext cx="9098597" cy="5816977"/>
          </a:xfrm>
          <a:prstGeom prst="rect">
            <a:avLst/>
          </a:prstGeom>
        </p:spPr>
        <p:txBody>
          <a:bodyPr wrap="square">
            <a:spAutoFit/>
          </a:bodyPr>
          <a:lstStyle/>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Son tres las vacunas que han sido aprobadas o recibieron la Autorización para Uso de Emergencia de parte de la Administración de Alimentos y Medicamentos: Pfizer/</a:t>
            </a:r>
            <a:r>
              <a:rPr lang="es-ES" sz="2400" dirty="0" err="1">
                <a:latin typeface="Calibri" panose="020F0502020204030204" pitchFamily="34" charset="0"/>
                <a:cs typeface="Calibri" panose="020F0502020204030204" pitchFamily="34" charset="0"/>
              </a:rPr>
              <a:t>Comirnaty</a:t>
            </a:r>
            <a:r>
              <a:rPr lang="es-ES" sz="2400" dirty="0">
                <a:latin typeface="Calibri" panose="020F0502020204030204" pitchFamily="34" charset="0"/>
                <a:cs typeface="Calibri" panose="020F0502020204030204" pitchFamily="34" charset="0"/>
              </a:rPr>
              <a:t>, Moderna y Janssen (Johnson &amp; Johnson).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t>Las tres vacunas contra el COVID-19 son seguras y altamente efectivas para evitar la enfermedad en forma grave, la hospitalización y la muerte. </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t>Las vacunas de Pfizer/</a:t>
            </a:r>
            <a:r>
              <a:rPr lang="es-ES" sz="2400" dirty="0" err="1"/>
              <a:t>Comirnaty</a:t>
            </a:r>
            <a:r>
              <a:rPr lang="es-ES" sz="2400" dirty="0"/>
              <a:t> y Moderna requieren 2 dosis que deben administrarse con 3- 4 semanas de diferencia. Las personas deben recibir ambas dosis para estar completamente vacunadas y lograr la efectividad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s-ES" sz="2400" dirty="0"/>
              <a:t>Janssen (Johnson &amp;Johnson) requiere 1 sola dosis.</a:t>
            </a:r>
          </a:p>
          <a:p>
            <a:endParaRPr lang="en-US" sz="2400" dirty="0">
              <a:latin typeface="Calibri" panose="020F0502020204030204" pitchFamily="34" charset="0"/>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¿Cómo sabemos si la vacuna es segura?</a:t>
            </a:r>
          </a:p>
        </p:txBody>
      </p:sp>
      <p:sp>
        <p:nvSpPr>
          <p:cNvPr id="4" name="Rectangle 3">
            <a:extLst>
              <a:ext uri="{FF2B5EF4-FFF2-40B4-BE49-F238E27FC236}">
                <a16:creationId xmlns:a16="http://schemas.microsoft.com/office/drawing/2014/main" id="{FF069143-FE01-453C-934A-DAA4862AED31}"/>
              </a:ext>
            </a:extLst>
          </p:cNvPr>
          <p:cNvSpPr/>
          <p:nvPr/>
        </p:nvSpPr>
        <p:spPr>
          <a:xfrm>
            <a:off x="417530" y="1038235"/>
            <a:ext cx="11356939" cy="4893647"/>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Las vacunas pasan por más pruebas que cualquier otro producto farmacéutico.  </a:t>
            </a:r>
          </a:p>
          <a:p>
            <a:endParaRPr lang="es-ES" sz="2400" dirty="0">
              <a:latin typeface="Calibri" panose="020F0502020204030204" pitchFamily="34" charset="0"/>
              <a:cs typeface="Calibri" panose="020F0502020204030204" pitchFamily="34" charset="0"/>
            </a:endParaRPr>
          </a:p>
          <a:p>
            <a:pPr lvl="7"/>
            <a:endParaRPr lang="es-ES" sz="2400" dirty="0">
              <a:latin typeface="Calibri" panose="020F0502020204030204" pitchFamily="34" charset="0"/>
              <a:cs typeface="Calibri" panose="020F0502020204030204" pitchFamily="34" charset="0"/>
            </a:endParaRPr>
          </a:p>
          <a:p>
            <a:pPr lvl="7"/>
            <a:r>
              <a:rPr lang="es-ES" sz="2400" dirty="0">
                <a:latin typeface="Calibri" panose="020F0502020204030204" pitchFamily="34" charset="0"/>
                <a:cs typeface="Calibri" panose="020F0502020204030204" pitchFamily="34" charset="0"/>
              </a:rPr>
              <a:t>Primero, pequeños grupos de personas reciben la vacuna de ensayo. </a:t>
            </a:r>
          </a:p>
          <a:p>
            <a:pPr lvl="7"/>
            <a:endParaRPr lang="es-ES" sz="2400" dirty="0">
              <a:latin typeface="Calibri" panose="020F0502020204030204" pitchFamily="34" charset="0"/>
              <a:cs typeface="Calibri" panose="020F0502020204030204" pitchFamily="34" charset="0"/>
            </a:endParaRPr>
          </a:p>
          <a:p>
            <a:pPr lvl="7"/>
            <a:endParaRPr lang="es-ES" sz="2400" dirty="0">
              <a:latin typeface="Calibri" panose="020F0502020204030204" pitchFamily="34" charset="0"/>
              <a:cs typeface="Calibri" panose="020F0502020204030204" pitchFamily="34" charset="0"/>
            </a:endParaRPr>
          </a:p>
          <a:p>
            <a:pPr lvl="7"/>
            <a:r>
              <a:rPr lang="es-ES" sz="2400" dirty="0">
                <a:latin typeface="Calibri" panose="020F0502020204030204" pitchFamily="34" charset="0"/>
                <a:cs typeface="Calibri" panose="020F0502020204030204" pitchFamily="34" charset="0"/>
              </a:rPr>
              <a:t>Luego, la vacuna se aplica a grupos específicos de personas (por ejemplo, personas de cierta edad, raza y condición física). </a:t>
            </a:r>
          </a:p>
          <a:p>
            <a:pPr lvl="7"/>
            <a:endParaRPr lang="es-ES" sz="2400" dirty="0">
              <a:latin typeface="Calibri" panose="020F0502020204030204" pitchFamily="34" charset="0"/>
              <a:cs typeface="Calibri" panose="020F0502020204030204" pitchFamily="34" charset="0"/>
            </a:endParaRPr>
          </a:p>
          <a:p>
            <a:pPr lvl="7"/>
            <a:endParaRPr lang="es-ES" sz="2400" dirty="0">
              <a:latin typeface="Calibri" panose="020F0502020204030204" pitchFamily="34" charset="0"/>
              <a:cs typeface="Calibri" panose="020F0502020204030204" pitchFamily="34" charset="0"/>
            </a:endParaRPr>
          </a:p>
          <a:p>
            <a:pPr lvl="7"/>
            <a:r>
              <a:rPr lang="es-ES" sz="2400" dirty="0">
                <a:latin typeface="Calibri" panose="020F0502020204030204" pitchFamily="34" charset="0"/>
                <a:cs typeface="Calibri" panose="020F0502020204030204" pitchFamily="34" charset="0"/>
              </a:rPr>
              <a:t>Después, la vacuna se aplica a decenas de miles de personas y se comprueba su efectividad y seguridad.</a:t>
            </a:r>
          </a:p>
        </p:txBody>
      </p:sp>
      <p:pic>
        <p:nvPicPr>
          <p:cNvPr id="5" name="Google Shape;415;p80" descr="lmage of three people">
            <a:extLst>
              <a:ext uri="{FF2B5EF4-FFF2-40B4-BE49-F238E27FC236}">
                <a16:creationId xmlns:a16="http://schemas.microsoft.com/office/drawing/2014/main" id="{9EFD7C22-2979-454E-9599-1851915BD7AF}"/>
              </a:ext>
            </a:extLst>
          </p:cNvPr>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6" name="Google Shape;416;p80" descr="lmage of six people">
            <a:extLst>
              <a:ext uri="{FF2B5EF4-FFF2-40B4-BE49-F238E27FC236}">
                <a16:creationId xmlns:a16="http://schemas.microsoft.com/office/drawing/2014/main" id="{5B62A400-7236-4261-9A4E-60796068B25E}"/>
              </a:ext>
            </a:extLst>
          </p:cNvPr>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7" name="Google Shape;417;p80" descr="Image of a syringe">
            <a:extLst>
              <a:ext uri="{FF2B5EF4-FFF2-40B4-BE49-F238E27FC236}">
                <a16:creationId xmlns:a16="http://schemas.microsoft.com/office/drawing/2014/main" id="{D0B2CDCA-FC2D-46AB-8520-B3D29DF1B678}"/>
              </a:ext>
            </a:extLst>
          </p:cNvPr>
          <p:cNvPicPr preferRelativeResize="0"/>
          <p:nvPr/>
        </p:nvPicPr>
        <p:blipFill>
          <a:blip r:embed="rId5">
            <a:alphaModFix/>
          </a:blip>
          <a:stretch>
            <a:fillRect/>
          </a:stretch>
        </p:blipFill>
        <p:spPr>
          <a:xfrm>
            <a:off x="1668725" y="1598888"/>
            <a:ext cx="1668700" cy="1579198"/>
          </a:xfrm>
          <a:prstGeom prst="rect">
            <a:avLst/>
          </a:prstGeom>
          <a:noFill/>
          <a:ln>
            <a:noFill/>
          </a:ln>
        </p:spPr>
      </p:pic>
      <p:pic>
        <p:nvPicPr>
          <p:cNvPr id="8" name="Google Shape;422;p80" descr="Number 1">
            <a:extLst>
              <a:ext uri="{FF2B5EF4-FFF2-40B4-BE49-F238E27FC236}">
                <a16:creationId xmlns:a16="http://schemas.microsoft.com/office/drawing/2014/main" id="{417175C7-A5CE-4A51-98B4-D5A3C9C7E677}"/>
              </a:ext>
            </a:extLst>
          </p:cNvPr>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9" name="Google Shape;423;p80" descr="Number 2">
            <a:extLst>
              <a:ext uri="{FF2B5EF4-FFF2-40B4-BE49-F238E27FC236}">
                <a16:creationId xmlns:a16="http://schemas.microsoft.com/office/drawing/2014/main" id="{DB5EA0B5-EA4B-4E1F-8460-92D28D33E9DB}"/>
              </a:ext>
            </a:extLst>
          </p:cNvPr>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10" name="Google Shape;424;p80" descr="Number 3">
            <a:extLst>
              <a:ext uri="{FF2B5EF4-FFF2-40B4-BE49-F238E27FC236}">
                <a16:creationId xmlns:a16="http://schemas.microsoft.com/office/drawing/2014/main" id="{C744435A-9279-4B19-A4B9-49E492A31E46}"/>
              </a:ext>
            </a:extLst>
          </p:cNvPr>
          <p:cNvPicPr preferRelativeResize="0"/>
          <p:nvPr/>
        </p:nvPicPr>
        <p:blipFill>
          <a:blip r:embed="rId8">
            <a:alphaModFix/>
          </a:blip>
          <a:stretch>
            <a:fillRect/>
          </a:stretch>
        </p:blipFill>
        <p:spPr>
          <a:xfrm>
            <a:off x="1506750" y="4863450"/>
            <a:ext cx="548400" cy="560244"/>
          </a:xfrm>
          <a:prstGeom prst="rect">
            <a:avLst/>
          </a:prstGeom>
          <a:noFill/>
          <a:ln>
            <a:noFill/>
          </a:ln>
        </p:spPr>
      </p:pic>
    </p:spTree>
    <p:extLst>
      <p:ext uri="{BB962C8B-B14F-4D97-AF65-F5344CB8AC3E}">
        <p14:creationId xmlns:p14="http://schemas.microsoft.com/office/powerpoint/2010/main" val="241234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¿Cómo sabemos si la vacuna es segura?</a:t>
            </a:r>
          </a:p>
        </p:txBody>
      </p:sp>
      <p:sp>
        <p:nvSpPr>
          <p:cNvPr id="4" name="Rectangle 3">
            <a:extLst>
              <a:ext uri="{FF2B5EF4-FFF2-40B4-BE49-F238E27FC236}">
                <a16:creationId xmlns:a16="http://schemas.microsoft.com/office/drawing/2014/main" id="{FF069143-FE01-453C-934A-DAA4862AED31}"/>
              </a:ext>
            </a:extLst>
          </p:cNvPr>
          <p:cNvSpPr/>
          <p:nvPr/>
        </p:nvSpPr>
        <p:spPr>
          <a:xfrm>
            <a:off x="3254188" y="1340536"/>
            <a:ext cx="8520281" cy="3046988"/>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Posteriormente, el </a:t>
            </a:r>
            <a:r>
              <a:rPr lang="es-ES" sz="2400" u="sng" dirty="0">
                <a:latin typeface="Calibri" panose="020F0502020204030204" pitchFamily="34" charset="0"/>
                <a:cs typeface="Calibri" panose="020F0502020204030204" pitchFamily="34" charset="0"/>
                <a:hlinkClick r:id="rId3"/>
              </a:rPr>
              <a:t>Comité de Asesoramiento para las Prácticas de Inmunización</a:t>
            </a:r>
            <a:r>
              <a:rPr lang="es-ES" sz="2400" dirty="0">
                <a:latin typeface="Calibri" panose="020F0502020204030204" pitchFamily="34" charset="0"/>
                <a:cs typeface="Calibri" panose="020F0502020204030204" pitchFamily="34" charset="0"/>
              </a:rPr>
              <a:t> de los CDC revisa los datos para determinar si la vacuna funciona y es segura. El comité brinda su opinión a la Administración de Medicamentos y Alimentos de los Estados Unidos (FDA, por sus siglas en inglés).</a:t>
            </a:r>
          </a:p>
          <a:p>
            <a:pPr marL="457200" indent="-457200">
              <a:buAutoNum type="arabicPlain" startAt="4"/>
            </a:pPr>
            <a:endParaRPr lang="es-ES" sz="2400" dirty="0">
              <a:latin typeface="Calibri" panose="020F0502020204030204" pitchFamily="34" charset="0"/>
              <a:cs typeface="Calibri" panose="020F0502020204030204" pitchFamily="34" charset="0"/>
            </a:endParaRPr>
          </a:p>
          <a:p>
            <a:r>
              <a:rPr lang="es-ES" sz="2400" dirty="0">
                <a:latin typeface="Calibri" panose="020F0502020204030204" pitchFamily="34" charset="0"/>
                <a:cs typeface="Calibri" panose="020F0502020204030204" pitchFamily="34" charset="0"/>
              </a:rPr>
              <a:t>La FDA observa los datos y las opiniones del Comité de Asesoramiento y decide si se aprueba la vacuna.</a:t>
            </a:r>
          </a:p>
        </p:txBody>
      </p:sp>
      <p:pic>
        <p:nvPicPr>
          <p:cNvPr id="5" name="Google Shape;432;g79ce8b2f6a_0_51" descr="Check mark">
            <a:extLst>
              <a:ext uri="{FF2B5EF4-FFF2-40B4-BE49-F238E27FC236}">
                <a16:creationId xmlns:a16="http://schemas.microsoft.com/office/drawing/2014/main" id="{B4A94053-FF77-42C6-BD35-4D7B14457EF8}"/>
              </a:ext>
            </a:extLst>
          </p:cNvPr>
          <p:cNvPicPr preferRelativeResize="0"/>
          <p:nvPr/>
        </p:nvPicPr>
        <p:blipFill>
          <a:blip r:embed="rId4">
            <a:alphaModFix/>
          </a:blip>
          <a:stretch>
            <a:fillRect/>
          </a:stretch>
        </p:blipFill>
        <p:spPr>
          <a:xfrm>
            <a:off x="1502813" y="3146125"/>
            <a:ext cx="1669436" cy="1645275"/>
          </a:xfrm>
          <a:prstGeom prst="rect">
            <a:avLst/>
          </a:prstGeom>
          <a:noFill/>
          <a:ln>
            <a:noFill/>
          </a:ln>
        </p:spPr>
      </p:pic>
      <p:pic>
        <p:nvPicPr>
          <p:cNvPr id="6" name="Google Shape;435;g79ce8b2f6a_0_51" descr="Image of a piece of paper and magnifying glass">
            <a:extLst>
              <a:ext uri="{FF2B5EF4-FFF2-40B4-BE49-F238E27FC236}">
                <a16:creationId xmlns:a16="http://schemas.microsoft.com/office/drawing/2014/main" id="{70B8A4F3-8FDE-4820-8F0A-F62AFEDAA3C9}"/>
              </a:ext>
            </a:extLst>
          </p:cNvPr>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7" name="Google Shape;436;g79ce8b2f6a_0_51" descr="Number 4">
            <a:extLst>
              <a:ext uri="{FF2B5EF4-FFF2-40B4-BE49-F238E27FC236}">
                <a16:creationId xmlns:a16="http://schemas.microsoft.com/office/drawing/2014/main" id="{43815856-AC3F-4DB3-8968-983B975B3827}"/>
              </a:ext>
            </a:extLst>
          </p:cNvPr>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8" name="Google Shape;437;g79ce8b2f6a_0_51" descr="Number 5">
            <a:extLst>
              <a:ext uri="{FF2B5EF4-FFF2-40B4-BE49-F238E27FC236}">
                <a16:creationId xmlns:a16="http://schemas.microsoft.com/office/drawing/2014/main" id="{7046A03F-6461-4815-AFED-E7540BE8CFCA}"/>
              </a:ext>
            </a:extLst>
          </p:cNvPr>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10" name="Google Shape;438;g79ce8b2f6a_0_51" descr="The vaccine is only approved after all of these steps are done and various teams of reviewers are sure that it works and is safe.&#10;">
            <a:extLst>
              <a:ext uri="{FF2B5EF4-FFF2-40B4-BE49-F238E27FC236}">
                <a16:creationId xmlns:a16="http://schemas.microsoft.com/office/drawing/2014/main" id="{F90162D2-C5F3-4A51-B418-3980D064A9B6}"/>
              </a:ext>
            </a:extLst>
          </p:cNvPr>
          <p:cNvSpPr/>
          <p:nvPr/>
        </p:nvSpPr>
        <p:spPr>
          <a:xfrm>
            <a:off x="1502813" y="5070035"/>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s-ES" sz="2400" dirty="0">
                <a:latin typeface="Calibri" panose="020F0502020204030204" pitchFamily="34" charset="0"/>
                <a:cs typeface="Calibri" panose="020F0502020204030204" pitchFamily="34" charset="0"/>
              </a:rPr>
              <a:t>La vacuna sólo se aprueba luego de que se cumplan </a:t>
            </a:r>
            <a:r>
              <a:rPr lang="es-ES" sz="2400" b="1" dirty="0">
                <a:latin typeface="Calibri" panose="020F0502020204030204" pitchFamily="34" charset="0"/>
                <a:cs typeface="Calibri" panose="020F0502020204030204" pitchFamily="34" charset="0"/>
              </a:rPr>
              <a:t>todos estos pasos</a:t>
            </a:r>
            <a:r>
              <a:rPr lang="es-ES" sz="2400" dirty="0">
                <a:latin typeface="Calibri" panose="020F0502020204030204" pitchFamily="34" charset="0"/>
                <a:cs typeface="Calibri" panose="020F0502020204030204" pitchFamily="34" charset="0"/>
              </a:rPr>
              <a:t> y una vez que los expertos estén seguros de que funciona y es segura.</a:t>
            </a:r>
          </a:p>
        </p:txBody>
      </p:sp>
    </p:spTree>
    <p:extLst>
      <p:ext uri="{BB962C8B-B14F-4D97-AF65-F5344CB8AC3E}">
        <p14:creationId xmlns:p14="http://schemas.microsoft.com/office/powerpoint/2010/main" val="3998685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1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8.xml><?xml version="1.0" encoding="utf-8"?>
<p:tagLst xmlns:a="http://schemas.openxmlformats.org/drawingml/2006/main" xmlns:r="http://schemas.openxmlformats.org/officeDocument/2006/relationships" xmlns:p="http://schemas.openxmlformats.org/presentationml/2006/main">
  <p:tag name="SHAPENAME" val="Grid"/>
</p:tagLst>
</file>

<file path=ppt/tags/tag139.xml><?xml version="1.0" encoding="utf-8"?>
<p:tagLst xmlns:a="http://schemas.openxmlformats.org/drawingml/2006/main" xmlns:r="http://schemas.openxmlformats.org/officeDocument/2006/relationships" xmlns:p="http://schemas.openxmlformats.org/presentationml/2006/main">
  <p:tag name="NAME" val="ACET"/>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ANGLE" val="5"/>
</p:tagLst>
</file>

<file path=ppt/tags/tag147.xml><?xml version="1.0" encoding="utf-8"?>
<p:tagLst xmlns:a="http://schemas.openxmlformats.org/drawingml/2006/main" xmlns:r="http://schemas.openxmlformats.org/officeDocument/2006/relationships" xmlns:p="http://schemas.openxmlformats.org/presentationml/2006/main">
  <p:tag name="ANGLE" val="5"/>
</p:tagLst>
</file>

<file path=ppt/tags/tag148.xml><?xml version="1.0" encoding="utf-8"?>
<p:tagLst xmlns:a="http://schemas.openxmlformats.org/drawingml/2006/main" xmlns:r="http://schemas.openxmlformats.org/officeDocument/2006/relationships" xmlns:p="http://schemas.openxmlformats.org/presentationml/2006/main">
  <p:tag name="ANGLE" val="4"/>
</p:tagLst>
</file>

<file path=ppt/tags/tag149.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ANGLE" val="3"/>
</p:tagLst>
</file>

<file path=ppt/tags/tag151.xml><?xml version="1.0" encoding="utf-8"?>
<p:tagLst xmlns:a="http://schemas.openxmlformats.org/drawingml/2006/main" xmlns:r="http://schemas.openxmlformats.org/officeDocument/2006/relationships" xmlns:p="http://schemas.openxmlformats.org/presentationml/2006/main">
  <p:tag name="ANGLE" val="3"/>
</p:tagLst>
</file>

<file path=ppt/tags/tag152.xml><?xml version="1.0" encoding="utf-8"?>
<p:tagLst xmlns:a="http://schemas.openxmlformats.org/drawingml/2006/main" xmlns:r="http://schemas.openxmlformats.org/officeDocument/2006/relationships" xmlns:p="http://schemas.openxmlformats.org/presentationml/2006/main">
  <p:tag name="ANGLE" val="2"/>
</p:tagLst>
</file>

<file path=ppt/tags/tag153.xml><?xml version="1.0" encoding="utf-8"?>
<p:tagLst xmlns:a="http://schemas.openxmlformats.org/drawingml/2006/main" xmlns:r="http://schemas.openxmlformats.org/officeDocument/2006/relationships" xmlns:p="http://schemas.openxmlformats.org/presentationml/2006/main">
  <p:tag name="ANGLE" val="2"/>
</p:tagLst>
</file>

<file path=ppt/tags/tag154.xml><?xml version="1.0" encoding="utf-8"?>
<p:tagLst xmlns:a="http://schemas.openxmlformats.org/drawingml/2006/main" xmlns:r="http://schemas.openxmlformats.org/officeDocument/2006/relationships" xmlns:p="http://schemas.openxmlformats.org/presentationml/2006/main">
  <p:tag name="ANGLE" val="1"/>
</p:tagLst>
</file>

<file path=ppt/tags/tag155.xml><?xml version="1.0" encoding="utf-8"?>
<p:tagLst xmlns:a="http://schemas.openxmlformats.org/drawingml/2006/main" xmlns:r="http://schemas.openxmlformats.org/officeDocument/2006/relationships" xmlns:p="http://schemas.openxmlformats.org/presentationml/2006/main">
  <p:tag name="ANGLE" val="1"/>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7256</Words>
  <Application>Microsoft Office PowerPoint</Application>
  <PresentationFormat>Widescreen</PresentationFormat>
  <Paragraphs>483</Paragraphs>
  <Slides>36</Slides>
  <Notes>35</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36</vt:i4>
      </vt:variant>
    </vt:vector>
  </HeadingPairs>
  <TitlesOfParts>
    <vt:vector size="50" baseType="lpstr">
      <vt:lpstr>Arial</vt:lpstr>
      <vt:lpstr>Calibri</vt:lpstr>
      <vt:lpstr>Calibri Light</vt:lpstr>
      <vt:lpstr>Courier New</vt:lpstr>
      <vt:lpstr>Open Sans</vt:lpstr>
      <vt:lpstr>Segoe UI</vt:lpstr>
      <vt:lpstr>Symbol</vt:lpstr>
      <vt:lpstr>Wingdings</vt:lpstr>
      <vt:lpstr>Office Theme</vt:lpstr>
      <vt:lpstr>1_Office Theme</vt:lpstr>
      <vt:lpstr>White</vt:lpstr>
      <vt:lpstr>Theme-Covid-Vax</vt:lpstr>
      <vt:lpstr>Tema de Office</vt:lpstr>
      <vt:lpstr>think-cell Slide</vt:lpstr>
      <vt:lpstr>PowerPoint Presentation</vt:lpstr>
      <vt:lpstr>Instrucciones para usar esta guía </vt:lpstr>
      <vt:lpstr>Cómo solicitar un embajador del DPH para la vacuna</vt:lpstr>
      <vt:lpstr>Reconocer el racismo estructural, la discriminación por discapacidad y otras formas de opresión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¿Necesitaré una dosis de refuerzo?</vt:lpstr>
      <vt:lpstr>¿Cómo solicito una cita?</vt:lpstr>
      <vt:lpstr>¿Qué pasa si necesito ayuda para llegar al centro de vacunación?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Recursos adicionales para organizadores de foros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2021-05-19T13:13:29Z</dcterms:created>
  <dcterms:modified xsi:type="dcterms:W3CDTF">2022-01-28T22:37:43Z</dcterms:modified>
</cp:coreProperties>
</file>