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65" r:id="rId6"/>
    <p:sldId id="266" r:id="rId7"/>
    <p:sldId id="258" r:id="rId8"/>
    <p:sldId id="267" r:id="rId9"/>
    <p:sldId id="260" r:id="rId10"/>
    <p:sldId id="261" r:id="rId11"/>
    <p:sldId id="273" r:id="rId12"/>
    <p:sldId id="272" r:id="rId13"/>
    <p:sldId id="274" r:id="rId14"/>
    <p:sldId id="262" r:id="rId15"/>
    <p:sldId id="263" r:id="rId16"/>
    <p:sldId id="269" r:id="rId17"/>
    <p:sldId id="264" r:id="rId18"/>
    <p:sldId id="268" r:id="rId19"/>
    <p:sldId id="270" r:id="rId20"/>
    <p:sldId id="271" r:id="rId21"/>
  </p:sldIdLst>
  <p:sldSz cx="18288000" cy="10287000"/>
  <p:notesSz cx="6858000" cy="9144000"/>
  <p:embeddedFontLst>
    <p:embeddedFont>
      <p:font typeface="Glacial Indifference" panose="020B0604020202020204" charset="0"/>
      <p:regular r:id="rId23"/>
    </p:embeddedFont>
    <p:embeddedFont>
      <p:font typeface="Glacial Indifference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11367-BC69-90B8-764B-6133849A38BA}" v="1589" dt="2026-01-27T00:09:05.304"/>
    <p1510:client id="{9A65E6CB-59CA-498C-A11D-B61D8E611A7B}" v="1757" dt="2026-01-26T22:34:0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36A83-CA64-484E-B937-DF2CC22508FA}" type="datetimeFigureOut">
              <a:rPr lang="es-AR" smtClean="0"/>
              <a:t>29/1/2026</a:t>
            </a:fld>
            <a:endParaRPr lang="es-AR"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B1E3F-7A01-49D0-9FE4-98BEDF709E70}" type="slidenum">
              <a:rPr lang="es-AR" smtClean="0"/>
              <a:t>‹Nº›</a:t>
            </a:fld>
            <a:endParaRPr lang="es-AR" dirty="0"/>
          </a:p>
        </p:txBody>
      </p:sp>
    </p:spTree>
    <p:extLst>
      <p:ext uri="{BB962C8B-B14F-4D97-AF65-F5344CB8AC3E}">
        <p14:creationId xmlns:p14="http://schemas.microsoft.com/office/powerpoint/2010/main" val="92493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B3EB1E3F-7A01-49D0-9FE4-98BEDF709E70}" type="slidenum">
              <a:rPr lang="es-AR" smtClean="0"/>
              <a:t>3</a:t>
            </a:fld>
            <a:endParaRPr lang="es-AR" dirty="0"/>
          </a:p>
        </p:txBody>
      </p:sp>
    </p:spTree>
    <p:extLst>
      <p:ext uri="{BB962C8B-B14F-4D97-AF65-F5344CB8AC3E}">
        <p14:creationId xmlns:p14="http://schemas.microsoft.com/office/powerpoint/2010/main" val="6863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AR" dirty="0"/>
          </a:p>
        </p:txBody>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B3EB1E3F-7A01-49D0-9FE4-98BEDF709E70}" type="slidenum">
              <a:rPr lang="es-AR" smtClean="0"/>
              <a:t>14</a:t>
            </a:fld>
            <a:endParaRPr lang="es-AR" dirty="0"/>
          </a:p>
        </p:txBody>
      </p:sp>
    </p:spTree>
    <p:extLst>
      <p:ext uri="{BB962C8B-B14F-4D97-AF65-F5344CB8AC3E}">
        <p14:creationId xmlns:p14="http://schemas.microsoft.com/office/powerpoint/2010/main" val="356783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hyperlink" Target="http://www.findyourfunds.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findyourfunds.org"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3.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1.svg"/><Relationship Id="rId7" Type="http://schemas.openxmlformats.org/officeDocument/2006/relationships/image" Target="../media/image13.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14.svg"/><Relationship Id="rId10" Type="http://schemas.openxmlformats.org/officeDocument/2006/relationships/image" Target="../media/image6.svg"/><Relationship Id="rId4" Type="http://schemas.openxmlformats.org/officeDocument/2006/relationships/image" Target="../media/image7.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dirty="0"/>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1" name="Freeform 31"/>
          <p:cNvSpPr/>
          <p:nvPr/>
        </p:nvSpPr>
        <p:spPr>
          <a:xfrm>
            <a:off x="331236" y="9046527"/>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dirty="0"/>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4" name="TextBox 34"/>
          <p:cNvSpPr txBox="1"/>
          <p:nvPr/>
        </p:nvSpPr>
        <p:spPr>
          <a:xfrm>
            <a:off x="122556" y="1208321"/>
            <a:ext cx="8160534" cy="3589444"/>
          </a:xfrm>
          <a:prstGeom prst="rect">
            <a:avLst/>
          </a:prstGeom>
        </p:spPr>
        <p:txBody>
          <a:bodyPr wrap="square" lIns="0" tIns="0" rIns="0" bIns="0" rtlCol="0" anchor="t">
            <a:spAutoFit/>
          </a:bodyPr>
          <a:lstStyle/>
          <a:p>
            <a:pPr algn="ctr"/>
            <a:r>
              <a:rPr lang="es-AR" sz="6600" b="1" dirty="0">
                <a:solidFill>
                  <a:srgbClr val="000000"/>
                </a:solidFill>
                <a:latin typeface="Glacial Indifference Bold"/>
                <a:ea typeface="Glacial Indifference Bold"/>
                <a:cs typeface="Glacial Indifference Bold"/>
                <a:sym typeface="Glacial Indifference Bold"/>
              </a:rPr>
              <a:t>Temporada de impuestos </a:t>
            </a:r>
          </a:p>
          <a:p>
            <a:pPr algn="ctr">
              <a:lnSpc>
                <a:spcPts val="13999"/>
              </a:lnSpc>
            </a:pPr>
            <a:r>
              <a:rPr lang="es-AR" sz="6600" b="1" dirty="0">
                <a:solidFill>
                  <a:srgbClr val="000000"/>
                </a:solidFill>
                <a:latin typeface="Glacial Indifference Bold"/>
                <a:ea typeface="Glacial Indifference Bold"/>
                <a:cs typeface="Glacial Indifference Bold"/>
                <a:sym typeface="Glacial Indifference Bold"/>
              </a:rPr>
              <a:t>2026</a:t>
            </a:r>
          </a:p>
        </p:txBody>
      </p:sp>
      <p:sp>
        <p:nvSpPr>
          <p:cNvPr id="35" name="TextBox 35"/>
          <p:cNvSpPr txBox="1"/>
          <p:nvPr/>
        </p:nvSpPr>
        <p:spPr>
          <a:xfrm>
            <a:off x="855709" y="4602180"/>
            <a:ext cx="6775153" cy="2715487"/>
          </a:xfrm>
          <a:prstGeom prst="rect">
            <a:avLst/>
          </a:prstGeom>
        </p:spPr>
        <p:txBody>
          <a:bodyPr lIns="0" tIns="0" rIns="0" bIns="0" rtlCol="0" anchor="t">
            <a:spAutoFit/>
          </a:bodyPr>
          <a:lstStyle/>
          <a:p>
            <a:pPr algn="ctr">
              <a:lnSpc>
                <a:spcPts val="7279"/>
              </a:lnSpc>
            </a:pPr>
            <a:r>
              <a:rPr lang="es-AR" sz="4400" dirty="0">
                <a:solidFill>
                  <a:srgbClr val="000000"/>
                </a:solidFill>
                <a:latin typeface="Glacial Indifference"/>
                <a:ea typeface="Glacial Indifference"/>
                <a:cs typeface="Glacial Indifference"/>
                <a:sym typeface="Glacial Indifference"/>
              </a:rPr>
              <a:t>Recursos disponibles para </a:t>
            </a:r>
          </a:p>
          <a:p>
            <a:pPr algn="ctr">
              <a:lnSpc>
                <a:spcPts val="7279"/>
              </a:lnSpc>
            </a:pPr>
            <a:r>
              <a:rPr lang="es-AR" sz="4400" dirty="0">
                <a:solidFill>
                  <a:srgbClr val="000000"/>
                </a:solidFill>
                <a:latin typeface="Glacial Indifference"/>
                <a:ea typeface="Glacial Indifference"/>
                <a:cs typeface="Glacial Indifference"/>
                <a:sym typeface="Glacial Indifference"/>
              </a:rPr>
              <a:t>las familias de Massachusetts </a:t>
            </a:r>
          </a:p>
        </p:txBody>
      </p:sp>
      <p:sp>
        <p:nvSpPr>
          <p:cNvPr id="36" name="TextBox 36"/>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dirty="0"/>
          </a:p>
        </p:txBody>
      </p:sp>
      <p:sp>
        <p:nvSpPr>
          <p:cNvPr id="33" name="Freeform 33">
            <a:extLst>
              <a:ext uri="{FF2B5EF4-FFF2-40B4-BE49-F238E27FC236}">
                <a16:creationId xmlns:a16="http://schemas.microsoft.com/office/drawing/2014/main" id="{E4A2AEE4-E610-39DC-8D54-475887454B1C}"/>
              </a:ext>
            </a:extLst>
          </p:cNvPr>
          <p:cNvSpPr/>
          <p:nvPr/>
        </p:nvSpPr>
        <p:spPr>
          <a:xfrm>
            <a:off x="3941116" y="9206899"/>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06ED-E419-9846-752D-90677557492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081DEE-1535-0B2C-7253-62460D49CDB4}"/>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70DDBC3E-D8B9-FCA6-067F-A4E7DCA93C10}"/>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a:extLst>
                <a:ext uri="{FF2B5EF4-FFF2-40B4-BE49-F238E27FC236}">
                  <a16:creationId xmlns:a16="http://schemas.microsoft.com/office/drawing/2014/main" id="{08133833-14F9-7A86-8DB1-8A3F853477C7}"/>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551B8639-9918-DDFC-CD55-4FC020D8506B}"/>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s-AR" sz="5700" b="1" dirty="0">
                <a:solidFill>
                  <a:srgbClr val="000001"/>
                </a:solidFill>
                <a:latin typeface="Glacial Indifference Bold"/>
                <a:ea typeface="Glacial Indifference Bold"/>
                <a:cs typeface="Glacial Indifference Bold"/>
                <a:sym typeface="Glacial Indifference Bold"/>
              </a:rPr>
              <a:t>Ejemplos</a:t>
            </a:r>
          </a:p>
        </p:txBody>
      </p:sp>
      <p:sp>
        <p:nvSpPr>
          <p:cNvPr id="6" name="TextBox 6">
            <a:extLst>
              <a:ext uri="{FF2B5EF4-FFF2-40B4-BE49-F238E27FC236}">
                <a16:creationId xmlns:a16="http://schemas.microsoft.com/office/drawing/2014/main" id="{3A29FB28-7478-56E1-684C-BC6728AF90C6}"/>
              </a:ext>
            </a:extLst>
          </p:cNvPr>
          <p:cNvSpPr txBox="1"/>
          <p:nvPr/>
        </p:nvSpPr>
        <p:spPr>
          <a:xfrm>
            <a:off x="595126" y="2362882"/>
            <a:ext cx="11444474" cy="4257576"/>
          </a:xfrm>
          <a:prstGeom prst="rect">
            <a:avLst/>
          </a:prstGeom>
        </p:spPr>
        <p:txBody>
          <a:bodyPr wrap="square" lIns="0" tIns="0" rIns="0" bIns="0" rtlCol="0" anchor="t">
            <a:spAutoFit/>
          </a:bodyPr>
          <a:lstStyle/>
          <a:p>
            <a:pPr>
              <a:lnSpc>
                <a:spcPts val="4759"/>
              </a:lnSpc>
            </a:pPr>
            <a:r>
              <a:rPr lang="es-AR" sz="3200" dirty="0">
                <a:solidFill>
                  <a:srgbClr val="D4145A"/>
                </a:solidFill>
                <a:latin typeface="Glacial Indifference Bold"/>
                <a:ea typeface="Glacial Indifference"/>
                <a:cs typeface="Glacial Indifference"/>
                <a:sym typeface="Glacial Indifference"/>
              </a:rPr>
              <a:t>Familia F:</a:t>
            </a:r>
          </a:p>
          <a:p>
            <a:pPr>
              <a:lnSpc>
                <a:spcPts val="4759"/>
              </a:lnSpc>
            </a:pPr>
            <a:r>
              <a:rPr lang="es-AR" sz="3200" dirty="0">
                <a:solidFill>
                  <a:srgbClr val="000001"/>
                </a:solidFill>
                <a:latin typeface="Glacial Indifference"/>
                <a:ea typeface="Glacial Indifference"/>
                <a:cs typeface="Glacial Indifference"/>
                <a:sym typeface="Glacial Indifference"/>
              </a:rPr>
              <a:t>Padre/Madre soltero(a) con dos hijos de 8 y 12 años. Trabaja en un empleo con un salario mínimo de $15/hora, 20 horas/semana (ingreso anual de $15,600). </a:t>
            </a:r>
            <a:r>
              <a:rPr lang="es-AR" sz="3200" dirty="0">
                <a:solidFill>
                  <a:srgbClr val="000001"/>
                </a:solidFill>
                <a:latin typeface="Glacial Indifference Bold"/>
                <a:ea typeface="Glacial Indifference"/>
                <a:cs typeface="Glacial Indifference"/>
                <a:sym typeface="Glacial Indifference"/>
              </a:rPr>
              <a:t>Esta familia es elegible para recibir $8,750 del EITC estatal y federal, $880 del crédito fiscal por hijos y familias de Massachusetts y $1,965 del crédito fiscal federal por hijos.</a:t>
            </a:r>
          </a:p>
        </p:txBody>
      </p:sp>
      <p:sp>
        <p:nvSpPr>
          <p:cNvPr id="8" name="Freeform 12">
            <a:extLst>
              <a:ext uri="{FF2B5EF4-FFF2-40B4-BE49-F238E27FC236}">
                <a16:creationId xmlns:a16="http://schemas.microsoft.com/office/drawing/2014/main" id="{24AD0909-0941-7944-DB35-D844141F24AC}"/>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316530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5949" y="394733"/>
            <a:ext cx="12351922" cy="9468118"/>
            <a:chOff x="0" y="0"/>
            <a:chExt cx="3253181" cy="2493661"/>
          </a:xfrm>
        </p:grpSpPr>
        <p:sp>
          <p:nvSpPr>
            <p:cNvPr id="3" name="Freeform 3"/>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dirty="0"/>
            </a:p>
          </p:txBody>
        </p:sp>
        <p:sp>
          <p:nvSpPr>
            <p:cNvPr id="4" name="TextBox 4"/>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600539" y="574941"/>
            <a:ext cx="10995957" cy="9005670"/>
          </a:xfrm>
          <a:prstGeom prst="rect">
            <a:avLst/>
          </a:prstGeom>
        </p:spPr>
        <p:txBody>
          <a:bodyPr lIns="0" tIns="0" rIns="0" bIns="0" rtlCol="0" anchor="t">
            <a:spAutoFit/>
          </a:bodyPr>
          <a:lstStyle/>
          <a:p>
            <a:pPr algn="l">
              <a:lnSpc>
                <a:spcPts val="5880"/>
              </a:lnSpc>
            </a:pPr>
            <a:r>
              <a:rPr lang="es-AR" sz="3600" dirty="0">
                <a:solidFill>
                  <a:srgbClr val="000001"/>
                </a:solidFill>
                <a:latin typeface="Glacial Indifference"/>
                <a:ea typeface="Glacial Indifference"/>
                <a:cs typeface="Glacial Indifference"/>
                <a:sym typeface="Glacial Indifference"/>
              </a:rPr>
              <a:t>Los créditos fiscales </a:t>
            </a:r>
            <a:r>
              <a:rPr lang="es-AR" sz="3600" dirty="0">
                <a:solidFill>
                  <a:srgbClr val="000001"/>
                </a:solidFill>
                <a:latin typeface="Glacial Indifference Bold" panose="020B0604020202020204" charset="0"/>
                <a:ea typeface="Glacial Indifference"/>
                <a:cs typeface="Glacial Indifference"/>
                <a:sym typeface="Glacial Indifference"/>
              </a:rPr>
              <a:t>NO </a:t>
            </a:r>
            <a:r>
              <a:rPr lang="es-AR" sz="3600" dirty="0">
                <a:solidFill>
                  <a:srgbClr val="000001"/>
                </a:solidFill>
                <a:latin typeface="Glacial Indifference"/>
                <a:ea typeface="Glacial Indifference"/>
                <a:cs typeface="Glacial Indifference"/>
                <a:sym typeface="Glacial Indifference"/>
              </a:rPr>
              <a:t>influyen en la elegibilidad para otros beneficios (MassHealth, SNAP, WIC, etc.).</a:t>
            </a:r>
          </a:p>
          <a:p>
            <a:pPr algn="l">
              <a:lnSpc>
                <a:spcPts val="5880"/>
              </a:lnSpc>
            </a:pPr>
            <a:endParaRPr lang="en-US" sz="3600" dirty="0">
              <a:solidFill>
                <a:srgbClr val="000001"/>
              </a:solidFill>
              <a:latin typeface="Glacial Indifference"/>
              <a:ea typeface="Glacial Indifference"/>
              <a:cs typeface="Glacial Indifference"/>
              <a:sym typeface="Glacial Indifference"/>
            </a:endParaRPr>
          </a:p>
          <a:p>
            <a:pPr algn="l">
              <a:lnSpc>
                <a:spcPts val="5880"/>
              </a:lnSpc>
            </a:pPr>
            <a:r>
              <a:rPr lang="es-AR" sz="3600" dirty="0">
                <a:solidFill>
                  <a:srgbClr val="000001"/>
                </a:solidFill>
                <a:latin typeface="Glacial Indifference"/>
                <a:ea typeface="Glacial Indifference"/>
                <a:cs typeface="Glacial Indifference"/>
                <a:sym typeface="Glacial Indifference"/>
              </a:rPr>
              <a:t>Puede declarar sus impuestos de un año anterior hasta tres años después de la fecha de vencimiento original.</a:t>
            </a:r>
          </a:p>
          <a:p>
            <a:pPr algn="l">
              <a:lnSpc>
                <a:spcPts val="5880"/>
              </a:lnSpc>
            </a:pPr>
            <a:endParaRPr lang="en-US" sz="3600" dirty="0">
              <a:solidFill>
                <a:srgbClr val="000001"/>
              </a:solidFill>
              <a:latin typeface="Glacial Indifference"/>
              <a:ea typeface="Glacial Indifference"/>
              <a:cs typeface="Glacial Indifference"/>
              <a:sym typeface="Glacial Indifference"/>
            </a:endParaRPr>
          </a:p>
          <a:p>
            <a:pPr algn="l">
              <a:lnSpc>
                <a:spcPts val="5880"/>
              </a:lnSpc>
            </a:pPr>
            <a:r>
              <a:rPr lang="es-AR" sz="3600" dirty="0">
                <a:solidFill>
                  <a:srgbClr val="000001"/>
                </a:solidFill>
                <a:latin typeface="Glacial Indifference"/>
                <a:ea typeface="Glacial Indifference"/>
                <a:cs typeface="Glacial Indifference"/>
                <a:sym typeface="Glacial Indifference"/>
              </a:rPr>
              <a:t>Incluso si normalmente no declara impuestos o no está obligado a hacerlo, debe presentar una declaración de impuestos para reclamar estos créditos.</a:t>
            </a:r>
          </a:p>
          <a:p>
            <a:pPr algn="l">
              <a:lnSpc>
                <a:spcPts val="5880"/>
              </a:lnSpc>
            </a:pPr>
            <a:endParaRPr lang="en-US" sz="3600" dirty="0">
              <a:solidFill>
                <a:srgbClr val="000001"/>
              </a:solidFill>
              <a:latin typeface="Glacial Indifference"/>
              <a:ea typeface="Glacial Indifference"/>
              <a:cs typeface="Glacial Indifference"/>
              <a:sym typeface="Glacial Indifference"/>
            </a:endParaRPr>
          </a:p>
          <a:p>
            <a:pPr algn="l">
              <a:lnSpc>
                <a:spcPts val="5880"/>
              </a:lnSpc>
            </a:pPr>
            <a:r>
              <a:rPr lang="es-AR" sz="3600" dirty="0">
                <a:solidFill>
                  <a:srgbClr val="000001"/>
                </a:solidFill>
                <a:latin typeface="Glacial Indifference"/>
                <a:ea typeface="Glacial Indifference"/>
                <a:cs typeface="Glacial Indifference"/>
                <a:sym typeface="Glacial Indifference"/>
              </a:rPr>
              <a:t>¿Sabía que existen servicios gratuitos para la declaración de impuestos?</a:t>
            </a:r>
          </a:p>
        </p:txBody>
      </p:sp>
      <p:sp>
        <p:nvSpPr>
          <p:cNvPr id="6" name="Freeform 6"/>
          <p:cNvSpPr/>
          <p:nvPr/>
        </p:nvSpPr>
        <p:spPr>
          <a:xfrm rot="299413">
            <a:off x="16992257" y="4381211"/>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7" name="Freeform 7"/>
          <p:cNvSpPr/>
          <p:nvPr/>
        </p:nvSpPr>
        <p:spPr>
          <a:xfrm rot="299413">
            <a:off x="14093747" y="3681954"/>
            <a:ext cx="3118805" cy="3050758"/>
          </a:xfrm>
          <a:custGeom>
            <a:avLst/>
            <a:gdLst/>
            <a:ahLst/>
            <a:cxnLst/>
            <a:rect l="l" t="t" r="r" b="b"/>
            <a:pathLst>
              <a:path w="3118805" h="3050758">
                <a:moveTo>
                  <a:pt x="0" y="0"/>
                </a:moveTo>
                <a:lnTo>
                  <a:pt x="3118805" y="0"/>
                </a:lnTo>
                <a:lnTo>
                  <a:pt x="3118805" y="3050759"/>
                </a:lnTo>
                <a:lnTo>
                  <a:pt x="0" y="3050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Freeform 8"/>
          <p:cNvSpPr/>
          <p:nvPr/>
        </p:nvSpPr>
        <p:spPr>
          <a:xfrm rot="299413">
            <a:off x="13456756" y="3417044"/>
            <a:ext cx="714505" cy="1665712"/>
          </a:xfrm>
          <a:custGeom>
            <a:avLst/>
            <a:gdLst/>
            <a:ahLst/>
            <a:cxnLst/>
            <a:rect l="l" t="t" r="r" b="b"/>
            <a:pathLst>
              <a:path w="714505" h="1665712">
                <a:moveTo>
                  <a:pt x="0" y="0"/>
                </a:moveTo>
                <a:lnTo>
                  <a:pt x="714506" y="0"/>
                </a:lnTo>
                <a:lnTo>
                  <a:pt x="714506" y="1665712"/>
                </a:lnTo>
                <a:lnTo>
                  <a:pt x="0" y="166571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9" name="Freeform 9"/>
          <p:cNvSpPr/>
          <p:nvPr/>
        </p:nvSpPr>
        <p:spPr>
          <a:xfrm rot="299413">
            <a:off x="16776006" y="3404353"/>
            <a:ext cx="917253" cy="807183"/>
          </a:xfrm>
          <a:custGeom>
            <a:avLst/>
            <a:gdLst/>
            <a:ahLst/>
            <a:cxnLst/>
            <a:rect l="l" t="t" r="r" b="b"/>
            <a:pathLst>
              <a:path w="917253" h="807183">
                <a:moveTo>
                  <a:pt x="0" y="0"/>
                </a:moveTo>
                <a:lnTo>
                  <a:pt x="917253" y="0"/>
                </a:lnTo>
                <a:lnTo>
                  <a:pt x="917253"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0" name="Freeform 10"/>
          <p:cNvSpPr/>
          <p:nvPr/>
        </p:nvSpPr>
        <p:spPr>
          <a:xfrm>
            <a:off x="505949" y="6242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1" name="Freeform 11"/>
          <p:cNvSpPr/>
          <p:nvPr/>
        </p:nvSpPr>
        <p:spPr>
          <a:xfrm>
            <a:off x="505949" y="199497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2" name="Freeform 12"/>
          <p:cNvSpPr/>
          <p:nvPr/>
        </p:nvSpPr>
        <p:spPr>
          <a:xfrm>
            <a:off x="614218" y="4663905"/>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3" name="Freeform 13"/>
          <p:cNvSpPr/>
          <p:nvPr/>
        </p:nvSpPr>
        <p:spPr>
          <a:xfrm>
            <a:off x="614218" y="7329874"/>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8">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320909" y="33033"/>
            <a:ext cx="17864635" cy="971420"/>
          </a:xfrm>
          <a:prstGeom prst="rect">
            <a:avLst/>
          </a:prstGeom>
        </p:spPr>
        <p:txBody>
          <a:bodyPr lIns="0" tIns="0" rIns="0" bIns="0" rtlCol="0" anchor="t">
            <a:spAutoFit/>
          </a:bodyPr>
          <a:lstStyle/>
          <a:p>
            <a:pPr algn="ctr">
              <a:lnSpc>
                <a:spcPts val="8120"/>
              </a:lnSpc>
            </a:pPr>
            <a:r>
              <a:rPr lang="es-AR" sz="6000" b="1" dirty="0">
                <a:solidFill>
                  <a:srgbClr val="000001"/>
                </a:solidFill>
                <a:latin typeface="Glacial Indifference Bold"/>
                <a:ea typeface="Glacial Indifference Bold"/>
                <a:cs typeface="Glacial Indifference Bold"/>
                <a:sym typeface="Glacial Indifference Bold"/>
              </a:rPr>
              <a:t>Programa Volunteer Income Tax Assistance </a:t>
            </a:r>
          </a:p>
        </p:txBody>
      </p:sp>
      <p:sp>
        <p:nvSpPr>
          <p:cNvPr id="6" name="TextBox 6"/>
          <p:cNvSpPr txBox="1"/>
          <p:nvPr/>
        </p:nvSpPr>
        <p:spPr>
          <a:xfrm>
            <a:off x="1331899" y="1469390"/>
            <a:ext cx="16230600" cy="8931932"/>
          </a:xfrm>
          <a:prstGeom prst="rect">
            <a:avLst/>
          </a:prstGeom>
        </p:spPr>
        <p:txBody>
          <a:bodyPr lIns="0" tIns="0" rIns="0" bIns="0" rtlCol="0" anchor="t">
            <a:spAutoFit/>
          </a:bodyPr>
          <a:lstStyle/>
          <a:p>
            <a:pPr>
              <a:lnSpc>
                <a:spcPts val="5039"/>
              </a:lnSpc>
            </a:pPr>
            <a:r>
              <a:rPr lang="es-AR" sz="3200" dirty="0">
                <a:solidFill>
                  <a:srgbClr val="000001"/>
                </a:solidFill>
                <a:latin typeface="Glacial Indifference"/>
                <a:ea typeface="Glacial Indifference"/>
                <a:cs typeface="Glacial Indifference"/>
                <a:sym typeface="Glacial Indifference"/>
              </a:rPr>
              <a:t>El programa Volunteer Income Tax Assistance (VITA) ofrece </a:t>
            </a:r>
            <a:r>
              <a:rPr lang="es-AR" sz="3200" b="1" dirty="0">
                <a:solidFill>
                  <a:srgbClr val="000001"/>
                </a:solidFill>
                <a:latin typeface="Glacial Indifference Bold"/>
                <a:ea typeface="Glacial Indifference Bold"/>
                <a:cs typeface="Glacial Indifference Bold"/>
                <a:sym typeface="Glacial Indifference Bold"/>
              </a:rPr>
              <a:t>ayuda gratuita con los impuestos en varios idiomas por medio de voluntarios certificados por el IRS para personas que generalmente ganan $69,000 o menos.</a:t>
            </a:r>
          </a:p>
          <a:p>
            <a:pPr algn="l">
              <a:lnSpc>
                <a:spcPts val="5039"/>
              </a:lnSpc>
            </a:pPr>
            <a:endParaRPr lang="en-US" sz="3200" dirty="0">
              <a:solidFill>
                <a:srgbClr val="000001"/>
              </a:solidFill>
              <a:latin typeface="Glacial Indifference"/>
              <a:ea typeface="Glacial Indifference"/>
              <a:cs typeface="Glacial Indifference"/>
              <a:sym typeface="Glacial Indifference"/>
            </a:endParaRPr>
          </a:p>
          <a:p>
            <a:pPr>
              <a:lnSpc>
                <a:spcPts val="5039"/>
              </a:lnSpc>
            </a:pPr>
            <a:endParaRPr lang="en-US" sz="3200" dirty="0">
              <a:solidFill>
                <a:srgbClr val="000001"/>
              </a:solidFill>
              <a:latin typeface="Glacial Indifference"/>
              <a:ea typeface="Glacial Indifference"/>
              <a:cs typeface="Glacial Indifference"/>
              <a:sym typeface="Glacial Indifference"/>
            </a:endParaRPr>
          </a:p>
          <a:p>
            <a:pPr algn="l">
              <a:lnSpc>
                <a:spcPts val="5039"/>
              </a:lnSpc>
            </a:pPr>
            <a:r>
              <a:rPr lang="es-AR" sz="3200" dirty="0">
                <a:solidFill>
                  <a:srgbClr val="000001"/>
                </a:solidFill>
                <a:latin typeface="Glacial Indifference"/>
                <a:ea typeface="Glacial Indifference"/>
                <a:cs typeface="Glacial Indifference"/>
                <a:sym typeface="Glacial Indifference"/>
              </a:rPr>
              <a:t>Al declarar sus impuestos de forma gratuita, usted se queda con una mayor parte de su reembolso y créditos fiscales, lo que puede representar un ahorro de miles de dólares.</a:t>
            </a:r>
          </a:p>
          <a:p>
            <a:pPr algn="l">
              <a:lnSpc>
                <a:spcPts val="5039"/>
              </a:lnSpc>
            </a:pPr>
            <a:endParaRPr lang="en-US" sz="3200" dirty="0">
              <a:solidFill>
                <a:srgbClr val="000001"/>
              </a:solidFill>
              <a:latin typeface="Glacial Indifference"/>
              <a:ea typeface="Glacial Indifference"/>
              <a:cs typeface="Glacial Indifference"/>
              <a:sym typeface="Glacial Indifference"/>
            </a:endParaRPr>
          </a:p>
          <a:p>
            <a:pPr>
              <a:lnSpc>
                <a:spcPts val="5039"/>
              </a:lnSpc>
            </a:pPr>
            <a:endParaRPr lang="en-US" sz="3200" dirty="0">
              <a:solidFill>
                <a:srgbClr val="000001"/>
              </a:solidFill>
              <a:latin typeface="Glacial Indifference"/>
              <a:ea typeface="Glacial Indifference Bold"/>
              <a:cs typeface="Glacial Indifference Bold"/>
              <a:sym typeface="Glacial Indifference Bold"/>
            </a:endParaRPr>
          </a:p>
          <a:p>
            <a:pPr algn="l">
              <a:lnSpc>
                <a:spcPts val="5039"/>
              </a:lnSpc>
            </a:pPr>
            <a:r>
              <a:rPr lang="es-AR" sz="3200" b="1" dirty="0">
                <a:solidFill>
                  <a:srgbClr val="000001"/>
                </a:solidFill>
                <a:latin typeface="Glacial Indifference Bold"/>
                <a:ea typeface="Glacial Indifference Bold"/>
                <a:cs typeface="Glacial Indifference Bold"/>
                <a:sym typeface="Glacial Indifference Bold"/>
              </a:rPr>
              <a:t>Los servicios de VITA están disponibles en todo el estado</a:t>
            </a:r>
            <a:r>
              <a:rPr lang="es-AR" sz="3200" dirty="0">
                <a:solidFill>
                  <a:srgbClr val="000001"/>
                </a:solidFill>
                <a:latin typeface="Glacial Indifference"/>
                <a:ea typeface="Glacial Indifference"/>
                <a:cs typeface="Glacial Indifference"/>
                <a:sym typeface="Glacial Indifference"/>
              </a:rPr>
              <a:t>, y a menudo se ubican en otros recursos comunitarios, como bibliotecas públicas o centros de servicios sociales.</a:t>
            </a:r>
          </a:p>
          <a:p>
            <a:pPr marL="776605" lvl="1" indent="-387985" algn="l">
              <a:lnSpc>
                <a:spcPts val="5039"/>
              </a:lnSpc>
              <a:buFont typeface="Arial"/>
              <a:buChar char="•"/>
            </a:pPr>
            <a:r>
              <a:rPr lang="es-AR" sz="3200" dirty="0">
                <a:solidFill>
                  <a:srgbClr val="000001"/>
                </a:solidFill>
                <a:latin typeface="Glacial Indifference"/>
                <a:ea typeface="Glacial Indifference"/>
                <a:cs typeface="Glacial Indifference"/>
                <a:sym typeface="Glacial Indifference"/>
              </a:rPr>
              <a:t>Los Centros de Acción Comunitaria Local (red de MassCAP) y Boston Tax Help Coalition ofrecen servicios VITA en persona.</a:t>
            </a:r>
          </a:p>
          <a:p>
            <a:pPr algn="l">
              <a:lnSpc>
                <a:spcPts val="5039"/>
              </a:lnSpc>
            </a:pPr>
            <a:endParaRPr lang="en-US" sz="3599" dirty="0">
              <a:solidFill>
                <a:srgbClr val="000001"/>
              </a:solidFill>
              <a:latin typeface="Glacial Indifference"/>
              <a:ea typeface="Glacial Indifference"/>
              <a:cs typeface="Glacial Indifference"/>
              <a:sym typeface="Glacial Indifference"/>
            </a:endParaRPr>
          </a:p>
        </p:txBody>
      </p:sp>
      <p:sp>
        <p:nvSpPr>
          <p:cNvPr id="7" name="Freeform 7"/>
          <p:cNvSpPr/>
          <p:nvPr/>
        </p:nvSpPr>
        <p:spPr>
          <a:xfrm>
            <a:off x="320909" y="6637709"/>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8" name="Freeform 8"/>
          <p:cNvSpPr/>
          <p:nvPr/>
        </p:nvSpPr>
        <p:spPr>
          <a:xfrm>
            <a:off x="412425" y="394675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9" name="Freeform 9"/>
          <p:cNvSpPr/>
          <p:nvPr/>
        </p:nvSpPr>
        <p:spPr>
          <a:xfrm>
            <a:off x="320909" y="65550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355E4-A57E-50EA-3CCF-72C1E2BFEDF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0E1201-781F-5027-1D2A-9216B9E2E31F}"/>
              </a:ext>
            </a:extLst>
          </p:cNvPr>
          <p:cNvGrpSpPr/>
          <p:nvPr/>
        </p:nvGrpSpPr>
        <p:grpSpPr>
          <a:xfrm>
            <a:off x="0" y="0"/>
            <a:ext cx="18288000" cy="1167555"/>
            <a:chOff x="0" y="0"/>
            <a:chExt cx="4874127" cy="307504"/>
          </a:xfrm>
        </p:grpSpPr>
        <p:sp>
          <p:nvSpPr>
            <p:cNvPr id="3" name="Freeform 3">
              <a:extLst>
                <a:ext uri="{FF2B5EF4-FFF2-40B4-BE49-F238E27FC236}">
                  <a16:creationId xmlns:a16="http://schemas.microsoft.com/office/drawing/2014/main" id="{9EA2F75B-0AA4-32B3-8A76-09D075B46EB4}"/>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a:extLst>
                <a:ext uri="{FF2B5EF4-FFF2-40B4-BE49-F238E27FC236}">
                  <a16:creationId xmlns:a16="http://schemas.microsoft.com/office/drawing/2014/main" id="{00F07C51-A573-4582-07C3-6D65C7444BDB}"/>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3176E180-1639-DBC7-5292-F3D6648C0845}"/>
              </a:ext>
            </a:extLst>
          </p:cNvPr>
          <p:cNvSpPr txBox="1"/>
          <p:nvPr/>
        </p:nvSpPr>
        <p:spPr>
          <a:xfrm>
            <a:off x="320909" y="33033"/>
            <a:ext cx="17864635" cy="995667"/>
          </a:xfrm>
          <a:prstGeom prst="rect">
            <a:avLst/>
          </a:prstGeom>
        </p:spPr>
        <p:txBody>
          <a:bodyPr lIns="0" tIns="0" rIns="0" bIns="0" rtlCol="0" anchor="t">
            <a:spAutoFit/>
          </a:bodyPr>
          <a:lstStyle/>
          <a:p>
            <a:pPr algn="ctr">
              <a:lnSpc>
                <a:spcPts val="8120"/>
              </a:lnSpc>
            </a:pPr>
            <a:r>
              <a:rPr lang="es-AR" sz="5800" b="1" dirty="0">
                <a:solidFill>
                  <a:srgbClr val="000001"/>
                </a:solidFill>
                <a:latin typeface="Glacial Indifference Bold"/>
                <a:ea typeface="Glacial Indifference Bold"/>
                <a:cs typeface="Glacial Indifference Bold"/>
                <a:sym typeface="Glacial Indifference Bold"/>
              </a:rPr>
              <a:t>Información para inmigrantes</a:t>
            </a:r>
          </a:p>
        </p:txBody>
      </p:sp>
      <p:sp>
        <p:nvSpPr>
          <p:cNvPr id="6" name="TextBox 6">
            <a:extLst>
              <a:ext uri="{FF2B5EF4-FFF2-40B4-BE49-F238E27FC236}">
                <a16:creationId xmlns:a16="http://schemas.microsoft.com/office/drawing/2014/main" id="{DF68FFEE-5577-E57D-9660-3B2684AF7595}"/>
              </a:ext>
            </a:extLst>
          </p:cNvPr>
          <p:cNvSpPr txBox="1"/>
          <p:nvPr/>
        </p:nvSpPr>
        <p:spPr>
          <a:xfrm>
            <a:off x="1331899" y="1367790"/>
            <a:ext cx="16230600" cy="8277907"/>
          </a:xfrm>
          <a:prstGeom prst="rect">
            <a:avLst/>
          </a:prstGeom>
        </p:spPr>
        <p:txBody>
          <a:bodyPr lIns="0" tIns="0" rIns="0" bIns="0" rtlCol="0" anchor="t">
            <a:spAutoFit/>
          </a:bodyPr>
          <a:lstStyle/>
          <a:p>
            <a:pPr algn="l">
              <a:lnSpc>
                <a:spcPts val="5039"/>
              </a:lnSpc>
            </a:pPr>
            <a:r>
              <a:rPr lang="es-AR" sz="2800" dirty="0">
                <a:solidFill>
                  <a:srgbClr val="000001"/>
                </a:solidFill>
                <a:latin typeface="Glacial Indifference"/>
                <a:ea typeface="Glacial Indifference"/>
                <a:cs typeface="Glacial Indifference"/>
                <a:sym typeface="Glacial Indifference"/>
              </a:rPr>
              <a:t>Históricamente, el IRS ha mantenido la confidencialidad de la información fiscal recopilada; no obstante, esa privacidad se ha visto comprometida desde entonces.</a:t>
            </a:r>
          </a:p>
          <a:p>
            <a:pPr algn="l">
              <a:lnSpc>
                <a:spcPts val="5039"/>
              </a:lnSpc>
            </a:pPr>
            <a:endParaRPr lang="en-US" sz="2800" dirty="0">
              <a:solidFill>
                <a:srgbClr val="000001"/>
              </a:solidFill>
              <a:latin typeface="Glacial Indifference"/>
              <a:ea typeface="Glacial Indifference"/>
              <a:cs typeface="Glacial Indifference"/>
              <a:sym typeface="Glacial Indifference"/>
            </a:endParaRPr>
          </a:p>
          <a:p>
            <a:pPr algn="l">
              <a:lnSpc>
                <a:spcPts val="5039"/>
              </a:lnSpc>
            </a:pPr>
            <a:r>
              <a:rPr lang="es-AR" sz="2800" dirty="0">
                <a:solidFill>
                  <a:srgbClr val="000001"/>
                </a:solidFill>
                <a:latin typeface="Glacial Indifference"/>
                <a:ea typeface="Glacial Indifference"/>
                <a:cs typeface="Glacial Indifference"/>
                <a:sym typeface="Glacial Indifference"/>
              </a:rPr>
              <a:t>En abril de 2025, el IRS firmó un acuerdo con el Departamento de Seguridad Nacional (incluido ICE) para compartir información de los contribuyentes (como el nombre y la dirección) para la aplicación de la ley de inmigración.</a:t>
            </a:r>
          </a:p>
          <a:p>
            <a:pPr algn="l">
              <a:lnSpc>
                <a:spcPts val="5039"/>
              </a:lnSpc>
            </a:pPr>
            <a:endParaRPr lang="en-US" sz="2800" dirty="0">
              <a:solidFill>
                <a:srgbClr val="000001"/>
              </a:solidFill>
              <a:latin typeface="Glacial Indifference"/>
              <a:ea typeface="Glacial Indifference"/>
              <a:cs typeface="Glacial Indifference"/>
              <a:sym typeface="Glacial Indifference"/>
            </a:endParaRPr>
          </a:p>
          <a:p>
            <a:pPr algn="l">
              <a:lnSpc>
                <a:spcPts val="5039"/>
              </a:lnSpc>
            </a:pPr>
            <a:r>
              <a:rPr lang="es-AR" sz="2800" dirty="0">
                <a:solidFill>
                  <a:srgbClr val="000001"/>
                </a:solidFill>
                <a:latin typeface="Glacial Indifference"/>
                <a:ea typeface="Glacial Indifference"/>
                <a:cs typeface="Glacial Indifference"/>
                <a:sym typeface="Glacial Indifference"/>
              </a:rPr>
              <a:t>Se han presentado varias demandas para intentar revocar esta decisión. Mientras esperamos que se ejecuten los fallos judiciales, las familias pueden consultar con un abogado de inmigración si tienen inquietudes sobre la privacidad de su información fiscal o sus obligaciones de declaración de impuestos.</a:t>
            </a:r>
          </a:p>
          <a:p>
            <a:pPr algn="l">
              <a:lnSpc>
                <a:spcPts val="5039"/>
              </a:lnSpc>
            </a:pPr>
            <a:endParaRPr lang="en-US" sz="2800" dirty="0">
              <a:solidFill>
                <a:srgbClr val="000001"/>
              </a:solidFill>
              <a:latin typeface="Glacial Indifference"/>
              <a:ea typeface="Glacial Indifference"/>
              <a:cs typeface="Glacial Indifference"/>
              <a:sym typeface="Glacial Indifference"/>
            </a:endParaRPr>
          </a:p>
          <a:p>
            <a:pPr algn="l">
              <a:lnSpc>
                <a:spcPts val="5039"/>
              </a:lnSpc>
            </a:pPr>
            <a:r>
              <a:rPr lang="es-AR" sz="2800" dirty="0">
                <a:solidFill>
                  <a:srgbClr val="000001"/>
                </a:solidFill>
                <a:latin typeface="Glacial Indifference"/>
                <a:ea typeface="Glacial Indifference"/>
                <a:cs typeface="Glacial Indifference"/>
                <a:sym typeface="Glacial Indifference"/>
              </a:rPr>
              <a:t>Para obtener ayuda, envíe un correo electrónico a: taxbenefits-help@gbls.org o llame al: (617) 371-1234 para ponerse en contacto con una clínica para contribuyentes de bajos ingresos.</a:t>
            </a:r>
          </a:p>
        </p:txBody>
      </p:sp>
      <p:sp>
        <p:nvSpPr>
          <p:cNvPr id="7" name="Freeform 7">
            <a:extLst>
              <a:ext uri="{FF2B5EF4-FFF2-40B4-BE49-F238E27FC236}">
                <a16:creationId xmlns:a16="http://schemas.microsoft.com/office/drawing/2014/main" id="{516B4CD1-3B26-B4C8-4086-4EB1848D50E5}"/>
              </a:ext>
            </a:extLst>
          </p:cNvPr>
          <p:cNvSpPr/>
          <p:nvPr/>
        </p:nvSpPr>
        <p:spPr>
          <a:xfrm>
            <a:off x="244304" y="5170763"/>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8" name="Freeform 8">
            <a:extLst>
              <a:ext uri="{FF2B5EF4-FFF2-40B4-BE49-F238E27FC236}">
                <a16:creationId xmlns:a16="http://schemas.microsoft.com/office/drawing/2014/main" id="{2FBD4DFE-859E-EA3C-2CD2-679E58473761}"/>
              </a:ext>
            </a:extLst>
          </p:cNvPr>
          <p:cNvSpPr/>
          <p:nvPr/>
        </p:nvSpPr>
        <p:spPr>
          <a:xfrm>
            <a:off x="313076" y="2578459"/>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9" name="Freeform 9">
            <a:extLst>
              <a:ext uri="{FF2B5EF4-FFF2-40B4-BE49-F238E27FC236}">
                <a16:creationId xmlns:a16="http://schemas.microsoft.com/office/drawing/2014/main" id="{332DC6E3-C7E5-B313-E879-518219AAD214}"/>
              </a:ext>
            </a:extLst>
          </p:cNvPr>
          <p:cNvSpPr/>
          <p:nvPr/>
        </p:nvSpPr>
        <p:spPr>
          <a:xfrm>
            <a:off x="320909" y="655506"/>
            <a:ext cx="824849" cy="1922953"/>
          </a:xfrm>
          <a:custGeom>
            <a:avLst/>
            <a:gdLst/>
            <a:ahLst/>
            <a:cxnLst/>
            <a:rect l="l" t="t" r="r" b="b"/>
            <a:pathLst>
              <a:path w="824849" h="1922953">
                <a:moveTo>
                  <a:pt x="0" y="0"/>
                </a:moveTo>
                <a:lnTo>
                  <a:pt x="824849" y="0"/>
                </a:lnTo>
                <a:lnTo>
                  <a:pt x="824849" y="1922953"/>
                </a:lnTo>
                <a:lnTo>
                  <a:pt x="0" y="192295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10" name="Freeform 7">
            <a:extLst>
              <a:ext uri="{FF2B5EF4-FFF2-40B4-BE49-F238E27FC236}">
                <a16:creationId xmlns:a16="http://schemas.microsoft.com/office/drawing/2014/main" id="{533DCF5B-5D48-58BC-DE04-83E21F70E6CD}"/>
              </a:ext>
            </a:extLst>
          </p:cNvPr>
          <p:cNvSpPr/>
          <p:nvPr/>
        </p:nvSpPr>
        <p:spPr>
          <a:xfrm>
            <a:off x="244303" y="7722744"/>
            <a:ext cx="824849" cy="1922953"/>
          </a:xfrm>
          <a:custGeom>
            <a:avLst/>
            <a:gdLst/>
            <a:ahLst/>
            <a:cxnLst/>
            <a:rect l="l" t="t" r="r" b="b"/>
            <a:pathLst>
              <a:path w="824849" h="1922953">
                <a:moveTo>
                  <a:pt x="0" y="0"/>
                </a:moveTo>
                <a:lnTo>
                  <a:pt x="824849" y="0"/>
                </a:lnTo>
                <a:lnTo>
                  <a:pt x="824849" y="1922954"/>
                </a:lnTo>
                <a:lnTo>
                  <a:pt x="0" y="1922954"/>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Tree>
    <p:extLst>
      <p:ext uri="{BB962C8B-B14F-4D97-AF65-F5344CB8AC3E}">
        <p14:creationId xmlns:p14="http://schemas.microsoft.com/office/powerpoint/2010/main" val="48024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98722"/>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dirty="0"/>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a:grpSpLocks noChangeAspect="1"/>
          </p:cNvGrpSpPr>
          <p:nvPr/>
        </p:nvGrpSpPr>
        <p:grpSpPr>
          <a:xfrm>
            <a:off x="9843597" y="4049274"/>
            <a:ext cx="8379832" cy="4806570"/>
            <a:chOff x="0" y="0"/>
            <a:chExt cx="7981950" cy="4578350"/>
          </a:xfrm>
        </p:grpSpPr>
        <p:sp>
          <p:nvSpPr>
            <p:cNvPr id="6" name="Freeform 6">
              <a:hlinkClick r:id="rId3" tooltip="http://www.findyourfunds.org"/>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dirty="0"/>
            </a:p>
          </p:txBody>
        </p:sp>
        <p:sp>
          <p:nvSpPr>
            <p:cNvPr id="7" name="Freeform 7">
              <a:hlinkClick r:id="rId3" tooltip="http://www.findyourfunds.org"/>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txBody>
            <a:bodyPr/>
            <a:lstStyle/>
            <a:p>
              <a:endParaRPr lang="en-US" dirty="0"/>
            </a:p>
          </p:txBody>
        </p:sp>
        <p:sp>
          <p:nvSpPr>
            <p:cNvPr id="8" name="Freeform 8">
              <a:hlinkClick r:id="rId3" tooltip="http://www.findyourfunds.org"/>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txBody>
            <a:bodyPr/>
            <a:lstStyle/>
            <a:p>
              <a:endParaRPr lang="en-US" dirty="0"/>
            </a:p>
          </p:txBody>
        </p:sp>
        <p:sp>
          <p:nvSpPr>
            <p:cNvPr id="9" name="Freeform 9">
              <a:hlinkClick r:id="rId3" tooltip="http://www.findyourfunds.org"/>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txBody>
            <a:bodyPr/>
            <a:lstStyle/>
            <a:p>
              <a:endParaRPr lang="en-US" dirty="0"/>
            </a:p>
          </p:txBody>
        </p:sp>
        <p:sp>
          <p:nvSpPr>
            <p:cNvPr id="10" name="Freeform 10">
              <a:hlinkClick r:id="rId3" tooltip="http://www.findyourfunds.org"/>
            </p:cNvPr>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4"/>
              <a:stretch>
                <a:fillRect l="-9094" r="-11840"/>
              </a:stretch>
            </a:blipFill>
          </p:spPr>
          <p:txBody>
            <a:bodyPr/>
            <a:lstStyle/>
            <a:p>
              <a:endParaRPr lang="en-US" dirty="0"/>
            </a:p>
          </p:txBody>
        </p:sp>
      </p:grpSp>
      <p:sp>
        <p:nvSpPr>
          <p:cNvPr id="11" name="TextBox 11"/>
          <p:cNvSpPr txBox="1"/>
          <p:nvPr/>
        </p:nvSpPr>
        <p:spPr>
          <a:xfrm>
            <a:off x="243190" y="400048"/>
            <a:ext cx="9600408" cy="1410313"/>
          </a:xfrm>
          <a:prstGeom prst="rect">
            <a:avLst/>
          </a:prstGeom>
        </p:spPr>
        <p:txBody>
          <a:bodyPr lIns="0" tIns="0" rIns="0" bIns="0" rtlCol="0" anchor="t">
            <a:spAutoFit/>
          </a:bodyPr>
          <a:lstStyle/>
          <a:p>
            <a:pPr algn="l">
              <a:lnSpc>
                <a:spcPts val="11516"/>
              </a:lnSpc>
            </a:pPr>
            <a:r>
              <a:rPr lang="es-AR" sz="8000" b="1" dirty="0">
                <a:solidFill>
                  <a:srgbClr val="000000"/>
                </a:solidFill>
                <a:latin typeface="Glacial Indifference Bold"/>
                <a:ea typeface="Glacial Indifference Bold"/>
                <a:cs typeface="Glacial Indifference Bold"/>
                <a:sym typeface="Glacial Indifference Bold"/>
              </a:rPr>
              <a:t>FindYourFunds.org</a:t>
            </a:r>
          </a:p>
        </p:txBody>
      </p:sp>
      <p:sp>
        <p:nvSpPr>
          <p:cNvPr id="12" name="TextBox 12"/>
          <p:cNvSpPr txBox="1"/>
          <p:nvPr/>
        </p:nvSpPr>
        <p:spPr>
          <a:xfrm>
            <a:off x="9584084" y="264464"/>
            <a:ext cx="8414644" cy="1801775"/>
          </a:xfrm>
          <a:prstGeom prst="rect">
            <a:avLst/>
          </a:prstGeom>
        </p:spPr>
        <p:txBody>
          <a:bodyPr lIns="0" tIns="0" rIns="0" bIns="0" rtlCol="0" anchor="t">
            <a:spAutoFit/>
          </a:bodyPr>
          <a:lstStyle/>
          <a:p>
            <a:pPr algn="r">
              <a:lnSpc>
                <a:spcPts val="4759"/>
              </a:lnSpc>
            </a:pPr>
            <a:r>
              <a:rPr lang="es-AR" sz="2800" dirty="0">
                <a:solidFill>
                  <a:srgbClr val="000000"/>
                </a:solidFill>
                <a:latin typeface="Glacial Indifference"/>
                <a:ea typeface="Glacial Indifference"/>
                <a:cs typeface="Glacial Indifference"/>
                <a:sym typeface="Glacial Indifference"/>
              </a:rPr>
              <a:t>Nuestra coalición cuenta con </a:t>
            </a:r>
            <a:r>
              <a:rPr lang="es-AR" sz="2800" b="1" dirty="0">
                <a:solidFill>
                  <a:srgbClr val="000000"/>
                </a:solidFill>
                <a:latin typeface="Glacial Indifference Bold"/>
                <a:ea typeface="Glacial Indifference Bold"/>
                <a:cs typeface="Glacial Indifference Bold"/>
                <a:sym typeface="Glacial Indifference Bold"/>
                <a:hlinkClick r:id="rId5" tooltip="http://findyourfunds.org"/>
              </a:rPr>
              <a:t>FindYourFunds.org</a:t>
            </a:r>
            <a:r>
              <a:rPr lang="es-AR" sz="2800" b="1" dirty="0">
                <a:solidFill>
                  <a:srgbClr val="000000"/>
                </a:solidFill>
                <a:latin typeface="Glacial Indifference Bold"/>
                <a:ea typeface="Glacial Indifference Bold"/>
                <a:cs typeface="Glacial Indifference Bold"/>
                <a:sym typeface="Glacial Indifference Bold"/>
              </a:rPr>
              <a:t>,</a:t>
            </a:r>
            <a:r>
              <a:rPr lang="es-AR" sz="2800" dirty="0">
                <a:solidFill>
                  <a:srgbClr val="000000"/>
                </a:solidFill>
                <a:latin typeface="Glacial Indifference"/>
                <a:ea typeface="Glacial Indifference"/>
                <a:cs typeface="Glacial Indifference"/>
                <a:sym typeface="Glacial Indifference"/>
              </a:rPr>
              <a:t> </a:t>
            </a:r>
          </a:p>
          <a:p>
            <a:pPr algn="r">
              <a:lnSpc>
                <a:spcPts val="4759"/>
              </a:lnSpc>
            </a:pPr>
            <a:r>
              <a:rPr lang="es-AR" sz="2800" dirty="0">
                <a:solidFill>
                  <a:srgbClr val="000000"/>
                </a:solidFill>
                <a:latin typeface="Glacial Indifference"/>
                <a:ea typeface="Glacial Indifference"/>
                <a:cs typeface="Glacial Indifference"/>
                <a:sym typeface="Glacial Indifference"/>
              </a:rPr>
              <a:t>un recurso confiable para la declaración de impuestos </a:t>
            </a:r>
          </a:p>
          <a:p>
            <a:pPr algn="r">
              <a:lnSpc>
                <a:spcPts val="4759"/>
              </a:lnSpc>
            </a:pPr>
            <a:r>
              <a:rPr lang="es-AR" sz="2800" dirty="0">
                <a:solidFill>
                  <a:srgbClr val="000000"/>
                </a:solidFill>
                <a:latin typeface="Glacial Indifference"/>
                <a:ea typeface="Glacial Indifference"/>
                <a:cs typeface="Glacial Indifference"/>
                <a:sym typeface="Glacial Indifference"/>
              </a:rPr>
              <a:t>para los residentes de Massachusetts</a:t>
            </a:r>
            <a:r>
              <a:rPr lang="es-AR" sz="3399" dirty="0">
                <a:solidFill>
                  <a:srgbClr val="000000"/>
                </a:solidFill>
                <a:latin typeface="Glacial Indifference"/>
                <a:ea typeface="Glacial Indifference"/>
                <a:cs typeface="Glacial Indifference"/>
                <a:sym typeface="Glacial Indifference"/>
              </a:rPr>
              <a:t>. </a:t>
            </a:r>
          </a:p>
        </p:txBody>
      </p:sp>
      <p:sp>
        <p:nvSpPr>
          <p:cNvPr id="13" name="TextBox 13"/>
          <p:cNvSpPr txBox="1"/>
          <p:nvPr/>
        </p:nvSpPr>
        <p:spPr>
          <a:xfrm>
            <a:off x="243190" y="3259570"/>
            <a:ext cx="9772404" cy="7495322"/>
          </a:xfrm>
          <a:prstGeom prst="rect">
            <a:avLst/>
          </a:prstGeom>
        </p:spPr>
        <p:txBody>
          <a:bodyPr wrap="square" lIns="0" tIns="0" rIns="0" bIns="0" rtlCol="0" anchor="t">
            <a:spAutoFit/>
          </a:bodyPr>
          <a:lstStyle/>
          <a:p>
            <a:pPr algn="l">
              <a:lnSpc>
                <a:spcPts val="4885"/>
              </a:lnSpc>
            </a:pPr>
            <a:endParaRPr dirty="0"/>
          </a:p>
          <a:p>
            <a:pPr marL="753482" lvl="1" indent="-376741" algn="l">
              <a:lnSpc>
                <a:spcPts val="4885"/>
              </a:lnSpc>
              <a:buFont typeface="Arial"/>
              <a:buChar char="•"/>
            </a:pPr>
            <a:r>
              <a:rPr lang="es-AR" sz="3000" b="1" dirty="0">
                <a:solidFill>
                  <a:srgbClr val="D4145A"/>
                </a:solidFill>
                <a:latin typeface="Glacial Indifference Bold"/>
                <a:ea typeface="Glacial Indifference Bold"/>
                <a:cs typeface="Glacial Indifference Bold"/>
                <a:sym typeface="Glacial Indifference Bold"/>
              </a:rPr>
              <a:t>Cómo</a:t>
            </a:r>
            <a:r>
              <a:rPr lang="es-AR" sz="3000" b="1" dirty="0">
                <a:solidFill>
                  <a:srgbClr val="000000"/>
                </a:solidFill>
                <a:latin typeface="Glacial Indifference Bold"/>
                <a:ea typeface="Glacial Indifference Bold"/>
                <a:cs typeface="Glacial Indifference Bold"/>
                <a:sym typeface="Glacial Indifference Bold"/>
              </a:rPr>
              <a:t> </a:t>
            </a:r>
            <a:r>
              <a:rPr lang="es-AR" sz="3000" dirty="0">
                <a:solidFill>
                  <a:srgbClr val="000000"/>
                </a:solidFill>
                <a:latin typeface="Glacial Indifference"/>
                <a:ea typeface="Glacial Indifference"/>
                <a:cs typeface="Glacial Indifference"/>
                <a:sym typeface="Glacial Indifference"/>
              </a:rPr>
              <a:t>declarar sus impuestos y documentos necesarios para hacerlo.</a:t>
            </a:r>
          </a:p>
          <a:p>
            <a:pPr marL="753482" lvl="1" indent="-376741" algn="l">
              <a:lnSpc>
                <a:spcPts val="4885"/>
              </a:lnSpc>
              <a:buFont typeface="Arial"/>
              <a:buChar char="•"/>
            </a:pPr>
            <a:r>
              <a:rPr lang="es-AR" sz="3000" b="1" dirty="0">
                <a:solidFill>
                  <a:srgbClr val="D4145A"/>
                </a:solidFill>
                <a:latin typeface="Glacial Indifference Bold"/>
                <a:ea typeface="Glacial Indifference Bold"/>
                <a:cs typeface="Glacial Indifference Bold"/>
                <a:sym typeface="Glacial Indifference Bold"/>
              </a:rPr>
              <a:t>Dónde</a:t>
            </a:r>
            <a:r>
              <a:rPr lang="es-AR" sz="3000" b="1" dirty="0">
                <a:solidFill>
                  <a:srgbClr val="000000"/>
                </a:solidFill>
                <a:latin typeface="Glacial Indifference Bold"/>
                <a:ea typeface="Glacial Indifference Bold"/>
                <a:cs typeface="Glacial Indifference Bold"/>
                <a:sym typeface="Glacial Indifference Bold"/>
              </a:rPr>
              <a:t> </a:t>
            </a:r>
            <a:r>
              <a:rPr lang="es-AR" sz="3000" dirty="0">
                <a:solidFill>
                  <a:srgbClr val="000000"/>
                </a:solidFill>
                <a:latin typeface="Glacial Indifference"/>
                <a:ea typeface="Glacial Indifference"/>
                <a:cs typeface="Glacial Indifference"/>
                <a:sym typeface="Glacial Indifference"/>
              </a:rPr>
              <a:t>declarar sus impuestos de forma gratuita (en línea y en persona).</a:t>
            </a:r>
          </a:p>
          <a:p>
            <a:pPr marL="753482" lvl="1" indent="-376741" algn="l">
              <a:lnSpc>
                <a:spcPts val="4885"/>
              </a:lnSpc>
              <a:buFont typeface="Arial"/>
              <a:buChar char="•"/>
            </a:pPr>
            <a:r>
              <a:rPr lang="es-AR" sz="3000" b="1" dirty="0">
                <a:solidFill>
                  <a:srgbClr val="D4145A"/>
                </a:solidFill>
                <a:latin typeface="Glacial Indifference Bold"/>
                <a:ea typeface="Glacial Indifference Bold"/>
                <a:cs typeface="Glacial Indifference Bold"/>
                <a:sym typeface="Glacial Indifference Bold"/>
              </a:rPr>
              <a:t>Información sobre los créditos fiscales disponibles.</a:t>
            </a:r>
          </a:p>
          <a:p>
            <a:pPr marL="753482" lvl="1" indent="-376741" algn="l">
              <a:lnSpc>
                <a:spcPts val="4885"/>
              </a:lnSpc>
              <a:buFont typeface="Arial"/>
              <a:buChar char="•"/>
            </a:pPr>
            <a:r>
              <a:rPr lang="es-AR" sz="3000" b="1" dirty="0">
                <a:solidFill>
                  <a:srgbClr val="D4145A"/>
                </a:solidFill>
                <a:latin typeface="Glacial Indifference Bold"/>
                <a:ea typeface="Glacial Indifference Bold"/>
                <a:cs typeface="Glacial Indifference Bold"/>
                <a:sym typeface="Glacial Indifference Bold"/>
              </a:rPr>
              <a:t>Información para familias inmigrantes.</a:t>
            </a:r>
            <a:r>
              <a:rPr lang="es-AR" sz="3000" dirty="0">
                <a:solidFill>
                  <a:srgbClr val="D4145A"/>
                </a:solidFill>
                <a:latin typeface="Glacial Indifference"/>
                <a:ea typeface="Glacial Indifference"/>
                <a:cs typeface="Glacial Indifference"/>
                <a:sym typeface="Glacial Indifference"/>
              </a:rPr>
              <a:t> </a:t>
            </a:r>
          </a:p>
          <a:p>
            <a:pPr marL="753482" lvl="1" indent="-376741" algn="l">
              <a:lnSpc>
                <a:spcPts val="4885"/>
              </a:lnSpc>
              <a:buFont typeface="Arial"/>
              <a:buChar char="•"/>
            </a:pPr>
            <a:r>
              <a:rPr lang="es-AR" sz="3000" dirty="0">
                <a:solidFill>
                  <a:srgbClr val="000000"/>
                </a:solidFill>
                <a:latin typeface="Glacial Indifference"/>
                <a:ea typeface="Glacial Indifference"/>
                <a:cs typeface="Glacial Indifference"/>
                <a:sym typeface="Glacial Indifference"/>
              </a:rPr>
              <a:t>Otros </a:t>
            </a:r>
            <a:r>
              <a:rPr lang="es-AR" sz="3000" b="1" dirty="0">
                <a:solidFill>
                  <a:srgbClr val="D4145A"/>
                </a:solidFill>
                <a:latin typeface="Glacial Indifference Bold"/>
                <a:ea typeface="Glacial Indifference Bold"/>
                <a:cs typeface="Glacial Indifference Bold"/>
                <a:sym typeface="Glacial Indifference Bold"/>
              </a:rPr>
              <a:t>recursos y apoyo</a:t>
            </a:r>
            <a:r>
              <a:rPr lang="es-AR" sz="3000" dirty="0">
                <a:solidFill>
                  <a:srgbClr val="D4145A"/>
                </a:solidFill>
                <a:latin typeface="Glacial Indifference"/>
                <a:ea typeface="Glacial Indifference"/>
                <a:cs typeface="Glacial Indifference"/>
                <a:sym typeface="Glacial Indifference"/>
              </a:rPr>
              <a:t>s </a:t>
            </a:r>
            <a:r>
              <a:rPr lang="es-AR" sz="3000" dirty="0">
                <a:solidFill>
                  <a:srgbClr val="000000"/>
                </a:solidFill>
                <a:latin typeface="Glacial Indifference"/>
                <a:ea typeface="Glacial Indifference"/>
                <a:cs typeface="Glacial Indifference"/>
                <a:sym typeface="Glacial Indifference"/>
              </a:rPr>
              <a:t>(alimentos, servicios públicos, dinero en efectivo y atención médica). </a:t>
            </a:r>
          </a:p>
          <a:p>
            <a:pPr marL="753482" lvl="1" indent="-376741" algn="l">
              <a:lnSpc>
                <a:spcPts val="4885"/>
              </a:lnSpc>
              <a:buFont typeface="Arial"/>
              <a:buChar char="•"/>
            </a:pPr>
            <a:r>
              <a:rPr lang="es-AR" sz="3000" b="1" dirty="0">
                <a:solidFill>
                  <a:srgbClr val="D4145A"/>
                </a:solidFill>
                <a:latin typeface="Glacial Indifference Bold"/>
                <a:ea typeface="Glacial Indifference Bold"/>
                <a:cs typeface="Glacial Indifference Bold"/>
                <a:sym typeface="Glacial Indifference Bold"/>
              </a:rPr>
              <a:t>Materiales de divulgación</a:t>
            </a:r>
            <a:r>
              <a:rPr lang="es-AR" sz="3000" dirty="0">
                <a:solidFill>
                  <a:srgbClr val="000000"/>
                </a:solidFill>
                <a:latin typeface="Glacial Indifference"/>
                <a:ea typeface="Glacial Indifference"/>
                <a:cs typeface="Glacial Indifference"/>
                <a:sym typeface="Glacial Indifference"/>
              </a:rPr>
              <a:t> (folletos, redes sociales).</a:t>
            </a:r>
          </a:p>
          <a:p>
            <a:pPr algn="l">
              <a:lnSpc>
                <a:spcPts val="4885"/>
              </a:lnSpc>
            </a:pPr>
            <a:endParaRPr lang="en-US" sz="3489" dirty="0">
              <a:solidFill>
                <a:srgbClr val="000000"/>
              </a:solidFill>
              <a:latin typeface="Glacial Indifference"/>
              <a:ea typeface="Glacial Indifference"/>
              <a:cs typeface="Glacial Indifference"/>
              <a:sym typeface="Glacial Indifference"/>
            </a:endParaRPr>
          </a:p>
        </p:txBody>
      </p:sp>
      <p:sp>
        <p:nvSpPr>
          <p:cNvPr id="14" name="TextBox 14"/>
          <p:cNvSpPr txBox="1"/>
          <p:nvPr/>
        </p:nvSpPr>
        <p:spPr>
          <a:xfrm>
            <a:off x="243190" y="2464315"/>
            <a:ext cx="11324744" cy="1251584"/>
          </a:xfrm>
          <a:prstGeom prst="rect">
            <a:avLst/>
          </a:prstGeom>
        </p:spPr>
        <p:txBody>
          <a:bodyPr lIns="0" tIns="0" rIns="0" bIns="0" rtlCol="0" anchor="t">
            <a:spAutoFit/>
          </a:bodyPr>
          <a:lstStyle/>
          <a:p>
            <a:pPr algn="l">
              <a:lnSpc>
                <a:spcPts val="5040"/>
              </a:lnSpc>
            </a:pPr>
            <a:r>
              <a:rPr lang="es-AR" sz="3200" b="1" dirty="0">
                <a:solidFill>
                  <a:srgbClr val="000000"/>
                </a:solidFill>
                <a:latin typeface="Glacial Indifference Bold"/>
                <a:ea typeface="Glacial Indifference Bold"/>
                <a:cs typeface="Glacial Indifference Bold"/>
                <a:sym typeface="Glacial Indifference Bold"/>
              </a:rPr>
              <a:t>FindYourFunds.org está disponible en 11 idiomas,</a:t>
            </a:r>
          </a:p>
          <a:p>
            <a:pPr algn="l">
              <a:lnSpc>
                <a:spcPts val="5040"/>
              </a:lnSpc>
            </a:pPr>
            <a:r>
              <a:rPr lang="es-AR" sz="3200" b="1" dirty="0">
                <a:solidFill>
                  <a:srgbClr val="000000"/>
                </a:solidFill>
                <a:latin typeface="Glacial Indifference Bold"/>
                <a:ea typeface="Glacial Indifference Bold"/>
                <a:cs typeface="Glacial Indifference Bold"/>
                <a:sym typeface="Glacial Indifference Bold"/>
              </a:rPr>
              <a:t>e incluye la siguiente información: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poster with a pen and a picture of a statue of liberty&#10;&#10;AI-generated content may be incorrect.">
            <a:extLst>
              <a:ext uri="{FF2B5EF4-FFF2-40B4-BE49-F238E27FC236}">
                <a16:creationId xmlns:a16="http://schemas.microsoft.com/office/drawing/2014/main" id="{8AD5F6FE-DCDE-FCE5-12C2-3E7EC1E0CDEE}"/>
              </a:ext>
            </a:extLst>
          </p:cNvPr>
          <p:cNvPicPr>
            <a:picLocks noChangeAspect="1"/>
          </p:cNvPicPr>
          <p:nvPr/>
        </p:nvPicPr>
        <p:blipFill>
          <a:blip r:embed="rId2"/>
          <a:stretch>
            <a:fillRect/>
          </a:stretch>
        </p:blipFill>
        <p:spPr>
          <a:xfrm>
            <a:off x="9982200" y="196381"/>
            <a:ext cx="7620000" cy="9894237"/>
          </a:xfrm>
          <a:prstGeom prst="rect">
            <a:avLst/>
          </a:prstGeom>
        </p:spPr>
      </p:pic>
      <p:grpSp>
        <p:nvGrpSpPr>
          <p:cNvPr id="4" name="Group 2">
            <a:extLst>
              <a:ext uri="{FF2B5EF4-FFF2-40B4-BE49-F238E27FC236}">
                <a16:creationId xmlns:a16="http://schemas.microsoft.com/office/drawing/2014/main" id="{3240C407-DABE-D773-19C1-B43FC46DE623}"/>
              </a:ext>
            </a:extLst>
          </p:cNvPr>
          <p:cNvGrpSpPr/>
          <p:nvPr/>
        </p:nvGrpSpPr>
        <p:grpSpPr>
          <a:xfrm>
            <a:off x="685800" y="612123"/>
            <a:ext cx="8333251" cy="9062751"/>
            <a:chOff x="0" y="0"/>
            <a:chExt cx="3253181" cy="2493661"/>
          </a:xfrm>
        </p:grpSpPr>
        <p:sp>
          <p:nvSpPr>
            <p:cNvPr id="5" name="Freeform 3">
              <a:extLst>
                <a:ext uri="{FF2B5EF4-FFF2-40B4-BE49-F238E27FC236}">
                  <a16:creationId xmlns:a16="http://schemas.microsoft.com/office/drawing/2014/main" id="{12FB8837-5D00-8FEB-6F7C-AF7B4E11C250}"/>
                </a:ext>
              </a:extLst>
            </p:cNvPr>
            <p:cNvSpPr/>
            <p:nvPr/>
          </p:nvSpPr>
          <p:spPr>
            <a:xfrm>
              <a:off x="0" y="0"/>
              <a:ext cx="3253181" cy="2493661"/>
            </a:xfrm>
            <a:custGeom>
              <a:avLst/>
              <a:gdLst/>
              <a:ahLst/>
              <a:cxnLst/>
              <a:rect l="l" t="t" r="r" b="b"/>
              <a:pathLst>
                <a:path w="3253181" h="2493661">
                  <a:moveTo>
                    <a:pt x="36353" y="0"/>
                  </a:moveTo>
                  <a:lnTo>
                    <a:pt x="3216828" y="0"/>
                  </a:lnTo>
                  <a:cubicBezTo>
                    <a:pt x="3226470" y="0"/>
                    <a:pt x="3235716" y="3830"/>
                    <a:pt x="3242534" y="10648"/>
                  </a:cubicBezTo>
                  <a:cubicBezTo>
                    <a:pt x="3249351" y="17465"/>
                    <a:pt x="3253181" y="26712"/>
                    <a:pt x="3253181" y="36353"/>
                  </a:cubicBezTo>
                  <a:lnTo>
                    <a:pt x="3253181" y="2457308"/>
                  </a:lnTo>
                  <a:cubicBezTo>
                    <a:pt x="3253181" y="2466949"/>
                    <a:pt x="3249351" y="2476196"/>
                    <a:pt x="3242534" y="2483013"/>
                  </a:cubicBezTo>
                  <a:cubicBezTo>
                    <a:pt x="3235716" y="2489831"/>
                    <a:pt x="3226470" y="2493661"/>
                    <a:pt x="3216828" y="2493661"/>
                  </a:cubicBezTo>
                  <a:lnTo>
                    <a:pt x="36353" y="2493661"/>
                  </a:lnTo>
                  <a:cubicBezTo>
                    <a:pt x="26712" y="2493661"/>
                    <a:pt x="17465" y="2489831"/>
                    <a:pt x="10648" y="2483013"/>
                  </a:cubicBezTo>
                  <a:cubicBezTo>
                    <a:pt x="3830" y="2476196"/>
                    <a:pt x="0" y="2466949"/>
                    <a:pt x="0" y="2457308"/>
                  </a:cubicBezTo>
                  <a:lnTo>
                    <a:pt x="0" y="36353"/>
                  </a:lnTo>
                  <a:cubicBezTo>
                    <a:pt x="0" y="26712"/>
                    <a:pt x="3830" y="17465"/>
                    <a:pt x="10648" y="10648"/>
                  </a:cubicBezTo>
                  <a:cubicBezTo>
                    <a:pt x="17465" y="3830"/>
                    <a:pt x="26712" y="0"/>
                    <a:pt x="36353" y="0"/>
                  </a:cubicBezTo>
                  <a:close/>
                </a:path>
              </a:pathLst>
            </a:custGeom>
            <a:solidFill>
              <a:srgbClr val="FDD86F"/>
            </a:solidFill>
            <a:ln w="38100" cap="rnd">
              <a:solidFill>
                <a:srgbClr val="000000"/>
              </a:solidFill>
              <a:prstDash val="solid"/>
              <a:round/>
            </a:ln>
          </p:spPr>
          <p:txBody>
            <a:bodyPr/>
            <a:lstStyle/>
            <a:p>
              <a:endParaRPr lang="en-US" dirty="0"/>
            </a:p>
          </p:txBody>
        </p:sp>
        <p:sp>
          <p:nvSpPr>
            <p:cNvPr id="6" name="TextBox 4">
              <a:extLst>
                <a:ext uri="{FF2B5EF4-FFF2-40B4-BE49-F238E27FC236}">
                  <a16:creationId xmlns:a16="http://schemas.microsoft.com/office/drawing/2014/main" id="{87848B4A-2A08-4E6A-0F4D-BD261E02A917}"/>
                </a:ext>
              </a:extLst>
            </p:cNvPr>
            <p:cNvSpPr txBox="1"/>
            <p:nvPr/>
          </p:nvSpPr>
          <p:spPr>
            <a:xfrm>
              <a:off x="0" y="-38100"/>
              <a:ext cx="3253181" cy="2531761"/>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TextBox 4">
            <a:extLst>
              <a:ext uri="{FF2B5EF4-FFF2-40B4-BE49-F238E27FC236}">
                <a16:creationId xmlns:a16="http://schemas.microsoft.com/office/drawing/2014/main" id="{F27294F2-B80C-CEEF-C328-14A6CAA8979C}"/>
              </a:ext>
            </a:extLst>
          </p:cNvPr>
          <p:cNvSpPr txBox="1"/>
          <p:nvPr/>
        </p:nvSpPr>
        <p:spPr>
          <a:xfrm>
            <a:off x="505949" y="250072"/>
            <a:ext cx="12351922" cy="9612779"/>
          </a:xfrm>
          <a:prstGeom prst="rect">
            <a:avLst/>
          </a:prstGeom>
        </p:spPr>
        <p:txBody>
          <a:bodyPr lIns="50800" tIns="50800" rIns="50800" bIns="50800" rtlCol="0" anchor="ctr"/>
          <a:lstStyle/>
          <a:p>
            <a:pPr algn="ctr">
              <a:lnSpc>
                <a:spcPts val="2659"/>
              </a:lnSpc>
              <a:spcBef>
                <a:spcPct val="0"/>
              </a:spcBef>
            </a:pPr>
            <a:endParaRPr dirty="0"/>
          </a:p>
        </p:txBody>
      </p:sp>
      <p:sp>
        <p:nvSpPr>
          <p:cNvPr id="10" name="Freeform 13">
            <a:extLst>
              <a:ext uri="{FF2B5EF4-FFF2-40B4-BE49-F238E27FC236}">
                <a16:creationId xmlns:a16="http://schemas.microsoft.com/office/drawing/2014/main" id="{64A6BCB7-C16F-476A-28B9-F068EAA035C6}"/>
              </a:ext>
            </a:extLst>
          </p:cNvPr>
          <p:cNvSpPr/>
          <p:nvPr/>
        </p:nvSpPr>
        <p:spPr>
          <a:xfrm>
            <a:off x="685800" y="61212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2" name="TextBox 11">
            <a:extLst>
              <a:ext uri="{FF2B5EF4-FFF2-40B4-BE49-F238E27FC236}">
                <a16:creationId xmlns:a16="http://schemas.microsoft.com/office/drawing/2014/main" id="{14AF510B-C295-908D-71FA-E644E8A7E67F}"/>
              </a:ext>
            </a:extLst>
          </p:cNvPr>
          <p:cNvSpPr txBox="1"/>
          <p:nvPr/>
        </p:nvSpPr>
        <p:spPr>
          <a:xfrm>
            <a:off x="1514763" y="1390826"/>
            <a:ext cx="7172764" cy="7597593"/>
          </a:xfrm>
          <a:prstGeom prst="rect">
            <a:avLst/>
          </a:prstGeom>
          <a:noFill/>
        </p:spPr>
        <p:txBody>
          <a:bodyPr wrap="square">
            <a:spAutoFit/>
          </a:bodyPr>
          <a:lstStyle/>
          <a:p>
            <a:pPr algn="l">
              <a:lnSpc>
                <a:spcPts val="5880"/>
              </a:lnSpc>
            </a:pPr>
            <a:r>
              <a:rPr lang="es-AR" sz="4000" dirty="0">
                <a:solidFill>
                  <a:srgbClr val="000001"/>
                </a:solidFill>
                <a:latin typeface="Glacial Indifference"/>
                <a:ea typeface="Glacial Indifference"/>
                <a:cs typeface="Glacial Indifference"/>
                <a:sym typeface="Glacial Indifference"/>
              </a:rPr>
              <a:t>Disponible en 11 idiomas (a color y en blanco y negro).</a:t>
            </a:r>
          </a:p>
          <a:p>
            <a:pPr algn="l">
              <a:lnSpc>
                <a:spcPts val="5880"/>
              </a:lnSpc>
            </a:pPr>
            <a:endParaRPr lang="en-US" sz="4000" dirty="0">
              <a:solidFill>
                <a:srgbClr val="000001"/>
              </a:solidFill>
              <a:latin typeface="Glacial Indifference"/>
              <a:ea typeface="Glacial Indifference"/>
              <a:cs typeface="Glacial Indifference"/>
              <a:sym typeface="Glacial Indifference"/>
            </a:endParaRPr>
          </a:p>
          <a:p>
            <a:pPr algn="l">
              <a:lnSpc>
                <a:spcPts val="5880"/>
              </a:lnSpc>
            </a:pPr>
            <a:r>
              <a:rPr lang="es-AR" sz="4000" dirty="0">
                <a:solidFill>
                  <a:srgbClr val="000001"/>
                </a:solidFill>
                <a:latin typeface="Glacial Indifference"/>
                <a:ea typeface="Glacial Indifference"/>
                <a:cs typeface="Glacial Indifference"/>
                <a:sym typeface="Glacial Indifference"/>
              </a:rPr>
              <a:t>Kit de herramientas de comunicación y redes sociales</a:t>
            </a:r>
          </a:p>
          <a:p>
            <a:pPr marL="571500" indent="-571500" algn="l">
              <a:lnSpc>
                <a:spcPts val="5880"/>
              </a:lnSpc>
              <a:buFontTx/>
              <a:buChar char="-"/>
            </a:pPr>
            <a:r>
              <a:rPr lang="es-AR" sz="4000" dirty="0">
                <a:solidFill>
                  <a:srgbClr val="000001"/>
                </a:solidFill>
                <a:latin typeface="Glacial Indifference"/>
                <a:ea typeface="Glacial Indifference"/>
                <a:cs typeface="Glacial Indifference"/>
                <a:sym typeface="Glacial Indifference"/>
              </a:rPr>
              <a:t>Propuesta de redacción para el boletín informativo</a:t>
            </a:r>
          </a:p>
          <a:p>
            <a:pPr marL="571500" indent="-571500" algn="l">
              <a:lnSpc>
                <a:spcPts val="5880"/>
              </a:lnSpc>
              <a:buFontTx/>
              <a:buChar char="-"/>
            </a:pPr>
            <a:r>
              <a:rPr lang="es-AR" sz="4000" dirty="0">
                <a:solidFill>
                  <a:srgbClr val="000001"/>
                </a:solidFill>
                <a:latin typeface="Glacial Indifference"/>
                <a:ea typeface="Glacial Indifference"/>
                <a:cs typeface="Glacial Indifference"/>
                <a:sym typeface="Glacial Indifference"/>
              </a:rPr>
              <a:t>Comunicaciones breves</a:t>
            </a:r>
          </a:p>
          <a:p>
            <a:pPr marL="571500" indent="-571500" algn="l">
              <a:lnSpc>
                <a:spcPts val="5880"/>
              </a:lnSpc>
              <a:buFontTx/>
              <a:buChar char="-"/>
            </a:pPr>
            <a:r>
              <a:rPr lang="es-AR" sz="4000" dirty="0">
                <a:solidFill>
                  <a:srgbClr val="000001"/>
                </a:solidFill>
                <a:latin typeface="Glacial Indifference"/>
                <a:ea typeface="Glacial Indifference"/>
                <a:cs typeface="Glacial Indifference"/>
                <a:sym typeface="Glacial Indifference"/>
              </a:rPr>
              <a:t>Ejemplos de publicaciones en redes sociales</a:t>
            </a:r>
          </a:p>
        </p:txBody>
      </p:sp>
      <p:sp>
        <p:nvSpPr>
          <p:cNvPr id="13" name="Freeform 13">
            <a:extLst>
              <a:ext uri="{FF2B5EF4-FFF2-40B4-BE49-F238E27FC236}">
                <a16:creationId xmlns:a16="http://schemas.microsoft.com/office/drawing/2014/main" id="{6A9F3FDC-46B3-FFAB-2FE9-20AE19C9199A}"/>
              </a:ext>
            </a:extLst>
          </p:cNvPr>
          <p:cNvSpPr/>
          <p:nvPr/>
        </p:nvSpPr>
        <p:spPr>
          <a:xfrm>
            <a:off x="685799" y="268313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5"/>
                </a:ext>
              </a:extLst>
            </a:blip>
            <a:stretch>
              <a:fillRect r="-308835" b="-112921"/>
            </a:stretch>
          </a:blipFill>
        </p:spPr>
        <p:txBody>
          <a:bodyPr/>
          <a:lstStyle/>
          <a:p>
            <a:endParaRPr lang="en-US" dirty="0"/>
          </a:p>
        </p:txBody>
      </p:sp>
    </p:spTree>
    <p:extLst>
      <p:ext uri="{BB962C8B-B14F-4D97-AF65-F5344CB8AC3E}">
        <p14:creationId xmlns:p14="http://schemas.microsoft.com/office/powerpoint/2010/main" val="278956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784961"/>
            <a:chOff x="0" y="0"/>
            <a:chExt cx="4874127" cy="579087"/>
          </a:xfrm>
        </p:grpSpPr>
        <p:sp>
          <p:nvSpPr>
            <p:cNvPr id="3" name="Freeform 3"/>
            <p:cNvSpPr/>
            <p:nvPr/>
          </p:nvSpPr>
          <p:spPr>
            <a:xfrm>
              <a:off x="0" y="0"/>
              <a:ext cx="4874127" cy="579087"/>
            </a:xfrm>
            <a:custGeom>
              <a:avLst/>
              <a:gdLst/>
              <a:ahLst/>
              <a:cxnLst/>
              <a:rect l="l" t="t" r="r" b="b"/>
              <a:pathLst>
                <a:path w="4874127" h="579087">
                  <a:moveTo>
                    <a:pt x="0" y="0"/>
                  </a:moveTo>
                  <a:lnTo>
                    <a:pt x="4874127" y="0"/>
                  </a:lnTo>
                  <a:lnTo>
                    <a:pt x="4874127" y="579087"/>
                  </a:lnTo>
                  <a:lnTo>
                    <a:pt x="0" y="579087"/>
                  </a:lnTo>
                  <a:close/>
                </a:path>
              </a:pathLst>
            </a:custGeom>
            <a:solidFill>
              <a:srgbClr val="FDD86F"/>
            </a:solidFill>
          </p:spPr>
          <p:txBody>
            <a:bodyPr/>
            <a:lstStyle/>
            <a:p>
              <a:endParaRPr lang="en-US" dirty="0"/>
            </a:p>
          </p:txBody>
        </p:sp>
        <p:sp>
          <p:nvSpPr>
            <p:cNvPr id="4" name="TextBox 4"/>
            <p:cNvSpPr txBox="1"/>
            <p:nvPr/>
          </p:nvSpPr>
          <p:spPr>
            <a:xfrm>
              <a:off x="0" y="-38100"/>
              <a:ext cx="4874127" cy="61718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215588" y="142883"/>
            <a:ext cx="14456138" cy="1410313"/>
          </a:xfrm>
          <a:prstGeom prst="rect">
            <a:avLst/>
          </a:prstGeom>
        </p:spPr>
        <p:txBody>
          <a:bodyPr lIns="0" tIns="0" rIns="0" bIns="0" rtlCol="0" anchor="t">
            <a:spAutoFit/>
          </a:bodyPr>
          <a:lstStyle/>
          <a:p>
            <a:pPr algn="l">
              <a:lnSpc>
                <a:spcPts val="11516"/>
              </a:lnSpc>
            </a:pPr>
            <a:r>
              <a:rPr lang="es-AR" sz="8225" b="1" dirty="0">
                <a:solidFill>
                  <a:srgbClr val="000000"/>
                </a:solidFill>
                <a:latin typeface="Glacial Indifference Bold"/>
                <a:ea typeface="Glacial Indifference Bold"/>
                <a:cs typeface="Glacial Indifference Bold"/>
                <a:sym typeface="Glacial Indifference Bold"/>
              </a:rPr>
              <a:t>Otras oportunidades</a:t>
            </a:r>
          </a:p>
        </p:txBody>
      </p:sp>
      <p:sp>
        <p:nvSpPr>
          <p:cNvPr id="6" name="TextBox 6"/>
          <p:cNvSpPr txBox="1"/>
          <p:nvPr/>
        </p:nvSpPr>
        <p:spPr>
          <a:xfrm>
            <a:off x="5004730" y="2628900"/>
            <a:ext cx="12673670" cy="6719788"/>
          </a:xfrm>
          <a:prstGeom prst="rect">
            <a:avLst/>
          </a:prstGeom>
        </p:spPr>
        <p:txBody>
          <a:bodyPr wrap="square" lIns="0" tIns="0" rIns="0" bIns="0" rtlCol="0" anchor="t">
            <a:spAutoFit/>
          </a:bodyPr>
          <a:lstStyle/>
          <a:p>
            <a:pPr>
              <a:lnSpc>
                <a:spcPts val="4419"/>
              </a:lnSpc>
            </a:pPr>
            <a:r>
              <a:rPr lang="es-AR" sz="2800" b="1" dirty="0">
                <a:solidFill>
                  <a:srgbClr val="000000"/>
                </a:solidFill>
                <a:latin typeface="Glacial Indifference Bold"/>
                <a:ea typeface="Glacial Indifference"/>
                <a:cs typeface="Glacial Indifference"/>
                <a:sym typeface="Glacial Indifference Bold"/>
              </a:rPr>
              <a:t>¿Boletín para padres o materiales de divulgación existentes?</a:t>
            </a:r>
            <a:r>
              <a:rPr lang="es-AR" sz="2800" dirty="0">
                <a:solidFill>
                  <a:srgbClr val="000000"/>
                </a:solidFill>
                <a:latin typeface="Glacial Indifference"/>
                <a:ea typeface="Glacial Indifference"/>
                <a:cs typeface="Glacial Indifference"/>
                <a:sym typeface="Glacial Indifference"/>
              </a:rPr>
              <a:t> ¡Tenemos sugerencias de textos para incluir en su próxima edición!</a:t>
            </a:r>
          </a:p>
          <a:p>
            <a:pPr algn="l">
              <a:lnSpc>
                <a:spcPts val="4419"/>
              </a:lnSpc>
            </a:pPr>
            <a:endParaRPr lang="en-US" sz="2800" dirty="0">
              <a:solidFill>
                <a:srgbClr val="000000"/>
              </a:solidFill>
              <a:latin typeface="Glacial Indifference"/>
              <a:ea typeface="Glacial Indifference"/>
              <a:cs typeface="Glacial Indifference"/>
              <a:sym typeface="Glacial Indifference"/>
            </a:endParaRPr>
          </a:p>
          <a:p>
            <a:pPr>
              <a:lnSpc>
                <a:spcPts val="4419"/>
              </a:lnSpc>
            </a:pPr>
            <a:r>
              <a:rPr lang="es-AR" sz="2800" b="1" dirty="0">
                <a:solidFill>
                  <a:srgbClr val="000000"/>
                </a:solidFill>
                <a:latin typeface="Glacial Indifference Bold"/>
                <a:ea typeface="Glacial Indifference Bold"/>
                <a:cs typeface="Glacial Indifference Bold"/>
                <a:sym typeface="Glacial Indifference Bold"/>
              </a:rPr>
              <a:t>¿Su programa tiene presencia en las redes sociales?</a:t>
            </a:r>
            <a:r>
              <a:rPr lang="es-AR" sz="2800" dirty="0">
                <a:solidFill>
                  <a:srgbClr val="000000"/>
                </a:solidFill>
                <a:latin typeface="Glacial Indifference"/>
                <a:ea typeface="Glacial Indifference"/>
                <a:cs typeface="Glacial Indifference"/>
                <a:sym typeface="Glacial Indifference"/>
              </a:rPr>
              <a:t> ¡Considere utilizar nuestro kit de herramientas de redes sociales!</a:t>
            </a:r>
          </a:p>
          <a:p>
            <a:pPr algn="l">
              <a:lnSpc>
                <a:spcPts val="4419"/>
              </a:lnSpc>
            </a:pPr>
            <a:endParaRPr lang="en-US" sz="2400" dirty="0">
              <a:solidFill>
                <a:srgbClr val="000000"/>
              </a:solidFill>
              <a:latin typeface="Glacial Indifference"/>
              <a:ea typeface="Glacial Indifference"/>
              <a:cs typeface="Glacial Indifference"/>
              <a:sym typeface="Glacial Indifference"/>
            </a:endParaRPr>
          </a:p>
          <a:p>
            <a:pPr algn="l">
              <a:lnSpc>
                <a:spcPts val="4419"/>
              </a:lnSpc>
            </a:pPr>
            <a:endParaRPr lang="en-US" sz="2800" dirty="0">
              <a:solidFill>
                <a:srgbClr val="000000"/>
              </a:solidFill>
              <a:latin typeface="Glacial Indifference"/>
              <a:ea typeface="Glacial Indifference"/>
              <a:cs typeface="Glacial Indifference"/>
            </a:endParaRPr>
          </a:p>
          <a:p>
            <a:pPr>
              <a:lnSpc>
                <a:spcPts val="4419"/>
              </a:lnSpc>
            </a:pPr>
            <a:r>
              <a:rPr lang="es-AR" sz="2800" b="1" dirty="0">
                <a:solidFill>
                  <a:srgbClr val="000000"/>
                </a:solidFill>
                <a:latin typeface="Glacial Indifference Bold"/>
                <a:ea typeface="Glacial Indifference Bold"/>
                <a:cs typeface="Glacial Indifference Bold"/>
                <a:sym typeface="Glacial Indifference Bold"/>
              </a:rPr>
              <a:t>¿Podría colocar nuestro volante en la guardería de su hijo? </a:t>
            </a:r>
            <a:r>
              <a:rPr lang="es-AR" sz="2800" b="1" dirty="0">
                <a:solidFill>
                  <a:srgbClr val="000000"/>
                </a:solidFill>
                <a:latin typeface="Glacial Indifference Bold"/>
                <a:ea typeface="Glacial Indifference"/>
                <a:cs typeface="Glacial Indifference"/>
                <a:sym typeface="Glacial Indifference"/>
              </a:rPr>
              <a:t>¿Podría compartirlo con otros padres y miembros del personal?</a:t>
            </a:r>
          </a:p>
          <a:p>
            <a:pPr algn="l">
              <a:lnSpc>
                <a:spcPts val="4419"/>
              </a:lnSpc>
            </a:pPr>
            <a:endParaRPr lang="en-US" sz="2800" dirty="0">
              <a:solidFill>
                <a:srgbClr val="000000"/>
              </a:solidFill>
              <a:latin typeface="Glacial Indifference"/>
              <a:ea typeface="Glacial Indifference"/>
              <a:cs typeface="Glacial Indifference"/>
              <a:sym typeface="Glacial Indifference"/>
            </a:endParaRPr>
          </a:p>
          <a:p>
            <a:pPr algn="l">
              <a:lnSpc>
                <a:spcPts val="4419"/>
              </a:lnSpc>
            </a:pPr>
            <a:r>
              <a:rPr lang="es-AR" sz="2800" dirty="0">
                <a:solidFill>
                  <a:srgbClr val="000000"/>
                </a:solidFill>
                <a:latin typeface="Glacial Indifference"/>
                <a:ea typeface="Glacial Indifference"/>
                <a:cs typeface="Glacial Indifference"/>
                <a:sym typeface="Glacial Indifference"/>
              </a:rPr>
              <a:t>¿Se encuentra en algún </a:t>
            </a:r>
            <a:r>
              <a:rPr lang="es-AR" sz="2800" b="1" dirty="0">
                <a:solidFill>
                  <a:srgbClr val="000000"/>
                </a:solidFill>
                <a:latin typeface="Glacial Indifference Bold"/>
                <a:ea typeface="Glacial Indifference Bold"/>
                <a:cs typeface="Glacial Indifference Bold"/>
                <a:sym typeface="Glacial Indifference Bold"/>
              </a:rPr>
              <a:t>grupo de WhatsApp o de Facebook</a:t>
            </a:r>
            <a:r>
              <a:rPr lang="es-AR" sz="2800" dirty="0">
                <a:solidFill>
                  <a:srgbClr val="000000"/>
                </a:solidFill>
                <a:latin typeface="Glacial Indifference"/>
                <a:ea typeface="Glacial Indifference"/>
                <a:cs typeface="Glacial Indifference"/>
                <a:sym typeface="Glacial Indifference"/>
              </a:rPr>
              <a:t>, u otros foros informativos de la comunidad donde podría publicar esta información? </a:t>
            </a:r>
          </a:p>
        </p:txBody>
      </p:sp>
      <p:sp>
        <p:nvSpPr>
          <p:cNvPr id="7" name="Freeform 7"/>
          <p:cNvSpPr/>
          <p:nvPr/>
        </p:nvSpPr>
        <p:spPr>
          <a:xfrm>
            <a:off x="4138528" y="2151984"/>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8" name="Freeform 8"/>
          <p:cNvSpPr/>
          <p:nvPr/>
        </p:nvSpPr>
        <p:spPr>
          <a:xfrm>
            <a:off x="4138528" y="3854689"/>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9" name="Freeform 9"/>
          <p:cNvSpPr/>
          <p:nvPr/>
        </p:nvSpPr>
        <p:spPr>
          <a:xfrm>
            <a:off x="4138528" y="5742288"/>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0" name="Freeform 10"/>
          <p:cNvSpPr/>
          <p:nvPr/>
        </p:nvSpPr>
        <p:spPr>
          <a:xfrm>
            <a:off x="4138528" y="7256740"/>
            <a:ext cx="649623" cy="1514452"/>
          </a:xfrm>
          <a:custGeom>
            <a:avLst/>
            <a:gdLst/>
            <a:ahLst/>
            <a:cxnLst/>
            <a:rect l="l" t="t" r="r" b="b"/>
            <a:pathLst>
              <a:path w="649623" h="1514452">
                <a:moveTo>
                  <a:pt x="0" y="0"/>
                </a:moveTo>
                <a:lnTo>
                  <a:pt x="649623" y="0"/>
                </a:lnTo>
                <a:lnTo>
                  <a:pt x="649623" y="1514452"/>
                </a:lnTo>
                <a:lnTo>
                  <a:pt x="0" y="1514452"/>
                </a:lnTo>
                <a:lnTo>
                  <a:pt x="0" y="0"/>
                </a:lnTo>
                <a:close/>
              </a:path>
            </a:pathLst>
          </a:custGeom>
          <a:blipFill>
            <a:blip r:embed="rId2">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2" name="TextBox 12"/>
          <p:cNvSpPr txBox="1"/>
          <p:nvPr/>
        </p:nvSpPr>
        <p:spPr>
          <a:xfrm>
            <a:off x="336015" y="3187475"/>
            <a:ext cx="3559040" cy="798295"/>
          </a:xfrm>
          <a:prstGeom prst="rect">
            <a:avLst/>
          </a:prstGeom>
        </p:spPr>
        <p:txBody>
          <a:bodyPr lIns="0" tIns="0" rIns="0" bIns="0" rtlCol="0" anchor="t">
            <a:spAutoFit/>
          </a:bodyPr>
          <a:lstStyle/>
          <a:p>
            <a:pPr algn="ctr">
              <a:lnSpc>
                <a:spcPts val="6720"/>
              </a:lnSpc>
            </a:pPr>
            <a:r>
              <a:rPr lang="es-AR" sz="4400" i="1" dirty="0">
                <a:solidFill>
                  <a:srgbClr val="000000"/>
                </a:solidFill>
                <a:latin typeface="Glacial Indifference"/>
                <a:ea typeface="Glacial Indifference"/>
                <a:cs typeface="Glacial Indifference"/>
                <a:sym typeface="Glacial Indifference"/>
              </a:rPr>
              <a:t>¿Otras ideas?</a:t>
            </a:r>
          </a:p>
        </p:txBody>
      </p:sp>
      <p:sp>
        <p:nvSpPr>
          <p:cNvPr id="13" name="Freeform 13"/>
          <p:cNvSpPr/>
          <p:nvPr/>
        </p:nvSpPr>
        <p:spPr>
          <a:xfrm>
            <a:off x="399303" y="4303945"/>
            <a:ext cx="3432464" cy="3357574"/>
          </a:xfrm>
          <a:custGeom>
            <a:avLst/>
            <a:gdLst/>
            <a:ahLst/>
            <a:cxnLst/>
            <a:rect l="l" t="t" r="r" b="b"/>
            <a:pathLst>
              <a:path w="3432464" h="3357574">
                <a:moveTo>
                  <a:pt x="0" y="0"/>
                </a:moveTo>
                <a:lnTo>
                  <a:pt x="3432464" y="0"/>
                </a:lnTo>
                <a:lnTo>
                  <a:pt x="3432464" y="3357574"/>
                </a:lnTo>
                <a:lnTo>
                  <a:pt x="0" y="3357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4" name="TextBox 12">
            <a:extLst>
              <a:ext uri="{FF2B5EF4-FFF2-40B4-BE49-F238E27FC236}">
                <a16:creationId xmlns:a16="http://schemas.microsoft.com/office/drawing/2014/main" id="{CC103B2C-3890-573F-749F-80C6172746D4}"/>
              </a:ext>
            </a:extLst>
          </p:cNvPr>
          <p:cNvSpPr txBox="1"/>
          <p:nvPr/>
        </p:nvSpPr>
        <p:spPr>
          <a:xfrm>
            <a:off x="211106" y="7839931"/>
            <a:ext cx="3927422" cy="805029"/>
          </a:xfrm>
          <a:prstGeom prst="rect">
            <a:avLst/>
          </a:prstGeom>
        </p:spPr>
        <p:txBody>
          <a:bodyPr wrap="square" lIns="0" tIns="0" rIns="0" bIns="0" rtlCol="0" anchor="t">
            <a:spAutoFit/>
          </a:bodyPr>
          <a:lstStyle/>
          <a:p>
            <a:pPr algn="ctr">
              <a:lnSpc>
                <a:spcPts val="6720"/>
              </a:lnSpc>
            </a:pPr>
            <a:r>
              <a:rPr lang="es-AR" sz="4400" i="1" dirty="0">
                <a:solidFill>
                  <a:srgbClr val="000000"/>
                </a:solidFill>
                <a:latin typeface="Glacial Indifference"/>
                <a:ea typeface="Glacial Indifference"/>
                <a:cs typeface="Glacial Indifference"/>
                <a:sym typeface="Glacial Indifference"/>
              </a:rPr>
              <a:t>¡Compártalas!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48270" y="1812257"/>
            <a:ext cx="2211522" cy="2046663"/>
          </a:xfrm>
          <a:custGeom>
            <a:avLst/>
            <a:gdLst/>
            <a:ahLst/>
            <a:cxnLst/>
            <a:rect l="l" t="t" r="r" b="b"/>
            <a:pathLst>
              <a:path w="2211522" h="2046663">
                <a:moveTo>
                  <a:pt x="0" y="0"/>
                </a:moveTo>
                <a:lnTo>
                  <a:pt x="2211522" y="0"/>
                </a:lnTo>
                <a:lnTo>
                  <a:pt x="2211522" y="2046663"/>
                </a:lnTo>
                <a:lnTo>
                  <a:pt x="0" y="20466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dirty="0"/>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Freeform 6"/>
          <p:cNvSpPr/>
          <p:nvPr/>
        </p:nvSpPr>
        <p:spPr>
          <a:xfrm>
            <a:off x="13204793" y="6326081"/>
            <a:ext cx="3819934" cy="3736590"/>
          </a:xfrm>
          <a:custGeom>
            <a:avLst/>
            <a:gdLst/>
            <a:ahLst/>
            <a:cxnLst/>
            <a:rect l="l" t="t" r="r" b="b"/>
            <a:pathLst>
              <a:path w="3819934" h="3736590">
                <a:moveTo>
                  <a:pt x="0" y="0"/>
                </a:moveTo>
                <a:lnTo>
                  <a:pt x="3819934" y="0"/>
                </a:lnTo>
                <a:lnTo>
                  <a:pt x="3819934" y="3736589"/>
                </a:lnTo>
                <a:lnTo>
                  <a:pt x="0" y="3736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Freeform 7"/>
          <p:cNvSpPr/>
          <p:nvPr/>
        </p:nvSpPr>
        <p:spPr>
          <a:xfrm rot="-240549">
            <a:off x="16220611" y="1028700"/>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8" name="Freeform 8"/>
          <p:cNvSpPr/>
          <p:nvPr/>
        </p:nvSpPr>
        <p:spPr>
          <a:xfrm rot="1423944" flipH="1">
            <a:off x="9178390" y="692674"/>
            <a:ext cx="2264441" cy="1807436"/>
          </a:xfrm>
          <a:custGeom>
            <a:avLst/>
            <a:gdLst/>
            <a:ahLst/>
            <a:cxnLst/>
            <a:rect l="l" t="t" r="r" b="b"/>
            <a:pathLst>
              <a:path w="2264441" h="1807436">
                <a:moveTo>
                  <a:pt x="2264441" y="0"/>
                </a:moveTo>
                <a:lnTo>
                  <a:pt x="0" y="0"/>
                </a:lnTo>
                <a:lnTo>
                  <a:pt x="0" y="1807435"/>
                </a:lnTo>
                <a:lnTo>
                  <a:pt x="2264441" y="1807435"/>
                </a:lnTo>
                <a:lnTo>
                  <a:pt x="226444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9" name="Freeform 9"/>
          <p:cNvSpPr/>
          <p:nvPr/>
        </p:nvSpPr>
        <p:spPr>
          <a:xfrm flipH="1">
            <a:off x="10677074" y="4995895"/>
            <a:ext cx="2194344" cy="2030765"/>
          </a:xfrm>
          <a:custGeom>
            <a:avLst/>
            <a:gdLst/>
            <a:ahLst/>
            <a:cxnLst/>
            <a:rect l="l" t="t" r="r" b="b"/>
            <a:pathLst>
              <a:path w="2194344" h="2030765">
                <a:moveTo>
                  <a:pt x="2194344" y="0"/>
                </a:moveTo>
                <a:lnTo>
                  <a:pt x="0" y="0"/>
                </a:lnTo>
                <a:lnTo>
                  <a:pt x="0" y="2030765"/>
                </a:lnTo>
                <a:lnTo>
                  <a:pt x="2194344" y="2030765"/>
                </a:lnTo>
                <a:lnTo>
                  <a:pt x="21943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0" name="Freeform 10"/>
          <p:cNvSpPr/>
          <p:nvPr/>
        </p:nvSpPr>
        <p:spPr>
          <a:xfrm rot="-935546">
            <a:off x="15953317" y="4730982"/>
            <a:ext cx="1805626" cy="1441218"/>
          </a:xfrm>
          <a:custGeom>
            <a:avLst/>
            <a:gdLst/>
            <a:ahLst/>
            <a:cxnLst/>
            <a:rect l="l" t="t" r="r" b="b"/>
            <a:pathLst>
              <a:path w="1805626" h="1441218">
                <a:moveTo>
                  <a:pt x="0" y="0"/>
                </a:moveTo>
                <a:lnTo>
                  <a:pt x="1805626" y="0"/>
                </a:lnTo>
                <a:lnTo>
                  <a:pt x="1805626"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1" name="Freeform 11"/>
          <p:cNvSpPr/>
          <p:nvPr/>
        </p:nvSpPr>
        <p:spPr>
          <a:xfrm>
            <a:off x="13077335" y="4253222"/>
            <a:ext cx="2180657" cy="1918978"/>
          </a:xfrm>
          <a:custGeom>
            <a:avLst/>
            <a:gdLst/>
            <a:ahLst/>
            <a:cxnLst/>
            <a:rect l="l" t="t" r="r" b="b"/>
            <a:pathLst>
              <a:path w="2180657" h="1918978">
                <a:moveTo>
                  <a:pt x="0" y="0"/>
                </a:moveTo>
                <a:lnTo>
                  <a:pt x="2180657" y="0"/>
                </a:lnTo>
                <a:lnTo>
                  <a:pt x="2180657" y="1918978"/>
                </a:lnTo>
                <a:lnTo>
                  <a:pt x="0" y="1918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2" name="Freeform 12"/>
          <p:cNvSpPr/>
          <p:nvPr/>
        </p:nvSpPr>
        <p:spPr>
          <a:xfrm>
            <a:off x="12099367" y="1476778"/>
            <a:ext cx="1544103" cy="1358811"/>
          </a:xfrm>
          <a:custGeom>
            <a:avLst/>
            <a:gdLst/>
            <a:ahLst/>
            <a:cxnLst/>
            <a:rect l="l" t="t" r="r" b="b"/>
            <a:pathLst>
              <a:path w="1544103" h="1358811">
                <a:moveTo>
                  <a:pt x="0" y="0"/>
                </a:moveTo>
                <a:lnTo>
                  <a:pt x="1544103" y="0"/>
                </a:lnTo>
                <a:lnTo>
                  <a:pt x="1544103" y="1358811"/>
                </a:lnTo>
                <a:lnTo>
                  <a:pt x="0" y="1358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3" name="Freeform 13"/>
          <p:cNvSpPr/>
          <p:nvPr/>
        </p:nvSpPr>
        <p:spPr>
          <a:xfrm rot="-7261135">
            <a:off x="8324998" y="3563085"/>
            <a:ext cx="1805626" cy="1441218"/>
          </a:xfrm>
          <a:custGeom>
            <a:avLst/>
            <a:gdLst/>
            <a:ahLst/>
            <a:cxnLst/>
            <a:rect l="l" t="t" r="r" b="b"/>
            <a:pathLst>
              <a:path w="1805626" h="1441218">
                <a:moveTo>
                  <a:pt x="0" y="0"/>
                </a:moveTo>
                <a:lnTo>
                  <a:pt x="1805627" y="0"/>
                </a:lnTo>
                <a:lnTo>
                  <a:pt x="1805627" y="1441218"/>
                </a:lnTo>
                <a:lnTo>
                  <a:pt x="0" y="1441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4" name="Freeform 14"/>
          <p:cNvSpPr/>
          <p:nvPr/>
        </p:nvSpPr>
        <p:spPr>
          <a:xfrm>
            <a:off x="10613628" y="3195624"/>
            <a:ext cx="1495722" cy="1316235"/>
          </a:xfrm>
          <a:custGeom>
            <a:avLst/>
            <a:gdLst/>
            <a:ahLst/>
            <a:cxnLst/>
            <a:rect l="l" t="t" r="r" b="b"/>
            <a:pathLst>
              <a:path w="1495722" h="1316235">
                <a:moveTo>
                  <a:pt x="0" y="0"/>
                </a:moveTo>
                <a:lnTo>
                  <a:pt x="1495722" y="0"/>
                </a:lnTo>
                <a:lnTo>
                  <a:pt x="1495722" y="1316236"/>
                </a:lnTo>
                <a:lnTo>
                  <a:pt x="0" y="1316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5" name="Freeform 15"/>
          <p:cNvSpPr/>
          <p:nvPr/>
        </p:nvSpPr>
        <p:spPr>
          <a:xfrm>
            <a:off x="12305284" y="3195624"/>
            <a:ext cx="1134972" cy="998775"/>
          </a:xfrm>
          <a:custGeom>
            <a:avLst/>
            <a:gdLst/>
            <a:ahLst/>
            <a:cxnLst/>
            <a:rect l="l" t="t" r="r" b="b"/>
            <a:pathLst>
              <a:path w="1134972" h="998775">
                <a:moveTo>
                  <a:pt x="0" y="0"/>
                </a:moveTo>
                <a:lnTo>
                  <a:pt x="1134972" y="0"/>
                </a:lnTo>
                <a:lnTo>
                  <a:pt x="1134972" y="998776"/>
                </a:lnTo>
                <a:lnTo>
                  <a:pt x="0" y="998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6" name="Freeform 16"/>
          <p:cNvSpPr/>
          <p:nvPr/>
        </p:nvSpPr>
        <p:spPr>
          <a:xfrm>
            <a:off x="731605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7" name="Freeform 17"/>
          <p:cNvSpPr/>
          <p:nvPr/>
        </p:nvSpPr>
        <p:spPr>
          <a:xfrm>
            <a:off x="7657607" y="4138018"/>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8" name="Freeform 18"/>
          <p:cNvSpPr/>
          <p:nvPr/>
        </p:nvSpPr>
        <p:spPr>
          <a:xfrm>
            <a:off x="13643470" y="-17612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19" name="Freeform 19"/>
          <p:cNvSpPr/>
          <p:nvPr/>
        </p:nvSpPr>
        <p:spPr>
          <a:xfrm>
            <a:off x="16171963" y="283558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0" name="Freeform 20"/>
          <p:cNvSpPr/>
          <p:nvPr/>
        </p:nvSpPr>
        <p:spPr>
          <a:xfrm>
            <a:off x="10199146" y="6114003"/>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1" name="Freeform 21"/>
          <p:cNvSpPr/>
          <p:nvPr/>
        </p:nvSpPr>
        <p:spPr>
          <a:xfrm>
            <a:off x="11070378" y="1263080"/>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2" name="Freeform 22"/>
          <p:cNvSpPr/>
          <p:nvPr/>
        </p:nvSpPr>
        <p:spPr>
          <a:xfrm>
            <a:off x="16441649" y="60112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3" name="Freeform 23"/>
          <p:cNvSpPr/>
          <p:nvPr/>
        </p:nvSpPr>
        <p:spPr>
          <a:xfrm>
            <a:off x="9144000" y="1476778"/>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4" name="Freeform 24"/>
          <p:cNvSpPr/>
          <p:nvPr/>
        </p:nvSpPr>
        <p:spPr>
          <a:xfrm>
            <a:off x="17200951" y="1921197"/>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5" name="Freeform 25"/>
          <p:cNvSpPr/>
          <p:nvPr/>
        </p:nvSpPr>
        <p:spPr>
          <a:xfrm>
            <a:off x="14843510" y="-903845"/>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6" name="Freeform 26"/>
          <p:cNvSpPr/>
          <p:nvPr/>
        </p:nvSpPr>
        <p:spPr>
          <a:xfrm>
            <a:off x="11270403" y="-652856"/>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7" name="Freeform 27"/>
          <p:cNvSpPr/>
          <p:nvPr/>
        </p:nvSpPr>
        <p:spPr>
          <a:xfrm>
            <a:off x="11270403" y="6977550"/>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8" name="Freeform 28"/>
          <p:cNvSpPr/>
          <p:nvPr/>
        </p:nvSpPr>
        <p:spPr>
          <a:xfrm>
            <a:off x="8081457" y="-45576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29" name="Freeform 29"/>
          <p:cNvSpPr/>
          <p:nvPr/>
        </p:nvSpPr>
        <p:spPr>
          <a:xfrm>
            <a:off x="17263734" y="50450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0" name="Freeform 30"/>
          <p:cNvSpPr/>
          <p:nvPr/>
        </p:nvSpPr>
        <p:spPr>
          <a:xfrm>
            <a:off x="16195764" y="-66946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1" name="Freeform 31"/>
          <p:cNvSpPr/>
          <p:nvPr/>
        </p:nvSpPr>
        <p:spPr>
          <a:xfrm>
            <a:off x="278002" y="8811556"/>
            <a:ext cx="3253230" cy="1330867"/>
          </a:xfrm>
          <a:custGeom>
            <a:avLst/>
            <a:gdLst/>
            <a:ahLst/>
            <a:cxnLst/>
            <a:rect l="l" t="t" r="r" b="b"/>
            <a:pathLst>
              <a:path w="3253230" h="1330867">
                <a:moveTo>
                  <a:pt x="0" y="0"/>
                </a:moveTo>
                <a:lnTo>
                  <a:pt x="3253229" y="0"/>
                </a:lnTo>
                <a:lnTo>
                  <a:pt x="3253229" y="1330866"/>
                </a:lnTo>
                <a:lnTo>
                  <a:pt x="0" y="1330866"/>
                </a:lnTo>
                <a:lnTo>
                  <a:pt x="0" y="0"/>
                </a:lnTo>
                <a:close/>
              </a:path>
            </a:pathLst>
          </a:custGeom>
          <a:blipFill>
            <a:blip r:embed="rId12"/>
            <a:stretch>
              <a:fillRect/>
            </a:stretch>
          </a:blipFill>
        </p:spPr>
        <p:txBody>
          <a:bodyPr/>
          <a:lstStyle/>
          <a:p>
            <a:endParaRPr lang="en-US" dirty="0"/>
          </a:p>
        </p:txBody>
      </p:sp>
      <p:sp>
        <p:nvSpPr>
          <p:cNvPr id="32" name="Freeform 32"/>
          <p:cNvSpPr/>
          <p:nvPr/>
        </p:nvSpPr>
        <p:spPr>
          <a:xfrm>
            <a:off x="9227812" y="4514832"/>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10">
              <a:extLst>
                <a:ext uri="{96DAC541-7B7A-43D3-8B79-37D633B846F1}">
                  <asvg:svgBlip xmlns:asvg="http://schemas.microsoft.com/office/drawing/2016/SVG/main" r:embed="rId11"/>
                </a:ext>
              </a:extLst>
            </a:blip>
            <a:stretch>
              <a:fillRect r="-308835" b="-112921"/>
            </a:stretch>
          </a:blipFill>
        </p:spPr>
        <p:txBody>
          <a:bodyPr/>
          <a:lstStyle/>
          <a:p>
            <a:endParaRPr lang="en-US" dirty="0"/>
          </a:p>
        </p:txBody>
      </p:sp>
      <p:sp>
        <p:nvSpPr>
          <p:cNvPr id="33" name="Freeform 33"/>
          <p:cNvSpPr/>
          <p:nvPr/>
        </p:nvSpPr>
        <p:spPr>
          <a:xfrm>
            <a:off x="3763060" y="8971926"/>
            <a:ext cx="4381953" cy="1010125"/>
          </a:xfrm>
          <a:custGeom>
            <a:avLst/>
            <a:gdLst/>
            <a:ahLst/>
            <a:cxnLst/>
            <a:rect l="l" t="t" r="r" b="b"/>
            <a:pathLst>
              <a:path w="4381953" h="1010125">
                <a:moveTo>
                  <a:pt x="0" y="0"/>
                </a:moveTo>
                <a:lnTo>
                  <a:pt x="4381953" y="0"/>
                </a:lnTo>
                <a:lnTo>
                  <a:pt x="4381953" y="1010126"/>
                </a:lnTo>
                <a:lnTo>
                  <a:pt x="0" y="1010126"/>
                </a:lnTo>
                <a:lnTo>
                  <a:pt x="0" y="0"/>
                </a:lnTo>
                <a:close/>
              </a:path>
            </a:pathLst>
          </a:custGeom>
          <a:blipFill>
            <a:blip r:embed="rId13"/>
            <a:stretch>
              <a:fillRect/>
            </a:stretch>
          </a:blipFill>
        </p:spPr>
        <p:txBody>
          <a:bodyPr/>
          <a:lstStyle/>
          <a:p>
            <a:endParaRPr lang="en-US" dirty="0"/>
          </a:p>
        </p:txBody>
      </p:sp>
      <p:sp>
        <p:nvSpPr>
          <p:cNvPr id="34" name="TextBox 34"/>
          <p:cNvSpPr txBox="1"/>
          <p:nvPr/>
        </p:nvSpPr>
        <p:spPr>
          <a:xfrm>
            <a:off x="4765581" y="9059206"/>
            <a:ext cx="8439212" cy="580390"/>
          </a:xfrm>
          <a:prstGeom prst="rect">
            <a:avLst/>
          </a:prstGeom>
        </p:spPr>
        <p:txBody>
          <a:bodyPr lIns="0" tIns="0" rIns="0" bIns="0" rtlCol="0" anchor="t">
            <a:spAutoFit/>
          </a:bodyPr>
          <a:lstStyle/>
          <a:p>
            <a:pPr algn="ctr">
              <a:lnSpc>
                <a:spcPts val="4759"/>
              </a:lnSpc>
            </a:pPr>
            <a:endParaRPr dirty="0"/>
          </a:p>
        </p:txBody>
      </p:sp>
      <p:sp>
        <p:nvSpPr>
          <p:cNvPr id="35" name="TextBox 35"/>
          <p:cNvSpPr txBox="1"/>
          <p:nvPr/>
        </p:nvSpPr>
        <p:spPr>
          <a:xfrm>
            <a:off x="387108" y="972137"/>
            <a:ext cx="7440342" cy="3594722"/>
          </a:xfrm>
          <a:prstGeom prst="rect">
            <a:avLst/>
          </a:prstGeom>
        </p:spPr>
        <p:txBody>
          <a:bodyPr wrap="square" lIns="0" tIns="0" rIns="0" bIns="0" rtlCol="0" anchor="t">
            <a:spAutoFit/>
          </a:bodyPr>
          <a:lstStyle/>
          <a:p>
            <a:pPr algn="ctr">
              <a:lnSpc>
                <a:spcPts val="7140"/>
              </a:lnSpc>
            </a:pPr>
            <a:r>
              <a:rPr lang="es-AR" sz="5100" b="1" dirty="0">
                <a:solidFill>
                  <a:srgbClr val="000000"/>
                </a:solidFill>
                <a:latin typeface="Glacial Indifference Bold"/>
                <a:ea typeface="Glacial Indifference Bold"/>
                <a:cs typeface="Glacial Indifference Bold"/>
                <a:sym typeface="Glacial Indifference Bold"/>
              </a:rPr>
              <a:t>¡</a:t>
            </a:r>
            <a:r>
              <a:rPr lang="es-AR" sz="4800" b="1" dirty="0">
                <a:solidFill>
                  <a:srgbClr val="000000"/>
                </a:solidFill>
                <a:latin typeface="Glacial Indifference Bold"/>
                <a:ea typeface="Glacial Indifference Bold"/>
                <a:cs typeface="Glacial Indifference Bold"/>
                <a:sym typeface="Glacial Indifference Bold"/>
              </a:rPr>
              <a:t>En esta temporada de impuestos, comparta estos recursos con sus clientes y comunidades!</a:t>
            </a:r>
            <a:endParaRPr lang="es-AR" sz="5100" b="1" dirty="0">
              <a:solidFill>
                <a:srgbClr val="000000"/>
              </a:solidFill>
              <a:latin typeface="Glacial Indifference Bold"/>
              <a:ea typeface="Glacial Indifference Bold"/>
              <a:cs typeface="Glacial Indifference Bold"/>
              <a:sym typeface="Glacial Indifference Bold"/>
            </a:endParaRPr>
          </a:p>
        </p:txBody>
      </p:sp>
      <p:sp>
        <p:nvSpPr>
          <p:cNvPr id="37" name="TextBox 37"/>
          <p:cNvSpPr txBox="1"/>
          <p:nvPr/>
        </p:nvSpPr>
        <p:spPr>
          <a:xfrm>
            <a:off x="753331" y="5145616"/>
            <a:ext cx="6771382" cy="1801775"/>
          </a:xfrm>
          <a:prstGeom prst="rect">
            <a:avLst/>
          </a:prstGeom>
        </p:spPr>
        <p:txBody>
          <a:bodyPr lIns="0" tIns="0" rIns="0" bIns="0" rtlCol="0" anchor="t">
            <a:spAutoFit/>
          </a:bodyPr>
          <a:lstStyle/>
          <a:p>
            <a:pPr algn="ctr">
              <a:lnSpc>
                <a:spcPts val="4759"/>
              </a:lnSpc>
            </a:pPr>
            <a:r>
              <a:rPr lang="es-AR" sz="3200" dirty="0">
                <a:solidFill>
                  <a:srgbClr val="000000"/>
                </a:solidFill>
                <a:latin typeface="Glacial Indifference"/>
                <a:ea typeface="Glacial Indifference"/>
                <a:cs typeface="Glacial Indifference"/>
                <a:sym typeface="Glacial Indifference"/>
              </a:rPr>
              <a:t>¿Preguntas? Comuníquese con:</a:t>
            </a:r>
          </a:p>
          <a:p>
            <a:pPr algn="ctr">
              <a:lnSpc>
                <a:spcPts val="4759"/>
              </a:lnSpc>
            </a:pPr>
            <a:r>
              <a:rPr lang="es-AR" sz="3200" dirty="0">
                <a:solidFill>
                  <a:srgbClr val="000000"/>
                </a:solidFill>
                <a:latin typeface="Glacial Indifference"/>
                <a:ea typeface="Glacial Indifference"/>
                <a:cs typeface="Glacial Indifference"/>
                <a:sym typeface="Glacial Indifference"/>
              </a:rPr>
              <a:t>Carley, </a:t>
            </a:r>
            <a:r>
              <a:rPr lang="es-AR" sz="3200" dirty="0">
                <a:solidFill>
                  <a:srgbClr val="D4145A"/>
                </a:solidFill>
                <a:latin typeface="Glacial Indifference"/>
                <a:ea typeface="Glacial Indifference"/>
                <a:cs typeface="Glacial Indifference"/>
                <a:sym typeface="Glacial Indifference"/>
              </a:rPr>
              <a:t>carley.ruemmele@bmc.org</a:t>
            </a:r>
          </a:p>
          <a:p>
            <a:pPr algn="ctr">
              <a:lnSpc>
                <a:spcPts val="4759"/>
              </a:lnSpc>
            </a:pPr>
            <a:r>
              <a:rPr lang="es-AR" sz="3200" dirty="0">
                <a:latin typeface="Glacial Indifference"/>
                <a:ea typeface="Glacial Indifference"/>
                <a:cs typeface="Glacial Indifference"/>
                <a:sym typeface="Glacial Indifference"/>
              </a:rPr>
              <a:t>Charlotte, </a:t>
            </a:r>
            <a:r>
              <a:rPr lang="es-AR" sz="3200" dirty="0">
                <a:solidFill>
                  <a:srgbClr val="D4145A"/>
                </a:solidFill>
                <a:latin typeface="Glacial Indifference"/>
                <a:ea typeface="Glacial Indifference"/>
                <a:cs typeface="Glacial Indifference"/>
                <a:sym typeface="Glacial Indifference"/>
              </a:rPr>
              <a:t>charlotte.bruce@bmc.org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2026" y="2020874"/>
            <a:ext cx="16816373" cy="5228996"/>
          </a:xfrm>
          <a:prstGeom prst="rect">
            <a:avLst/>
          </a:prstGeom>
        </p:spPr>
        <p:txBody>
          <a:bodyPr wrap="square" lIns="0" tIns="0" rIns="0" bIns="0" rtlCol="0" anchor="t">
            <a:spAutoFit/>
          </a:bodyPr>
          <a:lstStyle/>
          <a:p>
            <a:pPr marL="1057910" lvl="1" indent="-528955" algn="l">
              <a:lnSpc>
                <a:spcPts val="6860"/>
              </a:lnSpc>
              <a:buFont typeface="Arial"/>
              <a:buChar char="•"/>
            </a:pPr>
            <a:r>
              <a:rPr lang="es-AR" sz="4400" dirty="0">
                <a:solidFill>
                  <a:srgbClr val="000000"/>
                </a:solidFill>
                <a:latin typeface="Glacial Indifference"/>
                <a:ea typeface="Glacial Indifference"/>
                <a:cs typeface="Glacial Indifference"/>
                <a:sym typeface="Glacial Indifference"/>
              </a:rPr>
              <a:t>Healthy Families Tax Credits Coalition: quiénes somos</a:t>
            </a:r>
          </a:p>
          <a:p>
            <a:pPr marL="1057910" lvl="1" indent="-528955" algn="l">
              <a:lnSpc>
                <a:spcPts val="6860"/>
              </a:lnSpc>
              <a:buFont typeface="Arial"/>
              <a:buChar char="•"/>
            </a:pPr>
            <a:r>
              <a:rPr lang="es-AR" sz="4400" dirty="0">
                <a:solidFill>
                  <a:srgbClr val="000000"/>
                </a:solidFill>
                <a:latin typeface="Glacial Indifference"/>
                <a:ea typeface="Glacial Indifference"/>
                <a:cs typeface="Glacial Indifference"/>
                <a:sym typeface="Glacial Indifference"/>
              </a:rPr>
              <a:t>¿Qué son los créditos fiscales?</a:t>
            </a:r>
          </a:p>
          <a:p>
            <a:pPr marL="1057910" lvl="1" indent="-528955">
              <a:lnSpc>
                <a:spcPts val="6860"/>
              </a:lnSpc>
              <a:buFont typeface="Arial"/>
              <a:buChar char="•"/>
            </a:pPr>
            <a:r>
              <a:rPr lang="es-AR" sz="4400" dirty="0">
                <a:solidFill>
                  <a:srgbClr val="000000"/>
                </a:solidFill>
                <a:latin typeface="Glacial Indifference"/>
                <a:ea typeface="Glacial Indifference"/>
                <a:cs typeface="Glacial Indifference"/>
                <a:sym typeface="Glacial Indifference"/>
              </a:rPr>
              <a:t>Créditos fiscales estatales y federales disponibles</a:t>
            </a:r>
          </a:p>
          <a:p>
            <a:pPr marL="1057910" lvl="1" indent="-528955">
              <a:lnSpc>
                <a:spcPts val="6859"/>
              </a:lnSpc>
              <a:buFont typeface="Arial"/>
              <a:buChar char="•"/>
            </a:pPr>
            <a:r>
              <a:rPr lang="es-AR" sz="4400" dirty="0">
                <a:solidFill>
                  <a:srgbClr val="000000"/>
                </a:solidFill>
                <a:latin typeface="Glacial Indifference"/>
                <a:ea typeface="Glacial Indifference"/>
                <a:cs typeface="Glacial Indifference"/>
              </a:rPr>
              <a:t>Preparación gratuita de la declaración de impuestos (VITA)</a:t>
            </a:r>
          </a:p>
          <a:p>
            <a:pPr marL="1057910" lvl="1" indent="-528955" algn="l">
              <a:lnSpc>
                <a:spcPts val="6860"/>
              </a:lnSpc>
              <a:buFont typeface="Arial"/>
              <a:buChar char="•"/>
            </a:pPr>
            <a:r>
              <a:rPr lang="es-AR" sz="4400" dirty="0">
                <a:solidFill>
                  <a:srgbClr val="000000"/>
                </a:solidFill>
                <a:latin typeface="Glacial Indifference"/>
                <a:ea typeface="Glacial Indifference"/>
                <a:cs typeface="Glacial Indifference"/>
                <a:sym typeface="Glacial Indifference"/>
              </a:rPr>
              <a:t>Recursos para compartir con clientes y miembros de la comunidad: FindYourFunds.org</a:t>
            </a:r>
          </a:p>
        </p:txBody>
      </p:sp>
      <p:grpSp>
        <p:nvGrpSpPr>
          <p:cNvPr id="3" name="Group 3"/>
          <p:cNvGrpSpPr/>
          <p:nvPr/>
        </p:nvGrpSpPr>
        <p:grpSpPr>
          <a:xfrm>
            <a:off x="-25414" y="8731803"/>
            <a:ext cx="18506452" cy="2391003"/>
            <a:chOff x="0" y="0"/>
            <a:chExt cx="4874127" cy="629729"/>
          </a:xfrm>
        </p:grpSpPr>
        <p:sp>
          <p:nvSpPr>
            <p:cNvPr id="4" name="Freeform 4"/>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dirty="0"/>
            </a:p>
          </p:txBody>
        </p:sp>
        <p:sp>
          <p:nvSpPr>
            <p:cNvPr id="5" name="TextBox 5"/>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TextBox 7"/>
          <p:cNvSpPr txBox="1"/>
          <p:nvPr/>
        </p:nvSpPr>
        <p:spPr>
          <a:xfrm>
            <a:off x="278002" y="355735"/>
            <a:ext cx="4464546" cy="1651637"/>
          </a:xfrm>
          <a:prstGeom prst="rect">
            <a:avLst/>
          </a:prstGeom>
        </p:spPr>
        <p:txBody>
          <a:bodyPr lIns="0" tIns="0" rIns="0" bIns="0" rtlCol="0" anchor="t">
            <a:spAutoFit/>
          </a:bodyPr>
          <a:lstStyle/>
          <a:p>
            <a:pPr algn="ctr">
              <a:lnSpc>
                <a:spcPts val="13439"/>
              </a:lnSpc>
            </a:pPr>
            <a:r>
              <a:rPr lang="es-AR" sz="9599" b="1" dirty="0">
                <a:solidFill>
                  <a:srgbClr val="000000"/>
                </a:solidFill>
                <a:latin typeface="Glacial Indifference Bold"/>
                <a:ea typeface="Glacial Indifference Bold"/>
                <a:cs typeface="Glacial Indifference Bold"/>
                <a:sym typeface="Glacial Indifference Bold"/>
              </a:rPr>
              <a:t>Agenda</a:t>
            </a:r>
          </a:p>
        </p:txBody>
      </p:sp>
      <p:sp>
        <p:nvSpPr>
          <p:cNvPr id="8" name="Freeform 8"/>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9" name="Freeform 9"/>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Freeform 10"/>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1" name="Freeform 11"/>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7">
              <a:extLst>
                <a:ext uri="{96DAC541-7B7A-43D3-8B79-37D633B846F1}">
                  <asvg:svgBlip xmlns:asvg="http://schemas.microsoft.com/office/drawing/2016/SVG/main" r:embed="rId8"/>
                </a:ext>
              </a:extLst>
            </a:blip>
            <a:stretch>
              <a:fillRect r="-308835" b="-112921"/>
            </a:stretch>
          </a:blipFill>
        </p:spPr>
        <p:txBody>
          <a:bodyPr/>
          <a:lstStyle/>
          <a:p>
            <a:endParaRPr lang="en-US" dirty="0"/>
          </a:p>
        </p:txBody>
      </p:sp>
      <p:sp>
        <p:nvSpPr>
          <p:cNvPr id="12" name="Freeform 12"/>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3" name="Freeform 13"/>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4" name="Freeform 14"/>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5" name="Freeform 15"/>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6" name="Freeform 16"/>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17" name="Freeform 17"/>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18" name="Freeform 18"/>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
        <p:nvSpPr>
          <p:cNvPr id="19" name="Freeform 19"/>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7">
              <a:extLst>
                <a:ext uri="{96DAC541-7B7A-43D3-8B79-37D633B846F1}">
                  <asvg:svgBlip xmlns:asvg="http://schemas.microsoft.com/office/drawing/2016/SVG/main" r:embed="rId9"/>
                </a:ext>
              </a:extLst>
            </a:blip>
            <a:stretch>
              <a:fillRect r="-308835" b="-112921"/>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14" y="9058896"/>
            <a:ext cx="18506452" cy="2063910"/>
            <a:chOff x="0" y="0"/>
            <a:chExt cx="4874127" cy="629729"/>
          </a:xfrm>
        </p:grpSpPr>
        <p:sp>
          <p:nvSpPr>
            <p:cNvPr id="3" name="Freeform 3"/>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dirty="0"/>
            </a:p>
          </p:txBody>
        </p:sp>
        <p:sp>
          <p:nvSpPr>
            <p:cNvPr id="4" name="TextBox 4"/>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Freeform 6"/>
          <p:cNvSpPr/>
          <p:nvPr/>
        </p:nvSpPr>
        <p:spPr>
          <a:xfrm>
            <a:off x="17259300" y="2268307"/>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7" name="Freeform 7"/>
          <p:cNvSpPr/>
          <p:nvPr/>
        </p:nvSpPr>
        <p:spPr>
          <a:xfrm>
            <a:off x="12743321" y="8497905"/>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8" name="Freeform 8"/>
          <p:cNvSpPr/>
          <p:nvPr/>
        </p:nvSpPr>
        <p:spPr>
          <a:xfrm>
            <a:off x="12218772" y="7544444"/>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9" name="Freeform 9"/>
          <p:cNvSpPr/>
          <p:nvPr/>
        </p:nvSpPr>
        <p:spPr>
          <a:xfrm>
            <a:off x="17459037" y="2638139"/>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0" name="Freeform 10"/>
          <p:cNvSpPr/>
          <p:nvPr/>
        </p:nvSpPr>
        <p:spPr>
          <a:xfrm>
            <a:off x="12922661" y="7340148"/>
            <a:ext cx="649623" cy="1514452"/>
          </a:xfrm>
          <a:custGeom>
            <a:avLst/>
            <a:gdLst/>
            <a:ahLst/>
            <a:cxnLst/>
            <a:rect l="l" t="t" r="r" b="b"/>
            <a:pathLst>
              <a:path w="649623" h="1514452">
                <a:moveTo>
                  <a:pt x="0" y="0"/>
                </a:moveTo>
                <a:lnTo>
                  <a:pt x="649623" y="0"/>
                </a:lnTo>
                <a:lnTo>
                  <a:pt x="649623" y="1514453"/>
                </a:lnTo>
                <a:lnTo>
                  <a:pt x="0" y="1514453"/>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1" name="Freeform 11"/>
          <p:cNvSpPr/>
          <p:nvPr/>
        </p:nvSpPr>
        <p:spPr>
          <a:xfrm>
            <a:off x="16908153" y="8854601"/>
            <a:ext cx="675959" cy="1575849"/>
          </a:xfrm>
          <a:custGeom>
            <a:avLst/>
            <a:gdLst/>
            <a:ahLst/>
            <a:cxnLst/>
            <a:rect l="l" t="t" r="r" b="b"/>
            <a:pathLst>
              <a:path w="675959" h="1575849">
                <a:moveTo>
                  <a:pt x="0" y="0"/>
                </a:moveTo>
                <a:lnTo>
                  <a:pt x="675958" y="0"/>
                </a:lnTo>
                <a:lnTo>
                  <a:pt x="675958" y="1575848"/>
                </a:lnTo>
                <a:lnTo>
                  <a:pt x="0" y="1575848"/>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2" name="Freeform 12"/>
          <p:cNvSpPr/>
          <p:nvPr/>
        </p:nvSpPr>
        <p:spPr>
          <a:xfrm>
            <a:off x="13952338" y="305269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5"/>
            <a:stretch>
              <a:fillRect/>
            </a:stretch>
          </a:blipFill>
        </p:spPr>
        <p:txBody>
          <a:bodyPr/>
          <a:lstStyle/>
          <a:p>
            <a:endParaRPr lang="en-US" dirty="0"/>
          </a:p>
        </p:txBody>
      </p:sp>
      <p:sp>
        <p:nvSpPr>
          <p:cNvPr id="13" name="Freeform 13"/>
          <p:cNvSpPr/>
          <p:nvPr/>
        </p:nvSpPr>
        <p:spPr>
          <a:xfrm>
            <a:off x="17494441" y="674213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4" name="Freeform 14"/>
          <p:cNvSpPr/>
          <p:nvPr/>
        </p:nvSpPr>
        <p:spPr>
          <a:xfrm>
            <a:off x="14905688" y="3025534"/>
            <a:ext cx="828963" cy="1932545"/>
          </a:xfrm>
          <a:custGeom>
            <a:avLst/>
            <a:gdLst/>
            <a:ahLst/>
            <a:cxnLst/>
            <a:rect l="l" t="t" r="r" b="b"/>
            <a:pathLst>
              <a:path w="828963" h="1932545">
                <a:moveTo>
                  <a:pt x="0" y="0"/>
                </a:moveTo>
                <a:lnTo>
                  <a:pt x="828964" y="0"/>
                </a:lnTo>
                <a:lnTo>
                  <a:pt x="828964" y="1932544"/>
                </a:lnTo>
                <a:lnTo>
                  <a:pt x="0" y="1932544"/>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5" name="Freeform 15"/>
          <p:cNvSpPr/>
          <p:nvPr/>
        </p:nvSpPr>
        <p:spPr>
          <a:xfrm>
            <a:off x="14615361" y="2927578"/>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6" name="Freeform 16"/>
          <p:cNvSpPr/>
          <p:nvPr/>
        </p:nvSpPr>
        <p:spPr>
          <a:xfrm>
            <a:off x="17707346" y="4062703"/>
            <a:ext cx="580654" cy="1353667"/>
          </a:xfrm>
          <a:custGeom>
            <a:avLst/>
            <a:gdLst/>
            <a:ahLst/>
            <a:cxnLst/>
            <a:rect l="l" t="t" r="r" b="b"/>
            <a:pathLst>
              <a:path w="580654" h="1353667">
                <a:moveTo>
                  <a:pt x="0" y="0"/>
                </a:moveTo>
                <a:lnTo>
                  <a:pt x="580654" y="0"/>
                </a:lnTo>
                <a:lnTo>
                  <a:pt x="580654" y="1353666"/>
                </a:lnTo>
                <a:lnTo>
                  <a:pt x="0" y="1353666"/>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7" name="Freeform 17"/>
          <p:cNvSpPr/>
          <p:nvPr/>
        </p:nvSpPr>
        <p:spPr>
          <a:xfrm>
            <a:off x="17328269" y="8097374"/>
            <a:ext cx="580654" cy="1353667"/>
          </a:xfrm>
          <a:custGeom>
            <a:avLst/>
            <a:gdLst/>
            <a:ahLst/>
            <a:cxnLst/>
            <a:rect l="l" t="t" r="r" b="b"/>
            <a:pathLst>
              <a:path w="580654" h="1353667">
                <a:moveTo>
                  <a:pt x="0" y="0"/>
                </a:moveTo>
                <a:lnTo>
                  <a:pt x="580654" y="0"/>
                </a:lnTo>
                <a:lnTo>
                  <a:pt x="580654" y="1353667"/>
                </a:lnTo>
                <a:lnTo>
                  <a:pt x="0" y="1353667"/>
                </a:lnTo>
                <a:lnTo>
                  <a:pt x="0" y="0"/>
                </a:lnTo>
                <a:close/>
              </a:path>
            </a:pathLst>
          </a:custGeom>
          <a:blipFill>
            <a:blip r:embed="rId3">
              <a:extLst>
                <a:ext uri="{96DAC541-7B7A-43D3-8B79-37D633B846F1}">
                  <asvg:svgBlip xmlns:asvg="http://schemas.microsoft.com/office/drawing/2016/SVG/main" r:embed="rId4"/>
                </a:ext>
              </a:extLst>
            </a:blip>
            <a:stretch>
              <a:fillRect r="-308835" b="-112921"/>
            </a:stretch>
          </a:blipFill>
        </p:spPr>
        <p:txBody>
          <a:bodyPr/>
          <a:lstStyle/>
          <a:p>
            <a:endParaRPr lang="en-US" dirty="0"/>
          </a:p>
        </p:txBody>
      </p:sp>
      <p:sp>
        <p:nvSpPr>
          <p:cNvPr id="18" name="TextBox 18"/>
          <p:cNvSpPr txBox="1"/>
          <p:nvPr/>
        </p:nvSpPr>
        <p:spPr>
          <a:xfrm>
            <a:off x="481170" y="260247"/>
            <a:ext cx="14961246" cy="1570943"/>
          </a:xfrm>
          <a:prstGeom prst="rect">
            <a:avLst/>
          </a:prstGeom>
        </p:spPr>
        <p:txBody>
          <a:bodyPr wrap="square" lIns="0" tIns="0" rIns="0" bIns="0" rtlCol="0" anchor="t">
            <a:spAutoFit/>
          </a:bodyPr>
          <a:lstStyle/>
          <a:p>
            <a:pPr algn="l">
              <a:lnSpc>
                <a:spcPts val="13439"/>
              </a:lnSpc>
            </a:pPr>
            <a:r>
              <a:rPr lang="es-AR" sz="8800" b="1" dirty="0">
                <a:solidFill>
                  <a:srgbClr val="000000"/>
                </a:solidFill>
                <a:latin typeface="Glacial Indifference Bold"/>
                <a:ea typeface="Glacial Indifference Bold"/>
                <a:cs typeface="Glacial Indifference Bold"/>
                <a:sym typeface="Glacial Indifference Bold"/>
              </a:rPr>
              <a:t>Nuestra coalición</a:t>
            </a:r>
          </a:p>
        </p:txBody>
      </p:sp>
      <p:sp>
        <p:nvSpPr>
          <p:cNvPr id="19" name="TextBox 19"/>
          <p:cNvSpPr txBox="1"/>
          <p:nvPr/>
        </p:nvSpPr>
        <p:spPr>
          <a:xfrm>
            <a:off x="821692" y="1980345"/>
            <a:ext cx="14037665" cy="6947415"/>
          </a:xfrm>
          <a:prstGeom prst="rect">
            <a:avLst/>
          </a:prstGeom>
        </p:spPr>
        <p:txBody>
          <a:bodyPr wrap="square" lIns="0" tIns="0" rIns="0" bIns="0" rtlCol="0" anchor="t">
            <a:spAutoFit/>
          </a:bodyPr>
          <a:lstStyle/>
          <a:p>
            <a:pPr marL="647065" lvl="1" indent="-323215" algn="just">
              <a:lnSpc>
                <a:spcPts val="4199"/>
              </a:lnSpc>
              <a:buFont typeface="Arial"/>
              <a:buChar char="•"/>
            </a:pPr>
            <a:r>
              <a:rPr lang="es-AR" sz="2500" dirty="0">
                <a:solidFill>
                  <a:srgbClr val="000000"/>
                </a:solidFill>
                <a:latin typeface="Glacial Indifference"/>
                <a:ea typeface="Glacial Indifference"/>
                <a:cs typeface="Glacial Indifference"/>
                <a:sym typeface="Glacial Indifference"/>
              </a:rPr>
              <a:t>Healthy Families Tax Credits Coalition es una red estatal que se ocupa de ampliar el acceso estatal al crédito fiscal por ingreso del trabajo (EITC) y al crédito fiscal por hijos y familias (CFTC). </a:t>
            </a:r>
          </a:p>
          <a:p>
            <a:pPr algn="just">
              <a:lnSpc>
                <a:spcPts val="4199"/>
              </a:lnSpc>
            </a:pPr>
            <a:endParaRPr lang="en-US" sz="2500" dirty="0">
              <a:solidFill>
                <a:srgbClr val="000000"/>
              </a:solidFill>
              <a:latin typeface="Glacial Indifference"/>
              <a:ea typeface="Glacial Indifference"/>
              <a:cs typeface="Glacial Indifference"/>
              <a:sym typeface="Glacial Indifference"/>
            </a:endParaRPr>
          </a:p>
          <a:p>
            <a:pPr marL="647065" lvl="1" indent="-323215" algn="just">
              <a:lnSpc>
                <a:spcPts val="4199"/>
              </a:lnSpc>
              <a:buFont typeface="Arial"/>
              <a:buChar char="•"/>
            </a:pPr>
            <a:r>
              <a:rPr lang="es-AR" sz="2500" dirty="0">
                <a:solidFill>
                  <a:srgbClr val="000000"/>
                </a:solidFill>
                <a:latin typeface="Glacial Indifference"/>
                <a:ea typeface="Glacial Indifference"/>
                <a:cs typeface="Glacial Indifference"/>
                <a:sym typeface="Glacial Indifference"/>
              </a:rPr>
              <a:t>Bajo el liderazgo de Children's HealthWatch, una coalición de </a:t>
            </a:r>
            <a:r>
              <a:rPr lang="es-AR" sz="2500" b="1" dirty="0">
                <a:solidFill>
                  <a:srgbClr val="000000"/>
                </a:solidFill>
                <a:latin typeface="Glacial Indifference"/>
                <a:ea typeface="Glacial Indifference"/>
                <a:cs typeface="Glacial Indifference"/>
                <a:sym typeface="Glacial Indifference"/>
              </a:rPr>
              <a:t>más de 80 organizaciones en              todo Massachusetts.</a:t>
            </a:r>
          </a:p>
          <a:p>
            <a:pPr algn="just">
              <a:lnSpc>
                <a:spcPts val="4199"/>
              </a:lnSpc>
            </a:pPr>
            <a:endParaRPr lang="en-US" sz="2500" b="1" dirty="0">
              <a:solidFill>
                <a:srgbClr val="000000"/>
              </a:solidFill>
              <a:latin typeface="Glacial Indifference Bold"/>
              <a:ea typeface="Glacial Indifference Bold"/>
              <a:cs typeface="Glacial Indifference Bold"/>
            </a:endParaRPr>
          </a:p>
          <a:p>
            <a:pPr marL="647065" lvl="1" indent="-323215">
              <a:lnSpc>
                <a:spcPts val="4199"/>
              </a:lnSpc>
              <a:buFont typeface="Arial,Sans-Serif"/>
              <a:buChar char="•"/>
            </a:pPr>
            <a:r>
              <a:rPr lang="es-AR" sz="2500" dirty="0">
                <a:solidFill>
                  <a:srgbClr val="000000"/>
                </a:solidFill>
                <a:latin typeface="Glacial Indifference"/>
              </a:rPr>
              <a:t>Desde el 2015, hemos aumentado el EITC estatal tres veces, aprobado un CFTC sólido e inclusivo e invertido fondos estatales en servicios gratuitos de preparación para la declaración de impuestos.</a:t>
            </a:r>
          </a:p>
          <a:p>
            <a:pPr>
              <a:lnSpc>
                <a:spcPts val="4199"/>
              </a:lnSpc>
            </a:pPr>
            <a:endParaRPr lang="en-US" sz="2500" dirty="0">
              <a:solidFill>
                <a:srgbClr val="000000"/>
              </a:solidFill>
              <a:latin typeface="Glacial Indifference"/>
            </a:endParaRPr>
          </a:p>
          <a:p>
            <a:pPr marL="647065" lvl="1" indent="-323215">
              <a:lnSpc>
                <a:spcPts val="4199"/>
              </a:lnSpc>
              <a:buFont typeface="Arial,Sans-Serif"/>
              <a:buChar char="•"/>
            </a:pPr>
            <a:r>
              <a:rPr lang="es-AR" sz="2500" dirty="0">
                <a:solidFill>
                  <a:srgbClr val="000000"/>
                </a:solidFill>
                <a:latin typeface="Glacial Indifference"/>
              </a:rPr>
              <a:t>También llevamos a cabo una campaña de divulgación para asegurarnos de que todas                                 las personas elegibles estén al tanto del dinero que se les debe y puedan reclamarlo.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1170" y="291299"/>
            <a:ext cx="13341652" cy="1318118"/>
          </a:xfrm>
          <a:prstGeom prst="rect">
            <a:avLst/>
          </a:prstGeom>
        </p:spPr>
        <p:txBody>
          <a:bodyPr lIns="0" tIns="0" rIns="0" bIns="0" rtlCol="0" anchor="t">
            <a:spAutoFit/>
          </a:bodyPr>
          <a:lstStyle/>
          <a:p>
            <a:pPr algn="l">
              <a:lnSpc>
                <a:spcPts val="11200"/>
              </a:lnSpc>
            </a:pPr>
            <a:r>
              <a:rPr lang="es-AR" sz="7200" b="1" dirty="0">
                <a:solidFill>
                  <a:srgbClr val="000000"/>
                </a:solidFill>
                <a:latin typeface="Glacial Indifference Bold"/>
                <a:ea typeface="Glacial Indifference Bold"/>
                <a:cs typeface="Glacial Indifference Bold"/>
                <a:sym typeface="Glacial Indifference Bold"/>
              </a:rPr>
              <a:t>¿Qué son los créditos fiscales?</a:t>
            </a:r>
          </a:p>
        </p:txBody>
      </p:sp>
      <p:sp>
        <p:nvSpPr>
          <p:cNvPr id="3" name="Freeform 3"/>
          <p:cNvSpPr/>
          <p:nvPr/>
        </p:nvSpPr>
        <p:spPr>
          <a:xfrm rot="-240549">
            <a:off x="16124471"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4" name="Group 4"/>
          <p:cNvGrpSpPr/>
          <p:nvPr/>
        </p:nvGrpSpPr>
        <p:grpSpPr>
          <a:xfrm>
            <a:off x="-25414" y="8731803"/>
            <a:ext cx="18506452" cy="2391003"/>
            <a:chOff x="0" y="0"/>
            <a:chExt cx="4874127" cy="629729"/>
          </a:xfrm>
        </p:grpSpPr>
        <p:sp>
          <p:nvSpPr>
            <p:cNvPr id="5" name="Freeform 5"/>
            <p:cNvSpPr/>
            <p:nvPr/>
          </p:nvSpPr>
          <p:spPr>
            <a:xfrm>
              <a:off x="0" y="0"/>
              <a:ext cx="4874127" cy="629729"/>
            </a:xfrm>
            <a:custGeom>
              <a:avLst/>
              <a:gdLst/>
              <a:ahLst/>
              <a:cxnLst/>
              <a:rect l="l" t="t" r="r" b="b"/>
              <a:pathLst>
                <a:path w="4874127" h="629729">
                  <a:moveTo>
                    <a:pt x="0" y="0"/>
                  </a:moveTo>
                  <a:lnTo>
                    <a:pt x="4874127" y="0"/>
                  </a:lnTo>
                  <a:lnTo>
                    <a:pt x="4874127" y="629729"/>
                  </a:lnTo>
                  <a:lnTo>
                    <a:pt x="0" y="629729"/>
                  </a:lnTo>
                  <a:close/>
                </a:path>
              </a:pathLst>
            </a:custGeom>
            <a:solidFill>
              <a:srgbClr val="FDD86F"/>
            </a:solidFill>
          </p:spPr>
          <p:txBody>
            <a:bodyPr/>
            <a:lstStyle/>
            <a:p>
              <a:endParaRPr lang="en-US" dirty="0"/>
            </a:p>
          </p:txBody>
        </p:sp>
        <p:sp>
          <p:nvSpPr>
            <p:cNvPr id="6" name="TextBox 6"/>
            <p:cNvSpPr txBox="1"/>
            <p:nvPr/>
          </p:nvSpPr>
          <p:spPr>
            <a:xfrm>
              <a:off x="0" y="-38100"/>
              <a:ext cx="4874127" cy="667829"/>
            </a:xfrm>
            <a:prstGeom prst="rect">
              <a:avLst/>
            </a:prstGeom>
          </p:spPr>
          <p:txBody>
            <a:bodyPr lIns="50800" tIns="50800" rIns="50800" bIns="50800" rtlCol="0" anchor="ctr"/>
            <a:lstStyle/>
            <a:p>
              <a:pPr algn="ctr">
                <a:lnSpc>
                  <a:spcPts val="2659"/>
                </a:lnSpc>
                <a:spcBef>
                  <a:spcPct val="0"/>
                </a:spcBef>
              </a:pPr>
              <a:endParaRPr dirty="0"/>
            </a:p>
          </p:txBody>
        </p:sp>
      </p:grpSp>
      <p:sp>
        <p:nvSpPr>
          <p:cNvPr id="7" name="Freeform 7"/>
          <p:cNvSpPr/>
          <p:nvPr/>
        </p:nvSpPr>
        <p:spPr>
          <a:xfrm>
            <a:off x="16099623" y="8346749"/>
            <a:ext cx="1159162" cy="1020063"/>
          </a:xfrm>
          <a:custGeom>
            <a:avLst/>
            <a:gdLst/>
            <a:ahLst/>
            <a:cxnLst/>
            <a:rect l="l" t="t" r="r" b="b"/>
            <a:pathLst>
              <a:path w="1159162" h="1020063">
                <a:moveTo>
                  <a:pt x="0" y="0"/>
                </a:moveTo>
                <a:lnTo>
                  <a:pt x="1159163" y="0"/>
                </a:lnTo>
                <a:lnTo>
                  <a:pt x="1159163" y="1020063"/>
                </a:lnTo>
                <a:lnTo>
                  <a:pt x="0" y="10200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Freeform 8"/>
          <p:cNvSpPr/>
          <p:nvPr/>
        </p:nvSpPr>
        <p:spPr>
          <a:xfrm>
            <a:off x="12209144" y="8856780"/>
            <a:ext cx="1134972" cy="998775"/>
          </a:xfrm>
          <a:custGeom>
            <a:avLst/>
            <a:gdLst/>
            <a:ahLst/>
            <a:cxnLst/>
            <a:rect l="l" t="t" r="r" b="b"/>
            <a:pathLst>
              <a:path w="1134972" h="998775">
                <a:moveTo>
                  <a:pt x="0" y="0"/>
                </a:moveTo>
                <a:lnTo>
                  <a:pt x="1134971" y="0"/>
                </a:lnTo>
                <a:lnTo>
                  <a:pt x="1134971" y="998775"/>
                </a:lnTo>
                <a:lnTo>
                  <a:pt x="0" y="998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9" name="Freeform 9"/>
          <p:cNvSpPr/>
          <p:nvPr/>
        </p:nvSpPr>
        <p:spPr>
          <a:xfrm>
            <a:off x="13110574" y="5485029"/>
            <a:ext cx="828963" cy="1932545"/>
          </a:xfrm>
          <a:custGeom>
            <a:avLst/>
            <a:gdLst/>
            <a:ahLst/>
            <a:cxnLst/>
            <a:rect l="l" t="t" r="r" b="b"/>
            <a:pathLst>
              <a:path w="828963" h="1932545">
                <a:moveTo>
                  <a:pt x="0" y="0"/>
                </a:moveTo>
                <a:lnTo>
                  <a:pt x="828963" y="0"/>
                </a:lnTo>
                <a:lnTo>
                  <a:pt x="828963" y="1932544"/>
                </a:lnTo>
                <a:lnTo>
                  <a:pt x="0" y="1932544"/>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0" name="Freeform 10"/>
          <p:cNvSpPr/>
          <p:nvPr/>
        </p:nvSpPr>
        <p:spPr>
          <a:xfrm>
            <a:off x="15661341" y="8209877"/>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1" name="Freeform 11"/>
          <p:cNvSpPr/>
          <p:nvPr/>
        </p:nvSpPr>
        <p:spPr>
          <a:xfrm>
            <a:off x="17104811" y="758235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2" name="Freeform 12"/>
          <p:cNvSpPr/>
          <p:nvPr/>
        </p:nvSpPr>
        <p:spPr>
          <a:xfrm>
            <a:off x="15246860" y="5769883"/>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3" name="Freeform 13"/>
          <p:cNvSpPr/>
          <p:nvPr/>
        </p:nvSpPr>
        <p:spPr>
          <a:xfrm>
            <a:off x="11613722" y="7243605"/>
            <a:ext cx="828963" cy="1932545"/>
          </a:xfrm>
          <a:custGeom>
            <a:avLst/>
            <a:gdLst/>
            <a:ahLst/>
            <a:cxnLst/>
            <a:rect l="l" t="t" r="r" b="b"/>
            <a:pathLst>
              <a:path w="828963" h="1932545">
                <a:moveTo>
                  <a:pt x="0" y="0"/>
                </a:moveTo>
                <a:lnTo>
                  <a:pt x="828963" y="0"/>
                </a:lnTo>
                <a:lnTo>
                  <a:pt x="828963"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4" name="Freeform 14"/>
          <p:cNvSpPr/>
          <p:nvPr/>
        </p:nvSpPr>
        <p:spPr>
          <a:xfrm rot="-8213049">
            <a:off x="11530966" y="6689856"/>
            <a:ext cx="1823438" cy="1455435"/>
          </a:xfrm>
          <a:custGeom>
            <a:avLst/>
            <a:gdLst/>
            <a:ahLst/>
            <a:cxnLst/>
            <a:rect l="l" t="t" r="r" b="b"/>
            <a:pathLst>
              <a:path w="1823438" h="1455435">
                <a:moveTo>
                  <a:pt x="0" y="0"/>
                </a:moveTo>
                <a:lnTo>
                  <a:pt x="1823438" y="0"/>
                </a:lnTo>
                <a:lnTo>
                  <a:pt x="1823438" y="1455435"/>
                </a:lnTo>
                <a:lnTo>
                  <a:pt x="0" y="1455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15" name="Freeform 15"/>
          <p:cNvSpPr/>
          <p:nvPr/>
        </p:nvSpPr>
        <p:spPr>
          <a:xfrm>
            <a:off x="13525056" y="7368504"/>
            <a:ext cx="2412887" cy="2360242"/>
          </a:xfrm>
          <a:custGeom>
            <a:avLst/>
            <a:gdLst/>
            <a:ahLst/>
            <a:cxnLst/>
            <a:rect l="l" t="t" r="r" b="b"/>
            <a:pathLst>
              <a:path w="2412887" h="2360242">
                <a:moveTo>
                  <a:pt x="0" y="0"/>
                </a:moveTo>
                <a:lnTo>
                  <a:pt x="2412887" y="0"/>
                </a:lnTo>
                <a:lnTo>
                  <a:pt x="2412887" y="2360243"/>
                </a:lnTo>
                <a:lnTo>
                  <a:pt x="0" y="23602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6" name="Freeform 16"/>
          <p:cNvSpPr/>
          <p:nvPr/>
        </p:nvSpPr>
        <p:spPr>
          <a:xfrm>
            <a:off x="10651408" y="6451301"/>
            <a:ext cx="828963" cy="1932545"/>
          </a:xfrm>
          <a:custGeom>
            <a:avLst/>
            <a:gdLst/>
            <a:ahLst/>
            <a:cxnLst/>
            <a:rect l="l" t="t" r="r" b="b"/>
            <a:pathLst>
              <a:path w="828963" h="1932545">
                <a:moveTo>
                  <a:pt x="0" y="0"/>
                </a:moveTo>
                <a:lnTo>
                  <a:pt x="828964" y="0"/>
                </a:lnTo>
                <a:lnTo>
                  <a:pt x="828964" y="1932545"/>
                </a:lnTo>
                <a:lnTo>
                  <a:pt x="0" y="1932545"/>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7" name="Freeform 17"/>
          <p:cNvSpPr/>
          <p:nvPr/>
        </p:nvSpPr>
        <p:spPr>
          <a:xfrm>
            <a:off x="12953223" y="7522865"/>
            <a:ext cx="552783" cy="1288690"/>
          </a:xfrm>
          <a:custGeom>
            <a:avLst/>
            <a:gdLst/>
            <a:ahLst/>
            <a:cxnLst/>
            <a:rect l="l" t="t" r="r" b="b"/>
            <a:pathLst>
              <a:path w="552783" h="1288690">
                <a:moveTo>
                  <a:pt x="0" y="0"/>
                </a:moveTo>
                <a:lnTo>
                  <a:pt x="552783" y="0"/>
                </a:lnTo>
                <a:lnTo>
                  <a:pt x="552783" y="1288691"/>
                </a:lnTo>
                <a:lnTo>
                  <a:pt x="0" y="1288691"/>
                </a:lnTo>
                <a:lnTo>
                  <a:pt x="0" y="0"/>
                </a:lnTo>
                <a:close/>
              </a:path>
            </a:pathLst>
          </a:custGeom>
          <a:blipFill>
            <a:blip r:embed="rId6">
              <a:extLst>
                <a:ext uri="{96DAC541-7B7A-43D3-8B79-37D633B846F1}">
                  <asvg:svgBlip xmlns:asvg="http://schemas.microsoft.com/office/drawing/2016/SVG/main" r:embed="rId7"/>
                </a:ext>
              </a:extLst>
            </a:blip>
            <a:stretch>
              <a:fillRect r="-308835" b="-112921"/>
            </a:stretch>
          </a:blipFill>
        </p:spPr>
        <p:txBody>
          <a:bodyPr/>
          <a:lstStyle/>
          <a:p>
            <a:endParaRPr lang="en-US" dirty="0"/>
          </a:p>
        </p:txBody>
      </p:sp>
      <p:sp>
        <p:nvSpPr>
          <p:cNvPr id="18" name="TextBox 18"/>
          <p:cNvSpPr txBox="1"/>
          <p:nvPr/>
        </p:nvSpPr>
        <p:spPr>
          <a:xfrm>
            <a:off x="664315" y="1739827"/>
            <a:ext cx="16440496" cy="5418150"/>
          </a:xfrm>
          <a:prstGeom prst="rect">
            <a:avLst/>
          </a:prstGeom>
        </p:spPr>
        <p:txBody>
          <a:bodyPr wrap="square" lIns="0" tIns="0" rIns="0" bIns="0" rtlCol="0" anchor="t">
            <a:spAutoFit/>
          </a:bodyPr>
          <a:lstStyle/>
          <a:p>
            <a:pPr marL="666768" lvl="1" indent="-333384" algn="l">
              <a:lnSpc>
                <a:spcPts val="4323"/>
              </a:lnSpc>
              <a:buFont typeface="Arial"/>
              <a:buChar char="•"/>
            </a:pPr>
            <a:r>
              <a:rPr lang="es-AR" sz="2800" dirty="0">
                <a:solidFill>
                  <a:srgbClr val="000000"/>
                </a:solidFill>
                <a:latin typeface="Glacial Indifference"/>
                <a:ea typeface="Glacial Indifference"/>
                <a:cs typeface="Glacial Indifference"/>
                <a:sym typeface="Glacial Indifference"/>
              </a:rPr>
              <a:t>Los créditos fiscales reembolsables reducen la cantidad de impuestos que debe una familia y, si el crédito es mayor que la deuda, la familia recibe la diferencia como reembolso. Esto significa que </a:t>
            </a:r>
            <a:r>
              <a:rPr lang="es-AR" sz="2800" b="1" dirty="0">
                <a:solidFill>
                  <a:srgbClr val="D4145A"/>
                </a:solidFill>
                <a:latin typeface="Glacial Indifference Bold"/>
                <a:ea typeface="Glacial Indifference Bold"/>
                <a:cs typeface="Glacial Indifference Bold"/>
                <a:sym typeface="Glacial Indifference Bold"/>
              </a:rPr>
              <a:t>las familias con ingresos bajos y moderados pueden obtener un reembolso en efectivo directo y flexible</a:t>
            </a:r>
            <a:r>
              <a:rPr lang="es-AR" sz="2800" dirty="0">
                <a:solidFill>
                  <a:srgbClr val="D4145A"/>
                </a:solidFill>
              </a:rPr>
              <a:t>.</a:t>
            </a:r>
            <a:r>
              <a:rPr lang="es-AR" sz="2800" dirty="0">
                <a:solidFill>
                  <a:srgbClr val="D4145A"/>
                </a:solidFill>
                <a:latin typeface="Glacial Indifference"/>
                <a:ea typeface="Glacial Indifference"/>
                <a:cs typeface="Glacial Indifference"/>
                <a:sym typeface="Glacial Indifference"/>
              </a:rPr>
              <a:t> </a:t>
            </a:r>
          </a:p>
          <a:p>
            <a:pPr algn="l">
              <a:lnSpc>
                <a:spcPts val="4323"/>
              </a:lnSpc>
            </a:pPr>
            <a:endParaRPr lang="en-US" sz="2800" dirty="0">
              <a:solidFill>
                <a:srgbClr val="D4145A"/>
              </a:solidFill>
              <a:latin typeface="Glacial Indifference"/>
              <a:ea typeface="Glacial Indifference"/>
              <a:cs typeface="Glacial Indifference"/>
              <a:sym typeface="Glacial Indifference"/>
            </a:endParaRPr>
          </a:p>
          <a:p>
            <a:pPr marL="666768" lvl="1" indent="-333384" algn="l">
              <a:lnSpc>
                <a:spcPts val="4323"/>
              </a:lnSpc>
              <a:buFont typeface="Arial"/>
              <a:buChar char="•"/>
            </a:pPr>
            <a:r>
              <a:rPr lang="es-AR" sz="2800" dirty="0">
                <a:solidFill>
                  <a:srgbClr val="000000"/>
                </a:solidFill>
                <a:latin typeface="Glacial Indifference"/>
                <a:ea typeface="Glacial Indifference"/>
                <a:cs typeface="Glacial Indifference"/>
                <a:sym typeface="Glacial Indifference"/>
              </a:rPr>
              <a:t>A nivel federal, el crédito fiscal por hijos y el crédito fiscal por ingreso del trabajo representan el mayor beneficio contra la pobreza para los niños, las personas en actividad laboral y las personas menores de 65 años.</a:t>
            </a:r>
            <a:r>
              <a:rPr lang="es-AR" sz="2800" dirty="0">
                <a:solidFill>
                  <a:srgbClr val="3290BF"/>
                </a:solidFill>
                <a:latin typeface="Glacial Indifference"/>
                <a:ea typeface="Glacial Indifference"/>
                <a:cs typeface="Glacial Indifference"/>
                <a:sym typeface="Glacial Indifference"/>
              </a:rPr>
              <a:t> </a:t>
            </a:r>
            <a:r>
              <a:rPr lang="es-AR" sz="2800" b="1" dirty="0">
                <a:solidFill>
                  <a:srgbClr val="01B695"/>
                </a:solidFill>
                <a:latin typeface="Glacial Indifference Bold"/>
                <a:ea typeface="Glacial Indifference Bold"/>
                <a:cs typeface="Glacial Indifference Bold"/>
                <a:sym typeface="Glacial Indifference Bold"/>
              </a:rPr>
              <a:t>En 2024, estos créditos permitieron que 6.8 millones de personas superaran el umbral de la pobreza.</a:t>
            </a:r>
            <a:r>
              <a:rPr lang="es-AR" sz="2800" b="1" dirty="0">
                <a:solidFill>
                  <a:srgbClr val="3290BF"/>
                </a:solidFill>
                <a:latin typeface="Glacial Indifference Bold"/>
                <a:ea typeface="Glacial Indifference Bold"/>
                <a:cs typeface="Glacial Indifference Bold"/>
                <a:sym typeface="Glacial Indifference Bold"/>
              </a:rPr>
              <a:t> </a:t>
            </a:r>
            <a:r>
              <a:rPr lang="es-AR" sz="2800" b="1" dirty="0">
                <a:solidFill>
                  <a:srgbClr val="000000"/>
                </a:solidFill>
                <a:latin typeface="Glacial Indifference Bold"/>
                <a:ea typeface="Glacial Indifference Bold"/>
                <a:cs typeface="Glacial Indifference Bold"/>
                <a:sym typeface="Glacial Indifference Bold"/>
              </a:rPr>
              <a:t>(</a:t>
            </a:r>
            <a:r>
              <a:rPr lang="es-AR" sz="2800" dirty="0">
                <a:solidFill>
                  <a:srgbClr val="000000"/>
                </a:solidFill>
                <a:latin typeface="Glacial Indifference"/>
                <a:ea typeface="Glacial Indifference"/>
                <a:cs typeface="Glacial Indifference"/>
                <a:sym typeface="Glacial Indifference"/>
              </a:rPr>
              <a:t>1)</a:t>
            </a:r>
          </a:p>
          <a:p>
            <a:pPr algn="ctr">
              <a:lnSpc>
                <a:spcPts val="3834"/>
              </a:lnSpc>
            </a:pPr>
            <a:endParaRPr lang="en-US" sz="2800" dirty="0">
              <a:solidFill>
                <a:srgbClr val="000000"/>
              </a:solidFill>
              <a:latin typeface="Glacial Indifference"/>
              <a:ea typeface="Glacial Indifference"/>
              <a:cs typeface="Glacial Indifference"/>
              <a:sym typeface="Glacial Indifference"/>
            </a:endParaRPr>
          </a:p>
        </p:txBody>
      </p:sp>
      <p:sp>
        <p:nvSpPr>
          <p:cNvPr id="19" name="TextBox 19"/>
          <p:cNvSpPr txBox="1"/>
          <p:nvPr/>
        </p:nvSpPr>
        <p:spPr>
          <a:xfrm>
            <a:off x="687961" y="9107305"/>
            <a:ext cx="9203958" cy="621441"/>
          </a:xfrm>
          <a:prstGeom prst="rect">
            <a:avLst/>
          </a:prstGeom>
        </p:spPr>
        <p:txBody>
          <a:bodyPr wrap="square" lIns="0" tIns="0" rIns="0" bIns="0" rtlCol="0" anchor="t">
            <a:spAutoFit/>
          </a:bodyPr>
          <a:lstStyle/>
          <a:p>
            <a:pPr algn="l">
              <a:lnSpc>
                <a:spcPts val="2497"/>
              </a:lnSpc>
            </a:pPr>
            <a:r>
              <a:rPr lang="es-AR" sz="1783" dirty="0">
                <a:solidFill>
                  <a:srgbClr val="000000"/>
                </a:solidFill>
                <a:latin typeface="Glacial Indifference"/>
                <a:ea typeface="Glacial Indifference"/>
                <a:cs typeface="Glacial Indifference"/>
                <a:sym typeface="Glacial Indifference"/>
              </a:rPr>
              <a:t>(1) Butkus, Neva. Institute on Taxation and Economic Policy. 16 de septiembre de 2025. https://itep.org/child-poverty-remains-unacceptably-child-tax-credit-changes/</a:t>
            </a:r>
          </a:p>
        </p:txBody>
      </p:sp>
      <p:sp>
        <p:nvSpPr>
          <p:cNvPr id="20" name="TextBox 20"/>
          <p:cNvSpPr txBox="1"/>
          <p:nvPr/>
        </p:nvSpPr>
        <p:spPr>
          <a:xfrm>
            <a:off x="687961" y="6673551"/>
            <a:ext cx="9830098" cy="1661795"/>
          </a:xfrm>
          <a:prstGeom prst="rect">
            <a:avLst/>
          </a:prstGeom>
        </p:spPr>
        <p:txBody>
          <a:bodyPr lIns="0" tIns="0" rIns="0" bIns="0" rtlCol="0" anchor="t">
            <a:spAutoFit/>
          </a:bodyPr>
          <a:lstStyle/>
          <a:p>
            <a:pPr algn="l">
              <a:lnSpc>
                <a:spcPts val="4480"/>
              </a:lnSpc>
            </a:pPr>
            <a:r>
              <a:rPr lang="es-AR" sz="2800" b="1" dirty="0">
                <a:solidFill>
                  <a:srgbClr val="000001"/>
                </a:solidFill>
                <a:latin typeface="Glacial Indifference Bold"/>
                <a:ea typeface="Glacial Indifference Bold"/>
                <a:cs typeface="Glacial Indifference Bold"/>
                <a:sym typeface="Glacial Indifference Bold"/>
              </a:rPr>
              <a:t>Basándose en el éxito de estos créditos fiscales federales, </a:t>
            </a:r>
          </a:p>
          <a:p>
            <a:pPr algn="l">
              <a:lnSpc>
                <a:spcPts val="4480"/>
              </a:lnSpc>
            </a:pPr>
            <a:r>
              <a:rPr lang="es-AR" sz="2800" b="1" dirty="0">
                <a:solidFill>
                  <a:srgbClr val="000001"/>
                </a:solidFill>
                <a:latin typeface="Glacial Indifference Bold"/>
                <a:ea typeface="Glacial Indifference Bold"/>
                <a:cs typeface="Glacial Indifference Bold"/>
                <a:sym typeface="Glacial Indifference Bold"/>
              </a:rPr>
              <a:t>muchos estados, incluido Massachusetts, han</a:t>
            </a:r>
          </a:p>
          <a:p>
            <a:pPr algn="l">
              <a:lnSpc>
                <a:spcPts val="4480"/>
              </a:lnSpc>
            </a:pPr>
            <a:r>
              <a:rPr lang="es-AR" sz="2800" b="1" dirty="0">
                <a:solidFill>
                  <a:srgbClr val="000001"/>
                </a:solidFill>
                <a:latin typeface="Glacial Indifference Bold"/>
                <a:ea typeface="Glacial Indifference Bold"/>
                <a:cs typeface="Glacial Indifference Bold"/>
                <a:sym typeface="Glacial Indifference Bold"/>
              </a:rPr>
              <a:t> implementado sus propias versiones a nivel estatal.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367" y="1492321"/>
            <a:ext cx="7909874" cy="2570581"/>
            <a:chOff x="0" y="0"/>
            <a:chExt cx="1948619" cy="633270"/>
          </a:xfrm>
        </p:grpSpPr>
        <p:sp>
          <p:nvSpPr>
            <p:cNvPr id="3" name="Freeform 3"/>
            <p:cNvSpPr/>
            <p:nvPr/>
          </p:nvSpPr>
          <p:spPr>
            <a:xfrm>
              <a:off x="0" y="0"/>
              <a:ext cx="1948619" cy="633270"/>
            </a:xfrm>
            <a:custGeom>
              <a:avLst/>
              <a:gdLst/>
              <a:ahLst/>
              <a:cxnLst/>
              <a:rect l="l" t="t" r="r" b="b"/>
              <a:pathLst>
                <a:path w="1948619" h="633270">
                  <a:moveTo>
                    <a:pt x="34257" y="0"/>
                  </a:moveTo>
                  <a:lnTo>
                    <a:pt x="1914362" y="0"/>
                  </a:lnTo>
                  <a:cubicBezTo>
                    <a:pt x="1923448" y="0"/>
                    <a:pt x="1932161" y="3609"/>
                    <a:pt x="1938586" y="10034"/>
                  </a:cubicBezTo>
                  <a:cubicBezTo>
                    <a:pt x="1945010" y="16458"/>
                    <a:pt x="1948619" y="25171"/>
                    <a:pt x="1948619" y="34257"/>
                  </a:cubicBezTo>
                  <a:lnTo>
                    <a:pt x="1948619" y="599013"/>
                  </a:lnTo>
                  <a:cubicBezTo>
                    <a:pt x="1948619" y="608098"/>
                    <a:pt x="1945010" y="616812"/>
                    <a:pt x="1938586" y="623236"/>
                  </a:cubicBezTo>
                  <a:cubicBezTo>
                    <a:pt x="1932161" y="629661"/>
                    <a:pt x="1923448" y="633270"/>
                    <a:pt x="1914362" y="633270"/>
                  </a:cubicBezTo>
                  <a:lnTo>
                    <a:pt x="34257" y="633270"/>
                  </a:lnTo>
                  <a:cubicBezTo>
                    <a:pt x="25171" y="633270"/>
                    <a:pt x="16458" y="629661"/>
                    <a:pt x="10034" y="623236"/>
                  </a:cubicBezTo>
                  <a:cubicBezTo>
                    <a:pt x="3609" y="616812"/>
                    <a:pt x="0" y="608098"/>
                    <a:pt x="0" y="599013"/>
                  </a:cubicBezTo>
                  <a:lnTo>
                    <a:pt x="0" y="34257"/>
                  </a:lnTo>
                  <a:cubicBezTo>
                    <a:pt x="0" y="25171"/>
                    <a:pt x="3609" y="16458"/>
                    <a:pt x="10034" y="10034"/>
                  </a:cubicBezTo>
                  <a:cubicBezTo>
                    <a:pt x="16458" y="3609"/>
                    <a:pt x="25171" y="0"/>
                    <a:pt x="34257" y="0"/>
                  </a:cubicBezTo>
                  <a:close/>
                </a:path>
              </a:pathLst>
            </a:custGeom>
            <a:solidFill>
              <a:srgbClr val="3290BF"/>
            </a:solidFill>
            <a:ln w="19050" cap="rnd">
              <a:solidFill>
                <a:srgbClr val="000000"/>
              </a:solidFill>
              <a:prstDash val="solid"/>
              <a:round/>
            </a:ln>
          </p:spPr>
          <p:txBody>
            <a:bodyPr/>
            <a:lstStyle/>
            <a:p>
              <a:endParaRPr lang="en-US" dirty="0"/>
            </a:p>
          </p:txBody>
        </p:sp>
        <p:sp>
          <p:nvSpPr>
            <p:cNvPr id="4" name="TextBox 4"/>
            <p:cNvSpPr txBox="1"/>
            <p:nvPr/>
          </p:nvSpPr>
          <p:spPr>
            <a:xfrm>
              <a:off x="0" y="-38100"/>
              <a:ext cx="1948619" cy="671370"/>
            </a:xfrm>
            <a:prstGeom prst="rect">
              <a:avLst/>
            </a:prstGeom>
          </p:spPr>
          <p:txBody>
            <a:bodyPr lIns="50800" tIns="50800" rIns="50800" bIns="50800" rtlCol="0" anchor="ctr"/>
            <a:lstStyle/>
            <a:p>
              <a:pPr algn="ctr">
                <a:lnSpc>
                  <a:spcPts val="2659"/>
                </a:lnSpc>
              </a:pPr>
              <a:endParaRPr dirty="0"/>
            </a:p>
          </p:txBody>
        </p:sp>
      </p:grpSp>
      <p:sp>
        <p:nvSpPr>
          <p:cNvPr id="5" name="Freeform 5"/>
          <p:cNvSpPr/>
          <p:nvPr/>
        </p:nvSpPr>
        <p:spPr>
          <a:xfrm>
            <a:off x="585226" y="1632212"/>
            <a:ext cx="3077904" cy="1919493"/>
          </a:xfrm>
          <a:custGeom>
            <a:avLst/>
            <a:gdLst/>
            <a:ahLst/>
            <a:cxnLst/>
            <a:rect l="l" t="t" r="r" b="b"/>
            <a:pathLst>
              <a:path w="3077904" h="1919493">
                <a:moveTo>
                  <a:pt x="0" y="0"/>
                </a:moveTo>
                <a:lnTo>
                  <a:pt x="3077904" y="0"/>
                </a:lnTo>
                <a:lnTo>
                  <a:pt x="3077904" y="1919493"/>
                </a:lnTo>
                <a:lnTo>
                  <a:pt x="0" y="19194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6" name="Group 6"/>
          <p:cNvGrpSpPr/>
          <p:nvPr/>
        </p:nvGrpSpPr>
        <p:grpSpPr>
          <a:xfrm>
            <a:off x="10138797" y="1492321"/>
            <a:ext cx="7890205" cy="2570581"/>
            <a:chOff x="0" y="0"/>
            <a:chExt cx="1948619" cy="634848"/>
          </a:xfrm>
        </p:grpSpPr>
        <p:sp>
          <p:nvSpPr>
            <p:cNvPr id="7" name="Freeform 7"/>
            <p:cNvSpPr/>
            <p:nvPr/>
          </p:nvSpPr>
          <p:spPr>
            <a:xfrm>
              <a:off x="0" y="0"/>
              <a:ext cx="1948619" cy="634848"/>
            </a:xfrm>
            <a:custGeom>
              <a:avLst/>
              <a:gdLst/>
              <a:ahLst/>
              <a:cxnLst/>
              <a:rect l="l" t="t" r="r" b="b"/>
              <a:pathLst>
                <a:path w="1948619" h="634848">
                  <a:moveTo>
                    <a:pt x="34342" y="0"/>
                  </a:moveTo>
                  <a:lnTo>
                    <a:pt x="1914277" y="0"/>
                  </a:lnTo>
                  <a:cubicBezTo>
                    <a:pt x="1923385" y="0"/>
                    <a:pt x="1932120" y="3618"/>
                    <a:pt x="1938561" y="10059"/>
                  </a:cubicBezTo>
                  <a:cubicBezTo>
                    <a:pt x="1945001" y="16499"/>
                    <a:pt x="1948619" y="25234"/>
                    <a:pt x="1948619" y="34342"/>
                  </a:cubicBezTo>
                  <a:lnTo>
                    <a:pt x="1948619" y="600506"/>
                  </a:lnTo>
                  <a:cubicBezTo>
                    <a:pt x="1948619" y="609614"/>
                    <a:pt x="1945001" y="618349"/>
                    <a:pt x="1938561" y="624790"/>
                  </a:cubicBezTo>
                  <a:cubicBezTo>
                    <a:pt x="1932120" y="631230"/>
                    <a:pt x="1923385" y="634848"/>
                    <a:pt x="1914277" y="634848"/>
                  </a:cubicBezTo>
                  <a:lnTo>
                    <a:pt x="34342" y="634848"/>
                  </a:lnTo>
                  <a:cubicBezTo>
                    <a:pt x="25234" y="634848"/>
                    <a:pt x="16499" y="631230"/>
                    <a:pt x="10059" y="624790"/>
                  </a:cubicBezTo>
                  <a:cubicBezTo>
                    <a:pt x="3618" y="618349"/>
                    <a:pt x="0" y="609614"/>
                    <a:pt x="0" y="600506"/>
                  </a:cubicBezTo>
                  <a:lnTo>
                    <a:pt x="0" y="34342"/>
                  </a:lnTo>
                  <a:cubicBezTo>
                    <a:pt x="0" y="25234"/>
                    <a:pt x="3618" y="16499"/>
                    <a:pt x="10059" y="10059"/>
                  </a:cubicBezTo>
                  <a:cubicBezTo>
                    <a:pt x="16499" y="3618"/>
                    <a:pt x="25234" y="0"/>
                    <a:pt x="34342" y="0"/>
                  </a:cubicBezTo>
                  <a:close/>
                </a:path>
              </a:pathLst>
            </a:custGeom>
            <a:solidFill>
              <a:srgbClr val="01B695"/>
            </a:solidFill>
            <a:ln w="19050" cap="rnd">
              <a:solidFill>
                <a:srgbClr val="000000"/>
              </a:solidFill>
              <a:prstDash val="solid"/>
              <a:round/>
            </a:ln>
          </p:spPr>
          <p:txBody>
            <a:bodyPr/>
            <a:lstStyle/>
            <a:p>
              <a:endParaRPr lang="en-US" dirty="0"/>
            </a:p>
          </p:txBody>
        </p:sp>
        <p:sp>
          <p:nvSpPr>
            <p:cNvPr id="8" name="TextBox 8"/>
            <p:cNvSpPr txBox="1"/>
            <p:nvPr/>
          </p:nvSpPr>
          <p:spPr>
            <a:xfrm>
              <a:off x="0" y="-38100"/>
              <a:ext cx="1948619" cy="672948"/>
            </a:xfrm>
            <a:prstGeom prst="rect">
              <a:avLst/>
            </a:prstGeom>
          </p:spPr>
          <p:txBody>
            <a:bodyPr lIns="50800" tIns="50800" rIns="50800" bIns="50800" rtlCol="0" anchor="ctr"/>
            <a:lstStyle/>
            <a:p>
              <a:pPr algn="ctr">
                <a:lnSpc>
                  <a:spcPts val="2659"/>
                </a:lnSpc>
              </a:pPr>
              <a:endParaRPr dirty="0"/>
            </a:p>
          </p:txBody>
        </p:sp>
      </p:grpSp>
      <p:sp>
        <p:nvSpPr>
          <p:cNvPr id="9" name="Freeform 9"/>
          <p:cNvSpPr/>
          <p:nvPr/>
        </p:nvSpPr>
        <p:spPr>
          <a:xfrm>
            <a:off x="14284581" y="1858049"/>
            <a:ext cx="3049921" cy="1907587"/>
          </a:xfrm>
          <a:custGeom>
            <a:avLst/>
            <a:gdLst/>
            <a:ahLst/>
            <a:cxnLst/>
            <a:rect l="l" t="t" r="r" b="b"/>
            <a:pathLst>
              <a:path w="3049921" h="1907587">
                <a:moveTo>
                  <a:pt x="0" y="0"/>
                </a:moveTo>
                <a:lnTo>
                  <a:pt x="3049921" y="0"/>
                </a:lnTo>
                <a:lnTo>
                  <a:pt x="3049921" y="1907587"/>
                </a:lnTo>
                <a:lnTo>
                  <a:pt x="0" y="19075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10" name="Group 10"/>
          <p:cNvGrpSpPr/>
          <p:nvPr/>
        </p:nvGrpSpPr>
        <p:grpSpPr>
          <a:xfrm rot="-102329">
            <a:off x="436914" y="1619123"/>
            <a:ext cx="1680525" cy="477852"/>
            <a:chOff x="0" y="0"/>
            <a:chExt cx="948814" cy="269792"/>
          </a:xfrm>
        </p:grpSpPr>
        <p:sp>
          <p:nvSpPr>
            <p:cNvPr id="11" name="Freeform 11"/>
            <p:cNvSpPr/>
            <p:nvPr/>
          </p:nvSpPr>
          <p:spPr>
            <a:xfrm>
              <a:off x="0" y="0"/>
              <a:ext cx="948814" cy="269792"/>
            </a:xfrm>
            <a:custGeom>
              <a:avLst/>
              <a:gdLst/>
              <a:ahLst/>
              <a:cxnLst/>
              <a:rect l="l" t="t" r="r" b="b"/>
              <a:pathLst>
                <a:path w="948814" h="269792">
                  <a:moveTo>
                    <a:pt x="0" y="0"/>
                  </a:moveTo>
                  <a:lnTo>
                    <a:pt x="948814" y="0"/>
                  </a:lnTo>
                  <a:lnTo>
                    <a:pt x="948814" y="269792"/>
                  </a:lnTo>
                  <a:lnTo>
                    <a:pt x="0" y="269792"/>
                  </a:lnTo>
                  <a:close/>
                </a:path>
              </a:pathLst>
            </a:custGeom>
            <a:solidFill>
              <a:srgbClr val="3290BF"/>
            </a:solidFill>
          </p:spPr>
          <p:txBody>
            <a:bodyPr/>
            <a:lstStyle/>
            <a:p>
              <a:endParaRPr lang="en-US" dirty="0"/>
            </a:p>
          </p:txBody>
        </p:sp>
        <p:sp>
          <p:nvSpPr>
            <p:cNvPr id="12" name="TextBox 12"/>
            <p:cNvSpPr txBox="1"/>
            <p:nvPr/>
          </p:nvSpPr>
          <p:spPr>
            <a:xfrm>
              <a:off x="0" y="-38100"/>
              <a:ext cx="948814" cy="307892"/>
            </a:xfrm>
            <a:prstGeom prst="rect">
              <a:avLst/>
            </a:prstGeom>
          </p:spPr>
          <p:txBody>
            <a:bodyPr lIns="50800" tIns="50800" rIns="50800" bIns="50800" rtlCol="0" anchor="ctr"/>
            <a:lstStyle/>
            <a:p>
              <a:pPr algn="ctr">
                <a:lnSpc>
                  <a:spcPts val="2659"/>
                </a:lnSpc>
                <a:spcBef>
                  <a:spcPct val="0"/>
                </a:spcBef>
              </a:pPr>
              <a:endParaRPr dirty="0"/>
            </a:p>
          </p:txBody>
        </p:sp>
      </p:grpSp>
      <p:sp>
        <p:nvSpPr>
          <p:cNvPr id="13" name="TextBox 13"/>
          <p:cNvSpPr txBox="1"/>
          <p:nvPr/>
        </p:nvSpPr>
        <p:spPr>
          <a:xfrm>
            <a:off x="3663130" y="2153810"/>
            <a:ext cx="4348514" cy="781048"/>
          </a:xfrm>
          <a:prstGeom prst="rect">
            <a:avLst/>
          </a:prstGeom>
        </p:spPr>
        <p:txBody>
          <a:bodyPr lIns="0" tIns="0" rIns="0" bIns="0" rtlCol="0" anchor="t">
            <a:spAutoFit/>
          </a:bodyPr>
          <a:lstStyle/>
          <a:p>
            <a:pPr algn="l">
              <a:lnSpc>
                <a:spcPts val="6300"/>
              </a:lnSpc>
            </a:pPr>
            <a:r>
              <a:rPr lang="es-AR" sz="4500" b="1" dirty="0">
                <a:solidFill>
                  <a:srgbClr val="000000"/>
                </a:solidFill>
                <a:latin typeface="Glacial Indifference Bold"/>
                <a:ea typeface="Glacial Indifference Bold"/>
                <a:cs typeface="Glacial Indifference Bold"/>
                <a:sym typeface="Glacial Indifference Bold"/>
              </a:rPr>
              <a:t>Massachusetts</a:t>
            </a:r>
          </a:p>
        </p:txBody>
      </p:sp>
      <p:sp>
        <p:nvSpPr>
          <p:cNvPr id="14" name="TextBox 14"/>
          <p:cNvSpPr txBox="1"/>
          <p:nvPr/>
        </p:nvSpPr>
        <p:spPr>
          <a:xfrm>
            <a:off x="11771299" y="2161003"/>
            <a:ext cx="2312600" cy="796763"/>
          </a:xfrm>
          <a:prstGeom prst="rect">
            <a:avLst/>
          </a:prstGeom>
        </p:spPr>
        <p:txBody>
          <a:bodyPr lIns="0" tIns="0" rIns="0" bIns="0" rtlCol="0" anchor="t">
            <a:spAutoFit/>
          </a:bodyPr>
          <a:lstStyle/>
          <a:p>
            <a:pPr algn="l">
              <a:lnSpc>
                <a:spcPts val="6483"/>
              </a:lnSpc>
            </a:pPr>
            <a:r>
              <a:rPr lang="es-AR" sz="4631" b="1" dirty="0">
                <a:solidFill>
                  <a:srgbClr val="000000"/>
                </a:solidFill>
                <a:latin typeface="Glacial Indifference Bold"/>
                <a:ea typeface="Glacial Indifference Bold"/>
                <a:cs typeface="Glacial Indifference Bold"/>
                <a:sym typeface="Glacial Indifference Bold"/>
              </a:rPr>
              <a:t>Federal</a:t>
            </a:r>
          </a:p>
        </p:txBody>
      </p:sp>
      <p:sp>
        <p:nvSpPr>
          <p:cNvPr id="15" name="TextBox 15"/>
          <p:cNvSpPr txBox="1"/>
          <p:nvPr/>
        </p:nvSpPr>
        <p:spPr>
          <a:xfrm>
            <a:off x="164367" y="4405803"/>
            <a:ext cx="9418303" cy="5071901"/>
          </a:xfrm>
          <a:prstGeom prst="rect">
            <a:avLst/>
          </a:prstGeom>
        </p:spPr>
        <p:txBody>
          <a:bodyPr wrap="square" lIns="0" tIns="0" rIns="0" bIns="0" rtlCol="0" anchor="t">
            <a:spAutoFit/>
          </a:bodyPr>
          <a:lstStyle/>
          <a:p>
            <a:pPr algn="l">
              <a:lnSpc>
                <a:spcPts val="5039"/>
              </a:lnSpc>
            </a:pPr>
            <a:r>
              <a:rPr lang="es-AR" sz="3200" b="1" dirty="0">
                <a:solidFill>
                  <a:srgbClr val="000000"/>
                </a:solidFill>
                <a:latin typeface="Glacial Indifference Bold"/>
                <a:ea typeface="Glacial Indifference Bold"/>
                <a:cs typeface="Glacial Indifference Bold"/>
                <a:sym typeface="Glacial Indifference Bold"/>
              </a:rPr>
              <a:t>Crédito fiscal por ingreso del trabajo (EITC)</a:t>
            </a:r>
          </a:p>
          <a:p>
            <a:pPr algn="l">
              <a:lnSpc>
                <a:spcPts val="5039"/>
              </a:lnSpc>
            </a:pPr>
            <a:r>
              <a:rPr lang="es-AR" sz="3200" dirty="0">
                <a:solidFill>
                  <a:srgbClr val="000000"/>
                </a:solidFill>
                <a:latin typeface="Glacial Indifference"/>
                <a:ea typeface="Glacial Indifference"/>
                <a:cs typeface="Glacial Indifference"/>
                <a:sym typeface="Glacial Indifference"/>
              </a:rPr>
              <a:t>-ganancia &lt; $69,000 en 2025</a:t>
            </a:r>
          </a:p>
          <a:p>
            <a:pPr algn="l">
              <a:lnSpc>
                <a:spcPts val="5039"/>
              </a:lnSpc>
            </a:pPr>
            <a:r>
              <a:rPr lang="es-AR" sz="3200" dirty="0">
                <a:solidFill>
                  <a:srgbClr val="000000"/>
                </a:solidFill>
                <a:latin typeface="Glacial Indifference"/>
                <a:ea typeface="Glacial Indifference"/>
                <a:cs typeface="Glacial Indifference"/>
                <a:sym typeface="Glacial Indifference"/>
              </a:rPr>
              <a:t>-crédito promedio de $996</a:t>
            </a:r>
          </a:p>
          <a:p>
            <a:pPr algn="l">
              <a:lnSpc>
                <a:spcPts val="5039"/>
              </a:lnSpc>
            </a:pPr>
            <a:endParaRPr lang="en-US" sz="3200" dirty="0">
              <a:solidFill>
                <a:srgbClr val="000000"/>
              </a:solidFill>
              <a:latin typeface="Glacial Indifference"/>
              <a:ea typeface="Glacial Indifference"/>
              <a:cs typeface="Glacial Indifference"/>
              <a:sym typeface="Glacial Indifference"/>
            </a:endParaRPr>
          </a:p>
          <a:p>
            <a:pPr algn="l">
              <a:lnSpc>
                <a:spcPts val="5039"/>
              </a:lnSpc>
            </a:pPr>
            <a:r>
              <a:rPr lang="es-AR" sz="3200" b="1" dirty="0">
                <a:solidFill>
                  <a:srgbClr val="000000"/>
                </a:solidFill>
                <a:latin typeface="Glacial Indifference Bold"/>
                <a:ea typeface="Glacial Indifference Bold"/>
                <a:cs typeface="Glacial Indifference Bold"/>
                <a:sym typeface="Glacial Indifference Bold"/>
              </a:rPr>
              <a:t>Crédito fiscal por hijos y familias (CFTC)</a:t>
            </a:r>
          </a:p>
          <a:p>
            <a:pPr algn="l">
              <a:lnSpc>
                <a:spcPts val="5039"/>
              </a:lnSpc>
            </a:pPr>
            <a:r>
              <a:rPr lang="es-AR" sz="3200" dirty="0">
                <a:solidFill>
                  <a:srgbClr val="000000"/>
                </a:solidFill>
                <a:latin typeface="Glacial Indifference"/>
                <a:ea typeface="Glacial Indifference"/>
                <a:cs typeface="Glacial Indifference"/>
                <a:sym typeface="Glacial Indifference"/>
              </a:rPr>
              <a:t>-$440 por hijo &lt; 13 años, dependiente discapacitado, cónyuge que necesita cuidados</a:t>
            </a:r>
          </a:p>
          <a:p>
            <a:pPr algn="l">
              <a:lnSpc>
                <a:spcPts val="5039"/>
              </a:lnSpc>
            </a:pPr>
            <a:r>
              <a:rPr lang="es-AR" sz="3200" dirty="0">
                <a:solidFill>
                  <a:srgbClr val="000000"/>
                </a:solidFill>
                <a:latin typeface="Glacial Indifference"/>
                <a:ea typeface="Glacial Indifference"/>
                <a:cs typeface="Glacial Indifference"/>
                <a:sym typeface="Glacial Indifference"/>
              </a:rPr>
              <a:t>-no se requieren ingresos, </a:t>
            </a:r>
            <a:r>
              <a:rPr lang="es-AR" sz="3200" b="1" dirty="0">
                <a:solidFill>
                  <a:srgbClr val="D4145A"/>
                </a:solidFill>
                <a:latin typeface="Glacial Indifference"/>
                <a:ea typeface="Glacial Indifference"/>
                <a:cs typeface="Glacial Indifference"/>
                <a:sym typeface="Glacial Indifference"/>
              </a:rPr>
              <a:t>inclusivo para inmigrantes</a:t>
            </a:r>
          </a:p>
        </p:txBody>
      </p:sp>
      <p:sp>
        <p:nvSpPr>
          <p:cNvPr id="16" name="TextBox 16"/>
          <p:cNvSpPr txBox="1"/>
          <p:nvPr/>
        </p:nvSpPr>
        <p:spPr>
          <a:xfrm>
            <a:off x="9582670" y="4405803"/>
            <a:ext cx="8370033" cy="6995505"/>
          </a:xfrm>
          <a:prstGeom prst="rect">
            <a:avLst/>
          </a:prstGeom>
        </p:spPr>
        <p:txBody>
          <a:bodyPr wrap="square" lIns="0" tIns="0" rIns="0" bIns="0" rtlCol="0" anchor="t">
            <a:spAutoFit/>
          </a:bodyPr>
          <a:lstStyle/>
          <a:p>
            <a:pPr algn="r">
              <a:lnSpc>
                <a:spcPts val="5039"/>
              </a:lnSpc>
            </a:pPr>
            <a:r>
              <a:rPr lang="es-AR" sz="3200" b="1" dirty="0">
                <a:solidFill>
                  <a:srgbClr val="000000"/>
                </a:solidFill>
                <a:latin typeface="Glacial Indifference Bold"/>
                <a:ea typeface="Glacial Indifference Bold"/>
                <a:cs typeface="Glacial Indifference Bold"/>
                <a:sym typeface="Glacial Indifference Bold"/>
              </a:rPr>
              <a:t>Crédito fiscal por ingreso del trabajo (EITC)</a:t>
            </a:r>
          </a:p>
          <a:p>
            <a:pPr algn="r">
              <a:lnSpc>
                <a:spcPts val="5039"/>
              </a:lnSpc>
            </a:pPr>
            <a:r>
              <a:rPr lang="es-AR" sz="3200" dirty="0">
                <a:solidFill>
                  <a:srgbClr val="000000"/>
                </a:solidFill>
                <a:latin typeface="Glacial Indifference"/>
              </a:rPr>
              <a:t>-ganancia &lt; $69,000 en 2025</a:t>
            </a:r>
          </a:p>
          <a:p>
            <a:pPr algn="r">
              <a:lnSpc>
                <a:spcPts val="5039"/>
              </a:lnSpc>
            </a:pPr>
            <a:r>
              <a:rPr lang="es-AR" sz="3200" dirty="0">
                <a:solidFill>
                  <a:srgbClr val="000000"/>
                </a:solidFill>
                <a:latin typeface="Glacial Indifference"/>
                <a:ea typeface="Glacial Indifference"/>
                <a:cs typeface="Glacial Indifference"/>
                <a:sym typeface="Glacial Indifference"/>
              </a:rPr>
              <a:t>-hasta $8,046, dependiendo del ingreso y la cantidad de hijos</a:t>
            </a:r>
          </a:p>
          <a:p>
            <a:pPr algn="r">
              <a:lnSpc>
                <a:spcPts val="5039"/>
              </a:lnSpc>
            </a:pPr>
            <a:r>
              <a:rPr lang="es-AR" sz="3200" dirty="0">
                <a:solidFill>
                  <a:srgbClr val="000000"/>
                </a:solidFill>
                <a:latin typeface="Glacial Indifference"/>
                <a:ea typeface="Glacial Indifference"/>
                <a:cs typeface="Glacial Indifference"/>
                <a:sym typeface="Glacial Indifference"/>
              </a:rPr>
              <a:t>-crédito promedio de $2,491</a:t>
            </a:r>
          </a:p>
          <a:p>
            <a:pPr algn="r">
              <a:lnSpc>
                <a:spcPts val="5039"/>
              </a:lnSpc>
            </a:pPr>
            <a:endParaRPr lang="en-US" sz="3200" dirty="0">
              <a:solidFill>
                <a:srgbClr val="000000"/>
              </a:solidFill>
              <a:latin typeface="Glacial Indifference"/>
              <a:ea typeface="Glacial Indifference"/>
              <a:cs typeface="Glacial Indifference"/>
              <a:sym typeface="Glacial Indifference"/>
            </a:endParaRPr>
          </a:p>
          <a:p>
            <a:pPr algn="r">
              <a:lnSpc>
                <a:spcPts val="5039"/>
              </a:lnSpc>
            </a:pPr>
            <a:r>
              <a:rPr lang="es-AR" sz="3200" b="1" dirty="0">
                <a:solidFill>
                  <a:srgbClr val="000000"/>
                </a:solidFill>
                <a:latin typeface="Glacial Indifference Bold"/>
                <a:ea typeface="Glacial Indifference Bold"/>
                <a:cs typeface="Glacial Indifference Bold"/>
                <a:sym typeface="Glacial Indifference Bold"/>
              </a:rPr>
              <a:t>Crédito fiscal por hijos (CTC)</a:t>
            </a:r>
          </a:p>
          <a:p>
            <a:pPr algn="r">
              <a:lnSpc>
                <a:spcPts val="5039"/>
              </a:lnSpc>
            </a:pPr>
            <a:r>
              <a:rPr lang="es-AR" sz="3200" dirty="0">
                <a:solidFill>
                  <a:srgbClr val="000000"/>
                </a:solidFill>
                <a:latin typeface="Glacial Indifference"/>
                <a:ea typeface="Glacial Indifference"/>
                <a:cs typeface="Glacial Indifference"/>
                <a:sym typeface="Glacial Indifference"/>
              </a:rPr>
              <a:t>-hasta $2,200 por hijo &lt; 17 años</a:t>
            </a:r>
          </a:p>
          <a:p>
            <a:pPr algn="r">
              <a:lnSpc>
                <a:spcPts val="5039"/>
              </a:lnSpc>
            </a:pPr>
            <a:r>
              <a:rPr lang="es-AR" sz="3200" dirty="0">
                <a:solidFill>
                  <a:srgbClr val="000000"/>
                </a:solidFill>
                <a:latin typeface="Glacial Indifference"/>
                <a:ea typeface="Glacial Indifference"/>
                <a:cs typeface="Glacial Indifference"/>
                <a:sym typeface="Glacial Indifference"/>
              </a:rPr>
              <a:t>-ingresos requeridos (introducción gradual)</a:t>
            </a:r>
          </a:p>
          <a:p>
            <a:pPr algn="r">
              <a:lnSpc>
                <a:spcPts val="5039"/>
              </a:lnSpc>
            </a:pPr>
            <a:endParaRPr lang="en-US" sz="3200" dirty="0">
              <a:solidFill>
                <a:srgbClr val="000000"/>
              </a:solidFill>
              <a:latin typeface="Glacial Indifference"/>
              <a:ea typeface="Glacial Indifference"/>
              <a:cs typeface="Glacial Indifference"/>
              <a:sym typeface="Glacial Indifference"/>
            </a:endParaRPr>
          </a:p>
          <a:p>
            <a:pPr algn="r">
              <a:lnSpc>
                <a:spcPts val="5039"/>
              </a:lnSpc>
            </a:pPr>
            <a:endParaRPr lang="en-US" sz="3200" dirty="0">
              <a:solidFill>
                <a:srgbClr val="000000"/>
              </a:solidFill>
              <a:latin typeface="Glacial Indifference"/>
              <a:ea typeface="Glacial Indifference"/>
              <a:cs typeface="Glacial Indifference"/>
              <a:sym typeface="Glacial Indifference"/>
            </a:endParaRPr>
          </a:p>
        </p:txBody>
      </p:sp>
      <p:grpSp>
        <p:nvGrpSpPr>
          <p:cNvPr id="17" name="Group 17"/>
          <p:cNvGrpSpPr/>
          <p:nvPr/>
        </p:nvGrpSpPr>
        <p:grpSpPr>
          <a:xfrm>
            <a:off x="0" y="3788"/>
            <a:ext cx="18506452" cy="1167555"/>
            <a:chOff x="0" y="0"/>
            <a:chExt cx="4874127" cy="307504"/>
          </a:xfrm>
        </p:grpSpPr>
        <p:sp>
          <p:nvSpPr>
            <p:cNvPr id="18" name="Freeform 18"/>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19" name="TextBox 19"/>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20" name="TextBox 20"/>
          <p:cNvSpPr txBox="1"/>
          <p:nvPr/>
        </p:nvSpPr>
        <p:spPr>
          <a:xfrm>
            <a:off x="-25400" y="11514"/>
            <a:ext cx="18506452" cy="1009892"/>
          </a:xfrm>
          <a:prstGeom prst="rect">
            <a:avLst/>
          </a:prstGeom>
        </p:spPr>
        <p:txBody>
          <a:bodyPr wrap="square" lIns="0" tIns="0" rIns="0" bIns="0" rtlCol="0" anchor="t">
            <a:spAutoFit/>
          </a:bodyPr>
          <a:lstStyle/>
          <a:p>
            <a:pPr algn="ctr">
              <a:lnSpc>
                <a:spcPts val="8680"/>
              </a:lnSpc>
            </a:pPr>
            <a:r>
              <a:rPr lang="es-AR" sz="5400" b="1" dirty="0">
                <a:solidFill>
                  <a:srgbClr val="000001"/>
                </a:solidFill>
                <a:latin typeface="Glacial Indifference Bold"/>
                <a:ea typeface="Glacial Indifference Bold"/>
                <a:cs typeface="Glacial Indifference Bold"/>
                <a:sym typeface="Glacial Indifference Bold"/>
              </a:rPr>
              <a:t>Descripción general de los créditos fiscales disponibles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64367" y="35615"/>
            <a:ext cx="17864635" cy="923330"/>
          </a:xfrm>
          <a:prstGeom prst="rect">
            <a:avLst/>
          </a:prstGeom>
        </p:spPr>
        <p:txBody>
          <a:bodyPr lIns="0" tIns="0" rIns="0" bIns="0" rtlCol="0" anchor="t">
            <a:spAutoFit/>
          </a:bodyPr>
          <a:lstStyle/>
          <a:p>
            <a:pPr algn="ctr">
              <a:lnSpc>
                <a:spcPts val="7980"/>
              </a:lnSpc>
            </a:pPr>
            <a:r>
              <a:rPr lang="es-AR" sz="4800" b="1" dirty="0">
                <a:solidFill>
                  <a:srgbClr val="000001"/>
                </a:solidFill>
                <a:latin typeface="Glacial Indifference Bold"/>
                <a:ea typeface="Glacial Indifference Bold"/>
                <a:cs typeface="Glacial Indifference Bold"/>
                <a:sym typeface="Glacial Indifference Bold"/>
              </a:rPr>
              <a:t>Crédito fiscal por ingreso del trabajo de Massachusetts</a:t>
            </a: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7" name="Freeform 7"/>
          <p:cNvSpPr/>
          <p:nvPr/>
        </p:nvSpPr>
        <p:spPr>
          <a:xfrm rot="299413">
            <a:off x="14629241" y="7757369"/>
            <a:ext cx="2633897" cy="2392667"/>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0" name="TextBox 10"/>
          <p:cNvSpPr txBox="1"/>
          <p:nvPr/>
        </p:nvSpPr>
        <p:spPr>
          <a:xfrm>
            <a:off x="698054" y="1645181"/>
            <a:ext cx="16305237" cy="7033977"/>
          </a:xfrm>
          <a:prstGeom prst="rect">
            <a:avLst/>
          </a:prstGeom>
        </p:spPr>
        <p:txBody>
          <a:bodyPr lIns="0" tIns="0" rIns="0" bIns="0" rtlCol="0" anchor="t">
            <a:spAutoFit/>
          </a:bodyPr>
          <a:lstStyle/>
          <a:p>
            <a:pPr>
              <a:lnSpc>
                <a:spcPts val="4620"/>
              </a:lnSpc>
            </a:pPr>
            <a:r>
              <a:rPr lang="es-AR" sz="3200" b="1" dirty="0">
                <a:solidFill>
                  <a:srgbClr val="000001"/>
                </a:solidFill>
                <a:latin typeface="Glacial Indifference Bold"/>
                <a:ea typeface="Glacial Indifference Bold"/>
                <a:cs typeface="Glacial Indifference Bold"/>
                <a:sym typeface="Glacial Indifference Bold"/>
              </a:rPr>
              <a:t>Acerca de este crédito:</a:t>
            </a:r>
            <a:r>
              <a:rPr lang="es-AR" sz="3200" dirty="0">
                <a:solidFill>
                  <a:srgbClr val="000001"/>
                </a:solidFill>
                <a:latin typeface="Glacial Indifference"/>
                <a:ea typeface="Glacial Indifference"/>
                <a:cs typeface="Glacial Indifference"/>
                <a:sym typeface="Glacial Indifference"/>
              </a:rPr>
              <a:t> El crédito fiscal por ingreso del trabajo de Massachusetts (EITC) está diseñado para apoyar a los trabajadores con ingresos bajos a moderados.</a:t>
            </a:r>
          </a:p>
          <a:p>
            <a:pPr algn="l">
              <a:lnSpc>
                <a:spcPts val="4620"/>
              </a:lnSpc>
            </a:pPr>
            <a:endParaRPr lang="en-US" sz="3200" dirty="0">
              <a:solidFill>
                <a:srgbClr val="000001"/>
              </a:solidFill>
              <a:latin typeface="Glacial Indifference"/>
              <a:ea typeface="Glacial Indifference"/>
              <a:cs typeface="Glacial Indifference"/>
              <a:sym typeface="Glacial Indifference"/>
            </a:endParaRPr>
          </a:p>
          <a:p>
            <a:pPr>
              <a:lnSpc>
                <a:spcPts val="4620"/>
              </a:lnSpc>
            </a:pPr>
            <a:r>
              <a:rPr lang="es-AR" sz="3200" b="1" dirty="0">
                <a:solidFill>
                  <a:srgbClr val="000001"/>
                </a:solidFill>
                <a:latin typeface="Glacial Indifference Bold"/>
                <a:ea typeface="Glacial Indifference Bold"/>
                <a:cs typeface="Glacial Indifference Bold"/>
                <a:sym typeface="Glacial Indifference Bold"/>
              </a:rPr>
              <a:t>¿Cuál es el monto?</a:t>
            </a:r>
            <a:r>
              <a:rPr lang="es-AR" sz="3200" dirty="0">
                <a:solidFill>
                  <a:srgbClr val="000001"/>
                </a:solidFill>
                <a:latin typeface="Glacial Indifference"/>
                <a:ea typeface="Glacial Indifference"/>
                <a:cs typeface="Glacial Indifference"/>
                <a:sym typeface="Glacial Indifference"/>
              </a:rPr>
              <a:t> El monto del EITC es una ecuación basada en el ingreso, la cantidad de hijos y el estado civil. El EITC de Massachusetts equivale al 40 % del EITC federal. En 2025, el EITC promedio de Massachusetts fue de $996.</a:t>
            </a:r>
          </a:p>
          <a:p>
            <a:pPr algn="l">
              <a:lnSpc>
                <a:spcPts val="4620"/>
              </a:lnSpc>
            </a:pPr>
            <a:endParaRPr lang="en-US" sz="3200" dirty="0">
              <a:solidFill>
                <a:srgbClr val="000001"/>
              </a:solidFill>
              <a:latin typeface="Glacial Indifference"/>
              <a:ea typeface="Glacial Indifference"/>
              <a:cs typeface="Glacial Indifference"/>
              <a:sym typeface="Glacial Indifference"/>
            </a:endParaRPr>
          </a:p>
          <a:p>
            <a:pPr algn="l">
              <a:lnSpc>
                <a:spcPts val="4620"/>
              </a:lnSpc>
            </a:pPr>
            <a:r>
              <a:rPr lang="es-AR" sz="3200" b="1" dirty="0">
                <a:solidFill>
                  <a:srgbClr val="000001"/>
                </a:solidFill>
                <a:latin typeface="Glacial Indifference Bold"/>
                <a:ea typeface="Glacial Indifference Bold"/>
                <a:cs typeface="Glacial Indifference Bold"/>
                <a:sym typeface="Glacial Indifference Bold"/>
              </a:rPr>
              <a:t>¿Cuáles son los requisitos? </a:t>
            </a:r>
            <a:r>
              <a:rPr lang="es-AR" sz="3200" dirty="0">
                <a:solidFill>
                  <a:srgbClr val="000001"/>
                </a:solidFill>
                <a:latin typeface="Glacial Indifference"/>
                <a:ea typeface="Glacial Indifference"/>
                <a:cs typeface="Glacial Indifference"/>
                <a:sym typeface="Glacial Indifference"/>
              </a:rPr>
              <a:t>Para reclamar este crédito, debe:</a:t>
            </a:r>
          </a:p>
          <a:p>
            <a:pPr marL="712470" lvl="1" indent="-356235" algn="l">
              <a:lnSpc>
                <a:spcPts val="4620"/>
              </a:lnSpc>
              <a:buFont typeface="Arial"/>
              <a:buChar char="•"/>
            </a:pPr>
            <a:r>
              <a:rPr lang="es-AR" sz="3200" dirty="0">
                <a:solidFill>
                  <a:srgbClr val="000001"/>
                </a:solidFill>
                <a:latin typeface="Glacial Indifference"/>
                <a:ea typeface="Glacial Indifference"/>
                <a:cs typeface="Glacial Indifference"/>
                <a:sym typeface="Glacial Indifference"/>
              </a:rPr>
              <a:t>haber obtenido ingresos durante el 2025 ($68,675 o menos)</a:t>
            </a:r>
          </a:p>
          <a:p>
            <a:pPr marL="712470" lvl="1" indent="-356235">
              <a:lnSpc>
                <a:spcPts val="4620"/>
              </a:lnSpc>
              <a:buFont typeface="Arial"/>
              <a:buChar char="•"/>
            </a:pPr>
            <a:r>
              <a:rPr lang="es-AR" sz="3200" dirty="0">
                <a:solidFill>
                  <a:srgbClr val="000001"/>
                </a:solidFill>
                <a:latin typeface="Glacial Indifference"/>
                <a:ea typeface="Glacial Indifference"/>
                <a:cs typeface="Glacial Indifference"/>
                <a:sym typeface="Glacial Indifference"/>
              </a:rPr>
              <a:t>usted, su cónyuge y sus dependientes que califiquen deben tener un número de seguro social</a:t>
            </a:r>
          </a:p>
          <a:p>
            <a:pPr algn="l">
              <a:lnSpc>
                <a:spcPts val="4620"/>
              </a:lnSpc>
            </a:pPr>
            <a:endParaRPr lang="en-US" sz="3200" dirty="0">
              <a:solidFill>
                <a:srgbClr val="000001"/>
              </a:solidFill>
              <a:latin typeface="Glacial Indifference"/>
              <a:ea typeface="Glacial Indifference"/>
              <a:cs typeface="Glacial Indifference"/>
              <a:sym typeface="Glacial Indifferen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s-AR" sz="5700" b="1" dirty="0">
                <a:solidFill>
                  <a:srgbClr val="000001"/>
                </a:solidFill>
                <a:latin typeface="Glacial Indifference Bold"/>
                <a:ea typeface="Glacial Indifference Bold"/>
                <a:cs typeface="Glacial Indifference Bold"/>
                <a:sym typeface="Glacial Indifference Bold"/>
              </a:rPr>
              <a:t>Crédito fiscal por hijos y familias de Massachusetts</a:t>
            </a:r>
          </a:p>
        </p:txBody>
      </p:sp>
      <p:sp>
        <p:nvSpPr>
          <p:cNvPr id="6" name="Freeform 6"/>
          <p:cNvSpPr/>
          <p:nvPr/>
        </p:nvSpPr>
        <p:spPr>
          <a:xfrm rot="299413">
            <a:off x="17109902" y="7747199"/>
            <a:ext cx="1071486" cy="2497933"/>
          </a:xfrm>
          <a:custGeom>
            <a:avLst/>
            <a:gdLst/>
            <a:ahLst/>
            <a:cxnLst/>
            <a:rect l="l" t="t" r="r" b="b"/>
            <a:pathLst>
              <a:path w="1071486" h="2497933">
                <a:moveTo>
                  <a:pt x="0" y="0"/>
                </a:moveTo>
                <a:lnTo>
                  <a:pt x="1071486" y="0"/>
                </a:lnTo>
                <a:lnTo>
                  <a:pt x="1071486" y="2497933"/>
                </a:lnTo>
                <a:lnTo>
                  <a:pt x="0" y="2497933"/>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7" name="Freeform 7"/>
          <p:cNvSpPr/>
          <p:nvPr/>
        </p:nvSpPr>
        <p:spPr>
          <a:xfrm rot="299413">
            <a:off x="14211392" y="7047943"/>
            <a:ext cx="3118805" cy="3050758"/>
          </a:xfrm>
          <a:custGeom>
            <a:avLst/>
            <a:gdLst/>
            <a:ahLst/>
            <a:cxnLst/>
            <a:rect l="l" t="t" r="r" b="b"/>
            <a:pathLst>
              <a:path w="3118805" h="3050758">
                <a:moveTo>
                  <a:pt x="0" y="0"/>
                </a:moveTo>
                <a:lnTo>
                  <a:pt x="3118805" y="0"/>
                </a:lnTo>
                <a:lnTo>
                  <a:pt x="3118805" y="3050758"/>
                </a:lnTo>
                <a:lnTo>
                  <a:pt x="0" y="30507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8" name="Freeform 8"/>
          <p:cNvSpPr/>
          <p:nvPr/>
        </p:nvSpPr>
        <p:spPr>
          <a:xfrm rot="299413">
            <a:off x="13574401" y="6783033"/>
            <a:ext cx="714505" cy="1665712"/>
          </a:xfrm>
          <a:custGeom>
            <a:avLst/>
            <a:gdLst/>
            <a:ahLst/>
            <a:cxnLst/>
            <a:rect l="l" t="t" r="r" b="b"/>
            <a:pathLst>
              <a:path w="714505" h="1665712">
                <a:moveTo>
                  <a:pt x="0" y="0"/>
                </a:moveTo>
                <a:lnTo>
                  <a:pt x="714506" y="0"/>
                </a:lnTo>
                <a:lnTo>
                  <a:pt x="714506" y="1665711"/>
                </a:lnTo>
                <a:lnTo>
                  <a:pt x="0" y="1665711"/>
                </a:lnTo>
                <a:lnTo>
                  <a:pt x="0" y="0"/>
                </a:lnTo>
                <a:close/>
              </a:path>
            </a:pathLst>
          </a:custGeom>
          <a:blipFill>
            <a:blip r:embed="rId2">
              <a:extLst>
                <a:ext uri="{96DAC541-7B7A-43D3-8B79-37D633B846F1}">
                  <asvg:svgBlip xmlns:asvg="http://schemas.microsoft.com/office/drawing/2016/SVG/main" r:embed="rId3"/>
                </a:ext>
              </a:extLst>
            </a:blip>
            <a:stretch>
              <a:fillRect r="-308835" b="-112921"/>
            </a:stretch>
          </a:blipFill>
        </p:spPr>
        <p:txBody>
          <a:bodyPr/>
          <a:lstStyle/>
          <a:p>
            <a:endParaRPr lang="en-US" dirty="0"/>
          </a:p>
        </p:txBody>
      </p:sp>
      <p:sp>
        <p:nvSpPr>
          <p:cNvPr id="9" name="Freeform 9"/>
          <p:cNvSpPr/>
          <p:nvPr/>
        </p:nvSpPr>
        <p:spPr>
          <a:xfrm rot="299413">
            <a:off x="16893650" y="6770341"/>
            <a:ext cx="917253" cy="807183"/>
          </a:xfrm>
          <a:custGeom>
            <a:avLst/>
            <a:gdLst/>
            <a:ahLst/>
            <a:cxnLst/>
            <a:rect l="l" t="t" r="r" b="b"/>
            <a:pathLst>
              <a:path w="917253" h="807183">
                <a:moveTo>
                  <a:pt x="0" y="0"/>
                </a:moveTo>
                <a:lnTo>
                  <a:pt x="917254" y="0"/>
                </a:lnTo>
                <a:lnTo>
                  <a:pt x="917254" y="807183"/>
                </a:lnTo>
                <a:lnTo>
                  <a:pt x="0" y="8071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0" name="TextBox 10"/>
          <p:cNvSpPr txBox="1"/>
          <p:nvPr/>
        </p:nvSpPr>
        <p:spPr>
          <a:xfrm>
            <a:off x="698055" y="1435334"/>
            <a:ext cx="14364146" cy="8790868"/>
          </a:xfrm>
          <a:prstGeom prst="rect">
            <a:avLst/>
          </a:prstGeom>
        </p:spPr>
        <p:txBody>
          <a:bodyPr wrap="square" lIns="0" tIns="0" rIns="0" bIns="0" rtlCol="0" anchor="t">
            <a:spAutoFit/>
          </a:bodyPr>
          <a:lstStyle/>
          <a:p>
            <a:pPr algn="l">
              <a:lnSpc>
                <a:spcPts val="4620"/>
              </a:lnSpc>
            </a:pPr>
            <a:r>
              <a:rPr lang="es-AR" sz="2800" b="1" dirty="0">
                <a:solidFill>
                  <a:srgbClr val="000001"/>
                </a:solidFill>
                <a:latin typeface="Glacial Indifference Bold"/>
                <a:ea typeface="Glacial Indifference Bold"/>
                <a:cs typeface="Glacial Indifference Bold"/>
                <a:sym typeface="Glacial Indifference Bold"/>
              </a:rPr>
              <a:t>Acerca de este crédito:</a:t>
            </a:r>
            <a:r>
              <a:rPr lang="es-AR" sz="2800" dirty="0">
                <a:solidFill>
                  <a:srgbClr val="000001"/>
                </a:solidFill>
                <a:latin typeface="Glacial Indifference"/>
                <a:ea typeface="Glacial Indifference"/>
                <a:cs typeface="Glacial Indifference"/>
                <a:sym typeface="Glacial Indifference"/>
              </a:rPr>
              <a:t> El crédito fiscal por hijos y familias de Massachusetts está diseñado para compensar los costos de cuidado de niños y otros dependientes que califiquen.</a:t>
            </a:r>
          </a:p>
          <a:p>
            <a:pPr algn="l">
              <a:lnSpc>
                <a:spcPts val="4620"/>
              </a:lnSpc>
            </a:pPr>
            <a:endParaRPr lang="en-US" sz="2800" dirty="0">
              <a:solidFill>
                <a:srgbClr val="000001"/>
              </a:solidFill>
              <a:latin typeface="Glacial Indifference"/>
              <a:ea typeface="Glacial Indifference"/>
              <a:cs typeface="Glacial Indifference"/>
              <a:sym typeface="Glacial Indifference"/>
            </a:endParaRPr>
          </a:p>
          <a:p>
            <a:pPr algn="l">
              <a:lnSpc>
                <a:spcPts val="4620"/>
              </a:lnSpc>
            </a:pPr>
            <a:r>
              <a:rPr lang="es-AR" sz="2800" b="1" dirty="0">
                <a:solidFill>
                  <a:srgbClr val="000001"/>
                </a:solidFill>
                <a:latin typeface="Glacial Indifference Bold"/>
                <a:ea typeface="Glacial Indifference Bold"/>
                <a:cs typeface="Glacial Indifference Bold"/>
                <a:sym typeface="Glacial Indifference Bold"/>
              </a:rPr>
              <a:t>¿Cuál es el monto?</a:t>
            </a:r>
            <a:r>
              <a:rPr lang="es-AR" sz="2800" dirty="0">
                <a:solidFill>
                  <a:srgbClr val="000001"/>
                </a:solidFill>
                <a:latin typeface="Glacial Indifference"/>
                <a:ea typeface="Glacial Indifference"/>
                <a:cs typeface="Glacial Indifference"/>
                <a:sym typeface="Glacial Indifference"/>
              </a:rPr>
              <a:t> Para el año fiscal 2025, puede ser elegible para recibir $440 por cada dependiente que califique.</a:t>
            </a:r>
          </a:p>
          <a:p>
            <a:pPr algn="l">
              <a:lnSpc>
                <a:spcPts val="4620"/>
              </a:lnSpc>
            </a:pPr>
            <a:endParaRPr lang="en-US" sz="2800" dirty="0">
              <a:solidFill>
                <a:srgbClr val="000001"/>
              </a:solidFill>
              <a:latin typeface="Glacial Indifference"/>
              <a:ea typeface="Glacial Indifference"/>
              <a:cs typeface="Glacial Indifference"/>
              <a:sym typeface="Glacial Indifference"/>
            </a:endParaRPr>
          </a:p>
          <a:p>
            <a:pPr algn="l">
              <a:lnSpc>
                <a:spcPts val="4620"/>
              </a:lnSpc>
            </a:pPr>
            <a:r>
              <a:rPr lang="es-AR" sz="2800" b="1" dirty="0">
                <a:solidFill>
                  <a:srgbClr val="000001"/>
                </a:solidFill>
                <a:latin typeface="Glacial Indifference Bold"/>
                <a:ea typeface="Glacial Indifference Bold"/>
                <a:cs typeface="Glacial Indifference Bold"/>
                <a:sym typeface="Glacial Indifference Bold"/>
              </a:rPr>
              <a:t>¿Cuáles son los requisitos? </a:t>
            </a:r>
            <a:r>
              <a:rPr lang="es-AR" sz="2800" dirty="0">
                <a:solidFill>
                  <a:srgbClr val="000001"/>
                </a:solidFill>
                <a:latin typeface="Glacial Indifference"/>
                <a:ea typeface="Glacial Indifference"/>
                <a:cs typeface="Glacial Indifference"/>
                <a:sym typeface="Glacial Indifference"/>
              </a:rPr>
              <a:t>Para reclamar este crédito, debe tener bajo su cuidado:</a:t>
            </a:r>
          </a:p>
          <a:p>
            <a:pPr marL="712470" lvl="1" indent="-356235" algn="l">
              <a:lnSpc>
                <a:spcPts val="4620"/>
              </a:lnSpc>
              <a:buFont typeface="Arial"/>
              <a:buChar char="•"/>
            </a:pPr>
            <a:r>
              <a:rPr lang="es-AR" sz="2800" dirty="0">
                <a:solidFill>
                  <a:srgbClr val="000001"/>
                </a:solidFill>
                <a:latin typeface="Glacial Indifference"/>
                <a:ea typeface="Glacial Indifference"/>
                <a:cs typeface="Glacial Indifference"/>
                <a:sym typeface="Glacial Indifference"/>
              </a:rPr>
              <a:t>A un hijo menor de 13 años;</a:t>
            </a:r>
          </a:p>
          <a:p>
            <a:pPr marL="712470" lvl="1" indent="-356235" algn="l">
              <a:lnSpc>
                <a:spcPts val="4620"/>
              </a:lnSpc>
              <a:buFont typeface="Arial"/>
              <a:buChar char="•"/>
            </a:pPr>
            <a:r>
              <a:rPr lang="es-AR" sz="2800" dirty="0">
                <a:solidFill>
                  <a:srgbClr val="000001"/>
                </a:solidFill>
                <a:latin typeface="Glacial Indifference"/>
                <a:ea typeface="Glacial Indifference"/>
                <a:cs typeface="Glacial Indifference"/>
                <a:sym typeface="Glacial Indifference"/>
              </a:rPr>
              <a:t>A un dependiente o cónyuge con una discapacidad; o</a:t>
            </a:r>
          </a:p>
          <a:p>
            <a:pPr marL="712470" lvl="1" indent="-356235" algn="l">
              <a:lnSpc>
                <a:spcPts val="4620"/>
              </a:lnSpc>
              <a:buFont typeface="Arial"/>
              <a:buChar char="•"/>
            </a:pPr>
            <a:r>
              <a:rPr lang="es-AR" sz="2800" dirty="0">
                <a:solidFill>
                  <a:srgbClr val="000001"/>
                </a:solidFill>
                <a:latin typeface="Glacial Indifference"/>
                <a:ea typeface="Glacial Indifference"/>
                <a:cs typeface="Glacial Indifference"/>
                <a:sym typeface="Glacial Indifference"/>
              </a:rPr>
              <a:t>A un dependiente de 65 años o más</a:t>
            </a:r>
          </a:p>
          <a:p>
            <a:pPr algn="l">
              <a:lnSpc>
                <a:spcPts val="4620"/>
              </a:lnSpc>
            </a:pPr>
            <a:endParaRPr lang="en-US" sz="2800" dirty="0">
              <a:solidFill>
                <a:srgbClr val="000001"/>
              </a:solidFill>
              <a:latin typeface="Glacial Indifference"/>
              <a:ea typeface="Glacial Indifference"/>
              <a:cs typeface="Glacial Indifference"/>
              <a:sym typeface="Glacial Indifference"/>
            </a:endParaRPr>
          </a:p>
          <a:p>
            <a:pPr algn="l">
              <a:lnSpc>
                <a:spcPts val="4620"/>
              </a:lnSpc>
            </a:pPr>
            <a:r>
              <a:rPr lang="es-AR" sz="2800" dirty="0">
                <a:solidFill>
                  <a:srgbClr val="000001"/>
                </a:solidFill>
                <a:latin typeface="Glacial Indifference"/>
                <a:ea typeface="Glacial Indifference"/>
                <a:cs typeface="Glacial Indifference"/>
                <a:sym typeface="Glacial Indifference"/>
              </a:rPr>
              <a:t>Si está casado, debe presentar su declaración de impuestos de manera conjunta para reclamar este crédito.</a:t>
            </a:r>
          </a:p>
          <a:p>
            <a:pPr algn="l">
              <a:lnSpc>
                <a:spcPts val="4620"/>
              </a:lnSpc>
            </a:pPr>
            <a:r>
              <a:rPr lang="es-AR" sz="2800" b="1" dirty="0">
                <a:solidFill>
                  <a:srgbClr val="000001"/>
                </a:solidFill>
                <a:latin typeface="Glacial Indifference Bold"/>
                <a:ea typeface="Glacial Indifference Bold"/>
                <a:cs typeface="Glacial Indifference Bold"/>
                <a:sym typeface="Glacial Indifference Bold"/>
              </a:rPr>
              <a:t>No hay requisitos de ingresos</a:t>
            </a:r>
            <a:r>
              <a:rPr lang="es-AR" sz="2800" dirty="0">
                <a:solidFill>
                  <a:srgbClr val="000001"/>
                </a:solidFill>
                <a:latin typeface="Glacial Indifference"/>
                <a:ea typeface="Glacial Indifference"/>
                <a:cs typeface="Glacial Indifference"/>
                <a:sym typeface="Glacial Indifference"/>
              </a:rPr>
              <a:t> para reclamar este crédito.</a:t>
            </a:r>
          </a:p>
          <a:p>
            <a:pPr algn="l">
              <a:lnSpc>
                <a:spcPts val="4620"/>
              </a:lnSpc>
            </a:pPr>
            <a:r>
              <a:rPr lang="es-AR" sz="2800" dirty="0">
                <a:solidFill>
                  <a:srgbClr val="000001"/>
                </a:solidFill>
                <a:latin typeface="Glacial Indifference"/>
                <a:ea typeface="Glacial Indifference"/>
                <a:cs typeface="Glacial Indifference"/>
                <a:sym typeface="Glacial Indifference"/>
              </a:rPr>
              <a:t>Este crédito es </a:t>
            </a:r>
            <a:r>
              <a:rPr lang="es-AR" sz="2800" b="1" dirty="0">
                <a:solidFill>
                  <a:srgbClr val="000001"/>
                </a:solidFill>
                <a:latin typeface="Glacial Indifference Bold"/>
                <a:ea typeface="Glacial Indifference Bold"/>
                <a:cs typeface="Glacial Indifference Bold"/>
                <a:sym typeface="Glacial Indifference Bold"/>
              </a:rPr>
              <a:t>inclusivo para inmigrantes.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852E-F03B-81CB-C5BB-3FB0FC88FD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4070FAE-63C8-0248-AAC6-FF268FB480A1}"/>
              </a:ext>
            </a:extLst>
          </p:cNvPr>
          <p:cNvGrpSpPr/>
          <p:nvPr/>
        </p:nvGrpSpPr>
        <p:grpSpPr>
          <a:xfrm>
            <a:off x="0" y="3788"/>
            <a:ext cx="18506452" cy="1167555"/>
            <a:chOff x="0" y="0"/>
            <a:chExt cx="4874127" cy="307504"/>
          </a:xfrm>
        </p:grpSpPr>
        <p:sp>
          <p:nvSpPr>
            <p:cNvPr id="3" name="Freeform 3">
              <a:extLst>
                <a:ext uri="{FF2B5EF4-FFF2-40B4-BE49-F238E27FC236}">
                  <a16:creationId xmlns:a16="http://schemas.microsoft.com/office/drawing/2014/main" id="{28002B1D-CE09-F353-9B8C-15AC931CE221}"/>
                </a:ext>
              </a:extLst>
            </p:cNvPr>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a:extLst>
                <a:ext uri="{FF2B5EF4-FFF2-40B4-BE49-F238E27FC236}">
                  <a16:creationId xmlns:a16="http://schemas.microsoft.com/office/drawing/2014/main" id="{3B3BFB4E-A541-F11E-CD1F-E643307AC94A}"/>
                </a:ext>
              </a:extLst>
            </p:cNvPr>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a:extLst>
              <a:ext uri="{FF2B5EF4-FFF2-40B4-BE49-F238E27FC236}">
                <a16:creationId xmlns:a16="http://schemas.microsoft.com/office/drawing/2014/main" id="{A2675ADD-EBFF-5627-F273-9EB6FFE6DD50}"/>
              </a:ext>
            </a:extLst>
          </p:cNvPr>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s-AR" sz="5700" b="1" dirty="0">
                <a:solidFill>
                  <a:srgbClr val="000001"/>
                </a:solidFill>
                <a:latin typeface="Glacial Indifference Bold"/>
                <a:ea typeface="Glacial Indifference Bold"/>
                <a:cs typeface="Glacial Indifference Bold"/>
                <a:sym typeface="Glacial Indifference Bold"/>
              </a:rPr>
              <a:t>Ejemplos</a:t>
            </a:r>
          </a:p>
        </p:txBody>
      </p:sp>
      <p:sp>
        <p:nvSpPr>
          <p:cNvPr id="6" name="TextBox 6">
            <a:extLst>
              <a:ext uri="{FF2B5EF4-FFF2-40B4-BE49-F238E27FC236}">
                <a16:creationId xmlns:a16="http://schemas.microsoft.com/office/drawing/2014/main" id="{33CC6F74-82DB-E4CE-6D8D-651F12846794}"/>
              </a:ext>
            </a:extLst>
          </p:cNvPr>
          <p:cNvSpPr txBox="1"/>
          <p:nvPr/>
        </p:nvSpPr>
        <p:spPr>
          <a:xfrm>
            <a:off x="411478" y="1126659"/>
            <a:ext cx="15387322" cy="9175589"/>
          </a:xfrm>
          <a:prstGeom prst="rect">
            <a:avLst/>
          </a:prstGeom>
        </p:spPr>
        <p:txBody>
          <a:bodyPr wrap="square" lIns="0" tIns="0" rIns="0" bIns="0" rtlCol="0" anchor="t">
            <a:spAutoFit/>
          </a:bodyPr>
          <a:lstStyle/>
          <a:p>
            <a:pPr>
              <a:lnSpc>
                <a:spcPts val="4759"/>
              </a:lnSpc>
            </a:pPr>
            <a:r>
              <a:rPr lang="es-AR" sz="2800" dirty="0">
                <a:solidFill>
                  <a:srgbClr val="D4145A"/>
                </a:solidFill>
                <a:latin typeface="Glacial Indifference Bold"/>
                <a:ea typeface="Glacial Indifference"/>
                <a:cs typeface="Glacial Indifference"/>
                <a:sym typeface="Glacial Indifference"/>
              </a:rPr>
              <a:t>Familia A:</a:t>
            </a:r>
          </a:p>
          <a:p>
            <a:pPr>
              <a:lnSpc>
                <a:spcPts val="4759"/>
              </a:lnSpc>
            </a:pPr>
            <a:r>
              <a:rPr lang="es-AR" sz="2800" dirty="0">
                <a:solidFill>
                  <a:srgbClr val="000001"/>
                </a:solidFill>
                <a:latin typeface="Glacial Indifference"/>
                <a:ea typeface="Glacial Indifference"/>
                <a:cs typeface="Glacial Indifference"/>
                <a:sym typeface="Glacial Indifference"/>
              </a:rPr>
              <a:t>Jane es una adulta soltera de 28 años que trabaja y no tiene hijos. Jane trabaja 20 horas/semana por un salario mínimo (ingreso anual: $15,600). </a:t>
            </a:r>
            <a:r>
              <a:rPr lang="es-AR" sz="2800" dirty="0">
                <a:solidFill>
                  <a:srgbClr val="000001"/>
                </a:solidFill>
                <a:latin typeface="Glacial Indifference Bold"/>
                <a:ea typeface="Glacial Indifference"/>
                <a:cs typeface="Glacial Indifference"/>
                <a:sym typeface="Glacial Indifference"/>
              </a:rPr>
              <a:t>Jane es elegible para recibir $374 del EITC estatal y federal.</a:t>
            </a:r>
          </a:p>
          <a:p>
            <a:pPr>
              <a:lnSpc>
                <a:spcPts val="4759"/>
              </a:lnSpc>
            </a:pPr>
            <a:endParaRPr lang="en-US" sz="2800" b="1" dirty="0">
              <a:solidFill>
                <a:srgbClr val="000001"/>
              </a:solidFill>
              <a:latin typeface="Glacial Indifference"/>
              <a:ea typeface="Glacial Indifference"/>
              <a:cs typeface="Glacial Indifference"/>
              <a:sym typeface="Glacial Indifference"/>
            </a:endParaRPr>
          </a:p>
          <a:p>
            <a:pPr>
              <a:lnSpc>
                <a:spcPts val="4759"/>
              </a:lnSpc>
            </a:pPr>
            <a:r>
              <a:rPr lang="es-AR" sz="2800" dirty="0">
                <a:solidFill>
                  <a:srgbClr val="D4145A"/>
                </a:solidFill>
                <a:latin typeface="Glacial Indifference Bold"/>
                <a:ea typeface="Glacial Indifference"/>
                <a:cs typeface="Glacial Indifference"/>
                <a:sym typeface="Glacial Indifference"/>
              </a:rPr>
              <a:t>Familia B:</a:t>
            </a:r>
          </a:p>
          <a:p>
            <a:pPr>
              <a:lnSpc>
                <a:spcPts val="4759"/>
              </a:lnSpc>
            </a:pPr>
            <a:r>
              <a:rPr lang="es-AR" sz="2800" dirty="0">
                <a:solidFill>
                  <a:srgbClr val="000001"/>
                </a:solidFill>
                <a:latin typeface="Glacial Indifference"/>
                <a:ea typeface="Glacial Indifference"/>
                <a:cs typeface="Glacial Indifference"/>
                <a:sym typeface="Glacial Indifference"/>
              </a:rPr>
              <a:t>Liz es madre soltera y tiene dos hijos, de 13 y 15 años. Liz trabaja 20 horas/semana por un salario mínimo (ingreso anual: $15,600). Liz declara impuestos como Jefa de Familia y </a:t>
            </a:r>
            <a:r>
              <a:rPr lang="es-AR" sz="2800" dirty="0">
                <a:solidFill>
                  <a:srgbClr val="000001"/>
                </a:solidFill>
                <a:latin typeface="Glacial Indifference Bold"/>
                <a:ea typeface="Glacial Indifference"/>
                <a:cs typeface="Glacial Indifference"/>
                <a:sym typeface="Glacial Indifference"/>
              </a:rPr>
              <a:t>es elegible para recibir $8,750 del EITC estatal y federal y $1,965 del crédito fiscal federal por hijos. No cumple con los requisitos para recibir el CFTC de Massachusetts.</a:t>
            </a:r>
          </a:p>
          <a:p>
            <a:pPr>
              <a:lnSpc>
                <a:spcPts val="4759"/>
              </a:lnSpc>
            </a:pPr>
            <a:endParaRPr lang="en-US" sz="2800" b="1" dirty="0">
              <a:solidFill>
                <a:srgbClr val="000001"/>
              </a:solidFill>
              <a:latin typeface="Glacial Indifference"/>
              <a:ea typeface="Glacial Indifference"/>
              <a:cs typeface="Glacial Indifference"/>
              <a:sym typeface="Glacial Indifference"/>
            </a:endParaRPr>
          </a:p>
          <a:p>
            <a:pPr>
              <a:lnSpc>
                <a:spcPts val="4759"/>
              </a:lnSpc>
            </a:pPr>
            <a:r>
              <a:rPr lang="es-AR" sz="2800" dirty="0">
                <a:solidFill>
                  <a:srgbClr val="D4145A"/>
                </a:solidFill>
                <a:latin typeface="Glacial Indifference Bold"/>
                <a:ea typeface="Glacial Indifference"/>
                <a:cs typeface="Glacial Indifference"/>
                <a:sym typeface="Glacial Indifference"/>
              </a:rPr>
              <a:t>Familia C:</a:t>
            </a:r>
          </a:p>
          <a:p>
            <a:pPr>
              <a:lnSpc>
                <a:spcPts val="4759"/>
              </a:lnSpc>
            </a:pPr>
            <a:r>
              <a:rPr lang="es-AR" sz="2800" dirty="0">
                <a:solidFill>
                  <a:srgbClr val="000001"/>
                </a:solidFill>
                <a:latin typeface="Glacial Indifference"/>
                <a:ea typeface="Glacial Indifference"/>
                <a:cs typeface="Glacial Indifference"/>
                <a:sym typeface="Glacial Indifference"/>
              </a:rPr>
              <a:t>José y Amy están casados y tienen dos hijos, de 13 y 15 años. José trabaja a tiempo completo y Amy trabaja a tiempo parcial (ingresos combinados de $55,000). José y Amy </a:t>
            </a:r>
            <a:r>
              <a:rPr lang="es-AR" sz="2800" dirty="0">
                <a:solidFill>
                  <a:srgbClr val="000001"/>
                </a:solidFill>
                <a:latin typeface="Glacial Indifference Bold"/>
                <a:ea typeface="Glacial Indifference"/>
                <a:cs typeface="Glacial Indifference"/>
                <a:sym typeface="Glacial Indifference"/>
              </a:rPr>
              <a:t>reciben $2,773 del EITC estatal y federal y $4,400 del crédito fiscal federal por hijos.</a:t>
            </a:r>
          </a:p>
        </p:txBody>
      </p:sp>
      <p:sp>
        <p:nvSpPr>
          <p:cNvPr id="8" name="Freeform 12">
            <a:extLst>
              <a:ext uri="{FF2B5EF4-FFF2-40B4-BE49-F238E27FC236}">
                <a16:creationId xmlns:a16="http://schemas.microsoft.com/office/drawing/2014/main" id="{13FF3A40-32FB-DC8A-4B30-A75D336C337F}"/>
              </a:ext>
            </a:extLst>
          </p:cNvPr>
          <p:cNvSpPr/>
          <p:nvPr/>
        </p:nvSpPr>
        <p:spPr>
          <a:xfrm>
            <a:off x="15316200" y="3124200"/>
            <a:ext cx="3072634" cy="5864114"/>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6591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8"/>
            <a:ext cx="18506452" cy="1167555"/>
            <a:chOff x="0" y="0"/>
            <a:chExt cx="4874127" cy="307504"/>
          </a:xfrm>
        </p:grpSpPr>
        <p:sp>
          <p:nvSpPr>
            <p:cNvPr id="3" name="Freeform 3"/>
            <p:cNvSpPr/>
            <p:nvPr/>
          </p:nvSpPr>
          <p:spPr>
            <a:xfrm>
              <a:off x="0" y="0"/>
              <a:ext cx="4874127" cy="307504"/>
            </a:xfrm>
            <a:custGeom>
              <a:avLst/>
              <a:gdLst/>
              <a:ahLst/>
              <a:cxnLst/>
              <a:rect l="l" t="t" r="r" b="b"/>
              <a:pathLst>
                <a:path w="4874127" h="307504">
                  <a:moveTo>
                    <a:pt x="0" y="0"/>
                  </a:moveTo>
                  <a:lnTo>
                    <a:pt x="4874127" y="0"/>
                  </a:lnTo>
                  <a:lnTo>
                    <a:pt x="4874127" y="307504"/>
                  </a:lnTo>
                  <a:lnTo>
                    <a:pt x="0" y="307504"/>
                  </a:lnTo>
                  <a:close/>
                </a:path>
              </a:pathLst>
            </a:custGeom>
            <a:solidFill>
              <a:srgbClr val="FDD86F"/>
            </a:solidFill>
          </p:spPr>
          <p:txBody>
            <a:bodyPr/>
            <a:lstStyle/>
            <a:p>
              <a:endParaRPr lang="en-US" dirty="0"/>
            </a:p>
          </p:txBody>
        </p:sp>
        <p:sp>
          <p:nvSpPr>
            <p:cNvPr id="4" name="TextBox 4"/>
            <p:cNvSpPr txBox="1"/>
            <p:nvPr/>
          </p:nvSpPr>
          <p:spPr>
            <a:xfrm>
              <a:off x="0" y="-38100"/>
              <a:ext cx="4874127" cy="345604"/>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TextBox 5"/>
          <p:cNvSpPr txBox="1"/>
          <p:nvPr/>
        </p:nvSpPr>
        <p:spPr>
          <a:xfrm>
            <a:off x="164367" y="35615"/>
            <a:ext cx="17864635" cy="969632"/>
          </a:xfrm>
          <a:prstGeom prst="rect">
            <a:avLst/>
          </a:prstGeom>
        </p:spPr>
        <p:txBody>
          <a:bodyPr lIns="0" tIns="0" rIns="0" bIns="0" rtlCol="0" anchor="t">
            <a:spAutoFit/>
          </a:bodyPr>
          <a:lstStyle/>
          <a:p>
            <a:pPr algn="ctr">
              <a:lnSpc>
                <a:spcPts val="7980"/>
              </a:lnSpc>
            </a:pPr>
            <a:r>
              <a:rPr lang="es-AR" sz="5700" b="1" dirty="0">
                <a:solidFill>
                  <a:srgbClr val="000001"/>
                </a:solidFill>
                <a:latin typeface="Glacial Indifference Bold"/>
                <a:ea typeface="Glacial Indifference Bold"/>
                <a:cs typeface="Glacial Indifference Bold"/>
                <a:sym typeface="Glacial Indifference Bold"/>
              </a:rPr>
              <a:t>Ejemplos</a:t>
            </a:r>
          </a:p>
        </p:txBody>
      </p:sp>
      <p:sp>
        <p:nvSpPr>
          <p:cNvPr id="6" name="TextBox 6"/>
          <p:cNvSpPr txBox="1"/>
          <p:nvPr/>
        </p:nvSpPr>
        <p:spPr>
          <a:xfrm>
            <a:off x="342899" y="1546860"/>
            <a:ext cx="13025239" cy="8566448"/>
          </a:xfrm>
          <a:prstGeom prst="rect">
            <a:avLst/>
          </a:prstGeom>
        </p:spPr>
        <p:txBody>
          <a:bodyPr wrap="square" lIns="0" tIns="0" rIns="0" bIns="0" rtlCol="0" anchor="t">
            <a:spAutoFit/>
          </a:bodyPr>
          <a:lstStyle/>
          <a:p>
            <a:pPr>
              <a:lnSpc>
                <a:spcPts val="4759"/>
              </a:lnSpc>
            </a:pPr>
            <a:r>
              <a:rPr lang="es-AR" sz="3200" dirty="0">
                <a:solidFill>
                  <a:srgbClr val="D4145A"/>
                </a:solidFill>
                <a:latin typeface="Glacial Indifference Bold"/>
                <a:ea typeface="Glacial Indifference"/>
                <a:cs typeface="Glacial Indifference"/>
                <a:sym typeface="Glacial Indifference"/>
              </a:rPr>
              <a:t>Familia D:</a:t>
            </a:r>
          </a:p>
          <a:p>
            <a:pPr>
              <a:lnSpc>
                <a:spcPts val="4759"/>
              </a:lnSpc>
            </a:pPr>
            <a:r>
              <a:rPr lang="es-AR" sz="3200" dirty="0">
                <a:solidFill>
                  <a:srgbClr val="000001"/>
                </a:solidFill>
                <a:latin typeface="Glacial Indifference"/>
                <a:ea typeface="Glacial Indifference"/>
                <a:cs typeface="Glacial Indifference"/>
                <a:sym typeface="Glacial Indifference"/>
              </a:rPr>
              <a:t>Fran tiene 68 años y tiene bajo su cuidado a su madre de 90 años, a quien declara como dependiente. Fran está jubilada. </a:t>
            </a:r>
            <a:r>
              <a:rPr lang="es-AR" sz="3200" b="1" dirty="0">
                <a:solidFill>
                  <a:srgbClr val="000001"/>
                </a:solidFill>
                <a:latin typeface="Glacial Indifference Bold"/>
                <a:ea typeface="Glacial Indifference"/>
                <a:cs typeface="Glacial Indifference"/>
                <a:sym typeface="Glacial Indifference"/>
              </a:rPr>
              <a:t>Fran es elegible para recibir $440 del crédito fiscal por hijos y familias de Massachusetts. No cumple con los requisitos para el EITC federal ni para el crédito fiscal por hijos.</a:t>
            </a:r>
          </a:p>
          <a:p>
            <a:pPr>
              <a:lnSpc>
                <a:spcPts val="4759"/>
              </a:lnSpc>
            </a:pPr>
            <a:endParaRPr lang="en-US" sz="3200" b="1" dirty="0">
              <a:solidFill>
                <a:srgbClr val="000001"/>
              </a:solidFill>
              <a:latin typeface="Glacial Indifference"/>
              <a:ea typeface="Glacial Indifference"/>
              <a:cs typeface="Glacial Indifference"/>
              <a:sym typeface="Glacial Indifference"/>
            </a:endParaRPr>
          </a:p>
          <a:p>
            <a:pPr>
              <a:lnSpc>
                <a:spcPts val="4759"/>
              </a:lnSpc>
            </a:pPr>
            <a:r>
              <a:rPr lang="es-AR" sz="3200" dirty="0">
                <a:solidFill>
                  <a:srgbClr val="D4145A"/>
                </a:solidFill>
                <a:latin typeface="Glacial Indifference Bold"/>
                <a:ea typeface="Glacial Indifference"/>
                <a:cs typeface="Glacial Indifference"/>
                <a:sym typeface="Glacial Indifference"/>
              </a:rPr>
              <a:t>Familia E:</a:t>
            </a:r>
          </a:p>
          <a:p>
            <a:pPr>
              <a:lnSpc>
                <a:spcPts val="4759"/>
              </a:lnSpc>
            </a:pPr>
            <a:r>
              <a:rPr lang="es-AR" sz="3200" dirty="0">
                <a:solidFill>
                  <a:srgbClr val="000001"/>
                </a:solidFill>
                <a:latin typeface="Glacial Indifference"/>
                <a:ea typeface="Glacial Indifference"/>
                <a:cs typeface="Glacial Indifference"/>
                <a:sym typeface="Glacial Indifference"/>
              </a:rPr>
              <a:t>Beth y Leslie son un matrimonio de 45 y 44 años. Beth y Leslie tienen un hijo de 15 años, otro de 11 años y tienen bajo su cuidado a un familiar de 75 años a quien declaran como dependiente. Ganaron $72,000. </a:t>
            </a:r>
            <a:r>
              <a:rPr lang="es-AR" sz="3200" b="1" dirty="0">
                <a:solidFill>
                  <a:srgbClr val="000001"/>
                </a:solidFill>
                <a:latin typeface="Glacial Indifference Bold"/>
                <a:ea typeface="Glacial Indifference"/>
                <a:cs typeface="Glacial Indifference"/>
                <a:sym typeface="Glacial Indifference"/>
              </a:rPr>
              <a:t>Esta familia es elegible para recibir $880 del crédito fiscal por hijos y familias de Massachusetts y $4,400 del crédito fiscal federal por hijos. No cumplen con los requisitos para el EITC.</a:t>
            </a:r>
          </a:p>
        </p:txBody>
      </p:sp>
      <p:sp>
        <p:nvSpPr>
          <p:cNvPr id="8" name="Freeform 12">
            <a:extLst>
              <a:ext uri="{FF2B5EF4-FFF2-40B4-BE49-F238E27FC236}">
                <a16:creationId xmlns:a16="http://schemas.microsoft.com/office/drawing/2014/main" id="{BF3F3DDF-EC9E-B175-241E-39755595A7AA}"/>
              </a:ext>
            </a:extLst>
          </p:cNvPr>
          <p:cNvSpPr/>
          <p:nvPr/>
        </p:nvSpPr>
        <p:spPr>
          <a:xfrm>
            <a:off x="13368139" y="2362882"/>
            <a:ext cx="4324735" cy="7089730"/>
          </a:xfrm>
          <a:custGeom>
            <a:avLst/>
            <a:gdLst/>
            <a:ahLst/>
            <a:cxnLst/>
            <a:rect l="l" t="t" r="r" b="b"/>
            <a:pathLst>
              <a:path w="4324735" h="7089730">
                <a:moveTo>
                  <a:pt x="0" y="0"/>
                </a:moveTo>
                <a:lnTo>
                  <a:pt x="4324735" y="0"/>
                </a:lnTo>
                <a:lnTo>
                  <a:pt x="4324735" y="7089730"/>
                </a:lnTo>
                <a:lnTo>
                  <a:pt x="0" y="7089730"/>
                </a:lnTo>
                <a:lnTo>
                  <a:pt x="0" y="0"/>
                </a:lnTo>
                <a:close/>
              </a:path>
            </a:pathLst>
          </a:custGeom>
          <a:blipFill>
            <a:blip r:embed="rId2"/>
            <a:stretch>
              <a:fillRect/>
            </a:stretch>
          </a:blipFill>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f53db5-78a6-4806-b398-78f17bd2f6a5" xsi:nil="true"/>
    <lcf76f155ced4ddcb4097134ff3c332f xmlns="88fcee6e-f837-4f7a-8d52-014b0c2d3c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B12CAC8EF8B5419EB44AED640D3D9F" ma:contentTypeVersion="13" ma:contentTypeDescription="Create a new document." ma:contentTypeScope="" ma:versionID="cccf9fe411ed16827abe8efa2e5e4353">
  <xsd:schema xmlns:xsd="http://www.w3.org/2001/XMLSchema" xmlns:xs="http://www.w3.org/2001/XMLSchema" xmlns:p="http://schemas.microsoft.com/office/2006/metadata/properties" xmlns:ns2="88fcee6e-f837-4f7a-8d52-014b0c2d3ce5" xmlns:ns3="e5f53db5-78a6-4806-b398-78f17bd2f6a5" targetNamespace="http://schemas.microsoft.com/office/2006/metadata/properties" ma:root="true" ma:fieldsID="191d8eae1cd387d075ea509e48c051fd" ns2:_="" ns3:_="">
    <xsd:import namespace="88fcee6e-f837-4f7a-8d52-014b0c2d3ce5"/>
    <xsd:import namespace="e5f53db5-78a6-4806-b398-78f17bd2f6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cee6e-f837-4f7a-8d52-014b0c2d3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f53db5-78a6-4806-b398-78f17bd2f6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eb5fa5-9690-46cc-bdaf-5e362df88fc8}" ma:internalName="TaxCatchAll" ma:showField="CatchAllData" ma:web="e5f53db5-78a6-4806-b398-78f17bd2f6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9AF3C-B451-4098-8017-91DC41D49B76}">
  <ds:schemaRefs>
    <ds:schemaRef ds:uri="88fcee6e-f837-4f7a-8d52-014b0c2d3ce5"/>
    <ds:schemaRef ds:uri="e5f53db5-78a6-4806-b398-78f17bd2f6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6F695E-652F-4C77-A417-FBED2DA71B7D}">
  <ds:schemaRefs>
    <ds:schemaRef ds:uri="88fcee6e-f837-4f7a-8d52-014b0c2d3ce5"/>
    <ds:schemaRef ds:uri="e5f53db5-78a6-4806-b398-78f17bd2f6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2725E4-6B08-4651-B28B-26F173086B53}">
  <ds:schemaRefs>
    <ds:schemaRef ds:uri="http://schemas.microsoft.com/sharepoint/v3/contenttype/forms"/>
  </ds:schemaRefs>
</ds:datastoreItem>
</file>

<file path=docMetadata/LabelInfo.xml><?xml version="1.0" encoding="utf-8"?>
<clbl:labelList xmlns:clbl="http://schemas.microsoft.com/office/2020/mipLabelMetadata">
  <clbl:label id="{7ff12a0c-2791-49e2-8d6b-96e5d775c32f}" enabled="0" method="" siteId="{7ff12a0c-2791-49e2-8d6b-96e5d775c32f}" removed="1"/>
</clbl:labelList>
</file>

<file path=docProps/app.xml><?xml version="1.0" encoding="utf-8"?>
<Properties xmlns="http://schemas.openxmlformats.org/officeDocument/2006/extended-properties" xmlns:vt="http://schemas.openxmlformats.org/officeDocument/2006/docPropsVTypes">
  <Template>930 call - Tax Season 2026 - Healthy Families Tax Credits Coalition</Template>
  <TotalTime>1</TotalTime>
  <Words>1794</Words>
  <Application>Microsoft Office PowerPoint</Application>
  <PresentationFormat>Personalizado</PresentationFormat>
  <Paragraphs>143</Paragraphs>
  <Slides>17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Aptos</vt:lpstr>
      <vt:lpstr>Glacial Indifference Bold</vt:lpstr>
      <vt:lpstr>Arial,Sans-Serif</vt:lpstr>
      <vt:lpstr>Glacial Indifference</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Boston Medical Center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Ruemmele, Carley</dc:creator>
  <cp:lastModifiedBy>belen peñaloza</cp:lastModifiedBy>
  <cp:revision>79</cp:revision>
  <dcterms:created xsi:type="dcterms:W3CDTF">2026-01-23T21:12:37Z</dcterms:created>
  <dcterms:modified xsi:type="dcterms:W3CDTF">2026-01-29T17:04:09Z</dcterms:modified>
  <dc:identifier>DAG99QjWXhs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0x01010000B12CAC8EF8B5419EB44AED640D3D9F</vt:lpwstr>
  </property>
  <property fmtid="{D5CDD505-2E9C-101B-9397-08002B2CF9AE}" pid="3" name="MediaServiceImageTags">
    <vt:lpwstr/>
  </property>
</Properties>
</file>