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53" r:id="rId2"/>
  </p:sldMasterIdLst>
  <p:notesMasterIdLst>
    <p:notesMasterId r:id="rId21"/>
  </p:notesMasterIdLst>
  <p:handoutMasterIdLst>
    <p:handoutMasterId r:id="rId22"/>
  </p:handoutMasterIdLst>
  <p:sldIdLst>
    <p:sldId id="257" r:id="rId3"/>
    <p:sldId id="359" r:id="rId4"/>
    <p:sldId id="720" r:id="rId5"/>
    <p:sldId id="733" r:id="rId6"/>
    <p:sldId id="728" r:id="rId7"/>
    <p:sldId id="726" r:id="rId8"/>
    <p:sldId id="740" r:id="rId9"/>
    <p:sldId id="721" r:id="rId10"/>
    <p:sldId id="739" r:id="rId11"/>
    <p:sldId id="736" r:id="rId12"/>
    <p:sldId id="715" r:id="rId13"/>
    <p:sldId id="386" r:id="rId14"/>
    <p:sldId id="709" r:id="rId15"/>
    <p:sldId id="699" r:id="rId16"/>
    <p:sldId id="703" r:id="rId17"/>
    <p:sldId id="712" r:id="rId18"/>
    <p:sldId id="719" r:id="rId19"/>
    <p:sldId id="704"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3A682B-4FE4-1F21-A587-D014AFD0A859}" name="Henry, Arianne M (EHS)" initials="" userId="S::Arianne.M.Henry@mass.gov::ca456296-c955-4a12-b117-6912d5e022cf" providerId="AD"/>
  <p188:author id="{654E8458-8E50-4657-5496-AB32EFA09F3E}" name="Lake, Eliza (EHS)" initials="EL" userId="S::Eliza.Lake@mass.gov::177cb5b3-be3f-4e38-99c9-05196264a7df" providerId="AD"/>
  <p188:author id="{27051661-D1D7-BC06-753D-BEFBADA7A880}" name="Keller, Liza (EOHLC)" initials="EK" userId="S::Elizabeth.Keller@mass.gov::05fa8b27-7560-4d33-bc48-4d45f9180480" providerId="AD"/>
  <p188:author id="{C5528E6F-8EB3-1F15-9F8B-2DD786CEBF79}" name="Cohen, Gabriel R. (EHS)" initials="GC" userId="S::Gabriel.R.Cohen@mass.gov::e20ddc8d-0929-4427-8e44-0c6a2a0adacf" providerId="AD"/>
  <p188:author id="{FB01A670-7FB1-CD23-6604-D210DACD784D}" name="Graham, Sarah E (EHS)" initials="SG" userId="S::Sarah.E.Graham2@mass.gov::676d5f3f-0559-437b-b53a-c5c85b5770f7" providerId="AD"/>
  <p188:author id="{8BB92082-80D1-3FCD-B425-3D7BF608B30D}" name="Henry, Arianne M (EHS)" initials="H(" userId="S::arianne.m.henry@mass.gov::ca456296-c955-4a12-b117-6912d5e022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703"/>
    <a:srgbClr val="008F00"/>
    <a:srgbClr val="DF7E13"/>
    <a:srgbClr val="F0F0F0"/>
    <a:srgbClr val="FAD800"/>
    <a:srgbClr val="EDE600"/>
    <a:srgbClr val="ADD8E6"/>
    <a:srgbClr val="BAF1FF"/>
    <a:srgbClr val="91CDC9"/>
    <a:srgbClr val="DBB0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8363A3-8281-C8DC-1AD9-6471DFAF67D5}" v="12" dt="2026-01-21T01:48:53.496"/>
    <p1510:client id="{210C104A-226B-641B-506E-610B3D62180C}" v="237" dt="2026-01-20T21:56:09.560"/>
    <p1510:client id="{D45F1A9B-60A4-499B-885F-7A9E08994457}" v="452" dt="2026-01-20T21:23:25.4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 y="1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1/21/2026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1/21/2026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6CE18-115C-4760-5BC0-576F9D290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B755E-6821-9978-A199-F09FAD5DC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46A0DF-8C91-76F8-F859-455F5C18D805}"/>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5E0864A4-B2AA-B2A4-EFBC-D44584B10B05}"/>
              </a:ext>
            </a:extLst>
          </p:cNvPr>
          <p:cNvSpPr>
            <a:spLocks noGrp="1"/>
          </p:cNvSpPr>
          <p:nvPr>
            <p:ph type="sldNum" sz="quarter" idx="11"/>
          </p:nvPr>
        </p:nvSpPr>
        <p:spPr/>
        <p:txBody>
          <a:bodyPr/>
          <a:lstStyle/>
          <a:p>
            <a:fld id="{9B3A0E2F-76B9-417E-B0DC-AF868851F63D}" type="slidenum">
              <a:rPr lang="en-US" smtClean="0"/>
              <a:pPr/>
              <a:t>18</a:t>
            </a:fld>
            <a:endParaRPr lang="en-US"/>
          </a:p>
        </p:txBody>
      </p:sp>
    </p:spTree>
    <p:extLst>
      <p:ext uri="{BB962C8B-B14F-4D97-AF65-F5344CB8AC3E}">
        <p14:creationId xmlns:p14="http://schemas.microsoft.com/office/powerpoint/2010/main" val="2728253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71F65-97E7-750A-81FD-F866A48BA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FE405-5AEB-ED6E-9E01-3985C01241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6A421-315E-213D-B6D3-58378F4645C8}"/>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1748A832-AE64-0D45-D9AF-3559AD914FBE}"/>
              </a:ext>
            </a:extLst>
          </p:cNvPr>
          <p:cNvSpPr>
            <a:spLocks noGrp="1"/>
          </p:cNvSpPr>
          <p:nvPr>
            <p:ph type="sldNum" sz="quarter" idx="11"/>
          </p:nvPr>
        </p:nvSpPr>
        <p:spPr/>
        <p:txBody>
          <a:bodyPr/>
          <a:lstStyle/>
          <a:p>
            <a:fld id="{9B3A0E2F-76B9-417E-B0DC-AF868851F63D}" type="slidenum">
              <a:rPr lang="en-US" smtClean="0"/>
              <a:pPr/>
              <a:t>4</a:t>
            </a:fld>
            <a:endParaRPr lang="en-US"/>
          </a:p>
        </p:txBody>
      </p:sp>
    </p:spTree>
    <p:extLst>
      <p:ext uri="{BB962C8B-B14F-4D97-AF65-F5344CB8AC3E}">
        <p14:creationId xmlns:p14="http://schemas.microsoft.com/office/powerpoint/2010/main" val="3181100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3A0E2F-76B9-417E-B0DC-AF868851F63D}" type="slidenum">
              <a:rPr lang="en-US" smtClean="0"/>
              <a:pPr/>
              <a:t>6</a:t>
            </a:fld>
            <a:endParaRPr lang="en-US"/>
          </a:p>
        </p:txBody>
      </p:sp>
    </p:spTree>
    <p:extLst>
      <p:ext uri="{BB962C8B-B14F-4D97-AF65-F5344CB8AC3E}">
        <p14:creationId xmlns:p14="http://schemas.microsoft.com/office/powerpoint/2010/main" val="273513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2C06-DF04-9744-FADF-FB9A17C3E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71117E-3F2A-9F88-543E-98DB0EBB3A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465447-65BC-174F-254B-2B9D6147FB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4BDBA5-44BC-E0E8-DB61-FEB23C5F2D5D}"/>
              </a:ext>
            </a:extLst>
          </p:cNvPr>
          <p:cNvSpPr>
            <a:spLocks noGrp="1"/>
          </p:cNvSpPr>
          <p:nvPr>
            <p:ph type="sldNum" sz="quarter" idx="5"/>
          </p:nvPr>
        </p:nvSpPr>
        <p:spPr/>
        <p:txBody>
          <a:bodyPr/>
          <a:lstStyle/>
          <a:p>
            <a:fld id="{9B3A0E2F-76B9-417E-B0DC-AF868851F63D}" type="slidenum">
              <a:rPr lang="en-US" smtClean="0"/>
              <a:pPr/>
              <a:t>7</a:t>
            </a:fld>
            <a:endParaRPr lang="en-US"/>
          </a:p>
        </p:txBody>
      </p:sp>
    </p:spTree>
    <p:extLst>
      <p:ext uri="{BB962C8B-B14F-4D97-AF65-F5344CB8AC3E}">
        <p14:creationId xmlns:p14="http://schemas.microsoft.com/office/powerpoint/2010/main" val="1057017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44A6-F6C9-0F09-19A4-D6AC9C640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07BBC-4F68-1846-4FEE-95922DDF5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98265-6C98-3200-8AC4-765F3881E1C6}"/>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3EB056D2-6976-1043-1479-A987EA421609}"/>
              </a:ext>
            </a:extLst>
          </p:cNvPr>
          <p:cNvSpPr>
            <a:spLocks noGrp="1"/>
          </p:cNvSpPr>
          <p:nvPr>
            <p:ph type="sldNum" sz="quarter" idx="11"/>
          </p:nvPr>
        </p:nvSpPr>
        <p:spPr/>
        <p:txBody>
          <a:bodyPr/>
          <a:lstStyle/>
          <a:p>
            <a:fld id="{9B3A0E2F-76B9-417E-B0DC-AF868851F63D}" type="slidenum">
              <a:rPr lang="en-US" smtClean="0"/>
              <a:pPr/>
              <a:t>11</a:t>
            </a:fld>
            <a:endParaRPr lang="en-US"/>
          </a:p>
        </p:txBody>
      </p:sp>
    </p:spTree>
    <p:extLst>
      <p:ext uri="{BB962C8B-B14F-4D97-AF65-F5344CB8AC3E}">
        <p14:creationId xmlns:p14="http://schemas.microsoft.com/office/powerpoint/2010/main" val="16721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12</a:t>
            </a:fld>
            <a:endParaRPr lang="en-US"/>
          </a:p>
        </p:txBody>
      </p:sp>
    </p:spTree>
    <p:extLst>
      <p:ext uri="{BB962C8B-B14F-4D97-AF65-F5344CB8AC3E}">
        <p14:creationId xmlns:p14="http://schemas.microsoft.com/office/powerpoint/2010/main" val="4235102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we need to prioritize?</a:t>
            </a:r>
          </a:p>
          <a:p>
            <a:r>
              <a:rPr lang="en-US"/>
              <a:t>Are any missing?</a:t>
            </a:r>
          </a:p>
          <a:p>
            <a:r>
              <a:rPr lang="en-US"/>
              <a:t>Who creates problem statement?</a:t>
            </a:r>
          </a:p>
          <a:p>
            <a:endParaRPr lang="en-US"/>
          </a:p>
          <a:p>
            <a:r>
              <a:rPr lang="en-US"/>
              <a:t>What’s the data where is it coming from and then this creates the strategic plan report</a:t>
            </a:r>
          </a:p>
        </p:txBody>
      </p:sp>
      <p:sp>
        <p:nvSpPr>
          <p:cNvPr id="4" name="Slide Number Placeholder 3"/>
          <p:cNvSpPr>
            <a:spLocks noGrp="1"/>
          </p:cNvSpPr>
          <p:nvPr>
            <p:ph type="sldNum" sz="quarter" idx="5"/>
          </p:nvPr>
        </p:nvSpPr>
        <p:spPr/>
        <p:txBody>
          <a:bodyPr/>
          <a:lstStyle/>
          <a:p>
            <a:fld id="{9B3A0E2F-76B9-417E-B0DC-AF868851F63D}" type="slidenum">
              <a:rPr lang="en-US" smtClean="0"/>
              <a:pPr/>
              <a:t>16</a:t>
            </a:fld>
            <a:endParaRPr lang="en-US"/>
          </a:p>
        </p:txBody>
      </p:sp>
    </p:spTree>
    <p:extLst>
      <p:ext uri="{BB962C8B-B14F-4D97-AF65-F5344CB8AC3E}">
        <p14:creationId xmlns:p14="http://schemas.microsoft.com/office/powerpoint/2010/main" val="2111691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Rank in order 1-4 (1 being most, 4 being least)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Workgroup #1: Landscape and funding – Can you report back at next meeting (4 weeks); will provide compiled (aa) &amp; (bb)</a:t>
            </a:r>
          </a:p>
          <a:p>
            <a:endParaRPr lang="en-US"/>
          </a:p>
        </p:txBody>
      </p:sp>
      <p:sp>
        <p:nvSpPr>
          <p:cNvPr id="4" name="Slide Number Placeholder 3"/>
          <p:cNvSpPr>
            <a:spLocks noGrp="1"/>
          </p:cNvSpPr>
          <p:nvPr>
            <p:ph type="sldNum" sz="quarter" idx="5"/>
          </p:nvPr>
        </p:nvSpPr>
        <p:spPr/>
        <p:txBody>
          <a:bodyPr/>
          <a:lstStyle/>
          <a:p>
            <a:fld id="{9B3A0E2F-76B9-417E-B0DC-AF868851F63D}" type="slidenum">
              <a:rPr lang="en-US" smtClean="0"/>
              <a:pPr/>
              <a:t>17</a:t>
            </a:fld>
            <a:endParaRPr lang="en-US"/>
          </a:p>
        </p:txBody>
      </p:sp>
    </p:spTree>
    <p:extLst>
      <p:ext uri="{BB962C8B-B14F-4D97-AF65-F5344CB8AC3E}">
        <p14:creationId xmlns:p14="http://schemas.microsoft.com/office/powerpoint/2010/main" val="670313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3.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4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5.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24.xml"/><Relationship Id="rId7" Type="http://schemas.openxmlformats.org/officeDocument/2006/relationships/oleObject" Target="../embeddings/oleObject2.bin"/><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2.xml"/><Relationship Id="rId5" Type="http://schemas.openxmlformats.org/officeDocument/2006/relationships/tags" Target="../tags/tag26.xml"/><Relationship Id="rId10" Type="http://schemas.openxmlformats.org/officeDocument/2006/relationships/image" Target="../media/image7.png"/><Relationship Id="rId4" Type="http://schemas.openxmlformats.org/officeDocument/2006/relationships/tags" Target="../tags/tag25.xml"/><Relationship Id="rId9"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29.xml"/><Relationship Id="rId7" Type="http://schemas.openxmlformats.org/officeDocument/2006/relationships/oleObject" Target="../embeddings/oleObject2.bin"/><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Master" Target="../slideMasters/slideMaster2.xml"/><Relationship Id="rId5" Type="http://schemas.openxmlformats.org/officeDocument/2006/relationships/tags" Target="../tags/tag31.xml"/><Relationship Id="rId4" Type="http://schemas.openxmlformats.org/officeDocument/2006/relationships/tags" Target="../tags/tag30.xml"/><Relationship Id="rId9"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3.emf"/><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35.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3.em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3.emf"/><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4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416052" y="1514475"/>
            <a:ext cx="4079081"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4648867" y="1514475"/>
            <a:ext cx="4079081"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03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191" y="1588"/>
                        <a:ext cx="1191"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416052" y="6501670"/>
            <a:ext cx="5458396" cy="92333"/>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6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453535" y="65317"/>
            <a:ext cx="634479" cy="8457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FEA18E0-1522-4828-8480-B579AE6296EB}"/>
              </a:ext>
            </a:extLst>
          </p:cNvPr>
          <p:cNvSpPr/>
          <p:nvPr userDrawn="1"/>
        </p:nvSpPr>
        <p:spPr>
          <a:xfrm>
            <a:off x="1875902" y="6619653"/>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31813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0B8D04-682E-43A0-B0F9-92984890B061}"/>
              </a:ext>
            </a:extLst>
          </p:cNvPr>
          <p:cNvSpPr>
            <a:spLocks noGrp="1"/>
          </p:cNvSpPr>
          <p:nvPr>
            <p:ph idx="1"/>
          </p:nvPr>
        </p:nvSpPr>
        <p:spPr>
          <a:xfrm>
            <a:off x="628650" y="1293962"/>
            <a:ext cx="7886700" cy="4883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4">
            <a:extLst>
              <a:ext uri="{FF2B5EF4-FFF2-40B4-BE49-F238E27FC236}">
                <a16:creationId xmlns:a16="http://schemas.microsoft.com/office/drawing/2014/main" id="{3ED335DC-F84E-CC7A-DF16-21A5B6E54DAA}"/>
              </a:ext>
            </a:extLst>
          </p:cNvPr>
          <p:cNvSpPr>
            <a:spLocks noGrp="1"/>
          </p:cNvSpPr>
          <p:nvPr>
            <p:ph type="title"/>
          </p:nvPr>
        </p:nvSpPr>
        <p:spPr>
          <a:xfrm>
            <a:off x="104775" y="166487"/>
            <a:ext cx="7886700" cy="650875"/>
          </a:xfrm>
          <a:prstGeom prst="rect">
            <a:avLst/>
          </a:prstGeom>
        </p:spPr>
        <p:txBody>
          <a:bodyPr anchor="ctr"/>
          <a:lstStyle>
            <a:lvl1pPr>
              <a:defRPr sz="2100">
                <a:solidFill>
                  <a:schemeClr val="bg1"/>
                </a:solidFill>
              </a:defRPr>
            </a:lvl1pPr>
          </a:lstStyle>
          <a:p>
            <a:r>
              <a:rPr lang="en-US"/>
              <a:t>Click to edit Master title style</a:t>
            </a:r>
          </a:p>
        </p:txBody>
      </p:sp>
      <p:sp>
        <p:nvSpPr>
          <p:cNvPr id="5" name="Slide Number Placeholder 3">
            <a:extLst>
              <a:ext uri="{FF2B5EF4-FFF2-40B4-BE49-F238E27FC236}">
                <a16:creationId xmlns:a16="http://schemas.microsoft.com/office/drawing/2014/main" id="{106FF48C-67ED-ECED-D1B0-CEE24A07FAFC}"/>
              </a:ext>
            </a:extLst>
          </p:cNvPr>
          <p:cNvSpPr>
            <a:spLocks noGrp="1"/>
          </p:cNvSpPr>
          <p:nvPr>
            <p:ph type="sldNum" sz="quarter" idx="4"/>
          </p:nvPr>
        </p:nvSpPr>
        <p:spPr>
          <a:xfrm>
            <a:off x="6962775" y="6356351"/>
            <a:ext cx="2057400" cy="365125"/>
          </a:xfrm>
          <a:prstGeom prst="rect">
            <a:avLst/>
          </a:prstGeom>
        </p:spPr>
        <p:txBody>
          <a:bodyPr vert="horz" lIns="91440" tIns="45720" rIns="91440" bIns="45720" rtlCol="0" anchor="ctr"/>
          <a:lstStyle>
            <a:lvl1pPr algn="r">
              <a:defRPr sz="900">
                <a:solidFill>
                  <a:schemeClr val="bg1">
                    <a:lumMod val="65000"/>
                  </a:schemeClr>
                </a:solidFill>
                <a:latin typeface="Gill Sans MT" panose="020B0502020104020203" pitchFamily="34" charset="0"/>
              </a:defRPr>
            </a:lvl1pPr>
          </a:lstStyle>
          <a:p>
            <a:fld id="{25587240-FD87-41CB-9A0D-E147AFF8EA85}" type="slidenum">
              <a:rPr lang="en-US" smtClean="0"/>
              <a:pPr/>
              <a:t>‹#›</a:t>
            </a:fld>
            <a:endParaRPr lang="en-US"/>
          </a:p>
        </p:txBody>
      </p:sp>
      <p:sp>
        <p:nvSpPr>
          <p:cNvPr id="6" name="Footer Placeholder 2">
            <a:extLst>
              <a:ext uri="{FF2B5EF4-FFF2-40B4-BE49-F238E27FC236}">
                <a16:creationId xmlns:a16="http://schemas.microsoft.com/office/drawing/2014/main" id="{5ED8B51E-5D06-2B19-531C-85447ACA1B79}"/>
              </a:ext>
            </a:extLst>
          </p:cNvPr>
          <p:cNvSpPr>
            <a:spLocks noGrp="1"/>
          </p:cNvSpPr>
          <p:nvPr>
            <p:ph type="ftr" sz="quarter" idx="3"/>
          </p:nvPr>
        </p:nvSpPr>
        <p:spPr>
          <a:xfrm>
            <a:off x="3028950" y="6356351"/>
            <a:ext cx="3086100" cy="365125"/>
          </a:xfrm>
          <a:prstGeom prst="rect">
            <a:avLst/>
          </a:prstGeom>
        </p:spPr>
        <p:txBody>
          <a:bodyPr anchor="ctr"/>
          <a:lstStyle>
            <a:lvl1pPr algn="ctr">
              <a:defRPr sz="900">
                <a:solidFill>
                  <a:schemeClr val="bg1">
                    <a:lumMod val="65000"/>
                  </a:schemeClr>
                </a:solidFill>
                <a:latin typeface="Gill Sans MT" panose="020B0502020104020203" pitchFamily="34" charset="0"/>
              </a:defRPr>
            </a:lvl1pPr>
          </a:lstStyle>
          <a:p>
            <a:r>
              <a:rPr lang="en-US"/>
              <a:t>FOR INTERNAL USE ONLY</a:t>
            </a:r>
          </a:p>
        </p:txBody>
      </p:sp>
    </p:spTree>
    <p:extLst>
      <p:ext uri="{BB962C8B-B14F-4D97-AF65-F5344CB8AC3E}">
        <p14:creationId xmlns:p14="http://schemas.microsoft.com/office/powerpoint/2010/main" val="3553754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ght | 2-Line Title">
    <p:bg>
      <p:bgPr>
        <a:solidFill>
          <a:schemeClr val="bg1"/>
        </a:solidFill>
        <a:effectLst/>
      </p:bgPr>
    </p:bg>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D04C4116-BA97-9046-A0A5-0ACD8AFAC621}"/>
              </a:ext>
            </a:extLst>
          </p:cNvPr>
          <p:cNvSpPr>
            <a:spLocks noGrp="1"/>
          </p:cNvSpPr>
          <p:nvPr>
            <p:ph idx="1"/>
          </p:nvPr>
        </p:nvSpPr>
        <p:spPr>
          <a:xfrm>
            <a:off x="514351" y="1460661"/>
            <a:ext cx="8115299" cy="4482379"/>
          </a:xfrm>
          <a:prstGeom prst="rect">
            <a:avLst/>
          </a:prstGeom>
        </p:spPr>
        <p:txBody>
          <a:bodyPr vert="horz" lIns="0" tIns="0" rIns="0" bIns="0" rtlCol="0">
            <a:norm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395E23BD-5E45-2441-98DD-F31BDF7CC657}"/>
              </a:ext>
            </a:extLst>
          </p:cNvPr>
          <p:cNvSpPr>
            <a:spLocks noGrp="1"/>
          </p:cNvSpPr>
          <p:nvPr>
            <p:ph type="title" hasCustomPrompt="1"/>
          </p:nvPr>
        </p:nvSpPr>
        <p:spPr>
          <a:xfrm>
            <a:off x="514352" y="484485"/>
            <a:ext cx="8115299" cy="664797"/>
          </a:xfrm>
        </p:spPr>
        <p:txBody>
          <a:bodyPr/>
          <a:lstStyle>
            <a:lvl1pPr>
              <a:defRPr b="1" i="0"/>
            </a:lvl1pPr>
          </a:lstStyle>
          <a:p>
            <a:r>
              <a:rPr lang="en-US"/>
              <a:t>This slide has even more space for a two-line title.</a:t>
            </a:r>
            <a:br>
              <a:rPr lang="en-US"/>
            </a:br>
            <a:r>
              <a:rPr lang="en-US"/>
              <a:t>It would take up this much room.</a:t>
            </a:r>
          </a:p>
        </p:txBody>
      </p:sp>
    </p:spTree>
    <p:extLst>
      <p:ext uri="{BB962C8B-B14F-4D97-AF65-F5344CB8AC3E}">
        <p14:creationId xmlns:p14="http://schemas.microsoft.com/office/powerpoint/2010/main" val="27543566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39900" y="3048000"/>
            <a:ext cx="5664200" cy="762000"/>
          </a:xfrm>
        </p:spPr>
        <p:txBody>
          <a:bodyPr anchor="b"/>
          <a:lstStyle>
            <a:lvl1pPr algn="ctr">
              <a:defRPr sz="3200">
                <a:solidFill>
                  <a:schemeClr val="tx1"/>
                </a:solidFill>
                <a:latin typeface="+mj-lt"/>
                <a:cs typeface="Book Antiqua" pitchFamily="18" charset="0"/>
              </a:defRPr>
            </a:lvl1pPr>
          </a:lstStyle>
          <a:p>
            <a:r>
              <a:rPr lang="en-US"/>
              <a:t>Transition Slide</a:t>
            </a:r>
          </a:p>
        </p:txBody>
      </p:sp>
    </p:spTree>
    <p:extLst>
      <p:ext uri="{BB962C8B-B14F-4D97-AF65-F5344CB8AC3E}">
        <p14:creationId xmlns:p14="http://schemas.microsoft.com/office/powerpoint/2010/main" val="1270344901"/>
      </p:ext>
    </p:extLst>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buClr>
                <a:schemeClr val="tx2"/>
              </a:buClr>
              <a:defRPr sz="2400">
                <a:solidFill>
                  <a:schemeClr val="tx1"/>
                </a:solidFill>
              </a:defRPr>
            </a:lvl1pPr>
            <a:lvl2pPr>
              <a:buClr>
                <a:srgbClr val="003366"/>
              </a:buCl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000500" cy="5181600"/>
          </a:xfrm>
        </p:spPr>
        <p:txBody>
          <a:bodyPr/>
          <a:lstStyle>
            <a:lvl1pPr>
              <a:buClr>
                <a:srgbClr val="003366"/>
              </a:buClr>
              <a:defRPr sz="2400">
                <a:solidFill>
                  <a:schemeClr val="tx1"/>
                </a:solidFill>
                <a:latin typeface="+mj-lt"/>
              </a:defRPr>
            </a:lvl1pPr>
            <a:lvl2pPr>
              <a:buClr>
                <a:srgbClr val="003366"/>
              </a:buClr>
              <a:defRPr sz="2000">
                <a:solidFill>
                  <a:schemeClr val="tx1"/>
                </a:solidFill>
                <a:latin typeface="+mj-lt"/>
              </a:defRPr>
            </a:lvl2pPr>
            <a:lvl3pPr>
              <a:defRPr sz="1800">
                <a:solidFill>
                  <a:schemeClr val="tx1"/>
                </a:solidFill>
                <a:latin typeface="+mj-lt"/>
              </a:defRPr>
            </a:lvl3pPr>
            <a:lvl4pPr>
              <a:defRPr sz="1600">
                <a:solidFill>
                  <a:schemeClr val="tx1"/>
                </a:solidFill>
                <a:latin typeface="+mj-lt"/>
              </a:defRPr>
            </a:lvl4pPr>
            <a:lvl5pPr>
              <a:defRPr sz="1600">
                <a:solidFill>
                  <a:schemeClr val="tx1"/>
                </a:solidFill>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5458968"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Bef>
                <a:spcPts val="225"/>
              </a:spcBef>
              <a:spcAft>
                <a:spcPts val="225"/>
              </a:spcAft>
            </a:pPr>
            <a:endParaRPr lang="en-US" sz="12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33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413101" y="5187276"/>
            <a:ext cx="4630484" cy="16158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050" dirty="0">
                <a:solidFill>
                  <a:schemeClr val="accent1"/>
                </a:solidFill>
              </a:defRPr>
            </a:lvl1pPr>
          </a:lstStyle>
          <a:p>
            <a:pPr marL="171450" lvl="0" indent="-17145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413956" y="4769668"/>
            <a:ext cx="4630484"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500" dirty="0">
                <a:solidFill>
                  <a:schemeClr val="accent1"/>
                </a:solidFill>
              </a:defRPr>
            </a:lvl1pPr>
          </a:lstStyle>
          <a:p>
            <a:pPr marL="171450" lvl="0" indent="-17145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413956" y="3632959"/>
            <a:ext cx="4630484" cy="101566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3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5458968" y="0"/>
            <a:ext cx="3685032" cy="6858000"/>
          </a:xfrm>
          <a:prstGeom prst="rect">
            <a:avLst/>
          </a:prstGeom>
        </p:spPr>
      </p:pic>
      <p:sp>
        <p:nvSpPr>
          <p:cNvPr id="9" name="Rectangle 8">
            <a:extLst>
              <a:ext uri="{FF2B5EF4-FFF2-40B4-BE49-F238E27FC236}">
                <a16:creationId xmlns:a16="http://schemas.microsoft.com/office/drawing/2014/main" id="{4EBEE662-E0B9-4C09-C8E8-14A38A24A3E8}"/>
              </a:ext>
            </a:extLst>
          </p:cNvPr>
          <p:cNvSpPr/>
          <p:nvPr userDrawn="1"/>
        </p:nvSpPr>
        <p:spPr>
          <a:xfrm>
            <a:off x="447" y="6647645"/>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443948" y="895740"/>
            <a:ext cx="1014845"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1658515"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1848020" y="1100361"/>
            <a:ext cx="2834175" cy="326823"/>
          </a:xfrm>
          <a:prstGeom prst="rect">
            <a:avLst/>
          </a:prstGeom>
          <a:ln w="6350">
            <a:noFill/>
            <a:miter lim="800000"/>
          </a:ln>
        </p:spPr>
        <p:txBody>
          <a:bodyPr vert="horz" wrap="none" lIns="0" tIns="0" rIns="0" bIns="0" rtlCol="0">
            <a:noAutofit/>
          </a:bodyPr>
          <a:lstStyle/>
          <a:p>
            <a:pPr algn="l">
              <a:spcBef>
                <a:spcPts val="225"/>
              </a:spcBef>
              <a:spcAft>
                <a:spcPts val="225"/>
              </a:spcAft>
              <a:buNone/>
            </a:pPr>
            <a:r>
              <a:rPr lang="en-US" sz="15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1858238" y="1503684"/>
            <a:ext cx="3121091"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200" b="1">
                <a:solidFill>
                  <a:schemeClr val="accent1"/>
                </a:solidFill>
              </a:rPr>
              <a:t>Executive Office for </a:t>
            </a:r>
          </a:p>
          <a:p>
            <a:pPr algn="l">
              <a:spcBef>
                <a:spcPts val="0"/>
              </a:spcBef>
              <a:spcAft>
                <a:spcPts val="0"/>
              </a:spcAft>
              <a:buNone/>
            </a:pPr>
            <a:r>
              <a:rPr lang="en-US" sz="1200" b="1">
                <a:solidFill>
                  <a:schemeClr val="accent1"/>
                </a:solidFill>
              </a:rPr>
              <a:t>Administration and Finance</a:t>
            </a:r>
          </a:p>
        </p:txBody>
      </p:sp>
    </p:spTree>
    <p:extLst>
      <p:ext uri="{BB962C8B-B14F-4D97-AF65-F5344CB8AC3E}">
        <p14:creationId xmlns:p14="http://schemas.microsoft.com/office/powerpoint/2010/main" val="3140365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9143553"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Bef>
                <a:spcPts val="225"/>
              </a:spcBef>
              <a:spcAft>
                <a:spcPts val="225"/>
              </a:spcAft>
            </a:pPr>
            <a:endParaRPr lang="en-US" sz="120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191" y="1588"/>
                        <a:ext cx="1191"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33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170447" y="3454055"/>
            <a:ext cx="6136131"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500" dirty="0">
                <a:solidFill>
                  <a:schemeClr val="accent1"/>
                </a:solidFill>
              </a:defRPr>
            </a:lvl1pPr>
          </a:lstStyle>
          <a:p>
            <a:pPr marL="171450" lvl="0" indent="-17145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170447" y="2825178"/>
            <a:ext cx="6136131" cy="50783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3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73968" y="2305359"/>
            <a:ext cx="1333534"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
        <p:nvSpPr>
          <p:cNvPr id="5" name="Rectangle 4">
            <a:extLst>
              <a:ext uri="{FF2B5EF4-FFF2-40B4-BE49-F238E27FC236}">
                <a16:creationId xmlns:a16="http://schemas.microsoft.com/office/drawing/2014/main" id="{269F6AF4-BB84-D52F-3854-7EB18558F688}"/>
              </a:ext>
            </a:extLst>
          </p:cNvPr>
          <p:cNvSpPr/>
          <p:nvPr userDrawn="1"/>
        </p:nvSpPr>
        <p:spPr>
          <a:xfrm>
            <a:off x="447" y="6684968"/>
            <a:ext cx="5426120" cy="184666"/>
          </a:xfrm>
          <a:prstGeom prst="rect">
            <a:avLst/>
          </a:prstGeom>
        </p:spPr>
        <p:txBody>
          <a:bodyPr wrap="square">
            <a:spAutoFit/>
          </a:bodyPr>
          <a:lstStyle/>
          <a:p>
            <a:pPr algn="ctr"/>
            <a:r>
              <a:rPr lang="en-US" sz="600">
                <a:solidFill>
                  <a:schemeClr val="bg1"/>
                </a:solidFill>
                <a:effectLst/>
                <a:latin typeface="+mn-lt"/>
              </a:rPr>
              <a:t>DRAFT: FOR POLICY DEVELOPMENT PURPOSES</a:t>
            </a:r>
          </a:p>
        </p:txBody>
      </p:sp>
      <p:sp>
        <p:nvSpPr>
          <p:cNvPr id="6" name="Rectangle 5">
            <a:extLst>
              <a:ext uri="{FF2B5EF4-FFF2-40B4-BE49-F238E27FC236}">
                <a16:creationId xmlns:a16="http://schemas.microsoft.com/office/drawing/2014/main" id="{B102EEAA-71BC-15B9-43A5-559F052B0116}"/>
              </a:ext>
            </a:extLst>
          </p:cNvPr>
          <p:cNvSpPr/>
          <p:nvPr userDrawn="1"/>
        </p:nvSpPr>
        <p:spPr>
          <a:xfrm>
            <a:off x="1875902" y="6628984"/>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1966425"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1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4206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433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25"/>
              </a:spcBef>
              <a:spcAft>
                <a:spcPts val="225"/>
              </a:spcAft>
            </a:pPr>
            <a:endParaRPr lang="en-US" sz="1875"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416052" y="6498755"/>
            <a:ext cx="5458396"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600"/>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18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415528" y="1514475"/>
            <a:ext cx="8311896"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415528" y="1101338"/>
            <a:ext cx="8311896"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8787458" y="6648219"/>
            <a:ext cx="244126" cy="103875"/>
          </a:xfrm>
          <a:prstGeom prst="rect">
            <a:avLst/>
          </a:prstGeom>
          <a:noFill/>
          <a:ln w="9525" algn="ctr">
            <a:noFill/>
            <a:miter lim="800000"/>
            <a:headEnd/>
            <a:tailEnd/>
          </a:ln>
          <a:effectLst/>
        </p:spPr>
        <p:txBody>
          <a:bodyPr wrap="square" lIns="0" tIns="0" rIns="0" bIns="0" anchor="b">
            <a:spAutoFit/>
          </a:bodyPr>
          <a:lstStyle/>
          <a:p>
            <a:pPr algn="r" defTabSz="458058" fontAlgn="auto">
              <a:spcBef>
                <a:spcPts val="0"/>
              </a:spcBef>
              <a:spcAft>
                <a:spcPts val="0"/>
              </a:spcAft>
              <a:defRPr/>
            </a:pPr>
            <a:fld id="{4ABDCABE-3F10-B64C-92F1-862014417034}" type="slidenum">
              <a:rPr lang="en-US" sz="675" b="0" smtClean="0">
                <a:solidFill>
                  <a:schemeClr val="tx1"/>
                </a:solidFill>
                <a:latin typeface="+mn-lt"/>
                <a:ea typeface="+mn-ea"/>
                <a:cs typeface="Arial" panose="020B0604020202020204" pitchFamily="34" charset="0"/>
              </a:rPr>
              <a:pPr algn="r" defTabSz="458058" fontAlgn="auto">
                <a:spcBef>
                  <a:spcPts val="0"/>
                </a:spcBef>
                <a:spcAft>
                  <a:spcPts val="0"/>
                </a:spcAft>
                <a:defRPr/>
              </a:pPr>
              <a:t>‹#›</a:t>
            </a:fld>
            <a:endParaRPr lang="en-US" sz="675"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08825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7.xml"/><Relationship Id="rId21" Type="http://schemas.openxmlformats.org/officeDocument/2006/relationships/tags" Target="../tags/tag13.xml"/><Relationship Id="rId7" Type="http://schemas.openxmlformats.org/officeDocument/2006/relationships/slideLayout" Target="../slideLayouts/slideLayout11.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6.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tags" Target="../tags/tag21.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ags" Target="../tags/tag3.xml"/><Relationship Id="rId24" Type="http://schemas.openxmlformats.org/officeDocument/2006/relationships/tags" Target="../tags/tag16.xml"/><Relationship Id="rId32" Type="http://schemas.openxmlformats.org/officeDocument/2006/relationships/image" Target="../media/image4.png"/><Relationship Id="rId5" Type="http://schemas.openxmlformats.org/officeDocument/2006/relationships/slideLayout" Target="../slideLayouts/slideLayout9.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tags" Target="../tags/tag20.xml"/><Relationship Id="rId10" Type="http://schemas.openxmlformats.org/officeDocument/2006/relationships/theme" Target="../theme/theme2.xml"/><Relationship Id="rId19" Type="http://schemas.openxmlformats.org/officeDocument/2006/relationships/tags" Target="../tags/tag11.xml"/><Relationship Id="rId31" Type="http://schemas.openxmlformats.org/officeDocument/2006/relationships/image" Target="../media/image3.emf"/><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8"/>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9">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a:solidFill>
                <a:srgbClr val="000000"/>
              </a:solidFill>
            </a:endParaRPr>
          </a:p>
        </p:txBody>
      </p:sp>
      <p:sp>
        <p:nvSpPr>
          <p:cNvPr id="3198987" name="AcnSubjectTitle_ID_3198987" hidden="1"/>
          <p:cNvSpPr txBox="1">
            <a:spLocks noChangeArrowheads="1"/>
          </p:cNvSpPr>
          <p:nvPr>
            <p:custDataLst>
              <p:tags r:id="rId6"/>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7"/>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5" r:id="rId3"/>
    <p:sldLayoutId id="2147483666" r:id="rId4"/>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mj-lt"/>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mj-lt"/>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mj-lt"/>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30" imgW="413" imgH="416" progId="TCLayout.ActiveDocument.1">
                  <p:embed/>
                </p:oleObj>
              </mc:Choice>
              <mc:Fallback>
                <p:oleObj name="think-cell Slide" r:id="rId30"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1"/>
                      <a:stretch>
                        <a:fillRect/>
                      </a:stretch>
                    </p:blipFill>
                    <p:spPr>
                      <a:xfrm>
                        <a:off x="1191" y="1588"/>
                        <a:ext cx="1191"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9144000" cy="1003952"/>
          </a:xfrm>
          <a:prstGeom prst="rect">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2"/>
            </p:custDataLst>
          </p:nvPr>
        </p:nvSpPr>
        <p:spPr>
          <a:xfrm>
            <a:off x="415479" y="6278401"/>
            <a:ext cx="5458968"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sz="600"/>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3"/>
            </p:custDataLst>
          </p:nvPr>
        </p:nvSpPr>
        <p:spPr>
          <a:xfrm>
            <a:off x="416052" y="172212"/>
            <a:ext cx="7951814"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9142857"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416052" y="1411266"/>
            <a:ext cx="337833" cy="92333"/>
          </a:xfrm>
          <a:prstGeom prst="rect">
            <a:avLst/>
          </a:prstGeom>
          <a:noFill/>
          <a:ln w="6350">
            <a:noFill/>
            <a:miter lim="800000"/>
          </a:ln>
        </p:spPr>
        <p:txBody>
          <a:bodyPr vert="horz" wrap="square" lIns="0" tIns="0" rIns="0" bIns="0" rtlCol="0">
            <a:spAutoFit/>
          </a:bodyPr>
          <a:lstStyle>
            <a:defPPr>
              <a:defRPr lang="en-US"/>
            </a:defPPr>
            <a:lvl1pPr>
              <a:spcBef>
                <a:spcPts val="300"/>
              </a:spcBef>
              <a:spcAft>
                <a:spcPts val="300"/>
              </a:spcAft>
              <a:buNone/>
              <a:defRPr sz="800" b="1" cap="all" baseline="0"/>
            </a:lvl1pPr>
          </a:lstStyle>
          <a:p>
            <a:pPr lvl="0"/>
            <a:r>
              <a:rPr lang="en-US" sz="60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4"/>
            </p:custDataLst>
          </p:nvPr>
        </p:nvSpPr>
        <p:spPr>
          <a:xfrm>
            <a:off x="4490804" y="2170801"/>
            <a:ext cx="2286940" cy="446276"/>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200"/>
              <a:t>Above Chart Exhibit Title</a:t>
            </a:r>
          </a:p>
          <a:p>
            <a:pPr lvl="0"/>
            <a:r>
              <a:rPr lang="en-US" sz="1200"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416053" y="2170800"/>
            <a:ext cx="1863491" cy="264687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7737978" y="3150223"/>
            <a:ext cx="98997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8016237" y="1145373"/>
            <a:ext cx="711712"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5"/>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6"/>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7"/>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8"/>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9"/>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8036101" y="4381500"/>
            <a:ext cx="691847"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05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450"/>
                </a:spcAft>
              </a:pPr>
              <a:r>
                <a:rPr lang="en-US" sz="1050"/>
                <a:t>Legend</a:t>
              </a:r>
            </a:p>
          </p:txBody>
        </p:sp>
      </p:grpSp>
      <p:sp>
        <p:nvSpPr>
          <p:cNvPr id="148" name="Rectangle 147">
            <a:extLst>
              <a:ext uri="{FF2B5EF4-FFF2-40B4-BE49-F238E27FC236}">
                <a16:creationId xmlns:a16="http://schemas.microsoft.com/office/drawing/2014/main" id="{11B4D979-C237-4C6B-ADEE-D04E43A8AF79}"/>
              </a:ext>
            </a:extLst>
          </p:cNvPr>
          <p:cNvSpPr/>
          <p:nvPr userDrawn="1"/>
        </p:nvSpPr>
        <p:spPr>
          <a:xfrm>
            <a:off x="1875902" y="6647645"/>
            <a:ext cx="5426120" cy="207749"/>
          </a:xfrm>
          <a:prstGeom prst="rect">
            <a:avLst/>
          </a:prstGeom>
        </p:spPr>
        <p:txBody>
          <a:bodyPr wrap="square">
            <a:spAutoFit/>
          </a:bodyPr>
          <a:lstStyle/>
          <a:p>
            <a:pPr algn="ctr"/>
            <a:r>
              <a:rPr lang="en-US" sz="750">
                <a:solidFill>
                  <a:schemeClr val="tx1"/>
                </a:solidFill>
                <a:effectLst/>
                <a:latin typeface="+mn-lt"/>
              </a:rPr>
              <a:t>CONFIDENTIAL DRAFT: FOR POLICY DEVELOPMENT PURPOSES</a:t>
            </a:r>
          </a:p>
        </p:txBody>
      </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8436220" y="76430"/>
            <a:ext cx="639785" cy="853391"/>
          </a:xfrm>
          <a:prstGeom prst="rect">
            <a:avLst/>
          </a:prstGeom>
        </p:spPr>
      </p:pic>
    </p:spTree>
    <p:extLst>
      <p:ext uri="{BB962C8B-B14F-4D97-AF65-F5344CB8AC3E}">
        <p14:creationId xmlns:p14="http://schemas.microsoft.com/office/powerpoint/2010/main" val="206152910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hf sldNum="0" hdr="0" ftr="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userDrawn="1">
          <p15:clr>
            <a:srgbClr val="5ACBF0"/>
          </p15:clr>
        </p15:guide>
        <p15:guide id="3" orient="horz" pos="3912" userDrawn="1">
          <p15:clr>
            <a:srgbClr val="5ACBF0"/>
          </p15:clr>
        </p15:guide>
        <p15:guide id="4" orient="horz" pos="1176"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malegislature.gov/Budget/FinalBudget#:~:text=special%20commission%20which%20shall%20consist%20of,office%20of%20health%20and%20human%20service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mass.gov/doc/2026-30-eec-strategic-action-plan/download" TargetMode="External"/><Relationship Id="rId2" Type="http://schemas.openxmlformats.org/officeDocument/2006/relationships/hyperlink" Target="https://www.mass.gov/doc/mova-2021-2024-full-strategic-plan/download" TargetMode="External"/><Relationship Id="rId1" Type="http://schemas.openxmlformats.org/officeDocument/2006/relationships/slideLayout" Target="../slideLayouts/slideLayout4.xml"/><Relationship Id="rId6" Type="http://schemas.openxmlformats.org/officeDocument/2006/relationships/hyperlink" Target="https://malegislature.gov/Bills/194/SD3122.pdf" TargetMode="External"/><Relationship Id="rId5" Type="http://schemas.openxmlformats.org/officeDocument/2006/relationships/hyperlink" Target="https://www.mass.gov/doc/special-commission-on-state-institutions-overview-and-recommendations/download" TargetMode="External"/><Relationship Id="rId4" Type="http://schemas.openxmlformats.org/officeDocument/2006/relationships/hyperlink" Target="https://www.mahealthconnector.org/about/strategic-pla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a:solidFill>
                <a:srgbClr val="FFFFFF"/>
              </a:solidFill>
              <a:latin typeface="Arial" panose="020B0604020202020204" pitchFamily="34" charset="0"/>
              <a:cs typeface="Arial" panose="020B0604020202020204" pitchFamily="34" charset="0"/>
            </a:endParaRPr>
          </a:p>
        </p:txBody>
      </p:sp>
      <p:sp>
        <p:nvSpPr>
          <p:cNvPr id="31746" name="Rectangle 3"/>
          <p:cNvSpPr>
            <a:spLocks noChangeArrowheads="1"/>
          </p:cNvSpPr>
          <p:nvPr/>
        </p:nvSpPr>
        <p:spPr bwMode="white">
          <a:xfrm>
            <a:off x="971550" y="847725"/>
            <a:ext cx="60198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Arial" panose="020B0604020202020204" pitchFamily="34" charset="0"/>
                <a:cs typeface="Arial" panose="020B0604020202020204" pitchFamily="34" charset="0"/>
              </a:rPr>
              <a:t>Special Commission on Access to Behavioral Health Services for Children and Families</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latin typeface="Arial" panose="020B0604020202020204" pitchFamily="34" charset="0"/>
                <a:cs typeface="Arial" panose="020B0604020202020204" pitchFamily="34" charset="0"/>
              </a:rPr>
              <a:pPr fontAlgn="base">
                <a:spcAft>
                  <a:spcPct val="0"/>
                </a:spcAft>
                <a:defRPr/>
              </a:pPr>
              <a:t>1</a:t>
            </a:fld>
            <a:endParaRPr lang="en-US">
              <a:latin typeface="Arial" panose="020B0604020202020204" pitchFamily="34" charset="0"/>
              <a:cs typeface="Arial" panose="020B0604020202020204" pitchFamily="34" charset="0"/>
            </a:endParaRPr>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anose="020B0604020202020204" pitchFamily="34" charset="0"/>
              <a:cs typeface="Arial" panose="020B0604020202020204" pitchFamily="34" charset="0"/>
            </a:endParaRPr>
          </a:p>
        </p:txBody>
      </p:sp>
      <p:sp>
        <p:nvSpPr>
          <p:cNvPr id="10" name="TextBox 9"/>
          <p:cNvSpPr txBox="1"/>
          <p:nvPr/>
        </p:nvSpPr>
        <p:spPr>
          <a:xfrm>
            <a:off x="203200" y="3429000"/>
            <a:ext cx="8737600" cy="3046988"/>
          </a:xfrm>
          <a:prstGeom prst="rect">
            <a:avLst/>
          </a:prstGeom>
          <a:noFill/>
        </p:spPr>
        <p:txBody>
          <a:bodyPr lIns="91440" tIns="45720" rIns="91440" bIns="45720" anchor="t">
            <a:spAutoFit/>
          </a:bodyPr>
          <a:lstStyle/>
          <a:p>
            <a:pPr algn="ctr" fontAlgn="base">
              <a:spcBef>
                <a:spcPct val="0"/>
              </a:spcBef>
              <a:spcAft>
                <a:spcPct val="0"/>
              </a:spcAft>
              <a:defRPr/>
            </a:pPr>
            <a:endParaRPr lang="en-US" sz="1600" b="1" i="1" dirty="0">
              <a:solidFill>
                <a:schemeClr val="tx2"/>
              </a:solidFill>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Amy Rosenthal, MPH, MPA</a:t>
            </a:r>
          </a:p>
          <a:p>
            <a:pPr algn="ctr" fontAlgn="base">
              <a:spcBef>
                <a:spcPct val="0"/>
              </a:spcBef>
              <a:spcAft>
                <a:spcPct val="0"/>
              </a:spcAft>
              <a:defRPr/>
            </a:pPr>
            <a:r>
              <a:rPr lang="en-US" sz="2400" b="1" dirty="0">
                <a:latin typeface="Arial"/>
                <a:ea typeface="Calibri"/>
                <a:cs typeface="Arial"/>
              </a:rPr>
              <a:t>Undersecretary for Health</a:t>
            </a:r>
          </a:p>
          <a:p>
            <a:pPr algn="ctr" fontAlgn="base">
              <a:spcBef>
                <a:spcPct val="0"/>
              </a:spcBef>
              <a:spcAft>
                <a:spcPct val="0"/>
              </a:spcAft>
              <a:defRPr/>
            </a:pPr>
            <a:r>
              <a:rPr lang="en-US" sz="2400" b="1" dirty="0">
                <a:latin typeface="Arial"/>
                <a:ea typeface="Calibri"/>
                <a:cs typeface="Arial"/>
              </a:rPr>
              <a:t>Executive Office of Health and Human Services</a:t>
            </a:r>
          </a:p>
          <a:p>
            <a:pPr algn="ctr" fontAlgn="base">
              <a:spcBef>
                <a:spcPct val="0"/>
              </a:spcBef>
              <a:spcAft>
                <a:spcPct val="0"/>
              </a:spcAft>
              <a:defRPr/>
            </a:pPr>
            <a:endParaRPr lang="en-US" sz="1600" b="1"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January 21, 2026</a:t>
            </a:r>
          </a:p>
          <a:p>
            <a:pPr algn="ctr" fontAlgn="base">
              <a:spcBef>
                <a:spcPct val="0"/>
              </a:spcBef>
              <a:spcAft>
                <a:spcPct val="0"/>
              </a:spcAft>
              <a:defRPr/>
            </a:pPr>
            <a:r>
              <a:rPr lang="en-US" sz="2400" b="1" dirty="0">
                <a:latin typeface="Arial"/>
                <a:ea typeface="Calibri"/>
                <a:cs typeface="Arial"/>
              </a:rPr>
              <a:t>9:30 - 11:00 am</a:t>
            </a:r>
          </a:p>
          <a:p>
            <a:pPr algn="ctr" fontAlgn="base">
              <a:spcBef>
                <a:spcPct val="0"/>
              </a:spcBef>
              <a:spcAft>
                <a:spcPct val="0"/>
              </a:spcAft>
              <a:defRPr/>
            </a:pPr>
            <a:endParaRPr lang="en-US" sz="1600" b="1"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400" b="1" dirty="0">
                <a:latin typeface="Arial"/>
                <a:ea typeface="Calibri"/>
                <a:cs typeface="Arial"/>
              </a:rPr>
              <a:t>Virtual / Zoom</a:t>
            </a:r>
          </a:p>
        </p:txBody>
      </p:sp>
    </p:spTree>
    <p:extLst>
      <p:ext uri="{BB962C8B-B14F-4D97-AF65-F5344CB8AC3E}">
        <p14:creationId xmlns:p14="http://schemas.microsoft.com/office/powerpoint/2010/main" val="19694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82557-8A7E-6940-9040-7F593EF71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FE47D7-9591-B1B8-DF26-C0B0085BE9D6}"/>
              </a:ext>
            </a:extLst>
          </p:cNvPr>
          <p:cNvSpPr>
            <a:spLocks noGrp="1"/>
          </p:cNvSpPr>
          <p:nvPr>
            <p:ph type="title"/>
          </p:nvPr>
        </p:nvSpPr>
        <p:spPr>
          <a:xfrm>
            <a:off x="1739900" y="3047999"/>
            <a:ext cx="5664200" cy="1190625"/>
          </a:xfrm>
        </p:spPr>
        <p:txBody>
          <a:bodyPr/>
          <a:lstStyle/>
          <a:p>
            <a:pPr algn="ctr"/>
            <a:r>
              <a:rPr lang="en-US" sz="4000">
                <a:solidFill>
                  <a:srgbClr val="003366"/>
                </a:solidFill>
                <a:latin typeface="Arial" panose="020B0604020202020204" pitchFamily="34" charset="0"/>
                <a:cs typeface="Arial" panose="020B0604020202020204" pitchFamily="34" charset="0"/>
              </a:rPr>
              <a:t>Upcoming Work &amp; Schedule</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11048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E307B-C3E7-2C44-ED59-31755672056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03B903F-2C22-02CB-21D1-09E3AB63035E}"/>
              </a:ext>
            </a:extLst>
          </p:cNvPr>
          <p:cNvGraphicFramePr>
            <a:graphicFrameLocks noGrp="1"/>
          </p:cNvGraphicFramePr>
          <p:nvPr>
            <p:extLst>
              <p:ext uri="{D42A27DB-BD31-4B8C-83A1-F6EECF244321}">
                <p14:modId xmlns:p14="http://schemas.microsoft.com/office/powerpoint/2010/main" val="1088439094"/>
              </p:ext>
            </p:extLst>
          </p:nvPr>
        </p:nvGraphicFramePr>
        <p:xfrm>
          <a:off x="92112" y="1101840"/>
          <a:ext cx="8959776" cy="4750182"/>
        </p:xfrm>
        <a:graphic>
          <a:graphicData uri="http://schemas.openxmlformats.org/drawingml/2006/table">
            <a:tbl>
              <a:tblPr firstRow="1" bandRow="1">
                <a:tableStyleId>{2A488322-F2BA-4B5B-9748-0D474271808F}</a:tableStyleId>
              </a:tblPr>
              <a:tblGrid>
                <a:gridCol w="1134723">
                  <a:extLst>
                    <a:ext uri="{9D8B030D-6E8A-4147-A177-3AD203B41FA5}">
                      <a16:colId xmlns:a16="http://schemas.microsoft.com/office/drawing/2014/main" val="20000"/>
                    </a:ext>
                  </a:extLst>
                </a:gridCol>
                <a:gridCol w="7825053">
                  <a:extLst>
                    <a:ext uri="{9D8B030D-6E8A-4147-A177-3AD203B41FA5}">
                      <a16:colId xmlns:a16="http://schemas.microsoft.com/office/drawing/2014/main" val="330616325"/>
                    </a:ext>
                  </a:extLst>
                </a:gridCol>
              </a:tblGrid>
              <a:tr h="484632">
                <a:tc>
                  <a:txBody>
                    <a:bodyPr/>
                    <a:lstStyle/>
                    <a:p>
                      <a:pPr marL="112395" indent="0" algn="l"/>
                      <a:r>
                        <a:rPr lang="en-US" sz="1800" dirty="0">
                          <a:latin typeface="Arial" panose="020B0604020202020204" pitchFamily="34" charset="0"/>
                          <a:cs typeface="Arial" panose="020B060402020202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lgn="l"/>
                      <a:r>
                        <a:rPr lang="en-US" sz="1800">
                          <a:latin typeface="Arial" panose="020B0604020202020204" pitchFamily="34" charset="0"/>
                          <a:cs typeface="Arial" panose="020B0604020202020204" pitchFamily="34" charset="0"/>
                        </a:rPr>
                        <a:t>Proposed Tasks for Discussion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Jan</a:t>
                      </a: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21</a:t>
                      </a:r>
                    </a:p>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(Today)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Review of additional reports/speakers from 12/17</a:t>
                      </a:r>
                      <a:endPar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Review of Workgroup initial findings: Landscape and Funding (charges aa and dd) </a:t>
                      </a:r>
                      <a:endPar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Additional</a:t>
                      </a: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recommendations for policy recommendation sources- either reports or speakers </a:t>
                      </a:r>
                      <a:endParaRPr kumimoji="0" lang="en-US" sz="1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547665"/>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Feb</a:t>
                      </a: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ct val="100000"/>
                        </a:lnSpc>
                        <a:spcBef>
                          <a:spcPts val="0"/>
                        </a:spcBef>
                        <a:spcAft>
                          <a:spcPts val="300"/>
                        </a:spcAft>
                        <a:buClr>
                          <a:srgbClr val="000000"/>
                        </a:buClr>
                        <a:buFont typeface="Arial"/>
                        <a:buChar char="•"/>
                      </a:pPr>
                      <a:r>
                        <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Review of additional reports/speakers from 1/21</a:t>
                      </a:r>
                      <a:endParaRPr lang="en-US">
                        <a:latin typeface="Arial" panose="020B0604020202020204" pitchFamily="34" charset="0"/>
                        <a:cs typeface="Arial" panose="020B0604020202020204" pitchFamily="34" charset="0"/>
                      </a:endParaRP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Review of Workgroup initial findings: Challenges and Policy Recommendations (charges bb and cc) </a:t>
                      </a:r>
                    </a:p>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Additional recommendations for policy recommendation sources- either reports or speakers</a:t>
                      </a:r>
                      <a:endParaRPr kumimoji="0" lang="en-US" sz="1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711061"/>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Mar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Review of Workgroup initial findings: Single Agency (charges ee) </a:t>
                      </a:r>
                      <a:endPar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Apr 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Review of </a:t>
                      </a:r>
                      <a:r>
                        <a:rPr lang="en-US" sz="1400" b="0" i="0" u="none" strike="noStrike" kern="1200" cap="none" spc="0" normalizeH="0" baseline="0">
                          <a:ln>
                            <a:noFill/>
                          </a:ln>
                          <a:solidFill>
                            <a:schemeClr val="tx1"/>
                          </a:solidFill>
                          <a:effectLst/>
                          <a:uLnTx/>
                          <a:uFillTx/>
                          <a:latin typeface="Arial" panose="020B0604020202020204" pitchFamily="34" charset="0"/>
                          <a:ea typeface="+mn-ea"/>
                          <a:cs typeface="Arial" panose="020B0604020202020204" pitchFamily="34" charset="0"/>
                        </a:rPr>
                        <a:t>initial package of recommendations </a:t>
                      </a:r>
                      <a:endPar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8227318"/>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May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Review of </a:t>
                      </a:r>
                      <a:r>
                        <a:rPr lang="en-US" sz="1400" b="0"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draft report</a:t>
                      </a:r>
                      <a:endParaRPr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1244957"/>
                  </a:ext>
                </a:extLst>
              </a:tr>
              <a:tr h="484632">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June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marR="0" lvl="0" indent="-342900" algn="l">
                        <a:lnSpc>
                          <a:spcPts val="1875"/>
                        </a:lnSpc>
                        <a:spcBef>
                          <a:spcPts val="0"/>
                        </a:spcBef>
                        <a:spcAft>
                          <a:spcPts val="0"/>
                        </a:spcAft>
                        <a:buClr>
                          <a:srgbClr val="000000"/>
                        </a:buClr>
                        <a:buFont typeface="Arial,Sans-Serif"/>
                        <a:buChar char="•"/>
                      </a:pPr>
                      <a:r>
                        <a:rPr lang="en-US" sz="14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Review of </a:t>
                      </a:r>
                      <a:r>
                        <a:rPr lang="en-US" sz="1400" b="0" i="0" u="none" strike="noStrike" kern="1200" cap="none" spc="0" normalizeH="0" baseline="0">
                          <a:ln>
                            <a:noFill/>
                          </a:ln>
                          <a:solidFill>
                            <a:schemeClr val="tx1"/>
                          </a:solidFill>
                          <a:effectLst/>
                          <a:uLnTx/>
                          <a:uFillTx/>
                          <a:latin typeface="Arial" panose="020B0604020202020204" pitchFamily="34" charset="0"/>
                          <a:ea typeface="+mn-ea"/>
                          <a:cs typeface="Arial" panose="020B0604020202020204" pitchFamily="34" charset="0"/>
                        </a:rPr>
                        <a:t>draft report</a:t>
                      </a:r>
                      <a:endParaRPr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47399"/>
                  </a:ext>
                </a:extLst>
              </a:tr>
              <a:tr h="484632">
                <a:tc>
                  <a:txBody>
                    <a:bodyPr/>
                    <a:lstStyle/>
                    <a:p>
                      <a:pPr marL="0" marR="0" lvl="0" indent="0" algn="ctr" defTabSz="914400" rtl="0" eaLnBrk="1" fontAlgn="auto" latinLnBrk="0" hangingPunct="1">
                        <a:lnSpc>
                          <a:spcPts val="1875"/>
                        </a:lnSpc>
                        <a:spcBef>
                          <a:spcPts val="0"/>
                        </a:spcBef>
                        <a:spcAft>
                          <a:spcPts val="0"/>
                        </a:spcAft>
                        <a:buClr>
                          <a:srgbClr val="000000"/>
                        </a:buClr>
                        <a:buSzTx/>
                        <a:buFont typeface="Arial,Sans-Serif"/>
                        <a:buNone/>
                        <a:tabLst/>
                        <a:defRPr/>
                      </a:pPr>
                      <a:endParaRPr kumimoji="0" lang="en-US" sz="20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B70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Tuesday, June 30, 2026 – </a:t>
                      </a:r>
                      <a:r>
                        <a:rPr kumimoji="0" lang="en-US"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B703"/>
                    </a:solidFill>
                  </a:tcPr>
                </a:tc>
                <a:extLst>
                  <a:ext uri="{0D108BD9-81ED-4DB2-BD59-A6C34878D82A}">
                    <a16:rowId xmlns:a16="http://schemas.microsoft.com/office/drawing/2014/main" val="1483123281"/>
                  </a:ext>
                </a:extLst>
              </a:tr>
            </a:tbl>
          </a:graphicData>
        </a:graphic>
      </p:graphicFrame>
      <p:sp>
        <p:nvSpPr>
          <p:cNvPr id="8" name="Title 2">
            <a:extLst>
              <a:ext uri="{FF2B5EF4-FFF2-40B4-BE49-F238E27FC236}">
                <a16:creationId xmlns:a16="http://schemas.microsoft.com/office/drawing/2014/main" id="{47383D8F-5B8A-BEEA-4DF1-B69A20067DC3}"/>
              </a:ext>
            </a:extLst>
          </p:cNvPr>
          <p:cNvSpPr txBox="1">
            <a:spLocks/>
          </p:cNvSpPr>
          <p:nvPr/>
        </p:nvSpPr>
        <p:spPr bwMode="white">
          <a:xfrm>
            <a:off x="798663" y="99194"/>
            <a:ext cx="5881421" cy="813719"/>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latin typeface="Arial" panose="020B0604020202020204" pitchFamily="34" charset="0"/>
                <a:cs typeface="Arial" panose="020B0604020202020204" pitchFamily="34" charset="0"/>
              </a:rPr>
              <a:t>Upcoming Work &amp; Schedule</a:t>
            </a:r>
          </a:p>
        </p:txBody>
      </p:sp>
    </p:spTree>
    <p:extLst>
      <p:ext uri="{BB962C8B-B14F-4D97-AF65-F5344CB8AC3E}">
        <p14:creationId xmlns:p14="http://schemas.microsoft.com/office/powerpoint/2010/main" val="258309901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129196738"/>
              </p:ext>
            </p:extLst>
          </p:nvPr>
        </p:nvGraphicFramePr>
        <p:xfrm>
          <a:off x="504825" y="1097280"/>
          <a:ext cx="8134352" cy="5213761"/>
        </p:xfrm>
        <a:graphic>
          <a:graphicData uri="http://schemas.openxmlformats.org/drawingml/2006/table">
            <a:tbl>
              <a:tblPr firstRow="1" bandRow="1">
                <a:tableStyleId>{2A488322-F2BA-4B5B-9748-0D474271808F}</a:tableStyleId>
              </a:tblPr>
              <a:tblGrid>
                <a:gridCol w="421380">
                  <a:extLst>
                    <a:ext uri="{9D8B030D-6E8A-4147-A177-3AD203B41FA5}">
                      <a16:colId xmlns:a16="http://schemas.microsoft.com/office/drawing/2014/main" val="130879002"/>
                    </a:ext>
                  </a:extLst>
                </a:gridCol>
                <a:gridCol w="3168852">
                  <a:extLst>
                    <a:ext uri="{9D8B030D-6E8A-4147-A177-3AD203B41FA5}">
                      <a16:colId xmlns:a16="http://schemas.microsoft.com/office/drawing/2014/main" val="20000"/>
                    </a:ext>
                  </a:extLst>
                </a:gridCol>
                <a:gridCol w="2100057">
                  <a:extLst>
                    <a:ext uri="{9D8B030D-6E8A-4147-A177-3AD203B41FA5}">
                      <a16:colId xmlns:a16="http://schemas.microsoft.com/office/drawing/2014/main" val="330616325"/>
                    </a:ext>
                  </a:extLst>
                </a:gridCol>
                <a:gridCol w="2444063">
                  <a:extLst>
                    <a:ext uri="{9D8B030D-6E8A-4147-A177-3AD203B41FA5}">
                      <a16:colId xmlns:a16="http://schemas.microsoft.com/office/drawing/2014/main" val="20002"/>
                    </a:ext>
                  </a:extLst>
                </a:gridCol>
              </a:tblGrid>
              <a:tr h="476605">
                <a:tc>
                  <a:txBody>
                    <a:bodyPr/>
                    <a:lstStyle/>
                    <a:p>
                      <a:pPr marL="112395" indent="0"/>
                      <a:endParaRPr lang="en-US" sz="16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r>
                        <a:rPr lang="en-US" sz="1600" dirty="0">
                          <a:latin typeface="Arial"/>
                          <a:cs typeface="Arial"/>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395" indent="0" algn="ctr"/>
                      <a:r>
                        <a:rPr lang="en-US" sz="1600">
                          <a:latin typeface="Arial"/>
                          <a:cs typeface="Arial"/>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1600">
                          <a:latin typeface="Arial"/>
                          <a:cs typeface="Arial"/>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27283">
                <a:tc>
                  <a:txBody>
                    <a:bodyPr/>
                    <a:lstStyle/>
                    <a:p>
                      <a:pPr marL="118745"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B050"/>
                          </a:solidFill>
                          <a:effectLst/>
                          <a:uLnTx/>
                          <a:uFillTx/>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8F00"/>
                          </a:solidFill>
                          <a:effectLst/>
                          <a:uLnTx/>
                          <a:uFillTx/>
                          <a:latin typeface="Arial"/>
                          <a:ea typeface="+mn-ea"/>
                          <a:cs typeface="Arial"/>
                        </a:rPr>
                        <a:t>Wednesday, November 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527283">
                <a:tc>
                  <a:txBody>
                    <a:bodyPr/>
                    <a:lstStyle/>
                    <a:p>
                      <a:pPr marL="118745"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B050"/>
                          </a:solidFill>
                          <a:effectLst/>
                          <a:uLnTx/>
                          <a:uFillTx/>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8F00"/>
                          </a:solidFill>
                          <a:effectLst/>
                          <a:uLnTx/>
                          <a:uFillTx/>
                          <a:latin typeface="Arial"/>
                          <a:ea typeface="+mn-ea"/>
                          <a:cs typeface="Arial"/>
                        </a:rPr>
                        <a:t>Wednesday, December </a:t>
                      </a:r>
                      <a:r>
                        <a:rPr lang="en-US" sz="1600" b="0" i="0" u="none" strike="noStrike" kern="1200" cap="none" spc="0" normalizeH="0" baseline="0" noProof="0">
                          <a:ln>
                            <a:noFill/>
                          </a:ln>
                          <a:solidFill>
                            <a:srgbClr val="008F00"/>
                          </a:solidFill>
                          <a:effectLst/>
                          <a:uLnTx/>
                          <a:uFillTx/>
                          <a:latin typeface="Arial"/>
                          <a:ea typeface="+mn-ea"/>
                          <a:cs typeface="Arial"/>
                        </a:rPr>
                        <a:t>17</a:t>
                      </a:r>
                      <a:endParaRPr kumimoji="0" lang="en-US" sz="1600" b="0" i="0" u="none" strike="noStrike" kern="1200" cap="none" spc="0" normalizeH="0" baseline="0" noProof="0">
                        <a:ln>
                          <a:noFill/>
                        </a:ln>
                        <a:solidFill>
                          <a:srgbClr val="008F00"/>
                        </a:solidFill>
                        <a:effectLst/>
                        <a:uLnTx/>
                        <a:uFillTx/>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094988"/>
                  </a:ext>
                </a:extLst>
              </a:tr>
              <a:tr h="476605">
                <a:tc>
                  <a:txBody>
                    <a:bodyPr/>
                    <a:lstStyle/>
                    <a:p>
                      <a:pPr marL="118745" marR="0" lvl="0" indent="0" algn="ctr" defTabSz="914400">
                        <a:lnSpc>
                          <a:spcPct val="100000"/>
                        </a:lnSpc>
                        <a:spcBef>
                          <a:spcPts val="0"/>
                        </a:spcBef>
                        <a:spcAft>
                          <a:spcPts val="0"/>
                        </a:spcAft>
                        <a:buNone/>
                        <a:tabLst/>
                        <a:defRPr/>
                      </a:pPr>
                      <a:r>
                        <a:rPr lang="en-US" sz="2000" b="0" i="0" u="none" strike="noStrike" kern="1200" cap="none" spc="0" normalizeH="0" baseline="0" noProof="0">
                          <a:ln>
                            <a:noFill/>
                          </a:ln>
                          <a:solidFill>
                            <a:srgbClr val="00B050"/>
                          </a:solidFill>
                          <a:effectLst/>
                          <a:uLnTx/>
                          <a:uFillTx/>
                          <a:latin typeface="Arial"/>
                        </a:rPr>
                        <a:t>✔</a:t>
                      </a:r>
                      <a:endParaRPr kumimoji="0"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8F00"/>
                          </a:solidFill>
                          <a:effectLst/>
                          <a:uLnTx/>
                          <a:uFillTx/>
                          <a:latin typeface="Arial"/>
                          <a:ea typeface="+mn-ea"/>
                          <a:cs typeface="Arial"/>
                        </a:rPr>
                        <a:t>Wednesday, January 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rgbClr val="008F00"/>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rgbClr val="008F00"/>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547665"/>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Arial"/>
                          <a:ea typeface="+mn-ea"/>
                          <a:cs typeface="Arial"/>
                        </a:rPr>
                        <a:t>Wednesday, </a:t>
                      </a:r>
                      <a:r>
                        <a:rPr kumimoji="0" lang="en-US" sz="1600" b="1" i="0" u="none" strike="noStrike" kern="1200" cap="none" spc="0" normalizeH="0" baseline="0" noProof="0">
                          <a:ln>
                            <a:noFill/>
                          </a:ln>
                          <a:solidFill>
                            <a:srgbClr val="FF0000"/>
                          </a:solidFill>
                          <a:effectLst/>
                          <a:uLnTx/>
                          <a:uFillTx/>
                          <a:latin typeface="Arial"/>
                          <a:ea typeface="+mn-ea"/>
                          <a:cs typeface="Arial"/>
                        </a:rPr>
                        <a:t>February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711061"/>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Arial"/>
                          <a:ea typeface="+mn-ea"/>
                          <a:cs typeface="Arial"/>
                        </a:rPr>
                        <a:t>Wednesday, </a:t>
                      </a:r>
                      <a:r>
                        <a:rPr kumimoji="0" lang="en-US" sz="1600" b="1" i="0" u="none" strike="noStrike" kern="1200" cap="none" spc="0" normalizeH="0" baseline="0" noProof="0">
                          <a:ln>
                            <a:noFill/>
                          </a:ln>
                          <a:solidFill>
                            <a:srgbClr val="FF0000"/>
                          </a:solidFill>
                          <a:effectLst/>
                          <a:uLnTx/>
                          <a:uFillTx/>
                          <a:latin typeface="Arial"/>
                          <a:ea typeface="+mn-ea"/>
                          <a:cs typeface="Arial"/>
                        </a:rPr>
                        <a:t>March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Arial"/>
                          <a:ea typeface="+mn-ea"/>
                          <a:cs typeface="Arial"/>
                        </a:rPr>
                        <a:t>Wednesday, </a:t>
                      </a:r>
                      <a:r>
                        <a:rPr kumimoji="0" lang="en-US" sz="1600" b="1" i="0" u="none" strike="noStrike" kern="1200" cap="none" spc="0" normalizeH="0" baseline="0" noProof="0">
                          <a:ln>
                            <a:noFill/>
                          </a:ln>
                          <a:solidFill>
                            <a:srgbClr val="FF0000"/>
                          </a:solidFill>
                          <a:effectLst/>
                          <a:uLnTx/>
                          <a:uFillTx/>
                          <a:latin typeface="Arial"/>
                          <a:ea typeface="+mn-ea"/>
                          <a:cs typeface="Arial"/>
                        </a:rPr>
                        <a:t>April 29</a:t>
                      </a:r>
                      <a:endParaRPr kumimoji="0" lang="en-US" sz="1600" b="1" i="0" u="none" strike="noStrike" kern="1200" cap="none" spc="0" normalizeH="0" baseline="0" noProof="0" dirty="0">
                        <a:ln>
                          <a:noFill/>
                        </a:ln>
                        <a:solidFill>
                          <a:srgbClr val="FF0000"/>
                        </a:solidFill>
                        <a:effectLst/>
                        <a:uLnTx/>
                        <a:uFillTx/>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271077"/>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Arial"/>
                          <a:ea typeface="+mn-ea"/>
                          <a:cs typeface="Arial"/>
                        </a:rPr>
                        <a:t>Wednesday, May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476605">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8745"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Arial"/>
                          <a:ea typeface="+mn-ea"/>
                          <a:cs typeface="Arial"/>
                        </a:rPr>
                        <a:t>Wednesday, </a:t>
                      </a:r>
                      <a:r>
                        <a:rPr kumimoji="0" lang="en-US" sz="1600" b="1" i="0" u="none" strike="noStrike" kern="1200" cap="none" spc="0" normalizeH="0" baseline="0" noProof="0">
                          <a:ln>
                            <a:noFill/>
                          </a:ln>
                          <a:solidFill>
                            <a:srgbClr val="FF0000"/>
                          </a:solidFill>
                          <a:effectLst/>
                          <a:uLnTx/>
                          <a:uFillTx/>
                          <a:latin typeface="Arial"/>
                          <a:ea typeface="+mn-ea"/>
                          <a:cs typeface="Arial"/>
                        </a:rPr>
                        <a:t>June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600" b="0" i="0" u="none" strike="noStrike" kern="1200" cap="none" spc="0" normalizeH="0" baseline="0">
                          <a:ln>
                            <a:noFill/>
                          </a:ln>
                          <a:solidFill>
                            <a:schemeClr val="tx1"/>
                          </a:solidFill>
                          <a:effectLst/>
                          <a:uLnTx/>
                          <a:uFillTx/>
                          <a:latin typeface="Arial"/>
                          <a:ea typeface="+mn-ea"/>
                          <a:cs typeface="Arial"/>
                        </a:rPr>
                        <a:t>9:30 – 11:00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i="0">
                          <a:solidFill>
                            <a:schemeClr val="tx1"/>
                          </a:solidFill>
                          <a:latin typeface="Arial"/>
                          <a:cs typeface="Arial"/>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476605">
                <a:tc>
                  <a:txBody>
                    <a:bodyPr/>
                    <a:lstStyle/>
                    <a:p>
                      <a:pPr marL="118745"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chemeClr val="tx1"/>
                        </a:solidFill>
                        <a:effectLst/>
                        <a:uLnTx/>
                        <a:uFillTx/>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118745"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mn-lt"/>
                          <a:ea typeface="+mn-ea"/>
                          <a:cs typeface="Arial"/>
                        </a:rPr>
                        <a:t>Tuesday, June 30, 2026 </a:t>
                      </a:r>
                      <a:r>
                        <a:rPr kumimoji="0" lang="en-US" sz="1600" b="0" i="0" u="none" strike="noStrike" kern="1200" cap="none" spc="0" normalizeH="0" baseline="0" noProof="0" dirty="0">
                          <a:ln>
                            <a:noFill/>
                          </a:ln>
                          <a:solidFill>
                            <a:schemeClr val="tx1"/>
                          </a:solidFill>
                          <a:effectLst/>
                          <a:uLnTx/>
                          <a:uFillTx/>
                          <a:latin typeface="+mn-lt"/>
                          <a:ea typeface="+mn-ea"/>
                          <a:cs typeface="Arial"/>
                        </a:rPr>
                        <a:t>– </a:t>
                      </a:r>
                      <a:r>
                        <a:rPr kumimoji="0" lang="en-US" sz="1600" b="0" i="1" u="none" strike="noStrike" kern="1200" cap="none" spc="0" normalizeH="0" baseline="0" noProof="0" dirty="0">
                          <a:ln>
                            <a:noFill/>
                          </a:ln>
                          <a:solidFill>
                            <a:schemeClr val="tx1"/>
                          </a:solidFill>
                          <a:effectLst/>
                          <a:uLnTx/>
                          <a:uFillTx/>
                          <a:latin typeface="+mn-lt"/>
                          <a:ea typeface="+mn-ea"/>
                          <a:cs typeface="Arial"/>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156006532"/>
                  </a:ext>
                </a:extLst>
              </a:tr>
            </a:tbl>
          </a:graphicData>
        </a:graphic>
      </p:graphicFrame>
      <p:sp>
        <p:nvSpPr>
          <p:cNvPr id="6" name="Title 1">
            <a:extLst>
              <a:ext uri="{FF2B5EF4-FFF2-40B4-BE49-F238E27FC236}">
                <a16:creationId xmlns:a16="http://schemas.microsoft.com/office/drawing/2014/main" id="{405EC989-0D05-6EB8-D12A-CC78AE75CCFC}"/>
              </a:ext>
            </a:extLst>
          </p:cNvPr>
          <p:cNvSpPr txBox="1">
            <a:spLocks/>
          </p:cNvSpPr>
          <p:nvPr/>
        </p:nvSpPr>
        <p:spPr bwMode="white">
          <a:xfrm>
            <a:off x="851770" y="109538"/>
            <a:ext cx="554903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a:latin typeface="Arial" panose="020B0604020202020204" pitchFamily="34" charset="0"/>
                <a:cs typeface="Arial" panose="020B0604020202020204" pitchFamily="34" charset="0"/>
              </a:rPr>
              <a:t>Next Steps</a:t>
            </a:r>
            <a:endParaRPr lang="en-US" kern="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BEF3FF3-4186-98B1-7468-935AFD6E97A4}"/>
              </a:ext>
            </a:extLst>
          </p:cNvPr>
          <p:cNvSpPr txBox="1"/>
          <p:nvPr/>
        </p:nvSpPr>
        <p:spPr>
          <a:xfrm>
            <a:off x="434340" y="6303458"/>
            <a:ext cx="4057521" cy="369332"/>
          </a:xfrm>
          <a:prstGeom prst="rect">
            <a:avLst/>
          </a:prstGeom>
          <a:noFill/>
        </p:spPr>
        <p:txBody>
          <a:bodyPr wrap="none" rtlCol="0">
            <a:spAutoFit/>
          </a:bodyPr>
          <a:lstStyle/>
          <a:p>
            <a:r>
              <a:rPr lang="en-US" b="1" dirty="0">
                <a:solidFill>
                  <a:srgbClr val="FF0000"/>
                </a:solidFill>
              </a:rPr>
              <a:t>Red</a:t>
            </a:r>
            <a:r>
              <a:rPr lang="en-US" i="1" dirty="0"/>
              <a:t> – indicates revised meeting date</a:t>
            </a:r>
          </a:p>
        </p:txBody>
      </p:sp>
    </p:spTree>
    <p:extLst>
      <p:ext uri="{BB962C8B-B14F-4D97-AF65-F5344CB8AC3E}">
        <p14:creationId xmlns:p14="http://schemas.microsoft.com/office/powerpoint/2010/main" val="342354502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67D5F-F462-E3D8-E08A-45B6347EE201}"/>
              </a:ext>
            </a:extLst>
          </p:cNvPr>
          <p:cNvSpPr>
            <a:spLocks noGrp="1"/>
          </p:cNvSpPr>
          <p:nvPr>
            <p:ph type="title"/>
          </p:nvPr>
        </p:nvSpPr>
        <p:spPr/>
        <p:txBody>
          <a:bodyPr/>
          <a:lstStyle/>
          <a:p>
            <a:pPr algn="ctr"/>
            <a:r>
              <a:rPr lang="en-US" sz="4000">
                <a:solidFill>
                  <a:srgbClr val="003366"/>
                </a:solidFill>
                <a:latin typeface="Arial" panose="020B0604020202020204" pitchFamily="34" charset="0"/>
                <a:cs typeface="Arial" panose="020B0604020202020204" pitchFamily="34" charset="0"/>
              </a:rPr>
              <a:t>Appendix</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42523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219200"/>
            <a:ext cx="8077200" cy="5293757"/>
          </a:xfrm>
          <a:prstGeom prst="rect">
            <a:avLst/>
          </a:prstGeom>
          <a:noFill/>
        </p:spPr>
        <p:txBody>
          <a:bodyPr wrap="square">
            <a:spAutoFit/>
          </a:bodyPr>
          <a:lstStyle/>
          <a:p>
            <a:pPr>
              <a:spcAft>
                <a:spcPts val="1200"/>
              </a:spcAft>
            </a:pPr>
            <a:r>
              <a:rPr lang="en-US" sz="1600" b="1" u="sng" dirty="0">
                <a:latin typeface="Arial" panose="020B0604020202020204" pitchFamily="34" charset="0"/>
                <a:ea typeface="Calibri" panose="020F0502020204030204" pitchFamily="34" charset="0"/>
                <a:cs typeface="Arial" panose="020B0604020202020204" pitchFamily="34" charset="0"/>
              </a:rPr>
              <a:t>Legal Authority:</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dirty="0">
                <a:latin typeface="Arial" panose="020B0604020202020204" pitchFamily="34" charset="0"/>
                <a:ea typeface="Calibri" panose="020F0502020204030204" pitchFamily="34" charset="0"/>
                <a:cs typeface="Arial" panose="020B0604020202020204" pitchFamily="34" charset="0"/>
              </a:rPr>
              <a:t>FY2026 Budget 4000-0300 (</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link</a:t>
            </a:r>
            <a:r>
              <a:rPr lang="en-US" sz="1600" dirty="0">
                <a:latin typeface="Arial" panose="020B0604020202020204" pitchFamily="34" charset="0"/>
                <a:ea typeface="Calibri" panose="020F0502020204030204" pitchFamily="34" charset="0"/>
                <a:cs typeface="Arial" panose="020B0604020202020204" pitchFamily="34" charset="0"/>
              </a:rPr>
              <a:t>)</a:t>
            </a:r>
            <a:endPar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dirty="0">
                <a:latin typeface="Arial" panose="020B0604020202020204" pitchFamily="34" charset="0"/>
                <a:ea typeface="Calibri" panose="020F0502020204030204" pitchFamily="34" charset="0"/>
                <a:cs typeface="Arial" panose="020B0604020202020204" pitchFamily="34" charset="0"/>
              </a:rPr>
              <a:t>Summary:</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b="0" i="0" dirty="0">
                <a:effectLst/>
                <a:latin typeface="Arial" panose="020B0604020202020204" pitchFamily="34" charset="0"/>
                <a:ea typeface="Calibri" panose="020F0502020204030204" pitchFamily="34" charset="0"/>
                <a:cs typeface="Arial" panose="020B0604020202020204" pitchFamily="34" charset="0"/>
              </a:rPr>
              <a:t>The Comm</a:t>
            </a:r>
            <a:r>
              <a:rPr lang="en-US" sz="1600" dirty="0">
                <a:latin typeface="Arial" panose="020B0604020202020204" pitchFamily="34" charset="0"/>
                <a:ea typeface="Calibri" panose="020F0502020204030204" pitchFamily="34" charset="0"/>
                <a:cs typeface="Arial" panose="020B0604020202020204" pitchFamily="34" charset="0"/>
              </a:rPr>
              <a:t>ission </a:t>
            </a:r>
            <a:r>
              <a:rPr lang="en-US" sz="1600" b="0" i="0" dirty="0">
                <a:effectLst/>
                <a:latin typeface="Arial" panose="020B0604020202020204" pitchFamily="34" charset="0"/>
                <a:ea typeface="Calibri" panose="020F0502020204030204" pitchFamily="34" charset="0"/>
                <a:cs typeface="Arial" panose="020B0604020202020204" pitchFamily="34" charset="0"/>
              </a:rPr>
              <a:t>shall study and report on recommendations for improving access to behavioral health services for children and families, including:</a:t>
            </a:r>
            <a:endParaRPr lang="en-US" sz="1600" b="0" i="0" dirty="0">
              <a:solidFill>
                <a:srgbClr val="141414"/>
              </a:solidFill>
              <a:effectLst/>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(aa)</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list of the behavioral health services</a:t>
            </a:r>
            <a:r>
              <a:rPr lang="en-US" sz="1600" dirty="0">
                <a:latin typeface="Arial" panose="020B0604020202020204" pitchFamily="34" charset="0"/>
                <a:ea typeface="Calibri" panose="020F0502020204030204" pitchFamily="34" charset="0"/>
                <a:cs typeface="Arial" panose="020B0604020202020204" pitchFamily="34" charset="0"/>
              </a:rPr>
              <a:t>, including services and treatment for substance use disorder and for autism spectrum disorder, available to children and adolescents under 22 years of age;</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(bb)</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list of common challenges that children, adolescents and families face in seeking behavioral health services</a:t>
            </a:r>
            <a:r>
              <a:rPr lang="en-US" sz="1600" dirty="0">
                <a:latin typeface="Arial" panose="020B0604020202020204" pitchFamily="34" charset="0"/>
                <a:ea typeface="Calibri" panose="020F0502020204030204" pitchFamily="34" charset="0"/>
                <a:cs typeface="Arial" panose="020B0604020202020204" pitchFamily="34" charset="0"/>
              </a:rPr>
              <a:t> including, but not limited to, challenges associated with program eligibility criteria, affordability and cost-sharing, insurance or state program denials, application processes and service authorization processes, staffing, wait times and geography;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(cc)</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u="sng" dirty="0">
                <a:latin typeface="Arial" panose="020B0604020202020204" pitchFamily="34" charset="0"/>
                <a:ea typeface="Calibri" panose="020F0502020204030204" pitchFamily="34" charset="0"/>
                <a:cs typeface="Arial" panose="020B0604020202020204" pitchFamily="34" charset="0"/>
              </a:rPr>
              <a:t>recommended policies to address challenges</a:t>
            </a:r>
            <a:r>
              <a:rPr lang="en-US" sz="1600" dirty="0">
                <a:latin typeface="Arial" panose="020B0604020202020204" pitchFamily="34" charset="0"/>
                <a:ea typeface="Calibri" panose="020F0502020204030204" pitchFamily="34" charset="0"/>
                <a:cs typeface="Arial" panose="020B0604020202020204" pitchFamily="34" charset="0"/>
              </a:rPr>
              <a:t> identified under clause (bb) and for streamlining access to behavioral health services for children, adolescents and families including, but not limited to, adolescent continuing care inpatient and residential treatment services;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(dd)</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review of state funding dedicated to behavioral health services for children</a:t>
            </a:r>
            <a:r>
              <a:rPr lang="en-US" sz="1600" dirty="0">
                <a:latin typeface="Arial" panose="020B0604020202020204" pitchFamily="34" charset="0"/>
                <a:ea typeface="Calibri" panose="020F0502020204030204" pitchFamily="34" charset="0"/>
                <a:cs typeface="Arial" panose="020B0604020202020204" pitchFamily="34" charset="0"/>
              </a:rPr>
              <a:t> across state agencies and MassHealth and an </a:t>
            </a:r>
            <a:r>
              <a:rPr lang="en-US" sz="1600" u="sng" dirty="0">
                <a:latin typeface="Arial" panose="020B0604020202020204" pitchFamily="34" charset="0"/>
                <a:ea typeface="Calibri" panose="020F0502020204030204" pitchFamily="34" charset="0"/>
                <a:cs typeface="Arial" panose="020B0604020202020204" pitchFamily="34" charset="0"/>
              </a:rPr>
              <a:t>examination of the impact of how such funding is used to maximize the delivery of services and available federal resources</a:t>
            </a:r>
            <a:r>
              <a:rPr lang="en-US" sz="1600" dirty="0">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5808599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E2383-F679-34FD-4738-80F778722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A6199-ABD8-872E-BB53-E4B588FDE82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Commission’s Charge (cont.)</a:t>
            </a:r>
          </a:p>
        </p:txBody>
      </p:sp>
      <p:sp>
        <p:nvSpPr>
          <p:cNvPr id="5" name="TextBox 4">
            <a:extLst>
              <a:ext uri="{FF2B5EF4-FFF2-40B4-BE49-F238E27FC236}">
                <a16:creationId xmlns:a16="http://schemas.microsoft.com/office/drawing/2014/main" id="{B62C8ADD-BA52-8307-C598-0F1179400040}"/>
              </a:ext>
            </a:extLst>
          </p:cNvPr>
          <p:cNvSpPr txBox="1"/>
          <p:nvPr/>
        </p:nvSpPr>
        <p:spPr>
          <a:xfrm>
            <a:off x="533400" y="1219200"/>
            <a:ext cx="8077200" cy="3570208"/>
          </a:xfrm>
          <a:prstGeom prst="rect">
            <a:avLst/>
          </a:prstGeom>
          <a:noFill/>
        </p:spPr>
        <p:txBody>
          <a:bodyPr wrap="square">
            <a:spAutoFit/>
          </a:bodyPr>
          <a:lstStyle/>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(ee)</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u="sng" dirty="0">
                <a:latin typeface="Arial" panose="020B0604020202020204" pitchFamily="34" charset="0"/>
                <a:ea typeface="Calibri" panose="020F0502020204030204" pitchFamily="34" charset="0"/>
                <a:cs typeface="Arial" panose="020B0604020202020204" pitchFamily="34" charset="0"/>
              </a:rPr>
              <a:t>analysis of the feasibility and effects of creating a single integrated children’s behavioral health agency</a:t>
            </a:r>
            <a:r>
              <a:rPr lang="en-US" sz="1600" dirty="0">
                <a:latin typeface="Arial" panose="020B0604020202020204" pitchFamily="34" charset="0"/>
                <a:ea typeface="Calibri" panose="020F0502020204030204" pitchFamily="34" charset="0"/>
                <a:cs typeface="Arial" panose="020B0604020202020204" pitchFamily="34" charset="0"/>
              </a:rPr>
              <a:t>;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(ff)</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u="sng" dirty="0">
                <a:latin typeface="Arial" panose="020B0604020202020204" pitchFamily="34" charset="0"/>
                <a:ea typeface="Calibri" panose="020F0502020204030204" pitchFamily="34" charset="0"/>
                <a:cs typeface="Arial" panose="020B0604020202020204" pitchFamily="34" charset="0"/>
              </a:rPr>
              <a:t>3-year strategic plan</a:t>
            </a:r>
            <a:r>
              <a:rPr lang="en-US" sz="1600" dirty="0">
                <a:latin typeface="Arial" panose="020B0604020202020204" pitchFamily="34" charset="0"/>
                <a:ea typeface="Calibri" panose="020F0502020204030204" pitchFamily="34" charset="0"/>
                <a:cs typeface="Arial" panose="020B0604020202020204" pitchFamily="34" charset="0"/>
              </a:rPr>
              <a:t> for the delivery of behavioral health services for children and families that considers all providers and payers; and  </a:t>
            </a:r>
          </a:p>
          <a:p>
            <a:pPr lvl="0">
              <a:spcAft>
                <a:spcPts val="1200"/>
              </a:spcAft>
            </a:pPr>
            <a:r>
              <a:rPr lang="en-US" sz="1600" b="1" dirty="0">
                <a:latin typeface="Arial" panose="020B0604020202020204" pitchFamily="34" charset="0"/>
                <a:ea typeface="Calibri" panose="020F0502020204030204" pitchFamily="34" charset="0"/>
                <a:cs typeface="Arial" panose="020B0604020202020204" pitchFamily="34" charset="0"/>
              </a:rPr>
              <a:t>(gg)</a:t>
            </a:r>
            <a:r>
              <a:rPr lang="en-US" sz="1600" dirty="0">
                <a:latin typeface="Arial" panose="020B0604020202020204" pitchFamily="34" charset="0"/>
                <a:ea typeface="Calibri" panose="020F0502020204030204" pitchFamily="34" charset="0"/>
                <a:cs typeface="Arial" panose="020B0604020202020204" pitchFamily="34" charset="0"/>
              </a:rPr>
              <a:t> any matters deemed relevant by the commission</a:t>
            </a:r>
          </a:p>
          <a:p>
            <a:pPr lvl="0">
              <a:spcAft>
                <a:spcPts val="1200"/>
              </a:spcAft>
            </a:pPr>
            <a:endParaRPr lang="en-US" sz="1600" dirty="0">
              <a:latin typeface="Arial" panose="020B0604020202020204" pitchFamily="34" charset="0"/>
              <a:ea typeface="Calibri" panose="020F0502020204030204" pitchFamily="34" charset="0"/>
              <a:cs typeface="Arial" panose="020B0604020202020204" pitchFamily="34" charset="0"/>
            </a:endParaRPr>
          </a:p>
          <a:p>
            <a:pPr lvl="0">
              <a:spcAft>
                <a:spcPts val="1200"/>
              </a:spcAft>
            </a:pPr>
            <a:r>
              <a:rPr lang="en-US" sz="1600" b="1" u="sng" dirty="0">
                <a:latin typeface="Arial" panose="020B0604020202020204" pitchFamily="34" charset="0"/>
                <a:ea typeface="Calibri" panose="020F0502020204030204" pitchFamily="34" charset="0"/>
                <a:cs typeface="Arial" panose="020B0604020202020204" pitchFamily="34" charset="0"/>
              </a:rPr>
              <a:t>Report</a:t>
            </a:r>
          </a:p>
          <a:p>
            <a:pPr lvl="0">
              <a:spcAft>
                <a:spcPts val="1200"/>
              </a:spcAft>
            </a:pPr>
            <a:r>
              <a:rPr lang="en-US" sz="1600" dirty="0">
                <a:latin typeface="Arial" panose="020B0604020202020204" pitchFamily="34" charset="0"/>
                <a:ea typeface="Calibri" panose="020F0502020204030204" pitchFamily="34" charset="0"/>
                <a:cs typeface="Arial" panose="020B0604020202020204" pitchFamily="34" charset="0"/>
              </a:rPr>
              <a:t>Not later than June 30, 2026, the Commission shall submit its report to the Joint Committee on Mental Health, Substance Use and Recovery, the Joint Committee on Children, Families and Persons with Disabilities, the Joint Committee on Health Care Financing, and the Senate and House Committees on Ways and Means.</a:t>
            </a:r>
          </a:p>
        </p:txBody>
      </p:sp>
    </p:spTree>
    <p:extLst>
      <p:ext uri="{BB962C8B-B14F-4D97-AF65-F5344CB8AC3E}">
        <p14:creationId xmlns:p14="http://schemas.microsoft.com/office/powerpoint/2010/main" val="292258421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6364-C359-D0C4-B411-CEF94F04D56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CFC476-AE22-FD48-CE3B-0C5BBBB7C787}"/>
              </a:ext>
            </a:extLst>
          </p:cNvPr>
          <p:cNvSpPr/>
          <p:nvPr/>
        </p:nvSpPr>
        <p:spPr>
          <a:xfrm>
            <a:off x="252611" y="1030157"/>
            <a:ext cx="4119358" cy="1828800"/>
          </a:xfrm>
          <a:prstGeom prst="rect">
            <a:avLst/>
          </a:pr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lvl="0" algn="l" defTabSz="711200">
              <a:lnSpc>
                <a:spcPct val="90000"/>
              </a:lnSpc>
              <a:spcAft>
                <a:spcPts val="600"/>
              </a:spcAft>
            </a:pPr>
            <a:r>
              <a:rPr lang="en-US" sz="1600" b="1" kern="1200" dirty="0">
                <a:latin typeface="Arial" panose="020B0604020202020204" pitchFamily="34" charset="0"/>
                <a:cs typeface="Arial" panose="020B0604020202020204" pitchFamily="34" charset="0"/>
              </a:rPr>
              <a:t>Access, Entry, &amp; Navigation</a:t>
            </a:r>
          </a:p>
          <a:p>
            <a:pPr marL="171450" lvl="0" indent="-171450" algn="l" defTabSz="711200">
              <a:lnSpc>
                <a:spcPct val="90000"/>
              </a:lnSpc>
              <a:spcAft>
                <a:spcPts val="189"/>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No clear starting place; inconsistent entry, referral, and intake pathways </a:t>
            </a:r>
            <a:endParaRPr lang="en-US" sz="1200" kern="1200" dirty="0">
              <a:latin typeface="Arial" panose="020B0604020202020204" pitchFamily="34" charset="0"/>
              <a:cs typeface="Arial" panose="020B0604020202020204" pitchFamily="34" charset="0"/>
            </a:endParaRPr>
          </a:p>
          <a:p>
            <a:pPr marL="171450" lvl="1" indent="-171450" algn="l" defTabSz="466725">
              <a:lnSpc>
                <a:spcPct val="90000"/>
              </a:lnSpc>
              <a:spcAft>
                <a:spcPts val="189"/>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Families lack clear information on services, roles, and eligibility </a:t>
            </a:r>
          </a:p>
          <a:p>
            <a:pPr marL="171450" lvl="1" indent="-171450" algn="l" defTabSz="466725">
              <a:lnSpc>
                <a:spcPct val="90000"/>
              </a:lnSpc>
              <a:spcAft>
                <a:spcPts val="189"/>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Caregiver burden + barriers from requirements, hours, transportation, transitions </a:t>
            </a:r>
          </a:p>
        </p:txBody>
      </p:sp>
      <p:sp>
        <p:nvSpPr>
          <p:cNvPr id="8" name="Freeform: Shape 7">
            <a:extLst>
              <a:ext uri="{FF2B5EF4-FFF2-40B4-BE49-F238E27FC236}">
                <a16:creationId xmlns:a16="http://schemas.microsoft.com/office/drawing/2014/main" id="{76656570-6F3A-EABC-3BB8-FBB151E7E5A5}"/>
              </a:ext>
            </a:extLst>
          </p:cNvPr>
          <p:cNvSpPr/>
          <p:nvPr/>
        </p:nvSpPr>
        <p:spPr>
          <a:xfrm>
            <a:off x="4829369" y="1030158"/>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Workforce Capacity, Stability &amp; Training</a:t>
            </a:r>
            <a:r>
              <a:rPr lang="en-US" sz="1600" b="0" i="0" kern="1200" dirty="0">
                <a:latin typeface="Arial" panose="020B0604020202020204" pitchFamily="34" charset="0"/>
                <a:cs typeface="Arial" panose="020B0604020202020204" pitchFamily="34" charset="0"/>
              </a:rPr>
              <a:t> </a:t>
            </a:r>
            <a:endParaRPr lang="en-US" sz="1600" kern="1200" dirty="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Shortages and closures reduce availability and continuity </a:t>
            </a:r>
            <a:endParaRPr lang="en-US" sz="1200" kern="1200" dirty="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Turnover (wages, burnout, competition) undermines stability and responsiveness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Training gaps + lack of diverse/bilingual workforce limits appropriate care (ASD/</a:t>
            </a:r>
            <a:r>
              <a:rPr lang="en-US" sz="1200" b="0" i="0" kern="1200" dirty="0" err="1">
                <a:latin typeface="Arial" panose="020B0604020202020204" pitchFamily="34" charset="0"/>
                <a:cs typeface="Arial" panose="020B0604020202020204" pitchFamily="34" charset="0"/>
              </a:rPr>
              <a:t>IECMH</a:t>
            </a:r>
            <a:r>
              <a:rPr lang="en-US" sz="1200" b="0" i="0" kern="1200" dirty="0">
                <a:latin typeface="Arial" panose="020B0604020202020204" pitchFamily="34" charset="0"/>
                <a:cs typeface="Arial" panose="020B0604020202020204" pitchFamily="34" charset="0"/>
              </a:rPr>
              <a:t>) </a:t>
            </a:r>
          </a:p>
        </p:txBody>
      </p:sp>
      <p:sp>
        <p:nvSpPr>
          <p:cNvPr id="10" name="Freeform: Shape 9">
            <a:extLst>
              <a:ext uri="{FF2B5EF4-FFF2-40B4-BE49-F238E27FC236}">
                <a16:creationId xmlns:a16="http://schemas.microsoft.com/office/drawing/2014/main" id="{7855E403-6FAC-2230-59FB-2BEA968DF3A8}"/>
              </a:ext>
            </a:extLst>
          </p:cNvPr>
          <p:cNvSpPr/>
          <p:nvPr/>
        </p:nvSpPr>
        <p:spPr>
          <a:xfrm>
            <a:off x="252611" y="2975101"/>
            <a:ext cx="4119358" cy="1824796"/>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Coverage, Affordability, Admin Barriers &amp; Financing/Sustainability</a:t>
            </a:r>
            <a:r>
              <a:rPr lang="en-US" sz="1600" b="0" i="0" kern="1200" dirty="0">
                <a:latin typeface="Arial" panose="020B0604020202020204" pitchFamily="34" charset="0"/>
                <a:cs typeface="Arial" panose="020B0604020202020204" pitchFamily="34" charset="0"/>
              </a:rPr>
              <a:t> </a:t>
            </a:r>
            <a:endParaRPr lang="en-US" sz="1600" kern="1200" dirty="0">
              <a:latin typeface="Arial" panose="020B0604020202020204" pitchFamily="34" charset="0"/>
              <a:cs typeface="Arial" panose="020B0604020202020204" pitchFamily="34" charset="0"/>
            </a:endParaRPr>
          </a:p>
          <a:p>
            <a:pPr marL="171450" lvl="1" indent="-171450" defTabSz="466725">
              <a:lnSpc>
                <a:spcPct val="90000"/>
              </a:lnSpc>
              <a:spcBef>
                <a:spcPct val="0"/>
              </a:spcBef>
              <a:spcAft>
                <a:spcPct val="15000"/>
              </a:spcAft>
              <a:buFont typeface="Arial" panose="020B0604020202020204" pitchFamily="34" charset="0"/>
              <a:buChar char="•"/>
            </a:pPr>
            <a:r>
              <a:rPr lang="en-US" sz="1200" dirty="0">
                <a:latin typeface="Arial" panose="020B0604020202020204" pitchFamily="34" charset="0"/>
                <a:cs typeface="Arial" panose="020B0604020202020204" pitchFamily="34" charset="0"/>
              </a:rPr>
              <a:t>Coverage gaps/denials, cost-sharing, reimbursement issues block access </a:t>
            </a:r>
          </a:p>
          <a:p>
            <a:pPr marL="171450" lvl="1" indent="-171450" defTabSz="466725">
              <a:lnSpc>
                <a:spcPct val="90000"/>
              </a:lnSpc>
              <a:spcBef>
                <a:spcPct val="0"/>
              </a:spcBef>
              <a:spcAft>
                <a:spcPct val="15000"/>
              </a:spcAft>
              <a:buFont typeface="Arial" panose="020B0604020202020204" pitchFamily="34" charset="0"/>
              <a:buChar char="•"/>
            </a:pPr>
            <a:r>
              <a:rPr lang="en-US" sz="1200" dirty="0">
                <a:latin typeface="Arial" panose="020B0604020202020204" pitchFamily="34" charset="0"/>
                <a:cs typeface="Arial" panose="020B0604020202020204" pitchFamily="34" charset="0"/>
              </a:rPr>
              <a:t>Admin complexity (eligibility, auth, billing) delays care </a:t>
            </a:r>
          </a:p>
          <a:p>
            <a:pPr marL="171450" lvl="1" indent="-171450" defTabSz="466725">
              <a:lnSpc>
                <a:spcPct val="90000"/>
              </a:lnSpc>
              <a:spcBef>
                <a:spcPct val="0"/>
              </a:spcBef>
              <a:spcAft>
                <a:spcPct val="15000"/>
              </a:spcAft>
              <a:buFont typeface="Arial" panose="020B0604020202020204" pitchFamily="34" charset="0"/>
              <a:buChar char="•"/>
            </a:pPr>
            <a:r>
              <a:rPr lang="en-US" sz="1200" dirty="0">
                <a:latin typeface="Arial" panose="020B0604020202020204" pitchFamily="34" charset="0"/>
                <a:cs typeface="Arial" panose="020B0604020202020204" pitchFamily="34" charset="0"/>
              </a:rPr>
              <a:t>Financing/payment rules (rates, grants) affect sustainability and provider participation </a:t>
            </a:r>
          </a:p>
        </p:txBody>
      </p:sp>
      <p:sp>
        <p:nvSpPr>
          <p:cNvPr id="12" name="Freeform: Shape 11">
            <a:extLst>
              <a:ext uri="{FF2B5EF4-FFF2-40B4-BE49-F238E27FC236}">
                <a16:creationId xmlns:a16="http://schemas.microsoft.com/office/drawing/2014/main" id="{092DEA35-DEC6-A25A-D230-BC1A08C327DF}"/>
              </a:ext>
            </a:extLst>
          </p:cNvPr>
          <p:cNvSpPr/>
          <p:nvPr/>
        </p:nvSpPr>
        <p:spPr>
          <a:xfrm>
            <a:off x="4829369" y="2975101"/>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System Design, Fragmentation &amp; Coordination</a:t>
            </a:r>
            <a:r>
              <a:rPr lang="en-US" sz="1600" b="0" i="0" kern="1200" dirty="0">
                <a:latin typeface="Arial" panose="020B0604020202020204" pitchFamily="34" charset="0"/>
                <a:cs typeface="Arial" panose="020B0604020202020204" pitchFamily="34" charset="0"/>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Multiple agencies/payors with limited coordination and accountability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Inconsistent care coordination processes create gaps and duplication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Limited cross-system integration; unclear roles/leadership (incl. ASD coordination) </a:t>
            </a:r>
          </a:p>
        </p:txBody>
      </p:sp>
      <p:sp>
        <p:nvSpPr>
          <p:cNvPr id="14" name="Freeform: Shape 13">
            <a:extLst>
              <a:ext uri="{FF2B5EF4-FFF2-40B4-BE49-F238E27FC236}">
                <a16:creationId xmlns:a16="http://schemas.microsoft.com/office/drawing/2014/main" id="{431EC707-A812-EE96-8774-BF41300B991B}"/>
              </a:ext>
            </a:extLst>
          </p:cNvPr>
          <p:cNvSpPr/>
          <p:nvPr/>
        </p:nvSpPr>
        <p:spPr>
          <a:xfrm>
            <a:off x="252611" y="4922087"/>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Equity &amp; Population-Specific Gaps</a:t>
            </a:r>
            <a:endParaRPr lang="en-US" sz="1600" b="0" i="0" kern="1200" dirty="0">
              <a:latin typeface="Arial" panose="020B0604020202020204" pitchFamily="34" charset="0"/>
              <a:cs typeface="Arial" panose="020B0604020202020204" pitchFamily="34" charset="0"/>
            </a:endParaRP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Persistent inequities by race, language, geography, income, </a:t>
            </a:r>
            <a:r>
              <a:rPr lang="en-US" sz="1200" dirty="0">
                <a:latin typeface="Arial" panose="020B0604020202020204" pitchFamily="34" charset="0"/>
                <a:cs typeface="Arial" panose="020B0604020202020204" pitchFamily="34" charset="0"/>
              </a:rPr>
              <a:t>disability, identity </a:t>
            </a:r>
          </a:p>
          <a:p>
            <a:pPr marL="171450" lvl="1" indent="-171450" algn="l" defTabSz="466725">
              <a:lnSpc>
                <a:spcPct val="90000"/>
              </a:lnSpc>
              <a:spcBef>
                <a:spcPct val="0"/>
              </a:spcBef>
              <a:spcAft>
                <a:spcPct val="15000"/>
              </a:spcAft>
              <a:buFont typeface="Arial" panose="020B0604020202020204" pitchFamily="34" charset="0"/>
              <a:buChar char="•"/>
            </a:pPr>
            <a:r>
              <a:rPr lang="en-US" sz="1200" dirty="0">
                <a:latin typeface="Arial" panose="020B0604020202020204" pitchFamily="34" charset="0"/>
                <a:cs typeface="Arial" panose="020B0604020202020204" pitchFamily="34" charset="0"/>
              </a:rPr>
              <a:t>Insufficient language access and culturally responsive care </a:t>
            </a:r>
          </a:p>
          <a:p>
            <a:pPr marL="171450" lvl="1" indent="-171450" algn="l" defTabSz="466725">
              <a:lnSpc>
                <a:spcPct val="90000"/>
              </a:lnSpc>
              <a:spcBef>
                <a:spcPct val="0"/>
              </a:spcBef>
              <a:spcAft>
                <a:spcPct val="15000"/>
              </a:spcAft>
              <a:buFont typeface="Arial" panose="020B0604020202020204" pitchFamily="34" charset="0"/>
              <a:buChar char="•"/>
            </a:pPr>
            <a:r>
              <a:rPr lang="en-US" sz="1200" dirty="0">
                <a:latin typeface="Arial" panose="020B0604020202020204" pitchFamily="34" charset="0"/>
                <a:cs typeface="Arial" panose="020B0604020202020204" pitchFamily="34" charset="0"/>
              </a:rPr>
              <a:t>Systems don’t fit high-need groups (ASD/DD, medical complexity, DCF/homelessness; ACEs) </a:t>
            </a:r>
          </a:p>
        </p:txBody>
      </p:sp>
      <p:sp>
        <p:nvSpPr>
          <p:cNvPr id="16" name="Freeform: Shape 15">
            <a:extLst>
              <a:ext uri="{FF2B5EF4-FFF2-40B4-BE49-F238E27FC236}">
                <a16:creationId xmlns:a16="http://schemas.microsoft.com/office/drawing/2014/main" id="{37E015AA-8C41-5CD5-2975-99F0EA0BCE6A}"/>
              </a:ext>
            </a:extLst>
          </p:cNvPr>
          <p:cNvSpPr/>
          <p:nvPr/>
        </p:nvSpPr>
        <p:spPr>
          <a:xfrm>
            <a:off x="4829369" y="4922087"/>
            <a:ext cx="4119358" cy="1828800"/>
          </a:xfrm>
          <a:custGeom>
            <a:avLst/>
            <a:gdLst>
              <a:gd name="csX0" fmla="*/ 0 w 4119358"/>
              <a:gd name="csY0" fmla="*/ 0 h 1287299"/>
              <a:gd name="csX1" fmla="*/ 4119358 w 4119358"/>
              <a:gd name="csY1" fmla="*/ 0 h 1287299"/>
              <a:gd name="csX2" fmla="*/ 4119358 w 4119358"/>
              <a:gd name="csY2" fmla="*/ 1287299 h 1287299"/>
              <a:gd name="csX3" fmla="*/ 0 w 4119358"/>
              <a:gd name="csY3" fmla="*/ 1287299 h 1287299"/>
              <a:gd name="csX4" fmla="*/ 0 w 4119358"/>
              <a:gd name="csY4" fmla="*/ 0 h 1287299"/>
            </a:gdLst>
            <a:ahLst/>
            <a:cxnLst>
              <a:cxn ang="0">
                <a:pos x="csX0" y="csY0"/>
              </a:cxn>
              <a:cxn ang="0">
                <a:pos x="csX1" y="csY1"/>
              </a:cxn>
              <a:cxn ang="0">
                <a:pos x="csX2" y="csY2"/>
              </a:cxn>
              <a:cxn ang="0">
                <a:pos x="csX3" y="csY3"/>
              </a:cxn>
              <a:cxn ang="0">
                <a:pos x="csX4" y="csY4"/>
              </a:cxn>
            </a:cxnLst>
            <a:rect l="l" t="t" r="r" b="b"/>
            <a:pathLst>
              <a:path w="4119358" h="1287299">
                <a:moveTo>
                  <a:pt x="0" y="0"/>
                </a:moveTo>
                <a:lnTo>
                  <a:pt x="4119358" y="0"/>
                </a:lnTo>
                <a:lnTo>
                  <a:pt x="4119358" y="1287299"/>
                </a:lnTo>
                <a:lnTo>
                  <a:pt x="0" y="1287299"/>
                </a:lnTo>
                <a:lnTo>
                  <a:pt x="0" y="0"/>
                </a:lnTo>
                <a:close/>
              </a:path>
            </a:pathLst>
          </a:custGeom>
          <a:noFill/>
        </p:spPr>
        <p:style>
          <a:lnRef idx="1">
            <a:schemeClr val="dk2">
              <a:hueOff val="0"/>
              <a:satOff val="0"/>
              <a:lumOff val="0"/>
              <a:alphaOff val="0"/>
            </a:schemeClr>
          </a:lnRef>
          <a:fillRef idx="1">
            <a:schemeClr val="lt2">
              <a:alpha val="40000"/>
              <a:hueOff val="0"/>
              <a:satOff val="0"/>
              <a:lumOff val="0"/>
              <a:alphaOff val="0"/>
            </a:schemeClr>
          </a:fillRef>
          <a:effectRef idx="0">
            <a:schemeClr val="lt2">
              <a:alpha val="40000"/>
              <a:hueOff val="0"/>
              <a:satOff val="0"/>
              <a:lumOff val="0"/>
              <a:alphaOff val="0"/>
            </a:schemeClr>
          </a:effectRef>
          <a:fontRef idx="minor">
            <a:schemeClr val="dk1">
              <a:hueOff val="0"/>
              <a:satOff val="0"/>
              <a:lumOff val="0"/>
              <a:alphaOff val="0"/>
            </a:schemeClr>
          </a:fontRef>
        </p:style>
        <p:txBody>
          <a:bodyPr spcFirstLastPara="0" vert="horz" wrap="square" lIns="365760" tIns="91440" rIns="0" bIns="91440" numCol="1" spcCol="1270" anchor="ctr" anchorCtr="0">
            <a:noAutofit/>
          </a:bodyPr>
          <a:lstStyle/>
          <a:p>
            <a:pPr marL="0" lvl="0" indent="0" algn="l"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Service Capacity, Wait Times &amp; Crisis Dependence</a:t>
            </a:r>
            <a:r>
              <a:rPr lang="en-US" sz="1600" b="0" i="0" kern="1200" dirty="0">
                <a:latin typeface="Arial" panose="020B0604020202020204" pitchFamily="34" charset="0"/>
                <a:cs typeface="Arial" panose="020B0604020202020204" pitchFamily="34" charset="0"/>
              </a:rPr>
              <a: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Demand exceeds capacity across community and inpatient settings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Long waits and evaluation backlogs delay diagnosis and treatment </a:t>
            </a:r>
          </a:p>
          <a:p>
            <a:pPr marL="171450" lvl="1" indent="-171450" algn="l" defTabSz="466725">
              <a:lnSpc>
                <a:spcPct val="90000"/>
              </a:lnSpc>
              <a:spcBef>
                <a:spcPct val="0"/>
              </a:spcBef>
              <a:spcAft>
                <a:spcPct val="15000"/>
              </a:spcAft>
              <a:buFont typeface="Arial" panose="020B0604020202020204" pitchFamily="34" charset="0"/>
              <a:buChar char="•"/>
            </a:pPr>
            <a:r>
              <a:rPr lang="en-US" sz="1200" b="0" i="0" kern="1200" dirty="0">
                <a:latin typeface="Arial" panose="020B0604020202020204" pitchFamily="34" charset="0"/>
                <a:cs typeface="Arial" panose="020B0604020202020204" pitchFamily="34" charset="0"/>
              </a:rPr>
              <a:t>Limited community options drive ED use and boarding (beds/workforce/step-down limits; acuity) </a:t>
            </a:r>
          </a:p>
        </p:txBody>
      </p:sp>
      <p:sp>
        <p:nvSpPr>
          <p:cNvPr id="21" name="Title 1">
            <a:extLst>
              <a:ext uri="{FF2B5EF4-FFF2-40B4-BE49-F238E27FC236}">
                <a16:creationId xmlns:a16="http://schemas.microsoft.com/office/drawing/2014/main" id="{FDF04E46-492A-D27E-0B60-A0EC7EBE48FD}"/>
              </a:ext>
            </a:extLst>
          </p:cNvPr>
          <p:cNvSpPr txBox="1">
            <a:spLocks/>
          </p:cNvSpPr>
          <p:nvPr/>
        </p:nvSpPr>
        <p:spPr bwMode="white">
          <a:xfrm>
            <a:off x="851770" y="109538"/>
            <a:ext cx="554903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a:latin typeface="Arial" panose="020B0604020202020204" pitchFamily="34" charset="0"/>
                <a:cs typeface="Arial" panose="020B0604020202020204" pitchFamily="34" charset="0"/>
              </a:rPr>
              <a:t>Review of Key Challenges (bb)</a:t>
            </a:r>
            <a:endParaRPr lang="en-US" ker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99674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94B97FE-D5D6-19C9-C24D-9421182680E4}"/>
              </a:ext>
            </a:extLst>
          </p:cNvPr>
          <p:cNvSpPr>
            <a:spLocks noGrp="1"/>
          </p:cNvSpPr>
          <p:nvPr>
            <p:ph sz="half" idx="1"/>
          </p:nvPr>
        </p:nvSpPr>
        <p:spPr>
          <a:xfrm>
            <a:off x="182880" y="1208936"/>
            <a:ext cx="8778240" cy="2220061"/>
          </a:xfrm>
        </p:spPr>
        <p:txBody>
          <a:bodyPr/>
          <a:lstStyle/>
          <a:p>
            <a:pPr marL="0" indent="0" algn="ctr">
              <a:spcAft>
                <a:spcPts val="0"/>
              </a:spcAft>
              <a:buNone/>
            </a:pPr>
            <a:r>
              <a:rPr lang="en-US" sz="2000" b="0" u="sng" dirty="0">
                <a:solidFill>
                  <a:schemeClr val="tx1"/>
                </a:solidFill>
                <a:latin typeface="Arial" panose="020B0604020202020204" pitchFamily="34" charset="0"/>
                <a:cs typeface="Arial" panose="020B0604020202020204" pitchFamily="34" charset="0"/>
              </a:rPr>
              <a:t>Proposed Working Groups </a:t>
            </a:r>
          </a:p>
          <a:p>
            <a:pPr marL="0" indent="0" algn="ctr">
              <a:spcAft>
                <a:spcPts val="0"/>
              </a:spcAft>
              <a:buNone/>
            </a:pPr>
            <a:endParaRPr lang="en-US" sz="1400" u="sng" dirty="0">
              <a:solidFill>
                <a:schemeClr val="tx1"/>
              </a:solidFill>
              <a:latin typeface="Arial" panose="020B0604020202020204" pitchFamily="34" charset="0"/>
              <a:cs typeface="Arial" panose="020B0604020202020204" pitchFamily="34" charset="0"/>
            </a:endParaRPr>
          </a:p>
          <a:p>
            <a:pPr marL="342900" indent="-342900">
              <a:buClr>
                <a:schemeClr val="tx2"/>
              </a:buClr>
              <a:buFont typeface="+mj-lt"/>
              <a:buAutoNum type="arabicPeriod"/>
            </a:pPr>
            <a:r>
              <a:rPr lang="en-US" sz="1800" dirty="0">
                <a:solidFill>
                  <a:schemeClr val="tx1"/>
                </a:solidFill>
                <a:latin typeface="Arial" panose="020B0604020202020204" pitchFamily="34" charset="0"/>
                <a:cs typeface="Arial" panose="020B0604020202020204" pitchFamily="34" charset="0"/>
              </a:rPr>
              <a:t>Landscape and Funding </a:t>
            </a:r>
            <a:r>
              <a:rPr lang="en-US" sz="1800" b="0" dirty="0">
                <a:solidFill>
                  <a:schemeClr val="tx1"/>
                </a:solidFill>
                <a:latin typeface="Arial" panose="020B0604020202020204" pitchFamily="34" charset="0"/>
                <a:cs typeface="Arial" panose="020B0604020202020204" pitchFamily="34" charset="0"/>
              </a:rPr>
              <a:t>– charges (aa) &amp; (dd); initial presentation 1/21/26 </a:t>
            </a:r>
          </a:p>
          <a:p>
            <a:pPr marL="342900" indent="-342900">
              <a:buClr>
                <a:schemeClr val="tx2"/>
              </a:buClr>
              <a:buFont typeface="+mj-lt"/>
              <a:buAutoNum type="arabicPeriod"/>
            </a:pPr>
            <a:r>
              <a:rPr lang="en-US" sz="1800" dirty="0">
                <a:solidFill>
                  <a:schemeClr val="tx1"/>
                </a:solidFill>
                <a:latin typeface="Arial" panose="020B0604020202020204" pitchFamily="34" charset="0"/>
                <a:cs typeface="Arial" panose="020B0604020202020204" pitchFamily="34" charset="0"/>
              </a:rPr>
              <a:t>Challenges &amp; Policy Recommendations </a:t>
            </a:r>
            <a:r>
              <a:rPr lang="en-US" sz="1800" b="0" dirty="0">
                <a:solidFill>
                  <a:schemeClr val="tx1"/>
                </a:solidFill>
                <a:latin typeface="Arial" panose="020B0604020202020204" pitchFamily="34" charset="0"/>
                <a:cs typeface="Arial" panose="020B0604020202020204" pitchFamily="34" charset="0"/>
              </a:rPr>
              <a:t>–</a:t>
            </a:r>
            <a:r>
              <a:rPr lang="en-US" sz="1800" dirty="0">
                <a:solidFill>
                  <a:schemeClr val="tx1"/>
                </a:solidFill>
                <a:latin typeface="Arial" panose="020B0604020202020204" pitchFamily="34" charset="0"/>
                <a:cs typeface="Arial" panose="020B0604020202020204" pitchFamily="34" charset="0"/>
              </a:rPr>
              <a:t> </a:t>
            </a:r>
            <a:r>
              <a:rPr lang="en-US" sz="1800" b="0" dirty="0">
                <a:solidFill>
                  <a:schemeClr val="tx1"/>
                </a:solidFill>
                <a:latin typeface="Arial" panose="020B0604020202020204" pitchFamily="34" charset="0"/>
                <a:cs typeface="Arial" panose="020B0604020202020204" pitchFamily="34" charset="0"/>
              </a:rPr>
              <a:t>charges (bb) &amp; (cc); initial presentation 2/11/26</a:t>
            </a:r>
          </a:p>
          <a:p>
            <a:pPr marL="342900" indent="-342900">
              <a:buClr>
                <a:schemeClr val="tx2"/>
              </a:buClr>
              <a:buFont typeface="+mj-lt"/>
              <a:buAutoNum type="arabicPeriod"/>
            </a:pPr>
            <a:r>
              <a:rPr lang="en-US" sz="1800" dirty="0">
                <a:solidFill>
                  <a:schemeClr val="tx1"/>
                </a:solidFill>
                <a:latin typeface="Arial" panose="020B0604020202020204" pitchFamily="34" charset="0"/>
                <a:cs typeface="Arial" panose="020B0604020202020204" pitchFamily="34" charset="0"/>
              </a:rPr>
              <a:t>Strategic Plan &amp; Feasibility </a:t>
            </a:r>
            <a:r>
              <a:rPr lang="en-US" sz="1800" b="0" dirty="0">
                <a:solidFill>
                  <a:schemeClr val="tx1"/>
                </a:solidFill>
                <a:latin typeface="Arial" panose="020B0604020202020204" pitchFamily="34" charset="0"/>
                <a:cs typeface="Arial" panose="020B0604020202020204" pitchFamily="34" charset="0"/>
              </a:rPr>
              <a:t>– charge (ee); initial presentation 3/11/26</a:t>
            </a:r>
          </a:p>
        </p:txBody>
      </p:sp>
      <p:sp>
        <p:nvSpPr>
          <p:cNvPr id="6" name="Content Placeholder 5">
            <a:extLst>
              <a:ext uri="{FF2B5EF4-FFF2-40B4-BE49-F238E27FC236}">
                <a16:creationId xmlns:a16="http://schemas.microsoft.com/office/drawing/2014/main" id="{7177CF2B-5CBC-012E-1B77-F36841187B81}"/>
              </a:ext>
            </a:extLst>
          </p:cNvPr>
          <p:cNvSpPr>
            <a:spLocks noGrp="1"/>
          </p:cNvSpPr>
          <p:nvPr>
            <p:ph sz="half" idx="2"/>
          </p:nvPr>
        </p:nvSpPr>
        <p:spPr>
          <a:xfrm>
            <a:off x="182880" y="3725020"/>
            <a:ext cx="8778240" cy="2532902"/>
          </a:xfrm>
        </p:spPr>
        <p:txBody>
          <a:bodyPr/>
          <a:lstStyle/>
          <a:p>
            <a:pPr marL="0" indent="0" algn="ctr">
              <a:buNone/>
            </a:pPr>
            <a:r>
              <a:rPr lang="en-US" sz="2000" b="0" u="sng" dirty="0">
                <a:solidFill>
                  <a:schemeClr val="tx1"/>
                </a:solidFill>
                <a:latin typeface="Arial" panose="020B0604020202020204" pitchFamily="34" charset="0"/>
                <a:cs typeface="Arial" panose="020B0604020202020204" pitchFamily="34" charset="0"/>
              </a:rPr>
              <a:t>Proposed Working Groups’ Actions</a:t>
            </a:r>
          </a:p>
          <a:p>
            <a:pPr marL="342900" indent="-342900">
              <a:buClr>
                <a:schemeClr val="tx2"/>
              </a:buClr>
              <a:buFont typeface="+mj-lt"/>
              <a:buAutoNum type="arabicPeriod"/>
            </a:pPr>
            <a:r>
              <a:rPr lang="en-US" sz="1800" b="0" dirty="0">
                <a:solidFill>
                  <a:schemeClr val="tx1"/>
                </a:solidFill>
                <a:latin typeface="Arial" panose="020B0604020202020204" pitchFamily="34" charset="0"/>
                <a:cs typeface="Arial" panose="020B0604020202020204" pitchFamily="34" charset="0"/>
              </a:rPr>
              <a:t>Work will build upon previously completed work and best practice recommendations</a:t>
            </a:r>
          </a:p>
          <a:p>
            <a:pPr marL="342900" indent="-342900">
              <a:buClr>
                <a:schemeClr val="tx2"/>
              </a:buClr>
              <a:buFont typeface="+mj-lt"/>
              <a:buAutoNum type="arabicPeriod"/>
            </a:pPr>
            <a:r>
              <a:rPr lang="en-US" sz="1800" b="0" dirty="0">
                <a:solidFill>
                  <a:schemeClr val="tx1"/>
                </a:solidFill>
                <a:latin typeface="Arial" panose="020B0604020202020204" pitchFamily="34" charset="0"/>
                <a:cs typeface="Arial" panose="020B0604020202020204" pitchFamily="34" charset="0"/>
              </a:rPr>
              <a:t>Presentation at designated meeting to present additional resources, surface initial insights related to recommended paths forward, and provide space for entire Special Commission feedback and discussion</a:t>
            </a:r>
          </a:p>
          <a:p>
            <a:pPr marL="342900" indent="-342900">
              <a:buClr>
                <a:schemeClr val="tx2"/>
              </a:buClr>
              <a:buFont typeface="+mj-lt"/>
              <a:buAutoNum type="arabicPeriod"/>
            </a:pPr>
            <a:r>
              <a:rPr lang="en-US" sz="1800" b="0" dirty="0">
                <a:solidFill>
                  <a:schemeClr val="tx1"/>
                </a:solidFill>
                <a:latin typeface="Arial" panose="020B0604020202020204" pitchFamily="34" charset="0"/>
                <a:cs typeface="Arial" panose="020B0604020202020204" pitchFamily="34" charset="0"/>
              </a:rPr>
              <a:t>Refine findings based on presentation feedback for further presentations and/or submission to final report due in June</a:t>
            </a:r>
          </a:p>
          <a:p>
            <a:pPr marL="342900" indent="-342900">
              <a:buFont typeface="+mj-lt"/>
              <a:buAutoNum type="arabicPeriod"/>
            </a:pPr>
            <a:endParaRPr lang="en-US" sz="1800" b="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DF1E4839-7EC5-AB38-DA23-ACFDE584CA8B}"/>
              </a:ext>
            </a:extLst>
          </p:cNvPr>
          <p:cNvCxnSpPr>
            <a:cxnSpLocks/>
          </p:cNvCxnSpPr>
          <p:nvPr/>
        </p:nvCxnSpPr>
        <p:spPr bwMode="auto">
          <a:xfrm flipV="1">
            <a:off x="502920" y="3609975"/>
            <a:ext cx="8138160" cy="0"/>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sp>
        <p:nvSpPr>
          <p:cNvPr id="11" name="Title 2">
            <a:extLst>
              <a:ext uri="{FF2B5EF4-FFF2-40B4-BE49-F238E27FC236}">
                <a16:creationId xmlns:a16="http://schemas.microsoft.com/office/drawing/2014/main" id="{04757E44-E811-F2E6-75FC-5AA32E501D90}"/>
              </a:ext>
            </a:extLst>
          </p:cNvPr>
          <p:cNvSpPr txBox="1">
            <a:spLocks/>
          </p:cNvSpPr>
          <p:nvPr/>
        </p:nvSpPr>
        <p:spPr bwMode="white">
          <a:xfrm>
            <a:off x="798663" y="99194"/>
            <a:ext cx="6297462" cy="813719"/>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Arial" panose="020B0604020202020204" pitchFamily="34" charset="0"/>
                <a:cs typeface="Arial" panose="020B0604020202020204" pitchFamily="34" charset="0"/>
              </a:rPr>
              <a:t>Working Group &amp; Working Group Action Proposal for Discussion</a:t>
            </a:r>
          </a:p>
        </p:txBody>
      </p:sp>
    </p:spTree>
    <p:extLst>
      <p:ext uri="{BB962C8B-B14F-4D97-AF65-F5344CB8AC3E}">
        <p14:creationId xmlns:p14="http://schemas.microsoft.com/office/powerpoint/2010/main" val="244845759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B0185-8DD6-F14B-A6A6-ECC90038BF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24394D-F51E-C546-3802-5809D6D0FAB8}"/>
              </a:ext>
            </a:extLst>
          </p:cNvPr>
          <p:cNvSpPr>
            <a:spLocks noGrp="1"/>
          </p:cNvSpPr>
          <p:nvPr>
            <p:ph type="title"/>
          </p:nvPr>
        </p:nvSpPr>
        <p:spPr>
          <a:xfrm>
            <a:off x="838200" y="109538"/>
            <a:ext cx="5029200" cy="762000"/>
          </a:xfrm>
        </p:spPr>
        <p:txBody>
          <a:bodyPr anchor="ctr"/>
          <a:lstStyle/>
          <a:p>
            <a:r>
              <a:rPr lang="en-US">
                <a:latin typeface="Arial" panose="020B0604020202020204" pitchFamily="34" charset="0"/>
                <a:cs typeface="Arial" panose="020B0604020202020204" pitchFamily="34" charset="0"/>
              </a:rPr>
              <a:t>Commission Webpage</a:t>
            </a:r>
          </a:p>
        </p:txBody>
      </p:sp>
      <p:sp>
        <p:nvSpPr>
          <p:cNvPr id="4" name="TextBox 3">
            <a:extLst>
              <a:ext uri="{FF2B5EF4-FFF2-40B4-BE49-F238E27FC236}">
                <a16:creationId xmlns:a16="http://schemas.microsoft.com/office/drawing/2014/main" id="{2DC4B4CC-AA0E-6E9A-99C7-08F1FB9F4AB8}"/>
              </a:ext>
            </a:extLst>
          </p:cNvPr>
          <p:cNvSpPr txBox="1"/>
          <p:nvPr/>
        </p:nvSpPr>
        <p:spPr>
          <a:xfrm>
            <a:off x="838200" y="1752600"/>
            <a:ext cx="7467601" cy="2108269"/>
          </a:xfrm>
          <a:prstGeom prst="rect">
            <a:avLst/>
          </a:prstGeom>
          <a:noFill/>
        </p:spPr>
        <p:txBody>
          <a:bodyPr wrap="square">
            <a:spAutoFit/>
          </a:bodyPr>
          <a:lstStyle/>
          <a:p>
            <a:pPr>
              <a:spcAft>
                <a:spcPts val="600"/>
              </a:spcAft>
            </a:pPr>
            <a:r>
              <a:rPr lang="en-US" b="1" u="sng" dirty="0">
                <a:latin typeface="Arial" panose="020B0604020202020204" pitchFamily="34" charset="0"/>
                <a:cs typeface="Arial" panose="020B0604020202020204" pitchFamily="34" charset="0"/>
              </a:rPr>
              <a:t>Webpage</a:t>
            </a:r>
          </a:p>
          <a:p>
            <a:r>
              <a:rPr lang="en-US" dirty="0">
                <a:latin typeface="Arial" panose="020B0604020202020204" pitchFamily="34" charset="0"/>
                <a:cs typeface="Arial" panose="020B0604020202020204" pitchFamily="34" charset="0"/>
              </a:rPr>
              <a:t>Meeting notifications and copies of meeting materials, such as approved minutes for each of the Commission’s meetings, will be posted on the Commission’s Mass.gov webpage:</a:t>
            </a:r>
          </a:p>
          <a:p>
            <a:endParaRPr lang="en-US" dirty="0">
              <a:solidFill>
                <a:srgbClr val="002060"/>
              </a:solidFill>
              <a:latin typeface="Arial" panose="020B0604020202020204" pitchFamily="34" charset="0"/>
              <a:cs typeface="Arial" panose="020B0604020202020204" pitchFamily="34" charset="0"/>
            </a:endParaRPr>
          </a:p>
          <a:p>
            <a:r>
              <a:rPr lang="en-US" dirty="0">
                <a:solidFill>
                  <a:srgbClr val="0070C0"/>
                </a:solidFill>
                <a:latin typeface="Arial" panose="020B0604020202020204" pitchFamily="34" charset="0"/>
                <a:cs typeface="Arial" panose="020B0604020202020204" pitchFamily="34" charset="0"/>
              </a:rPr>
              <a:t>https://www.mass.gov/special-commission-on-access-to-behavioral-health-services-for-children-and-families</a:t>
            </a:r>
          </a:p>
        </p:txBody>
      </p:sp>
    </p:spTree>
    <p:extLst>
      <p:ext uri="{BB962C8B-B14F-4D97-AF65-F5344CB8AC3E}">
        <p14:creationId xmlns:p14="http://schemas.microsoft.com/office/powerpoint/2010/main" val="26342055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BF761E-D82B-B642-5218-21F15A06DF4B}"/>
              </a:ext>
            </a:extLst>
          </p:cNvPr>
          <p:cNvSpPr txBox="1">
            <a:spLocks/>
          </p:cNvSpPr>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latin typeface="Arial" panose="020B0604020202020204" pitchFamily="34" charset="0"/>
                <a:cs typeface="Arial" panose="020B0604020202020204" pitchFamily="34" charset="0"/>
              </a:rPr>
              <a:t>Agenda</a:t>
            </a:r>
          </a:p>
        </p:txBody>
      </p:sp>
      <p:sp>
        <p:nvSpPr>
          <p:cNvPr id="4" name="TextBox 3">
            <a:extLst>
              <a:ext uri="{FF2B5EF4-FFF2-40B4-BE49-F238E27FC236}">
                <a16:creationId xmlns:a16="http://schemas.microsoft.com/office/drawing/2014/main" id="{D9D7F062-E60C-662C-809D-8189697B0283}"/>
              </a:ext>
            </a:extLst>
          </p:cNvPr>
          <p:cNvSpPr txBox="1"/>
          <p:nvPr/>
        </p:nvSpPr>
        <p:spPr>
          <a:xfrm>
            <a:off x="457200" y="1228397"/>
            <a:ext cx="8229600" cy="3347840"/>
          </a:xfrm>
          <a:prstGeom prst="rect">
            <a:avLst/>
          </a:prstGeom>
          <a:noFill/>
        </p:spPr>
        <p:txBody>
          <a:bodyPr wrap="square" lIns="91440" tIns="45720" rIns="91440" bIns="45720" anchor="t">
            <a:spAutoFit/>
          </a:bodyPr>
          <a:lstStyle/>
          <a:p>
            <a:pPr marL="457200" indent="-457200">
              <a:lnSpc>
                <a:spcPct val="150000"/>
              </a:lnSpc>
              <a:buAutoNum type="arabicPeriod"/>
            </a:pPr>
            <a:r>
              <a:rPr lang="en-US" sz="2400" dirty="0">
                <a:latin typeface="Arial"/>
                <a:cs typeface="Arial"/>
              </a:rPr>
              <a:t>Welcome</a:t>
            </a:r>
          </a:p>
          <a:p>
            <a:pPr marL="457200" indent="-457200">
              <a:lnSpc>
                <a:spcPct val="150000"/>
              </a:lnSpc>
              <a:buAutoNum type="arabicPeriod"/>
            </a:pPr>
            <a:r>
              <a:rPr lang="en-US" sz="2400" dirty="0">
                <a:latin typeface="Arial"/>
                <a:cs typeface="Arial"/>
              </a:rPr>
              <a:t>Approval of December 17, 2025 meeting minutes</a:t>
            </a:r>
          </a:p>
          <a:p>
            <a:pPr marL="457200" indent="-457200">
              <a:lnSpc>
                <a:spcPct val="150000"/>
              </a:lnSpc>
              <a:buAutoNum type="arabicPeriod"/>
            </a:pPr>
            <a:r>
              <a:rPr lang="en-US" sz="2400" dirty="0">
                <a:latin typeface="Arial"/>
                <a:cs typeface="Arial"/>
              </a:rPr>
              <a:t>Overview of working groups process</a:t>
            </a:r>
          </a:p>
          <a:p>
            <a:pPr marL="457200" indent="-457200">
              <a:lnSpc>
                <a:spcPct val="150000"/>
              </a:lnSpc>
              <a:buAutoNum type="arabicPeriod"/>
            </a:pPr>
            <a:r>
              <a:rPr lang="en-US" sz="2400" dirty="0">
                <a:latin typeface="Arial"/>
                <a:cs typeface="Arial"/>
              </a:rPr>
              <a:t>Working group updates &amp; discussion</a:t>
            </a:r>
          </a:p>
          <a:p>
            <a:pPr marL="457200" indent="-457200">
              <a:lnSpc>
                <a:spcPct val="150000"/>
              </a:lnSpc>
              <a:buAutoNum type="arabicPeriod"/>
            </a:pPr>
            <a:r>
              <a:rPr lang="en-US" sz="2400" dirty="0">
                <a:latin typeface="Arial"/>
                <a:cs typeface="Arial"/>
              </a:rPr>
              <a:t>Discussion of Commission deliverables</a:t>
            </a:r>
          </a:p>
          <a:p>
            <a:pPr marL="457200" indent="-457200">
              <a:lnSpc>
                <a:spcPct val="150000"/>
              </a:lnSpc>
              <a:buAutoNum type="arabicPeriod"/>
            </a:pPr>
            <a:r>
              <a:rPr lang="en-US" sz="2400" dirty="0">
                <a:latin typeface="Arial"/>
                <a:cs typeface="Arial"/>
              </a:rPr>
              <a:t>Next steps</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8B28-A9A4-5DA2-9DA5-00E8CDE3E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E5E23-B10A-AEB8-4CD9-DEAE19FAD03A}"/>
              </a:ext>
            </a:extLst>
          </p:cNvPr>
          <p:cNvSpPr>
            <a:spLocks noGrp="1"/>
          </p:cNvSpPr>
          <p:nvPr>
            <p:ph type="title"/>
          </p:nvPr>
        </p:nvSpPr>
        <p:spPr/>
        <p:txBody>
          <a:bodyPr/>
          <a:lstStyle/>
          <a:p>
            <a:r>
              <a:rPr lang="en-US" sz="4000" dirty="0">
                <a:solidFill>
                  <a:srgbClr val="003366"/>
                </a:solidFill>
                <a:latin typeface="Arial"/>
                <a:cs typeface="Arial"/>
              </a:rPr>
              <a:t>Overview of Working Groups Process</a:t>
            </a:r>
            <a:endParaRPr lang="en-US" dirty="0"/>
          </a:p>
        </p:txBody>
      </p:sp>
    </p:spTree>
    <p:extLst>
      <p:ext uri="{BB962C8B-B14F-4D97-AF65-F5344CB8AC3E}">
        <p14:creationId xmlns:p14="http://schemas.microsoft.com/office/powerpoint/2010/main" val="12424864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DC7CE-E9ED-8796-1071-B8E66B117E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B90EA-1672-4E28-A431-270F523C62D8}"/>
              </a:ext>
            </a:extLst>
          </p:cNvPr>
          <p:cNvSpPr txBox="1">
            <a:spLocks/>
          </p:cNvSpPr>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a:latin typeface="Arial" panose="020B0604020202020204" pitchFamily="34" charset="0"/>
                <a:cs typeface="Arial" panose="020B0604020202020204" pitchFamily="34" charset="0"/>
              </a:rPr>
              <a:t>Important Reminders</a:t>
            </a:r>
          </a:p>
        </p:txBody>
      </p:sp>
      <p:sp>
        <p:nvSpPr>
          <p:cNvPr id="4" name="Content Placeholder 3">
            <a:extLst>
              <a:ext uri="{FF2B5EF4-FFF2-40B4-BE49-F238E27FC236}">
                <a16:creationId xmlns:a16="http://schemas.microsoft.com/office/drawing/2014/main" id="{A067903A-8173-3AEA-1B26-0C2BB42E25CA}"/>
              </a:ext>
            </a:extLst>
          </p:cNvPr>
          <p:cNvSpPr>
            <a:spLocks noGrp="1"/>
          </p:cNvSpPr>
          <p:nvPr>
            <p:ph sz="half" idx="1"/>
          </p:nvPr>
        </p:nvSpPr>
        <p:spPr>
          <a:xfrm>
            <a:off x="505597" y="1219200"/>
            <a:ext cx="8132805" cy="5181600"/>
          </a:xfrm>
        </p:spPr>
        <p:txBody>
          <a:bodyPr/>
          <a:lstStyle/>
          <a:p>
            <a:r>
              <a:rPr lang="en-US" dirty="0"/>
              <a:t>Open meeting law applies for working groups</a:t>
            </a:r>
          </a:p>
          <a:p>
            <a:endParaRPr lang="en-US" sz="2000" b="0" dirty="0"/>
          </a:p>
          <a:p>
            <a:r>
              <a:rPr lang="en-US" b="0" dirty="0"/>
              <a:t>SharePoint compliance includes:</a:t>
            </a:r>
          </a:p>
          <a:p>
            <a:pPr lvl="1"/>
            <a:r>
              <a:rPr lang="en-US" b="0" dirty="0"/>
              <a:t>Do not collaborate within single document during Working Group sessions</a:t>
            </a:r>
          </a:p>
          <a:p>
            <a:pPr lvl="1"/>
            <a:r>
              <a:rPr lang="en-US" b="0" dirty="0"/>
              <a:t>Please work within your own, unique document, and upload SharePoint or share with state staff</a:t>
            </a:r>
            <a:endParaRPr lang="en-US" dirty="0"/>
          </a:p>
          <a:p>
            <a:endParaRPr lang="en-US" sz="2000" b="0" dirty="0"/>
          </a:p>
          <a:p>
            <a:r>
              <a:rPr lang="en-US" b="0" dirty="0"/>
              <a:t>Working Group Meetings</a:t>
            </a:r>
          </a:p>
          <a:p>
            <a:pPr lvl="1"/>
            <a:r>
              <a:rPr lang="en-US" b="0" dirty="0"/>
              <a:t>Need to be posted 48-hours in advance</a:t>
            </a:r>
          </a:p>
          <a:p>
            <a:pPr lvl="1"/>
            <a:r>
              <a:rPr lang="en-US" b="0" dirty="0"/>
              <a:t>Notes need to be taken during discussions and shared publicly with larger group at next convening</a:t>
            </a:r>
          </a:p>
        </p:txBody>
      </p:sp>
    </p:spTree>
    <p:extLst>
      <p:ext uri="{BB962C8B-B14F-4D97-AF65-F5344CB8AC3E}">
        <p14:creationId xmlns:p14="http://schemas.microsoft.com/office/powerpoint/2010/main" val="8363766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62031-E787-64D4-A2A2-BE91D8487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37419-8BC1-AD6B-2533-5F4D1FA667C9}"/>
              </a:ext>
            </a:extLst>
          </p:cNvPr>
          <p:cNvSpPr>
            <a:spLocks noGrp="1"/>
          </p:cNvSpPr>
          <p:nvPr>
            <p:ph type="title"/>
          </p:nvPr>
        </p:nvSpPr>
        <p:spPr/>
        <p:txBody>
          <a:bodyPr/>
          <a:lstStyle/>
          <a:p>
            <a:r>
              <a:rPr lang="en-US" sz="4000">
                <a:solidFill>
                  <a:srgbClr val="003366"/>
                </a:solidFill>
                <a:latin typeface="Arial"/>
                <a:cs typeface="Arial"/>
              </a:rPr>
              <a:t>Working Group Updates</a:t>
            </a:r>
            <a:endParaRPr lang="en-US"/>
          </a:p>
        </p:txBody>
      </p:sp>
    </p:spTree>
    <p:extLst>
      <p:ext uri="{BB962C8B-B14F-4D97-AF65-F5344CB8AC3E}">
        <p14:creationId xmlns:p14="http://schemas.microsoft.com/office/powerpoint/2010/main" val="194378283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90908"/>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6D5C4-6E5F-1AB9-18BB-559A2F11D65C}"/>
              </a:ext>
            </a:extLst>
          </p:cNvPr>
          <p:cNvSpPr>
            <a:spLocks noGrp="1"/>
          </p:cNvSpPr>
          <p:nvPr>
            <p:ph type="sldNum" sz="quarter" idx="12"/>
          </p:nvPr>
        </p:nvSpPr>
        <p:spPr/>
        <p:txBody>
          <a:bodyPr/>
          <a:lstStyle/>
          <a:p>
            <a:pPr fontAlgn="base">
              <a:spcAft>
                <a:spcPct val="0"/>
              </a:spcAft>
              <a:defRPr/>
            </a:pPr>
            <a:fld id="{AEDD70FA-59E1-4157-923E-C4A67B08AD84}" type="slidenum">
              <a:rPr lang="en-US" dirty="0">
                <a:latin typeface="Montserrat"/>
              </a:rPr>
              <a:pPr fontAlgn="base">
                <a:spcAft>
                  <a:spcPct val="0"/>
                </a:spcAft>
                <a:defRPr/>
              </a:pPr>
              <a:t>6</a:t>
            </a:fld>
            <a:endParaRPr lang="en-US">
              <a:latin typeface="Montserrat"/>
            </a:endParaRPr>
          </a:p>
        </p:txBody>
      </p:sp>
      <p:sp>
        <p:nvSpPr>
          <p:cNvPr id="3" name="Title 2">
            <a:extLst>
              <a:ext uri="{FF2B5EF4-FFF2-40B4-BE49-F238E27FC236}">
                <a16:creationId xmlns:a16="http://schemas.microsoft.com/office/drawing/2014/main" id="{FD2B698B-11A9-A09A-C7B2-388AF695B10C}"/>
              </a:ext>
            </a:extLst>
          </p:cNvPr>
          <p:cNvSpPr>
            <a:spLocks noGrp="1"/>
          </p:cNvSpPr>
          <p:nvPr>
            <p:ph type="title"/>
          </p:nvPr>
        </p:nvSpPr>
        <p:spPr>
          <a:xfrm>
            <a:off x="723921" y="-41427"/>
            <a:ext cx="6097988" cy="762000"/>
          </a:xfrm>
        </p:spPr>
        <p:txBody>
          <a:bodyPr/>
          <a:lstStyle/>
          <a:p>
            <a:r>
              <a:rPr lang="en-US" sz="2000" dirty="0">
                <a:ea typeface="+mj-lt"/>
                <a:cs typeface="+mj-lt"/>
              </a:rPr>
              <a:t>Workgroup 1: Landscape &amp; Funding Analysis</a:t>
            </a:r>
            <a:endParaRPr lang="en-US" sz="2000" dirty="0"/>
          </a:p>
        </p:txBody>
      </p:sp>
      <p:sp>
        <p:nvSpPr>
          <p:cNvPr id="14" name="Rectangle 13">
            <a:extLst>
              <a:ext uri="{FF2B5EF4-FFF2-40B4-BE49-F238E27FC236}">
                <a16:creationId xmlns:a16="http://schemas.microsoft.com/office/drawing/2014/main" id="{2B5CCF6D-E3D2-D991-46B7-46991AB53ABB}"/>
              </a:ext>
            </a:extLst>
          </p:cNvPr>
          <p:cNvSpPr/>
          <p:nvPr/>
        </p:nvSpPr>
        <p:spPr>
          <a:xfrm>
            <a:off x="345191" y="1032670"/>
            <a:ext cx="8461505" cy="502920"/>
          </a:xfrm>
          <a:prstGeom prst="rect">
            <a:avLst/>
          </a:prstGeom>
          <a:solidFill>
            <a:srgbClr val="F0F0F0">
              <a:alpha val="95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Aft>
                <a:spcPts val="450"/>
              </a:spcAft>
              <a:defRPr/>
            </a:pPr>
            <a:r>
              <a:rPr lang="en-US" sz="1600" b="1" dirty="0">
                <a:solidFill>
                  <a:schemeClr val="tx1"/>
                </a:solidFill>
                <a:latin typeface="+mj-lt"/>
                <a:ea typeface="+mn-lt"/>
                <a:cs typeface="+mn-lt"/>
              </a:rPr>
              <a:t>Working Group 1: Initial landscape inputs compiled and preliminary review of service models completed. Funding analysis next.</a:t>
            </a:r>
            <a:endParaRPr lang="en-US" sz="1600" b="1" dirty="0">
              <a:solidFill>
                <a:schemeClr val="tx1"/>
              </a:solidFill>
              <a:latin typeface="+mj-lt"/>
            </a:endParaRPr>
          </a:p>
        </p:txBody>
      </p:sp>
      <p:sp>
        <p:nvSpPr>
          <p:cNvPr id="11" name="Rectangle 10">
            <a:extLst>
              <a:ext uri="{FF2B5EF4-FFF2-40B4-BE49-F238E27FC236}">
                <a16:creationId xmlns:a16="http://schemas.microsoft.com/office/drawing/2014/main" id="{406E37D1-CBC7-BA2C-D855-EB7E6CA424A4}"/>
              </a:ext>
            </a:extLst>
          </p:cNvPr>
          <p:cNvSpPr/>
          <p:nvPr/>
        </p:nvSpPr>
        <p:spPr>
          <a:xfrm>
            <a:off x="88587" y="6212210"/>
            <a:ext cx="5957278" cy="241831"/>
          </a:xfrm>
          <a:prstGeom prst="rect">
            <a:avLst/>
          </a:prstGeom>
          <a:solidFill>
            <a:schemeClr val="bg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t" anchorCtr="0"/>
          <a:lstStyle/>
          <a:p>
            <a:pPr>
              <a:defRPr/>
            </a:pPr>
            <a:r>
              <a:rPr lang="en-US" sz="1200" b="1">
                <a:solidFill>
                  <a:srgbClr val="000000"/>
                </a:solidFill>
                <a:latin typeface="+mj-lt"/>
              </a:rPr>
              <a:t>Members: </a:t>
            </a:r>
            <a:r>
              <a:rPr lang="en-US" sz="1050" i="1">
                <a:solidFill>
                  <a:srgbClr val="000000"/>
                </a:solidFill>
                <a:latin typeface="+mj-lt"/>
              </a:rPr>
              <a:t>Kelly English, David </a:t>
            </a:r>
            <a:r>
              <a:rPr lang="en-US" sz="1050" i="1" err="1">
                <a:solidFill>
                  <a:srgbClr val="000000"/>
                </a:solidFill>
                <a:latin typeface="+mj-lt"/>
              </a:rPr>
              <a:t>Matteodo</a:t>
            </a:r>
            <a:r>
              <a:rPr lang="en-US" sz="1050" i="1">
                <a:solidFill>
                  <a:srgbClr val="000000"/>
                </a:solidFill>
                <a:latin typeface="+mj-lt"/>
              </a:rPr>
              <a:t>, Jessica LaRochelle, Rachel Gwaltney, Kevin Beagan</a:t>
            </a:r>
          </a:p>
          <a:p>
            <a:pPr algn="ctr">
              <a:defRPr/>
            </a:pPr>
            <a:endParaRPr lang="en-US" sz="1200" b="1">
              <a:solidFill>
                <a:srgbClr val="000000"/>
              </a:solidFill>
              <a:latin typeface="Montserrat" pitchFamily="2" charset="77"/>
            </a:endParaRPr>
          </a:p>
        </p:txBody>
      </p:sp>
      <p:pic>
        <p:nvPicPr>
          <p:cNvPr id="12" name="Graphic 11" descr="Magnifying glass with solid fill">
            <a:extLst>
              <a:ext uri="{FF2B5EF4-FFF2-40B4-BE49-F238E27FC236}">
                <a16:creationId xmlns:a16="http://schemas.microsoft.com/office/drawing/2014/main" id="{EF708383-7A2F-24EF-1E2F-75B17987649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16200000" flipH="1">
            <a:off x="88587" y="2076787"/>
            <a:ext cx="457200" cy="457200"/>
          </a:xfrm>
          <a:prstGeom prst="rect">
            <a:avLst/>
          </a:prstGeom>
        </p:spPr>
      </p:pic>
      <p:pic>
        <p:nvPicPr>
          <p:cNvPr id="15" name="Graphic 14" descr="Questions with solid fill">
            <a:extLst>
              <a:ext uri="{FF2B5EF4-FFF2-40B4-BE49-F238E27FC236}">
                <a16:creationId xmlns:a16="http://schemas.microsoft.com/office/drawing/2014/main" id="{092FA896-439E-0A7D-476D-EDA8434F81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587" y="4327086"/>
            <a:ext cx="457200" cy="457200"/>
          </a:xfrm>
          <a:prstGeom prst="rect">
            <a:avLst/>
          </a:prstGeom>
        </p:spPr>
      </p:pic>
      <p:pic>
        <p:nvPicPr>
          <p:cNvPr id="18" name="Graphic 17" descr="End with solid fill">
            <a:extLst>
              <a:ext uri="{FF2B5EF4-FFF2-40B4-BE49-F238E27FC236}">
                <a16:creationId xmlns:a16="http://schemas.microsoft.com/office/drawing/2014/main" id="{41E68E08-1CA0-C72F-3151-3098C2E18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3497" y="4328035"/>
            <a:ext cx="457200" cy="457200"/>
          </a:xfrm>
          <a:prstGeom prst="rect">
            <a:avLst/>
          </a:prstGeom>
        </p:spPr>
      </p:pic>
      <p:cxnSp>
        <p:nvCxnSpPr>
          <p:cNvPr id="22" name="Straight Connector 21">
            <a:extLst>
              <a:ext uri="{FF2B5EF4-FFF2-40B4-BE49-F238E27FC236}">
                <a16:creationId xmlns:a16="http://schemas.microsoft.com/office/drawing/2014/main" id="{D201D2AC-DD1B-85D5-056F-DCC1CFB7A44E}"/>
              </a:ext>
            </a:extLst>
          </p:cNvPr>
          <p:cNvCxnSpPr>
            <a:cxnSpLocks/>
          </p:cNvCxnSpPr>
          <p:nvPr/>
        </p:nvCxnSpPr>
        <p:spPr bwMode="auto">
          <a:xfrm>
            <a:off x="1762627" y="4252785"/>
            <a:ext cx="5618747"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A2CE939-DB25-4621-25A4-417E583001FA}"/>
              </a:ext>
            </a:extLst>
          </p:cNvPr>
          <p:cNvCxnSpPr>
            <a:cxnSpLocks/>
          </p:cNvCxnSpPr>
          <p:nvPr/>
        </p:nvCxnSpPr>
        <p:spPr bwMode="auto">
          <a:xfrm>
            <a:off x="4572000" y="4423719"/>
            <a:ext cx="0" cy="16459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67253792-EB4A-57C4-A76E-5139D58E3DA6}"/>
              </a:ext>
            </a:extLst>
          </p:cNvPr>
          <p:cNvSpPr txBox="1"/>
          <p:nvPr/>
        </p:nvSpPr>
        <p:spPr>
          <a:xfrm>
            <a:off x="397253" y="4424777"/>
            <a:ext cx="4134515" cy="2006703"/>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Commission Questions &amp; Gaps</a:t>
            </a:r>
            <a:endParaRPr lang="en-US" sz="1600" dirty="0">
              <a:latin typeface="+mj-lt"/>
              <a:cs typeface="Arial" panose="020B0604020202020204" pitchFamily="34" charset="0"/>
            </a:endParaRPr>
          </a:p>
          <a:p>
            <a:pPr marL="228600" lvl="1" indent="-228600" defTabSz="466725">
              <a:lnSpc>
                <a:spcPct val="90000"/>
              </a:lnSpc>
              <a:spcBef>
                <a:spcPct val="0"/>
              </a:spcBef>
              <a:spcAft>
                <a:spcPct val="15000"/>
              </a:spcAft>
              <a:buFont typeface="+mj-lt"/>
              <a:buAutoNum type="arabicPeriod"/>
            </a:pPr>
            <a:r>
              <a:rPr lang="en-US" sz="1200" dirty="0">
                <a:cs typeface="Arial" panose="020B0604020202020204" pitchFamily="34" charset="0"/>
              </a:rPr>
              <a:t>How do Commission members understand this paradox, ie, of having many BH services available across the state, yet access challenges persist?</a:t>
            </a:r>
          </a:p>
          <a:p>
            <a:pPr marL="228600" lvl="1" indent="-228600" defTabSz="466725">
              <a:lnSpc>
                <a:spcPct val="90000"/>
              </a:lnSpc>
              <a:spcBef>
                <a:spcPct val="0"/>
              </a:spcBef>
              <a:spcAft>
                <a:spcPct val="15000"/>
              </a:spcAft>
              <a:buFont typeface="+mj-lt"/>
              <a:buAutoNum type="arabicPeriod"/>
            </a:pPr>
            <a:r>
              <a:rPr lang="en-US" sz="1200" dirty="0">
                <a:cs typeface="Arial" panose="020B0604020202020204" pitchFamily="34" charset="0"/>
              </a:rPr>
              <a:t>Would a cross-agency funding analysis be helpful?</a:t>
            </a:r>
          </a:p>
          <a:p>
            <a:pPr marL="685800" lvl="2" indent="-228600" defTabSz="466725">
              <a:lnSpc>
                <a:spcPct val="90000"/>
              </a:lnSpc>
              <a:spcBef>
                <a:spcPct val="0"/>
              </a:spcBef>
              <a:spcAft>
                <a:spcPct val="15000"/>
              </a:spcAft>
              <a:buFont typeface="+mj-lt"/>
              <a:buAutoNum type="alphaLcPeriod"/>
            </a:pPr>
            <a:r>
              <a:rPr lang="en-US" sz="1200" dirty="0">
                <a:cs typeface="Arial" panose="020B0604020202020204" pitchFamily="34" charset="0"/>
              </a:rPr>
              <a:t>Are there opportunities for drawing additional Medicaid dollars for some of these programs, or aspects of these programs (admin)?</a:t>
            </a:r>
          </a:p>
          <a:p>
            <a:pPr marL="228600" lvl="1" indent="-228600" defTabSz="466725">
              <a:lnSpc>
                <a:spcPct val="90000"/>
              </a:lnSpc>
              <a:spcBef>
                <a:spcPct val="0"/>
              </a:spcBef>
              <a:spcAft>
                <a:spcPct val="15000"/>
              </a:spcAft>
              <a:buFont typeface="+mj-lt"/>
              <a:buAutoNum type="arabicPeriod"/>
            </a:pPr>
            <a:r>
              <a:rPr lang="en-US" sz="1200" dirty="0">
                <a:cs typeface="Arial" panose="020B0604020202020204" pitchFamily="34" charset="0"/>
              </a:rPr>
              <a:t>Are there BH services that are essentially duplicative?</a:t>
            </a:r>
          </a:p>
          <a:p>
            <a:pPr marL="228600" lvl="1" indent="-228600" defTabSz="466725">
              <a:lnSpc>
                <a:spcPct val="90000"/>
              </a:lnSpc>
              <a:spcBef>
                <a:spcPct val="0"/>
              </a:spcBef>
              <a:spcAft>
                <a:spcPct val="15000"/>
              </a:spcAft>
              <a:buFont typeface="+mj-lt"/>
              <a:buAutoNum type="arabicPeriod"/>
            </a:pPr>
            <a:endParaRPr lang="en-US" sz="1200" dirty="0">
              <a:cs typeface="Arial" panose="020B0604020202020204" pitchFamily="34" charset="0"/>
            </a:endParaRPr>
          </a:p>
        </p:txBody>
      </p:sp>
      <p:sp>
        <p:nvSpPr>
          <p:cNvPr id="13" name="TextBox 12">
            <a:extLst>
              <a:ext uri="{FF2B5EF4-FFF2-40B4-BE49-F238E27FC236}">
                <a16:creationId xmlns:a16="http://schemas.microsoft.com/office/drawing/2014/main" id="{FA5BCB06-3313-D1B9-9C3E-840C1629D71A}"/>
              </a:ext>
            </a:extLst>
          </p:cNvPr>
          <p:cNvSpPr txBox="1"/>
          <p:nvPr/>
        </p:nvSpPr>
        <p:spPr>
          <a:xfrm>
            <a:off x="4691901" y="4420747"/>
            <a:ext cx="4114796" cy="1812804"/>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Next Steps</a:t>
            </a:r>
            <a:endParaRPr lang="en-US" sz="1600" dirty="0">
              <a:latin typeface="+mj-lt"/>
              <a:cs typeface="Arial" panose="020B0604020202020204" pitchFamily="34" charset="0"/>
            </a:endParaRPr>
          </a:p>
          <a:p>
            <a:pPr marL="228600" lvl="1" indent="-228600" defTabSz="466725">
              <a:lnSpc>
                <a:spcPct val="90000"/>
              </a:lnSpc>
              <a:spcBef>
                <a:spcPct val="0"/>
              </a:spcBef>
              <a:spcAft>
                <a:spcPct val="15000"/>
              </a:spcAft>
              <a:buFont typeface="+mj-lt"/>
              <a:buAutoNum type="arabicPeriod"/>
            </a:pPr>
            <a:r>
              <a:rPr lang="en-US" sz="1200" dirty="0">
                <a:cs typeface="Arial" panose="020B0604020202020204" pitchFamily="34" charset="0"/>
              </a:rPr>
              <a:t>Incorporate Commission feedback shared during 1/21 meeting into draft landscape analysis</a:t>
            </a:r>
          </a:p>
          <a:p>
            <a:pPr marL="228600" lvl="1" indent="-228600" defTabSz="466725">
              <a:lnSpc>
                <a:spcPct val="90000"/>
              </a:lnSpc>
              <a:spcBef>
                <a:spcPct val="0"/>
              </a:spcBef>
              <a:spcAft>
                <a:spcPct val="15000"/>
              </a:spcAft>
              <a:buFont typeface="+mj-lt"/>
              <a:buAutoNum type="arabicPeriod"/>
            </a:pPr>
            <a:r>
              <a:rPr lang="en-US" sz="1200" dirty="0"/>
              <a:t>EOHHS agencies (DMH, DCF, MassHealth, etc.) review.</a:t>
            </a:r>
          </a:p>
          <a:p>
            <a:pPr marL="228600" lvl="1" indent="-228600" defTabSz="466725">
              <a:lnSpc>
                <a:spcPct val="90000"/>
              </a:lnSpc>
              <a:spcBef>
                <a:spcPct val="0"/>
              </a:spcBef>
              <a:spcAft>
                <a:spcPct val="15000"/>
              </a:spcAft>
              <a:buFont typeface="+mj-lt"/>
              <a:buAutoNum type="arabicPeriod"/>
            </a:pPr>
            <a:r>
              <a:rPr lang="en-US" sz="1200" dirty="0"/>
              <a:t>Commission staff shares updated version with members for their written feedback.</a:t>
            </a:r>
          </a:p>
          <a:p>
            <a:pPr marL="228600" lvl="1" indent="-228600" defTabSz="466725">
              <a:lnSpc>
                <a:spcPct val="90000"/>
              </a:lnSpc>
              <a:spcBef>
                <a:spcPct val="0"/>
              </a:spcBef>
              <a:spcAft>
                <a:spcPct val="15000"/>
              </a:spcAft>
              <a:buFont typeface="+mj-lt"/>
              <a:buAutoNum type="arabicPeriod"/>
            </a:pPr>
            <a:r>
              <a:rPr lang="en-US" sz="1200" dirty="0"/>
              <a:t>Revised draft discussed during the Commission’s next meeting on 2/25.</a:t>
            </a:r>
            <a:endParaRPr lang="en-US" sz="1200" dirty="0">
              <a:cs typeface="Arial" panose="020B0604020202020204" pitchFamily="34" charset="0"/>
            </a:endParaRPr>
          </a:p>
        </p:txBody>
      </p:sp>
      <p:sp>
        <p:nvSpPr>
          <p:cNvPr id="16" name="TextBox 15">
            <a:extLst>
              <a:ext uri="{FF2B5EF4-FFF2-40B4-BE49-F238E27FC236}">
                <a16:creationId xmlns:a16="http://schemas.microsoft.com/office/drawing/2014/main" id="{D5A4095B-55CC-4DC1-9B6C-533752893EDC}"/>
              </a:ext>
            </a:extLst>
          </p:cNvPr>
          <p:cNvSpPr txBox="1"/>
          <p:nvPr/>
        </p:nvSpPr>
        <p:spPr>
          <a:xfrm>
            <a:off x="397253" y="2167116"/>
            <a:ext cx="8349494" cy="2123658"/>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Key Findings to Date</a:t>
            </a:r>
          </a:p>
          <a:p>
            <a:pPr marL="342900" lvl="0" indent="-342900" defTabSz="914377">
              <a:buFont typeface="+mj-lt"/>
              <a:buAutoNum type="arabicPeriod"/>
              <a:defRPr/>
            </a:pPr>
            <a:r>
              <a:rPr lang="en-US" sz="1400" u="sng" dirty="0"/>
              <a:t>Landscape Analysis</a:t>
            </a:r>
          </a:p>
          <a:p>
            <a:pPr marL="800100" lvl="1" indent="-342900" defTabSz="914377">
              <a:buFont typeface="+mj-lt"/>
              <a:buAutoNum type="alphaLcParenR"/>
              <a:defRPr/>
            </a:pPr>
            <a:r>
              <a:rPr lang="en-US" sz="1400" dirty="0"/>
              <a:t>There is a wide array of behavioral health services for youth across the state.</a:t>
            </a:r>
          </a:p>
          <a:p>
            <a:pPr marL="800100" lvl="1" indent="-342900" defTabSz="914377">
              <a:buFont typeface="+mj-lt"/>
              <a:buAutoNum type="alphaLcParenR"/>
              <a:defRPr/>
            </a:pPr>
            <a:r>
              <a:rPr lang="en-US" sz="1400" dirty="0"/>
              <a:t>Access remains a challenge, particularly for specific subgroups of youth with unmet complex needs, eg, ASD, children with medical needs.</a:t>
            </a:r>
          </a:p>
          <a:p>
            <a:pPr marL="342900" lvl="0" indent="-342900" defTabSz="914377">
              <a:buFont typeface="+mj-lt"/>
              <a:buAutoNum type="arabicPeriod"/>
              <a:defRPr/>
            </a:pPr>
            <a:r>
              <a:rPr lang="en-US" sz="1400" u="sng" dirty="0"/>
              <a:t>Funding Analysis</a:t>
            </a:r>
          </a:p>
          <a:p>
            <a:pPr marL="800100" lvl="1" indent="-342900" defTabSz="914377">
              <a:buFont typeface="+mj-lt"/>
              <a:buAutoNum type="alphaLcParenR"/>
              <a:defRPr/>
            </a:pPr>
            <a:r>
              <a:rPr lang="en-US" sz="1400" dirty="0"/>
              <a:t>Greater clarity needed about which programs are covered by MassHealth and private payers, and other funding streams (state/federal)</a:t>
            </a:r>
          </a:p>
          <a:p>
            <a:pPr marL="342900" lvl="0" indent="-342900" defTabSz="914377">
              <a:buFont typeface="+mj-lt"/>
              <a:buAutoNum type="arabicPeriod"/>
              <a:defRPr/>
            </a:pPr>
            <a:endParaRPr lang="en-US" sz="1400" dirty="0"/>
          </a:p>
        </p:txBody>
      </p:sp>
      <p:sp>
        <p:nvSpPr>
          <p:cNvPr id="19" name="TextBox 18">
            <a:extLst>
              <a:ext uri="{FF2B5EF4-FFF2-40B4-BE49-F238E27FC236}">
                <a16:creationId xmlns:a16="http://schemas.microsoft.com/office/drawing/2014/main" id="{98D2A58B-B279-FFC2-51E4-9B7CA61975E4}"/>
              </a:ext>
            </a:extLst>
          </p:cNvPr>
          <p:cNvSpPr txBox="1"/>
          <p:nvPr/>
        </p:nvSpPr>
        <p:spPr>
          <a:xfrm>
            <a:off x="353077" y="1634963"/>
            <a:ext cx="8453619" cy="258532"/>
          </a:xfrm>
          <a:prstGeom prst="rect">
            <a:avLst/>
          </a:prstGeom>
          <a:noFill/>
        </p:spPr>
        <p:txBody>
          <a:bodyPr wrap="square" rtlCol="0">
            <a:spAutoFit/>
          </a:bodyPr>
          <a:lstStyle/>
          <a:p>
            <a:pPr defTabSz="711200">
              <a:lnSpc>
                <a:spcPct val="90000"/>
              </a:lnSpc>
              <a:spcBef>
                <a:spcPct val="0"/>
              </a:spcBef>
              <a:spcAft>
                <a:spcPct val="35000"/>
              </a:spcAft>
            </a:pPr>
            <a:r>
              <a:rPr lang="en-US" sz="1200" i="1">
                <a:latin typeface="Arial" panose="020B0604020202020204" pitchFamily="34" charset="0"/>
                <a:cs typeface="Arial" panose="020B0604020202020204" pitchFamily="34" charset="0"/>
              </a:rPr>
              <a:t>PROGRESS STATUS:</a:t>
            </a:r>
            <a:r>
              <a:rPr lang="en-US" sz="1200">
                <a:latin typeface="Arial" panose="020B0604020202020204" pitchFamily="34" charset="0"/>
                <a:cs typeface="Arial" panose="020B0604020202020204" pitchFamily="34" charset="0"/>
              </a:rPr>
              <a:t> </a:t>
            </a:r>
            <a:r>
              <a:rPr lang="en-US" sz="1200">
                <a:solidFill>
                  <a:srgbClr val="DF7E13"/>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a:t>
            </a:r>
            <a:r>
              <a:rPr lang="en-US" sz="1200" i="1">
                <a:latin typeface="Arial" panose="020B0604020202020204" pitchFamily="34" charset="0"/>
                <a:cs typeface="Arial" panose="020B0604020202020204" pitchFamily="34" charset="0"/>
              </a:rPr>
              <a:t>In progress </a:t>
            </a:r>
            <a:r>
              <a:rPr lang="en-US" sz="1200">
                <a:latin typeface="Arial" panose="020B0604020202020204" pitchFamily="34" charset="0"/>
                <a:cs typeface="Arial" panose="020B0604020202020204" pitchFamily="34" charset="0"/>
              </a:rPr>
              <a:t>				 	     </a:t>
            </a:r>
            <a:r>
              <a:rPr lang="en-US" sz="1200" i="1">
                <a:solidFill>
                  <a:schemeClr val="tx1">
                    <a:lumMod val="65000"/>
                    <a:lumOff val="35000"/>
                  </a:schemeClr>
                </a:solidFill>
                <a:ea typeface="+mn-lt"/>
                <a:cs typeface="+mn-lt"/>
              </a:rPr>
              <a:t>January 2026 | Status as of Jan 21</a:t>
            </a:r>
            <a:endParaRPr 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9151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5D7CC-64BD-E3A8-D47D-FA6DBEBCD1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C1EF69-77BB-390F-8151-8390AB580189}"/>
              </a:ext>
            </a:extLst>
          </p:cNvPr>
          <p:cNvSpPr>
            <a:spLocks noGrp="1"/>
          </p:cNvSpPr>
          <p:nvPr>
            <p:ph type="sldNum" sz="quarter" idx="12"/>
          </p:nvPr>
        </p:nvSpPr>
        <p:spPr/>
        <p:txBody>
          <a:bodyPr/>
          <a:lstStyle/>
          <a:p>
            <a:pPr fontAlgn="base">
              <a:spcAft>
                <a:spcPct val="0"/>
              </a:spcAft>
              <a:defRPr/>
            </a:pPr>
            <a:fld id="{AEDD70FA-59E1-4157-923E-C4A67B08AD84}" type="slidenum">
              <a:rPr lang="en-US" dirty="0">
                <a:latin typeface="Montserrat"/>
              </a:rPr>
              <a:pPr fontAlgn="base">
                <a:spcAft>
                  <a:spcPct val="0"/>
                </a:spcAft>
                <a:defRPr/>
              </a:pPr>
              <a:t>7</a:t>
            </a:fld>
            <a:endParaRPr lang="en-US">
              <a:latin typeface="Montserrat"/>
            </a:endParaRPr>
          </a:p>
        </p:txBody>
      </p:sp>
      <p:sp>
        <p:nvSpPr>
          <p:cNvPr id="3" name="Title 2">
            <a:extLst>
              <a:ext uri="{FF2B5EF4-FFF2-40B4-BE49-F238E27FC236}">
                <a16:creationId xmlns:a16="http://schemas.microsoft.com/office/drawing/2014/main" id="{1DB93099-0551-B2A1-3524-86884AACDF8B}"/>
              </a:ext>
            </a:extLst>
          </p:cNvPr>
          <p:cNvSpPr>
            <a:spLocks noGrp="1"/>
          </p:cNvSpPr>
          <p:nvPr>
            <p:ph type="title"/>
          </p:nvPr>
        </p:nvSpPr>
        <p:spPr>
          <a:xfrm>
            <a:off x="723921" y="-41427"/>
            <a:ext cx="6097988" cy="762000"/>
          </a:xfrm>
        </p:spPr>
        <p:txBody>
          <a:bodyPr/>
          <a:lstStyle/>
          <a:p>
            <a:r>
              <a:rPr lang="en-US" sz="2000" dirty="0">
                <a:ea typeface="+mj-lt"/>
                <a:cs typeface="+mj-lt"/>
              </a:rPr>
              <a:t>Workgroup 3: Single Children’s Behavioral Health Agency</a:t>
            </a:r>
            <a:endParaRPr lang="en-US" sz="2000" dirty="0"/>
          </a:p>
        </p:txBody>
      </p:sp>
      <p:sp>
        <p:nvSpPr>
          <p:cNvPr id="14" name="Rectangle 13">
            <a:extLst>
              <a:ext uri="{FF2B5EF4-FFF2-40B4-BE49-F238E27FC236}">
                <a16:creationId xmlns:a16="http://schemas.microsoft.com/office/drawing/2014/main" id="{A3966FF6-D614-371A-732B-C3CF26CABA21}"/>
              </a:ext>
            </a:extLst>
          </p:cNvPr>
          <p:cNvSpPr/>
          <p:nvPr/>
        </p:nvSpPr>
        <p:spPr>
          <a:xfrm>
            <a:off x="345191" y="1032670"/>
            <a:ext cx="8461505" cy="506145"/>
          </a:xfrm>
          <a:prstGeom prst="rect">
            <a:avLst/>
          </a:prstGeom>
          <a:solidFill>
            <a:srgbClr val="F0F0F0">
              <a:alpha val="95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Aft>
                <a:spcPts val="450"/>
              </a:spcAft>
              <a:defRPr/>
            </a:pPr>
            <a:r>
              <a:rPr lang="en-US" sz="1600" b="1" dirty="0">
                <a:solidFill>
                  <a:schemeClr val="tx1"/>
                </a:solidFill>
                <a:latin typeface="+mj-lt"/>
                <a:ea typeface="+mn-lt"/>
                <a:cs typeface="+mn-lt"/>
              </a:rPr>
              <a:t>Working Group 3: Determining the scope and goals of a single children’s behavioral health agency</a:t>
            </a:r>
          </a:p>
        </p:txBody>
      </p:sp>
      <p:sp>
        <p:nvSpPr>
          <p:cNvPr id="11" name="Rectangle 10">
            <a:extLst>
              <a:ext uri="{FF2B5EF4-FFF2-40B4-BE49-F238E27FC236}">
                <a16:creationId xmlns:a16="http://schemas.microsoft.com/office/drawing/2014/main" id="{4C03A3D4-49DF-FACE-E913-2606E4D76881}"/>
              </a:ext>
            </a:extLst>
          </p:cNvPr>
          <p:cNvSpPr/>
          <p:nvPr/>
        </p:nvSpPr>
        <p:spPr>
          <a:xfrm>
            <a:off x="88587" y="6218958"/>
            <a:ext cx="3922536" cy="241831"/>
          </a:xfrm>
          <a:prstGeom prst="rect">
            <a:avLst/>
          </a:prstGeom>
          <a:solidFill>
            <a:schemeClr val="bg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68580" rtlCol="0" anchor="t" anchorCtr="0"/>
          <a:lstStyle/>
          <a:p>
            <a:pPr>
              <a:defRPr/>
            </a:pPr>
            <a:r>
              <a:rPr lang="en-US" sz="1200" b="1">
                <a:solidFill>
                  <a:srgbClr val="000000"/>
                </a:solidFill>
                <a:latin typeface="+mj-lt"/>
              </a:rPr>
              <a:t>Members: </a:t>
            </a:r>
            <a:r>
              <a:rPr lang="en-US" sz="1050" i="1">
                <a:solidFill>
                  <a:srgbClr val="000000"/>
                </a:solidFill>
                <a:latin typeface="+mj-lt"/>
              </a:rPr>
              <a:t>Lauren Almeida, Paul </a:t>
            </a:r>
            <a:r>
              <a:rPr lang="en-US" sz="1050" i="1" err="1">
                <a:solidFill>
                  <a:srgbClr val="000000"/>
                </a:solidFill>
                <a:latin typeface="+mj-lt"/>
              </a:rPr>
              <a:t>Hyry-Dermith</a:t>
            </a:r>
            <a:r>
              <a:rPr lang="en-US" sz="1050" i="1">
                <a:solidFill>
                  <a:srgbClr val="000000"/>
                </a:solidFill>
                <a:latin typeface="+mj-lt"/>
              </a:rPr>
              <a:t>, Lee Robinson</a:t>
            </a:r>
          </a:p>
          <a:p>
            <a:pPr algn="ctr">
              <a:defRPr/>
            </a:pPr>
            <a:endParaRPr lang="en-US" sz="1200" b="1">
              <a:solidFill>
                <a:srgbClr val="000000"/>
              </a:solidFill>
              <a:latin typeface="Montserrat" pitchFamily="2" charset="77"/>
            </a:endParaRPr>
          </a:p>
        </p:txBody>
      </p:sp>
      <p:pic>
        <p:nvPicPr>
          <p:cNvPr id="12" name="Graphic 11" descr="Magnifying glass with solid fill">
            <a:extLst>
              <a:ext uri="{FF2B5EF4-FFF2-40B4-BE49-F238E27FC236}">
                <a16:creationId xmlns:a16="http://schemas.microsoft.com/office/drawing/2014/main" id="{AD5B95C8-232E-2EA7-71F9-A1584F24ADD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16200000" flipH="1">
            <a:off x="88587" y="2076787"/>
            <a:ext cx="457200" cy="457200"/>
          </a:xfrm>
          <a:prstGeom prst="rect">
            <a:avLst/>
          </a:prstGeom>
        </p:spPr>
      </p:pic>
      <p:pic>
        <p:nvPicPr>
          <p:cNvPr id="15" name="Graphic 14" descr="Questions with solid fill">
            <a:extLst>
              <a:ext uri="{FF2B5EF4-FFF2-40B4-BE49-F238E27FC236}">
                <a16:creationId xmlns:a16="http://schemas.microsoft.com/office/drawing/2014/main" id="{B654F7FC-3F2D-A04C-06C2-157F933D8A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587" y="4327086"/>
            <a:ext cx="457200" cy="457200"/>
          </a:xfrm>
          <a:prstGeom prst="rect">
            <a:avLst/>
          </a:prstGeom>
        </p:spPr>
      </p:pic>
      <p:pic>
        <p:nvPicPr>
          <p:cNvPr id="18" name="Graphic 17" descr="End with solid fill">
            <a:extLst>
              <a:ext uri="{FF2B5EF4-FFF2-40B4-BE49-F238E27FC236}">
                <a16:creationId xmlns:a16="http://schemas.microsoft.com/office/drawing/2014/main" id="{06BC4418-9596-69E0-A084-3B20C8E83F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3497" y="4328035"/>
            <a:ext cx="457200" cy="457200"/>
          </a:xfrm>
          <a:prstGeom prst="rect">
            <a:avLst/>
          </a:prstGeom>
        </p:spPr>
      </p:pic>
      <p:cxnSp>
        <p:nvCxnSpPr>
          <p:cNvPr id="22" name="Straight Connector 21">
            <a:extLst>
              <a:ext uri="{FF2B5EF4-FFF2-40B4-BE49-F238E27FC236}">
                <a16:creationId xmlns:a16="http://schemas.microsoft.com/office/drawing/2014/main" id="{202306E6-5111-6994-E6A2-809919716BE8}"/>
              </a:ext>
            </a:extLst>
          </p:cNvPr>
          <p:cNvCxnSpPr>
            <a:cxnSpLocks/>
          </p:cNvCxnSpPr>
          <p:nvPr/>
        </p:nvCxnSpPr>
        <p:spPr bwMode="auto">
          <a:xfrm>
            <a:off x="1762627" y="4252785"/>
            <a:ext cx="5618747"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19E6EA90-8F4D-035D-536C-8774E68D41B4}"/>
              </a:ext>
            </a:extLst>
          </p:cNvPr>
          <p:cNvCxnSpPr>
            <a:cxnSpLocks/>
          </p:cNvCxnSpPr>
          <p:nvPr/>
        </p:nvCxnSpPr>
        <p:spPr bwMode="auto">
          <a:xfrm>
            <a:off x="4572000" y="4423719"/>
            <a:ext cx="0" cy="164592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DF4F278F-28BD-7B3B-E3EE-568BAA50A6B5}"/>
              </a:ext>
            </a:extLst>
          </p:cNvPr>
          <p:cNvSpPr txBox="1"/>
          <p:nvPr/>
        </p:nvSpPr>
        <p:spPr>
          <a:xfrm>
            <a:off x="397253" y="4424777"/>
            <a:ext cx="4134515" cy="1796646"/>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Commission Questions &amp; Gaps</a:t>
            </a:r>
            <a:endParaRPr lang="en-US" sz="1600" dirty="0">
              <a:latin typeface="+mj-lt"/>
              <a:cs typeface="Arial" panose="020B0604020202020204" pitchFamily="34" charset="0"/>
            </a:endParaRPr>
          </a:p>
          <a:p>
            <a:pPr marL="228600" lvl="1" indent="-228600" defTabSz="466725">
              <a:lnSpc>
                <a:spcPct val="90000"/>
              </a:lnSpc>
              <a:spcBef>
                <a:spcPct val="0"/>
              </a:spcBef>
              <a:spcAft>
                <a:spcPct val="15000"/>
              </a:spcAft>
              <a:buFont typeface="+mj-lt"/>
              <a:buAutoNum type="arabicPeriod"/>
            </a:pPr>
            <a:r>
              <a:rPr lang="en-US" sz="1100" dirty="0">
                <a:cs typeface="Arial" panose="020B0604020202020204" pitchFamily="34" charset="0"/>
              </a:rPr>
              <a:t>How is the commission defining “behavioral health services” to know what state agency functions and populations of youth should be considered within scope of a single consolidated agency (i.e. is child welfare and/or juvenile justice in or out of scope? Are youth with autism/intellectual disability in or out of scope?)</a:t>
            </a:r>
          </a:p>
          <a:p>
            <a:pPr marL="228600" lvl="1" indent="-228600" defTabSz="466725">
              <a:lnSpc>
                <a:spcPct val="90000"/>
              </a:lnSpc>
              <a:spcBef>
                <a:spcPct val="0"/>
              </a:spcBef>
              <a:spcAft>
                <a:spcPct val="15000"/>
              </a:spcAft>
              <a:buFont typeface="+mj-lt"/>
              <a:buAutoNum type="arabicPeriod"/>
            </a:pPr>
            <a:r>
              <a:rPr lang="en-US" sz="1100" dirty="0">
                <a:cs typeface="Arial" panose="020B0604020202020204" pitchFamily="34" charset="0"/>
              </a:rPr>
              <a:t>Which of the current challenges facing youth and families seeking behavioral health services should be the goal of a single state agency to address?</a:t>
            </a:r>
            <a:endParaRPr lang="en-US" sz="1200" dirty="0">
              <a:cs typeface="Arial" panose="020B0604020202020204" pitchFamily="34" charset="0"/>
            </a:endParaRPr>
          </a:p>
        </p:txBody>
      </p:sp>
      <p:sp>
        <p:nvSpPr>
          <p:cNvPr id="13" name="TextBox 12">
            <a:extLst>
              <a:ext uri="{FF2B5EF4-FFF2-40B4-BE49-F238E27FC236}">
                <a16:creationId xmlns:a16="http://schemas.microsoft.com/office/drawing/2014/main" id="{38444BAB-7CA2-74B1-5383-D1537A614E4C}"/>
              </a:ext>
            </a:extLst>
          </p:cNvPr>
          <p:cNvSpPr txBox="1"/>
          <p:nvPr/>
        </p:nvSpPr>
        <p:spPr>
          <a:xfrm>
            <a:off x="4691901" y="4420747"/>
            <a:ext cx="4114796" cy="1092607"/>
          </a:xfrm>
          <a:prstGeom prst="rect">
            <a:avLst/>
          </a:prstGeom>
          <a:noFill/>
        </p:spPr>
        <p:txBody>
          <a:bodyPr wrap="square" rtlCol="0">
            <a:spAutoFit/>
          </a:bodyPr>
          <a:lstStyle/>
          <a:p>
            <a:pPr lvl="0" defTabSz="711200">
              <a:lnSpc>
                <a:spcPct val="90000"/>
              </a:lnSpc>
              <a:spcBef>
                <a:spcPct val="0"/>
              </a:spcBef>
              <a:spcAft>
                <a:spcPct val="35000"/>
              </a:spcAft>
            </a:pPr>
            <a:r>
              <a:rPr lang="en-US" sz="1600" b="1" dirty="0">
                <a:latin typeface="+mj-lt"/>
                <a:cs typeface="Arial" panose="020B0604020202020204" pitchFamily="34" charset="0"/>
              </a:rPr>
              <a:t>Next Steps</a:t>
            </a:r>
            <a:endParaRPr lang="en-US" sz="1600" dirty="0">
              <a:latin typeface="+mj-lt"/>
              <a:cs typeface="Arial" panose="020B0604020202020204" pitchFamily="34" charset="0"/>
            </a:endParaRPr>
          </a:p>
          <a:p>
            <a:pPr marL="228600" lvl="1" indent="-228600" defTabSz="466725">
              <a:lnSpc>
                <a:spcPct val="90000"/>
              </a:lnSpc>
              <a:spcBef>
                <a:spcPct val="0"/>
              </a:spcBef>
              <a:spcAft>
                <a:spcPct val="15000"/>
              </a:spcAft>
              <a:buFont typeface="+mj-lt"/>
              <a:buAutoNum type="arabicPeriod"/>
            </a:pPr>
            <a:r>
              <a:rPr lang="en-US" sz="1200" dirty="0">
                <a:cs typeface="Arial" panose="020B0604020202020204" pitchFamily="34" charset="0"/>
              </a:rPr>
              <a:t>Workgroup 3 to conduct landscape review of other state examples of “single children’s behavioral health agency”</a:t>
            </a:r>
          </a:p>
          <a:p>
            <a:pPr marL="228600" lvl="1" indent="-228600" defTabSz="466725">
              <a:lnSpc>
                <a:spcPct val="90000"/>
              </a:lnSpc>
              <a:spcBef>
                <a:spcPct val="0"/>
              </a:spcBef>
              <a:spcAft>
                <a:spcPct val="15000"/>
              </a:spcAft>
              <a:buFont typeface="+mj-lt"/>
              <a:buAutoNum type="arabicPeriod"/>
            </a:pPr>
            <a:r>
              <a:rPr lang="en-US" sz="1200" dirty="0">
                <a:cs typeface="Arial" panose="020B0604020202020204" pitchFamily="34" charset="0"/>
              </a:rPr>
              <a:t>Date of Next Meeting: 1/27/26</a:t>
            </a:r>
          </a:p>
        </p:txBody>
      </p:sp>
      <p:sp>
        <p:nvSpPr>
          <p:cNvPr id="16" name="TextBox 15">
            <a:extLst>
              <a:ext uri="{FF2B5EF4-FFF2-40B4-BE49-F238E27FC236}">
                <a16:creationId xmlns:a16="http://schemas.microsoft.com/office/drawing/2014/main" id="{40D29E48-C4F3-5963-D769-FFA46F74EC7F}"/>
              </a:ext>
            </a:extLst>
          </p:cNvPr>
          <p:cNvSpPr txBox="1"/>
          <p:nvPr/>
        </p:nvSpPr>
        <p:spPr>
          <a:xfrm>
            <a:off x="524978" y="1864964"/>
            <a:ext cx="8530435" cy="2392963"/>
          </a:xfrm>
          <a:prstGeom prst="rect">
            <a:avLst/>
          </a:prstGeom>
          <a:noFill/>
        </p:spPr>
        <p:txBody>
          <a:bodyPr wrap="square" rtlCol="0">
            <a:spAutoFit/>
          </a:bodyPr>
          <a:lstStyle/>
          <a:p>
            <a:pPr lvl="0" defTabSz="711200">
              <a:lnSpc>
                <a:spcPct val="90000"/>
              </a:lnSpc>
              <a:spcBef>
                <a:spcPct val="0"/>
              </a:spcBef>
              <a:spcAft>
                <a:spcPct val="35000"/>
              </a:spcAft>
            </a:pPr>
            <a:r>
              <a:rPr lang="en-US" sz="1400" b="1" dirty="0">
                <a:latin typeface="+mj-lt"/>
                <a:cs typeface="Arial" panose="020B0604020202020204" pitchFamily="34" charset="0"/>
              </a:rPr>
              <a:t>Key Findings to Date</a:t>
            </a:r>
          </a:p>
          <a:p>
            <a:pPr marL="342900" lvl="0" indent="-342900" defTabSz="914377">
              <a:buFont typeface="+mj-lt"/>
              <a:buAutoNum type="arabicPeriod"/>
              <a:defRPr/>
            </a:pPr>
            <a:r>
              <a:rPr lang="en-US" sz="1100" dirty="0"/>
              <a:t>Feasibility</a:t>
            </a:r>
          </a:p>
          <a:p>
            <a:pPr marL="800100" lvl="1" indent="-342900" defTabSz="914377">
              <a:buFont typeface="+mj-lt"/>
              <a:buAutoNum type="alphaLcParenR"/>
              <a:defRPr/>
            </a:pPr>
            <a:r>
              <a:rPr lang="en-US" sz="1100" dirty="0"/>
              <a:t>Initial review of examples from other states reveals differing approaches to how consolidation is achieved (whether state agencies are merged or whether state agencies are coordinating through shared workflows), which state agency/functions are consolidated, and what goals the consolidation is meant to achieve</a:t>
            </a:r>
          </a:p>
          <a:p>
            <a:pPr marL="800100" lvl="1" indent="-342900" defTabSz="914377">
              <a:buFont typeface="+mj-lt"/>
              <a:buAutoNum type="alphaLcParenR"/>
              <a:defRPr/>
            </a:pPr>
            <a:r>
              <a:rPr lang="en-US" sz="1100" dirty="0"/>
              <a:t>Assessing feasibility and effects of a single state agency will greatly depend on defining the goals and scope of the consolidation</a:t>
            </a:r>
          </a:p>
          <a:p>
            <a:pPr marL="342900" lvl="0" indent="-342900" defTabSz="914377">
              <a:buFont typeface="+mj-lt"/>
              <a:buAutoNum type="arabicPeriod"/>
              <a:defRPr/>
            </a:pPr>
            <a:r>
              <a:rPr lang="en-US" sz="1100" dirty="0"/>
              <a:t>Recommendations</a:t>
            </a:r>
          </a:p>
          <a:p>
            <a:pPr marL="800100" lvl="1" indent="-342900" defTabSz="914377">
              <a:buFont typeface="+mj-lt"/>
              <a:buAutoNum type="alphaLcParenR"/>
              <a:defRPr/>
            </a:pPr>
            <a:r>
              <a:rPr lang="en-US" sz="1100" dirty="0"/>
              <a:t>Confirm that workgroups assigned to:</a:t>
            </a:r>
          </a:p>
          <a:p>
            <a:pPr marL="1257300" lvl="2" indent="-342900" defTabSz="914377">
              <a:buFont typeface="+mj-lt"/>
              <a:buAutoNum type="alphaLcParenR"/>
              <a:defRPr/>
            </a:pPr>
            <a:r>
              <a:rPr lang="en-US" sz="1100" dirty="0"/>
              <a:t>charge bb (challenges facing youth and families seeking behavioral health services) will help define the goals of a potential single state agency </a:t>
            </a:r>
          </a:p>
          <a:p>
            <a:pPr marL="1257300" lvl="2" indent="-342900" defTabSz="914377">
              <a:buFont typeface="+mj-lt"/>
              <a:buAutoNum type="alphaLcParenR"/>
              <a:defRPr/>
            </a:pPr>
            <a:r>
              <a:rPr lang="en-US" sz="1100" dirty="0"/>
              <a:t>charge aa (list of behavioral health services) will help define the current behavioral health services that would need to be coordinated/consolidated within a single state agency</a:t>
            </a:r>
            <a:endParaRPr lang="en-US" sz="1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D61A6C9-3EE8-0BA8-321E-6DFF87000D1E}"/>
              </a:ext>
            </a:extLst>
          </p:cNvPr>
          <p:cNvSpPr txBox="1"/>
          <p:nvPr/>
        </p:nvSpPr>
        <p:spPr>
          <a:xfrm>
            <a:off x="353077" y="1634963"/>
            <a:ext cx="8453619" cy="258532"/>
          </a:xfrm>
          <a:prstGeom prst="rect">
            <a:avLst/>
          </a:prstGeom>
          <a:noFill/>
        </p:spPr>
        <p:txBody>
          <a:bodyPr wrap="square" rtlCol="0">
            <a:spAutoFit/>
          </a:bodyPr>
          <a:lstStyle/>
          <a:p>
            <a:pPr defTabSz="711200">
              <a:lnSpc>
                <a:spcPct val="90000"/>
              </a:lnSpc>
              <a:spcBef>
                <a:spcPct val="0"/>
              </a:spcBef>
              <a:spcAft>
                <a:spcPct val="35000"/>
              </a:spcAft>
            </a:pPr>
            <a:r>
              <a:rPr lang="en-US" sz="1200" i="1">
                <a:latin typeface="Arial" panose="020B0604020202020204" pitchFamily="34" charset="0"/>
                <a:cs typeface="Arial" panose="020B0604020202020204" pitchFamily="34" charset="0"/>
              </a:rPr>
              <a:t>PROGRESS STATUS:</a:t>
            </a:r>
            <a:r>
              <a:rPr lang="en-US" sz="1200">
                <a:latin typeface="Arial" panose="020B0604020202020204" pitchFamily="34" charset="0"/>
                <a:cs typeface="Arial" panose="020B0604020202020204" pitchFamily="34" charset="0"/>
              </a:rPr>
              <a:t> </a:t>
            </a:r>
            <a:r>
              <a:rPr lang="en-US" sz="1200">
                <a:solidFill>
                  <a:srgbClr val="DF7E13"/>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a:t>
            </a:r>
            <a:r>
              <a:rPr lang="en-US" sz="1200" i="1">
                <a:latin typeface="Arial" panose="020B0604020202020204" pitchFamily="34" charset="0"/>
                <a:cs typeface="Arial" panose="020B0604020202020204" pitchFamily="34" charset="0"/>
              </a:rPr>
              <a:t>In progress </a:t>
            </a:r>
            <a:r>
              <a:rPr lang="en-US" sz="1200">
                <a:latin typeface="Arial" panose="020B0604020202020204" pitchFamily="34" charset="0"/>
                <a:cs typeface="Arial" panose="020B0604020202020204" pitchFamily="34" charset="0"/>
              </a:rPr>
              <a:t>				 	     </a:t>
            </a:r>
            <a:r>
              <a:rPr lang="en-US" sz="1200" i="1">
                <a:solidFill>
                  <a:schemeClr val="tx1">
                    <a:lumMod val="65000"/>
                    <a:lumOff val="35000"/>
                  </a:schemeClr>
                </a:solidFill>
                <a:ea typeface="+mn-lt"/>
                <a:cs typeface="+mn-lt"/>
              </a:rPr>
              <a:t>January 2026 | Status as of Jan 21</a:t>
            </a:r>
            <a:endParaRPr 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511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3FB1-D9F4-5FB6-C786-4BC011221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EB1C5-F0BE-5C86-58DC-FD5446E301B5}"/>
              </a:ext>
            </a:extLst>
          </p:cNvPr>
          <p:cNvSpPr>
            <a:spLocks noGrp="1"/>
          </p:cNvSpPr>
          <p:nvPr>
            <p:ph type="title"/>
          </p:nvPr>
        </p:nvSpPr>
        <p:spPr>
          <a:xfrm>
            <a:off x="1739900" y="3047999"/>
            <a:ext cx="5664200" cy="1190625"/>
          </a:xfrm>
        </p:spPr>
        <p:txBody>
          <a:bodyPr/>
          <a:lstStyle/>
          <a:p>
            <a:pPr algn="ctr"/>
            <a:r>
              <a:rPr lang="en-US" sz="4000">
                <a:solidFill>
                  <a:srgbClr val="003366"/>
                </a:solidFill>
                <a:latin typeface="Arial" panose="020B0604020202020204" pitchFamily="34" charset="0"/>
                <a:cs typeface="Arial" panose="020B0604020202020204" pitchFamily="34" charset="0"/>
              </a:rPr>
              <a:t>Example Final Reports</a:t>
            </a: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2420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2A53-5E54-0000-6D20-D8FBA27A6D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1B9FBAE-833C-A2F1-F5C7-0D53423BBCA0}"/>
              </a:ext>
            </a:extLst>
          </p:cNvPr>
          <p:cNvSpPr>
            <a:spLocks noGrp="1"/>
          </p:cNvSpPr>
          <p:nvPr>
            <p:ph type="title"/>
          </p:nvPr>
        </p:nvSpPr>
        <p:spPr/>
        <p:txBody>
          <a:bodyPr/>
          <a:lstStyle/>
          <a:p>
            <a:r>
              <a:rPr lang="en-US" sz="2000">
                <a:ea typeface="+mj-lt"/>
                <a:cs typeface="+mj-lt"/>
              </a:rPr>
              <a:t>Example Documents for Review</a:t>
            </a:r>
            <a:endParaRPr lang="en-US" sz="2000"/>
          </a:p>
        </p:txBody>
      </p:sp>
      <p:sp>
        <p:nvSpPr>
          <p:cNvPr id="4" name="Content Placeholder 3">
            <a:extLst>
              <a:ext uri="{FF2B5EF4-FFF2-40B4-BE49-F238E27FC236}">
                <a16:creationId xmlns:a16="http://schemas.microsoft.com/office/drawing/2014/main" id="{A9D76837-8C77-B162-5E1A-C7AC46F6F6C6}"/>
              </a:ext>
            </a:extLst>
          </p:cNvPr>
          <p:cNvSpPr>
            <a:spLocks noGrp="1"/>
          </p:cNvSpPr>
          <p:nvPr>
            <p:ph sz="half" idx="1"/>
          </p:nvPr>
        </p:nvSpPr>
        <p:spPr>
          <a:xfrm>
            <a:off x="533399" y="1219200"/>
            <a:ext cx="8264611" cy="5181600"/>
          </a:xfrm>
        </p:spPr>
        <p:txBody>
          <a:bodyPr/>
          <a:lstStyle/>
          <a:p>
            <a:r>
              <a:rPr lang="en-US" b="0" dirty="0">
                <a:ea typeface="Calibri"/>
                <a:cs typeface="Calibri"/>
                <a:hlinkClick r:id="rId2"/>
              </a:rPr>
              <a:t>MOVA 2021-2024 Strategic Plan</a:t>
            </a:r>
            <a:endParaRPr lang="en-US" b="0" dirty="0">
              <a:ea typeface="Calibri"/>
              <a:cs typeface="Calibri"/>
            </a:endParaRPr>
          </a:p>
          <a:p>
            <a:pPr>
              <a:buSzPct val="114999"/>
            </a:pPr>
            <a:r>
              <a:rPr lang="en-US" b="0" dirty="0">
                <a:ea typeface="Calibri"/>
                <a:cs typeface="Calibri"/>
                <a:hlinkClick r:id="rId3"/>
              </a:rPr>
              <a:t>Department of Early Education Strategic Plan: 2026- 2030</a:t>
            </a:r>
            <a:endParaRPr lang="en-US" b="0" dirty="0">
              <a:ea typeface="Calibri"/>
              <a:cs typeface="Calibri"/>
            </a:endParaRPr>
          </a:p>
          <a:p>
            <a:pPr>
              <a:buSzPct val="114999"/>
            </a:pPr>
            <a:r>
              <a:rPr lang="en-US" b="0" dirty="0">
                <a:ea typeface="Calibri"/>
                <a:cs typeface="Calibri"/>
                <a:hlinkClick r:id="rId4"/>
              </a:rPr>
              <a:t>MA Health Connector Strategic Plan</a:t>
            </a:r>
            <a:endParaRPr lang="en-US" b="0" dirty="0">
              <a:ea typeface="Calibri"/>
              <a:cs typeface="Calibri"/>
            </a:endParaRPr>
          </a:p>
          <a:p>
            <a:pPr>
              <a:buSzPct val="114999"/>
            </a:pPr>
            <a:r>
              <a:rPr lang="en-US" b="0" dirty="0">
                <a:ea typeface="Calibri"/>
                <a:cs typeface="Calibri"/>
                <a:hlinkClick r:id="rId5"/>
              </a:rPr>
              <a:t>Special Commission on State Institutions Overview and Recommendations</a:t>
            </a:r>
            <a:endParaRPr lang="en-US" b="0" dirty="0">
              <a:ea typeface="Calibri"/>
              <a:cs typeface="Calibri"/>
            </a:endParaRPr>
          </a:p>
          <a:p>
            <a:pPr>
              <a:buSzPct val="114999"/>
            </a:pPr>
            <a:r>
              <a:rPr lang="en-US" b="0" dirty="0">
                <a:ea typeface="Calibri"/>
                <a:cs typeface="Calibri"/>
                <a:hlinkClick r:id="rId6"/>
              </a:rPr>
              <a:t>Pathways to Promise – Special Legislative Commission to Study Poverty</a:t>
            </a:r>
            <a:endParaRPr lang="en-US" b="0" dirty="0"/>
          </a:p>
        </p:txBody>
      </p:sp>
    </p:spTree>
    <p:extLst>
      <p:ext uri="{BB962C8B-B14F-4D97-AF65-F5344CB8AC3E}">
        <p14:creationId xmlns:p14="http://schemas.microsoft.com/office/powerpoint/2010/main" val="169752473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xml><?xml version="1.0" encoding="utf-8"?>
<p:tagLst xmlns:a="http://schemas.openxmlformats.org/drawingml/2006/main" xmlns:r="http://schemas.openxmlformats.org/officeDocument/2006/relationships" xmlns:p="http://schemas.openxmlformats.org/presentationml/2006/main">
  <p:tag name="SHAPENAME" val="Subtitle"/>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9.xml><?xml version="1.0" encoding="utf-8"?>
<p:tagLst xmlns:a="http://schemas.openxmlformats.org/drawingml/2006/main" xmlns:r="http://schemas.openxmlformats.org/officeDocument/2006/relationships" xmlns:p="http://schemas.openxmlformats.org/presentationml/2006/main">
  <p:tag name="SHAPENAME" val="Subtitl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SHAPENAME" val="Title"/>
</p:tagLst>
</file>

<file path=ppt/tags/tag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4.xml><?xml version="1.0" encoding="utf-8"?>
<p:tagLst xmlns:a="http://schemas.openxmlformats.org/drawingml/2006/main" xmlns:r="http://schemas.openxmlformats.org/officeDocument/2006/relationships" xmlns:p="http://schemas.openxmlformats.org/presentationml/2006/main">
  <p:tag name="SHAPENAME" val="5. Source"/>
</p:tagLst>
</file>

<file path=ppt/tags/tag3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8.xml><?xml version="1.0" encoding="utf-8"?>
<p:tagLst xmlns:a="http://schemas.openxmlformats.org/drawingml/2006/main" xmlns:r="http://schemas.openxmlformats.org/officeDocument/2006/relationships" xmlns:p="http://schemas.openxmlformats.org/presentationml/2006/main">
  <p:tag name="SHAPENAME" val="5. Sourc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2.xml><?xml version="1.0" encoding="utf-8"?>
<p:tagLst xmlns:a="http://schemas.openxmlformats.org/drawingml/2006/main" xmlns:r="http://schemas.openxmlformats.org/officeDocument/2006/relationships" xmlns:p="http://schemas.openxmlformats.org/presentationml/2006/main">
  <p:tag name="SHAPENAME" val="5. Source"/>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6.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xml><?xml version="1.0" encoding="utf-8"?>
<p:tagLst xmlns:a="http://schemas.openxmlformats.org/drawingml/2006/main" xmlns:r="http://schemas.openxmlformats.org/officeDocument/2006/relationships" xmlns:p="http://schemas.openxmlformats.org/presentationml/2006/main">
  <p:tag name="NAME" val="ACET"/>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1_Blue Presentation Template - MA HHS - small logos">
  <a:themeElements>
    <a:clrScheme name="Custom 1">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002D8A"/>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17</TotalTime>
  <Words>1833</Words>
  <Application>Microsoft Office PowerPoint</Application>
  <PresentationFormat>On-screen Show (4:3)</PresentationFormat>
  <Paragraphs>205</Paragraphs>
  <Slides>18</Slides>
  <Notes>10</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9" baseType="lpstr">
      <vt:lpstr>Arial</vt:lpstr>
      <vt:lpstr>Arial,Sans-Serif</vt:lpstr>
      <vt:lpstr>Calibri</vt:lpstr>
      <vt:lpstr>Courier New</vt:lpstr>
      <vt:lpstr>Gill Sans MT</vt:lpstr>
      <vt:lpstr>Montserrat</vt:lpstr>
      <vt:lpstr>Segoe UI</vt:lpstr>
      <vt:lpstr>Wingdings</vt:lpstr>
      <vt:lpstr>1_Blue Presentation Template - MA HHS - small logos</vt:lpstr>
      <vt:lpstr>7_White</vt:lpstr>
      <vt:lpstr>think-cell Slide</vt:lpstr>
      <vt:lpstr>PowerPoint Presentation</vt:lpstr>
      <vt:lpstr>PowerPoint Presentation</vt:lpstr>
      <vt:lpstr>Overview of Working Groups Process</vt:lpstr>
      <vt:lpstr>PowerPoint Presentation</vt:lpstr>
      <vt:lpstr>Working Group Updates</vt:lpstr>
      <vt:lpstr>Workgroup 1: Landscape &amp; Funding Analysis</vt:lpstr>
      <vt:lpstr>Workgroup 3: Single Children’s Behavioral Health Agency</vt:lpstr>
      <vt:lpstr>Example Final Reports</vt:lpstr>
      <vt:lpstr>Example Documents for Review</vt:lpstr>
      <vt:lpstr>Upcoming Work &amp; Schedule</vt:lpstr>
      <vt:lpstr>PowerPoint Presentation</vt:lpstr>
      <vt:lpstr>PowerPoint Presentation</vt:lpstr>
      <vt:lpstr>Appendix</vt:lpstr>
      <vt:lpstr>Commission’s Charge</vt:lpstr>
      <vt:lpstr>Commission’s Charge (cont.)</vt:lpstr>
      <vt:lpstr>PowerPoint Presentation</vt:lpstr>
      <vt:lpstr>PowerPoint Presentation</vt:lpstr>
      <vt:lpstr>Commission Webpage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15</cp:revision>
  <cp:lastPrinted>2019-11-13T19:25:56Z</cp:lastPrinted>
  <dcterms:created xsi:type="dcterms:W3CDTF">2014-04-27T20:43:35Z</dcterms:created>
  <dcterms:modified xsi:type="dcterms:W3CDTF">2026-01-21T19:57:11Z</dcterms:modified>
</cp:coreProperties>
</file>