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68" r:id="rId3"/>
  </p:sldMasterIdLst>
  <p:sldIdLst>
    <p:sldId id="2147481565" r:id="rId4"/>
    <p:sldId id="2147481567" r:id="rId5"/>
    <p:sldId id="2147481568" r:id="rId6"/>
    <p:sldId id="2147474434" r:id="rId7"/>
    <p:sldId id="2147474437" r:id="rId8"/>
    <p:sldId id="214747443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10" autoAdjust="0"/>
  </p:normalViewPr>
  <p:slideViewPr>
    <p:cSldViewPr snapToGrid="0" showGuides="1">
      <p:cViewPr varScale="1">
        <p:scale>
          <a:sx n="38" d="100"/>
          <a:sy n="38" d="100"/>
        </p:scale>
        <p:origin x="56" y="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ving, Kimberly (EHS)" userId="77fc898e-0e01-471b-a7b7-d8c5b8140ac4" providerId="ADAL" clId="{26929666-482E-4444-9ADE-88DC1BBDEA0B}"/>
    <pc:docChg chg="undo redo custSel addSld delSld modSld sldOrd">
      <pc:chgData name="Irving, Kimberly (EHS)" userId="77fc898e-0e01-471b-a7b7-d8c5b8140ac4" providerId="ADAL" clId="{26929666-482E-4444-9ADE-88DC1BBDEA0B}" dt="2026-03-13T19:14:18.427" v="208" actId="2696"/>
      <pc:docMkLst>
        <pc:docMk/>
      </pc:docMkLst>
      <pc:sldChg chg="addSp modSp add mod modClrScheme chgLayout">
        <pc:chgData name="Irving, Kimberly (EHS)" userId="77fc898e-0e01-471b-a7b7-d8c5b8140ac4" providerId="ADAL" clId="{26929666-482E-4444-9ADE-88DC1BBDEA0B}" dt="2026-03-13T19:12:04.265" v="172" actId="255"/>
        <pc:sldMkLst>
          <pc:docMk/>
          <pc:sldMk cId="3650373098" sldId="2147474434"/>
        </pc:sldMkLst>
        <pc:spChg chg="mod ord">
          <ac:chgData name="Irving, Kimberly (EHS)" userId="77fc898e-0e01-471b-a7b7-d8c5b8140ac4" providerId="ADAL" clId="{26929666-482E-4444-9ADE-88DC1BBDEA0B}" dt="2026-03-13T19:06:50.559" v="146" actId="2711"/>
          <ac:spMkLst>
            <pc:docMk/>
            <pc:sldMk cId="3650373098" sldId="2147474434"/>
            <ac:spMk id="2" creationId="{49981C06-F5D1-E177-7157-4390D5577097}"/>
          </ac:spMkLst>
        </pc:spChg>
        <pc:spChg chg="add mod">
          <ac:chgData name="Irving, Kimberly (EHS)" userId="77fc898e-0e01-471b-a7b7-d8c5b8140ac4" providerId="ADAL" clId="{26929666-482E-4444-9ADE-88DC1BBDEA0B}" dt="2026-03-13T19:06:26.712" v="145" actId="1076"/>
          <ac:spMkLst>
            <pc:docMk/>
            <pc:sldMk cId="3650373098" sldId="2147474434"/>
            <ac:spMk id="3" creationId="{66C9678B-7521-FA8A-B672-14976E1A47F0}"/>
          </ac:spMkLst>
        </pc:spChg>
        <pc:spChg chg="add mod">
          <ac:chgData name="Irving, Kimberly (EHS)" userId="77fc898e-0e01-471b-a7b7-d8c5b8140ac4" providerId="ADAL" clId="{26929666-482E-4444-9ADE-88DC1BBDEA0B}" dt="2026-03-13T19:12:04.265" v="172" actId="255"/>
          <ac:spMkLst>
            <pc:docMk/>
            <pc:sldMk cId="3650373098" sldId="2147474434"/>
            <ac:spMk id="4" creationId="{5CD3192F-1DF8-5235-E853-2483576F5958}"/>
          </ac:spMkLst>
        </pc:spChg>
      </pc:sldChg>
      <pc:sldChg chg="addSp modSp add mod ord">
        <pc:chgData name="Irving, Kimberly (EHS)" userId="77fc898e-0e01-471b-a7b7-d8c5b8140ac4" providerId="ADAL" clId="{26929666-482E-4444-9ADE-88DC1BBDEA0B}" dt="2026-03-13T19:08:57.835" v="154" actId="255"/>
        <pc:sldMkLst>
          <pc:docMk/>
          <pc:sldMk cId="628449601" sldId="2147474436"/>
        </pc:sldMkLst>
        <pc:spChg chg="mod">
          <ac:chgData name="Irving, Kimberly (EHS)" userId="77fc898e-0e01-471b-a7b7-d8c5b8140ac4" providerId="ADAL" clId="{26929666-482E-4444-9ADE-88DC1BBDEA0B}" dt="2026-03-13T19:08:57.835" v="154" actId="255"/>
          <ac:spMkLst>
            <pc:docMk/>
            <pc:sldMk cId="628449601" sldId="2147474436"/>
            <ac:spMk id="2" creationId="{9C35152A-52B6-46A0-0038-D332345141AD}"/>
          </ac:spMkLst>
        </pc:spChg>
        <pc:spChg chg="add mod">
          <ac:chgData name="Irving, Kimberly (EHS)" userId="77fc898e-0e01-471b-a7b7-d8c5b8140ac4" providerId="ADAL" clId="{26929666-482E-4444-9ADE-88DC1BBDEA0B}" dt="2026-03-11T20:15:18.556" v="14" actId="255"/>
          <ac:spMkLst>
            <pc:docMk/>
            <pc:sldMk cId="628449601" sldId="2147474436"/>
            <ac:spMk id="4" creationId="{5DEF06F3-1FBC-B2DD-1C3D-5553F69EE17C}"/>
          </ac:spMkLst>
        </pc:spChg>
        <pc:spChg chg="add mod">
          <ac:chgData name="Irving, Kimberly (EHS)" userId="77fc898e-0e01-471b-a7b7-d8c5b8140ac4" providerId="ADAL" clId="{26929666-482E-4444-9ADE-88DC1BBDEA0B}" dt="2026-03-11T20:21:03.457" v="47" actId="255"/>
          <ac:spMkLst>
            <pc:docMk/>
            <pc:sldMk cId="628449601" sldId="2147474436"/>
            <ac:spMk id="6" creationId="{01094986-7548-85DC-2E72-932EABE2F060}"/>
          </ac:spMkLst>
        </pc:spChg>
      </pc:sldChg>
      <pc:sldChg chg="addSp modSp add mod">
        <pc:chgData name="Irving, Kimberly (EHS)" userId="77fc898e-0e01-471b-a7b7-d8c5b8140ac4" providerId="ADAL" clId="{26929666-482E-4444-9ADE-88DC1BBDEA0B}" dt="2026-03-13T19:11:26.124" v="166" actId="255"/>
        <pc:sldMkLst>
          <pc:docMk/>
          <pc:sldMk cId="2378472314" sldId="2147474437"/>
        </pc:sldMkLst>
        <pc:spChg chg="mod">
          <ac:chgData name="Irving, Kimberly (EHS)" userId="77fc898e-0e01-471b-a7b7-d8c5b8140ac4" providerId="ADAL" clId="{26929666-482E-4444-9ADE-88DC1BBDEA0B}" dt="2026-03-13T19:01:19.060" v="67" actId="120"/>
          <ac:spMkLst>
            <pc:docMk/>
            <pc:sldMk cId="2378472314" sldId="2147474437"/>
            <ac:spMk id="2" creationId="{664F51CA-01AE-27FD-0749-EF982D678141}"/>
          </ac:spMkLst>
        </pc:spChg>
        <pc:spChg chg="add mod">
          <ac:chgData name="Irving, Kimberly (EHS)" userId="77fc898e-0e01-471b-a7b7-d8c5b8140ac4" providerId="ADAL" clId="{26929666-482E-4444-9ADE-88DC1BBDEA0B}" dt="2026-03-13T19:11:26.124" v="166" actId="255"/>
          <ac:spMkLst>
            <pc:docMk/>
            <pc:sldMk cId="2378472314" sldId="2147474437"/>
            <ac:spMk id="3" creationId="{B8EFB21D-24C0-A3E4-B79F-EAADFA388C90}"/>
          </ac:spMkLst>
        </pc:spChg>
        <pc:spChg chg="mod">
          <ac:chgData name="Irving, Kimberly (EHS)" userId="77fc898e-0e01-471b-a7b7-d8c5b8140ac4" providerId="ADAL" clId="{26929666-482E-4444-9ADE-88DC1BBDEA0B}" dt="2026-03-13T19:07:42.847" v="152" actId="5793"/>
          <ac:spMkLst>
            <pc:docMk/>
            <pc:sldMk cId="2378472314" sldId="2147474437"/>
            <ac:spMk id="4" creationId="{0D56D1F1-7194-5D81-8A50-55D83C1E7CB1}"/>
          </ac:spMkLst>
        </pc:spChg>
      </pc:sldChg>
      <pc:sldChg chg="modSp mod">
        <pc:chgData name="Irving, Kimberly (EHS)" userId="77fc898e-0e01-471b-a7b7-d8c5b8140ac4" providerId="ADAL" clId="{26929666-482E-4444-9ADE-88DC1BBDEA0B}" dt="2026-03-13T19:13:17.015" v="206" actId="20577"/>
        <pc:sldMkLst>
          <pc:docMk/>
          <pc:sldMk cId="3914609558" sldId="2147481565"/>
        </pc:sldMkLst>
        <pc:spChg chg="mod">
          <ac:chgData name="Irving, Kimberly (EHS)" userId="77fc898e-0e01-471b-a7b7-d8c5b8140ac4" providerId="ADAL" clId="{26929666-482E-4444-9ADE-88DC1BBDEA0B}" dt="2026-03-13T19:13:17.015" v="206" actId="20577"/>
          <ac:spMkLst>
            <pc:docMk/>
            <pc:sldMk cId="3914609558" sldId="2147481565"/>
            <ac:spMk id="3" creationId="{7BD0A464-A193-EFF0-ADA6-FAA8462CBCA1}"/>
          </ac:spMkLst>
        </pc:spChg>
      </pc:sldChg>
      <pc:sldChg chg="modSp mod">
        <pc:chgData name="Irving, Kimberly (EHS)" userId="77fc898e-0e01-471b-a7b7-d8c5b8140ac4" providerId="ADAL" clId="{26929666-482E-4444-9ADE-88DC1BBDEA0B}" dt="2026-03-13T19:12:24.870" v="173" actId="2711"/>
        <pc:sldMkLst>
          <pc:docMk/>
          <pc:sldMk cId="552641656" sldId="2147481567"/>
        </pc:sldMkLst>
        <pc:spChg chg="mod">
          <ac:chgData name="Irving, Kimberly (EHS)" userId="77fc898e-0e01-471b-a7b7-d8c5b8140ac4" providerId="ADAL" clId="{26929666-482E-4444-9ADE-88DC1BBDEA0B}" dt="2026-03-13T19:12:24.870" v="173" actId="2711"/>
          <ac:spMkLst>
            <pc:docMk/>
            <pc:sldMk cId="552641656" sldId="2147481567"/>
            <ac:spMk id="2" creationId="{997A2238-5AA1-D3EB-26FA-CBB8641BE990}"/>
          </ac:spMkLst>
        </pc:spChg>
      </pc:sldChg>
      <pc:sldChg chg="modSp mod">
        <pc:chgData name="Irving, Kimberly (EHS)" userId="77fc898e-0e01-471b-a7b7-d8c5b8140ac4" providerId="ADAL" clId="{26929666-482E-4444-9ADE-88DC1BBDEA0B}" dt="2026-03-13T19:09:29.254" v="156" actId="14100"/>
        <pc:sldMkLst>
          <pc:docMk/>
          <pc:sldMk cId="3840868247" sldId="2147481568"/>
        </pc:sldMkLst>
        <pc:spChg chg="mod">
          <ac:chgData name="Irving, Kimberly (EHS)" userId="77fc898e-0e01-471b-a7b7-d8c5b8140ac4" providerId="ADAL" clId="{26929666-482E-4444-9ADE-88DC1BBDEA0B}" dt="2026-03-13T19:09:29.254" v="156" actId="14100"/>
          <ac:spMkLst>
            <pc:docMk/>
            <pc:sldMk cId="3840868247" sldId="2147481568"/>
            <ac:spMk id="2" creationId="{1B0C803E-C0F4-0056-239B-766FAF346084}"/>
          </ac:spMkLst>
        </pc:spChg>
      </pc:sldChg>
      <pc:sldMasterChg chg="delSldLayout">
        <pc:chgData name="Irving, Kimberly (EHS)" userId="77fc898e-0e01-471b-a7b7-d8c5b8140ac4" providerId="ADAL" clId="{26929666-482E-4444-9ADE-88DC1BBDEA0B}" dt="2026-03-11T20:16:39.988" v="20" actId="2696"/>
        <pc:sldMasterMkLst>
          <pc:docMk/>
          <pc:sldMasterMk cId="3733002192" sldId="2147483648"/>
        </pc:sldMasterMkLst>
      </pc:sldMasterChg>
    </pc:docChg>
  </pc:docChgLst>
  <pc:docChgLst>
    <pc:chgData name="Cohen, Gabriel R. (EHS)" userId="e20ddc8d-0929-4427-8e44-0c6a2a0adacf" providerId="ADAL" clId="{B64742A9-C2D4-4B0E-AE17-D16252B5D51D}"/>
    <pc:docChg chg="modSld">
      <pc:chgData name="Cohen, Gabriel R. (EHS)" userId="e20ddc8d-0929-4427-8e44-0c6a2a0adacf" providerId="ADAL" clId="{B64742A9-C2D4-4B0E-AE17-D16252B5D51D}" dt="2026-03-18T17:22:39.130" v="3" actId="6549"/>
      <pc:docMkLst>
        <pc:docMk/>
      </pc:docMkLst>
      <pc:sldChg chg="modSp mod">
        <pc:chgData name="Cohen, Gabriel R. (EHS)" userId="e20ddc8d-0929-4427-8e44-0c6a2a0adacf" providerId="ADAL" clId="{B64742A9-C2D4-4B0E-AE17-D16252B5D51D}" dt="2026-03-18T17:22:39.130" v="3" actId="6549"/>
        <pc:sldMkLst>
          <pc:docMk/>
          <pc:sldMk cId="3650373098" sldId="2147474434"/>
        </pc:sldMkLst>
        <pc:spChg chg="mod">
          <ac:chgData name="Cohen, Gabriel R. (EHS)" userId="e20ddc8d-0929-4427-8e44-0c6a2a0adacf" providerId="ADAL" clId="{B64742A9-C2D4-4B0E-AE17-D16252B5D51D}" dt="2026-03-18T17:22:39.130" v="3" actId="6549"/>
          <ac:spMkLst>
            <pc:docMk/>
            <pc:sldMk cId="3650373098" sldId="2147474434"/>
            <ac:spMk id="2" creationId="{49981C06-F5D1-E177-7157-4390D55770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4" Type="http://schemas.openxmlformats.org/officeDocument/2006/relationships/image" Target="../media/image4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5.emf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oleObject" Target="../embeddings/oleObject3.bin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5.emf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oleObject" Target="../embeddings/oleObject4.bin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Relationship Id="rId4" Type="http://schemas.openxmlformats.org/officeDocument/2006/relationships/image" Target="../media/image4.emf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6.xml"/><Relationship Id="rId7" Type="http://schemas.openxmlformats.org/officeDocument/2006/relationships/oleObject" Target="../embeddings/oleObject7.bin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9.xml"/><Relationship Id="rId4" Type="http://schemas.openxmlformats.org/officeDocument/2006/relationships/image" Target="../media/image6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86A3F-BC53-93A6-45CD-42657D540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C9BB83-2AD2-6BF1-A2C0-4ADD5FA41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FE086-B9C1-FB64-F534-65FE1467F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771C4-4C17-C46E-63F0-A15FC36A6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AD13C-3A5A-DEA6-E443-6129F349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53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95C68-4F3F-75AD-B3C8-183F799EC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91EDAB-9C1D-1826-A66A-B538DC73B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B60B9-8BA4-B9B2-4341-DC641153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EBC9C-E5DF-4D9F-156E-263E1CE46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FDC57-B0E5-03AE-E41E-50C876046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4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42139B-44D6-1484-B6A9-E4E0548DFF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4AC53-3579-BD0D-2153-AC7990D43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12804-202F-A7EE-C161-F499693CC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D0316-C1CD-502B-F061-822F19489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89CCA-2997-BB3A-1BA6-AE19B62D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75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rting Slide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3BEB373-5F79-1C5F-9FDD-7354CE14716A}"/>
              </a:ext>
            </a:extLst>
          </p:cNvPr>
          <p:cNvSpPr txBox="1"/>
          <p:nvPr userDrawn="1"/>
        </p:nvSpPr>
        <p:spPr>
          <a:xfrm>
            <a:off x="3428999" y="2560107"/>
            <a:ext cx="7245850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en-US" sz="3200" b="1">
              <a:solidFill>
                <a:schemeClr val="bg1"/>
              </a:solidFill>
              <a:latin typeface="Arial"/>
              <a:cs typeface="Arial"/>
            </a:endParaRPr>
          </a:p>
          <a:p>
            <a:endParaRPr lang="en-US" sz="32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154603-7006-F89B-103A-80BB5D542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7829"/>
            <a:ext cx="4114800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For internal discussions only - not for distribution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313F86-45E3-71FC-1433-515A5DA2C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28999" y="2610660"/>
            <a:ext cx="6234112" cy="5847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b="1" dirty="0"/>
              <a:t>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2313A8-3E0B-E675-9229-89A6341D7F0C}"/>
              </a:ext>
            </a:extLst>
          </p:cNvPr>
          <p:cNvSpPr txBox="1"/>
          <p:nvPr userDrawn="1"/>
        </p:nvSpPr>
        <p:spPr>
          <a:xfrm>
            <a:off x="3428999" y="3429000"/>
            <a:ext cx="6234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chemeClr val="bg1"/>
                </a:solidFill>
              </a:rPr>
              <a:t>Executive Office of Health and Human Services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2EDF18D-AC77-7DC1-329C-3D61F04905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8998" y="3750385"/>
            <a:ext cx="5433647" cy="707886"/>
          </a:xfr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[DATE]</a:t>
            </a:r>
          </a:p>
        </p:txBody>
      </p:sp>
    </p:spTree>
    <p:extLst>
      <p:ext uri="{BB962C8B-B14F-4D97-AF65-F5344CB8AC3E}">
        <p14:creationId xmlns:p14="http://schemas.microsoft.com/office/powerpoint/2010/main" val="395670519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ing Slide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3BEB373-5F79-1C5F-9FDD-7354CE14716A}"/>
              </a:ext>
            </a:extLst>
          </p:cNvPr>
          <p:cNvSpPr txBox="1"/>
          <p:nvPr userDrawn="1"/>
        </p:nvSpPr>
        <p:spPr>
          <a:xfrm>
            <a:off x="3428999" y="2560107"/>
            <a:ext cx="7245850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en-US" sz="3200" b="1">
              <a:solidFill>
                <a:schemeClr val="bg1"/>
              </a:solidFill>
              <a:latin typeface="Arial"/>
              <a:cs typeface="Arial"/>
            </a:endParaRPr>
          </a:p>
          <a:p>
            <a:endParaRPr lang="en-US" sz="32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154603-7006-F89B-103A-80BB5D542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7829"/>
            <a:ext cx="4114800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For internal discussions only - not for distribution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313F86-45E3-71FC-1433-515A5DA2C2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28999" y="2610660"/>
            <a:ext cx="6234112" cy="5847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b="1" dirty="0"/>
              <a:t>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2313A8-3E0B-E675-9229-89A6341D7F0C}"/>
              </a:ext>
            </a:extLst>
          </p:cNvPr>
          <p:cNvSpPr txBox="1"/>
          <p:nvPr userDrawn="1"/>
        </p:nvSpPr>
        <p:spPr>
          <a:xfrm>
            <a:off x="3428999" y="3429000"/>
            <a:ext cx="6234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chemeClr val="bg1"/>
                </a:solidFill>
              </a:rPr>
              <a:t>Executive Office of Health and Human Services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2EDF18D-AC77-7DC1-329C-3D61F04905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8998" y="3750385"/>
            <a:ext cx="5433647" cy="707886"/>
          </a:xfr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[DATE]</a:t>
            </a:r>
          </a:p>
        </p:txBody>
      </p:sp>
    </p:spTree>
    <p:extLst>
      <p:ext uri="{BB962C8B-B14F-4D97-AF65-F5344CB8AC3E}">
        <p14:creationId xmlns:p14="http://schemas.microsoft.com/office/powerpoint/2010/main" val="4021893892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BA2543B4-9588-7485-5B39-7548894F02F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282272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A2543B4-9588-7485-5B39-7548894F02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B8D04-682E-43A0-B0F9-92984890B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1162"/>
            <a:ext cx="10515600" cy="1520416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Tx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Tx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Tx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Tx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4">
            <a:extLst>
              <a:ext uri="{FF2B5EF4-FFF2-40B4-BE49-F238E27FC236}">
                <a16:creationId xmlns:a16="http://schemas.microsoft.com/office/drawing/2014/main" id="{3ED335DC-F84E-CC7A-DF16-21A5B6E54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682" y="355599"/>
            <a:ext cx="10515600" cy="650875"/>
          </a:xfrm>
          <a:prstGeom prst="rect">
            <a:avLst/>
          </a:prstGeom>
        </p:spPr>
        <p:txBody>
          <a:bodyPr vert="horz" anchor="ctr"/>
          <a:lstStyle>
            <a:lvl1pPr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06FF48C-67ED-ECED-D1B0-CEE24A07FA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83700" y="647782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5587240-FD87-41CB-9A0D-E147AFF8EA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5ED8B51E-5D06-2B19-531C-85447ACA1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7829"/>
            <a:ext cx="4114800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For internal discussions only -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3985499142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8EFF8A2-0FB9-4B25-8B8D-4923532749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449101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13" imgH="416" progId="TCLayout.ActiveDocument.1">
                  <p:embed/>
                </p:oleObj>
              </mc:Choice>
              <mc:Fallback>
                <p:oleObj name="think-cell Slide" r:id="rId6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8EFF8A2-0FB9-4B25-8B8D-4923532749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" hidden="1">
            <a:extLst>
              <a:ext uri="{FF2B5EF4-FFF2-40B4-BE49-F238E27FC236}">
                <a16:creationId xmlns:a16="http://schemas.microsoft.com/office/drawing/2014/main" id="{FCC3A0E6-E630-4C26-B008-93BA0B5B110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>
              <a:spcBef>
                <a:spcPts val="300"/>
              </a:spcBef>
              <a:spcAft>
                <a:spcPts val="300"/>
              </a:spcAft>
            </a:pPr>
            <a:endParaRPr lang="en-US" sz="2500" b="1" i="0" baseline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9238B1D6-2095-4826-AA45-9A4E6F7D1A16}"/>
              </a:ext>
            </a:extLst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554735" y="6498754"/>
            <a:ext cx="7277861" cy="1231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spAutoFit/>
          </a:bodyPr>
          <a:lstStyle>
            <a:defPPr>
              <a:defRPr lang="en-US"/>
            </a:defPPr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80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lvl="0"/>
            <a:r>
              <a:rPr lang="en-US"/>
              <a:t>Source: …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0E5C6D73-C03E-A17A-DB6A-E78B3DA8180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0500" y="1111611"/>
            <a:ext cx="11082528" cy="307777"/>
          </a:xfrm>
        </p:spPr>
        <p:txBody>
          <a:bodyPr/>
          <a:lstStyle>
            <a:lvl1pPr marL="0" indent="0">
              <a:buNone/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33518322-8913-5D27-9601-BFE9BEFB4AB3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716610" y="661359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 fontAlgn="auto">
              <a:spcBef>
                <a:spcPts val="0"/>
              </a:spcBef>
              <a:spcAft>
                <a:spcPts val="0"/>
              </a:spcAft>
              <a:defRPr/>
            </a:pPr>
            <a:fld id="{4ABDCABE-3F10-B64C-92F1-862014417034}" type="slidenum">
              <a:rPr lang="en-US" sz="900" b="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900" b="0">
              <a:solidFill>
                <a:schemeClr val="bg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itle 14">
            <a:extLst>
              <a:ext uri="{FF2B5EF4-FFF2-40B4-BE49-F238E27FC236}">
                <a16:creationId xmlns:a16="http://schemas.microsoft.com/office/drawing/2014/main" id="{458BEEC7-525F-23AF-2DD4-3AFA8B1F3165}"/>
              </a:ext>
            </a:extLst>
          </p:cNvPr>
          <p:cNvSpPr txBox="1">
            <a:spLocks/>
          </p:cNvSpPr>
          <p:nvPr userDrawn="1"/>
        </p:nvSpPr>
        <p:spPr>
          <a:xfrm>
            <a:off x="1938682" y="355599"/>
            <a:ext cx="10515600" cy="650875"/>
          </a:xfrm>
          <a:prstGeom prst="rect">
            <a:avLst/>
          </a:prstGeom>
        </p:spPr>
        <p:txBody>
          <a:bodyPr vert="horz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9pPr>
          </a:lstStyle>
          <a:p>
            <a:endParaRPr lang="en-US" kern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24DD9FD-C66B-14E7-31A7-16ED09B22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1162"/>
            <a:ext cx="10515600" cy="1520416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Tx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Tx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Tx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Tx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127955B4-68A3-E7ED-6DDF-B94FCEDB3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682" y="448829"/>
            <a:ext cx="10515600" cy="55764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8E9090F2-71F0-A429-12F9-57D50D1EA2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7829"/>
            <a:ext cx="4114800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For internal discussions only -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3844563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8EFF8A2-0FB9-4B25-8B8D-4923532749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505744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13" imgH="416" progId="TCLayout.ActiveDocument.1">
                  <p:embed/>
                </p:oleObj>
              </mc:Choice>
              <mc:Fallback>
                <p:oleObj name="think-cell Slide" r:id="rId6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8EFF8A2-0FB9-4B25-8B8D-4923532749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" hidden="1">
            <a:extLst>
              <a:ext uri="{FF2B5EF4-FFF2-40B4-BE49-F238E27FC236}">
                <a16:creationId xmlns:a16="http://schemas.microsoft.com/office/drawing/2014/main" id="{FCC3A0E6-E630-4C26-B008-93BA0B5B110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>
              <a:spcBef>
                <a:spcPts val="300"/>
              </a:spcBef>
              <a:spcAft>
                <a:spcPts val="300"/>
              </a:spcAft>
            </a:pPr>
            <a:endParaRPr lang="en-US" sz="2500" b="1" i="0" baseline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9238B1D6-2095-4826-AA45-9A4E6F7D1A16}"/>
              </a:ext>
            </a:extLst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554735" y="6498754"/>
            <a:ext cx="7277861" cy="1231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spAutoFit/>
          </a:bodyPr>
          <a:lstStyle>
            <a:defPPr>
              <a:defRPr lang="en-US"/>
            </a:defPPr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80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lvl="0"/>
            <a:r>
              <a:rPr lang="en-US"/>
              <a:t>Source: …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0E5C6D73-C03E-A17A-DB6A-E78B3DA8180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20500" y="1111611"/>
            <a:ext cx="11082528" cy="307777"/>
          </a:xfrm>
        </p:spPr>
        <p:txBody>
          <a:bodyPr/>
          <a:lstStyle>
            <a:lvl1pPr marL="0" indent="0">
              <a:buNone/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33518322-8913-5D27-9601-BFE9BEFB4AB3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716610" y="661359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 fontAlgn="auto">
              <a:spcBef>
                <a:spcPts val="0"/>
              </a:spcBef>
              <a:spcAft>
                <a:spcPts val="0"/>
              </a:spcAft>
              <a:defRPr/>
            </a:pPr>
            <a:fld id="{4ABDCABE-3F10-B64C-92F1-862014417034}" type="slidenum">
              <a:rPr lang="en-US" sz="900" b="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900" b="0" dirty="0">
              <a:solidFill>
                <a:schemeClr val="bg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itle 14">
            <a:extLst>
              <a:ext uri="{FF2B5EF4-FFF2-40B4-BE49-F238E27FC236}">
                <a16:creationId xmlns:a16="http://schemas.microsoft.com/office/drawing/2014/main" id="{458BEEC7-525F-23AF-2DD4-3AFA8B1F3165}"/>
              </a:ext>
            </a:extLst>
          </p:cNvPr>
          <p:cNvSpPr txBox="1">
            <a:spLocks/>
          </p:cNvSpPr>
          <p:nvPr userDrawn="1"/>
        </p:nvSpPr>
        <p:spPr>
          <a:xfrm>
            <a:off x="1938682" y="355599"/>
            <a:ext cx="10515600" cy="650875"/>
          </a:xfrm>
          <a:prstGeom prst="rect">
            <a:avLst/>
          </a:prstGeom>
        </p:spPr>
        <p:txBody>
          <a:bodyPr vert="horz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kern="0" dirty="0"/>
              <a:t>Click to edit Master title style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68F46DF6-4EB0-92B4-624C-DF00083A12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7829"/>
            <a:ext cx="4114800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For internal discussions only -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1878767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BA2543B4-9588-7485-5B39-7548894F02F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282272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A2543B4-9588-7485-5B39-7548894F02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4">
            <a:extLst>
              <a:ext uri="{FF2B5EF4-FFF2-40B4-BE49-F238E27FC236}">
                <a16:creationId xmlns:a16="http://schemas.microsoft.com/office/drawing/2014/main" id="{3ED335DC-F84E-CC7A-DF16-21A5B6E54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682" y="355599"/>
            <a:ext cx="10515600" cy="650875"/>
          </a:xfrm>
          <a:prstGeom prst="rect">
            <a:avLst/>
          </a:prstGeom>
        </p:spPr>
        <p:txBody>
          <a:bodyPr vert="horz" anchor="ctr"/>
          <a:lstStyle>
            <a:lvl1pPr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06FF48C-67ED-ECED-D1B0-CEE24A07FA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83700" y="647782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5587240-FD87-41CB-9A0D-E147AFF8EA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5ED8B51E-5D06-2B19-531C-85447ACA1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7829"/>
            <a:ext cx="4114800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For internal discussions only -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3652031339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12973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bo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4124539-352F-4D1B-917A-B41DCD57C0F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89194905"/>
              </p:ext>
            </p:extLst>
          </p:nvPr>
        </p:nvGraphicFramePr>
        <p:xfrm>
          <a:off x="2119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73" imgH="476" progId="TCLayout.ActiveDocument.1">
                  <p:embed/>
                </p:oleObj>
              </mc:Choice>
              <mc:Fallback>
                <p:oleObj name="think-cell Slide" r:id="rId3" imgW="473" imgH="476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4124539-352F-4D1B-917A-B41DCD57C0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8"/>
          <p:cNvSpPr>
            <a:spLocks noGrp="1"/>
          </p:cNvSpPr>
          <p:nvPr>
            <p:ph sz="quarter" idx="14"/>
          </p:nvPr>
        </p:nvSpPr>
        <p:spPr>
          <a:xfrm>
            <a:off x="659920" y="1256831"/>
            <a:ext cx="11016691" cy="108491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8980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92D89-E374-ED45-FA30-DC6E66625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E42C7-ABB3-D5EC-1978-EFF6026D0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A2282-0545-637E-12FA-D06A587D9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DF521-83C6-C78E-E0EB-0326906B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C305B-268A-6384-9951-5908CEB2F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741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bo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95948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057401" y="1213660"/>
            <a:ext cx="9472353" cy="4946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562501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 hidden="1">
            <a:extLst>
              <a:ext uri="{FF2B5EF4-FFF2-40B4-BE49-F238E27FC236}">
                <a16:creationId xmlns:a16="http://schemas.microsoft.com/office/drawing/2014/main" id="{B2D7514F-25FA-4E78-87EA-9310B631553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14155102"/>
              </p:ext>
            </p:extLst>
          </p:nvPr>
        </p:nvGraphicFramePr>
        <p:xfrm>
          <a:off x="2119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592" imgH="591" progId="TCLayout.ActiveDocument.1">
                  <p:embed/>
                </p:oleObj>
              </mc:Choice>
              <mc:Fallback>
                <p:oleObj name="think-cell Slide" r:id="rId7" imgW="592" imgH="591" progId="TCLayout.ActiveDocument.1">
                  <p:embed/>
                  <p:pic>
                    <p:nvPicPr>
                      <p:cNvPr id="5" name="Object 2" hidden="1">
                        <a:extLst>
                          <a:ext uri="{FF2B5EF4-FFF2-40B4-BE49-F238E27FC236}">
                            <a16:creationId xmlns:a16="http://schemas.microsoft.com/office/drawing/2014/main" id="{B2D7514F-25FA-4E78-87EA-9310B63155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19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3" hidden="1">
            <a:extLst>
              <a:ext uri="{FF2B5EF4-FFF2-40B4-BE49-F238E27FC236}">
                <a16:creationId xmlns:a16="http://schemas.microsoft.com/office/drawing/2014/main" id="{A22841F1-1D64-4B85-BE8E-90E9A69032D7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>
              <a:spcBef>
                <a:spcPts val="300"/>
              </a:spcBef>
              <a:spcAft>
                <a:spcPts val="300"/>
              </a:spcAft>
            </a:pPr>
            <a:endParaRPr lang="en-US" sz="2200" b="1" i="0" baseline="0" err="1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734B9D0F-511D-4CA0-B397-BC4944905EF5}"/>
              </a:ext>
            </a:extLst>
          </p:cNvPr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ltGray">
          <a:xfrm>
            <a:off x="11301984" y="6501672"/>
            <a:ext cx="325501" cy="12311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458047" fontAlgn="auto">
              <a:spcBef>
                <a:spcPts val="0"/>
              </a:spcBef>
              <a:spcAft>
                <a:spcPts val="0"/>
              </a:spcAft>
              <a:defRPr/>
            </a:pPr>
            <a:fld id="{4ABDCABE-3F10-B64C-92F1-862014417034}" type="slidenum">
              <a:rPr lang="en-US" sz="80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pPr algn="r" defTabSz="458047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80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5. Source" hidden="1">
            <a:extLst>
              <a:ext uri="{FF2B5EF4-FFF2-40B4-BE49-F238E27FC236}">
                <a16:creationId xmlns:a16="http://schemas.microsoft.com/office/drawing/2014/main" id="{A8B4F948-0FE2-4D04-9E39-993C069D1792}"/>
              </a:ext>
            </a:extLst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554738" y="6501672"/>
            <a:ext cx="6469209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80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lvl="0"/>
            <a:r>
              <a:rPr lang="en-US" sz="800"/>
              <a:t>Source: …</a:t>
            </a:r>
          </a:p>
        </p:txBody>
      </p:sp>
      <p:sp>
        <p:nvSpPr>
          <p:cNvPr id="9" name="2. Slide Title">
            <a:extLst>
              <a:ext uri="{FF2B5EF4-FFF2-40B4-BE49-F238E27FC236}">
                <a16:creationId xmlns:a16="http://schemas.microsoft.com/office/drawing/2014/main" id="{EEB17CCB-26D9-483F-95BA-B527BFDD8A81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54736" y="1706565"/>
            <a:ext cx="3813048" cy="677108"/>
          </a:xfrm>
        </p:spPr>
        <p:txBody>
          <a:bodyPr vert="horz" anchor="t">
            <a:spAutoFit/>
          </a:bodyPr>
          <a:lstStyle>
            <a:lvl1pPr>
              <a:defRPr>
                <a:ln w="6350" cap="flat">
                  <a:noFill/>
                  <a:miter lim="800000"/>
                </a:ln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2674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9150244"/>
              </p:ext>
            </p:extLst>
          </p:nvPr>
        </p:nvGraphicFramePr>
        <p:xfrm>
          <a:off x="2119" y="1591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91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2694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29737888"/>
              </p:ext>
            </p:extLst>
          </p:nvPr>
        </p:nvGraphicFramePr>
        <p:xfrm>
          <a:off x="2119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9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914400" y="1143000"/>
            <a:ext cx="3869008" cy="1341906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486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5E603-A8CC-9437-7CDA-24EE87E23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35EFE-71E2-648E-DFBD-487C7C04C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1DC21-05E0-167B-BCDB-711773C6C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12CDC-4EAF-3C38-0289-AC12B66E1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501B7-4E2F-751B-58B2-0035AB09C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7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38CC9-6BD7-88C7-437D-64C22F0DA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C1CD7-F180-08A6-999C-6662C3A2B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1E9D4C-6293-51B5-5F66-007AAC66A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1DD49-CC6A-F095-8593-B5FA08692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59A01-3FC2-C910-B18E-5A02B265C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FCC2F7-32FD-5E2C-FF68-ED868694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7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65FAF-7E37-F955-5C5A-11238F01F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2C611-A24D-69DD-25CD-BE513BE68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03ACD2-EEFB-599A-A994-A7BE320D9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C2CC2E-E958-2C39-84DF-E623BEBD4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C75C6E-5BE7-DF1A-44F4-943DD48C45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CFAA8-1188-B517-B263-699F0853D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113B9-20F1-364B-452D-8A5C889CC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5B8F85-3228-398C-6639-7A0F7818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0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98AEA-4662-F156-6D7B-4761D0579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DE7B79-1294-BA8F-37BD-E033C3494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4A7D47-7555-36ED-7EBE-FE1E5684B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72CD37-DE40-6E3E-28CD-906FDEBA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5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FE3434-5DA8-B70F-A128-1ED6C8E09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CF1A0-29FB-3C0E-B607-A1E1C9AA6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BCE700-C991-0A02-2250-E8B4800C0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0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6C8C4-BD97-2FE3-7AC0-01651BCCF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A6557-DD8C-89A7-3C12-1DFD1AABD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DDD8F-1051-D669-E359-8DB8D4693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A5347-802F-454F-EF84-92FB7703E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105FF-1120-7D80-9781-2BDA7727B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8E222-EF0F-6EC4-A7B2-27E2A9E4F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36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9735E-5840-FCBD-F9E5-63CA179F6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5D71D6-34DA-C02B-560C-7B6912E306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0B43F3-9E96-C4E5-F815-A3AAE8FA1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EF10FC-402B-E45E-D902-B021BFC3E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627B5-75C3-9318-5BCA-EDBDFFB59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3D713-9ECE-317A-635D-8F383CAB7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19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15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22.xml"/><Relationship Id="rId10" Type="http://schemas.openxmlformats.org/officeDocument/2006/relationships/oleObject" Target="../embeddings/oleObject5.bin"/><Relationship Id="rId4" Type="http://schemas.openxmlformats.org/officeDocument/2006/relationships/slideLayout" Target="../slideLayouts/slideLayout21.xml"/><Relationship Id="rId9" Type="http://schemas.openxmlformats.org/officeDocument/2006/relationships/tags" Target="../tags/tag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374B5-62D3-3C09-3726-F97CB1EE8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8D7FF-6776-EA59-6DEB-D428C9C06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CF9B4-CC29-6539-D2C3-882E074116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6DFFF9-84CF-4D26-8B8B-0FFB76487C9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C3522-0065-B14B-FE81-8CA82C9F40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F15FE-6EAE-3D8E-6A87-7F6B083B1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01BBC8-FEC8-4D63-8682-6849565E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02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50F85E90-5DC6-40AE-8BCA-BF8D248907A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443927127"/>
              </p:ext>
            </p:extLst>
          </p:nvPr>
        </p:nvGraphicFramePr>
        <p:xfrm>
          <a:off x="2119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95" imgH="396" progId="TCLayout.ActiveDocument.1">
                  <p:embed/>
                </p:oleObj>
              </mc:Choice>
              <mc:Fallback>
                <p:oleObj name="think-cell Slide" r:id="rId8" imgW="395" imgH="39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50F85E90-5DC6-40AE-8BCA-BF8D248907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19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Slide Number Placeholder 6"/>
          <p:cNvSpPr txBox="1">
            <a:spLocks/>
          </p:cNvSpPr>
          <p:nvPr userDrawn="1"/>
        </p:nvSpPr>
        <p:spPr>
          <a:xfrm>
            <a:off x="10769600" y="6599221"/>
            <a:ext cx="10160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A4524-850C-6D4F-85BC-70D4F7341579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1" name="Content Placeholder 8"/>
          <p:cNvSpPr txBox="1">
            <a:spLocks/>
          </p:cNvSpPr>
          <p:nvPr userDrawn="1"/>
        </p:nvSpPr>
        <p:spPr>
          <a:xfrm>
            <a:off x="626668" y="1698958"/>
            <a:ext cx="11131296" cy="44384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ts val="100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  <a:defRPr sz="1300" b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0050" indent="-1778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›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»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–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857250" indent="-1143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Char char="»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endParaRPr lang="en-US" sz="130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7BE56F-B3F8-4BA5-84CC-0E7D5670B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341906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FF8336D0-D42D-475E-B22D-115DB28C24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64"/>
          <a:stretch/>
        </p:blipFill>
        <p:spPr>
          <a:xfrm>
            <a:off x="0" y="0"/>
            <a:ext cx="12192000" cy="6827822"/>
          </a:xfrm>
          <a:prstGeom prst="rect">
            <a:avLst/>
          </a:prstGeom>
        </p:spPr>
      </p:pic>
      <p:pic>
        <p:nvPicPr>
          <p:cNvPr id="7" name="Picture 6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EF5C0FDD-FDCF-41FC-BCEB-D90BA690BA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97" b="1195"/>
          <a:stretch/>
        </p:blipFill>
        <p:spPr>
          <a:xfrm>
            <a:off x="0" y="2004966"/>
            <a:ext cx="12192000" cy="4849231"/>
          </a:xfrm>
          <a:prstGeom prst="rect">
            <a:avLst/>
          </a:prstGeom>
        </p:spPr>
      </p:pic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CAB5A12-E02E-ACD4-873A-905B6F044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7829"/>
            <a:ext cx="4114800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For internal discussions only - not for distribution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87DE4-D335-A081-91AA-DF4E50FA2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05192" y="647782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8A1ED6C-D3D9-4590-A25F-445969290F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77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33CC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1400" b="1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14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14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14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14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50F85E90-5DC6-40AE-8BCA-BF8D248907A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709792243"/>
              </p:ext>
            </p:extLst>
          </p:nvPr>
        </p:nvGraphicFramePr>
        <p:xfrm>
          <a:off x="2119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95" imgH="396" progId="TCLayout.ActiveDocument.1">
                  <p:embed/>
                </p:oleObj>
              </mc:Choice>
              <mc:Fallback>
                <p:oleObj name="think-cell Slide" r:id="rId10" imgW="395" imgH="39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50F85E90-5DC6-40AE-8BCA-BF8D248907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9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Slide Number Placeholder 6"/>
          <p:cNvSpPr txBox="1">
            <a:spLocks/>
          </p:cNvSpPr>
          <p:nvPr userDrawn="1"/>
        </p:nvSpPr>
        <p:spPr>
          <a:xfrm>
            <a:off x="10769600" y="6599221"/>
            <a:ext cx="10160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A4524-850C-6D4F-85BC-70D4F7341579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1" name="Content Placeholder 8"/>
          <p:cNvSpPr txBox="1">
            <a:spLocks/>
          </p:cNvSpPr>
          <p:nvPr userDrawn="1"/>
        </p:nvSpPr>
        <p:spPr>
          <a:xfrm>
            <a:off x="626668" y="1698958"/>
            <a:ext cx="11131296" cy="44384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ts val="100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  <a:defRPr sz="1300" b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0050" indent="-1778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›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»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–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857250" indent="-1143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Char char="»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endParaRPr lang="en-US" sz="130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7BE56F-B3F8-4BA5-84CC-0E7D5670B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341906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FF8336D0-D42D-475E-B22D-115DB28C24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64"/>
          <a:stretch/>
        </p:blipFill>
        <p:spPr>
          <a:xfrm>
            <a:off x="0" y="0"/>
            <a:ext cx="12192000" cy="6827822"/>
          </a:xfrm>
          <a:prstGeom prst="rect">
            <a:avLst/>
          </a:prstGeom>
        </p:spPr>
      </p:pic>
      <p:pic>
        <p:nvPicPr>
          <p:cNvPr id="7" name="Picture 6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EF5C0FDD-FDCF-41FC-BCEB-D90BA690BA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97" b="1195"/>
          <a:stretch/>
        </p:blipFill>
        <p:spPr>
          <a:xfrm>
            <a:off x="0" y="2008771"/>
            <a:ext cx="12192000" cy="4849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32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33CC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1400" b="1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14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14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14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14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regulations/101-CMR-2700-interagency-review-of-complex-cases" TargetMode="Externa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edcap.link/EOHHS-Interagency-Review-Team-Referral" TargetMode="Externa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kimberly.a.irving@mass.gov" TargetMode="External"/><Relationship Id="rId2" Type="http://schemas.openxmlformats.org/officeDocument/2006/relationships/hyperlink" Target="https://www.mass.gov/info-details/interagency-review-team-for-complex-cases#how-to-make-a-referral-to-the-interagency-review-team" TargetMode="Externa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9C4653-64E4-DDA7-F8BE-6785EB5D62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8999" y="1989668"/>
            <a:ext cx="6234112" cy="1077218"/>
          </a:xfrm>
        </p:spPr>
        <p:txBody>
          <a:bodyPr/>
          <a:lstStyle/>
          <a:p>
            <a:r>
              <a:rPr lang="en-US" dirty="0"/>
              <a:t>Interagency Review Team (IRT) and Complex Case Overview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0A464-A193-EFF0-ADA6-FAA8462CBC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8998" y="3751655"/>
            <a:ext cx="5433647" cy="400110"/>
          </a:xfrm>
        </p:spPr>
        <p:txBody>
          <a:bodyPr/>
          <a:lstStyle/>
          <a:p>
            <a:r>
              <a:rPr lang="en-US" i="1" dirty="0"/>
              <a:t>March 18, 2026</a:t>
            </a:r>
          </a:p>
        </p:txBody>
      </p:sp>
    </p:spTree>
    <p:extLst>
      <p:ext uri="{BB962C8B-B14F-4D97-AF65-F5344CB8AC3E}">
        <p14:creationId xmlns:p14="http://schemas.microsoft.com/office/powerpoint/2010/main" val="391460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7A2238-5AA1-D3EB-26FA-CBB8641BE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1162"/>
            <a:ext cx="10515600" cy="3465564"/>
          </a:xfrm>
        </p:spPr>
        <p:txBody>
          <a:bodyPr/>
          <a:lstStyle/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M.G.L. c. 6A, section 16R authorizes HHS, in partnership with the DESE to conduct interagency reviews of complex cases.</a:t>
            </a:r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101 CMR 27.00 (</a:t>
            </a:r>
            <a:r>
              <a:rPr lang="en-US" sz="2000" dirty="0">
                <a:latin typeface="+mn-lt"/>
                <a:hlinkClick r:id="rId2"/>
              </a:rPr>
              <a:t>101 CMR 27.00: Interagency Review of Complex Cases | Mass.gov </a:t>
            </a:r>
            <a:r>
              <a:rPr lang="en-US" sz="2000" dirty="0">
                <a:solidFill>
                  <a:srgbClr val="141414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),</a:t>
            </a:r>
            <a:r>
              <a:rPr lang="en-US" sz="2000" kern="1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sets forth the definition for a complex case and processes for referral to and review by the Interagency Review Team or IRT.</a:t>
            </a:r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kern="1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The IRT replaces the United Planning Team.  </a:t>
            </a:r>
            <a:endParaRPr lang="en-US" sz="2000" kern="1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B355B6-434D-0A14-58DD-8CEE3813A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IRT originate: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1DD7B8-0096-8239-9A96-4BA064BE28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587240-FD87-41CB-9A0D-E147AFF8E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5C169-4399-BA34-ED51-E1B94E1151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internal discussions only -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55264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0C803E-C0F4-0056-239B-766FAF346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667"/>
            <a:ext cx="10515600" cy="4823599"/>
          </a:xfrm>
        </p:spPr>
        <p:txBody>
          <a:bodyPr/>
          <a:lstStyle/>
          <a:p>
            <a:r>
              <a:rPr lang="en-US" sz="2000" dirty="0">
                <a:ea typeface="Calibri" panose="020F0502020204030204" pitchFamily="34" charset="0"/>
              </a:rPr>
              <a:t>A team that collaborates to review and issue determinations for complex cases for youth under 22 years of age and is comprised of decision makers from the following agencies.</a:t>
            </a:r>
          </a:p>
          <a:p>
            <a:pPr lvl="1"/>
            <a:r>
              <a:rPr lang="en-US" sz="2000" dirty="0">
                <a:ea typeface="Calibri" panose="020F0502020204030204" pitchFamily="34" charset="0"/>
              </a:rPr>
              <a:t>DCF, DMH, DDS, DYS, DPH, MH,  EOE, and DESE</a:t>
            </a:r>
          </a:p>
          <a:p>
            <a:r>
              <a:rPr lang="en-US" sz="2000" dirty="0">
                <a:solidFill>
                  <a:srgbClr val="141414"/>
                </a:solidFill>
                <a:ea typeface="Calibri" panose="020F0502020204030204" pitchFamily="34" charset="0"/>
              </a:rPr>
              <a:t>A complex case involves a youth under the age of 22 as defined in 101 CMR 27.03 where there is a lack of consensus or resolution between state agencies as to the individual’s current service needs or placement, and the individual is waiting in a hospital emergency department, a medical bed, at home or other location and in urgent need of a disposition (placement or identifying entity responsible for payment).</a:t>
            </a:r>
          </a:p>
          <a:p>
            <a:pPr lvl="0"/>
            <a:r>
              <a:rPr lang="en-US" sz="2000" dirty="0">
                <a:ea typeface="Calibri" panose="020F0502020204030204" pitchFamily="34" charset="0"/>
              </a:rPr>
              <a:t>The IRT is required to conduct reviews of eligible cases and act within prescribed timeframes.  </a:t>
            </a:r>
          </a:p>
          <a:p>
            <a:pPr lvl="0"/>
            <a:r>
              <a:rPr lang="en-US" sz="2000" dirty="0">
                <a:ea typeface="Calibri" panose="020F0502020204030204" pitchFamily="34" charset="0"/>
              </a:rPr>
              <a:t>In addition to conducting reviews, the IRT has access to funds to provide necessary interim services until HHS agency resources and services can be identified and employed.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28E634-CFD2-51EF-77C1-624D8800C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IRT: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BD91E-3940-CFC4-C19A-C27893700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587240-FD87-41CB-9A0D-E147AFF8E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CBF7F-D7D0-D73C-F315-6BC506A9B0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internal discussions only -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3840868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77190-B5C5-190F-A44D-04A24B51B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981C06-F5D1-E177-7157-4390D55770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59920" y="1883391"/>
            <a:ext cx="11016691" cy="406778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ea typeface="Calibri" panose="020F0502020204030204" pitchFamily="34" charset="0"/>
              </a:rPr>
              <a:t>May self-refer if individual is 16 years of age or older.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ea typeface="Calibri" panose="020F0502020204030204" pitchFamily="34" charset="0"/>
              </a:rPr>
              <a:t>A state agency or a representative of a state agency’s ombudsman’s office.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ea typeface="Calibri" panose="020F0502020204030204" pitchFamily="34" charset="0"/>
              </a:rPr>
              <a:t>A juvenile court in the Commonwealth of Massachusetts.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ea typeface="Calibri" panose="020F0502020204030204" pitchFamily="34" charset="0"/>
              </a:rPr>
              <a:t>A hospital or emergency service provider.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ea typeface="Calibri" panose="020F0502020204030204" pitchFamily="34" charset="0"/>
              </a:rPr>
              <a:t>A school district.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ea typeface="Calibri" panose="020F0502020204030204" pitchFamily="34" charset="0"/>
              </a:rPr>
              <a:t>An attorney representing the individual or the individual’s parent or guardian.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ea typeface="Calibri" panose="020F0502020204030204" pitchFamily="34" charset="0"/>
              </a:rPr>
              <a:t>The individual’s parent or guardian.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ea typeface="Calibri" panose="020F0502020204030204" pitchFamily="34" charset="0"/>
              </a:rPr>
              <a:t>A physician or behavioral health care provider authorized to act on behalf of a parent or guardian who is seeking access to services for the individual or the individual’s parent or </a:t>
            </a:r>
            <a:r>
              <a:rPr lang="en-US" sz="2000" b="0" i="0">
                <a:solidFill>
                  <a:srgbClr val="141414"/>
                </a:solidFill>
                <a:effectLst/>
                <a:ea typeface="Calibri" panose="020F0502020204030204" pitchFamily="34" charset="0"/>
              </a:rPr>
              <a:t>guardian.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C9678B-7521-FA8A-B672-14976E1A47F0}"/>
              </a:ext>
            </a:extLst>
          </p:cNvPr>
          <p:cNvSpPr txBox="1"/>
          <p:nvPr/>
        </p:nvSpPr>
        <p:spPr>
          <a:xfrm>
            <a:off x="1897040" y="368490"/>
            <a:ext cx="7110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can make a referral to IRT: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D3192F-1DF8-5235-E853-2483576F5958}"/>
              </a:ext>
            </a:extLst>
          </p:cNvPr>
          <p:cNvSpPr txBox="1"/>
          <p:nvPr/>
        </p:nvSpPr>
        <p:spPr>
          <a:xfrm>
            <a:off x="3766782" y="6488668"/>
            <a:ext cx="55136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internal discussions only -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3650373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4F51CA-01AE-27FD-0749-EF982D67814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183642" y="268848"/>
            <a:ext cx="8019011" cy="523220"/>
          </a:xfrm>
        </p:spPr>
        <p:txBody>
          <a:bodyPr/>
          <a:lstStyle/>
          <a:p>
            <a:r>
              <a:rPr lang="en-US" sz="2800" b="1" dirty="0">
                <a:solidFill>
                  <a:schemeClr val="bg1"/>
                </a:solidFill>
                <a:ea typeface="Calibri" panose="020F0502020204030204" pitchFamily="34" charset="0"/>
              </a:rPr>
              <a:t>How to make a referral: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56D1F1-7194-5D81-8A50-55D83C1E7CB1}"/>
              </a:ext>
            </a:extLst>
          </p:cNvPr>
          <p:cNvSpPr txBox="1"/>
          <p:nvPr/>
        </p:nvSpPr>
        <p:spPr>
          <a:xfrm>
            <a:off x="799693" y="1659285"/>
            <a:ext cx="991688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4141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2000" b="0" i="0" dirty="0">
                <a:solidFill>
                  <a:srgbClr val="14141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2000" b="1" i="0" u="none" strike="noStrike" dirty="0">
                <a:solidFill>
                  <a:srgbClr val="14558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referral</a:t>
            </a:r>
            <a:r>
              <a:rPr lang="en-US" sz="2000" b="0" i="0" dirty="0">
                <a:solidFill>
                  <a:srgbClr val="14141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must be submitted in conjunction with the documents and information required in 101 CMR 27.05 for the Interagency Review Team.  </a:t>
            </a:r>
          </a:p>
          <a:p>
            <a:pPr lvl="1"/>
            <a:endParaRPr lang="en-US" sz="2000" b="0" i="0" dirty="0">
              <a:solidFill>
                <a:srgbClr val="141414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4141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US" sz="2000" b="0" i="0" dirty="0">
                <a:solidFill>
                  <a:srgbClr val="14141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xamples of supporting clinical documents, but not limited to, neuropsychological testing, Individualized Educational Plan (IEP), clinical assessments, placement history.</a:t>
            </a:r>
            <a:endParaRPr lang="en-US" sz="2000" dirty="0">
              <a:solidFill>
                <a:srgbClr val="14141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4141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</a:t>
            </a:r>
            <a:r>
              <a:rPr lang="en-US" sz="2000" dirty="0">
                <a:solidFill>
                  <a:srgbClr val="14141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ease of Information must also be completed by guardian or young adult if over 18 years of age.  </a:t>
            </a:r>
            <a:r>
              <a:rPr lang="en-US" sz="2000" b="0" i="0" dirty="0">
                <a:solidFill>
                  <a:srgbClr val="14141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EFB21D-24C0-A3E4-B79F-EAADFA388C90}"/>
              </a:ext>
            </a:extLst>
          </p:cNvPr>
          <p:cNvSpPr txBox="1"/>
          <p:nvPr/>
        </p:nvSpPr>
        <p:spPr>
          <a:xfrm>
            <a:off x="3275463" y="6488668"/>
            <a:ext cx="60459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internal discussions only -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2378472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35152A-52B6-46A0-0038-D332345141A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41158" y="2269708"/>
            <a:ext cx="11109683" cy="210314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u="sng" dirty="0">
                <a:hlinkClick r:id="rId2"/>
              </a:rPr>
              <a:t>Interagency Review Team for Complex Cases | Mass.gov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ea typeface="Calibri" panose="020F0502020204030204" pitchFamily="34" charset="0"/>
              </a:rPr>
              <a:t>Kim Irving, LICSW, Director of Complex Case Management, EHS </a:t>
            </a:r>
          </a:p>
          <a:p>
            <a:pPr lvl="1" indent="0">
              <a:buNone/>
            </a:pPr>
            <a:r>
              <a:rPr lang="en-US" sz="2000" dirty="0">
                <a:ea typeface="Calibri" panose="020F0502020204030204" pitchFamily="34" charset="0"/>
                <a:hlinkClick r:id="rId3"/>
              </a:rPr>
              <a:t>kimberly.a.irving@mass.gov</a:t>
            </a:r>
            <a:r>
              <a:rPr lang="en-US" sz="2000" dirty="0">
                <a:ea typeface="Calibri" panose="020F0502020204030204" pitchFamily="34" charset="0"/>
              </a:rPr>
              <a:t> </a:t>
            </a:r>
          </a:p>
          <a:p>
            <a:pPr lvl="1" indent="0">
              <a:buNone/>
            </a:pPr>
            <a:r>
              <a:rPr lang="en-US" sz="2000" b="1" dirty="0">
                <a:ea typeface="Calibri" panose="020F0502020204030204" pitchFamily="34" charset="0"/>
              </a:rPr>
              <a:t>857-891-6812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EF06F3-1FBC-B2DD-1C3D-5553F69EE17C}"/>
              </a:ext>
            </a:extLst>
          </p:cNvPr>
          <p:cNvSpPr txBox="1"/>
          <p:nvPr/>
        </p:nvSpPr>
        <p:spPr>
          <a:xfrm>
            <a:off x="2955292" y="6488668"/>
            <a:ext cx="60967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internal discussions only - not for distribution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094986-7548-85DC-2E72-932EABE2F060}"/>
              </a:ext>
            </a:extLst>
          </p:cNvPr>
          <p:cNvSpPr txBox="1"/>
          <p:nvPr/>
        </p:nvSpPr>
        <p:spPr>
          <a:xfrm>
            <a:off x="2039112" y="519422"/>
            <a:ext cx="70129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additional information: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496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W.jaZV2t50WPSHTUtWpl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.oZbb0sXNdu8BCibsgsU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.oZbb0sXNdu8BCibsgsU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EOHHS Master Template">
  <a:themeElements>
    <a:clrScheme name="McKinsey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C2D83"/>
      </a:accent1>
      <a:accent2>
        <a:srgbClr val="7B9CED"/>
      </a:accent2>
      <a:accent3>
        <a:srgbClr val="1B56E9"/>
      </a:accent3>
      <a:accent4>
        <a:srgbClr val="DDA037"/>
      </a:accent4>
      <a:accent5>
        <a:srgbClr val="A1A3A5"/>
      </a:accent5>
      <a:accent6>
        <a:srgbClr val="CFCFCF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OHHS Master Template" id="{22E0007D-0DCE-4F2B-89A9-C1474F6D4D86}" vid="{66E7F8DD-E8D5-4DB8-BE72-CC609F58C53A}"/>
    </a:ext>
  </a:extLst>
</a:theme>
</file>

<file path=ppt/theme/theme3.xml><?xml version="1.0" encoding="utf-8"?>
<a:theme xmlns:a="http://schemas.openxmlformats.org/drawingml/2006/main" name="Gov's Office Master 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523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Symbol</vt:lpstr>
      <vt:lpstr>Verdana</vt:lpstr>
      <vt:lpstr>Office Theme</vt:lpstr>
      <vt:lpstr>EOHHS Master Template</vt:lpstr>
      <vt:lpstr>Gov's Office Master Template</vt:lpstr>
      <vt:lpstr>think-cell Slide</vt:lpstr>
      <vt:lpstr>PowerPoint Presentation</vt:lpstr>
      <vt:lpstr>How did IRT originate:</vt:lpstr>
      <vt:lpstr>What is an IRT:</vt:lpstr>
      <vt:lpstr>PowerPoint Presentation</vt:lpstr>
      <vt:lpstr>PowerPoint Presentation</vt:lpstr>
      <vt:lpstr>PowerPoint Presentation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Irving, Kimberly (EHS)</dc:creator>
  <cp:lastModifiedBy>Cohen, Gabriel R. (EHS)</cp:lastModifiedBy>
  <cp:revision>1</cp:revision>
  <dcterms:created xsi:type="dcterms:W3CDTF">2026-03-11T17:54:22Z</dcterms:created>
  <dcterms:modified xsi:type="dcterms:W3CDTF">2026-03-18T17:22:40Z</dcterms:modified>
</cp:coreProperties>
</file>