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4" r:id="rId4"/>
    <p:sldId id="258" r:id="rId5"/>
    <p:sldId id="259" r:id="rId6"/>
    <p:sldId id="269" r:id="rId7"/>
    <p:sldId id="270" r:id="rId8"/>
    <p:sldId id="260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0" autoAdjust="0"/>
    <p:restoredTop sz="94660"/>
  </p:normalViewPr>
  <p:slideViewPr>
    <p:cSldViewPr snapToGrid="0">
      <p:cViewPr varScale="1">
        <p:scale>
          <a:sx n="56" d="100"/>
          <a:sy n="56" d="100"/>
        </p:scale>
        <p:origin x="9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hen, Gabriel R. (EHS)" userId="e20ddc8d-0929-4427-8e44-0c6a2a0adacf" providerId="ADAL" clId="{B64742A9-C2D4-4B0E-AE17-D16252B5D51D}"/>
    <pc:docChg chg="modSld">
      <pc:chgData name="Cohen, Gabriel R. (EHS)" userId="e20ddc8d-0929-4427-8e44-0c6a2a0adacf" providerId="ADAL" clId="{B64742A9-C2D4-4B0E-AE17-D16252B5D51D}" dt="2026-03-30T18:22:46.532" v="0" actId="6549"/>
      <pc:docMkLst>
        <pc:docMk/>
      </pc:docMkLst>
      <pc:sldChg chg="modNotesTx">
        <pc:chgData name="Cohen, Gabriel R. (EHS)" userId="e20ddc8d-0929-4427-8e44-0c6a2a0adacf" providerId="ADAL" clId="{B64742A9-C2D4-4B0E-AE17-D16252B5D51D}" dt="2026-03-30T18:22:46.532" v="0" actId="6549"/>
        <pc:sldMkLst>
          <pc:docMk/>
          <pc:sldMk cId="3205463767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9AAB5-DF95-4D96-8FB8-F4502BF6BEB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68D7C-8B50-4EA1-9036-7AA434DEA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758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2DC3C4-0033-4CA2-97BC-09E0C581EA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74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3ACFF-501E-78A7-89B5-C53351E07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2759D8-4534-DD4B-C195-E2E7E4512E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FD446-F995-A2C3-66B8-EF85E0EE8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5A677-03CE-823B-4EE5-C51A6CA6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978AC-4E3D-5E93-0DCF-F54C8E3F5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317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F0070-AAB1-24C2-D450-7D9ADF0FF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12AADD-56CA-A810-6430-BDE352C68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E0823-AEFF-4A6A-DD75-AFA095F9E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9311D-7663-A019-C31F-AB668E67E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755E5-AA8E-2A7C-B268-3AAC9D4EF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62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2CAEA6-A964-AB34-1914-6719336031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B6258C-89AA-9BE5-1C01-08D102D5C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2F324-29F8-E5F3-AF61-4EA14654F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8CE9B-E294-5743-AD56-DCCFFF718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F8A48-0F5E-14EC-9A51-A6CAC9A6B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05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3B17A-AB5F-B3BE-BCB7-6092A6D96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2CF04-A3D0-742D-9943-DB9CDC302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55DA6-D0F9-371C-D3A0-36A8583C7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DEBC0-BFCE-4951-633A-0A0E62275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1F0AD-C7DB-0C8F-E7C1-F22768C9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21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35A1D-F69B-EDA7-F14D-2E43FD8E4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B405E-F254-4AA8-0AE1-58BBF0931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88C70-78CD-330F-856C-FF8E22EA4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5938C-D2D2-6C36-E562-8ECB0F66E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3AC0B-3F8C-49A8-9F57-B4BF3F5AC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3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4E5FD-5A00-070A-1308-0187A175B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3EDB0-88D7-C14A-EB9E-605C15911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1E4AB5-51B2-2523-DDAB-EB9513365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4BE5BE-575B-E3A2-D4FD-CD71AC27C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313F2B-6065-A5F2-3DA4-CFEF295F4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2C651B-6190-B0B9-9A97-F1337BF1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1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D0B24-1EC7-F144-B50E-83133A69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DEBE3-3DE8-F52E-D709-673E12F07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CBBF6-F88F-6585-41A1-BD973EE05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A4DB85-A114-4EFA-559A-F5D4C61B47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DBDD91-DD93-BB67-63B5-79940D302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B6CAAD-B782-B386-B7A4-A2221BDE6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AC5ED1-68AF-8062-EF6C-0CB94FD2E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7B8913-2945-6D66-EDDC-7712DB038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07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EA551-9A56-724C-E5EB-9CD80F71C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D69D1D-ABEA-60EF-1BB8-DAF1C19A6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1A0E46-01B8-21C5-B31C-2FC7169B4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394425-3A91-2894-5ABB-70E1877CC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90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7BD1E5-2E97-226A-A2C6-326079735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8202EE-68D6-5BBB-AFA0-53CD287EF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74D9C-6CD8-A07E-1D66-5827D019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7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20004-D03A-A95C-93DE-A3623AE5F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A4695-FDE5-76A1-AC8C-46FAA7FAF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54252C-9353-DBD8-A8A6-91E0CC616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8BB05A-5A00-75D9-FD5D-161C17FD2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87E04-DE3A-A641-01AF-2DD6CD3AF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DEF497-A958-F5F1-47BE-33B4D1FD8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854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F8C6A-B9AB-8A98-EF42-DFEF4AA51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A3590C-5B2E-11FC-18CB-B5C26B9BF9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DC4EEA-F152-2474-1ECF-D6E91C5A9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6713E-86AD-3810-F5C2-C4AF8AE2D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D771F5-6695-8A9E-BF70-FD450C1ED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5A251-011D-BCDF-BB6F-5F8AEA41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44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20876-6DE5-6C7C-6856-788692B84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78811-C602-F64B-1B52-84ADA719A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4F0B4-4689-3484-B2DD-CEDB07CB25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FEFC0D-B444-4B26-945B-1885EB4BE11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538A0-7FA2-B9BE-CD28-4FE08E4D06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A9A4E-96BC-48C9-0E3F-99D65F3D06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0E8A21-91E8-44F1-9134-1A2178464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8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dpsdocs.state.co.us/ccjj/meetings/2021/2021-12-10_BHA-LegRpt_2021-11-01.pdf" TargetMode="External"/><Relationship Id="rId2" Type="http://schemas.openxmlformats.org/officeDocument/2006/relationships/hyperlink" Target="https://drive.google.com/file/d/1lWVIG3IHPM8OUgVFgLuqWFn8waqgUseZ/view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j.gov/dcf/about/divisions/dcsc/#:~:text=The%20Children's%20System%20of%20Care%20(CSOC)%20is,the%20needs%20of%20the%20youth%20and%20famil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0E433-9113-65CF-5523-5EEA1A45C5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Initial Report: Single Integrated Children’s Behavioral Health Agency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49EC81-E609-8DE0-4545-BBD1FE9338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Working Group 3: Lauren Almeida, Paul Hyry-Dermith, Lisa Morrow, Lee Robinson</a:t>
            </a:r>
          </a:p>
          <a:p>
            <a:r>
              <a:rPr lang="en-US" dirty="0"/>
              <a:t>March 18, 2026</a:t>
            </a:r>
          </a:p>
        </p:txBody>
      </p:sp>
    </p:spTree>
    <p:extLst>
      <p:ext uri="{BB962C8B-B14F-4D97-AF65-F5344CB8AC3E}">
        <p14:creationId xmlns:p14="http://schemas.microsoft.com/office/powerpoint/2010/main" val="4223455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76EBAF-DCC4-6216-A7BD-A11333DE0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772"/>
            <a:ext cx="12192000" cy="670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4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58BB1-7B71-1BFD-2BEF-605F391F3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Jersey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F0D73-3D43-E514-C55F-93B10E65F7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/>
              <a:t>Evidence of Impact</a:t>
            </a:r>
            <a:r>
              <a:rPr lang="en-US" dirty="0"/>
              <a:t>:</a:t>
            </a:r>
          </a:p>
          <a:p>
            <a:r>
              <a:rPr lang="en-US" dirty="0"/>
              <a:t>Robust systems utilization (number of kids/families accessing services has grown steadily)</a:t>
            </a:r>
          </a:p>
          <a:p>
            <a:r>
              <a:rPr lang="en-US" dirty="0"/>
              <a:t>Steady reduction of children in residential settings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Worth Noting</a:t>
            </a:r>
            <a:r>
              <a:rPr lang="en-US" dirty="0"/>
              <a:t>:</a:t>
            </a:r>
          </a:p>
          <a:p>
            <a:r>
              <a:rPr lang="en-US" dirty="0"/>
              <a:t>The public education system was not involved in the initial roll-out, and only fairly recently (after 20+ years of implementation) has there been more proactive engagement of districts and schools</a:t>
            </a:r>
          </a:p>
        </p:txBody>
      </p:sp>
    </p:spTree>
    <p:extLst>
      <p:ext uri="{BB962C8B-B14F-4D97-AF65-F5344CB8AC3E}">
        <p14:creationId xmlns:p14="http://schemas.microsoft.com/office/powerpoint/2010/main" val="2564246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5C50E-CA53-671D-77E4-1B2FBD9C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507" y="113918"/>
            <a:ext cx="10515600" cy="659806"/>
          </a:xfrm>
        </p:spPr>
        <p:txBody>
          <a:bodyPr>
            <a:normAutofit fontScale="90000"/>
          </a:bodyPr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32325-30AB-D547-CB91-FFF9ACB53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5818"/>
            <a:ext cx="10515600" cy="535556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How would the Commission members advise our working group on assessing the feasibility and effect of a single integrated behavioral health agency, as it relates to:</a:t>
            </a:r>
          </a:p>
          <a:p>
            <a:pPr lvl="2">
              <a:spcAft>
                <a:spcPts val="1200"/>
              </a:spcAft>
              <a:buFont typeface="Aptos" panose="020B0004020202020204" pitchFamily="34" charset="0"/>
              <a:buChar char="–"/>
            </a:pPr>
            <a:r>
              <a:rPr lang="en-US" sz="2400" dirty="0"/>
              <a:t>Top priority goals for this agency to address in Massachusetts</a:t>
            </a:r>
          </a:p>
          <a:p>
            <a:pPr lvl="2">
              <a:spcAft>
                <a:spcPts val="1200"/>
              </a:spcAft>
              <a:buFont typeface="Aptos" panose="020B0004020202020204" pitchFamily="34" charset="0"/>
              <a:buChar char="–"/>
            </a:pPr>
            <a:r>
              <a:rPr lang="en-US" sz="2400" dirty="0"/>
              <a:t>Scope re: populations and functions</a:t>
            </a:r>
          </a:p>
          <a:p>
            <a:pPr lvl="2">
              <a:spcAft>
                <a:spcPts val="1200"/>
              </a:spcAft>
              <a:buFont typeface="Aptos" panose="020B0004020202020204" pitchFamily="34" charset="0"/>
              <a:buChar char="–"/>
            </a:pPr>
            <a:endParaRPr lang="en-US" sz="2400" dirty="0"/>
          </a:p>
          <a:p>
            <a:pPr>
              <a:spcAft>
                <a:spcPts val="1200"/>
              </a:spcAft>
            </a:pPr>
            <a:r>
              <a:rPr lang="en-US" dirty="0"/>
              <a:t>As Working Group #3 further evaluates other state examples, would Commission members propose any additional questions we should try to answer? </a:t>
            </a:r>
          </a:p>
        </p:txBody>
      </p:sp>
    </p:spTree>
    <p:extLst>
      <p:ext uri="{BB962C8B-B14F-4D97-AF65-F5344CB8AC3E}">
        <p14:creationId xmlns:p14="http://schemas.microsoft.com/office/powerpoint/2010/main" val="859706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AC5D8-E1DB-AEB4-9979-70FA53A39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3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644AE-BA18-C951-DE98-903745C31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215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i="1" dirty="0"/>
              <a:t>(ee) analysis of the </a:t>
            </a:r>
            <a:r>
              <a:rPr lang="en-US" sz="4400" b="1" i="1" u="sng" dirty="0"/>
              <a:t>feasibility</a:t>
            </a:r>
            <a:r>
              <a:rPr lang="en-US" sz="4000" i="1" dirty="0"/>
              <a:t> and </a:t>
            </a:r>
            <a:r>
              <a:rPr lang="en-US" sz="4400" b="1" i="1" u="sng" dirty="0"/>
              <a:t>effects</a:t>
            </a:r>
            <a:r>
              <a:rPr lang="en-US" sz="4000" i="1" dirty="0"/>
              <a:t> of creating a single integrated children’s behavioral health agency (SICBHA)</a:t>
            </a:r>
          </a:p>
          <a:p>
            <a:pPr marL="0" indent="0">
              <a:buNone/>
            </a:pPr>
            <a:endParaRPr lang="en-US" sz="4000" i="1" dirty="0"/>
          </a:p>
          <a:p>
            <a:pPr marL="0" indent="0">
              <a:buNone/>
            </a:pPr>
            <a:r>
              <a:rPr lang="en-US" sz="4000" i="1" dirty="0">
                <a:solidFill>
                  <a:srgbClr val="7030A0"/>
                </a:solidFill>
              </a:rPr>
              <a:t>We’re not quite there yet </a:t>
            </a:r>
            <a:r>
              <a:rPr lang="en-US" sz="4000" i="1" dirty="0">
                <a:solidFill>
                  <a:srgbClr val="7030A0"/>
                </a:solidFill>
                <a:sym typeface="Wingdings" panose="05000000000000000000" pitchFamily="2" charset="2"/>
              </a:rPr>
              <a:t></a:t>
            </a:r>
            <a:endParaRPr lang="en-US" sz="40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575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DC097-77E1-CC17-F7C5-39552588E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220022"/>
            <a:ext cx="11575701" cy="1325563"/>
          </a:xfrm>
        </p:spPr>
        <p:txBody>
          <a:bodyPr>
            <a:noAutofit/>
          </a:bodyPr>
          <a:lstStyle/>
          <a:p>
            <a:r>
              <a:rPr lang="en-US" sz="3200" dirty="0"/>
              <a:t>Need to ensure that a single integrated agency is a solution to specific high priority problems, and </a:t>
            </a:r>
            <a:r>
              <a:rPr lang="en-US" sz="3200" u="sng" dirty="0"/>
              <a:t>not a solution in search of its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D0A77-616F-395C-23ED-507917D51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790" y="2313597"/>
            <a:ext cx="11006356" cy="300925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Establish a unified, child- and family-centered access system for behavioral health services – a </a:t>
            </a:r>
            <a:r>
              <a:rPr lang="en-US" b="1" dirty="0"/>
              <a:t>single point of entry, i.e., front door</a:t>
            </a:r>
            <a:r>
              <a:rPr lang="en-US" dirty="0"/>
              <a:t>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Improve meaningful </a:t>
            </a:r>
            <a:r>
              <a:rPr lang="en-US" b="1" dirty="0"/>
              <a:t>cross-agency and cross-sector collaborations</a:t>
            </a:r>
            <a:r>
              <a:rPr lang="en-US" dirty="0"/>
              <a:t> among health care (physical and behavioral), child welfare, schools, juvenile justice, and payors (Medicaid, private insurers), etc.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Implement a </a:t>
            </a:r>
            <a:r>
              <a:rPr lang="en-US" b="1" dirty="0"/>
              <a:t>coordinated workforce strategy </a:t>
            </a:r>
            <a:r>
              <a:rPr lang="en-US" dirty="0"/>
              <a:t>to address provider shortages and improve culturally responsive care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578912-6E62-9E8F-48D0-C5842D50C89C}"/>
              </a:ext>
            </a:extLst>
          </p:cNvPr>
          <p:cNvSpPr txBox="1"/>
          <p:nvPr/>
        </p:nvSpPr>
        <p:spPr>
          <a:xfrm>
            <a:off x="506133" y="5606980"/>
            <a:ext cx="11093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Are these the right goals by which to assess a single integrated children’s behavioral health agency or are there others?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A796A1-834B-E074-9A65-AC7C71F477F6}"/>
              </a:ext>
            </a:extLst>
          </p:cNvPr>
          <p:cNvSpPr txBox="1">
            <a:spLocks/>
          </p:cNvSpPr>
          <p:nvPr/>
        </p:nvSpPr>
        <p:spPr>
          <a:xfrm>
            <a:off x="281355" y="1668640"/>
            <a:ext cx="11575700" cy="52190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Example goals (based on Working Group 2) could include:</a:t>
            </a:r>
          </a:p>
        </p:txBody>
      </p:sp>
    </p:spTree>
    <p:extLst>
      <p:ext uri="{BB962C8B-B14F-4D97-AF65-F5344CB8AC3E}">
        <p14:creationId xmlns:p14="http://schemas.microsoft.com/office/powerpoint/2010/main" val="620786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C1076-1275-1CD0-EF60-89848CCDA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136" y="355077"/>
            <a:ext cx="10515600" cy="1071789"/>
          </a:xfrm>
        </p:spPr>
        <p:txBody>
          <a:bodyPr>
            <a:normAutofit fontScale="90000"/>
          </a:bodyPr>
          <a:lstStyle/>
          <a:p>
            <a:r>
              <a:rPr lang="en-US" dirty="0"/>
              <a:t>Additional considerations re: feasibility and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7591F-14A3-661F-311D-9059BF4BC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190"/>
            <a:ext cx="10515600" cy="435133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Degree of integration </a:t>
            </a:r>
            <a:r>
              <a:rPr lang="en-US" sz="2000" dirty="0"/>
              <a:t>(e.g. all under one commissioner/secretary vs. coordinated)</a:t>
            </a:r>
            <a:endParaRPr lang="en-US" b="1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Potential scope re: populations and functions </a:t>
            </a:r>
            <a:r>
              <a:rPr lang="en-US" sz="2000" dirty="0"/>
              <a:t>(e.g. mental health, substance use disorder, autism, intellectual disability, complex medical conditions, age, any BH needs vs. more intense needs, child protective services, licensing, grant management,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Potential costs, risks, and timeline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312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1FEA5-47A7-E362-A887-2C4468DD1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7614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For additional context in helping to answer these questions, we offer three high level examples: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790CD8-D564-AB20-D926-D428040679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41103"/>
              </p:ext>
            </p:extLst>
          </p:nvPr>
        </p:nvGraphicFramePr>
        <p:xfrm>
          <a:off x="838201" y="2958571"/>
          <a:ext cx="10515597" cy="940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1527">
                  <a:extLst>
                    <a:ext uri="{9D8B030D-6E8A-4147-A177-3AD203B41FA5}">
                      <a16:colId xmlns:a16="http://schemas.microsoft.com/office/drawing/2014/main" val="397477522"/>
                    </a:ext>
                  </a:extLst>
                </a:gridCol>
                <a:gridCol w="3908809">
                  <a:extLst>
                    <a:ext uri="{9D8B030D-6E8A-4147-A177-3AD203B41FA5}">
                      <a16:colId xmlns:a16="http://schemas.microsoft.com/office/drawing/2014/main" val="865289297"/>
                    </a:ext>
                  </a:extLst>
                </a:gridCol>
                <a:gridCol w="3345261">
                  <a:extLst>
                    <a:ext uri="{9D8B030D-6E8A-4147-A177-3AD203B41FA5}">
                      <a16:colId xmlns:a16="http://schemas.microsoft.com/office/drawing/2014/main" val="609173898"/>
                    </a:ext>
                  </a:extLst>
                </a:gridCol>
              </a:tblGrid>
              <a:tr h="940857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/>
                        <a:t>Colorado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/>
                        <a:t>Connecticut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/>
                        <a:t>New Jersey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014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38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F92F8-1561-0308-C6F6-35D2F3428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93494-442A-363A-8299-32ED48726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5" y="110991"/>
            <a:ext cx="11845496" cy="893728"/>
          </a:xfrm>
        </p:spPr>
        <p:txBody>
          <a:bodyPr>
            <a:normAutofit/>
          </a:bodyPr>
          <a:lstStyle/>
          <a:p>
            <a:r>
              <a:rPr lang="en-US" sz="4000" dirty="0"/>
              <a:t>Colorado: An integrated behavioral health agency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ADC4BA-EFEF-0469-414C-F1F5AC89669E}"/>
              </a:ext>
            </a:extLst>
          </p:cNvPr>
          <p:cNvSpPr txBox="1"/>
          <p:nvPr/>
        </p:nvSpPr>
        <p:spPr>
          <a:xfrm>
            <a:off x="5253711" y="2961917"/>
            <a:ext cx="24520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Behavioral Health Administration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B761D0-CFB2-519E-F2F9-4478793C1EF6}"/>
              </a:ext>
            </a:extLst>
          </p:cNvPr>
          <p:cNvSpPr txBox="1"/>
          <p:nvPr/>
        </p:nvSpPr>
        <p:spPr>
          <a:xfrm>
            <a:off x="977900" y="1690688"/>
            <a:ext cx="189618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Dept of Human Services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D56CB7-D45C-C566-4DAC-96D41BC9630F}"/>
              </a:ext>
            </a:extLst>
          </p:cNvPr>
          <p:cNvSpPr txBox="1"/>
          <p:nvPr/>
        </p:nvSpPr>
        <p:spPr>
          <a:xfrm>
            <a:off x="966492" y="2925072"/>
            <a:ext cx="21209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Office of Behavioral Health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AA20C3A5-8611-605E-A653-83BA32003EDA}"/>
              </a:ext>
            </a:extLst>
          </p:cNvPr>
          <p:cNvSpPr/>
          <p:nvPr/>
        </p:nvSpPr>
        <p:spPr>
          <a:xfrm>
            <a:off x="3098800" y="3117243"/>
            <a:ext cx="2120900" cy="415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3A86045B-9E77-7A2E-F1C8-492244388860}"/>
              </a:ext>
            </a:extLst>
          </p:cNvPr>
          <p:cNvSpPr/>
          <p:nvPr/>
        </p:nvSpPr>
        <p:spPr>
          <a:xfrm rot="6549547">
            <a:off x="1198845" y="3650828"/>
            <a:ext cx="453959" cy="287650"/>
          </a:xfrm>
          <a:prstGeom prst="rightArrow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4F23F4B-AA0E-0EB9-68CE-6697EE137154}"/>
              </a:ext>
            </a:extLst>
          </p:cNvPr>
          <p:cNvSpPr txBox="1"/>
          <p:nvPr/>
        </p:nvSpPr>
        <p:spPr>
          <a:xfrm>
            <a:off x="185441" y="4014332"/>
            <a:ext cx="2120900" cy="52322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Office of Civil &amp; Forensic Mental Health</a:t>
            </a: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4DFDBC8D-AA2D-DA06-CC78-A9EEFD55EB63}"/>
              </a:ext>
            </a:extLst>
          </p:cNvPr>
          <p:cNvSpPr/>
          <p:nvPr/>
        </p:nvSpPr>
        <p:spPr>
          <a:xfrm rot="1362640">
            <a:off x="2817650" y="2337675"/>
            <a:ext cx="2557695" cy="37707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Down 38">
            <a:extLst>
              <a:ext uri="{FF2B5EF4-FFF2-40B4-BE49-F238E27FC236}">
                <a16:creationId xmlns:a16="http://schemas.microsoft.com/office/drawing/2014/main" id="{74E7FD5D-A1A9-0786-84D6-3B52871614F7}"/>
              </a:ext>
            </a:extLst>
          </p:cNvPr>
          <p:cNvSpPr/>
          <p:nvPr/>
        </p:nvSpPr>
        <p:spPr>
          <a:xfrm>
            <a:off x="1739900" y="2337019"/>
            <a:ext cx="577849" cy="588053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4BF443-D905-743C-463A-61996E18830F}"/>
              </a:ext>
            </a:extLst>
          </p:cNvPr>
          <p:cNvSpPr txBox="1"/>
          <p:nvPr/>
        </p:nvSpPr>
        <p:spPr>
          <a:xfrm>
            <a:off x="3647493" y="1447647"/>
            <a:ext cx="1743724" cy="9079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BH Safety Net contracting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Rule making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24517EA-2294-0AD8-8319-AE089D52958D}"/>
              </a:ext>
            </a:extLst>
          </p:cNvPr>
          <p:cNvSpPr txBox="1"/>
          <p:nvPr/>
        </p:nvSpPr>
        <p:spPr>
          <a:xfrm>
            <a:off x="5794878" y="1150594"/>
            <a:ext cx="249822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Dept of Public Health &amp; Environment</a:t>
            </a:r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3EE64DF2-D98C-8398-F32F-908242280BE2}"/>
              </a:ext>
            </a:extLst>
          </p:cNvPr>
          <p:cNvSpPr/>
          <p:nvPr/>
        </p:nvSpPr>
        <p:spPr>
          <a:xfrm rot="5962251">
            <a:off x="5521076" y="2218330"/>
            <a:ext cx="1149847" cy="3645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317BD1-740E-387B-855E-699FD21D20E4}"/>
              </a:ext>
            </a:extLst>
          </p:cNvPr>
          <p:cNvSpPr txBox="1"/>
          <p:nvPr/>
        </p:nvSpPr>
        <p:spPr>
          <a:xfrm>
            <a:off x="3119539" y="3473774"/>
            <a:ext cx="187912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Most programs/ functions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320B387-D48F-EEFC-B115-FD0709FC15F8}"/>
              </a:ext>
            </a:extLst>
          </p:cNvPr>
          <p:cNvSpPr txBox="1"/>
          <p:nvPr/>
        </p:nvSpPr>
        <p:spPr>
          <a:xfrm>
            <a:off x="6321716" y="1946622"/>
            <a:ext cx="2400300" cy="9079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Facility licensing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Clinical/Treatment oversight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C27D2DE-8BDB-CFE1-FC8B-7C8CADC94D6C}"/>
              </a:ext>
            </a:extLst>
          </p:cNvPr>
          <p:cNvSpPr txBox="1"/>
          <p:nvPr/>
        </p:nvSpPr>
        <p:spPr>
          <a:xfrm>
            <a:off x="7705802" y="4484915"/>
            <a:ext cx="249822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Multiple Agencies</a:t>
            </a: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C60E69C2-AFDE-F3FF-6DCB-549AD6D25EA0}"/>
              </a:ext>
            </a:extLst>
          </p:cNvPr>
          <p:cNvSpPr/>
          <p:nvPr/>
        </p:nvSpPr>
        <p:spPr>
          <a:xfrm rot="13089549">
            <a:off x="6534903" y="3855326"/>
            <a:ext cx="1328140" cy="39957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27DA695-B96B-FF37-C71F-C9F05993B6FC}"/>
              </a:ext>
            </a:extLst>
          </p:cNvPr>
          <p:cNvSpPr txBox="1"/>
          <p:nvPr/>
        </p:nvSpPr>
        <p:spPr>
          <a:xfrm>
            <a:off x="5219700" y="4162514"/>
            <a:ext cx="2891260" cy="17235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Federal BH grants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Public grievances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Regional BH ASOs for consolidated crisis services (e.g. SUD and Mental Health crisis lines)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8B8297-B5BF-433A-609D-6F8D891CBC18}"/>
              </a:ext>
            </a:extLst>
          </p:cNvPr>
          <p:cNvSpPr txBox="1"/>
          <p:nvPr/>
        </p:nvSpPr>
        <p:spPr>
          <a:xfrm>
            <a:off x="8722016" y="1029359"/>
            <a:ext cx="322643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4/2019- Governor directed creation of BH Task Force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9/2020- Task force releases blueprint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4/2021- Governor signs bill authorizing development of Behavioral Health Administration (BHA)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5/2022- Bill signed into law, creating BHA (cabinet-level)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7/2022- BHA formally launches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EEA89E6-93FB-3572-EF92-C5FDDE9F5BEB}"/>
              </a:ext>
            </a:extLst>
          </p:cNvPr>
          <p:cNvSpPr txBox="1"/>
          <p:nvPr/>
        </p:nvSpPr>
        <p:spPr>
          <a:xfrm>
            <a:off x="8387923" y="5806350"/>
            <a:ext cx="363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9/2020- Blueprint for Reform</a:t>
            </a:r>
            <a:endParaRPr lang="en-US" dirty="0"/>
          </a:p>
          <a:p>
            <a:r>
              <a:rPr lang="en-US" dirty="0">
                <a:hlinkClick r:id="rId3"/>
              </a:rPr>
              <a:t>11/2021- Plan for Creation of BHA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4BD9EE5-AC52-6C7F-125A-47355E8E9853}"/>
              </a:ext>
            </a:extLst>
          </p:cNvPr>
          <p:cNvSpPr txBox="1"/>
          <p:nvPr/>
        </p:nvSpPr>
        <p:spPr>
          <a:xfrm>
            <a:off x="238834" y="5221575"/>
            <a:ext cx="475983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4 Commissioners since 7/2022 (currently Lt Governor)</a:t>
            </a:r>
          </a:p>
        </p:txBody>
      </p:sp>
    </p:spTree>
    <p:extLst>
      <p:ext uri="{BB962C8B-B14F-4D97-AF65-F5344CB8AC3E}">
        <p14:creationId xmlns:p14="http://schemas.microsoft.com/office/powerpoint/2010/main" val="141247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EFB2A5-ACA5-B5A3-81E3-77A3BF5FA62D}"/>
              </a:ext>
            </a:extLst>
          </p:cNvPr>
          <p:cNvSpPr txBox="1"/>
          <p:nvPr/>
        </p:nvSpPr>
        <p:spPr>
          <a:xfrm>
            <a:off x="77002" y="0"/>
            <a:ext cx="40137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CONNECTICUT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DDE5777-3BA2-7CC3-5764-8A179824D7A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9086" y="2157568"/>
            <a:ext cx="12082914" cy="4873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STRUCTURE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2"/>
                </a:solidFill>
              </a:rPr>
              <a:t>model is fully integrated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2"/>
                </a:solidFill>
              </a:rPr>
              <a:t>statutory responsibility for both child protection and children's behavioral health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2"/>
                </a:solidFill>
              </a:rPr>
              <a:t>responsible for prevention services, the oversight of juvenile justice education and diversion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2"/>
                </a:solidFill>
              </a:rPr>
              <a:t>all responsibilities are placed under different executive leads</a:t>
            </a:r>
          </a:p>
          <a:p>
            <a:pPr algn="l"/>
            <a:r>
              <a:rPr lang="en-US" sz="1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DEGREE OF INTEGRATION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dirty="0"/>
              <a:t>fully integrated</a:t>
            </a:r>
          </a:p>
          <a:p>
            <a:pPr algn="l"/>
            <a:r>
              <a:rPr lang="en-US" sz="1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IMPACT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dirty="0"/>
              <a:t>in practice, child welfare is the pressing priority due to emergent cases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dirty="0"/>
              <a:t>child welfare children, juvenile justice children, families not involved in either system. No one is excluded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dirty="0"/>
              <a:t>Admission criteria/eligibility can be adjusted for children involved with child welfare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dirty="0"/>
              <a:t>children involved in child welfare access services at the expense of non-involved children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B547E9-E907-844D-098D-B35455E31AA8}"/>
              </a:ext>
            </a:extLst>
          </p:cNvPr>
          <p:cNvSpPr/>
          <p:nvPr/>
        </p:nvSpPr>
        <p:spPr>
          <a:xfrm>
            <a:off x="4569593" y="382231"/>
            <a:ext cx="3283820" cy="582770"/>
          </a:xfrm>
          <a:prstGeom prst="rect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DEPARTMENT OF CHILDREN &amp; FAMILIES COMMISSIONER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962C0BA-EEB3-35AA-1550-958D3E6F49FA}"/>
              </a:ext>
            </a:extLst>
          </p:cNvPr>
          <p:cNvCxnSpPr>
            <a:cxnSpLocks/>
          </p:cNvCxnSpPr>
          <p:nvPr/>
        </p:nvCxnSpPr>
        <p:spPr>
          <a:xfrm>
            <a:off x="6211503" y="965001"/>
            <a:ext cx="0" cy="3240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7A9F7D4-C811-C006-5F0E-FC880D33C3B1}"/>
              </a:ext>
            </a:extLst>
          </p:cNvPr>
          <p:cNvCxnSpPr>
            <a:cxnSpLocks/>
          </p:cNvCxnSpPr>
          <p:nvPr/>
        </p:nvCxnSpPr>
        <p:spPr>
          <a:xfrm flipV="1">
            <a:off x="2743201" y="1300917"/>
            <a:ext cx="6286098" cy="278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AA78B55-B14A-31E1-75C3-B81FE193B715}"/>
              </a:ext>
            </a:extLst>
          </p:cNvPr>
          <p:cNvCxnSpPr>
            <a:cxnSpLocks/>
          </p:cNvCxnSpPr>
          <p:nvPr/>
        </p:nvCxnSpPr>
        <p:spPr>
          <a:xfrm>
            <a:off x="2736383" y="1328749"/>
            <a:ext cx="0" cy="3753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4C6D7E8-96EB-EB63-AF14-39F4E8F88FA2}"/>
              </a:ext>
            </a:extLst>
          </p:cNvPr>
          <p:cNvCxnSpPr>
            <a:cxnSpLocks/>
          </p:cNvCxnSpPr>
          <p:nvPr/>
        </p:nvCxnSpPr>
        <p:spPr>
          <a:xfrm>
            <a:off x="9029299" y="1300917"/>
            <a:ext cx="0" cy="4032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A3C1D25A-F73B-D60A-7720-B69526AA2449}"/>
              </a:ext>
            </a:extLst>
          </p:cNvPr>
          <p:cNvSpPr/>
          <p:nvPr/>
        </p:nvSpPr>
        <p:spPr>
          <a:xfrm>
            <a:off x="1132573" y="1529943"/>
            <a:ext cx="3221255" cy="4851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BEHAVIORAL HEALTH &amp; WELLBEING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D91F581-19B8-7910-354A-9E23C64D4A7B}"/>
              </a:ext>
            </a:extLst>
          </p:cNvPr>
          <p:cNvSpPr/>
          <p:nvPr/>
        </p:nvSpPr>
        <p:spPr>
          <a:xfrm>
            <a:off x="7283918" y="1529943"/>
            <a:ext cx="3221253" cy="4851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2">
                    <a:lumMod val="50000"/>
                    <a:lumOff val="50000"/>
                  </a:schemeClr>
                </a:solidFill>
              </a:rPr>
              <a:t>CHILD PROTECTION &amp; PERMANENCY </a:t>
            </a:r>
            <a:endParaRPr lang="en-US" sz="14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463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02A1B-B79C-D506-5A0E-A7009006A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Jersey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81614-5B0B-DF7C-8573-6BC604309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At present the </a:t>
            </a:r>
            <a:r>
              <a:rPr lang="en-US" u="sng" dirty="0">
                <a:hlinkClick r:id="rId2"/>
              </a:rPr>
              <a:t>Children’s System of Care is a Division within the Department of Children and Families</a:t>
            </a:r>
            <a:r>
              <a:rPr lang="en-US" dirty="0"/>
              <a:t>; in one sense the CSOC is a single integrated children’s behavioral health agency (or close to it), and in another sense DCF is.</a:t>
            </a:r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/>
              <a:t>The </a:t>
            </a:r>
            <a:r>
              <a:rPr lang="en-US" u="sng" dirty="0"/>
              <a:t>CSOC</a:t>
            </a:r>
            <a:r>
              <a:rPr lang="en-US" dirty="0"/>
              <a:t> integrates services and supports for children/youth with: </a:t>
            </a:r>
          </a:p>
          <a:p>
            <a:r>
              <a:rPr lang="en-US" dirty="0"/>
              <a:t>moderate/complex BH needs; </a:t>
            </a:r>
          </a:p>
          <a:p>
            <a:pPr lvl="0"/>
            <a:r>
              <a:rPr lang="en-US" dirty="0"/>
              <a:t>intellectual disabilities; </a:t>
            </a:r>
          </a:p>
          <a:p>
            <a:pPr lvl="0"/>
            <a:r>
              <a:rPr lang="en-US" dirty="0"/>
              <a:t>substance use challenges; </a:t>
            </a:r>
          </a:p>
          <a:p>
            <a:pPr lvl="0"/>
            <a:r>
              <a:rPr lang="en-US" dirty="0"/>
              <a:t>involvement with child protection;</a:t>
            </a:r>
          </a:p>
          <a:p>
            <a:pPr lvl="0"/>
            <a:r>
              <a:rPr lang="en-US" dirty="0"/>
              <a:t>involvement with juvenile justice; </a:t>
            </a:r>
          </a:p>
          <a:p>
            <a:r>
              <a:rPr lang="en-US" dirty="0"/>
              <a:t>any/all crises.</a:t>
            </a:r>
          </a:p>
        </p:txBody>
      </p:sp>
    </p:spTree>
    <p:extLst>
      <p:ext uri="{BB962C8B-B14F-4D97-AF65-F5344CB8AC3E}">
        <p14:creationId xmlns:p14="http://schemas.microsoft.com/office/powerpoint/2010/main" val="3796945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05653-015E-62EF-F752-323E7F5AA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E4DF8-7F88-91C6-74AF-E69E4B865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Jersey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0035C-6DA5-6DAB-7C92-F05229E99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In addition to housing the CSOC, the wider Department of Children and Families integrates:</a:t>
            </a:r>
          </a:p>
          <a:p>
            <a:pPr lvl="0"/>
            <a:r>
              <a:rPr lang="en-US" dirty="0"/>
              <a:t>Division of child protection</a:t>
            </a:r>
          </a:p>
          <a:p>
            <a:pPr lvl="0"/>
            <a:r>
              <a:rPr lang="en-US" dirty="0"/>
              <a:t>Division of Family/ Community Partnerships (early childhood services, family support services, school-linked services)</a:t>
            </a:r>
          </a:p>
          <a:p>
            <a:pPr lvl="0"/>
            <a:r>
              <a:rPr lang="en-US" dirty="0"/>
              <a:t>Office of Education (runs and contracts for residential programs and schools)</a:t>
            </a:r>
          </a:p>
          <a:p>
            <a:pPr lvl="0"/>
            <a:r>
              <a:rPr lang="en-US" dirty="0"/>
              <a:t>Office of Family Voice (shared leadership and codesign)</a:t>
            </a:r>
          </a:p>
          <a:p>
            <a:pPr lvl="0"/>
            <a:r>
              <a:rPr lang="en-US" dirty="0"/>
              <a:t>Division on Women</a:t>
            </a:r>
          </a:p>
          <a:p>
            <a:pPr lvl="0"/>
            <a:r>
              <a:rPr lang="en-US" dirty="0"/>
              <a:t>Office of Adolescent Services (transition to adulthood)</a:t>
            </a:r>
          </a:p>
          <a:p>
            <a:r>
              <a:rPr lang="en-US" dirty="0"/>
              <a:t>Office of Advocacy</a:t>
            </a:r>
          </a:p>
        </p:txBody>
      </p:sp>
    </p:spTree>
    <p:extLst>
      <p:ext uri="{BB962C8B-B14F-4D97-AF65-F5344CB8AC3E}">
        <p14:creationId xmlns:p14="http://schemas.microsoft.com/office/powerpoint/2010/main" val="1728037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10611</TotalTime>
  <Words>840</Words>
  <Application>Microsoft Office PowerPoint</Application>
  <PresentationFormat>Widescreen</PresentationFormat>
  <Paragraphs>93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Wingdings</vt:lpstr>
      <vt:lpstr>Office Theme</vt:lpstr>
      <vt:lpstr>Initial Report: Single Integrated Children’s Behavioral Health Agency </vt:lpstr>
      <vt:lpstr>Group 3 Charge</vt:lpstr>
      <vt:lpstr>Need to ensure that a single integrated agency is a solution to specific high priority problems, and not a solution in search of its problems</vt:lpstr>
      <vt:lpstr>Additional considerations re: feasibility and effects</vt:lpstr>
      <vt:lpstr>For additional context in helping to answer these questions, we offer three high level examples:</vt:lpstr>
      <vt:lpstr>Colorado: An integrated behavioral health agency</vt:lpstr>
      <vt:lpstr>PowerPoint Presentation</vt:lpstr>
      <vt:lpstr>New Jersey</vt:lpstr>
      <vt:lpstr>New Jersey</vt:lpstr>
      <vt:lpstr>PowerPoint Presentation</vt:lpstr>
      <vt:lpstr>New Jersey</vt:lpstr>
      <vt:lpstr>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Hyry-Dermith</dc:creator>
  <cp:lastModifiedBy>Cohen, Gabriel R. (EHS)</cp:lastModifiedBy>
  <cp:revision>3</cp:revision>
  <dcterms:created xsi:type="dcterms:W3CDTF">2026-03-02T20:11:41Z</dcterms:created>
  <dcterms:modified xsi:type="dcterms:W3CDTF">2026-03-30T18:22:46Z</dcterms:modified>
</cp:coreProperties>
</file>